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2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3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>
  <p:sldMasterIdLst>
    <p:sldMasterId id="2147484061" r:id="rId1"/>
    <p:sldMasterId id="2147484102" r:id="rId2"/>
    <p:sldMasterId id="2147484137" r:id="rId3"/>
    <p:sldMasterId id="2147484152" r:id="rId4"/>
  </p:sldMasterIdLst>
  <p:notesMasterIdLst>
    <p:notesMasterId r:id="rId57"/>
  </p:notesMasterIdLst>
  <p:handoutMasterIdLst>
    <p:handoutMasterId r:id="rId58"/>
  </p:handoutMasterIdLst>
  <p:sldIdLst>
    <p:sldId id="604" r:id="rId5"/>
    <p:sldId id="745" r:id="rId6"/>
    <p:sldId id="907" r:id="rId7"/>
    <p:sldId id="750" r:id="rId8"/>
    <p:sldId id="746" r:id="rId9"/>
    <p:sldId id="781" r:id="rId10"/>
    <p:sldId id="916" r:id="rId11"/>
    <p:sldId id="783" r:id="rId12"/>
    <p:sldId id="785" r:id="rId13"/>
    <p:sldId id="807" r:id="rId14"/>
    <p:sldId id="848" r:id="rId15"/>
    <p:sldId id="974" r:id="rId16"/>
    <p:sldId id="975" r:id="rId17"/>
    <p:sldId id="976" r:id="rId18"/>
    <p:sldId id="690" r:id="rId19"/>
    <p:sldId id="853" r:id="rId20"/>
    <p:sldId id="921" r:id="rId21"/>
    <p:sldId id="856" r:id="rId22"/>
    <p:sldId id="972" r:id="rId23"/>
    <p:sldId id="941" r:id="rId24"/>
    <p:sldId id="940" r:id="rId25"/>
    <p:sldId id="961" r:id="rId26"/>
    <p:sldId id="958" r:id="rId27"/>
    <p:sldId id="942" r:id="rId28"/>
    <p:sldId id="967" r:id="rId29"/>
    <p:sldId id="969" r:id="rId30"/>
    <p:sldId id="854" r:id="rId31"/>
    <p:sldId id="938" r:id="rId32"/>
    <p:sldId id="960" r:id="rId33"/>
    <p:sldId id="959" r:id="rId34"/>
    <p:sldId id="968" r:id="rId35"/>
    <p:sldId id="946" r:id="rId36"/>
    <p:sldId id="977" r:id="rId37"/>
    <p:sldId id="978" r:id="rId38"/>
    <p:sldId id="947" r:id="rId39"/>
    <p:sldId id="948" r:id="rId40"/>
    <p:sldId id="979" r:id="rId41"/>
    <p:sldId id="931" r:id="rId42"/>
    <p:sldId id="949" r:id="rId43"/>
    <p:sldId id="950" r:id="rId44"/>
    <p:sldId id="954" r:id="rId45"/>
    <p:sldId id="955" r:id="rId46"/>
    <p:sldId id="980" r:id="rId47"/>
    <p:sldId id="956" r:id="rId48"/>
    <p:sldId id="973" r:id="rId49"/>
    <p:sldId id="878" r:id="rId50"/>
    <p:sldId id="930" r:id="rId51"/>
    <p:sldId id="874" r:id="rId52"/>
    <p:sldId id="775" r:id="rId53"/>
    <p:sldId id="851" r:id="rId54"/>
    <p:sldId id="733" r:id="rId55"/>
    <p:sldId id="879" r:id="rId56"/>
  </p:sldIdLst>
  <p:sldSz cx="9144000" cy="5143500" type="screen16x9"/>
  <p:notesSz cx="9312275" cy="7026275"/>
  <p:defaultTextStyle>
    <a:defPPr>
      <a:defRPr lang="en-US"/>
    </a:defPPr>
    <a:lvl1pPr algn="ctr" rtl="0" fontAlgn="base">
      <a:lnSpc>
        <a:spcPct val="95000"/>
      </a:lnSpc>
      <a:spcBef>
        <a:spcPct val="5000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ctr" rtl="0" fontAlgn="base">
      <a:lnSpc>
        <a:spcPct val="95000"/>
      </a:lnSpc>
      <a:spcBef>
        <a:spcPct val="5000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ctr" rtl="0" fontAlgn="base">
      <a:lnSpc>
        <a:spcPct val="95000"/>
      </a:lnSpc>
      <a:spcBef>
        <a:spcPct val="5000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ctr" rtl="0" fontAlgn="base">
      <a:lnSpc>
        <a:spcPct val="95000"/>
      </a:lnSpc>
      <a:spcBef>
        <a:spcPct val="5000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ctr" rtl="0" fontAlgn="base">
      <a:lnSpc>
        <a:spcPct val="95000"/>
      </a:lnSpc>
      <a:spcBef>
        <a:spcPct val="5000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660">
          <p15:clr>
            <a:srgbClr val="A4A3A4"/>
          </p15:clr>
        </p15:guide>
        <p15:guide id="2" orient="horz" pos="2960">
          <p15:clr>
            <a:srgbClr val="A4A3A4"/>
          </p15:clr>
        </p15:guide>
        <p15:guide id="3" orient="horz" pos="781">
          <p15:clr>
            <a:srgbClr val="A4A3A4"/>
          </p15:clr>
        </p15:guide>
        <p15:guide id="4" pos="224">
          <p15:clr>
            <a:srgbClr val="A4A3A4"/>
          </p15:clr>
        </p15:guide>
        <p15:guide id="5" pos="5574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213" userDrawn="1">
          <p15:clr>
            <a:srgbClr val="A4A3A4"/>
          </p15:clr>
        </p15:guide>
        <p15:guide id="2" pos="2934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032"/>
    <a:srgbClr val="FFAD30"/>
    <a:srgbClr val="00003A"/>
    <a:srgbClr val="427730"/>
    <a:srgbClr val="EBB416"/>
    <a:srgbClr val="E09715"/>
    <a:srgbClr val="FFAE1D"/>
    <a:srgbClr val="000066"/>
    <a:srgbClr val="000000"/>
    <a:srgbClr val="3A43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604" autoAdjust="0"/>
    <p:restoredTop sz="63129" autoAdjust="0"/>
  </p:normalViewPr>
  <p:slideViewPr>
    <p:cSldViewPr snapToGrid="0">
      <p:cViewPr varScale="1">
        <p:scale>
          <a:sx n="100" d="100"/>
          <a:sy n="100" d="100"/>
        </p:scale>
        <p:origin x="-1552" y="-104"/>
      </p:cViewPr>
      <p:guideLst>
        <p:guide orient="horz" pos="660"/>
        <p:guide orient="horz" pos="2960"/>
        <p:guide orient="horz" pos="781"/>
        <p:guide pos="224"/>
        <p:guide pos="557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notesViewPr>
    <p:cSldViewPr snapToGrid="0">
      <p:cViewPr>
        <p:scale>
          <a:sx n="150" d="100"/>
          <a:sy n="150" d="100"/>
        </p:scale>
        <p:origin x="-72" y="3540"/>
      </p:cViewPr>
      <p:guideLst>
        <p:guide orient="horz" pos="2213"/>
        <p:guide pos="293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63" Type="http://schemas.openxmlformats.org/officeDocument/2006/relationships/tableStyles" Target="tableStyles.xml"/><Relationship Id="rId50" Type="http://schemas.openxmlformats.org/officeDocument/2006/relationships/slide" Target="slides/slide46.xml"/><Relationship Id="rId51" Type="http://schemas.openxmlformats.org/officeDocument/2006/relationships/slide" Target="slides/slide47.xml"/><Relationship Id="rId52" Type="http://schemas.openxmlformats.org/officeDocument/2006/relationships/slide" Target="slides/slide48.xml"/><Relationship Id="rId53" Type="http://schemas.openxmlformats.org/officeDocument/2006/relationships/slide" Target="slides/slide49.xml"/><Relationship Id="rId54" Type="http://schemas.openxmlformats.org/officeDocument/2006/relationships/slide" Target="slides/slide50.xml"/><Relationship Id="rId55" Type="http://schemas.openxmlformats.org/officeDocument/2006/relationships/slide" Target="slides/slide51.xml"/><Relationship Id="rId56" Type="http://schemas.openxmlformats.org/officeDocument/2006/relationships/slide" Target="slides/slide52.xml"/><Relationship Id="rId57" Type="http://schemas.openxmlformats.org/officeDocument/2006/relationships/notesMaster" Target="notesMasters/notesMaster1.xml"/><Relationship Id="rId58" Type="http://schemas.openxmlformats.org/officeDocument/2006/relationships/handoutMaster" Target="handoutMasters/handoutMaster1.xml"/><Relationship Id="rId59" Type="http://schemas.openxmlformats.org/officeDocument/2006/relationships/printerSettings" Target="printerSettings/printerSettings1.bin"/><Relationship Id="rId40" Type="http://schemas.openxmlformats.org/officeDocument/2006/relationships/slide" Target="slides/slide36.xml"/><Relationship Id="rId41" Type="http://schemas.openxmlformats.org/officeDocument/2006/relationships/slide" Target="slides/slide37.xml"/><Relationship Id="rId42" Type="http://schemas.openxmlformats.org/officeDocument/2006/relationships/slide" Target="slides/slide38.xml"/><Relationship Id="rId43" Type="http://schemas.openxmlformats.org/officeDocument/2006/relationships/slide" Target="slides/slide39.xml"/><Relationship Id="rId44" Type="http://schemas.openxmlformats.org/officeDocument/2006/relationships/slide" Target="slides/slide40.xml"/><Relationship Id="rId45" Type="http://schemas.openxmlformats.org/officeDocument/2006/relationships/slide" Target="slides/slide41.xml"/><Relationship Id="rId46" Type="http://schemas.openxmlformats.org/officeDocument/2006/relationships/slide" Target="slides/slide42.xml"/><Relationship Id="rId47" Type="http://schemas.openxmlformats.org/officeDocument/2006/relationships/slide" Target="slides/slide43.xml"/><Relationship Id="rId48" Type="http://schemas.openxmlformats.org/officeDocument/2006/relationships/slide" Target="slides/slide44.xml"/><Relationship Id="rId49" Type="http://schemas.openxmlformats.org/officeDocument/2006/relationships/slide" Target="slides/slide45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slide" Target="slides/slide28.xml"/><Relationship Id="rId33" Type="http://schemas.openxmlformats.org/officeDocument/2006/relationships/slide" Target="slides/slide29.xml"/><Relationship Id="rId34" Type="http://schemas.openxmlformats.org/officeDocument/2006/relationships/slide" Target="slides/slide30.xml"/><Relationship Id="rId35" Type="http://schemas.openxmlformats.org/officeDocument/2006/relationships/slide" Target="slides/slide31.xml"/><Relationship Id="rId36" Type="http://schemas.openxmlformats.org/officeDocument/2006/relationships/slide" Target="slides/slide32.xml"/><Relationship Id="rId37" Type="http://schemas.openxmlformats.org/officeDocument/2006/relationships/slide" Target="slides/slide33.xml"/><Relationship Id="rId38" Type="http://schemas.openxmlformats.org/officeDocument/2006/relationships/slide" Target="slides/slide34.xml"/><Relationship Id="rId39" Type="http://schemas.openxmlformats.org/officeDocument/2006/relationships/slide" Target="slides/slide35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60" Type="http://schemas.openxmlformats.org/officeDocument/2006/relationships/presProps" Target="presProps.xml"/><Relationship Id="rId61" Type="http://schemas.openxmlformats.org/officeDocument/2006/relationships/viewProps" Target="viewProps.xml"/><Relationship Id="rId62" Type="http://schemas.openxmlformats.org/officeDocument/2006/relationships/theme" Target="theme/theme1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Relationship Id="rId2" Type="http://schemas.openxmlformats.org/officeDocument/2006/relationships/image" Target="NUL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4036794" cy="351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70" tIns="46235" rIns="92470" bIns="46235" numCol="1" anchor="t" anchorCtr="0" compatLnSpc="1">
            <a:prstTxWarp prst="textNoShape">
              <a:avLst/>
            </a:prstTxWarp>
          </a:bodyPr>
          <a:lstStyle>
            <a:lvl1pPr algn="l" defTabSz="924540">
              <a:lnSpc>
                <a:spcPct val="100000"/>
              </a:lnSpc>
              <a:spcBef>
                <a:spcPct val="0"/>
              </a:spcBef>
              <a:defRPr sz="1200"/>
            </a:lvl1pPr>
          </a:lstStyle>
          <a:p>
            <a:endParaRPr lang="en-US"/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273903" y="0"/>
            <a:ext cx="4036794" cy="351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70" tIns="46235" rIns="92470" bIns="46235" numCol="1" anchor="t" anchorCtr="0" compatLnSpc="1">
            <a:prstTxWarp prst="textNoShape">
              <a:avLst/>
            </a:prstTxWarp>
          </a:bodyPr>
          <a:lstStyle>
            <a:lvl1pPr algn="r" defTabSz="924540">
              <a:lnSpc>
                <a:spcPct val="100000"/>
              </a:lnSpc>
              <a:spcBef>
                <a:spcPct val="0"/>
              </a:spcBef>
              <a:defRPr sz="1200"/>
            </a:lvl1pPr>
          </a:lstStyle>
          <a:p>
            <a:endParaRPr lang="en-US"/>
          </a:p>
        </p:txBody>
      </p:sp>
      <p:sp>
        <p:nvSpPr>
          <p:cNvPr id="563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6675200"/>
            <a:ext cx="4036794" cy="349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70" tIns="46235" rIns="92470" bIns="46235" numCol="1" anchor="b" anchorCtr="0" compatLnSpc="1">
            <a:prstTxWarp prst="textNoShape">
              <a:avLst/>
            </a:prstTxWarp>
          </a:bodyPr>
          <a:lstStyle>
            <a:lvl1pPr algn="l" defTabSz="924540">
              <a:lnSpc>
                <a:spcPct val="100000"/>
              </a:lnSpc>
              <a:spcBef>
                <a:spcPct val="0"/>
              </a:spcBef>
              <a:defRPr sz="1200"/>
            </a:lvl1pPr>
          </a:lstStyle>
          <a:p>
            <a:endParaRPr lang="en-US"/>
          </a:p>
        </p:txBody>
      </p:sp>
      <p:sp>
        <p:nvSpPr>
          <p:cNvPr id="563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273903" y="6675200"/>
            <a:ext cx="4036794" cy="349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70" tIns="46235" rIns="92470" bIns="46235" numCol="1" anchor="b" anchorCtr="0" compatLnSpc="1">
            <a:prstTxWarp prst="textNoShape">
              <a:avLst/>
            </a:prstTxWarp>
          </a:bodyPr>
          <a:lstStyle>
            <a:lvl1pPr algn="r" defTabSz="924540">
              <a:lnSpc>
                <a:spcPct val="100000"/>
              </a:lnSpc>
              <a:spcBef>
                <a:spcPct val="0"/>
              </a:spcBef>
              <a:defRPr sz="1200"/>
            </a:lvl1pPr>
          </a:lstStyle>
          <a:p>
            <a:fld id="{2164164D-008D-4C23-863C-9CFBAFEEE891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56329" name="Text Box 9"/>
          <p:cNvSpPr txBox="1">
            <a:spLocks noChangeArrowheads="1"/>
          </p:cNvSpPr>
          <p:nvPr/>
        </p:nvSpPr>
        <p:spPr bwMode="auto">
          <a:xfrm>
            <a:off x="2104505" y="6673618"/>
            <a:ext cx="5005308" cy="33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031" tIns="45516" rIns="91031" bIns="45516">
            <a:spAutoFit/>
          </a:bodyPr>
          <a:lstStyle/>
          <a:p>
            <a:pPr eaLnBrk="0" hangingPunct="0">
              <a:lnSpc>
                <a:spcPct val="100000"/>
              </a:lnSpc>
            </a:pPr>
            <a:r>
              <a:rPr lang="en-US" sz="800" dirty="0"/>
              <a:t>© 2011 The Tower Group, Inc.  Needham, MA USA</a:t>
            </a:r>
          </a:p>
          <a:p>
            <a:pPr eaLnBrk="0" hangingPunct="0">
              <a:lnSpc>
                <a:spcPct val="100000"/>
              </a:lnSpc>
              <a:spcBef>
                <a:spcPct val="0"/>
              </a:spcBef>
            </a:pPr>
            <a:r>
              <a:rPr lang="en-US" sz="800" dirty="0"/>
              <a:t>May not be reproduced by any means without express permission. All rights reserved.</a:t>
            </a:r>
            <a:endParaRPr lang="en-US" sz="1000" dirty="0"/>
          </a:p>
        </p:txBody>
      </p:sp>
      <p:pic>
        <p:nvPicPr>
          <p:cNvPr id="10" name="Picture 9" descr="Tower_Grou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069" y="6464868"/>
            <a:ext cx="1391175" cy="515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6309636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4036794" cy="351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348" tIns="46674" rIns="93348" bIns="46674" numCol="1" anchor="t" anchorCtr="0" compatLnSpc="1">
            <a:prstTxWarp prst="textNoShape">
              <a:avLst/>
            </a:prstTxWarp>
          </a:bodyPr>
          <a:lstStyle>
            <a:lvl1pPr algn="l" defTabSz="932441">
              <a:lnSpc>
                <a:spcPct val="100000"/>
              </a:lnSpc>
              <a:spcBef>
                <a:spcPct val="0"/>
              </a:spcBef>
              <a:defRPr sz="1200"/>
            </a:lvl1pPr>
          </a:lstStyle>
          <a:p>
            <a:endParaRPr lang="en-US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273903" y="0"/>
            <a:ext cx="4036794" cy="351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348" tIns="46674" rIns="93348" bIns="46674" numCol="1" anchor="t" anchorCtr="0" compatLnSpc="1">
            <a:prstTxWarp prst="textNoShape">
              <a:avLst/>
            </a:prstTxWarp>
          </a:bodyPr>
          <a:lstStyle>
            <a:lvl1pPr algn="r" defTabSz="932441">
              <a:lnSpc>
                <a:spcPct val="100000"/>
              </a:lnSpc>
              <a:spcBef>
                <a:spcPct val="0"/>
              </a:spcBef>
              <a:defRPr sz="1200"/>
            </a:lvl1pPr>
          </a:lstStyle>
          <a:p>
            <a:endParaRPr lang="en-US"/>
          </a:p>
        </p:txBody>
      </p:sp>
      <p:sp>
        <p:nvSpPr>
          <p:cNvPr id="112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312988" y="527050"/>
            <a:ext cx="4684712" cy="26352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12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2176" y="3338390"/>
            <a:ext cx="7447924" cy="31612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348" tIns="46674" rIns="93348" bIns="4667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6675200"/>
            <a:ext cx="4036794" cy="349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348" tIns="46674" rIns="93348" bIns="46674" numCol="1" anchor="b" anchorCtr="0" compatLnSpc="1">
            <a:prstTxWarp prst="textNoShape">
              <a:avLst/>
            </a:prstTxWarp>
          </a:bodyPr>
          <a:lstStyle>
            <a:lvl1pPr algn="l" defTabSz="932441">
              <a:lnSpc>
                <a:spcPct val="100000"/>
              </a:lnSpc>
              <a:spcBef>
                <a:spcPct val="0"/>
              </a:spcBef>
              <a:defRPr sz="1200"/>
            </a:lvl1pPr>
          </a:lstStyle>
          <a:p>
            <a:endParaRPr lang="en-US"/>
          </a:p>
        </p:txBody>
      </p:sp>
      <p:sp>
        <p:nvSpPr>
          <p:cNvPr id="112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273903" y="6675200"/>
            <a:ext cx="4036794" cy="349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348" tIns="46674" rIns="93348" bIns="46674" numCol="1" anchor="b" anchorCtr="0" compatLnSpc="1">
            <a:prstTxWarp prst="textNoShape">
              <a:avLst/>
            </a:prstTxWarp>
          </a:bodyPr>
          <a:lstStyle>
            <a:lvl1pPr algn="r" defTabSz="932441">
              <a:lnSpc>
                <a:spcPct val="100000"/>
              </a:lnSpc>
              <a:spcBef>
                <a:spcPct val="0"/>
              </a:spcBef>
              <a:defRPr sz="1200"/>
            </a:lvl1pPr>
          </a:lstStyle>
          <a:p>
            <a:fld id="{F366B3F1-F5A1-45CE-A07D-E4332E4D6FF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55621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12988" y="527050"/>
            <a:ext cx="4684712" cy="26352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62B118-FFE1-4D86-8483-4EA8C61AA571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00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How</a:t>
            </a:r>
            <a:r>
              <a:rPr lang="en-US" baseline="0" dirty="0" smtClean="0"/>
              <a:t> about these other things?</a:t>
            </a:r>
          </a:p>
          <a:p>
            <a:r>
              <a:rPr lang="en-US" baseline="0" dirty="0" smtClean="0"/>
              <a:t>Don’t forget to add to the list</a:t>
            </a:r>
            <a:r>
              <a:rPr lang="mr-IN" baseline="0" dirty="0" smtClean="0"/>
              <a:t>…</a:t>
            </a:r>
            <a:r>
              <a:rPr lang="en-US" baseline="0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6B3F1-F5A1-45CE-A07D-E4332E4D6FF6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6309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next step</a:t>
            </a:r>
            <a:r>
              <a:rPr lang="en-US" baseline="0" dirty="0" smtClean="0"/>
              <a:t> is to take a honest look at how things are going. </a:t>
            </a:r>
          </a:p>
          <a:p>
            <a:r>
              <a:rPr lang="en-US" baseline="0" dirty="0" smtClean="0"/>
              <a:t>When I looked for images to illustrate this slide, I searched for “Evaluation” and you will never guess</a:t>
            </a:r>
            <a:r>
              <a:rPr lang="mr-IN" baseline="0" dirty="0" smtClean="0"/>
              <a:t>…</a:t>
            </a:r>
            <a:r>
              <a:rPr lang="en-US" baseline="0" dirty="0" smtClean="0"/>
              <a:t> any slide that showed a checklist like this, had the same box checked </a:t>
            </a:r>
            <a:r>
              <a:rPr lang="mr-IN" baseline="0" dirty="0" smtClean="0"/>
              <a:t>–</a:t>
            </a:r>
            <a:r>
              <a:rPr lang="en-US" baseline="0" dirty="0" smtClean="0"/>
              <a:t> Whatever was at the top!  That made me smile </a:t>
            </a:r>
            <a:r>
              <a:rPr lang="mr-IN" baseline="0" dirty="0" smtClean="0"/>
              <a:t>–</a:t>
            </a:r>
            <a:r>
              <a:rPr lang="en-US" baseline="0" dirty="0" smtClean="0"/>
              <a:t> and is perfectly normal </a:t>
            </a:r>
            <a:r>
              <a:rPr lang="mr-IN" baseline="0" dirty="0" smtClean="0"/>
              <a:t>–</a:t>
            </a:r>
            <a:r>
              <a:rPr lang="en-US" baseline="0" dirty="0" smtClean="0"/>
              <a:t> just as it would be normal for many PIs to give many of their projects high marks. But this is not the time to tread lightly! This process </a:t>
            </a:r>
            <a:r>
              <a:rPr lang="mr-IN" baseline="0" dirty="0" smtClean="0"/>
              <a:t>–</a:t>
            </a:r>
            <a:r>
              <a:rPr lang="en-US" baseline="0" dirty="0" smtClean="0"/>
              <a:t> when you undertake it </a:t>
            </a:r>
            <a:r>
              <a:rPr lang="mr-IN" baseline="0" dirty="0" smtClean="0"/>
              <a:t>–</a:t>
            </a:r>
            <a:r>
              <a:rPr lang="en-US" baseline="0" dirty="0" smtClean="0"/>
              <a:t> is not for the benefit for funders, is not meant to be publicly shared, but is meant to inform your future decision making. So be brutally honest!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6B3F1-F5A1-45CE-A07D-E4332E4D6FF6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7022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QUESTIONS FOR ANN</a:t>
            </a:r>
            <a:r>
              <a:rPr lang="mr-IN" dirty="0" smtClean="0"/>
              <a:t>…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6B3F1-F5A1-45CE-A07D-E4332E4D6FF6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138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QUESTIONS</a:t>
            </a:r>
            <a:r>
              <a:rPr lang="en-US" baseline="0" dirty="0" smtClean="0"/>
              <a:t> FOR ANN _ What are other things you might want to keep an eye open for?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6B3F1-F5A1-45CE-A07D-E4332E4D6FF6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7440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</a:t>
            </a:r>
            <a:r>
              <a:rPr lang="mr-IN" dirty="0" smtClean="0"/>
              <a:t>…</a:t>
            </a:r>
            <a:r>
              <a:rPr lang="en-US" dirty="0" smtClean="0"/>
              <a:t> with that n</a:t>
            </a:r>
            <a:r>
              <a:rPr lang="en-US" baseline="0" dirty="0" smtClean="0"/>
              <a:t> mind</a:t>
            </a:r>
            <a:r>
              <a:rPr lang="mr-IN" baseline="0" dirty="0" smtClean="0"/>
              <a:t>…</a:t>
            </a:r>
            <a:r>
              <a:rPr lang="en-US" baseline="0" dirty="0" smtClean="0"/>
              <a:t> you have some choices about how to proceed</a:t>
            </a:r>
            <a:r>
              <a:rPr lang="mr-IN" baseline="0" dirty="0" smtClean="0"/>
              <a:t>…</a:t>
            </a:r>
            <a:r>
              <a:rPr lang="en-US" baseline="0" dirty="0" smtClean="0"/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50FE20-9E85-574D-AE0E-77DAA663E070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9765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Each</a:t>
            </a:r>
            <a:r>
              <a:rPr lang="en-US" baseline="0" dirty="0" smtClean="0"/>
              <a:t> of these types of outputs/activities may lend itself to a </a:t>
            </a:r>
            <a:r>
              <a:rPr lang="en-US" baseline="0" dirty="0" err="1" smtClean="0"/>
              <a:t>differnet</a:t>
            </a:r>
            <a:r>
              <a:rPr lang="en-US" baseline="0" dirty="0" smtClean="0"/>
              <a:t> sort of path</a:t>
            </a:r>
            <a:r>
              <a:rPr lang="mr-IN" baseline="0" dirty="0" smtClean="0"/>
              <a:t>…</a:t>
            </a:r>
            <a:r>
              <a:rPr lang="en-US" baseline="0" dirty="0" smtClean="0"/>
              <a:t> </a:t>
            </a:r>
          </a:p>
          <a:p>
            <a:endParaRPr lang="en-US" dirty="0" smtClean="0"/>
          </a:p>
          <a:p>
            <a:r>
              <a:rPr lang="en-US" dirty="0" smtClean="0"/>
              <a:t>Discuss</a:t>
            </a:r>
            <a:r>
              <a:rPr lang="en-US" baseline="0" dirty="0" smtClean="0"/>
              <a:t> &amp; illustrate ”paths” for sustainability</a:t>
            </a:r>
            <a:r>
              <a:rPr lang="mr-IN" baseline="0" dirty="0" smtClean="0"/>
              <a:t>…</a:t>
            </a:r>
            <a:r>
              <a:rPr lang="en-US" baseline="0" dirty="0" smtClean="0"/>
              <a:t> </a:t>
            </a:r>
          </a:p>
          <a:p>
            <a:r>
              <a:rPr lang="en-US" baseline="0" dirty="0" smtClean="0"/>
              <a:t> - Difference between </a:t>
            </a:r>
          </a:p>
          <a:p>
            <a:r>
              <a:rPr lang="en-US" baseline="0" dirty="0" smtClean="0"/>
              <a:t>	hosting/storing something somewhere</a:t>
            </a:r>
          </a:p>
          <a:p>
            <a:r>
              <a:rPr lang="en-US" baseline="0" dirty="0" smtClean="0"/>
              <a:t> 	handing it off to someone to handle it</a:t>
            </a:r>
          </a:p>
          <a:p>
            <a:r>
              <a:rPr lang="en-US" baseline="0" dirty="0" smtClean="0"/>
              <a:t>	finding a way to keep doing it yourself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6B3F1-F5A1-45CE-A07D-E4332E4D6FF6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2147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Discuss</a:t>
            </a:r>
            <a:r>
              <a:rPr lang="en-US" baseline="0" dirty="0" smtClean="0"/>
              <a:t> &amp; illustrate ”paths” for sustainability</a:t>
            </a:r>
            <a:r>
              <a:rPr lang="mr-IN" baseline="0" dirty="0" smtClean="0"/>
              <a:t>…</a:t>
            </a:r>
            <a:r>
              <a:rPr lang="en-US" baseline="0" dirty="0" smtClean="0"/>
              <a:t> </a:t>
            </a:r>
          </a:p>
          <a:p>
            <a:r>
              <a:rPr lang="en-US" baseline="0" dirty="0" smtClean="0"/>
              <a:t> - Difference between </a:t>
            </a:r>
          </a:p>
          <a:p>
            <a:r>
              <a:rPr lang="en-US" baseline="0" dirty="0" smtClean="0"/>
              <a:t>	hosting/storing something somewhere</a:t>
            </a:r>
          </a:p>
          <a:p>
            <a:r>
              <a:rPr lang="en-US" baseline="0" dirty="0" smtClean="0"/>
              <a:t> 	handing it off to someone to handle it</a:t>
            </a:r>
          </a:p>
          <a:p>
            <a:r>
              <a:rPr lang="en-US" baseline="0" dirty="0" smtClean="0"/>
              <a:t>	finding a way to keep doing it yourself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6B3F1-F5A1-45CE-A07D-E4332E4D6FF6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7009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QUESTIONS</a:t>
            </a:r>
            <a:r>
              <a:rPr lang="en-US" baseline="0" dirty="0" smtClean="0"/>
              <a:t> FOR ANN _ </a:t>
            </a:r>
          </a:p>
          <a:p>
            <a:r>
              <a:rPr lang="en-US" baseline="0" dirty="0" smtClean="0"/>
              <a:t>Preservation</a:t>
            </a:r>
            <a:r>
              <a:rPr lang="mr-IN" baseline="0" dirty="0" smtClean="0"/>
              <a:t>…</a:t>
            </a:r>
            <a:r>
              <a:rPr lang="en-US" baseline="0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6B3F1-F5A1-45CE-A07D-E4332E4D6FF6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88112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QUESTIONS</a:t>
            </a:r>
            <a:r>
              <a:rPr lang="en-US" baseline="0" dirty="0" smtClean="0"/>
              <a:t> FOR ANN _ </a:t>
            </a:r>
          </a:p>
          <a:p>
            <a:r>
              <a:rPr lang="en-US" baseline="0" dirty="0" smtClean="0"/>
              <a:t>Preservation</a:t>
            </a:r>
            <a:r>
              <a:rPr lang="mr-IN" baseline="0" dirty="0" smtClean="0"/>
              <a:t>…</a:t>
            </a:r>
            <a:r>
              <a:rPr lang="en-US" baseline="0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6B3F1-F5A1-45CE-A07D-E4332E4D6FF6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3715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QUESTIONS</a:t>
            </a:r>
            <a:r>
              <a:rPr lang="en-US" baseline="0" dirty="0" smtClean="0"/>
              <a:t> FOR ANN _ </a:t>
            </a:r>
          </a:p>
          <a:p>
            <a:r>
              <a:rPr lang="en-US" baseline="0" dirty="0" smtClean="0"/>
              <a:t>Examples of Institutionalization</a:t>
            </a:r>
          </a:p>
          <a:p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WESTCHSETER COMMUNITY COLLEGE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6B3F1-F5A1-45CE-A07D-E4332E4D6FF6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5584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12988" y="527050"/>
            <a:ext cx="4684712" cy="26352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62B118-FFE1-4D86-8483-4EA8C61AA571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006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QUESTIONS</a:t>
            </a:r>
            <a:r>
              <a:rPr lang="en-US" baseline="0" dirty="0" smtClean="0"/>
              <a:t> FOR ANN _ </a:t>
            </a:r>
          </a:p>
          <a:p>
            <a:r>
              <a:rPr lang="en-US" baseline="0" dirty="0" smtClean="0"/>
              <a:t>Examples of Institutionalization</a:t>
            </a:r>
          </a:p>
          <a:p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WESTCHSETER COMMUNITY COLLEGE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6B3F1-F5A1-45CE-A07D-E4332E4D6FF6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22104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QUESTIONS</a:t>
            </a:r>
            <a:r>
              <a:rPr lang="en-US" baseline="0" dirty="0" smtClean="0"/>
              <a:t> FOR ANN _ </a:t>
            </a:r>
          </a:p>
          <a:p>
            <a:r>
              <a:rPr lang="en-US" baseline="0" dirty="0" smtClean="0"/>
              <a:t>Examples </a:t>
            </a:r>
            <a:r>
              <a:rPr lang="en-US" baseline="0" smtClean="0"/>
              <a:t>of Institutionalization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6B3F1-F5A1-45CE-A07D-E4332E4D6FF6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27198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QUESTIONS</a:t>
            </a:r>
            <a:r>
              <a:rPr lang="en-US" baseline="0" dirty="0" smtClean="0"/>
              <a:t> FOR ANN _ </a:t>
            </a:r>
          </a:p>
          <a:p>
            <a:r>
              <a:rPr lang="en-US" baseline="0" dirty="0" smtClean="0"/>
              <a:t>Examples of business models for ATE centers</a:t>
            </a:r>
            <a:r>
              <a:rPr lang="mr-IN" baseline="0" dirty="0" smtClean="0"/>
              <a:t>…</a:t>
            </a:r>
            <a:r>
              <a:rPr lang="en-US" baseline="0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6B3F1-F5A1-45CE-A07D-E4332E4D6FF6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55994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Of all the activities you do</a:t>
            </a:r>
            <a:r>
              <a:rPr lang="mr-IN" dirty="0" smtClean="0"/>
              <a:t>…</a:t>
            </a:r>
            <a:r>
              <a:rPr lang="en-US" dirty="0" smtClean="0"/>
              <a:t> which are most critical to take forward?</a:t>
            </a:r>
          </a:p>
          <a:p>
            <a:r>
              <a:rPr lang="en-US" dirty="0" smtClean="0"/>
              <a:t>This activity can help you</a:t>
            </a:r>
            <a:r>
              <a:rPr lang="en-US" baseline="0" dirty="0" smtClean="0"/>
              <a:t> to assess this and to make choices/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6B3F1-F5A1-45CE-A07D-E4332E4D6FF6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61247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6B3F1-F5A1-45CE-A07D-E4332E4D6FF6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27552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6B3F1-F5A1-45CE-A07D-E4332E4D6FF6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23616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6B3F1-F5A1-45CE-A07D-E4332E4D6FF6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45694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6B3F1-F5A1-45CE-A07D-E4332E4D6FF6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48477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6B3F1-F5A1-45CE-A07D-E4332E4D6FF6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7063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12988" y="527050"/>
            <a:ext cx="4684712" cy="26352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62B118-FFE1-4D86-8483-4EA8C61AA571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626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12988" y="527050"/>
            <a:ext cx="4684712" cy="26352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62B118-FFE1-4D86-8483-4EA8C61AA571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4334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C97589-81B3-48A3-8226-3514F3374294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01026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</a:t>
            </a:r>
            <a:r>
              <a:rPr lang="en-US" baseline="0" dirty="0" smtClean="0"/>
              <a:t> is a sound logic for thinking of your entire enterprise </a:t>
            </a:r>
            <a:r>
              <a:rPr lang="mr-IN" baseline="0" dirty="0" smtClean="0"/>
              <a:t>–</a:t>
            </a:r>
            <a:r>
              <a:rPr lang="en-US" baseline="0" dirty="0" smtClean="0"/>
              <a:t> </a:t>
            </a:r>
          </a:p>
          <a:p>
            <a:r>
              <a:rPr lang="en-US" baseline="0" dirty="0" smtClean="0"/>
              <a:t>You have activities, people, skills and outputs you have created; and you need to think about all the sources of support they will require, and how you can keep them coming, over time. </a:t>
            </a:r>
          </a:p>
          <a:p>
            <a:r>
              <a:rPr lang="en-US" baseline="0" dirty="0" smtClean="0"/>
              <a:t>But, at the same time, we know that it may not always be possible </a:t>
            </a:r>
            <a:r>
              <a:rPr lang="mr-IN" baseline="0" dirty="0" smtClean="0"/>
              <a:t>–</a:t>
            </a:r>
            <a:r>
              <a:rPr lang="en-US" baseline="0" dirty="0" smtClean="0"/>
              <a:t> or even desirable </a:t>
            </a:r>
            <a:r>
              <a:rPr lang="mr-IN" baseline="0" dirty="0" smtClean="0"/>
              <a:t>–</a:t>
            </a:r>
            <a:r>
              <a:rPr lang="en-US" baseline="0" dirty="0" smtClean="0"/>
              <a:t> to keep the exact same footprint over a decade</a:t>
            </a:r>
            <a:r>
              <a:rPr lang="mr-IN" baseline="0" dirty="0" smtClean="0"/>
              <a:t>…</a:t>
            </a:r>
            <a:r>
              <a:rPr lang="en-US" baseline="0" dirty="0" smtClean="0"/>
              <a:t> things change! </a:t>
            </a:r>
          </a:p>
          <a:p>
            <a:r>
              <a:rPr lang="en-US" baseline="0" dirty="0" smtClean="0"/>
              <a:t>SO, how can we also look at “sustainability” with a more nuanced approach?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6B3F1-F5A1-45CE-A07D-E4332E4D6FF6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2098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When we think about “sustaining” something</a:t>
            </a:r>
            <a:r>
              <a:rPr lang="mr-IN" dirty="0" smtClean="0"/>
              <a:t>…</a:t>
            </a:r>
            <a:r>
              <a:rPr lang="en-US" dirty="0" smtClean="0"/>
              <a:t> do we</a:t>
            </a:r>
            <a:r>
              <a:rPr lang="en-US" baseline="0" dirty="0" smtClean="0"/>
              <a:t> mean we need to keep everything going exactly as it was, the day it was funded?</a:t>
            </a:r>
          </a:p>
          <a:p>
            <a:r>
              <a:rPr lang="en-US" baseline="0" dirty="0" smtClean="0"/>
              <a:t>Certainly not. </a:t>
            </a:r>
          </a:p>
          <a:p>
            <a:r>
              <a:rPr lang="en-US" baseline="0" dirty="0" smtClean="0"/>
              <a:t>There may be elements that have been resounding successes, and others.. Less so.</a:t>
            </a:r>
          </a:p>
          <a:p>
            <a:r>
              <a:rPr lang="en-US" dirty="0" smtClean="0"/>
              <a:t>There’s nothing wrong with that </a:t>
            </a:r>
            <a:r>
              <a:rPr lang="mr-IN" dirty="0" smtClean="0"/>
              <a:t>–</a:t>
            </a:r>
            <a:r>
              <a:rPr lang="en-US" dirty="0" smtClean="0"/>
              <a:t> but it’s important to take a good</a:t>
            </a:r>
            <a:r>
              <a:rPr lang="en-US" baseline="0" dirty="0" smtClean="0"/>
              <a:t> look at it all, to find which pieces need  -- require, deserve </a:t>
            </a:r>
            <a:r>
              <a:rPr lang="mr-IN" baseline="0" dirty="0" smtClean="0"/>
              <a:t>–</a:t>
            </a:r>
            <a:r>
              <a:rPr lang="en-US" baseline="0" dirty="0" smtClean="0"/>
              <a:t> your ongoing (or even increased) attention and investment, and which may have had a good run, but could be handled in a different way.</a:t>
            </a:r>
          </a:p>
          <a:p>
            <a:endParaRPr lang="en-US" baseline="0" dirty="0" smtClean="0"/>
          </a:p>
          <a:p>
            <a:r>
              <a:rPr lang="en-US" baseline="0" dirty="0" smtClean="0"/>
              <a:t>QUESTION FOR ANN _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6B3F1-F5A1-45CE-A07D-E4332E4D6FF6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5723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first step</a:t>
            </a:r>
            <a:r>
              <a:rPr lang="en-US" baseline="0" dirty="0" smtClean="0"/>
              <a:t> is literally to ask yourself _ what have we got! You probably know the answer, but it is worth taking a moment to think about it</a:t>
            </a:r>
            <a:r>
              <a:rPr lang="mr-IN" baseline="0" dirty="0" smtClean="0"/>
              <a:t>…</a:t>
            </a:r>
            <a:r>
              <a:rPr lang="en-US" baseline="0" dirty="0" smtClean="0"/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6B3F1-F5A1-45CE-A07D-E4332E4D6FF6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7016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Some of the things you may have created</a:t>
            </a:r>
            <a:r>
              <a:rPr lang="en-US" baseline="0" dirty="0" smtClean="0"/>
              <a:t> over time include.. </a:t>
            </a:r>
            <a:r>
              <a:rPr lang="en-US" baseline="0" dirty="0" err="1" smtClean="0"/>
              <a:t>Curriculm</a:t>
            </a:r>
            <a:r>
              <a:rPr lang="mr-IN" baseline="0" dirty="0" smtClean="0"/>
              <a:t>…</a:t>
            </a:r>
            <a:r>
              <a:rPr lang="en-US" baseline="0" dirty="0" smtClean="0"/>
              <a:t> textbooks </a:t>
            </a:r>
            <a:r>
              <a:rPr lang="mr-IN" baseline="0" dirty="0" smtClean="0"/>
              <a:t>…</a:t>
            </a:r>
            <a:r>
              <a:rPr lang="en-US" baseline="0" dirty="0" smtClean="0"/>
              <a:t> planning around events</a:t>
            </a:r>
            <a:r>
              <a:rPr lang="mr-IN" baseline="0" dirty="0" smtClean="0"/>
              <a:t>…</a:t>
            </a:r>
            <a:r>
              <a:rPr lang="en-US" baseline="0" dirty="0" smtClean="0"/>
              <a:t> what else?</a:t>
            </a:r>
          </a:p>
          <a:p>
            <a:r>
              <a:rPr lang="en-US" baseline="0" dirty="0" smtClean="0"/>
              <a:t>(TAKE FEEDBACK FROM AUDIENCE)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6B3F1-F5A1-45CE-A07D-E4332E4D6FF6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2880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NUL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jpeg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jpeg"/><Relationship Id="rId3" Type="http://schemas.openxmlformats.org/officeDocument/2006/relationships/image" Target="../media/image3.jpeg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3159" y="514350"/>
            <a:ext cx="6000750" cy="2228851"/>
          </a:xfrm>
        </p:spPr>
        <p:txBody>
          <a:bodyPr anchor="b">
            <a:normAutofit/>
          </a:bodyPr>
          <a:lstStyle>
            <a:lvl1pPr algn="l">
              <a:defRPr sz="36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3159" y="2882900"/>
            <a:ext cx="4800600" cy="1460500"/>
          </a:xfrm>
        </p:spPr>
        <p:txBody>
          <a:bodyPr anchor="t">
            <a:normAutofit/>
          </a:bodyPr>
          <a:lstStyle>
            <a:lvl1pPr marL="0" indent="0" algn="l">
              <a:buNone/>
              <a:defRPr sz="1575">
                <a:solidFill>
                  <a:schemeClr val="bg2">
                    <a:lumMod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3/7/18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6171009" y="6350"/>
            <a:ext cx="2857500" cy="28575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4581128" y="68659"/>
            <a:ext cx="4560491" cy="456049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5426869" y="171450"/>
            <a:ext cx="3714750" cy="371475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5501878" y="24209"/>
            <a:ext cx="3639742" cy="3639742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5884070" y="457201"/>
            <a:ext cx="3257549" cy="325754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4525794"/>
      </p:ext>
    </p:extLst>
  </p:cSld>
  <p:clrMapOvr>
    <a:masterClrMapping/>
  </p:clrMapOvr>
  <p:hf hdr="0" dt="0"/>
  <p:extLst mod="1">
    <p:ext uri="{DCECCB84-F9BA-43D5-87BE-67443E8EF086}">
      <p15:sldGuideLst xmlns=""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14350" y="400050"/>
            <a:ext cx="8114109" cy="234315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1" y="2882900"/>
            <a:ext cx="6228158" cy="3429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200"/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3/7/18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1535376"/>
      </p:ext>
    </p:extLst>
  </p:cSld>
  <p:clrMapOvr>
    <a:masterClrMapping/>
  </p:clrMapOvr>
  <p:hf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3160" y="514350"/>
            <a:ext cx="7543800" cy="2057400"/>
          </a:xfrm>
        </p:spPr>
        <p:txBody>
          <a:bodyPr anchor="ctr">
            <a:normAutofit/>
          </a:bodyPr>
          <a:lstStyle>
            <a:lvl1pPr algn="l">
              <a:defRPr sz="24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3159" y="3086100"/>
            <a:ext cx="6401991" cy="1409700"/>
          </a:xfrm>
        </p:spPr>
        <p:txBody>
          <a:bodyPr anchor="ctr">
            <a:normAutofit/>
          </a:bodyPr>
          <a:lstStyle>
            <a:lvl1pPr marL="0" indent="0" algn="l">
              <a:buNone/>
              <a:defRPr sz="1500">
                <a:solidFill>
                  <a:schemeClr val="bg2">
                    <a:lumMod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3/7/18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6682536"/>
      </p:ext>
    </p:extLst>
  </p:cSld>
  <p:clrMapOvr>
    <a:masterClrMapping/>
  </p:clrMapOvr>
  <p:hf hd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59" y="514350"/>
            <a:ext cx="6858001" cy="2057400"/>
          </a:xfrm>
        </p:spPr>
        <p:txBody>
          <a:bodyPr anchor="ctr">
            <a:normAutofit/>
          </a:bodyPr>
          <a:lstStyle>
            <a:lvl1pPr algn="l">
              <a:defRPr sz="24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84659" y="2571750"/>
            <a:ext cx="6400800" cy="28575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3160" y="3225801"/>
            <a:ext cx="6400800" cy="1263649"/>
          </a:xfrm>
        </p:spPr>
        <p:txBody>
          <a:bodyPr anchor="ctr">
            <a:normAutofit/>
          </a:bodyPr>
          <a:lstStyle>
            <a:lvl1pPr marL="0" indent="0" algn="l">
              <a:buNone/>
              <a:defRPr sz="1500">
                <a:solidFill>
                  <a:schemeClr val="bg2">
                    <a:lumMod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3/7/18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98859" y="609167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714059" y="2076451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 algn="r"/>
            <a:r>
              <a:rPr lang="en-US" sz="6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83531218"/>
      </p:ext>
    </p:extLst>
  </p:cSld>
  <p:clrMapOvr>
    <a:masterClrMapping/>
  </p:clrMapOvr>
  <p:hf hd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3159" y="2571750"/>
            <a:ext cx="6400800" cy="1273050"/>
          </a:xfrm>
        </p:spPr>
        <p:txBody>
          <a:bodyPr anchor="b">
            <a:normAutofit/>
          </a:bodyPr>
          <a:lstStyle>
            <a:lvl1pPr algn="l">
              <a:defRPr sz="24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3158" y="3849736"/>
            <a:ext cx="6401993" cy="645300"/>
          </a:xfrm>
        </p:spPr>
        <p:txBody>
          <a:bodyPr anchor="t">
            <a:normAutofit/>
          </a:bodyPr>
          <a:lstStyle>
            <a:lvl1pPr marL="0" indent="0" algn="l">
              <a:buNone/>
              <a:defRPr sz="1500">
                <a:solidFill>
                  <a:schemeClr val="bg2">
                    <a:lumMod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3/7/18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8848724"/>
      </p:ext>
    </p:extLst>
  </p:cSld>
  <p:clrMapOvr>
    <a:masterClrMapping/>
  </p:clrMapOvr>
  <p:hf hd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60" y="514350"/>
            <a:ext cx="6858000" cy="2057400"/>
          </a:xfrm>
        </p:spPr>
        <p:txBody>
          <a:bodyPr anchor="ctr">
            <a:normAutofit/>
          </a:bodyPr>
          <a:lstStyle>
            <a:lvl1pPr algn="l">
              <a:defRPr sz="24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13159" y="2946400"/>
            <a:ext cx="6400801" cy="7874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18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3159" y="3733800"/>
            <a:ext cx="6400801" cy="762000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bg2">
                    <a:lumMod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3/7/18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98859" y="609167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714059" y="2076451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 algn="r"/>
            <a:r>
              <a:rPr lang="en-US" sz="6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63814247"/>
      </p:ext>
    </p:extLst>
  </p:cSld>
  <p:clrMapOvr>
    <a:masterClrMapping/>
  </p:clrMapOvr>
  <p:hf hd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3160" y="514350"/>
            <a:ext cx="7543800" cy="20574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13159" y="2946401"/>
            <a:ext cx="6400800" cy="62865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18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3159" y="3575049"/>
            <a:ext cx="6400801" cy="920750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bg2">
                    <a:lumMod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3/7/18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1177343"/>
      </p:ext>
    </p:extLst>
  </p:cSld>
  <p:clrMapOvr>
    <a:masterClrMapping/>
  </p:clrMapOvr>
  <p:hf hd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3/7/18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579954"/>
      </p:ext>
    </p:extLst>
  </p:cSld>
  <p:clrMapOvr>
    <a:masterClrMapping/>
  </p:clrMapOvr>
  <p:hf hd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3909" y="514350"/>
            <a:ext cx="1543050" cy="3429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4350" y="514350"/>
            <a:ext cx="5867400" cy="398145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3/7/18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6469582"/>
      </p:ext>
    </p:extLst>
  </p:cSld>
  <p:clrMapOvr>
    <a:masterClrMapping/>
  </p:clrMapOvr>
  <p:hf hdr="0" dt="0"/>
  <p:extLst mod="1">
    <p:ext uri="{DCECCB84-F9BA-43D5-87BE-67443E8EF086}">
      <p15:sldGuideLst xmlns=""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45" b="5467"/>
          <a:stretch/>
        </p:blipFill>
        <p:spPr bwMode="ltGray">
          <a:xfrm>
            <a:off x="0" y="0"/>
            <a:ext cx="9144000" cy="5148072"/>
          </a:xfrm>
          <a:prstGeom prst="rect">
            <a:avLst/>
          </a:prstGeom>
        </p:spPr>
      </p:pic>
      <p:sp>
        <p:nvSpPr>
          <p:cNvPr id="9218" name="Rectangle 2"/>
          <p:cNvSpPr>
            <a:spLocks noGrp="1" noChangeArrowheads="1"/>
          </p:cNvSpPr>
          <p:nvPr>
            <p:ph type="ctrTitle" hasCustomPrompt="1"/>
          </p:nvPr>
        </p:nvSpPr>
        <p:spPr bwMode="white">
          <a:xfrm>
            <a:off x="786385" y="2153613"/>
            <a:ext cx="6841050" cy="1157912"/>
          </a:xfrm>
        </p:spPr>
        <p:txBody>
          <a:bodyPr anchor="t"/>
          <a:lstStyle>
            <a:lvl1pPr>
              <a:lnSpc>
                <a:spcPct val="76000"/>
              </a:lnSpc>
              <a:defRPr sz="4400" b="0" cap="all" baseline="0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 smtClean="0"/>
              <a:t>presentation </a:t>
            </a:r>
            <a:br>
              <a:rPr lang="en-US" smtClean="0"/>
            </a:br>
            <a:r>
              <a:rPr lang="en-US" smtClean="0"/>
              <a:t>title (click to change)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5" hasCustomPrompt="1"/>
          </p:nvPr>
        </p:nvSpPr>
        <p:spPr bwMode="white">
          <a:xfrm>
            <a:off x="786384" y="4287682"/>
            <a:ext cx="4434840" cy="171450"/>
          </a:xfrm>
        </p:spPr>
        <p:txBody>
          <a:bodyPr anchor="b" anchorCtr="0"/>
          <a:lstStyle>
            <a:lvl1pPr>
              <a:spcBef>
                <a:spcPts val="0"/>
              </a:spcBef>
              <a:defRPr sz="11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smtClean="0"/>
              <a:t>January 15, 2014 </a:t>
            </a:r>
            <a:r>
              <a:rPr lang="en-US" dirty="0" smtClean="0"/>
              <a:t>(click to change)</a:t>
            </a:r>
          </a:p>
        </p:txBody>
      </p:sp>
      <p:sp>
        <p:nvSpPr>
          <p:cNvPr id="17" name="Text Placeholder 9"/>
          <p:cNvSpPr>
            <a:spLocks noGrp="1"/>
          </p:cNvSpPr>
          <p:nvPr>
            <p:ph type="body" sz="quarter" idx="16" hasCustomPrompt="1"/>
          </p:nvPr>
        </p:nvSpPr>
        <p:spPr bwMode="white">
          <a:xfrm>
            <a:off x="786384" y="3914302"/>
            <a:ext cx="4434840" cy="171450"/>
          </a:xfrm>
        </p:spPr>
        <p:txBody>
          <a:bodyPr anchor="b" anchorCtr="0"/>
          <a:lstStyle>
            <a:lvl1pPr>
              <a:spcBef>
                <a:spcPts val="0"/>
              </a:spcBef>
              <a:defRPr sz="1100" b="0" i="1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smtClean="0"/>
              <a:t>Author 1 &amp;</a:t>
            </a:r>
            <a:br>
              <a:rPr lang="en-US" smtClean="0"/>
            </a:br>
            <a:r>
              <a:rPr lang="en-US" smtClean="0"/>
              <a:t>Author 2 (click to change)</a:t>
            </a:r>
            <a:endParaRPr lang="en-US" dirty="0" smtClean="0"/>
          </a:p>
        </p:txBody>
      </p:sp>
      <p:sp>
        <p:nvSpPr>
          <p:cNvPr id="2" name="TextBox 1"/>
          <p:cNvSpPr txBox="1"/>
          <p:nvPr userDrawn="1"/>
        </p:nvSpPr>
        <p:spPr bwMode="white">
          <a:xfrm>
            <a:off x="1019971" y="911225"/>
            <a:ext cx="2876551" cy="457818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l"/>
            <a:r>
              <a:rPr lang="en-US" sz="2500" b="1" smtClean="0">
                <a:solidFill>
                  <a:schemeClr val="bg1"/>
                </a:solidFill>
                <a:latin typeface="+mj-lt"/>
              </a:rPr>
              <a:t>ITHAKA S+R</a:t>
            </a:r>
            <a:endParaRPr lang="en-US" sz="2500" b="1" dirty="0" err="1" smtClean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4503" y="2028206"/>
            <a:ext cx="1009497" cy="1261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23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lnSpc>
                <a:spcPct val="81000"/>
              </a:lnSpc>
              <a:defRPr/>
            </a:lvl1pPr>
          </a:lstStyle>
          <a:p>
            <a:r>
              <a:rPr lang="en-US" smtClean="0"/>
              <a:t>Click to add title</a:t>
            </a: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3/7/18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5687379"/>
      </p:ext>
    </p:extLst>
  </p:cSld>
  <p:clrMapOvr>
    <a:masterClrMapping/>
  </p:clrMapOvr>
  <p:hf hd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lumn Text with Sub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86384" y="576272"/>
            <a:ext cx="7598664" cy="514350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 smtClean="0"/>
              <a:t>Click to add title</a:t>
            </a: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819150" y="2444741"/>
            <a:ext cx="3154680" cy="2305059"/>
          </a:xfrm>
        </p:spPr>
        <p:txBody>
          <a:bodyPr/>
          <a:lstStyle>
            <a:lvl1pPr marL="201168">
              <a:defRPr sz="1700" i="1" baseline="0">
                <a:solidFill>
                  <a:schemeClr val="accent2"/>
                </a:solidFill>
              </a:defRPr>
            </a:lvl1pPr>
            <a:lvl2pPr marL="201168" indent="-128016">
              <a:lnSpc>
                <a:spcPct val="88000"/>
              </a:lnSpc>
              <a:spcBef>
                <a:spcPts val="500"/>
              </a:spcBef>
              <a:defRPr sz="1400"/>
            </a:lvl2pPr>
            <a:lvl3pPr marL="201168">
              <a:defRPr/>
            </a:lvl3pPr>
            <a:lvl4pPr marL="201168">
              <a:defRPr/>
            </a:lvl4pPr>
            <a:lvl5pPr marL="201168">
              <a:defRPr/>
            </a:lvl5pPr>
          </a:lstStyle>
          <a:p>
            <a:pPr lvl="0"/>
            <a:r>
              <a:rPr lang="en-US" smtClean="0"/>
              <a:t>Subhead3</a:t>
            </a:r>
          </a:p>
          <a:p>
            <a:pPr lvl="1"/>
            <a:r>
              <a:rPr lang="en-US" smtClean="0"/>
              <a:t>Level 1 bullet</a:t>
            </a:r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889500" y="2444741"/>
            <a:ext cx="3154680" cy="2305059"/>
          </a:xfrm>
          <a:ln w="6350"/>
        </p:spPr>
        <p:txBody>
          <a:bodyPr/>
          <a:lstStyle>
            <a:lvl1pPr marL="201168">
              <a:defRPr sz="1700" i="1">
                <a:solidFill>
                  <a:schemeClr val="accent2"/>
                </a:solidFill>
              </a:defRPr>
            </a:lvl1pPr>
            <a:lvl2pPr marL="201168" indent="-128016">
              <a:lnSpc>
                <a:spcPct val="88000"/>
              </a:lnSpc>
              <a:spcBef>
                <a:spcPts val="500"/>
              </a:spcBef>
              <a:defRPr sz="1400"/>
            </a:lvl2pPr>
            <a:lvl3pPr marL="201168">
              <a:defRPr/>
            </a:lvl3pPr>
            <a:lvl4pPr marL="201168">
              <a:defRPr/>
            </a:lvl4pPr>
            <a:lvl5pPr marL="201168">
              <a:defRPr/>
            </a:lvl5pPr>
          </a:lstStyle>
          <a:p>
            <a:pPr lvl="0"/>
            <a:r>
              <a:rPr lang="en-US" smtClean="0"/>
              <a:t>Subhead3</a:t>
            </a:r>
          </a:p>
          <a:p>
            <a:pPr lvl="1"/>
            <a:r>
              <a:rPr lang="en-US" smtClean="0"/>
              <a:t>Level 1 bullet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6" hasCustomPrompt="1"/>
          </p:nvPr>
        </p:nvSpPr>
        <p:spPr>
          <a:xfrm>
            <a:off x="819150" y="1837595"/>
            <a:ext cx="7651750" cy="593186"/>
          </a:xfrm>
        </p:spPr>
        <p:txBody>
          <a:bodyPr/>
          <a:lstStyle>
            <a:lvl1pPr marL="201168">
              <a:lnSpc>
                <a:spcPct val="98000"/>
              </a:lnSpc>
              <a:defRPr sz="1700" i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Click to add text</a:t>
            </a:r>
          </a:p>
        </p:txBody>
      </p:sp>
      <p:cxnSp>
        <p:nvCxnSpPr>
          <p:cNvPr id="10" name="Straight Connector 9"/>
          <p:cNvCxnSpPr/>
          <p:nvPr userDrawn="1"/>
        </p:nvCxnSpPr>
        <p:spPr bwMode="auto">
          <a:xfrm flipV="1">
            <a:off x="4483100" y="2441575"/>
            <a:ext cx="0" cy="2298700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3256054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form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786384" y="1644327"/>
            <a:ext cx="3941064" cy="2126023"/>
          </a:xfrm>
        </p:spPr>
        <p:txBody>
          <a:bodyPr anchor="t" anchorCtr="0"/>
          <a:lstStyle>
            <a:lvl1pPr>
              <a:lnSpc>
                <a:spcPct val="76000"/>
              </a:lnSpc>
              <a:spcBef>
                <a:spcPts val="0"/>
              </a:spcBef>
              <a:defRPr sz="4400" b="0" cap="all" baseline="0">
                <a:solidFill>
                  <a:schemeClr val="bg2"/>
                </a:solidFill>
                <a:latin typeface="+mj-lt"/>
              </a:defRPr>
            </a:lvl1pPr>
            <a:lvl5pPr>
              <a:defRPr/>
            </a:lvl5pPr>
          </a:lstStyle>
          <a:p>
            <a:pPr lvl="0"/>
            <a:r>
              <a:rPr lang="en-US" smtClean="0"/>
              <a:t>outline of</a:t>
            </a:r>
          </a:p>
          <a:p>
            <a:pPr lvl="0"/>
            <a:r>
              <a:rPr lang="en-US" smtClean="0"/>
              <a:t>today’s</a:t>
            </a:r>
          </a:p>
          <a:p>
            <a:pPr lvl="0"/>
            <a:r>
              <a:rPr lang="en-US" smtClean="0"/>
              <a:t>presentation</a:t>
            </a:r>
            <a:endParaRPr lang="en-US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4863465" y="982664"/>
            <a:ext cx="3399589" cy="2636835"/>
          </a:xfrm>
        </p:spPr>
        <p:txBody>
          <a:bodyPr/>
          <a:lstStyle>
            <a:lvl1pPr marL="198438" indent="-198438">
              <a:lnSpc>
                <a:spcPct val="90000"/>
              </a:lnSpc>
              <a:spcBef>
                <a:spcPts val="700"/>
              </a:spcBef>
              <a:buClr>
                <a:schemeClr val="bg1"/>
              </a:buClr>
              <a:buSzPct val="92000"/>
              <a:buFont typeface="+mj-lt"/>
              <a:buAutoNum type="arabicPeriod"/>
              <a:defRPr sz="1700" b="0" baseline="0">
                <a:solidFill>
                  <a:schemeClr val="bg1"/>
                </a:solidFill>
                <a:latin typeface="+mn-lt"/>
              </a:defRPr>
            </a:lvl1pPr>
            <a:lvl2pPr marL="1587" indent="0">
              <a:buNone/>
              <a:defRPr sz="1700">
                <a:solidFill>
                  <a:schemeClr val="accent2"/>
                </a:solidFill>
              </a:defRPr>
            </a:lvl2pPr>
            <a:lvl3pPr>
              <a:defRPr sz="1700">
                <a:solidFill>
                  <a:schemeClr val="accent2"/>
                </a:solidFill>
              </a:defRPr>
            </a:lvl3pPr>
            <a:lvl4pPr>
              <a:defRPr sz="1700">
                <a:solidFill>
                  <a:schemeClr val="accent2"/>
                </a:solidFill>
              </a:defRPr>
            </a:lvl4pPr>
            <a:lvl5pPr>
              <a:defRPr sz="17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smtClean="0"/>
              <a:t>Click to add outline item</a:t>
            </a:r>
          </a:p>
        </p:txBody>
      </p:sp>
      <p:cxnSp>
        <p:nvCxnSpPr>
          <p:cNvPr id="11" name="Straight Connector 10"/>
          <p:cNvCxnSpPr/>
          <p:nvPr userDrawn="1"/>
        </p:nvCxnSpPr>
        <p:spPr bwMode="auto">
          <a:xfrm>
            <a:off x="5045152" y="3770351"/>
            <a:ext cx="3222703" cy="0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7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5061028" y="3984261"/>
            <a:ext cx="3206828" cy="729141"/>
          </a:xfrm>
        </p:spPr>
        <p:txBody>
          <a:bodyPr/>
          <a:lstStyle>
            <a:lvl1pPr marL="0" indent="0">
              <a:lnSpc>
                <a:spcPct val="85000"/>
              </a:lnSpc>
              <a:spcBef>
                <a:spcPts val="200"/>
              </a:spcBef>
              <a:buClr>
                <a:schemeClr val="bg1"/>
              </a:buClr>
              <a:buFont typeface="+mj-lt"/>
              <a:buNone/>
              <a:defRPr sz="1350" b="0" baseline="0">
                <a:solidFill>
                  <a:schemeClr val="bg1"/>
                </a:solidFill>
                <a:latin typeface="+mn-lt"/>
              </a:defRPr>
            </a:lvl1pPr>
            <a:lvl2pPr>
              <a:defRPr sz="1600">
                <a:solidFill>
                  <a:schemeClr val="accent2"/>
                </a:solidFill>
              </a:defRPr>
            </a:lvl2pPr>
            <a:lvl3pPr>
              <a:defRPr sz="1600">
                <a:solidFill>
                  <a:schemeClr val="accent2"/>
                </a:solidFill>
              </a:defRPr>
            </a:lvl3pPr>
            <a:lvl4pPr>
              <a:defRPr sz="1600">
                <a:solidFill>
                  <a:schemeClr val="accent2"/>
                </a:solidFill>
              </a:defRPr>
            </a:lvl4pPr>
            <a:lvl5pPr>
              <a:defRPr sz="16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smtClean="0"/>
              <a:t>Click to add other information</a:t>
            </a:r>
          </a:p>
        </p:txBody>
      </p:sp>
    </p:spTree>
    <p:extLst>
      <p:ext uri="{BB962C8B-B14F-4D97-AF65-F5344CB8AC3E}">
        <p14:creationId xmlns:p14="http://schemas.microsoft.com/office/powerpoint/2010/main" val="28492609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all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786384" y="979036"/>
            <a:ext cx="7516368" cy="3415165"/>
          </a:xfrm>
        </p:spPr>
        <p:txBody>
          <a:bodyPr anchor="t" anchorCtr="0"/>
          <a:lstStyle>
            <a:lvl1pPr>
              <a:lnSpc>
                <a:spcPct val="86000"/>
              </a:lnSpc>
              <a:spcBef>
                <a:spcPts val="0"/>
              </a:spcBef>
              <a:defRPr sz="3200" b="0" i="1" cap="none" baseline="0">
                <a:solidFill>
                  <a:schemeClr val="bg2"/>
                </a:solidFill>
                <a:latin typeface="+mn-lt"/>
              </a:defRPr>
            </a:lvl1pPr>
            <a:lvl5pPr>
              <a:defRPr/>
            </a:lvl5pPr>
          </a:lstStyle>
          <a:p>
            <a:pPr lvl="0"/>
            <a:r>
              <a:rPr lang="en-US" smtClean="0"/>
              <a:t>Click to add callout text</a:t>
            </a:r>
          </a:p>
          <a:p>
            <a:pPr lvl="0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94903115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estion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/>
          <p:cNvCxnSpPr/>
          <p:nvPr userDrawn="1"/>
        </p:nvCxnSpPr>
        <p:spPr bwMode="auto">
          <a:xfrm>
            <a:off x="477091" y="2601402"/>
            <a:ext cx="2126409" cy="0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7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492967" y="2762919"/>
            <a:ext cx="1850183" cy="729141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200"/>
              </a:spcBef>
              <a:buClr>
                <a:schemeClr val="bg1"/>
              </a:buClr>
              <a:buFont typeface="+mj-lt"/>
              <a:buNone/>
              <a:defRPr sz="1100" b="0" baseline="0">
                <a:solidFill>
                  <a:schemeClr val="accent4"/>
                </a:solidFill>
                <a:latin typeface="+mn-lt"/>
              </a:defRPr>
            </a:lvl1pPr>
            <a:lvl2pPr>
              <a:defRPr sz="1600">
                <a:solidFill>
                  <a:schemeClr val="accent2"/>
                </a:solidFill>
              </a:defRPr>
            </a:lvl2pPr>
            <a:lvl3pPr>
              <a:defRPr sz="1600">
                <a:solidFill>
                  <a:schemeClr val="accent2"/>
                </a:solidFill>
              </a:defRPr>
            </a:lvl3pPr>
            <a:lvl4pPr>
              <a:defRPr sz="1600">
                <a:solidFill>
                  <a:schemeClr val="accent2"/>
                </a:solidFill>
              </a:defRPr>
            </a:lvl4pPr>
            <a:lvl5pPr>
              <a:defRPr sz="16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smtClean="0"/>
              <a:t>Click to insert units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 hasCustomPrompt="1"/>
          </p:nvPr>
        </p:nvSpPr>
        <p:spPr>
          <a:xfrm>
            <a:off x="492967" y="538172"/>
            <a:ext cx="2029253" cy="1885950"/>
          </a:xfrm>
        </p:spPr>
        <p:txBody>
          <a:bodyPr/>
          <a:lstStyle>
            <a:lvl1pPr marL="0">
              <a:lnSpc>
                <a:spcPct val="100000"/>
              </a:lnSpc>
              <a:defRPr sz="1400" i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Click to insert question</a:t>
            </a:r>
          </a:p>
        </p:txBody>
      </p:sp>
      <p:sp>
        <p:nvSpPr>
          <p:cNvPr id="13" name="Chart Placeholder 12"/>
          <p:cNvSpPr>
            <a:spLocks noGrp="1"/>
          </p:cNvSpPr>
          <p:nvPr>
            <p:ph type="chart" sz="quarter" idx="17"/>
          </p:nvPr>
        </p:nvSpPr>
        <p:spPr>
          <a:xfrm>
            <a:off x="2676293" y="390293"/>
            <a:ext cx="6133170" cy="4588108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92995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es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786384" y="979037"/>
            <a:ext cx="7370064" cy="2154456"/>
          </a:xfrm>
        </p:spPr>
        <p:txBody>
          <a:bodyPr anchor="t" anchorCtr="0"/>
          <a:lstStyle>
            <a:lvl1pPr>
              <a:lnSpc>
                <a:spcPct val="86000"/>
              </a:lnSpc>
              <a:spcBef>
                <a:spcPts val="0"/>
              </a:spcBef>
              <a:defRPr sz="3200" b="0" i="1" cap="none" baseline="0">
                <a:solidFill>
                  <a:schemeClr val="bg2"/>
                </a:solidFill>
                <a:latin typeface="+mn-lt"/>
              </a:defRPr>
            </a:lvl1pPr>
            <a:lvl5pPr>
              <a:defRPr/>
            </a:lvl5pPr>
          </a:lstStyle>
          <a:p>
            <a:pPr lvl="0"/>
            <a:r>
              <a:rPr lang="en-US" smtClean="0"/>
              <a:t>Click to insert question</a:t>
            </a:r>
            <a:endParaRPr lang="en-US" dirty="0" smtClean="0"/>
          </a:p>
        </p:txBody>
      </p:sp>
      <p:cxnSp>
        <p:nvCxnSpPr>
          <p:cNvPr id="3" name="Straight Connector 2"/>
          <p:cNvCxnSpPr/>
          <p:nvPr userDrawn="1"/>
        </p:nvCxnSpPr>
        <p:spPr bwMode="auto">
          <a:xfrm>
            <a:off x="987552" y="3357755"/>
            <a:ext cx="7168896" cy="0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" name="Text Placeholder 4"/>
          <p:cNvSpPr>
            <a:spLocks noGrp="1"/>
          </p:cNvSpPr>
          <p:nvPr>
            <p:ph type="body" sz="quarter" idx="16" hasCustomPrompt="1"/>
          </p:nvPr>
        </p:nvSpPr>
        <p:spPr>
          <a:xfrm>
            <a:off x="786383" y="3584372"/>
            <a:ext cx="7370064" cy="985615"/>
          </a:xfrm>
        </p:spPr>
        <p:txBody>
          <a:bodyPr/>
          <a:lstStyle>
            <a:lvl1pPr>
              <a:lnSpc>
                <a:spcPct val="100000"/>
              </a:lnSpc>
              <a:defRPr sz="1600" i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insert units</a:t>
            </a:r>
          </a:p>
        </p:txBody>
      </p:sp>
    </p:spTree>
    <p:extLst>
      <p:ext uri="{BB962C8B-B14F-4D97-AF65-F5344CB8AC3E}">
        <p14:creationId xmlns:p14="http://schemas.microsoft.com/office/powerpoint/2010/main" val="181028166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hart Placeholder 12"/>
          <p:cNvSpPr>
            <a:spLocks noGrp="1"/>
          </p:cNvSpPr>
          <p:nvPr>
            <p:ph type="chart" sz="quarter" idx="17"/>
          </p:nvPr>
        </p:nvSpPr>
        <p:spPr>
          <a:xfrm>
            <a:off x="1505415" y="390293"/>
            <a:ext cx="6133170" cy="4588108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76977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ext Left, Pictur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86385" y="576272"/>
            <a:ext cx="3734816" cy="514350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 smtClean="0"/>
              <a:t>Click to add title</a:t>
            </a:r>
            <a:endParaRPr lang="en-US"/>
          </a:p>
        </p:txBody>
      </p:sp>
      <p:sp>
        <p:nvSpPr>
          <p:cNvPr id="6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5080000" y="0"/>
            <a:ext cx="4064000" cy="5148072"/>
          </a:xfrm>
          <a:ln>
            <a:solidFill>
              <a:schemeClr val="tx1"/>
            </a:solidFill>
          </a:ln>
        </p:spPr>
        <p:txBody>
          <a:bodyPr anchor="ctr" anchorCtr="0"/>
          <a:lstStyle>
            <a:lvl1pPr algn="ctr">
              <a:defRPr/>
            </a:lvl1pPr>
            <a:lvl5pPr>
              <a:defRPr/>
            </a:lvl5pPr>
          </a:lstStyle>
          <a:p>
            <a:pPr lvl="0"/>
            <a:r>
              <a:rPr lang="en-US" dirty="0" smtClean="0"/>
              <a:t>IMAGE</a:t>
            </a:r>
            <a:endParaRPr lang="en-US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6" hasCustomPrompt="1"/>
          </p:nvPr>
        </p:nvSpPr>
        <p:spPr>
          <a:xfrm>
            <a:off x="819150" y="1987551"/>
            <a:ext cx="3154680" cy="2635250"/>
          </a:xfrm>
          <a:ln w="6350"/>
        </p:spPr>
        <p:txBody>
          <a:bodyPr/>
          <a:lstStyle>
            <a:lvl1pPr marL="201163">
              <a:defRPr sz="1700" i="1">
                <a:solidFill>
                  <a:schemeClr val="accent2"/>
                </a:solidFill>
              </a:defRPr>
            </a:lvl1pPr>
            <a:lvl2pPr marL="201163" indent="0">
              <a:lnSpc>
                <a:spcPct val="95000"/>
              </a:lnSpc>
              <a:spcBef>
                <a:spcPts val="1600"/>
              </a:spcBef>
              <a:buNone/>
              <a:defRPr sz="1400"/>
            </a:lvl2pPr>
            <a:lvl3pPr marL="201163" indent="-128013">
              <a:lnSpc>
                <a:spcPct val="95000"/>
              </a:lnSpc>
              <a:spcBef>
                <a:spcPts val="500"/>
              </a:spcBef>
              <a:defRPr sz="1400"/>
            </a:lvl3pPr>
            <a:lvl4pPr marL="329176" indent="-128013">
              <a:spcBef>
                <a:spcPts val="600"/>
              </a:spcBef>
              <a:buClr>
                <a:schemeClr val="accent4"/>
              </a:buClr>
              <a:buSzPct val="100000"/>
              <a:buFont typeface="Georgia" panose="02040502050405020303" pitchFamily="18" charset="0"/>
              <a:buChar char="»"/>
              <a:defRPr sz="1100" baseline="0">
                <a:solidFill>
                  <a:schemeClr val="accent4"/>
                </a:solidFill>
              </a:defRPr>
            </a:lvl4pPr>
            <a:lvl5pPr marL="201163" indent="-201163">
              <a:spcBef>
                <a:spcPts val="600"/>
              </a:spcBef>
              <a:buClr>
                <a:schemeClr val="tx1"/>
              </a:buClr>
              <a:buSzPct val="92000"/>
              <a:buFont typeface="+mj-lt"/>
              <a:buAutoNum type="arabicPeriod"/>
              <a:defRPr sz="1500" baseline="0"/>
            </a:lvl5pPr>
            <a:lvl6pPr marL="1049311" indent="0">
              <a:buNone/>
              <a:defRPr>
                <a:solidFill>
                  <a:schemeClr val="bg1"/>
                </a:solidFill>
              </a:defRPr>
            </a:lvl6pPr>
            <a:lvl7pPr marL="1506500" indent="0">
              <a:buNone/>
              <a:defRPr>
                <a:solidFill>
                  <a:schemeClr val="bg1"/>
                </a:solidFill>
              </a:defRPr>
            </a:lvl7pPr>
            <a:lvl8pPr marL="1963688" indent="0">
              <a:buNone/>
              <a:defRPr>
                <a:solidFill>
                  <a:schemeClr val="bg1"/>
                </a:solidFill>
              </a:defRPr>
            </a:lvl8pPr>
            <a:lvl9pPr marL="2420876" indent="0">
              <a:buNone/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smtClean="0"/>
              <a:t>Subhead3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  <a:p>
            <a:pPr lvl="5"/>
            <a:r>
              <a:rPr lang="en-US" smtClean="0"/>
              <a:t>asdf</a:t>
            </a:r>
          </a:p>
          <a:p>
            <a:pPr lvl="6"/>
            <a:r>
              <a:rPr lang="en-US" smtClean="0"/>
              <a:t>asdf</a:t>
            </a:r>
          </a:p>
          <a:p>
            <a:pPr lvl="7"/>
            <a:r>
              <a:rPr lang="en-US" smtClean="0"/>
              <a:t>asdf</a:t>
            </a:r>
          </a:p>
          <a:p>
            <a:pPr lvl="8"/>
            <a:r>
              <a:rPr lang="en-US" smtClean="0"/>
              <a:t>asdf</a:t>
            </a:r>
          </a:p>
        </p:txBody>
      </p:sp>
    </p:spTree>
    <p:extLst>
      <p:ext uri="{BB962C8B-B14F-4D97-AF65-F5344CB8AC3E}">
        <p14:creationId xmlns:p14="http://schemas.microsoft.com/office/powerpoint/2010/main" val="134114277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I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786384" y="1644328"/>
            <a:ext cx="3959352" cy="2126023"/>
          </a:xfrm>
        </p:spPr>
        <p:txBody>
          <a:bodyPr anchor="t" anchorCtr="0"/>
          <a:lstStyle>
            <a:lvl1pPr>
              <a:lnSpc>
                <a:spcPct val="76000"/>
              </a:lnSpc>
              <a:spcBef>
                <a:spcPts val="0"/>
              </a:spcBef>
              <a:defRPr sz="4400" b="0" cap="all" baseline="0">
                <a:solidFill>
                  <a:schemeClr val="tx1"/>
                </a:solidFill>
                <a:latin typeface="+mj-lt"/>
              </a:defRPr>
            </a:lvl1pPr>
            <a:lvl5pPr>
              <a:defRPr/>
            </a:lvl5pPr>
          </a:lstStyle>
          <a:p>
            <a:pPr lvl="0"/>
            <a:r>
              <a:rPr lang="en-US" smtClean="0"/>
              <a:t>intro</a:t>
            </a:r>
          </a:p>
          <a:p>
            <a:pPr lvl="0"/>
            <a:r>
              <a:rPr lang="en-US" smtClean="0"/>
              <a:t>text</a:t>
            </a:r>
            <a:endParaRPr lang="en-US" dirty="0" smtClean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5"/>
          </p:nvPr>
        </p:nvSpPr>
        <p:spPr>
          <a:xfrm>
            <a:off x="4864608" y="576273"/>
            <a:ext cx="3422142" cy="4198928"/>
          </a:xfrm>
        </p:spPr>
        <p:txBody>
          <a:bodyPr>
            <a:noAutofit/>
          </a:bodyPr>
          <a:lstStyle>
            <a:lvl1pPr marL="201163">
              <a:defRPr sz="1700" i="1">
                <a:solidFill>
                  <a:schemeClr val="tx1"/>
                </a:solidFill>
                <a:latin typeface="+mn-lt"/>
              </a:defRPr>
            </a:lvl1pPr>
            <a:lvl2pPr marL="201163" indent="0">
              <a:spcBef>
                <a:spcPts val="1600"/>
              </a:spcBef>
              <a:buNone/>
              <a:defRPr sz="1500">
                <a:solidFill>
                  <a:schemeClr val="tx1"/>
                </a:solidFill>
                <a:latin typeface="+mn-lt"/>
              </a:defRPr>
            </a:lvl2pPr>
            <a:lvl3pPr marL="201163" indent="-128013">
              <a:lnSpc>
                <a:spcPct val="95000"/>
              </a:lnSpc>
              <a:spcBef>
                <a:spcPts val="500"/>
              </a:spcBef>
              <a:buClr>
                <a:schemeClr val="tx1"/>
              </a:buClr>
              <a:buFont typeface="Georgia" panose="02040502050405020303" pitchFamily="18" charset="0"/>
              <a:buChar char="»"/>
              <a:defRPr sz="1500">
                <a:solidFill>
                  <a:schemeClr val="tx1"/>
                </a:solidFill>
                <a:latin typeface="+mn-lt"/>
              </a:defRPr>
            </a:lvl3pPr>
            <a:lvl4pPr marL="329176" indent="-128013">
              <a:spcBef>
                <a:spcPts val="500"/>
              </a:spcBef>
              <a:buClr>
                <a:schemeClr val="accent4"/>
              </a:buClr>
              <a:buSzPct val="100000"/>
              <a:buFont typeface="Georgia" panose="02040502050405020303" pitchFamily="18" charset="0"/>
              <a:buChar char="»"/>
              <a:defRPr sz="1100">
                <a:solidFill>
                  <a:schemeClr val="accent4"/>
                </a:solidFill>
                <a:latin typeface="+mn-lt"/>
              </a:defRPr>
            </a:lvl4pPr>
            <a:lvl5pPr marL="201163" indent="-201163">
              <a:lnSpc>
                <a:spcPct val="95000"/>
              </a:lnSpc>
              <a:spcBef>
                <a:spcPts val="600"/>
              </a:spcBef>
              <a:buClr>
                <a:schemeClr val="tx1"/>
              </a:buClr>
              <a:buSzPct val="92000"/>
              <a:buFont typeface="+mj-lt"/>
              <a:buAutoNum type="arabicPeriod"/>
              <a:defRPr sz="1500" baseline="0">
                <a:solidFill>
                  <a:schemeClr val="tx1"/>
                </a:solidFill>
                <a:latin typeface="+mn-lt"/>
              </a:defRPr>
            </a:lvl5pPr>
            <a:lvl6pPr marL="1049311" indent="0">
              <a:buFontTx/>
              <a:buNone/>
              <a:defRPr baseline="0">
                <a:solidFill>
                  <a:srgbClr val="FFFFFF"/>
                </a:solidFill>
              </a:defRPr>
            </a:lvl6pPr>
            <a:lvl7pPr marL="1506500" indent="0">
              <a:buFontTx/>
              <a:buNone/>
              <a:defRPr>
                <a:solidFill>
                  <a:srgbClr val="FFFFFF"/>
                </a:solidFill>
              </a:defRPr>
            </a:lvl7pPr>
            <a:lvl8pPr marL="1963688" indent="0">
              <a:buFontTx/>
              <a:buNone/>
              <a:defRPr>
                <a:solidFill>
                  <a:srgbClr val="FFFFFF"/>
                </a:solidFill>
              </a:defRPr>
            </a:lvl8pPr>
            <a:lvl9pPr marL="2420876" indent="0">
              <a:buFontTx/>
              <a:buNone/>
              <a:defRPr>
                <a:solidFill>
                  <a:srgbClr val="FFFFFF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  <a:p>
            <a:pPr lvl="5"/>
            <a:r>
              <a:rPr lang="en-US" smtClean="0"/>
              <a:t>Sixth level</a:t>
            </a:r>
          </a:p>
          <a:p>
            <a:pPr lvl="6"/>
            <a:r>
              <a:rPr lang="en-US" smtClean="0"/>
              <a:t>Seventh level</a:t>
            </a:r>
          </a:p>
          <a:p>
            <a:pPr lvl="7"/>
            <a:r>
              <a:rPr lang="en-US" smtClean="0"/>
              <a:t>eigth level</a:t>
            </a:r>
          </a:p>
          <a:p>
            <a:pPr lvl="8"/>
            <a:r>
              <a:rPr lang="en-US" smtClean="0"/>
              <a:t>ninth level</a:t>
            </a:r>
          </a:p>
        </p:txBody>
      </p:sp>
    </p:spTree>
    <p:extLst>
      <p:ext uri="{BB962C8B-B14F-4D97-AF65-F5344CB8AC3E}">
        <p14:creationId xmlns:p14="http://schemas.microsoft.com/office/powerpoint/2010/main" val="10797618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86384" y="576272"/>
            <a:ext cx="4507992" cy="514350"/>
          </a:xfrm>
        </p:spPr>
        <p:txBody>
          <a:bodyPr>
            <a:noAutofit/>
          </a:bodyPr>
          <a:lstStyle>
            <a:lvl1pPr>
              <a:lnSpc>
                <a:spcPct val="81000"/>
              </a:lnSpc>
              <a:defRPr/>
            </a:lvl1pPr>
          </a:lstStyle>
          <a:p>
            <a:r>
              <a:rPr lang="en-US" smtClean="0"/>
              <a:t>Click to add title</a:t>
            </a:r>
            <a:endParaRPr lang="en-US"/>
          </a:p>
        </p:txBody>
      </p:sp>
    </p:spTree>
    <p:extLst/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86384" y="576272"/>
            <a:ext cx="4507992" cy="514350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 smtClean="0"/>
              <a:t>Click to add title</a:t>
            </a:r>
            <a:endParaRPr lang="en-US"/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6" hasCustomPrompt="1"/>
          </p:nvPr>
        </p:nvSpPr>
        <p:spPr>
          <a:xfrm>
            <a:off x="819150" y="1987550"/>
            <a:ext cx="3154680" cy="2635250"/>
          </a:xfrm>
          <a:ln w="6350"/>
        </p:spPr>
        <p:txBody>
          <a:bodyPr/>
          <a:lstStyle>
            <a:lvl1pPr marL="201168">
              <a:defRPr sz="1700" i="1">
                <a:solidFill>
                  <a:schemeClr val="accent2"/>
                </a:solidFill>
              </a:defRPr>
            </a:lvl1pPr>
            <a:lvl2pPr marL="201168" indent="0">
              <a:lnSpc>
                <a:spcPct val="95000"/>
              </a:lnSpc>
              <a:spcBef>
                <a:spcPts val="1600"/>
              </a:spcBef>
              <a:buNone/>
              <a:defRPr sz="1400"/>
            </a:lvl2pPr>
            <a:lvl3pPr marL="201168" indent="-128016">
              <a:lnSpc>
                <a:spcPct val="95000"/>
              </a:lnSpc>
              <a:spcBef>
                <a:spcPts val="500"/>
              </a:spcBef>
              <a:defRPr sz="1400"/>
            </a:lvl3pPr>
            <a:lvl4pPr marL="329184" indent="-128016">
              <a:spcBef>
                <a:spcPts val="600"/>
              </a:spcBef>
              <a:buClr>
                <a:schemeClr val="accent4"/>
              </a:buClr>
              <a:buSzPct val="100000"/>
              <a:buFont typeface="Georgia" panose="02040502050405020303" pitchFamily="18" charset="0"/>
              <a:buChar char="»"/>
              <a:defRPr sz="1100" baseline="0">
                <a:solidFill>
                  <a:schemeClr val="accent4"/>
                </a:solidFill>
              </a:defRPr>
            </a:lvl4pPr>
            <a:lvl5pPr marL="201168" indent="-201168">
              <a:spcBef>
                <a:spcPts val="600"/>
              </a:spcBef>
              <a:buClr>
                <a:schemeClr val="tx1"/>
              </a:buClr>
              <a:buSzPct val="92000"/>
              <a:buFont typeface="+mj-lt"/>
              <a:buAutoNum type="arabicPeriod"/>
              <a:defRPr sz="1500" baseline="0"/>
            </a:lvl5pPr>
            <a:lvl6pPr marL="1049337" indent="0">
              <a:buNone/>
              <a:defRPr>
                <a:solidFill>
                  <a:schemeClr val="bg1"/>
                </a:solidFill>
              </a:defRPr>
            </a:lvl6pPr>
            <a:lvl7pPr marL="1506537" indent="0">
              <a:buNone/>
              <a:defRPr>
                <a:solidFill>
                  <a:schemeClr val="bg1"/>
                </a:solidFill>
              </a:defRPr>
            </a:lvl7pPr>
            <a:lvl8pPr marL="1963737" indent="0">
              <a:buNone/>
              <a:defRPr>
                <a:solidFill>
                  <a:schemeClr val="bg1"/>
                </a:solidFill>
              </a:defRPr>
            </a:lvl8pPr>
            <a:lvl9pPr marL="2420937" indent="0">
              <a:buNone/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smtClean="0"/>
              <a:t>Subhead3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  <a:p>
            <a:pPr lvl="5"/>
            <a:r>
              <a:rPr lang="en-US" smtClean="0"/>
              <a:t>asdf</a:t>
            </a:r>
          </a:p>
          <a:p>
            <a:pPr lvl="6"/>
            <a:r>
              <a:rPr lang="en-US" smtClean="0"/>
              <a:t>asdf</a:t>
            </a:r>
          </a:p>
          <a:p>
            <a:pPr lvl="7"/>
            <a:r>
              <a:rPr lang="en-US" smtClean="0"/>
              <a:t>asdf</a:t>
            </a:r>
          </a:p>
          <a:p>
            <a:pPr lvl="8"/>
            <a:r>
              <a:rPr lang="en-US" smtClean="0"/>
              <a:t>asdf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7" hasCustomPrompt="1"/>
          </p:nvPr>
        </p:nvSpPr>
        <p:spPr>
          <a:xfrm>
            <a:off x="4889500" y="1987550"/>
            <a:ext cx="3154680" cy="2635250"/>
          </a:xfrm>
          <a:ln w="6350"/>
        </p:spPr>
        <p:txBody>
          <a:bodyPr/>
          <a:lstStyle>
            <a:lvl1pPr marL="201168">
              <a:defRPr sz="1700" i="1">
                <a:solidFill>
                  <a:schemeClr val="accent2"/>
                </a:solidFill>
              </a:defRPr>
            </a:lvl1pPr>
            <a:lvl2pPr marL="201168" indent="0">
              <a:lnSpc>
                <a:spcPct val="95000"/>
              </a:lnSpc>
              <a:spcBef>
                <a:spcPts val="1600"/>
              </a:spcBef>
              <a:buNone/>
              <a:defRPr sz="1400"/>
            </a:lvl2pPr>
            <a:lvl3pPr marL="201168" indent="-128016">
              <a:lnSpc>
                <a:spcPct val="95000"/>
              </a:lnSpc>
              <a:spcBef>
                <a:spcPts val="500"/>
              </a:spcBef>
              <a:defRPr sz="1400"/>
            </a:lvl3pPr>
            <a:lvl4pPr marL="329184" indent="-128016">
              <a:spcBef>
                <a:spcPts val="600"/>
              </a:spcBef>
              <a:buClr>
                <a:schemeClr val="accent4"/>
              </a:buClr>
              <a:buSzPct val="100000"/>
              <a:buFont typeface="Georgia" panose="02040502050405020303" pitchFamily="18" charset="0"/>
              <a:buChar char="»"/>
              <a:defRPr sz="1100" baseline="0">
                <a:solidFill>
                  <a:schemeClr val="accent4"/>
                </a:solidFill>
              </a:defRPr>
            </a:lvl4pPr>
            <a:lvl5pPr marL="201168" indent="-201168">
              <a:spcBef>
                <a:spcPts val="600"/>
              </a:spcBef>
              <a:buClr>
                <a:schemeClr val="tx1"/>
              </a:buClr>
              <a:buSzPct val="92000"/>
              <a:buFont typeface="+mj-lt"/>
              <a:buAutoNum type="arabicPeriod"/>
              <a:defRPr sz="1500" baseline="0"/>
            </a:lvl5pPr>
            <a:lvl6pPr marL="1049337" indent="0">
              <a:buNone/>
              <a:defRPr>
                <a:solidFill>
                  <a:schemeClr val="bg1"/>
                </a:solidFill>
              </a:defRPr>
            </a:lvl6pPr>
            <a:lvl7pPr marL="1506537" indent="0">
              <a:buNone/>
              <a:defRPr>
                <a:solidFill>
                  <a:schemeClr val="bg1"/>
                </a:solidFill>
              </a:defRPr>
            </a:lvl7pPr>
            <a:lvl8pPr marL="1963737" indent="0">
              <a:buNone/>
              <a:defRPr>
                <a:solidFill>
                  <a:schemeClr val="bg1"/>
                </a:solidFill>
              </a:defRPr>
            </a:lvl8pPr>
            <a:lvl9pPr marL="2420937" indent="0">
              <a:buNone/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smtClean="0"/>
              <a:t>Subhead3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  <a:p>
            <a:pPr lvl="5"/>
            <a:r>
              <a:rPr lang="en-US" smtClean="0"/>
              <a:t>asdf</a:t>
            </a:r>
          </a:p>
          <a:p>
            <a:pPr lvl="6"/>
            <a:r>
              <a:rPr lang="en-US" smtClean="0"/>
              <a:t>asdf</a:t>
            </a:r>
          </a:p>
          <a:p>
            <a:pPr lvl="7"/>
            <a:r>
              <a:rPr lang="en-US" smtClean="0"/>
              <a:t>asdf</a:t>
            </a:r>
          </a:p>
          <a:p>
            <a:pPr lvl="8"/>
            <a:r>
              <a:rPr lang="en-US" smtClean="0"/>
              <a:t>asdf</a:t>
            </a:r>
          </a:p>
        </p:txBody>
      </p:sp>
    </p:spTree>
    <p:extLst/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3159" y="1504950"/>
            <a:ext cx="6400801" cy="1711200"/>
          </a:xfrm>
        </p:spPr>
        <p:txBody>
          <a:bodyPr anchor="b">
            <a:normAutofit/>
          </a:bodyPr>
          <a:lstStyle>
            <a:lvl1pPr algn="l">
              <a:defRPr sz="27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3160" y="3371850"/>
            <a:ext cx="6400800" cy="1123950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bg2">
                    <a:lumMod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3/7/18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1567607"/>
      </p:ext>
    </p:extLst>
  </p:cSld>
  <p:clrMapOvr>
    <a:masterClrMapping/>
  </p:clrMapOvr>
  <p:hf hdr="0" dt="0"/>
  <p:extLst mod="1">
    <p:ext uri="{DCECCB84-F9BA-43D5-87BE-67443E8EF086}">
      <p15:sldGuideLst xmlns="" xmlns:p15="http://schemas.microsoft.com/office/powerpoint/2012/main"/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lumn Text with Sub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86384" y="576272"/>
            <a:ext cx="4507992" cy="514350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 smtClean="0"/>
              <a:t>Click to add title</a:t>
            </a:r>
            <a:endParaRPr lang="en-US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6" hasCustomPrompt="1"/>
          </p:nvPr>
        </p:nvSpPr>
        <p:spPr>
          <a:xfrm>
            <a:off x="819150" y="1837595"/>
            <a:ext cx="7651750" cy="593186"/>
          </a:xfrm>
        </p:spPr>
        <p:txBody>
          <a:bodyPr/>
          <a:lstStyle>
            <a:lvl1pPr marL="201168">
              <a:lnSpc>
                <a:spcPct val="98000"/>
              </a:lnSpc>
              <a:defRPr sz="1700" i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Click to add text</a:t>
            </a:r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7" hasCustomPrompt="1"/>
          </p:nvPr>
        </p:nvSpPr>
        <p:spPr>
          <a:xfrm>
            <a:off x="819150" y="2444741"/>
            <a:ext cx="3154680" cy="2254259"/>
          </a:xfrm>
          <a:ln w="6350"/>
        </p:spPr>
        <p:txBody>
          <a:bodyPr/>
          <a:lstStyle>
            <a:lvl1pPr marL="201168">
              <a:defRPr sz="1700" i="1">
                <a:solidFill>
                  <a:schemeClr val="accent2"/>
                </a:solidFill>
              </a:defRPr>
            </a:lvl1pPr>
            <a:lvl2pPr marL="201168" indent="0">
              <a:lnSpc>
                <a:spcPct val="95000"/>
              </a:lnSpc>
              <a:spcBef>
                <a:spcPts val="1600"/>
              </a:spcBef>
              <a:buNone/>
              <a:defRPr sz="1400"/>
            </a:lvl2pPr>
            <a:lvl3pPr marL="201168" indent="-128016">
              <a:lnSpc>
                <a:spcPct val="95000"/>
              </a:lnSpc>
              <a:spcBef>
                <a:spcPts val="500"/>
              </a:spcBef>
              <a:defRPr sz="1400"/>
            </a:lvl3pPr>
            <a:lvl4pPr marL="329184" indent="-128016">
              <a:spcBef>
                <a:spcPts val="600"/>
              </a:spcBef>
              <a:buClr>
                <a:schemeClr val="accent4"/>
              </a:buClr>
              <a:buSzPct val="100000"/>
              <a:buFont typeface="Georgia" panose="02040502050405020303" pitchFamily="18" charset="0"/>
              <a:buChar char="»"/>
              <a:defRPr sz="1100" baseline="0">
                <a:solidFill>
                  <a:schemeClr val="accent4"/>
                </a:solidFill>
              </a:defRPr>
            </a:lvl4pPr>
            <a:lvl5pPr marL="201168" indent="-201168">
              <a:spcBef>
                <a:spcPts val="600"/>
              </a:spcBef>
              <a:buClr>
                <a:schemeClr val="tx1"/>
              </a:buClr>
              <a:buSzPct val="92000"/>
              <a:buFont typeface="+mj-lt"/>
              <a:buAutoNum type="arabicPeriod"/>
              <a:defRPr sz="1500" baseline="0"/>
            </a:lvl5pPr>
            <a:lvl6pPr marL="1049337" indent="0">
              <a:buNone/>
              <a:defRPr>
                <a:solidFill>
                  <a:schemeClr val="bg1"/>
                </a:solidFill>
              </a:defRPr>
            </a:lvl6pPr>
            <a:lvl7pPr marL="1506537" indent="0">
              <a:buNone/>
              <a:defRPr>
                <a:solidFill>
                  <a:schemeClr val="bg1"/>
                </a:solidFill>
              </a:defRPr>
            </a:lvl7pPr>
            <a:lvl8pPr marL="1963737" indent="0">
              <a:buNone/>
              <a:defRPr>
                <a:solidFill>
                  <a:schemeClr val="bg1"/>
                </a:solidFill>
              </a:defRPr>
            </a:lvl8pPr>
            <a:lvl9pPr marL="2420937" indent="0">
              <a:buNone/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smtClean="0"/>
              <a:t>Subhead3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  <a:p>
            <a:pPr lvl="5"/>
            <a:r>
              <a:rPr lang="en-US" smtClean="0"/>
              <a:t>asdf</a:t>
            </a:r>
          </a:p>
          <a:p>
            <a:pPr lvl="6"/>
            <a:r>
              <a:rPr lang="en-US" smtClean="0"/>
              <a:t>asdf</a:t>
            </a:r>
          </a:p>
          <a:p>
            <a:pPr lvl="7"/>
            <a:r>
              <a:rPr lang="en-US" smtClean="0"/>
              <a:t>asdf</a:t>
            </a:r>
          </a:p>
          <a:p>
            <a:pPr lvl="8"/>
            <a:r>
              <a:rPr lang="en-US" smtClean="0"/>
              <a:t>asdf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8" hasCustomPrompt="1"/>
          </p:nvPr>
        </p:nvSpPr>
        <p:spPr>
          <a:xfrm>
            <a:off x="4889500" y="2444741"/>
            <a:ext cx="3154680" cy="2254259"/>
          </a:xfrm>
          <a:ln w="6350"/>
        </p:spPr>
        <p:txBody>
          <a:bodyPr/>
          <a:lstStyle>
            <a:lvl1pPr marL="201168">
              <a:defRPr sz="1700" i="1">
                <a:solidFill>
                  <a:schemeClr val="accent2"/>
                </a:solidFill>
              </a:defRPr>
            </a:lvl1pPr>
            <a:lvl2pPr marL="201168" indent="0">
              <a:lnSpc>
                <a:spcPct val="95000"/>
              </a:lnSpc>
              <a:spcBef>
                <a:spcPts val="1600"/>
              </a:spcBef>
              <a:buNone/>
              <a:defRPr sz="1400"/>
            </a:lvl2pPr>
            <a:lvl3pPr marL="201168" indent="-128016">
              <a:lnSpc>
                <a:spcPct val="95000"/>
              </a:lnSpc>
              <a:spcBef>
                <a:spcPts val="500"/>
              </a:spcBef>
              <a:defRPr sz="1400"/>
            </a:lvl3pPr>
            <a:lvl4pPr marL="329184" indent="-128016">
              <a:spcBef>
                <a:spcPts val="600"/>
              </a:spcBef>
              <a:buClr>
                <a:schemeClr val="accent4"/>
              </a:buClr>
              <a:buSzPct val="100000"/>
              <a:buFont typeface="Georgia" panose="02040502050405020303" pitchFamily="18" charset="0"/>
              <a:buChar char="»"/>
              <a:defRPr sz="1100" baseline="0">
                <a:solidFill>
                  <a:schemeClr val="accent4"/>
                </a:solidFill>
              </a:defRPr>
            </a:lvl4pPr>
            <a:lvl5pPr marL="201168" indent="-201168">
              <a:spcBef>
                <a:spcPts val="600"/>
              </a:spcBef>
              <a:buClr>
                <a:schemeClr val="tx1"/>
              </a:buClr>
              <a:buSzPct val="92000"/>
              <a:buFont typeface="+mj-lt"/>
              <a:buAutoNum type="arabicPeriod"/>
              <a:defRPr sz="1500" baseline="0"/>
            </a:lvl5pPr>
            <a:lvl6pPr marL="1049337" indent="0">
              <a:buNone/>
              <a:defRPr>
                <a:solidFill>
                  <a:schemeClr val="bg1"/>
                </a:solidFill>
              </a:defRPr>
            </a:lvl6pPr>
            <a:lvl7pPr marL="1506537" indent="0">
              <a:buNone/>
              <a:defRPr>
                <a:solidFill>
                  <a:schemeClr val="bg1"/>
                </a:solidFill>
              </a:defRPr>
            </a:lvl7pPr>
            <a:lvl8pPr marL="1963737" indent="0">
              <a:buNone/>
              <a:defRPr>
                <a:solidFill>
                  <a:schemeClr val="bg1"/>
                </a:solidFill>
              </a:defRPr>
            </a:lvl8pPr>
            <a:lvl9pPr marL="2420937" indent="0">
              <a:buNone/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smtClean="0"/>
              <a:t>Subhead3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  <a:p>
            <a:pPr lvl="5"/>
            <a:r>
              <a:rPr lang="en-US" smtClean="0"/>
              <a:t>asdf</a:t>
            </a:r>
          </a:p>
          <a:p>
            <a:pPr lvl="6"/>
            <a:r>
              <a:rPr lang="en-US" smtClean="0"/>
              <a:t>asdf</a:t>
            </a:r>
          </a:p>
          <a:p>
            <a:pPr lvl="7"/>
            <a:r>
              <a:rPr lang="en-US" smtClean="0"/>
              <a:t>asdf</a:t>
            </a:r>
          </a:p>
          <a:p>
            <a:pPr lvl="8"/>
            <a:r>
              <a:rPr lang="en-US" smtClean="0"/>
              <a:t>asdf</a:t>
            </a:r>
          </a:p>
        </p:txBody>
      </p:sp>
    </p:spTree>
    <p:extLst/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white">
          <a:xfrm>
            <a:off x="4571967" y="4659397"/>
            <a:ext cx="65" cy="26314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endParaRPr lang="en-US" smtClean="0">
              <a:solidFill>
                <a:srgbClr val="414042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white">
          <a:xfrm>
            <a:off x="4571967" y="4659397"/>
            <a:ext cx="65" cy="26314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endParaRPr lang="en-US" smtClean="0">
              <a:solidFill>
                <a:srgbClr val="414042"/>
              </a:solidFill>
            </a:endParaRPr>
          </a:p>
        </p:txBody>
      </p:sp>
    </p:spTree>
    <p:extLst/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ctrTitle" hasCustomPrompt="1"/>
          </p:nvPr>
        </p:nvSpPr>
        <p:spPr bwMode="white">
          <a:xfrm>
            <a:off x="786386" y="2153613"/>
            <a:ext cx="4509515" cy="1157912"/>
          </a:xfrm>
        </p:spPr>
        <p:txBody>
          <a:bodyPr anchor="t">
            <a:noAutofit/>
          </a:bodyPr>
          <a:lstStyle>
            <a:lvl1pPr>
              <a:lnSpc>
                <a:spcPct val="76000"/>
              </a:lnSpc>
              <a:defRPr sz="4400" b="0" cap="all" baseline="0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 smtClean="0"/>
              <a:t>HEADLINE</a:t>
            </a:r>
            <a:br>
              <a:rPr lang="en-US" smtClean="0"/>
            </a:br>
            <a:r>
              <a:rPr lang="en-US" smtClean="0"/>
              <a:t>TREATMENT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5" hasCustomPrompt="1"/>
          </p:nvPr>
        </p:nvSpPr>
        <p:spPr bwMode="white">
          <a:xfrm>
            <a:off x="786384" y="4287682"/>
            <a:ext cx="4434840" cy="171450"/>
          </a:xfrm>
        </p:spPr>
        <p:txBody>
          <a:bodyPr anchor="b" anchorCtr="0"/>
          <a:lstStyle>
            <a:lvl1pPr>
              <a:spcBef>
                <a:spcPts val="0"/>
              </a:spcBef>
              <a:defRPr sz="11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smtClean="0"/>
              <a:t>Date (click </a:t>
            </a:r>
            <a:r>
              <a:rPr lang="en-US" dirty="0" smtClean="0"/>
              <a:t>to change)</a:t>
            </a:r>
          </a:p>
        </p:txBody>
      </p:sp>
      <p:sp>
        <p:nvSpPr>
          <p:cNvPr id="17" name="Text Placeholder 9"/>
          <p:cNvSpPr>
            <a:spLocks noGrp="1"/>
          </p:cNvSpPr>
          <p:nvPr>
            <p:ph type="body" sz="quarter" idx="16" hasCustomPrompt="1"/>
          </p:nvPr>
        </p:nvSpPr>
        <p:spPr bwMode="white">
          <a:xfrm>
            <a:off x="786384" y="3914302"/>
            <a:ext cx="4434840" cy="171450"/>
          </a:xfrm>
        </p:spPr>
        <p:txBody>
          <a:bodyPr anchor="b" anchorCtr="0"/>
          <a:lstStyle>
            <a:lvl1pPr>
              <a:spcBef>
                <a:spcPts val="0"/>
              </a:spcBef>
              <a:defRPr sz="1100" b="0" i="1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smtClean="0"/>
              <a:t>Author Names (click to change)</a:t>
            </a:r>
            <a:endParaRPr lang="en-US" dirty="0" smtClean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1012351" y="911225"/>
            <a:ext cx="2514600" cy="457818"/>
          </a:xfrm>
        </p:spPr>
        <p:txBody>
          <a:bodyPr tIns="45720" bIns="45720">
            <a:noAutofit/>
          </a:bodyPr>
          <a:lstStyle>
            <a:lvl1pPr marL="0">
              <a:defRPr sz="24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smtClean="0"/>
              <a:t>ITHAKA S+R</a:t>
            </a:r>
            <a:endParaRPr lang="en-US"/>
          </a:p>
        </p:txBody>
      </p:sp>
    </p:spTree>
    <p:extLst/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786384" y="1644327"/>
            <a:ext cx="4507992" cy="2126023"/>
          </a:xfrm>
        </p:spPr>
        <p:txBody>
          <a:bodyPr anchor="t" anchorCtr="0"/>
          <a:lstStyle>
            <a:lvl1pPr>
              <a:lnSpc>
                <a:spcPct val="76000"/>
              </a:lnSpc>
              <a:spcBef>
                <a:spcPts val="0"/>
              </a:spcBef>
              <a:defRPr sz="4400" b="0" cap="all" baseline="0">
                <a:solidFill>
                  <a:schemeClr val="bg2"/>
                </a:solidFill>
                <a:latin typeface="+mj-lt"/>
              </a:defRPr>
            </a:lvl1pPr>
            <a:lvl5pPr>
              <a:defRPr/>
            </a:lvl5pPr>
          </a:lstStyle>
          <a:p>
            <a:pPr lvl="0"/>
            <a:r>
              <a:rPr lang="en-US" smtClean="0"/>
              <a:t>click to add title</a:t>
            </a:r>
          </a:p>
        </p:txBody>
      </p:sp>
    </p:spTree>
    <p:extLst/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786384" y="1644327"/>
            <a:ext cx="3959352" cy="2126023"/>
          </a:xfrm>
        </p:spPr>
        <p:txBody>
          <a:bodyPr anchor="t" anchorCtr="0"/>
          <a:lstStyle>
            <a:lvl1pPr>
              <a:lnSpc>
                <a:spcPct val="76000"/>
              </a:lnSpc>
              <a:spcBef>
                <a:spcPts val="0"/>
              </a:spcBef>
              <a:defRPr sz="4400" b="0" cap="all" baseline="0">
                <a:solidFill>
                  <a:schemeClr val="tx1"/>
                </a:solidFill>
                <a:latin typeface="+mj-lt"/>
              </a:defRPr>
            </a:lvl1pPr>
            <a:lvl5pPr>
              <a:defRPr/>
            </a:lvl5pPr>
          </a:lstStyle>
          <a:p>
            <a:pPr lvl="0"/>
            <a:r>
              <a:rPr lang="en-US" smtClean="0"/>
              <a:t>intro</a:t>
            </a:r>
          </a:p>
          <a:p>
            <a:pPr lvl="0"/>
            <a:r>
              <a:rPr lang="en-US" smtClean="0"/>
              <a:t>text</a:t>
            </a:r>
            <a:endParaRPr lang="en-US" dirty="0" smtClean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5"/>
          </p:nvPr>
        </p:nvSpPr>
        <p:spPr>
          <a:xfrm>
            <a:off x="4864608" y="576272"/>
            <a:ext cx="3422142" cy="4198928"/>
          </a:xfrm>
        </p:spPr>
        <p:txBody>
          <a:bodyPr>
            <a:noAutofit/>
          </a:bodyPr>
          <a:lstStyle>
            <a:lvl1pPr marL="201168">
              <a:defRPr sz="1700" i="1">
                <a:solidFill>
                  <a:schemeClr val="tx1"/>
                </a:solidFill>
                <a:latin typeface="+mn-lt"/>
              </a:defRPr>
            </a:lvl1pPr>
            <a:lvl2pPr marL="201168" indent="0">
              <a:spcBef>
                <a:spcPts val="1600"/>
              </a:spcBef>
              <a:buNone/>
              <a:defRPr sz="1500">
                <a:solidFill>
                  <a:schemeClr val="tx1"/>
                </a:solidFill>
                <a:latin typeface="+mn-lt"/>
              </a:defRPr>
            </a:lvl2pPr>
            <a:lvl3pPr marL="201168" indent="-128016">
              <a:lnSpc>
                <a:spcPct val="95000"/>
              </a:lnSpc>
              <a:spcBef>
                <a:spcPts val="500"/>
              </a:spcBef>
              <a:buClr>
                <a:schemeClr val="tx1"/>
              </a:buClr>
              <a:buFont typeface="Georgia" panose="02040502050405020303" pitchFamily="18" charset="0"/>
              <a:buChar char="»"/>
              <a:defRPr sz="1500">
                <a:solidFill>
                  <a:schemeClr val="tx1"/>
                </a:solidFill>
                <a:latin typeface="+mn-lt"/>
              </a:defRPr>
            </a:lvl3pPr>
            <a:lvl4pPr marL="329184" indent="-128016">
              <a:spcBef>
                <a:spcPts val="500"/>
              </a:spcBef>
              <a:buClr>
                <a:schemeClr val="accent4"/>
              </a:buClr>
              <a:buSzPct val="100000"/>
              <a:buFont typeface="Georgia" panose="02040502050405020303" pitchFamily="18" charset="0"/>
              <a:buChar char="»"/>
              <a:defRPr sz="1100">
                <a:solidFill>
                  <a:schemeClr val="accent4"/>
                </a:solidFill>
                <a:latin typeface="+mn-lt"/>
              </a:defRPr>
            </a:lvl4pPr>
            <a:lvl5pPr marL="201168" indent="-201168">
              <a:lnSpc>
                <a:spcPct val="95000"/>
              </a:lnSpc>
              <a:spcBef>
                <a:spcPts val="600"/>
              </a:spcBef>
              <a:buClr>
                <a:schemeClr val="tx1"/>
              </a:buClr>
              <a:buSzPct val="92000"/>
              <a:buFont typeface="+mj-lt"/>
              <a:buAutoNum type="arabicPeriod"/>
              <a:defRPr sz="1500" baseline="0">
                <a:solidFill>
                  <a:schemeClr val="tx1"/>
                </a:solidFill>
                <a:latin typeface="+mn-lt"/>
              </a:defRPr>
            </a:lvl5pPr>
            <a:lvl6pPr marL="1049337" indent="0">
              <a:buFontTx/>
              <a:buNone/>
              <a:defRPr baseline="0">
                <a:solidFill>
                  <a:srgbClr val="FFFFFF"/>
                </a:solidFill>
              </a:defRPr>
            </a:lvl6pPr>
            <a:lvl7pPr marL="1506537" indent="0">
              <a:buFontTx/>
              <a:buNone/>
              <a:defRPr>
                <a:solidFill>
                  <a:srgbClr val="FFFFFF"/>
                </a:solidFill>
              </a:defRPr>
            </a:lvl7pPr>
            <a:lvl8pPr marL="1963737" indent="0">
              <a:buFontTx/>
              <a:buNone/>
              <a:defRPr>
                <a:solidFill>
                  <a:srgbClr val="FFFFFF"/>
                </a:solidFill>
              </a:defRPr>
            </a:lvl8pPr>
            <a:lvl9pPr marL="2420937" indent="0">
              <a:buFontTx/>
              <a:buNone/>
              <a:defRPr>
                <a:solidFill>
                  <a:srgbClr val="FFFFFF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  <a:p>
            <a:pPr lvl="5"/>
            <a:r>
              <a:rPr lang="en-US" smtClean="0"/>
              <a:t>Sixth level</a:t>
            </a:r>
          </a:p>
          <a:p>
            <a:pPr lvl="6"/>
            <a:r>
              <a:rPr lang="en-US" smtClean="0"/>
              <a:t>Seventh level</a:t>
            </a:r>
          </a:p>
          <a:p>
            <a:pPr lvl="7"/>
            <a:r>
              <a:rPr lang="en-US" smtClean="0"/>
              <a:t>eigth level</a:t>
            </a:r>
          </a:p>
          <a:p>
            <a:pPr lvl="8"/>
            <a:r>
              <a:rPr lang="en-US" smtClean="0"/>
              <a:t>ninth level</a:t>
            </a:r>
          </a:p>
        </p:txBody>
      </p:sp>
    </p:spTree>
    <p:extLst/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form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786384" y="1644327"/>
            <a:ext cx="3941064" cy="2126023"/>
          </a:xfrm>
        </p:spPr>
        <p:txBody>
          <a:bodyPr anchor="t" anchorCtr="0"/>
          <a:lstStyle>
            <a:lvl1pPr>
              <a:lnSpc>
                <a:spcPct val="76000"/>
              </a:lnSpc>
              <a:spcBef>
                <a:spcPts val="0"/>
              </a:spcBef>
              <a:defRPr sz="4400" b="0" cap="all" baseline="0">
                <a:solidFill>
                  <a:schemeClr val="bg2"/>
                </a:solidFill>
                <a:latin typeface="+mj-lt"/>
              </a:defRPr>
            </a:lvl1pPr>
            <a:lvl5pPr>
              <a:defRPr/>
            </a:lvl5pPr>
          </a:lstStyle>
          <a:p>
            <a:pPr lvl="0"/>
            <a:r>
              <a:rPr lang="en-US" smtClean="0"/>
              <a:t>outline of</a:t>
            </a:r>
          </a:p>
          <a:p>
            <a:pPr lvl="0"/>
            <a:r>
              <a:rPr lang="en-US" smtClean="0"/>
              <a:t>today’s</a:t>
            </a:r>
          </a:p>
          <a:p>
            <a:pPr lvl="0"/>
            <a:r>
              <a:rPr lang="en-US" smtClean="0"/>
              <a:t>presentation</a:t>
            </a:r>
            <a:endParaRPr lang="en-US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4863465" y="982664"/>
            <a:ext cx="3399589" cy="2636835"/>
          </a:xfrm>
        </p:spPr>
        <p:txBody>
          <a:bodyPr/>
          <a:lstStyle>
            <a:lvl1pPr marL="198438" indent="-198438">
              <a:lnSpc>
                <a:spcPct val="90000"/>
              </a:lnSpc>
              <a:spcBef>
                <a:spcPts val="700"/>
              </a:spcBef>
              <a:buClr>
                <a:schemeClr val="bg1"/>
              </a:buClr>
              <a:buSzPct val="92000"/>
              <a:buFont typeface="+mj-lt"/>
              <a:buAutoNum type="arabicPeriod"/>
              <a:defRPr sz="1700" b="0" baseline="0">
                <a:solidFill>
                  <a:schemeClr val="bg1"/>
                </a:solidFill>
                <a:latin typeface="+mn-lt"/>
              </a:defRPr>
            </a:lvl1pPr>
            <a:lvl2pPr marL="200025" indent="-171450">
              <a:spcBef>
                <a:spcPts val="700"/>
              </a:spcBef>
              <a:buClr>
                <a:schemeClr val="bg1"/>
              </a:buClr>
              <a:buFont typeface="Georgia" panose="02040502050405020303" pitchFamily="18" charset="0"/>
              <a:buChar char="»"/>
              <a:defRPr sz="1700">
                <a:solidFill>
                  <a:schemeClr val="bg1"/>
                </a:solidFill>
              </a:defRPr>
            </a:lvl2pPr>
            <a:lvl3pPr marL="201168" indent="0">
              <a:spcBef>
                <a:spcPts val="700"/>
              </a:spcBef>
              <a:buNone/>
              <a:defRPr sz="1700">
                <a:solidFill>
                  <a:schemeClr val="bg1"/>
                </a:solidFill>
              </a:defRPr>
            </a:lvl3pPr>
            <a:lvl4pPr>
              <a:defRPr sz="1700">
                <a:solidFill>
                  <a:schemeClr val="accent2"/>
                </a:solidFill>
              </a:defRPr>
            </a:lvl4pPr>
            <a:lvl5pPr>
              <a:defRPr sz="17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smtClean="0"/>
              <a:t>Click to add outline item</a:t>
            </a:r>
          </a:p>
          <a:p>
            <a:pPr lvl="1"/>
            <a:r>
              <a:rPr lang="en-US" smtClean="0"/>
              <a:t>Click to add bullet point</a:t>
            </a:r>
          </a:p>
          <a:p>
            <a:pPr lvl="2"/>
            <a:r>
              <a:rPr lang="en-US" smtClean="0"/>
              <a:t>Click to add text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5073728" y="3908503"/>
            <a:ext cx="3206828" cy="729141"/>
          </a:xfrm>
        </p:spPr>
        <p:txBody>
          <a:bodyPr/>
          <a:lstStyle>
            <a:lvl1pPr marL="0" indent="0">
              <a:lnSpc>
                <a:spcPct val="85000"/>
              </a:lnSpc>
              <a:spcBef>
                <a:spcPts val="200"/>
              </a:spcBef>
              <a:buClr>
                <a:schemeClr val="bg1"/>
              </a:buClr>
              <a:buFont typeface="+mj-lt"/>
              <a:buNone/>
              <a:defRPr sz="1350" b="0" baseline="0">
                <a:solidFill>
                  <a:schemeClr val="bg1"/>
                </a:solidFill>
                <a:latin typeface="+mn-lt"/>
              </a:defRPr>
            </a:lvl1pPr>
            <a:lvl2pPr>
              <a:defRPr sz="1600">
                <a:solidFill>
                  <a:schemeClr val="accent2"/>
                </a:solidFill>
              </a:defRPr>
            </a:lvl2pPr>
            <a:lvl3pPr>
              <a:defRPr sz="1600">
                <a:solidFill>
                  <a:schemeClr val="accent2"/>
                </a:solidFill>
              </a:defRPr>
            </a:lvl3pPr>
            <a:lvl4pPr>
              <a:defRPr sz="1600">
                <a:solidFill>
                  <a:schemeClr val="accent2"/>
                </a:solidFill>
              </a:defRPr>
            </a:lvl4pPr>
            <a:lvl5pPr>
              <a:defRPr sz="16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smtClean="0"/>
              <a:t>Click to add other information</a:t>
            </a:r>
          </a:p>
        </p:txBody>
      </p:sp>
    </p:spTree>
    <p:extLst/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all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786384" y="979036"/>
            <a:ext cx="7516368" cy="3415165"/>
          </a:xfrm>
        </p:spPr>
        <p:txBody>
          <a:bodyPr anchor="t" anchorCtr="0"/>
          <a:lstStyle>
            <a:lvl1pPr>
              <a:lnSpc>
                <a:spcPct val="86000"/>
              </a:lnSpc>
              <a:spcBef>
                <a:spcPts val="0"/>
              </a:spcBef>
              <a:defRPr sz="3200" b="0" i="1" cap="none" baseline="0">
                <a:solidFill>
                  <a:schemeClr val="bg2"/>
                </a:solidFill>
                <a:latin typeface="+mn-lt"/>
              </a:defRPr>
            </a:lvl1pPr>
            <a:lvl5pPr>
              <a:defRPr/>
            </a:lvl5pPr>
          </a:lstStyle>
          <a:p>
            <a:pPr lvl="0"/>
            <a:r>
              <a:rPr lang="en-US" smtClean="0"/>
              <a:t>Click to add callout text</a:t>
            </a:r>
          </a:p>
          <a:p>
            <a:pPr lvl="0"/>
            <a:endParaRPr lang="en-US" dirty="0" smtClean="0"/>
          </a:p>
        </p:txBody>
      </p:sp>
    </p:spTree>
    <p:extLst/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Left, Pictur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86384" y="576272"/>
            <a:ext cx="3734816" cy="514350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 smtClean="0"/>
              <a:t>Click to add title</a:t>
            </a:r>
            <a:endParaRPr lang="en-US"/>
          </a:p>
        </p:txBody>
      </p:sp>
      <p:sp>
        <p:nvSpPr>
          <p:cNvPr id="6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5080000" y="0"/>
            <a:ext cx="4064000" cy="5148072"/>
          </a:xfrm>
          <a:ln>
            <a:solidFill>
              <a:schemeClr val="tx1"/>
            </a:solidFill>
          </a:ln>
        </p:spPr>
        <p:txBody>
          <a:bodyPr anchor="ctr" anchorCtr="0"/>
          <a:lstStyle>
            <a:lvl1pPr algn="ctr">
              <a:defRPr/>
            </a:lvl1pPr>
            <a:lvl5pPr>
              <a:defRPr/>
            </a:lvl5pPr>
          </a:lstStyle>
          <a:p>
            <a:pPr lvl="0"/>
            <a:r>
              <a:rPr lang="en-US" dirty="0" smtClean="0"/>
              <a:t>IMAGE</a:t>
            </a:r>
            <a:endParaRPr lang="en-US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6" hasCustomPrompt="1"/>
          </p:nvPr>
        </p:nvSpPr>
        <p:spPr>
          <a:xfrm>
            <a:off x="819150" y="1987550"/>
            <a:ext cx="3154680" cy="2635250"/>
          </a:xfrm>
          <a:ln w="6350"/>
        </p:spPr>
        <p:txBody>
          <a:bodyPr/>
          <a:lstStyle>
            <a:lvl1pPr marL="201168">
              <a:defRPr sz="1700" i="1">
                <a:solidFill>
                  <a:schemeClr val="accent2"/>
                </a:solidFill>
              </a:defRPr>
            </a:lvl1pPr>
            <a:lvl2pPr marL="201168" indent="0">
              <a:lnSpc>
                <a:spcPct val="95000"/>
              </a:lnSpc>
              <a:spcBef>
                <a:spcPts val="1600"/>
              </a:spcBef>
              <a:buNone/>
              <a:defRPr sz="1400"/>
            </a:lvl2pPr>
            <a:lvl3pPr marL="201168" indent="-128016">
              <a:lnSpc>
                <a:spcPct val="95000"/>
              </a:lnSpc>
              <a:spcBef>
                <a:spcPts val="500"/>
              </a:spcBef>
              <a:defRPr sz="1400"/>
            </a:lvl3pPr>
            <a:lvl4pPr marL="329184" indent="-128016">
              <a:spcBef>
                <a:spcPts val="600"/>
              </a:spcBef>
              <a:buClr>
                <a:schemeClr val="accent4"/>
              </a:buClr>
              <a:buSzPct val="100000"/>
              <a:buFont typeface="Georgia" panose="02040502050405020303" pitchFamily="18" charset="0"/>
              <a:buChar char="»"/>
              <a:defRPr sz="1100" baseline="0">
                <a:solidFill>
                  <a:schemeClr val="accent4"/>
                </a:solidFill>
              </a:defRPr>
            </a:lvl4pPr>
            <a:lvl5pPr marL="201168" indent="-201168">
              <a:spcBef>
                <a:spcPts val="600"/>
              </a:spcBef>
              <a:buClr>
                <a:schemeClr val="tx1"/>
              </a:buClr>
              <a:buSzPct val="92000"/>
              <a:buFont typeface="+mj-lt"/>
              <a:buAutoNum type="arabicPeriod"/>
              <a:defRPr sz="1500" baseline="0"/>
            </a:lvl5pPr>
            <a:lvl6pPr marL="1049337" indent="0">
              <a:buNone/>
              <a:defRPr>
                <a:solidFill>
                  <a:schemeClr val="bg1"/>
                </a:solidFill>
              </a:defRPr>
            </a:lvl6pPr>
            <a:lvl7pPr marL="1506537" indent="0">
              <a:buNone/>
              <a:defRPr>
                <a:solidFill>
                  <a:schemeClr val="bg1"/>
                </a:solidFill>
              </a:defRPr>
            </a:lvl7pPr>
            <a:lvl8pPr marL="1963737" indent="0">
              <a:buNone/>
              <a:defRPr>
                <a:solidFill>
                  <a:schemeClr val="bg1"/>
                </a:solidFill>
              </a:defRPr>
            </a:lvl8pPr>
            <a:lvl9pPr marL="2420937" indent="0">
              <a:buNone/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smtClean="0"/>
              <a:t>Subhead3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  <a:p>
            <a:pPr lvl="5"/>
            <a:r>
              <a:rPr lang="en-US" smtClean="0"/>
              <a:t>asdf</a:t>
            </a:r>
          </a:p>
          <a:p>
            <a:pPr lvl="6"/>
            <a:r>
              <a:rPr lang="en-US" smtClean="0"/>
              <a:t>asdf</a:t>
            </a:r>
          </a:p>
          <a:p>
            <a:pPr lvl="7"/>
            <a:r>
              <a:rPr lang="en-US" smtClean="0"/>
              <a:t>asdf</a:t>
            </a:r>
          </a:p>
          <a:p>
            <a:pPr lvl="8"/>
            <a:r>
              <a:rPr lang="en-US" smtClean="0"/>
              <a:t>asdf</a:t>
            </a:r>
          </a:p>
        </p:txBody>
      </p:sp>
    </p:spTree>
    <p:extLst/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Top, Picture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86384" y="576272"/>
            <a:ext cx="3494087" cy="5143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add title</a:t>
            </a:r>
            <a:endParaRPr lang="en-US"/>
          </a:p>
        </p:txBody>
      </p:sp>
      <p:sp>
        <p:nvSpPr>
          <p:cNvPr id="6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2571749"/>
            <a:ext cx="9144000" cy="2576323"/>
          </a:xfrm>
          <a:ln>
            <a:solidFill>
              <a:schemeClr val="tx1"/>
            </a:solidFill>
          </a:ln>
        </p:spPr>
        <p:txBody>
          <a:bodyPr anchor="ctr" anchorCtr="0"/>
          <a:lstStyle>
            <a:lvl1pPr algn="ctr">
              <a:defRPr/>
            </a:lvl1pPr>
            <a:lvl5pPr>
              <a:defRPr/>
            </a:lvl5pPr>
          </a:lstStyle>
          <a:p>
            <a:pPr lvl="0"/>
            <a:r>
              <a:rPr lang="en-US" dirty="0" smtClean="0"/>
              <a:t>IMAGE</a:t>
            </a:r>
            <a:endParaRPr lang="en-US" dirty="0"/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6" hasCustomPrompt="1"/>
          </p:nvPr>
        </p:nvSpPr>
        <p:spPr>
          <a:xfrm>
            <a:off x="4546600" y="576272"/>
            <a:ext cx="4140200" cy="1949214"/>
          </a:xfrm>
          <a:ln w="6350"/>
        </p:spPr>
        <p:txBody>
          <a:bodyPr>
            <a:noAutofit/>
          </a:bodyPr>
          <a:lstStyle>
            <a:lvl1pPr marL="201168">
              <a:defRPr sz="1700" i="1">
                <a:solidFill>
                  <a:schemeClr val="accent2"/>
                </a:solidFill>
              </a:defRPr>
            </a:lvl1pPr>
            <a:lvl2pPr marL="201168" indent="0">
              <a:lnSpc>
                <a:spcPct val="95000"/>
              </a:lnSpc>
              <a:spcBef>
                <a:spcPts val="1600"/>
              </a:spcBef>
              <a:buNone/>
              <a:defRPr sz="1400"/>
            </a:lvl2pPr>
            <a:lvl3pPr marL="201168" indent="-128016">
              <a:lnSpc>
                <a:spcPct val="95000"/>
              </a:lnSpc>
              <a:spcBef>
                <a:spcPts val="500"/>
              </a:spcBef>
              <a:defRPr sz="1400"/>
            </a:lvl3pPr>
            <a:lvl4pPr marL="329184" indent="-128016">
              <a:spcBef>
                <a:spcPts val="600"/>
              </a:spcBef>
              <a:buClr>
                <a:schemeClr val="accent4"/>
              </a:buClr>
              <a:buSzPct val="100000"/>
              <a:buFont typeface="Georgia" panose="02040502050405020303" pitchFamily="18" charset="0"/>
              <a:buChar char="»"/>
              <a:defRPr sz="1100" baseline="0">
                <a:solidFill>
                  <a:schemeClr val="accent4"/>
                </a:solidFill>
              </a:defRPr>
            </a:lvl4pPr>
            <a:lvl5pPr marL="201168" indent="-201168">
              <a:spcBef>
                <a:spcPts val="600"/>
              </a:spcBef>
              <a:buClr>
                <a:schemeClr val="tx1"/>
              </a:buClr>
              <a:buSzPct val="92000"/>
              <a:buFont typeface="+mj-lt"/>
              <a:buAutoNum type="arabicPeriod"/>
              <a:defRPr sz="1500" baseline="0"/>
            </a:lvl5pPr>
            <a:lvl6pPr marL="1049337" indent="0">
              <a:buNone/>
              <a:defRPr>
                <a:solidFill>
                  <a:schemeClr val="bg1"/>
                </a:solidFill>
              </a:defRPr>
            </a:lvl6pPr>
            <a:lvl7pPr marL="1506537" indent="0">
              <a:buNone/>
              <a:defRPr>
                <a:solidFill>
                  <a:schemeClr val="bg1"/>
                </a:solidFill>
              </a:defRPr>
            </a:lvl7pPr>
            <a:lvl8pPr marL="1963737" indent="0">
              <a:buNone/>
              <a:defRPr>
                <a:solidFill>
                  <a:schemeClr val="bg1"/>
                </a:solidFill>
              </a:defRPr>
            </a:lvl8pPr>
            <a:lvl9pPr marL="2420937" indent="0">
              <a:buNone/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smtClean="0"/>
              <a:t>Subhead3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  <a:p>
            <a:pPr lvl="5"/>
            <a:r>
              <a:rPr lang="en-US" smtClean="0"/>
              <a:t>asdf</a:t>
            </a:r>
          </a:p>
          <a:p>
            <a:pPr lvl="6"/>
            <a:r>
              <a:rPr lang="en-US" smtClean="0"/>
              <a:t>asdf</a:t>
            </a:r>
          </a:p>
          <a:p>
            <a:pPr lvl="7"/>
            <a:r>
              <a:rPr lang="en-US" smtClean="0"/>
              <a:t>asdf</a:t>
            </a:r>
          </a:p>
          <a:p>
            <a:pPr lvl="8"/>
            <a:r>
              <a:rPr lang="en-US" smtClean="0"/>
              <a:t>asdf</a:t>
            </a:r>
          </a:p>
        </p:txBody>
      </p:sp>
    </p:spTree>
    <p:extLst/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estion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492967" y="2646973"/>
            <a:ext cx="1850183" cy="729141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200"/>
              </a:spcBef>
              <a:buClr>
                <a:schemeClr val="bg1"/>
              </a:buClr>
              <a:buFont typeface="+mj-lt"/>
              <a:buNone/>
              <a:defRPr sz="1100" b="0" baseline="0">
                <a:solidFill>
                  <a:schemeClr val="accent4"/>
                </a:solidFill>
                <a:latin typeface="+mn-lt"/>
              </a:defRPr>
            </a:lvl1pPr>
            <a:lvl2pPr>
              <a:defRPr sz="1600">
                <a:solidFill>
                  <a:schemeClr val="accent2"/>
                </a:solidFill>
              </a:defRPr>
            </a:lvl2pPr>
            <a:lvl3pPr>
              <a:defRPr sz="1600">
                <a:solidFill>
                  <a:schemeClr val="accent2"/>
                </a:solidFill>
              </a:defRPr>
            </a:lvl3pPr>
            <a:lvl4pPr>
              <a:defRPr sz="1600">
                <a:solidFill>
                  <a:schemeClr val="accent2"/>
                </a:solidFill>
              </a:defRPr>
            </a:lvl4pPr>
            <a:lvl5pPr>
              <a:defRPr sz="16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smtClean="0"/>
              <a:t>Click to insert units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 hasCustomPrompt="1"/>
          </p:nvPr>
        </p:nvSpPr>
        <p:spPr>
          <a:xfrm>
            <a:off x="492967" y="503003"/>
            <a:ext cx="2029253" cy="1885950"/>
          </a:xfrm>
        </p:spPr>
        <p:txBody>
          <a:bodyPr/>
          <a:lstStyle>
            <a:lvl1pPr marL="0">
              <a:lnSpc>
                <a:spcPct val="100000"/>
              </a:lnSpc>
              <a:defRPr sz="1400" i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Click to insert question</a:t>
            </a:r>
          </a:p>
        </p:txBody>
      </p:sp>
      <p:sp>
        <p:nvSpPr>
          <p:cNvPr id="13" name="Chart Placeholder 12"/>
          <p:cNvSpPr>
            <a:spLocks noGrp="1"/>
          </p:cNvSpPr>
          <p:nvPr>
            <p:ph type="chart" sz="quarter" idx="17"/>
          </p:nvPr>
        </p:nvSpPr>
        <p:spPr>
          <a:xfrm>
            <a:off x="2676293" y="390293"/>
            <a:ext cx="6133170" cy="4588108"/>
          </a:xfrm>
        </p:spPr>
        <p:txBody>
          <a:bodyPr/>
          <a:lstStyle/>
          <a:p>
            <a:endParaRPr lang="en-US"/>
          </a:p>
        </p:txBody>
      </p:sp>
    </p:spTree>
    <p:extLst/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3159" y="514351"/>
            <a:ext cx="3703241" cy="271145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56100" y="514351"/>
            <a:ext cx="3700859" cy="271145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3/7/18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791439"/>
      </p:ext>
    </p:extLst>
  </p:cSld>
  <p:clrMapOvr>
    <a:masterClrMapping/>
  </p:clrMapOvr>
  <p:hf hdr="0" dt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es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786384" y="979037"/>
            <a:ext cx="7370064" cy="2154456"/>
          </a:xfrm>
        </p:spPr>
        <p:txBody>
          <a:bodyPr anchor="t" anchorCtr="0"/>
          <a:lstStyle>
            <a:lvl1pPr>
              <a:lnSpc>
                <a:spcPct val="86000"/>
              </a:lnSpc>
              <a:spcBef>
                <a:spcPts val="0"/>
              </a:spcBef>
              <a:defRPr sz="3200" b="0" i="1" cap="none" baseline="0">
                <a:solidFill>
                  <a:schemeClr val="bg2"/>
                </a:solidFill>
                <a:latin typeface="+mn-lt"/>
              </a:defRPr>
            </a:lvl1pPr>
            <a:lvl5pPr>
              <a:defRPr/>
            </a:lvl5pPr>
          </a:lstStyle>
          <a:p>
            <a:pPr lvl="0"/>
            <a:r>
              <a:rPr lang="en-US" smtClean="0"/>
              <a:t>Click to insert question</a:t>
            </a:r>
            <a:endParaRPr lang="en-US" dirty="0" smtClean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6" hasCustomPrompt="1"/>
          </p:nvPr>
        </p:nvSpPr>
        <p:spPr>
          <a:xfrm>
            <a:off x="786383" y="3584372"/>
            <a:ext cx="7370064" cy="985615"/>
          </a:xfrm>
        </p:spPr>
        <p:txBody>
          <a:bodyPr/>
          <a:lstStyle>
            <a:lvl1pPr>
              <a:lnSpc>
                <a:spcPct val="100000"/>
              </a:lnSpc>
              <a:defRPr sz="1600" i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insert units</a:t>
            </a:r>
          </a:p>
        </p:txBody>
      </p:sp>
    </p:spTree>
    <p:extLst/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hart Placeholder 12"/>
          <p:cNvSpPr>
            <a:spLocks noGrp="1"/>
          </p:cNvSpPr>
          <p:nvPr>
            <p:ph type="chart" sz="quarter" idx="17"/>
          </p:nvPr>
        </p:nvSpPr>
        <p:spPr>
          <a:xfrm>
            <a:off x="1505415" y="390293"/>
            <a:ext cx="6133170" cy="4588108"/>
          </a:xfrm>
        </p:spPr>
        <p:txBody>
          <a:bodyPr/>
          <a:lstStyle/>
          <a:p>
            <a:endParaRPr lang="en-US"/>
          </a:p>
        </p:txBody>
      </p:sp>
    </p:spTree>
    <p:extLst/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149"/>
            <a:ext cx="9145588" cy="5144393"/>
          </a:xfrm>
          <a:prstGeom prst="rect">
            <a:avLst/>
          </a:prstGeom>
          <a:noFill/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000250"/>
            <a:ext cx="7772400" cy="561975"/>
          </a:xfrm>
        </p:spPr>
        <p:txBody>
          <a:bodyPr anchor="b"/>
          <a:lstStyle>
            <a:lvl1pPr marL="0" indent="0" algn="ctr">
              <a:buNone/>
              <a:defRPr sz="1800">
                <a:solidFill>
                  <a:schemeClr val="accent4">
                    <a:lumMod val="85000"/>
                    <a:lumOff val="15000"/>
                  </a:schemeClr>
                </a:solidFill>
              </a:defRPr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628901"/>
            <a:ext cx="7772400" cy="1021556"/>
          </a:xfrm>
          <a:prstGeom prst="rect">
            <a:avLst/>
          </a:prstGeom>
        </p:spPr>
        <p:txBody>
          <a:bodyPr anchor="t">
            <a:normAutofit/>
          </a:bodyPr>
          <a:lstStyle>
            <a:lvl1pPr algn="ctr">
              <a:defRPr lang="en-US" sz="1050" dirty="0">
                <a:solidFill>
                  <a:schemeClr val="accent4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4686300"/>
            <a:ext cx="1905000" cy="3429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414042"/>
                </a:solidFill>
              </a:rPr>
              <a:t>Page #</a:t>
            </a:r>
            <a:endParaRPr lang="en-US" dirty="0">
              <a:solidFill>
                <a:srgbClr val="41404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686300"/>
            <a:ext cx="2895600" cy="3429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414042"/>
              </a:solidFill>
            </a:endParaRPr>
          </a:p>
        </p:txBody>
      </p:sp>
    </p:spTree>
    <p:extLst/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/>
  </p:cSld>
  <p:clrMapOvr>
    <a:masterClrMapping/>
  </p:clrMapOvr>
  <p:transition xmlns:p14="http://schemas.microsoft.com/office/powerpoint/2010/main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2" y="1597822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34" charset="-128"/>
                <a:cs typeface="ヒラギノ角ゴ ProN W3" charset="0"/>
              </a:defRPr>
            </a:lvl1pPr>
          </a:lstStyle>
          <a:p>
            <a:pPr>
              <a:defRPr/>
            </a:pPr>
            <a:fld id="{3725F0D1-8BF3-4C0A-9049-27E8AFE747D7}" type="datetimeFigureOut">
              <a:rPr lang="en-US"/>
              <a:pPr>
                <a:defRPr/>
              </a:pPr>
              <a:t>3/7/18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34" charset="-128"/>
                <a:cs typeface="ヒラギノ角ゴ ProN W3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34" charset="-128"/>
                <a:cs typeface="ヒラギノ角ゴ ProN W3" charset="0"/>
              </a:defRPr>
            </a:lvl1pPr>
          </a:lstStyle>
          <a:p>
            <a:pPr>
              <a:defRPr/>
            </a:pPr>
            <a:fld id="{2E68C0C8-F463-407F-96D5-7DAB64A933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34" charset="-128"/>
                <a:cs typeface="ヒラギノ角ゴ ProN W3" charset="0"/>
              </a:defRPr>
            </a:lvl1pPr>
          </a:lstStyle>
          <a:p>
            <a:pPr>
              <a:defRPr/>
            </a:pPr>
            <a:fld id="{6B6FB142-42EC-459F-BD4F-5BE83B873DAD}" type="datetimeFigureOut">
              <a:rPr lang="en-US"/>
              <a:pPr>
                <a:defRPr/>
              </a:pPr>
              <a:t>3/7/18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34" charset="-128"/>
                <a:cs typeface="ヒラギノ角ゴ ProN W3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34" charset="-128"/>
                <a:cs typeface="ヒラギノ角ゴ ProN W3" charset="0"/>
              </a:defRPr>
            </a:lvl1pPr>
          </a:lstStyle>
          <a:p>
            <a:pPr>
              <a:defRPr/>
            </a:pPr>
            <a:fld id="{06AD9465-BA55-4FFC-9E6B-B9D4282DE6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4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4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34" charset="-128"/>
                <a:cs typeface="ヒラギノ角ゴ ProN W3" charset="0"/>
              </a:defRPr>
            </a:lvl1pPr>
          </a:lstStyle>
          <a:p>
            <a:pPr>
              <a:defRPr/>
            </a:pPr>
            <a:fld id="{E3AC96C7-D65C-401D-8EDE-E1CD5997DE9D}" type="datetimeFigureOut">
              <a:rPr lang="en-US"/>
              <a:pPr>
                <a:defRPr/>
              </a:pPr>
              <a:t>3/7/18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34" charset="-128"/>
                <a:cs typeface="ヒラギノ角ゴ ProN W3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34" charset="-128"/>
                <a:cs typeface="ヒラギノ角ゴ ProN W3" charset="0"/>
              </a:defRPr>
            </a:lvl1pPr>
          </a:lstStyle>
          <a:p>
            <a:pPr>
              <a:defRPr/>
            </a:pPr>
            <a:fld id="{7CE076E0-EB47-4F45-8560-E8A20764CA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3" y="1200151"/>
            <a:ext cx="4038601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1" y="1200151"/>
            <a:ext cx="4038601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34" charset="-128"/>
                <a:cs typeface="ヒラギノ角ゴ ProN W3" charset="0"/>
              </a:defRPr>
            </a:lvl1pPr>
          </a:lstStyle>
          <a:p>
            <a:pPr>
              <a:defRPr/>
            </a:pPr>
            <a:fld id="{4884DDBA-F777-47C1-86C9-ACCAA5DD50FF}" type="datetimeFigureOut">
              <a:rPr lang="en-US"/>
              <a:pPr>
                <a:defRPr/>
              </a:pPr>
              <a:t>3/7/18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34" charset="-128"/>
                <a:cs typeface="ヒラギノ角ゴ ProN W3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34" charset="-128"/>
                <a:cs typeface="ヒラギノ角ゴ ProN W3" charset="0"/>
              </a:defRPr>
            </a:lvl1pPr>
          </a:lstStyle>
          <a:p>
            <a:pPr>
              <a:defRPr/>
            </a:pPr>
            <a:fld id="{A836FD67-0C43-4DEA-8CEB-8540A806BD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151335"/>
            <a:ext cx="4041774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1631156"/>
            <a:ext cx="4041774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34" charset="-128"/>
                <a:cs typeface="ヒラギノ角ゴ ProN W3" charset="0"/>
              </a:defRPr>
            </a:lvl1pPr>
          </a:lstStyle>
          <a:p>
            <a:pPr>
              <a:defRPr/>
            </a:pPr>
            <a:fld id="{07F7B37A-687D-46E6-8080-51212191EE4C}" type="datetimeFigureOut">
              <a:rPr lang="en-US"/>
              <a:pPr>
                <a:defRPr/>
              </a:pPr>
              <a:t>3/7/18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34" charset="-128"/>
                <a:cs typeface="ヒラギノ角ゴ ProN W3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34" charset="-128"/>
                <a:cs typeface="ヒラギノ角ゴ ProN W3" charset="0"/>
              </a:defRPr>
            </a:lvl1pPr>
          </a:lstStyle>
          <a:p>
            <a:pPr>
              <a:defRPr/>
            </a:pPr>
            <a:fld id="{3D20F60E-9A35-4401-AA1A-72AAD07075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34" charset="-128"/>
                <a:cs typeface="ヒラギノ角ゴ ProN W3" charset="0"/>
              </a:defRPr>
            </a:lvl1pPr>
          </a:lstStyle>
          <a:p>
            <a:pPr>
              <a:defRPr/>
            </a:pPr>
            <a:fld id="{0AD49C36-CD02-4D7A-8F16-1C7C5FCC6A88}" type="datetimeFigureOut">
              <a:rPr lang="en-US"/>
              <a:pPr>
                <a:defRPr/>
              </a:pPr>
              <a:t>3/7/18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34" charset="-128"/>
                <a:cs typeface="ヒラギノ角ゴ ProN W3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34" charset="-128"/>
                <a:cs typeface="ヒラギノ角ゴ ProN W3" charset="0"/>
              </a:defRPr>
            </a:lvl1pPr>
          </a:lstStyle>
          <a:p>
            <a:pPr>
              <a:defRPr/>
            </a:pPr>
            <a:fld id="{F03A3A3A-36EB-46FF-8767-1187C2394C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9061" y="514350"/>
            <a:ext cx="3487340" cy="432197"/>
          </a:xfrm>
        </p:spPr>
        <p:txBody>
          <a:bodyPr anchor="b">
            <a:noAutofit/>
          </a:bodyPr>
          <a:lstStyle>
            <a:lvl1pPr marL="0" indent="0">
              <a:buNone/>
              <a:defRPr sz="21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3159" y="952897"/>
            <a:ext cx="3703241" cy="2272904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59299" y="514350"/>
            <a:ext cx="3498851" cy="432197"/>
          </a:xfrm>
        </p:spPr>
        <p:txBody>
          <a:bodyPr anchor="b">
            <a:noAutofit/>
          </a:bodyPr>
          <a:lstStyle>
            <a:lvl1pPr marL="0" indent="0">
              <a:buNone/>
              <a:defRPr sz="21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354909" y="946546"/>
            <a:ext cx="3696891" cy="2272904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3/7/18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7569647"/>
      </p:ext>
    </p:extLst>
  </p:cSld>
  <p:clrMapOvr>
    <a:masterClrMapping/>
  </p:clrMapOvr>
  <p:hf hdr="0" dt="0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34" charset="-128"/>
                <a:cs typeface="ヒラギノ角ゴ ProN W3" charset="0"/>
              </a:defRPr>
            </a:lvl1pPr>
          </a:lstStyle>
          <a:p>
            <a:pPr>
              <a:defRPr/>
            </a:pPr>
            <a:fld id="{FF79BFC3-BB0D-4C99-A1D1-DCD40B86E322}" type="datetimeFigureOut">
              <a:rPr lang="en-US"/>
              <a:pPr>
                <a:defRPr/>
              </a:pPr>
              <a:t>3/7/18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34" charset="-128"/>
                <a:cs typeface="ヒラギノ角ゴ ProN W3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34" charset="-128"/>
                <a:cs typeface="ヒラギノ角ゴ ProN W3" charset="0"/>
              </a:defRPr>
            </a:lvl1pPr>
          </a:lstStyle>
          <a:p>
            <a:pPr>
              <a:defRPr/>
            </a:pPr>
            <a:fld id="{AE777580-CA08-4A99-9924-4BF787A427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4" y="204791"/>
            <a:ext cx="5111749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34" charset="-128"/>
                <a:cs typeface="ヒラギノ角ゴ ProN W3" charset="0"/>
              </a:defRPr>
            </a:lvl1pPr>
          </a:lstStyle>
          <a:p>
            <a:pPr>
              <a:defRPr/>
            </a:pPr>
            <a:fld id="{4A7B8325-F292-4A9D-9553-DC5373DAF6E0}" type="datetimeFigureOut">
              <a:rPr lang="en-US"/>
              <a:pPr>
                <a:defRPr/>
              </a:pPr>
              <a:t>3/7/18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34" charset="-128"/>
                <a:cs typeface="ヒラギノ角ゴ ProN W3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34" charset="-128"/>
                <a:cs typeface="ヒラギノ角ゴ ProN W3" charset="0"/>
              </a:defRPr>
            </a:lvl1pPr>
          </a:lstStyle>
          <a:p>
            <a:pPr>
              <a:defRPr/>
            </a:pPr>
            <a:fld id="{E13BE47D-BCCB-45A9-BFBD-CA0D6E2822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6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34" charset="-128"/>
                <a:cs typeface="ヒラギノ角ゴ ProN W3" charset="0"/>
              </a:defRPr>
            </a:lvl1pPr>
          </a:lstStyle>
          <a:p>
            <a:pPr>
              <a:defRPr/>
            </a:pPr>
            <a:fld id="{99A8E02B-B773-4668-A819-CFA5E499C000}" type="datetimeFigureOut">
              <a:rPr lang="en-US"/>
              <a:pPr>
                <a:defRPr/>
              </a:pPr>
              <a:t>3/7/18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34" charset="-128"/>
                <a:cs typeface="ヒラギノ角ゴ ProN W3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34" charset="-128"/>
                <a:cs typeface="ヒラギノ角ゴ ProN W3" charset="0"/>
              </a:defRPr>
            </a:lvl1pPr>
          </a:lstStyle>
          <a:p>
            <a:pPr>
              <a:defRPr/>
            </a:pPr>
            <a:fld id="{643016F0-4851-468D-B670-B2DD37D78B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34" charset="-128"/>
                <a:cs typeface="ヒラギノ角ゴ ProN W3" charset="0"/>
              </a:defRPr>
            </a:lvl1pPr>
          </a:lstStyle>
          <a:p>
            <a:pPr>
              <a:defRPr/>
            </a:pPr>
            <a:fld id="{05DC7E32-5A50-4B78-A91D-8143D29C3B48}" type="datetimeFigureOut">
              <a:rPr lang="en-US"/>
              <a:pPr>
                <a:defRPr/>
              </a:pPr>
              <a:t>3/7/18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34" charset="-128"/>
                <a:cs typeface="ヒラギノ角ゴ ProN W3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34" charset="-128"/>
                <a:cs typeface="ヒラギノ角ゴ ProN W3" charset="0"/>
              </a:defRPr>
            </a:lvl1pPr>
          </a:lstStyle>
          <a:p>
            <a:pPr>
              <a:defRPr/>
            </a:pPr>
            <a:fld id="{3453EF70-39AF-4139-AB70-C6C4121773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05979"/>
            <a:ext cx="2057401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1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34" charset="-128"/>
                <a:cs typeface="ヒラギノ角ゴ ProN W3" charset="0"/>
              </a:defRPr>
            </a:lvl1pPr>
          </a:lstStyle>
          <a:p>
            <a:pPr>
              <a:defRPr/>
            </a:pPr>
            <a:fld id="{13983C51-CCB1-45B9-907F-C0CEC380890E}" type="datetimeFigureOut">
              <a:rPr lang="en-US"/>
              <a:pPr>
                <a:defRPr/>
              </a:pPr>
              <a:t>3/7/18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34" charset="-128"/>
                <a:cs typeface="ヒラギノ角ゴ ProN W3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34" charset="-128"/>
                <a:cs typeface="ヒラギノ角ゴ ProN W3" charset="0"/>
              </a:defRPr>
            </a:lvl1pPr>
          </a:lstStyle>
          <a:p>
            <a:pPr>
              <a:defRPr/>
            </a:pPr>
            <a:fld id="{11FCF51E-E62A-4D0C-A0B6-1FE3D2293B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3" y="1200151"/>
            <a:ext cx="4038601" cy="33944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1" y="1200152"/>
            <a:ext cx="4038601" cy="163949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1" y="2953944"/>
            <a:ext cx="4038601" cy="164068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34" charset="-128"/>
                <a:cs typeface="ヒラギノ角ゴ ProN W3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34" charset="-128"/>
                <a:cs typeface="ヒラギノ角ゴ ProN W3" charset="0"/>
              </a:defRPr>
            </a:lvl1pPr>
          </a:lstStyle>
          <a:p>
            <a:pPr>
              <a:defRPr/>
            </a:pPr>
            <a:fld id="{34BB9B07-B8DB-4D99-8F9D-9F88B580F95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3124205" y="4686300"/>
            <a:ext cx="2894012" cy="341710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34" charset="-128"/>
                <a:cs typeface="ヒラギノ角ゴ ProN W3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/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6"/>
          <p:cNvSpPr>
            <a:spLocks noChangeArrowheads="1"/>
          </p:cNvSpPr>
          <p:nvPr userDrawn="1"/>
        </p:nvSpPr>
        <p:spPr bwMode="auto">
          <a:xfrm>
            <a:off x="0" y="-9525"/>
            <a:ext cx="1484313" cy="59769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eaLnBrk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Calibri"/>
              <a:ea typeface="ＭＳ Ｐゴシック" pitchFamily="-1" charset="-128"/>
              <a:sym typeface="Gill Sans" charset="0"/>
            </a:endParaRPr>
          </a:p>
        </p:txBody>
      </p:sp>
      <p:sp>
        <p:nvSpPr>
          <p:cNvPr id="3" name="Rectangle 35"/>
          <p:cNvSpPr>
            <a:spLocks noChangeArrowheads="1"/>
          </p:cNvSpPr>
          <p:nvPr userDrawn="1"/>
        </p:nvSpPr>
        <p:spPr bwMode="ltGray">
          <a:xfrm>
            <a:off x="5022850" y="-4763"/>
            <a:ext cx="1104900" cy="628650"/>
          </a:xfrm>
          <a:prstGeom prst="rect">
            <a:avLst/>
          </a:prstGeom>
          <a:solidFill>
            <a:srgbClr val="6600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l" eaLnBrk="0" hangingPunct="0">
              <a:lnSpc>
                <a:spcPct val="100000"/>
              </a:lnSpc>
              <a:spcBef>
                <a:spcPct val="0"/>
              </a:spcBef>
            </a:pPr>
            <a:endParaRPr lang="en-US" smtClean="0">
              <a:solidFill>
                <a:srgbClr val="000000"/>
              </a:solidFill>
              <a:latin typeface="Calibri"/>
              <a:ea typeface="ＭＳ Ｐゴシック" pitchFamily="-1" charset="-128"/>
              <a:sym typeface="Gill Sans" charset="0"/>
            </a:endParaRPr>
          </a:p>
        </p:txBody>
      </p:sp>
      <p:sp>
        <p:nvSpPr>
          <p:cNvPr id="4" name="Rectangle 36"/>
          <p:cNvSpPr>
            <a:spLocks noChangeArrowheads="1"/>
          </p:cNvSpPr>
          <p:nvPr userDrawn="1"/>
        </p:nvSpPr>
        <p:spPr bwMode="auto">
          <a:xfrm>
            <a:off x="3665539" y="-4760"/>
            <a:ext cx="1270000" cy="519113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eaLnBrk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Calibri"/>
              <a:ea typeface="ＭＳ Ｐゴシック" pitchFamily="-1" charset="-128"/>
              <a:sym typeface="Gill Sans" charset="0"/>
            </a:endParaRPr>
          </a:p>
        </p:txBody>
      </p:sp>
      <p:pic>
        <p:nvPicPr>
          <p:cNvPr id="5" name="Picture 15" descr="NetWorks_new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939" y="102395"/>
            <a:ext cx="2333625" cy="363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33"/>
          <p:cNvSpPr>
            <a:spLocks noChangeArrowheads="1"/>
          </p:cNvSpPr>
          <p:nvPr userDrawn="1"/>
        </p:nvSpPr>
        <p:spPr bwMode="auto">
          <a:xfrm>
            <a:off x="0" y="4893469"/>
            <a:ext cx="9144000" cy="261938"/>
          </a:xfrm>
          <a:prstGeom prst="rect">
            <a:avLst/>
          </a:prstGeom>
          <a:solidFill>
            <a:srgbClr val="F794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l" eaLnBrk="0" hangingPunct="0">
              <a:lnSpc>
                <a:spcPct val="100000"/>
              </a:lnSpc>
              <a:spcBef>
                <a:spcPct val="0"/>
              </a:spcBef>
            </a:pPr>
            <a:endParaRPr lang="en-US" smtClean="0">
              <a:solidFill>
                <a:srgbClr val="000000"/>
              </a:solidFill>
              <a:latin typeface="Calibri"/>
              <a:ea typeface="ＭＳ Ｐゴシック" pitchFamily="-1" charset="-128"/>
              <a:sym typeface="Gill Sans" charset="0"/>
            </a:endParaRPr>
          </a:p>
        </p:txBody>
      </p:sp>
      <p:sp>
        <p:nvSpPr>
          <p:cNvPr id="7" name="Rectangle 40"/>
          <p:cNvSpPr>
            <a:spLocks noChangeArrowheads="1"/>
          </p:cNvSpPr>
          <p:nvPr/>
        </p:nvSpPr>
        <p:spPr bwMode="gray">
          <a:xfrm>
            <a:off x="574678" y="514350"/>
            <a:ext cx="8569324" cy="4572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l" eaLnBrk="0" hangingPunct="0">
              <a:lnSpc>
                <a:spcPct val="100000"/>
              </a:lnSpc>
              <a:spcBef>
                <a:spcPct val="0"/>
              </a:spcBef>
            </a:pPr>
            <a:endParaRPr lang="en-US" smtClean="0">
              <a:solidFill>
                <a:srgbClr val="000000"/>
              </a:solidFill>
              <a:latin typeface="Calibri"/>
              <a:ea typeface="ＭＳ Ｐゴシック" pitchFamily="-1" charset="-128"/>
              <a:sym typeface="Gill Sans" charset="0"/>
            </a:endParaRPr>
          </a:p>
        </p:txBody>
      </p:sp>
      <p:sp>
        <p:nvSpPr>
          <p:cNvPr id="8" name="Rectangle 41"/>
          <p:cNvSpPr>
            <a:spLocks noChangeArrowheads="1"/>
          </p:cNvSpPr>
          <p:nvPr/>
        </p:nvSpPr>
        <p:spPr bwMode="gray">
          <a:xfrm>
            <a:off x="0" y="514350"/>
            <a:ext cx="9144000" cy="1143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l" eaLnBrk="0" hangingPunct="0">
              <a:lnSpc>
                <a:spcPct val="100000"/>
              </a:lnSpc>
              <a:spcBef>
                <a:spcPct val="0"/>
              </a:spcBef>
            </a:pPr>
            <a:endParaRPr lang="en-US" smtClean="0">
              <a:solidFill>
                <a:srgbClr val="000000"/>
              </a:solidFill>
              <a:latin typeface="Calibri"/>
              <a:ea typeface="ＭＳ Ｐゴシック" pitchFamily="-1" charset="-128"/>
              <a:sym typeface="Gill Sans" charset="0"/>
            </a:endParaRPr>
          </a:p>
        </p:txBody>
      </p:sp>
      <p:pic>
        <p:nvPicPr>
          <p:cNvPr id="9" name="Picture 2" descr="Z:\B-NetWorks 2\Webinars 2012-2013 NW2\•Produced\1. BlendedFlipped Learning_Theory Overview_91412\theme_images\color_top_clip.JP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60"/>
          <a:stretch>
            <a:fillRect/>
          </a:stretch>
        </p:blipFill>
        <p:spPr bwMode="auto">
          <a:xfrm>
            <a:off x="1571626" y="-9524"/>
            <a:ext cx="2006601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23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6418267" y="4888708"/>
            <a:ext cx="2619374" cy="276225"/>
          </a:xfrm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600" b="1">
                <a:solidFill>
                  <a:prstClr val="white"/>
                </a:solidFill>
                <a:latin typeface="+mn-lt"/>
                <a:ea typeface="굴림" pitchFamily="50" charset="-127"/>
                <a:cs typeface="+mn-cs"/>
              </a:defRPr>
            </a:lvl1pPr>
          </a:lstStyle>
          <a:p>
            <a:pPr>
              <a:defRPr/>
            </a:pPr>
            <a:r>
              <a:rPr lang="en-US" altLang="ko-KR"/>
              <a:t>www.matecnetworks.org</a:t>
            </a:r>
          </a:p>
        </p:txBody>
      </p:sp>
    </p:spTree>
    <p:extLst/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3D7FB-7A23-4F3D-B258-BBFCF53A2F6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9E124-1C52-4B6C-A9C1-DECBF30ED59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3D7FB-7A23-4F3D-B258-BBFCF53A2F6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9E124-1C52-4B6C-A9C1-DECBF30ED59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3D7FB-7A23-4F3D-B258-BBFCF53A2F6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9E124-1C52-4B6C-A9C1-DECBF30ED59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3/7/18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268362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3D7FB-7A23-4F3D-B258-BBFCF53A2F6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9E124-1C52-4B6C-A9C1-DECBF30ED59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3D7FB-7A23-4F3D-B258-BBFCF53A2F6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9E124-1C52-4B6C-A9C1-DECBF30ED59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3D7FB-7A23-4F3D-B258-BBFCF53A2F6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9E124-1C52-4B6C-A9C1-DECBF30ED59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3D7FB-7A23-4F3D-B258-BBFCF53A2F6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9E124-1C52-4B6C-A9C1-DECBF30ED59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3D7FB-7A23-4F3D-B258-BBFCF53A2F6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9E124-1C52-4B6C-A9C1-DECBF30ED59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3D7FB-7A23-4F3D-B258-BBFCF53A2F6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9E124-1C52-4B6C-A9C1-DECBF30ED59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3D7FB-7A23-4F3D-B258-BBFCF53A2F6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9E124-1C52-4B6C-A9C1-DECBF30ED59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3D7FB-7A23-4F3D-B258-BBFCF53A2F6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9E124-1C52-4B6C-A9C1-DECBF30ED59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3/7/18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Rectangle 4"/>
          <p:cNvSpPr/>
          <p:nvPr userDrawn="1"/>
        </p:nvSpPr>
        <p:spPr bwMode="white">
          <a:xfrm>
            <a:off x="4571967" y="4659397"/>
            <a:ext cx="65" cy="26314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9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950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3759" y="514350"/>
            <a:ext cx="2743200" cy="1028700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3159" y="514350"/>
            <a:ext cx="4457701" cy="398145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13759" y="1657350"/>
            <a:ext cx="2743200" cy="156845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3/7/18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6021759"/>
      </p:ext>
    </p:extLst>
  </p:cSld>
  <p:clrMapOvr>
    <a:masterClrMapping/>
  </p:clrMapOvr>
  <p:hf hd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42109" y="1085850"/>
            <a:ext cx="4514850" cy="857250"/>
          </a:xfrm>
        </p:spPr>
        <p:txBody>
          <a:bodyPr anchor="b">
            <a:normAutofit/>
          </a:bodyPr>
          <a:lstStyle>
            <a:lvl1pPr algn="l">
              <a:defRPr sz="21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1759" y="685800"/>
            <a:ext cx="2460731" cy="3429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42109" y="2082800"/>
            <a:ext cx="4516041" cy="1536700"/>
          </a:xfrm>
        </p:spPr>
        <p:txBody>
          <a:bodyPr anchor="t">
            <a:normAutofit/>
          </a:bodyPr>
          <a:lstStyle>
            <a:lvl1pPr marL="0" indent="0">
              <a:buNone/>
              <a:defRPr sz="13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3/7/18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3149104"/>
      </p:ext>
    </p:extLst>
  </p:cSld>
  <p:clrMapOvr>
    <a:masterClrMapping/>
  </p:clrMapOvr>
  <p:hf hdr="0" dt="0"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24.xml"/><Relationship Id="rId25" Type="http://schemas.openxmlformats.org/officeDocument/2006/relationships/slideLayout" Target="../slideLayouts/slideLayout25.xml"/><Relationship Id="rId26" Type="http://schemas.openxmlformats.org/officeDocument/2006/relationships/slideLayout" Target="../slideLayouts/slideLayout26.xml"/><Relationship Id="rId27" Type="http://schemas.openxmlformats.org/officeDocument/2006/relationships/slideLayout" Target="../slideLayouts/slideLayout27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39.xml"/><Relationship Id="rId13" Type="http://schemas.openxmlformats.org/officeDocument/2006/relationships/slideLayout" Target="../slideLayouts/slideLayout40.xml"/><Relationship Id="rId14" Type="http://schemas.openxmlformats.org/officeDocument/2006/relationships/slideLayout" Target="../slideLayouts/slideLayout41.xml"/><Relationship Id="rId15" Type="http://schemas.openxmlformats.org/officeDocument/2006/relationships/slideLayout" Target="../slideLayouts/slideLayout42.xml"/><Relationship Id="rId16" Type="http://schemas.openxmlformats.org/officeDocument/2006/relationships/slideLayout" Target="../slideLayouts/slideLayout43.xml"/><Relationship Id="rId17" Type="http://schemas.openxmlformats.org/officeDocument/2006/relationships/theme" Target="../theme/theme2.xml"/><Relationship Id="rId1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9.xml"/><Relationship Id="rId3" Type="http://schemas.openxmlformats.org/officeDocument/2006/relationships/slideLayout" Target="../slideLayouts/slideLayout30.xml"/><Relationship Id="rId4" Type="http://schemas.openxmlformats.org/officeDocument/2006/relationships/slideLayout" Target="../slideLayouts/slideLayout31.xml"/><Relationship Id="rId5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4.xml"/><Relationship Id="rId8" Type="http://schemas.openxmlformats.org/officeDocument/2006/relationships/slideLayout" Target="../slideLayouts/slideLayout35.xml"/><Relationship Id="rId9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37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5.xml"/><Relationship Id="rId13" Type="http://schemas.openxmlformats.org/officeDocument/2006/relationships/slideLayout" Target="../slideLayouts/slideLayout56.xml"/><Relationship Id="rId14" Type="http://schemas.openxmlformats.org/officeDocument/2006/relationships/theme" Target="../theme/theme3.xml"/><Relationship Id="rId1" Type="http://schemas.openxmlformats.org/officeDocument/2006/relationships/slideLayout" Target="../slideLayouts/slideLayout44.xml"/><Relationship Id="rId2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8.xml"/><Relationship Id="rId6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0.xml"/><Relationship Id="rId8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3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7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57.xml"/><Relationship Id="rId2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9.xml"/><Relationship Id="rId4" Type="http://schemas.openxmlformats.org/officeDocument/2006/relationships/slideLayout" Target="../slideLayouts/slideLayout60.xml"/><Relationship Id="rId5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3.xml"/><Relationship Id="rId8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3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905227" y="2222500"/>
            <a:ext cx="2236394" cy="2406650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13159" y="3365499"/>
            <a:ext cx="6400800" cy="11303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3159" y="514351"/>
            <a:ext cx="6400800" cy="27114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28309" y="4629150"/>
            <a:ext cx="1200150" cy="273844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75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4AAD347D-5ACD-4C99-B74B-A9C85AD731AF}" type="datetimeFigureOut">
              <a:rPr lang="en-US" smtClean="0"/>
              <a:t>3/7/18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3159" y="4629150"/>
            <a:ext cx="5657850" cy="273844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75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2400" y="4183857"/>
            <a:ext cx="856684" cy="50244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4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554070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62" r:id="rId1"/>
    <p:sldLayoutId id="2147484063" r:id="rId2"/>
    <p:sldLayoutId id="2147484064" r:id="rId3"/>
    <p:sldLayoutId id="2147484065" r:id="rId4"/>
    <p:sldLayoutId id="2147484066" r:id="rId5"/>
    <p:sldLayoutId id="2147484067" r:id="rId6"/>
    <p:sldLayoutId id="2147484068" r:id="rId7"/>
    <p:sldLayoutId id="2147484069" r:id="rId8"/>
    <p:sldLayoutId id="2147484070" r:id="rId9"/>
    <p:sldLayoutId id="2147484071" r:id="rId10"/>
    <p:sldLayoutId id="2147484072" r:id="rId11"/>
    <p:sldLayoutId id="2147484073" r:id="rId12"/>
    <p:sldLayoutId id="2147484074" r:id="rId13"/>
    <p:sldLayoutId id="2147484075" r:id="rId14"/>
    <p:sldLayoutId id="2147484076" r:id="rId15"/>
    <p:sldLayoutId id="2147484077" r:id="rId16"/>
    <p:sldLayoutId id="2147484078" r:id="rId17"/>
    <p:sldLayoutId id="2147484088" r:id="rId18"/>
    <p:sldLayoutId id="2147483788" r:id="rId19"/>
    <p:sldLayoutId id="2147483808" r:id="rId20"/>
    <p:sldLayoutId id="2147483801" r:id="rId21"/>
    <p:sldLayoutId id="2147483804" r:id="rId22"/>
    <p:sldLayoutId id="2147483805" r:id="rId23"/>
    <p:sldLayoutId id="2147483806" r:id="rId24"/>
    <p:sldLayoutId id="2147483807" r:id="rId25"/>
    <p:sldLayoutId id="2147484101" r:id="rId26"/>
    <p:sldLayoutId id="2147484151" r:id="rId27"/>
  </p:sldLayoutIdLst>
  <p:hf hdr="0" dt="0"/>
  <p:txStyles>
    <p:titleStyle>
      <a:lvl1pPr algn="l" defTabSz="342900" rtl="0" eaLnBrk="1" latinLnBrk="0" hangingPunct="1">
        <a:spcBef>
          <a:spcPct val="0"/>
        </a:spcBef>
        <a:buNone/>
        <a:defRPr sz="27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14313" indent="-214313" algn="l" defTabSz="342900" rtl="0" eaLnBrk="1" latinLnBrk="0" hangingPunct="1">
        <a:spcBef>
          <a:spcPct val="20000"/>
        </a:spcBef>
        <a:spcAft>
          <a:spcPts val="45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5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spcAft>
          <a:spcPts val="45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35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900113" indent="-214313" algn="l" defTabSz="342900" rtl="0" eaLnBrk="1" latinLnBrk="0" hangingPunct="1">
        <a:spcBef>
          <a:spcPct val="20000"/>
        </a:spcBef>
        <a:spcAft>
          <a:spcPts val="45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2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157288" indent="-128588" algn="l" defTabSz="342900" rtl="0" eaLnBrk="1" latinLnBrk="0" hangingPunct="1">
        <a:spcBef>
          <a:spcPct val="20000"/>
        </a:spcBef>
        <a:spcAft>
          <a:spcPts val="45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05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1500188" indent="-128588" algn="l" defTabSz="342900" rtl="0" eaLnBrk="1" latinLnBrk="0" hangingPunct="1">
        <a:spcBef>
          <a:spcPct val="20000"/>
        </a:spcBef>
        <a:spcAft>
          <a:spcPts val="45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05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05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05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05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05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86384" y="576272"/>
            <a:ext cx="4507992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201168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smtClean="0"/>
              <a:t>click to add title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50733" y="1894689"/>
            <a:ext cx="8520112" cy="3757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43438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3" r:id="rId1"/>
    <p:sldLayoutId id="2147484104" r:id="rId2"/>
    <p:sldLayoutId id="2147484105" r:id="rId3"/>
    <p:sldLayoutId id="2147484106" r:id="rId4"/>
    <p:sldLayoutId id="2147484107" r:id="rId5"/>
    <p:sldLayoutId id="2147484108" r:id="rId6"/>
    <p:sldLayoutId id="2147484109" r:id="rId7"/>
    <p:sldLayoutId id="2147484110" r:id="rId8"/>
    <p:sldLayoutId id="2147484111" r:id="rId9"/>
    <p:sldLayoutId id="2147484112" r:id="rId10"/>
    <p:sldLayoutId id="2147484113" r:id="rId11"/>
    <p:sldLayoutId id="2147484114" r:id="rId12"/>
    <p:sldLayoutId id="2147484115" r:id="rId13"/>
    <p:sldLayoutId id="2147484116" r:id="rId14"/>
    <p:sldLayoutId id="2147484117" r:id="rId15"/>
    <p:sldLayoutId id="2147484118" r:id="rId16"/>
  </p:sldLayoutIdLst>
  <p:timing>
    <p:tnLst>
      <p:par>
        <p:cTn xmlns:p14="http://schemas.microsoft.com/office/powerpoint/2010/main" id="1" dur="indefinite" restart="never" nodeType="tmRoot"/>
      </p:par>
    </p:tnLst>
  </p:timing>
  <p:hf hdr="0" dt="0"/>
  <p:txStyles>
    <p:titleStyle>
      <a:lvl1pPr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400" b="0" cap="all" baseline="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  <a:cs typeface="Arial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  <a:cs typeface="Arial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  <a:cs typeface="Arial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  <a:cs typeface="Arial" charset="0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  <a:cs typeface="Arial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  <a:cs typeface="Arial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  <a:cs typeface="Arial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201168" algn="l" rtl="0" eaLnBrk="1" fontAlgn="base" hangingPunct="1">
        <a:lnSpc>
          <a:spcPct val="95000"/>
        </a:lnSpc>
        <a:spcBef>
          <a:spcPts val="1500"/>
        </a:spcBef>
        <a:spcAft>
          <a:spcPct val="0"/>
        </a:spcAft>
        <a:buClr>
          <a:schemeClr val="accent1"/>
        </a:buClr>
        <a:buSzPct val="90000"/>
        <a:buFont typeface="Wingdings" pitchFamily="2" charset="2"/>
        <a:defRPr sz="1700">
          <a:solidFill>
            <a:schemeClr val="accent2"/>
          </a:solidFill>
          <a:latin typeface="+mn-lt"/>
          <a:ea typeface="+mn-ea"/>
          <a:cs typeface="+mn-cs"/>
        </a:defRPr>
      </a:lvl1pPr>
      <a:lvl2pPr marL="201168" indent="-227013" algn="l" rtl="0" eaLnBrk="1" fontAlgn="base" hangingPunct="1">
        <a:lnSpc>
          <a:spcPct val="95000"/>
        </a:lnSpc>
        <a:spcBef>
          <a:spcPts val="1250"/>
        </a:spcBef>
        <a:spcAft>
          <a:spcPct val="0"/>
        </a:spcAft>
        <a:buClr>
          <a:schemeClr val="tx1"/>
        </a:buClr>
        <a:buSzPct val="100000"/>
        <a:buFont typeface="Georgia" panose="02040502050405020303" pitchFamily="18" charset="0"/>
        <a:buChar char="»"/>
        <a:defRPr sz="2000">
          <a:solidFill>
            <a:schemeClr val="tx1"/>
          </a:solidFill>
          <a:latin typeface="+mn-lt"/>
          <a:cs typeface="+mn-cs"/>
        </a:defRPr>
      </a:lvl2pPr>
      <a:lvl3pPr marL="201168" indent="-188913" algn="l" rtl="0" eaLnBrk="1" fontAlgn="base" hangingPunct="1">
        <a:spcBef>
          <a:spcPts val="900"/>
        </a:spcBef>
        <a:spcAft>
          <a:spcPts val="0"/>
        </a:spcAft>
        <a:buClr>
          <a:schemeClr val="tx1"/>
        </a:buClr>
        <a:buSzPct val="100000"/>
        <a:buFont typeface="Georgia" panose="02040502050405020303" pitchFamily="18" charset="0"/>
        <a:buChar char="»"/>
        <a:defRPr sz="2000">
          <a:solidFill>
            <a:schemeClr val="tx1"/>
          </a:solidFill>
          <a:latin typeface="+mn-lt"/>
          <a:cs typeface="+mn-cs"/>
        </a:defRPr>
      </a:lvl3pPr>
      <a:lvl4pPr marL="201168" indent="-192024" algn="l" rtl="0" eaLnBrk="1" fontAlgn="base" hangingPunct="1">
        <a:spcBef>
          <a:spcPts val="900"/>
        </a:spcBef>
        <a:spcAft>
          <a:spcPts val="0"/>
        </a:spcAft>
        <a:buClr>
          <a:schemeClr val="accent2"/>
        </a:buClr>
        <a:buSzPct val="90000"/>
        <a:buFont typeface="Wingdings" panose="05000000000000000000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4pPr>
      <a:lvl5pPr marL="201168" indent="-192024" algn="l" rtl="0" eaLnBrk="1" fontAlgn="base" hangingPunct="1">
        <a:spcBef>
          <a:spcPts val="900"/>
        </a:spcBef>
        <a:spcAft>
          <a:spcPts val="0"/>
        </a:spcAft>
        <a:buClr>
          <a:schemeClr val="accent2"/>
        </a:buClr>
        <a:buFont typeface="Arial" charset="0"/>
        <a:buChar char="­"/>
        <a:defRPr sz="2000">
          <a:solidFill>
            <a:schemeClr val="tx1"/>
          </a:solidFill>
          <a:latin typeface="+mn-lt"/>
          <a:cs typeface="+mn-cs"/>
        </a:defRPr>
      </a:lvl5pPr>
      <a:lvl6pPr marL="1209675" indent="-160338" algn="l" rtl="0" eaLnBrk="1" fontAlgn="base" hangingPunct="1">
        <a:spcBef>
          <a:spcPct val="10000"/>
        </a:spcBef>
        <a:spcAft>
          <a:spcPct val="0"/>
        </a:spcAft>
        <a:buClr>
          <a:schemeClr val="accent1"/>
        </a:buClr>
        <a:buFont typeface="Arial" charset="0"/>
        <a:buChar char="­"/>
        <a:defRPr>
          <a:solidFill>
            <a:schemeClr val="tx1"/>
          </a:solidFill>
          <a:latin typeface="+mn-lt"/>
          <a:cs typeface="+mn-cs"/>
        </a:defRPr>
      </a:lvl6pPr>
      <a:lvl7pPr marL="1666875" indent="-160338" algn="l" rtl="0" eaLnBrk="1" fontAlgn="base" hangingPunct="1">
        <a:spcBef>
          <a:spcPct val="10000"/>
        </a:spcBef>
        <a:spcAft>
          <a:spcPct val="0"/>
        </a:spcAft>
        <a:buClr>
          <a:schemeClr val="accent1"/>
        </a:buClr>
        <a:buFont typeface="Arial" charset="0"/>
        <a:buChar char="­"/>
        <a:defRPr>
          <a:solidFill>
            <a:schemeClr val="tx1"/>
          </a:solidFill>
          <a:latin typeface="+mn-lt"/>
          <a:cs typeface="+mn-cs"/>
        </a:defRPr>
      </a:lvl7pPr>
      <a:lvl8pPr marL="2124075" indent="-160338" algn="l" rtl="0" eaLnBrk="1" fontAlgn="base" hangingPunct="1">
        <a:spcBef>
          <a:spcPct val="10000"/>
        </a:spcBef>
        <a:spcAft>
          <a:spcPct val="0"/>
        </a:spcAft>
        <a:buClr>
          <a:schemeClr val="accent1"/>
        </a:buClr>
        <a:buFont typeface="Arial" charset="0"/>
        <a:buChar char="­"/>
        <a:defRPr>
          <a:solidFill>
            <a:schemeClr val="tx1"/>
          </a:solidFill>
          <a:latin typeface="+mn-lt"/>
          <a:cs typeface="+mn-cs"/>
        </a:defRPr>
      </a:lvl8pPr>
      <a:lvl9pPr marL="2581275" indent="-160338" algn="l" rtl="0" eaLnBrk="1" fontAlgn="base" hangingPunct="1">
        <a:spcBef>
          <a:spcPct val="10000"/>
        </a:spcBef>
        <a:spcAft>
          <a:spcPct val="0"/>
        </a:spcAft>
        <a:buClr>
          <a:schemeClr val="accent1"/>
        </a:buClr>
        <a:buFont typeface="Arial" charset="0"/>
        <a:buChar char="­"/>
        <a:defRPr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09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Arial" charset="0"/>
              </a:defRPr>
            </a:lvl1pPr>
          </a:lstStyle>
          <a:p>
            <a:pPr>
              <a:lnSpc>
                <a:spcPct val="100000"/>
              </a:lnSpc>
              <a:defRPr/>
            </a:pPr>
            <a:fld id="{4DBF963D-EBD0-4CFF-BD78-94B20412C549}" type="datetimeFigureOut">
              <a:rPr lang="en-US">
                <a:sym typeface="Gill Sans" charset="0"/>
              </a:rPr>
              <a:pPr>
                <a:lnSpc>
                  <a:spcPct val="100000"/>
                </a:lnSpc>
                <a:defRPr/>
              </a:pPr>
              <a:t>3/7/18</a:t>
            </a:fld>
            <a:endParaRPr lang="en-US">
              <a:sym typeface="Gill Sans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2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Arial" charset="0"/>
              </a:defRPr>
            </a:lvl1pPr>
          </a:lstStyle>
          <a:p>
            <a:pPr>
              <a:lnSpc>
                <a:spcPct val="100000"/>
              </a:lnSpc>
              <a:defRPr/>
            </a:pPr>
            <a:endParaRPr lang="en-US">
              <a:sym typeface="Gill Sans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Arial" charset="0"/>
              </a:defRPr>
            </a:lvl1pPr>
          </a:lstStyle>
          <a:p>
            <a:pPr>
              <a:lnSpc>
                <a:spcPct val="100000"/>
              </a:lnSpc>
              <a:defRPr/>
            </a:pPr>
            <a:fld id="{71ABA831-491C-411A-86F7-029D40E45FC8}" type="slidenum">
              <a:rPr lang="en-US">
                <a:sym typeface="Gill Sans" charset="0"/>
              </a:rPr>
              <a:pPr>
                <a:lnSpc>
                  <a:spcPct val="100000"/>
                </a:lnSpc>
                <a:defRPr/>
              </a:pPr>
              <a:t>‹#›</a:t>
            </a:fld>
            <a:endParaRPr lang="en-US"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13822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8" r:id="rId1"/>
    <p:sldLayoutId id="2147484139" r:id="rId2"/>
    <p:sldLayoutId id="2147484140" r:id="rId3"/>
    <p:sldLayoutId id="2147484141" r:id="rId4"/>
    <p:sldLayoutId id="2147484142" r:id="rId5"/>
    <p:sldLayoutId id="2147484143" r:id="rId6"/>
    <p:sldLayoutId id="2147484144" r:id="rId7"/>
    <p:sldLayoutId id="2147484145" r:id="rId8"/>
    <p:sldLayoutId id="2147484146" r:id="rId9"/>
    <p:sldLayoutId id="2147484147" r:id="rId10"/>
    <p:sldLayoutId id="2147484148" r:id="rId11"/>
    <p:sldLayoutId id="2147484149" r:id="rId12"/>
    <p:sldLayoutId id="2147484150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fld id="{CDB3D7FB-7A23-4F3D-B258-BBFCF53A2F6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"/>
              </a:rPr>
              <a:pPr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t>3/7/18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fld id="{19C9E124-1C52-4B6C-A9C1-DECBF30ED59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"/>
              </a:rPr>
              <a:pPr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609755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3" r:id="rId1"/>
    <p:sldLayoutId id="2147484154" r:id="rId2"/>
    <p:sldLayoutId id="2147484155" r:id="rId3"/>
    <p:sldLayoutId id="2147484156" r:id="rId4"/>
    <p:sldLayoutId id="2147484157" r:id="rId5"/>
    <p:sldLayoutId id="2147484158" r:id="rId6"/>
    <p:sldLayoutId id="2147484159" r:id="rId7"/>
    <p:sldLayoutId id="2147484160" r:id="rId8"/>
    <p:sldLayoutId id="2147484161" r:id="rId9"/>
    <p:sldLayoutId id="2147484162" r:id="rId10"/>
    <p:sldLayoutId id="2147484163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Relationship Id="rId2" Type="http://schemas.openxmlformats.org/officeDocument/2006/relationships/notesSlide" Target="../notesSlides/notesSlide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6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hyperlink" Target="https://en.wikipedia.org/wiki/Maze" TargetMode="External"/><Relationship Id="rId5" Type="http://schemas.openxmlformats.org/officeDocument/2006/relationships/hyperlink" Target="https://en.wikipedia.org/wiki/Longleat_House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tif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8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8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9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9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0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0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1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1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1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28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hyperlink" Target="https://atecentral.net/sustainability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hyperlink" Target="mailto:nancy@blueskytoblueprint.com" TargetMode="External"/><Relationship Id="rId3" Type="http://schemas.openxmlformats.org/officeDocument/2006/relationships/hyperlink" Target="mailto:bower@scout.wisc.edu" TargetMode="Externa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blueskytoblueprint.com/" TargetMode="External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/>
          <p:cNvSpPr>
            <a:spLocks noGrp="1"/>
          </p:cNvSpPr>
          <p:nvPr>
            <p:ph type="ctrTitle"/>
          </p:nvPr>
        </p:nvSpPr>
        <p:spPr>
          <a:xfrm>
            <a:off x="630255" y="790122"/>
            <a:ext cx="6250836" cy="2025650"/>
          </a:xfrm>
          <a:solidFill>
            <a:srgbClr val="00003A"/>
          </a:solidFill>
        </p:spPr>
        <p:txBody>
          <a:bodyPr>
            <a:normAutofit/>
          </a:bodyPr>
          <a:lstStyle/>
          <a:p>
            <a:r>
              <a:rPr lang="en-US" sz="3200" b="1" dirty="0" smtClean="0"/>
              <a:t>Re-Visiting Sustainability goals:</a:t>
            </a:r>
            <a:br>
              <a:rPr lang="en-US" sz="3200" b="1" dirty="0" smtClean="0"/>
            </a:br>
            <a:r>
              <a:rPr lang="en-US" sz="2000" dirty="0" smtClean="0"/>
              <a:t>in a post-grant world</a:t>
            </a:r>
            <a:r>
              <a:rPr lang="en-US" sz="3200" dirty="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/>
            </a:r>
            <a:br>
              <a:rPr lang="en-US" sz="3200" dirty="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</a:br>
            <a:endParaRPr lang="en-US" sz="2400" b="1" dirty="0"/>
          </a:p>
        </p:txBody>
      </p:sp>
      <p:sp>
        <p:nvSpPr>
          <p:cNvPr id="8" name="Text Placeholder 16"/>
          <p:cNvSpPr>
            <a:spLocks noGrp="1"/>
          </p:cNvSpPr>
          <p:nvPr>
            <p:ph type="body" sz="quarter" idx="4294967295"/>
          </p:nvPr>
        </p:nvSpPr>
        <p:spPr>
          <a:xfrm>
            <a:off x="664307" y="3157904"/>
            <a:ext cx="5081588" cy="1301750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endParaRPr lang="en-US" sz="4400" b="1" i="0" dirty="0" smtClean="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  <a:p>
            <a:pPr marL="0" indent="0">
              <a:buNone/>
            </a:pPr>
            <a:endParaRPr lang="en-US" sz="4800" b="1" i="0" dirty="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  <a:p>
            <a:pPr marL="0" indent="0">
              <a:buNone/>
            </a:pPr>
            <a:r>
              <a:rPr lang="en-US" sz="4800" b="1" i="0" dirty="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Rachael Bower, ATE Central</a:t>
            </a:r>
          </a:p>
          <a:p>
            <a:pPr marL="0" indent="0">
              <a:buNone/>
            </a:pPr>
            <a:r>
              <a:rPr lang="en-US" sz="4800" b="1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Nancy </a:t>
            </a:r>
            <a:r>
              <a:rPr lang="en-US" sz="4800" b="1" dirty="0" err="1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Maron</a:t>
            </a:r>
            <a:r>
              <a:rPr lang="en-US" sz="4800" b="1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, </a:t>
            </a:r>
            <a:r>
              <a:rPr lang="en-US" sz="4800" b="1" dirty="0" err="1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BlueSky</a:t>
            </a:r>
            <a:r>
              <a:rPr lang="en-US" sz="4800" b="1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 to </a:t>
            </a:r>
            <a:r>
              <a:rPr lang="en-US" sz="4800" b="1" dirty="0" err="1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BluePrint</a:t>
            </a:r>
            <a:endParaRPr lang="en-US" sz="4800" b="1" i="0" dirty="0" smtClean="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  <a:p>
            <a:pPr marL="0" indent="0">
              <a:buNone/>
            </a:pPr>
            <a:r>
              <a:rPr lang="en-US" sz="4800" b="1" dirty="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Dr. Ann </a:t>
            </a:r>
            <a:r>
              <a:rPr lang="en-US" sz="4800" b="1" dirty="0" err="1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Beheler</a:t>
            </a:r>
            <a:r>
              <a:rPr lang="en-US" sz="4800" b="1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, National Convergence Technology Center </a:t>
            </a:r>
            <a:endParaRPr lang="en-US" sz="4800" b="1" dirty="0" smtClean="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  <a:p>
            <a:pPr marL="0" indent="0">
              <a:buNone/>
            </a:pPr>
            <a:r>
              <a:rPr lang="en-US" sz="4800" b="1" i="0" dirty="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March 6, 2018</a:t>
            </a:r>
            <a:endParaRPr lang="en-US" sz="4800" b="1" i="0" dirty="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  <a:p>
            <a:pPr marL="0" indent="0">
              <a:buNone/>
            </a:pPr>
            <a:endParaRPr lang="en-US" sz="4400" b="1" i="0" dirty="0" smtClean="0">
              <a:solidFill>
                <a:schemeClr val="tx1"/>
              </a:solidFill>
            </a:endParaRPr>
          </a:p>
          <a:p>
            <a:endParaRPr lang="en-US" b="1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91604" y="4673600"/>
            <a:ext cx="1652396" cy="46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6043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78485" y="2442912"/>
            <a:ext cx="7059216" cy="143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This </a:t>
            </a:r>
            <a:r>
              <a:rPr lang="en-US" dirty="0">
                <a:latin typeface="Calibri" charset="0"/>
                <a:ea typeface="Calibri" charset="0"/>
                <a:cs typeface="Calibri" charset="0"/>
              </a:rPr>
              <a:t>season, our webinar series on Sustainability focuses on topics useful to Centers and Projects at all stages of growth. It is never too soon to be thinking about life “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post-grant,” whether you are planning for independence </a:t>
            </a:r>
            <a:r>
              <a:rPr lang="en-US" dirty="0">
                <a:latin typeface="Calibri" charset="0"/>
                <a:ea typeface="Calibri" charset="0"/>
                <a:cs typeface="Calibri" charset="0"/>
              </a:rPr>
              <a:t>or 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preparing for </a:t>
            </a:r>
            <a:r>
              <a:rPr lang="en-US" dirty="0">
                <a:latin typeface="Calibri" charset="0"/>
                <a:ea typeface="Calibri" charset="0"/>
                <a:cs typeface="Calibri" charset="0"/>
              </a:rPr>
              <a:t>a time when 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grants </a:t>
            </a:r>
            <a:r>
              <a:rPr lang="en-US" dirty="0">
                <a:latin typeface="Calibri" charset="0"/>
                <a:ea typeface="Calibri" charset="0"/>
                <a:cs typeface="Calibri" charset="0"/>
              </a:rPr>
              <a:t>may not be forthcoming. </a:t>
            </a:r>
            <a:endParaRPr lang="en-US" sz="2000" dirty="0">
              <a:effectLst/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6" name="Title 4"/>
          <p:cNvSpPr txBox="1">
            <a:spLocks/>
          </p:cNvSpPr>
          <p:nvPr/>
        </p:nvSpPr>
        <p:spPr>
          <a:xfrm>
            <a:off x="1007693" y="424544"/>
            <a:ext cx="6400800" cy="2018368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27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fontAlgn="auto">
              <a:lnSpc>
                <a:spcPct val="100000"/>
              </a:lnSpc>
              <a:spcAft>
                <a:spcPts val="0"/>
              </a:spcAft>
            </a:pPr>
            <a:r>
              <a:rPr lang="en-US" sz="3600" b="1" dirty="0"/>
              <a:t>Sustainability Health Check: </a:t>
            </a:r>
            <a:r>
              <a:rPr lang="en-US" sz="2000" b="1" dirty="0"/>
              <a:t>Sustainability Strategies for Leaders </a:t>
            </a:r>
            <a:endParaRPr lang="en-US" sz="2000" b="1" dirty="0" smtClean="0"/>
          </a:p>
          <a:p>
            <a:pPr algn="ctr" fontAlgn="auto">
              <a:lnSpc>
                <a:spcPct val="100000"/>
              </a:lnSpc>
              <a:spcAft>
                <a:spcPts val="0"/>
              </a:spcAft>
            </a:pPr>
            <a:r>
              <a:rPr lang="en-US" sz="2000" b="1" dirty="0" smtClean="0"/>
              <a:t>of </a:t>
            </a:r>
            <a:r>
              <a:rPr lang="en-US" sz="2000" b="1" dirty="0"/>
              <a:t>ATE projects and Centers</a:t>
            </a:r>
            <a:r>
              <a:rPr lang="en-US" sz="2000" dirty="0"/>
              <a:t> </a:t>
            </a:r>
            <a:r>
              <a:rPr lang="en-US" sz="3900" b="1" dirty="0" smtClean="0">
                <a:latin typeface="Calibri" charset="0"/>
                <a:ea typeface="Calibri" charset="0"/>
                <a:cs typeface="Times New Roman" charset="0"/>
              </a:rPr>
              <a:t/>
            </a:r>
            <a:br>
              <a:rPr lang="en-US" sz="3900" b="1" dirty="0" smtClean="0">
                <a:latin typeface="Calibri" charset="0"/>
                <a:ea typeface="Calibri" charset="0"/>
                <a:cs typeface="Times New Roman" charset="0"/>
              </a:rPr>
            </a:br>
            <a:endParaRPr lang="en-US" sz="1800" b="1" dirty="0" smtClean="0">
              <a:latin typeface="Calibri" charset="0"/>
              <a:ea typeface="Calibri" charset="0"/>
              <a:cs typeface="Times New Roman" charset="0"/>
            </a:endParaRPr>
          </a:p>
          <a:p>
            <a:pPr algn="ctr" fontAlgn="auto">
              <a:lnSpc>
                <a:spcPct val="100000"/>
              </a:lnSpc>
              <a:spcAft>
                <a:spcPts val="0"/>
              </a:spcAft>
            </a:pPr>
            <a:endParaRPr lang="en-US" sz="1800" b="1" dirty="0" smtClean="0">
              <a:latin typeface="Calibri" charset="0"/>
              <a:ea typeface="Calibri" charset="0"/>
              <a:cs typeface="Times New Roman" charset="0"/>
            </a:endParaRPr>
          </a:p>
          <a:p>
            <a:pPr algn="ctr" fontAlgn="auto">
              <a:lnSpc>
                <a:spcPct val="100000"/>
              </a:lnSpc>
              <a:spcAft>
                <a:spcPts val="0"/>
              </a:spcAft>
            </a:pPr>
            <a:r>
              <a:rPr lang="en-US" sz="1800" b="1" dirty="0" smtClean="0">
                <a:latin typeface="Calibri" charset="0"/>
                <a:ea typeface="Calibri" charset="0"/>
                <a:cs typeface="Times New Roman" charset="0"/>
              </a:rPr>
              <a:t>WEBINAR SERIES</a:t>
            </a:r>
          </a:p>
          <a:p>
            <a:pPr algn="ctr" fontAlgn="auto">
              <a:lnSpc>
                <a:spcPct val="100000"/>
              </a:lnSpc>
              <a:spcAft>
                <a:spcPts val="0"/>
              </a:spcAft>
            </a:pPr>
            <a:r>
              <a:rPr lang="en-US" sz="1800" b="1" dirty="0" smtClean="0">
                <a:latin typeface="Calibri" charset="0"/>
                <a:ea typeface="Calibri" charset="0"/>
                <a:cs typeface="Times New Roman" charset="0"/>
              </a:rPr>
              <a:t>FEBRUARY – APRIL 2018</a:t>
            </a:r>
            <a:r>
              <a:rPr lang="en-US" sz="3200" dirty="0" smtClean="0">
                <a:latin typeface="Calibri" charset="0"/>
                <a:ea typeface="Calibri" charset="0"/>
                <a:cs typeface="Times New Roman" charset="0"/>
              </a:rPr>
              <a:t/>
            </a:r>
            <a:br>
              <a:rPr lang="en-US" sz="3200" dirty="0" smtClean="0">
                <a:latin typeface="Calibri" charset="0"/>
                <a:ea typeface="Calibri" charset="0"/>
                <a:cs typeface="Times New Roman" charset="0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01242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13159" y="212271"/>
            <a:ext cx="6400800" cy="1257300"/>
          </a:xfrm>
        </p:spPr>
        <p:txBody>
          <a:bodyPr>
            <a:normAutofit/>
          </a:bodyPr>
          <a:lstStyle/>
          <a:p>
            <a:r>
              <a:rPr lang="en-US" b="1" dirty="0" smtClean="0">
                <a:latin typeface="Calibri" charset="0"/>
                <a:ea typeface="Calibri" charset="0"/>
                <a:cs typeface="Times New Roman" charset="0"/>
              </a:rPr>
              <a:t>Sustainability health check</a:t>
            </a:r>
            <a:br>
              <a:rPr lang="en-US" b="1" dirty="0" smtClean="0">
                <a:latin typeface="Calibri" charset="0"/>
                <a:ea typeface="Calibri" charset="0"/>
                <a:cs typeface="Times New Roman" charset="0"/>
              </a:rPr>
            </a:br>
            <a:r>
              <a:rPr lang="en-US" sz="1800" b="1" dirty="0" smtClean="0">
                <a:latin typeface="Calibri" charset="0"/>
                <a:ea typeface="Calibri" charset="0"/>
                <a:cs typeface="Times New Roman" charset="0"/>
              </a:rPr>
              <a:t>Sustainability </a:t>
            </a:r>
            <a:r>
              <a:rPr lang="en-US" sz="1800" b="1" dirty="0">
                <a:latin typeface="Calibri" charset="0"/>
                <a:ea typeface="Calibri" charset="0"/>
                <a:cs typeface="Times New Roman" charset="0"/>
              </a:rPr>
              <a:t>Strategies for ATE Projects and Centers</a:t>
            </a:r>
            <a:r>
              <a:rPr lang="en-US" sz="3200" dirty="0">
                <a:latin typeface="Calibri" charset="0"/>
                <a:ea typeface="Calibri" charset="0"/>
                <a:cs typeface="Times New Roman" charset="0"/>
              </a:rPr>
              <a:t/>
            </a:r>
            <a:br>
              <a:rPr lang="en-US" sz="3200" dirty="0">
                <a:latin typeface="Calibri" charset="0"/>
                <a:ea typeface="Calibri" charset="0"/>
                <a:cs typeface="Times New Roman" charset="0"/>
              </a:rPr>
            </a:b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376219" y="1535100"/>
            <a:ext cx="7167418" cy="27238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endParaRPr lang="en-US" b="1" dirty="0" smtClean="0">
              <a:solidFill>
                <a:srgbClr val="FFFF00"/>
              </a:solidFill>
            </a:endParaRPr>
          </a:p>
          <a:p>
            <a:pPr algn="l">
              <a:spcBef>
                <a:spcPts val="0"/>
              </a:spcBef>
            </a:pPr>
            <a:r>
              <a:rPr lang="en-US" b="1" dirty="0" smtClean="0">
                <a:solidFill>
                  <a:srgbClr val="FFFF00"/>
                </a:solidFill>
              </a:rPr>
              <a:t>FEBRUARY 6: </a:t>
            </a:r>
            <a:r>
              <a:rPr lang="en-US" dirty="0" smtClean="0"/>
              <a:t>Taking Stock and Planning for Success </a:t>
            </a:r>
          </a:p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rgbClr val="FFC000"/>
                </a:solidFill>
              </a:rPr>
              <a:t>GUEST </a:t>
            </a:r>
            <a:r>
              <a:rPr lang="en-US" dirty="0">
                <a:solidFill>
                  <a:srgbClr val="FFC000"/>
                </a:solidFill>
              </a:rPr>
              <a:t>SPEAKER: </a:t>
            </a:r>
            <a:r>
              <a:rPr lang="en-US" dirty="0" smtClean="0">
                <a:solidFill>
                  <a:srgbClr val="FFC000"/>
                </a:solidFill>
              </a:rPr>
              <a:t>Lori Wingate</a:t>
            </a:r>
          </a:p>
          <a:p>
            <a:pPr algn="l">
              <a:spcBef>
                <a:spcPts val="0"/>
              </a:spcBef>
            </a:pPr>
            <a:endParaRPr lang="en-US" dirty="0">
              <a:solidFill>
                <a:srgbClr val="FFC000"/>
              </a:solidFill>
            </a:endParaRPr>
          </a:p>
          <a:p>
            <a:pPr lvl="0" algn="just">
              <a:spcBef>
                <a:spcPts val="0"/>
              </a:spcBef>
            </a:pPr>
            <a:r>
              <a:rPr lang="en-US" b="1" dirty="0" smtClean="0">
                <a:solidFill>
                  <a:srgbClr val="FFFF00"/>
                </a:solidFill>
              </a:rPr>
              <a:t>MARCH 6: </a:t>
            </a:r>
            <a:r>
              <a:rPr lang="en-US" dirty="0"/>
              <a:t>Re-visiting your sustainability goals in a post-grant world </a:t>
            </a:r>
          </a:p>
          <a:p>
            <a:pPr algn="just">
              <a:spcBef>
                <a:spcPts val="0"/>
              </a:spcBef>
            </a:pPr>
            <a:r>
              <a:rPr lang="en-US" dirty="0" smtClean="0">
                <a:solidFill>
                  <a:srgbClr val="FFC000"/>
                </a:solidFill>
              </a:rPr>
              <a:t>GUEST SPEAKER: Ann </a:t>
            </a:r>
            <a:r>
              <a:rPr lang="en-US" dirty="0" err="1" smtClean="0">
                <a:solidFill>
                  <a:srgbClr val="FFC000"/>
                </a:solidFill>
              </a:rPr>
              <a:t>Beheler</a:t>
            </a:r>
            <a:endParaRPr lang="en-US" dirty="0">
              <a:solidFill>
                <a:srgbClr val="FFC000"/>
              </a:solidFill>
            </a:endParaRPr>
          </a:p>
          <a:p>
            <a:pPr algn="just">
              <a:spcBef>
                <a:spcPts val="0"/>
              </a:spcBef>
            </a:pPr>
            <a:endParaRPr lang="en-US" dirty="0"/>
          </a:p>
          <a:p>
            <a:pPr lvl="0" algn="just">
              <a:spcBef>
                <a:spcPts val="0"/>
              </a:spcBef>
            </a:pPr>
            <a:r>
              <a:rPr lang="en-US" b="1" dirty="0" smtClean="0">
                <a:solidFill>
                  <a:srgbClr val="FFFF00"/>
                </a:solidFill>
              </a:rPr>
              <a:t>APRIL 10: </a:t>
            </a:r>
            <a:r>
              <a:rPr lang="en-US" dirty="0"/>
              <a:t>Succession Planning: How to build a plan so that your work continues without you </a:t>
            </a:r>
          </a:p>
          <a:p>
            <a:pPr algn="just">
              <a:spcBef>
                <a:spcPts val="0"/>
              </a:spcBef>
            </a:pPr>
            <a:r>
              <a:rPr lang="en-US" dirty="0" smtClean="0">
                <a:solidFill>
                  <a:srgbClr val="FFC000"/>
                </a:solidFill>
              </a:rPr>
              <a:t>GUEST SPEAKER: Kathy </a:t>
            </a:r>
            <a:r>
              <a:rPr lang="en-US" dirty="0" err="1" smtClean="0">
                <a:solidFill>
                  <a:srgbClr val="FFC000"/>
                </a:solidFill>
              </a:rPr>
              <a:t>Alfano</a:t>
            </a:r>
            <a:endParaRPr lang="en-US" dirty="0">
              <a:solidFill>
                <a:srgbClr val="FFAD30"/>
              </a:solidFill>
            </a:endParaRPr>
          </a:p>
        </p:txBody>
      </p:sp>
      <p:sp>
        <p:nvSpPr>
          <p:cNvPr id="2" name="Oval 1"/>
          <p:cNvSpPr/>
          <p:nvPr/>
        </p:nvSpPr>
        <p:spPr>
          <a:xfrm rot="20092327">
            <a:off x="33516" y="2894926"/>
            <a:ext cx="1314803" cy="424437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 w="444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ln w="19050"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solidFill>
                  <a:schemeClr val="bg2">
                    <a:lumMod val="75000"/>
                  </a:schemeClr>
                </a:solidFill>
              </a:rPr>
              <a:t>TODAY</a:t>
            </a:r>
            <a:r>
              <a:rPr lang="en-US" sz="1400" dirty="0" smtClean="0"/>
              <a:t>!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8127294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786384" y="576272"/>
            <a:ext cx="5583594" cy="514350"/>
          </a:xfrm>
        </p:spPr>
        <p:txBody>
          <a:bodyPr/>
          <a:lstStyle/>
          <a:p>
            <a:r>
              <a:rPr lang="en-US" dirty="0" smtClean="0"/>
              <a:t>TODAY’S GUEST SPEAKER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889281" y="1966189"/>
            <a:ext cx="600010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en-US" sz="2800" b="1" dirty="0">
                <a:latin typeface="Calibri" pitchFamily="-1" charset="0"/>
                <a:ea typeface="ＭＳ Ｐゴシック" pitchFamily="-1" charset="-128"/>
              </a:rPr>
              <a:t>Dr. Ann </a:t>
            </a:r>
            <a:r>
              <a:rPr lang="en-US" sz="2800" b="1" dirty="0" err="1">
                <a:latin typeface="Calibri" pitchFamily="-1" charset="0"/>
                <a:ea typeface="ＭＳ Ｐゴシック" pitchFamily="-1" charset="-128"/>
              </a:rPr>
              <a:t>Beheler</a:t>
            </a:r>
            <a:endParaRPr lang="en-US" sz="2800" b="1" dirty="0">
              <a:latin typeface="Calibri" pitchFamily="-1" charset="0"/>
              <a:ea typeface="ＭＳ Ｐゴシック" pitchFamily="-1" charset="-128"/>
            </a:endParaRPr>
          </a:p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en-US" sz="2400" dirty="0">
                <a:latin typeface="Calibri" charset="0"/>
                <a:ea typeface="Calibri" charset="0"/>
                <a:cs typeface="Calibri" charset="0"/>
              </a:rPr>
              <a:t>PI, National Convergence Technology Center</a:t>
            </a:r>
          </a:p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en-US" sz="2400" dirty="0">
                <a:latin typeface="Calibri" charset="0"/>
                <a:ea typeface="Calibri" charset="0"/>
                <a:cs typeface="Calibri" charset="0"/>
              </a:rPr>
              <a:t>Executive Director of Emerging Technology Grants, Collin College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765" y="1485900"/>
            <a:ext cx="1866900" cy="247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9079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66826" y="1057275"/>
            <a:ext cx="6536531" cy="3724275"/>
          </a:xfrm>
        </p:spPr>
        <p:txBody>
          <a:bodyPr>
            <a:normAutofit/>
          </a:bodyPr>
          <a:lstStyle/>
          <a:p>
            <a:r>
              <a:rPr lang="en-US" sz="1800" dirty="0">
                <a:latin typeface="+mj-lt"/>
                <a:cs typeface="Arial" pitchFamily="34" charset="0"/>
              </a:rPr>
              <a:t>Principal Investigator, National Convergence Technology Center  (IT and Communications)</a:t>
            </a:r>
          </a:p>
          <a:p>
            <a:pPr lvl="1"/>
            <a:r>
              <a:rPr lang="en-US" sz="1500" dirty="0">
                <a:latin typeface="+mj-lt"/>
                <a:cs typeface="Arial" pitchFamily="34" charset="0"/>
              </a:rPr>
              <a:t>Located at Collin College, Frisco, TX with 8 partners nationally</a:t>
            </a:r>
          </a:p>
          <a:p>
            <a:pPr lvl="1"/>
            <a:r>
              <a:rPr lang="en-US" sz="1500" dirty="0">
                <a:latin typeface="+mj-lt"/>
                <a:cs typeface="Arial" pitchFamily="34" charset="0"/>
              </a:rPr>
              <a:t>Foundation is the Business &amp; Industry Leadership Team (BILT) Model, refined and scaled since 2004 for CTC on a regional/national basis</a:t>
            </a:r>
          </a:p>
          <a:p>
            <a:pPr lvl="1"/>
            <a:r>
              <a:rPr lang="en-US" sz="1500" dirty="0">
                <a:latin typeface="+mj-lt"/>
                <a:cs typeface="Arial" pitchFamily="34" charset="0"/>
              </a:rPr>
              <a:t>Work with a consortium of 64+ college and university partners, the Convergence College Network (CCN)</a:t>
            </a:r>
          </a:p>
          <a:p>
            <a:pPr lvl="1"/>
            <a:r>
              <a:rPr lang="en-US" sz="1500" dirty="0">
                <a:latin typeface="+mj-lt"/>
                <a:cs typeface="Arial" pitchFamily="34" charset="0"/>
              </a:rPr>
              <a:t>Provide significant professional development for faculty nationwide</a:t>
            </a:r>
          </a:p>
          <a:p>
            <a:r>
              <a:rPr lang="en-US" sz="1800" dirty="0">
                <a:latin typeface="+mj-lt"/>
                <a:cs typeface="Arial" pitchFamily="34" charset="0"/>
              </a:rPr>
              <a:t>Lead for the Centers Collaborative for Technical Assistance NSF grant to assist other colleges with best practices in a variety of areas</a:t>
            </a:r>
          </a:p>
          <a:p>
            <a:r>
              <a:rPr lang="en-US" sz="1800" dirty="0">
                <a:latin typeface="+mj-lt"/>
                <a:cs typeface="Arial" pitchFamily="34" charset="0"/>
              </a:rPr>
              <a:t>Also assist numerous colleges nationally with their programs and proposals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485900" y="205979"/>
            <a:ext cx="6432331" cy="857250"/>
          </a:xfrm>
        </p:spPr>
        <p:txBody>
          <a:bodyPr>
            <a:normAutofit/>
          </a:bodyPr>
          <a:lstStyle/>
          <a:p>
            <a:r>
              <a:rPr lang="en-US" dirty="0" smtClean="0"/>
              <a:t> </a:t>
            </a:r>
            <a:r>
              <a:rPr lang="en-US" sz="2800" dirty="0" smtClean="0">
                <a:latin typeface="Century Gothic" charset="0"/>
                <a:ea typeface="Century Gothic" charset="0"/>
                <a:cs typeface="Century Gothic" charset="0"/>
              </a:rPr>
              <a:t>Current Work</a:t>
            </a:r>
            <a:endParaRPr lang="en-US" sz="2800" dirty="0">
              <a:latin typeface="Century Gothic" charset="0"/>
              <a:ea typeface="Century Gothic" charset="0"/>
              <a:cs typeface="Century 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97166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>
                <a:latin typeface="Century Gothic" charset="0"/>
                <a:ea typeface="Century Gothic" charset="0"/>
                <a:cs typeface="Century Gothic" charset="0"/>
              </a:rPr>
              <a:t>Background</a:t>
            </a:r>
            <a:endParaRPr lang="en-US" sz="2800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800" dirty="0">
                <a:cs typeface="Arial" pitchFamily="34" charset="0"/>
              </a:rPr>
              <a:t>Education</a:t>
            </a:r>
          </a:p>
          <a:p>
            <a:pPr lvl="1"/>
            <a:r>
              <a:rPr lang="en-US" sz="1500" dirty="0">
                <a:cs typeface="Arial" pitchFamily="34" charset="0"/>
              </a:rPr>
              <a:t>Mathematics</a:t>
            </a:r>
          </a:p>
          <a:p>
            <a:pPr lvl="1"/>
            <a:r>
              <a:rPr lang="en-US" sz="1500" dirty="0">
                <a:cs typeface="Arial" pitchFamily="34" charset="0"/>
              </a:rPr>
              <a:t>Computer science</a:t>
            </a:r>
          </a:p>
          <a:p>
            <a:pPr lvl="1"/>
            <a:r>
              <a:rPr lang="en-US" sz="1500" dirty="0">
                <a:cs typeface="Arial" pitchFamily="34" charset="0"/>
              </a:rPr>
              <a:t>Leadership</a:t>
            </a:r>
          </a:p>
          <a:p>
            <a:r>
              <a:rPr lang="en-US" sz="1800" dirty="0">
                <a:cs typeface="Arial" pitchFamily="34" charset="0"/>
              </a:rPr>
              <a:t>Work Experience Highlights</a:t>
            </a:r>
          </a:p>
          <a:p>
            <a:pPr lvl="1"/>
            <a:r>
              <a:rPr lang="en-US" sz="1500" dirty="0">
                <a:cs typeface="Arial" pitchFamily="34" charset="0"/>
              </a:rPr>
              <a:t>Have led several NSF ATE grants since 2001</a:t>
            </a:r>
          </a:p>
          <a:p>
            <a:pPr lvl="1"/>
            <a:r>
              <a:rPr lang="en-US" sz="1500" dirty="0">
                <a:cs typeface="Arial" pitchFamily="34" charset="0"/>
              </a:rPr>
              <a:t>Led a 7-college, 6-state DOL TAACCCT Round 1 grant ~$20 M focusing on several aspects of IT</a:t>
            </a:r>
          </a:p>
          <a:p>
            <a:pPr lvl="1"/>
            <a:r>
              <a:rPr lang="en-US" sz="1500" dirty="0">
                <a:cs typeface="Arial" pitchFamily="34" charset="0"/>
              </a:rPr>
              <a:t>Faculty for many years, Dean in 2 states and VPAA in one</a:t>
            </a:r>
          </a:p>
          <a:p>
            <a:pPr lvl="1"/>
            <a:r>
              <a:rPr lang="en-US" sz="1500" dirty="0">
                <a:cs typeface="Arial" pitchFamily="34" charset="0"/>
              </a:rPr>
              <a:t>Corporate positions at Rockwell International, Raytheon, and Novell </a:t>
            </a:r>
          </a:p>
          <a:p>
            <a:pPr lvl="1"/>
            <a:r>
              <a:rPr lang="en-US" sz="1500" dirty="0">
                <a:cs typeface="Arial" pitchFamily="34" charset="0"/>
              </a:rPr>
              <a:t>Entrepreneurial consulting business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30929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786383" y="576272"/>
            <a:ext cx="7827039" cy="514350"/>
          </a:xfrm>
        </p:spPr>
        <p:txBody>
          <a:bodyPr/>
          <a:lstStyle/>
          <a:p>
            <a:r>
              <a:rPr lang="en-US" dirty="0" smtClean="0"/>
              <a:t>GOALS OF TODAY’S WEBINAR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86383" y="1743243"/>
            <a:ext cx="7161863" cy="260071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342900" indent="-342900" algn="l">
              <a:buFont typeface="Arial" charset="0"/>
              <a:buChar char="•"/>
            </a:pPr>
            <a:r>
              <a:rPr lang="en-US" sz="2000" dirty="0" smtClean="0">
                <a:latin typeface="+mn-lt"/>
                <a:ea typeface="Calibri" charset="0"/>
                <a:cs typeface="Calibri" charset="0"/>
              </a:rPr>
              <a:t>Introduce broad definition of “sustainability”</a:t>
            </a:r>
          </a:p>
          <a:p>
            <a:pPr marL="342900" indent="-342900" algn="l">
              <a:buFont typeface="Arial" charset="0"/>
              <a:buChar char="•"/>
            </a:pPr>
            <a:r>
              <a:rPr lang="en-US" sz="2000" dirty="0" smtClean="0">
                <a:latin typeface="+mn-lt"/>
                <a:ea typeface="Calibri" charset="0"/>
                <a:cs typeface="Calibri" charset="0"/>
              </a:rPr>
              <a:t>Consider how this can be applied to your work, or to different elements of your work</a:t>
            </a:r>
          </a:p>
          <a:p>
            <a:pPr marL="342900" indent="-342900" algn="l">
              <a:buFont typeface="Arial" charset="0"/>
              <a:buChar char="•"/>
            </a:pPr>
            <a:r>
              <a:rPr lang="en-US" sz="2000" dirty="0" smtClean="0">
                <a:latin typeface="+mn-lt"/>
                <a:ea typeface="Calibri" charset="0"/>
                <a:cs typeface="Calibri" charset="0"/>
              </a:rPr>
              <a:t>Share the “prioritization” method, as a way to determine where to strategically invest</a:t>
            </a:r>
          </a:p>
          <a:p>
            <a:pPr marL="342900" indent="-342900" algn="l">
              <a:buFont typeface="Arial" charset="0"/>
              <a:buChar char="•"/>
            </a:pPr>
            <a:r>
              <a:rPr lang="en-US" sz="2000" dirty="0" smtClean="0">
                <a:latin typeface="+mn-lt"/>
                <a:ea typeface="Calibri" charset="0"/>
                <a:cs typeface="Calibri" charset="0"/>
              </a:rPr>
              <a:t>Offer the perspective of an experienced practitioner on best practices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84819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C0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763017" y="1090622"/>
            <a:ext cx="7516368" cy="3415165"/>
          </a:xfrm>
        </p:spPr>
        <p:txBody>
          <a:bodyPr>
            <a:normAutofit/>
          </a:bodyPr>
          <a:lstStyle/>
          <a:p>
            <a:endParaRPr lang="en-US" sz="2000" i="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2400" i="0" dirty="0" smtClean="0">
                <a:solidFill>
                  <a:schemeClr val="tx1"/>
                </a:solidFill>
              </a:rPr>
              <a:t>If you had to choose which elements of your current project or center to keep supporting, would you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pPr marL="715518" indent="-514350">
              <a:buAutoNum type="alphaUcPeriod"/>
            </a:pPr>
            <a:r>
              <a:rPr lang="en-US" sz="1800" i="0" dirty="0" smtClean="0">
                <a:solidFill>
                  <a:schemeClr val="tx1"/>
                </a:solidFill>
              </a:rPr>
              <a:t>Keep the ones having the most impact</a:t>
            </a:r>
          </a:p>
          <a:p>
            <a:pPr marL="715518" indent="-514350">
              <a:buAutoNum type="alphaUcPeriod"/>
            </a:pPr>
            <a:r>
              <a:rPr lang="en-US" sz="1800" i="0" dirty="0" smtClean="0">
                <a:solidFill>
                  <a:schemeClr val="tx1"/>
                </a:solidFill>
              </a:rPr>
              <a:t>Keep the ones bringing in continuing funding</a:t>
            </a:r>
          </a:p>
          <a:p>
            <a:pPr marL="715518" indent="-514350">
              <a:buAutoNum type="alphaUcPeriod"/>
            </a:pPr>
            <a:r>
              <a:rPr lang="en-US" sz="1800" i="0" dirty="0" smtClean="0">
                <a:solidFill>
                  <a:schemeClr val="tx1"/>
                </a:solidFill>
              </a:rPr>
              <a:t>I am struggling to choose; they are all important!</a:t>
            </a:r>
          </a:p>
          <a:p>
            <a:pPr marL="715518" indent="-514350">
              <a:buAutoNum type="alphaUcPeriod"/>
            </a:pPr>
            <a:r>
              <a:rPr lang="en-US" sz="1800" i="0" dirty="0" smtClean="0">
                <a:solidFill>
                  <a:schemeClr val="tx1"/>
                </a:solidFill>
              </a:rPr>
              <a:t>Other </a:t>
            </a:r>
            <a:endParaRPr lang="en-US" sz="1800" dirty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786385" y="576272"/>
            <a:ext cx="3734816" cy="514350"/>
          </a:xfrm>
          <a:prstGeom prst="rect">
            <a:avLst/>
          </a:prstGeom>
        </p:spPr>
        <p:txBody>
          <a:bodyPr/>
          <a:lstStyle>
            <a:lvl1pPr algn="l" defTabSz="342900" rtl="0" eaLnBrk="1" latinLnBrk="0" hangingPunct="1">
              <a:spcBef>
                <a:spcPct val="0"/>
              </a:spcBef>
              <a:buNone/>
              <a:defRPr sz="27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fontAlgn="auto">
              <a:lnSpc>
                <a:spcPct val="100000"/>
              </a:lnSpc>
              <a:spcAft>
                <a:spcPts val="0"/>
              </a:spcAft>
            </a:pPr>
            <a:r>
              <a:rPr lang="en-US" dirty="0" smtClean="0">
                <a:solidFill>
                  <a:schemeClr val="bg1"/>
                </a:solidFill>
              </a:rPr>
              <a:t>Poll Question #2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4034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Sustainability is</a:t>
            </a:r>
            <a:r>
              <a:rPr lang="mr-IN" dirty="0" smtClean="0"/>
              <a:t>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65247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7851" y="576272"/>
            <a:ext cx="3995166" cy="514350"/>
          </a:xfrm>
        </p:spPr>
        <p:txBody>
          <a:bodyPr/>
          <a:lstStyle/>
          <a:p>
            <a:r>
              <a:rPr lang="en-US" sz="2800" dirty="0">
                <a:latin typeface="Century Gothic" charset="0"/>
                <a:ea typeface="Century Gothic" charset="0"/>
                <a:cs typeface="Century Gothic" charset="0"/>
              </a:rPr>
              <a:t>Sustainability is 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lvl="1"/>
            <a:r>
              <a:rPr lang="en-US" dirty="0"/>
              <a:t>the ability to generate or gain access to the resources—financial or otherwise—needed to protect and increase the value of the content or service for those who use it</a:t>
            </a:r>
            <a:r>
              <a:rPr lang="en-US" dirty="0" smtClean="0"/>
              <a:t>.</a:t>
            </a:r>
          </a:p>
          <a:p>
            <a:pPr lvl="1"/>
            <a:r>
              <a:rPr lang="en-US" dirty="0"/>
              <a:t>A </a:t>
            </a:r>
            <a:r>
              <a:rPr lang="en-US" b="1" dirty="0"/>
              <a:t>sustainability plan </a:t>
            </a:r>
            <a:r>
              <a:rPr lang="en-US" dirty="0"/>
              <a:t>is an evidence-based strategy for identifying  and securing these ongoing sources of support for your project or center, over </a:t>
            </a:r>
            <a:r>
              <a:rPr lang="en-US" dirty="0" smtClean="0"/>
              <a:t>time.</a:t>
            </a:r>
            <a:endParaRPr lang="en-US" dirty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55402" y="0"/>
            <a:ext cx="3788598" cy="5676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91508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3518" y="1143090"/>
            <a:ext cx="4700482" cy="400041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30909" y="267855"/>
            <a:ext cx="7343597" cy="9110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Do we need to sustain the WHOLE pie.. Or just some pieces?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7940932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786384" y="576272"/>
            <a:ext cx="5583594" cy="514350"/>
          </a:xfrm>
        </p:spPr>
        <p:txBody>
          <a:bodyPr/>
          <a:lstStyle/>
          <a:p>
            <a:r>
              <a:rPr lang="en-US" dirty="0" smtClean="0"/>
              <a:t>Today’s Presenters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454464" y="1633082"/>
            <a:ext cx="60001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en-US" sz="2400" b="1" dirty="0" smtClean="0">
                <a:latin typeface="Calibri" pitchFamily="-1" charset="0"/>
                <a:ea typeface="ＭＳ Ｐゴシック" pitchFamily="-1" charset="-128"/>
                <a:cs typeface="+mn-cs"/>
              </a:rPr>
              <a:t>Nancy L. </a:t>
            </a:r>
            <a:r>
              <a:rPr lang="en-US" sz="2400" b="1" dirty="0" err="1" smtClean="0">
                <a:latin typeface="Calibri" pitchFamily="-1" charset="0"/>
                <a:ea typeface="ＭＳ Ｐゴシック" pitchFamily="-1" charset="-128"/>
                <a:cs typeface="+mn-cs"/>
              </a:rPr>
              <a:t>Maron</a:t>
            </a:r>
            <a:endParaRPr lang="en-US" sz="2400" b="1" dirty="0" smtClean="0">
              <a:latin typeface="Calibri" pitchFamily="-1" charset="0"/>
              <a:ea typeface="ＭＳ Ｐゴシック" pitchFamily="-1" charset="-128"/>
              <a:cs typeface="+mn-cs"/>
            </a:endParaRPr>
          </a:p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en-US" sz="2400" dirty="0" smtClean="0">
                <a:latin typeface="Calibri" pitchFamily="-1" charset="0"/>
                <a:ea typeface="ＭＳ Ｐゴシック" pitchFamily="-1" charset="-128"/>
                <a:cs typeface="+mn-cs"/>
              </a:rPr>
              <a:t>Founder, </a:t>
            </a:r>
            <a:r>
              <a:rPr lang="en-US" sz="2400" dirty="0" err="1" smtClean="0">
                <a:latin typeface="Calibri" pitchFamily="-1" charset="0"/>
                <a:ea typeface="ＭＳ Ｐゴシック" pitchFamily="-1" charset="-128"/>
                <a:cs typeface="+mn-cs"/>
              </a:rPr>
              <a:t>BlueSky</a:t>
            </a:r>
            <a:r>
              <a:rPr lang="en-US" sz="2400" dirty="0" smtClean="0">
                <a:latin typeface="Calibri" pitchFamily="-1" charset="0"/>
                <a:ea typeface="ＭＳ Ｐゴシック" pitchFamily="-1" charset="-128"/>
                <a:cs typeface="+mn-cs"/>
              </a:rPr>
              <a:t> to </a:t>
            </a:r>
            <a:r>
              <a:rPr lang="en-US" sz="2400" dirty="0" err="1" smtClean="0">
                <a:latin typeface="Calibri" pitchFamily="-1" charset="0"/>
                <a:ea typeface="ＭＳ Ｐゴシック" pitchFamily="-1" charset="-128"/>
                <a:cs typeface="+mn-cs"/>
              </a:rPr>
              <a:t>BluePrint</a:t>
            </a:r>
            <a:r>
              <a:rPr lang="en-US" sz="2400" dirty="0" smtClean="0">
                <a:latin typeface="Calibri" pitchFamily="-1" charset="0"/>
                <a:ea typeface="ＭＳ Ｐゴシック" pitchFamily="-1" charset="-128"/>
                <a:cs typeface="+mn-cs"/>
              </a:rPr>
              <a:t>, LLC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54464" y="3309812"/>
            <a:ext cx="60001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en-US" sz="2400" b="1" dirty="0" smtClean="0">
                <a:latin typeface="Calibri" pitchFamily="-1" charset="0"/>
                <a:ea typeface="ＭＳ Ｐゴシック" pitchFamily="-1" charset="-128"/>
                <a:cs typeface="+mn-cs"/>
              </a:rPr>
              <a:t>Rachael Bower</a:t>
            </a:r>
          </a:p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en-US" sz="2400" dirty="0">
                <a:latin typeface="Calibri" pitchFamily="-1" charset="0"/>
                <a:ea typeface="ＭＳ Ｐゴシック" pitchFamily="-1" charset="-128"/>
              </a:rPr>
              <a:t>University of </a:t>
            </a:r>
            <a:r>
              <a:rPr lang="en-US" sz="2400" dirty="0" smtClean="0">
                <a:latin typeface="Calibri" pitchFamily="-1" charset="0"/>
                <a:ea typeface="ＭＳ Ｐゴシック" pitchFamily="-1" charset="-128"/>
              </a:rPr>
              <a:t>Wisconsin-Madison</a:t>
            </a:r>
          </a:p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en-US" sz="2400" dirty="0">
                <a:latin typeface="Calibri" pitchFamily="-1" charset="0"/>
                <a:ea typeface="ＭＳ Ｐゴシック" pitchFamily="-1" charset="-128"/>
              </a:rPr>
              <a:t>PI, ATE </a:t>
            </a:r>
            <a:r>
              <a:rPr lang="en-US" sz="2400" dirty="0" smtClean="0">
                <a:latin typeface="Calibri" pitchFamily="-1" charset="0"/>
                <a:ea typeface="ＭＳ Ｐゴシック" pitchFamily="-1" charset="-128"/>
              </a:rPr>
              <a:t>Central</a:t>
            </a:r>
            <a:endParaRPr lang="en-US" sz="2400" dirty="0">
              <a:latin typeface="Calibri" pitchFamily="-1" charset="0"/>
              <a:ea typeface="ＭＳ Ｐゴシック" pitchFamily="-1" charset="-12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494" y="1172851"/>
            <a:ext cx="1156716" cy="17324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494" y="3193878"/>
            <a:ext cx="1395249" cy="139524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26971" y="5901070"/>
            <a:ext cx="3365029" cy="95693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79371" y="6053470"/>
            <a:ext cx="3365029" cy="95693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746023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30910" y="267855"/>
            <a:ext cx="6465454" cy="501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Step #1</a:t>
            </a:r>
            <a:r>
              <a:rPr lang="mr-IN" sz="2800" dirty="0"/>
              <a:t>…</a:t>
            </a:r>
            <a:r>
              <a:rPr lang="en-US" sz="2800" dirty="0"/>
              <a:t> </a:t>
            </a:r>
            <a:r>
              <a:rPr lang="en-US" sz="2800" dirty="0" smtClean="0"/>
              <a:t>Take Inventory</a:t>
            </a:r>
            <a:endParaRPr lang="en-US" sz="2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9005" y="969895"/>
            <a:ext cx="5534995" cy="4173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5402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808727" y="1662543"/>
            <a:ext cx="7005237" cy="3619139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sz="2400" dirty="0" smtClean="0">
                <a:solidFill>
                  <a:schemeClr val="tx1"/>
                </a:solidFill>
                <a:latin typeface="Arial" charset="0"/>
                <a:ea typeface="Arial" charset="0"/>
              </a:rPr>
              <a:t>Curriculum</a:t>
            </a:r>
          </a:p>
          <a:p>
            <a:pPr>
              <a:spcBef>
                <a:spcPts val="0"/>
              </a:spcBef>
            </a:pPr>
            <a:endParaRPr lang="en-US" sz="2400" dirty="0" smtClean="0">
              <a:solidFill>
                <a:schemeClr val="tx1"/>
              </a:solidFill>
              <a:latin typeface="Arial" charset="0"/>
              <a:ea typeface="Arial" charset="0"/>
            </a:endParaRPr>
          </a:p>
          <a:p>
            <a:pPr>
              <a:spcBef>
                <a:spcPts val="0"/>
              </a:spcBef>
            </a:pPr>
            <a:r>
              <a:rPr lang="en-US" sz="2400" dirty="0" smtClean="0">
                <a:solidFill>
                  <a:schemeClr val="tx1"/>
                </a:solidFill>
                <a:latin typeface="Arial" charset="0"/>
                <a:ea typeface="Arial" charset="0"/>
              </a:rPr>
              <a:t>A textbook</a:t>
            </a:r>
          </a:p>
          <a:p>
            <a:pPr>
              <a:spcBef>
                <a:spcPts val="0"/>
              </a:spcBef>
            </a:pPr>
            <a:endParaRPr lang="en-US" sz="2400" dirty="0">
              <a:solidFill>
                <a:schemeClr val="tx1"/>
              </a:solidFill>
              <a:latin typeface="Arial" charset="0"/>
              <a:ea typeface="Arial" charset="0"/>
            </a:endParaRPr>
          </a:p>
          <a:p>
            <a:pPr>
              <a:spcBef>
                <a:spcPts val="0"/>
              </a:spcBef>
            </a:pPr>
            <a:r>
              <a:rPr lang="en-US" sz="2400" dirty="0" smtClean="0">
                <a:solidFill>
                  <a:schemeClr val="tx1"/>
                </a:solidFill>
                <a:latin typeface="Arial" charset="0"/>
                <a:ea typeface="Arial" charset="0"/>
              </a:rPr>
              <a:t>Special events, like national competitions</a:t>
            </a:r>
          </a:p>
          <a:p>
            <a:pPr>
              <a:spcBef>
                <a:spcPts val="0"/>
              </a:spcBef>
            </a:pPr>
            <a:endParaRPr lang="en-US" sz="2400" dirty="0" smtClean="0">
              <a:solidFill>
                <a:schemeClr val="tx1"/>
              </a:solidFill>
              <a:latin typeface="Arial" charset="0"/>
              <a:ea typeface="Arial" charset="0"/>
            </a:endParaRPr>
          </a:p>
          <a:p>
            <a:pPr>
              <a:spcBef>
                <a:spcPts val="0"/>
              </a:spcBef>
            </a:pPr>
            <a:r>
              <a:rPr lang="en-US" sz="2400" dirty="0" smtClean="0">
                <a:solidFill>
                  <a:schemeClr val="tx1"/>
                </a:solidFill>
                <a:latin typeface="Arial" charset="0"/>
                <a:ea typeface="Arial" charset="0"/>
              </a:rPr>
              <a:t>What else?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30909" y="267855"/>
            <a:ext cx="7453745" cy="9110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So, what are some of the things of value your project or center has created?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0847090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808727" y="1283854"/>
            <a:ext cx="7005237" cy="3619139"/>
          </a:xfrm>
        </p:spPr>
        <p:txBody>
          <a:bodyPr/>
          <a:lstStyle/>
          <a:p>
            <a:pPr marL="342900" indent="-342900">
              <a:spcBef>
                <a:spcPts val="0"/>
              </a:spcBef>
              <a:buFont typeface="Wingdings" charset="2"/>
              <a:buChar char="ü"/>
            </a:pPr>
            <a:r>
              <a:rPr lang="en-US" sz="2400" dirty="0" smtClean="0">
                <a:solidFill>
                  <a:schemeClr val="tx1"/>
                </a:solidFill>
                <a:latin typeface="Arial" charset="0"/>
                <a:ea typeface="Arial" charset="0"/>
              </a:rPr>
              <a:t>Curriculum</a:t>
            </a:r>
          </a:p>
          <a:p>
            <a:pPr marL="342900" indent="-342900">
              <a:spcBef>
                <a:spcPts val="0"/>
              </a:spcBef>
              <a:buFont typeface="Wingdings" charset="2"/>
              <a:buChar char="ü"/>
            </a:pPr>
            <a:r>
              <a:rPr lang="en-US" sz="2400" dirty="0" smtClean="0">
                <a:solidFill>
                  <a:schemeClr val="tx1"/>
                </a:solidFill>
                <a:latin typeface="Arial" charset="0"/>
                <a:ea typeface="Arial" charset="0"/>
              </a:rPr>
              <a:t>A textbook</a:t>
            </a:r>
            <a:endParaRPr lang="en-US" sz="2400" dirty="0">
              <a:solidFill>
                <a:schemeClr val="tx1"/>
              </a:solidFill>
              <a:latin typeface="Arial" charset="0"/>
              <a:ea typeface="Arial" charset="0"/>
            </a:endParaRPr>
          </a:p>
          <a:p>
            <a:pPr marL="342900" indent="-342900">
              <a:spcBef>
                <a:spcPts val="0"/>
              </a:spcBef>
              <a:buFont typeface="Wingdings" charset="2"/>
              <a:buChar char="ü"/>
            </a:pPr>
            <a:r>
              <a:rPr lang="en-US" sz="2400" dirty="0" smtClean="0">
                <a:solidFill>
                  <a:schemeClr val="tx1"/>
                </a:solidFill>
                <a:latin typeface="Arial" charset="0"/>
                <a:ea typeface="Arial" charset="0"/>
              </a:rPr>
              <a:t>Special events, like national competitions</a:t>
            </a:r>
          </a:p>
          <a:p>
            <a:pPr lvl="2">
              <a:spcBef>
                <a:spcPts val="0"/>
              </a:spcBef>
            </a:pPr>
            <a:endParaRPr lang="en-US" sz="2400" dirty="0" smtClean="0">
              <a:solidFill>
                <a:schemeClr val="tx1"/>
              </a:solidFill>
              <a:latin typeface="Arial" charset="0"/>
              <a:ea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0910" y="267855"/>
            <a:ext cx="6465454" cy="501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Step #1</a:t>
            </a:r>
            <a:r>
              <a:rPr lang="mr-IN" sz="2800" dirty="0"/>
              <a:t>…</a:t>
            </a:r>
            <a:r>
              <a:rPr lang="en-US" sz="2800" dirty="0"/>
              <a:t> </a:t>
            </a:r>
            <a:r>
              <a:rPr lang="en-US" sz="2800" dirty="0" smtClean="0"/>
              <a:t>Take Inventory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2445223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808727" y="1283854"/>
            <a:ext cx="7005237" cy="3619139"/>
          </a:xfrm>
        </p:spPr>
        <p:txBody>
          <a:bodyPr/>
          <a:lstStyle/>
          <a:p>
            <a:pPr marL="342900" indent="-342900">
              <a:spcBef>
                <a:spcPts val="0"/>
              </a:spcBef>
              <a:buFont typeface="Wingdings" charset="2"/>
              <a:buChar char="ü"/>
            </a:pPr>
            <a:r>
              <a:rPr lang="en-US" sz="2400" dirty="0" smtClean="0">
                <a:solidFill>
                  <a:schemeClr val="tx1"/>
                </a:solidFill>
                <a:latin typeface="Arial" charset="0"/>
                <a:ea typeface="Arial" charset="0"/>
              </a:rPr>
              <a:t>Curriculum</a:t>
            </a:r>
          </a:p>
          <a:p>
            <a:pPr marL="342900" indent="-342900">
              <a:spcBef>
                <a:spcPts val="0"/>
              </a:spcBef>
              <a:buFont typeface="Wingdings" charset="2"/>
              <a:buChar char="ü"/>
            </a:pPr>
            <a:r>
              <a:rPr lang="en-US" sz="2400" dirty="0" smtClean="0">
                <a:solidFill>
                  <a:schemeClr val="tx1"/>
                </a:solidFill>
                <a:latin typeface="Arial" charset="0"/>
                <a:ea typeface="Arial" charset="0"/>
              </a:rPr>
              <a:t>A textbook</a:t>
            </a:r>
            <a:endParaRPr lang="en-US" sz="2400" dirty="0">
              <a:solidFill>
                <a:schemeClr val="tx1"/>
              </a:solidFill>
              <a:latin typeface="Arial" charset="0"/>
              <a:ea typeface="Arial" charset="0"/>
            </a:endParaRPr>
          </a:p>
          <a:p>
            <a:pPr marL="342900" indent="-342900">
              <a:spcBef>
                <a:spcPts val="0"/>
              </a:spcBef>
              <a:buFont typeface="Wingdings" charset="2"/>
              <a:buChar char="ü"/>
            </a:pPr>
            <a:r>
              <a:rPr lang="en-US" sz="2400" dirty="0" smtClean="0">
                <a:solidFill>
                  <a:schemeClr val="tx1"/>
                </a:solidFill>
                <a:latin typeface="Arial" charset="0"/>
                <a:ea typeface="Arial" charset="0"/>
              </a:rPr>
              <a:t>Special events, like national competitions</a:t>
            </a:r>
          </a:p>
          <a:p>
            <a:pPr>
              <a:spcBef>
                <a:spcPts val="0"/>
              </a:spcBef>
            </a:pPr>
            <a:endParaRPr lang="en-US" sz="2400" dirty="0">
              <a:solidFill>
                <a:schemeClr val="tx1"/>
              </a:solidFill>
              <a:latin typeface="Arial" charset="0"/>
              <a:ea typeface="Arial" charset="0"/>
            </a:endParaRPr>
          </a:p>
          <a:p>
            <a:pPr>
              <a:spcBef>
                <a:spcPts val="0"/>
              </a:spcBef>
            </a:pPr>
            <a:r>
              <a:rPr lang="en-US" sz="2400" dirty="0" smtClean="0">
                <a:solidFill>
                  <a:schemeClr val="tx1"/>
                </a:solidFill>
                <a:latin typeface="Arial" charset="0"/>
                <a:ea typeface="Arial" charset="0"/>
              </a:rPr>
              <a:t>But don’t forget</a:t>
            </a:r>
            <a:r>
              <a:rPr lang="mr-IN" sz="2400" dirty="0" smtClean="0">
                <a:solidFill>
                  <a:schemeClr val="tx1"/>
                </a:solidFill>
                <a:latin typeface="Arial" charset="0"/>
                <a:ea typeface="Arial" charset="0"/>
              </a:rPr>
              <a:t>…</a:t>
            </a:r>
            <a:r>
              <a:rPr lang="en-US" sz="2400" dirty="0" smtClean="0">
                <a:solidFill>
                  <a:schemeClr val="tx1"/>
                </a:solidFill>
                <a:latin typeface="Arial" charset="0"/>
                <a:ea typeface="Arial" charset="0"/>
              </a:rPr>
              <a:t> </a:t>
            </a:r>
          </a:p>
          <a:p>
            <a:pPr lvl="3" algn="l">
              <a:spcBef>
                <a:spcPts val="0"/>
              </a:spcBef>
            </a:pPr>
            <a:r>
              <a:rPr lang="en-US" sz="2400" dirty="0" smtClean="0">
                <a:solidFill>
                  <a:schemeClr val="tx1"/>
                </a:solidFill>
                <a:latin typeface="Arial" charset="0"/>
                <a:ea typeface="Arial" charset="0"/>
              </a:rPr>
              <a:t>Internships</a:t>
            </a:r>
          </a:p>
          <a:p>
            <a:pPr lvl="3" algn="l">
              <a:spcBef>
                <a:spcPts val="0"/>
              </a:spcBef>
            </a:pPr>
            <a:r>
              <a:rPr lang="en-US" sz="2400" dirty="0" smtClean="0">
                <a:solidFill>
                  <a:schemeClr val="tx1"/>
                </a:solidFill>
                <a:latin typeface="Arial" charset="0"/>
                <a:ea typeface="Arial" charset="0"/>
              </a:rPr>
              <a:t>Partnerships with industry</a:t>
            </a:r>
          </a:p>
          <a:p>
            <a:pPr lvl="3" algn="l">
              <a:spcBef>
                <a:spcPts val="0"/>
              </a:spcBef>
            </a:pPr>
            <a:r>
              <a:rPr lang="en-US" sz="2400" dirty="0" smtClean="0">
                <a:solidFill>
                  <a:schemeClr val="tx1"/>
                </a:solidFill>
                <a:latin typeface="Arial" charset="0"/>
                <a:ea typeface="Arial" charset="0"/>
              </a:rPr>
              <a:t>Increased job placement rates</a:t>
            </a:r>
          </a:p>
          <a:p>
            <a:pPr lvl="3" algn="l">
              <a:spcBef>
                <a:spcPts val="0"/>
              </a:spcBef>
            </a:pPr>
            <a:r>
              <a:rPr lang="en-US" sz="2400" dirty="0">
                <a:solidFill>
                  <a:schemeClr val="tx1"/>
                </a:solidFill>
                <a:latin typeface="Arial" charset="0"/>
                <a:ea typeface="Arial" charset="0"/>
              </a:rPr>
              <a:t>Expertise and capacity in our </a:t>
            </a:r>
            <a:r>
              <a:rPr lang="en-US" sz="2400" dirty="0" smtClean="0">
                <a:solidFill>
                  <a:schemeClr val="tx1"/>
                </a:solidFill>
                <a:latin typeface="Arial" charset="0"/>
                <a:ea typeface="Arial" charset="0"/>
              </a:rPr>
              <a:t>team</a:t>
            </a:r>
          </a:p>
          <a:p>
            <a:pPr lvl="3" algn="l">
              <a:spcBef>
                <a:spcPts val="0"/>
              </a:spcBef>
            </a:pPr>
            <a:r>
              <a:rPr lang="en-US" sz="2400" dirty="0" smtClean="0">
                <a:solidFill>
                  <a:schemeClr val="tx1"/>
                </a:solidFill>
                <a:latin typeface="Arial" charset="0"/>
                <a:ea typeface="Arial" charset="0"/>
              </a:rPr>
              <a:t>Supporting a community of practice</a:t>
            </a:r>
            <a:endParaRPr lang="en-US" sz="2400" dirty="0">
              <a:solidFill>
                <a:schemeClr val="tx1"/>
              </a:solidFill>
              <a:latin typeface="Arial" charset="0"/>
              <a:ea typeface="Arial" charset="0"/>
            </a:endParaRPr>
          </a:p>
          <a:p>
            <a:pPr lvl="2">
              <a:spcBef>
                <a:spcPts val="0"/>
              </a:spcBef>
            </a:pPr>
            <a:endParaRPr lang="en-US" sz="2400" dirty="0" smtClean="0">
              <a:solidFill>
                <a:schemeClr val="tx1"/>
              </a:solidFill>
              <a:latin typeface="Arial" charset="0"/>
              <a:ea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0910" y="267855"/>
            <a:ext cx="6465454" cy="501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Step #1</a:t>
            </a:r>
            <a:r>
              <a:rPr lang="mr-IN" sz="2800" dirty="0"/>
              <a:t>…</a:t>
            </a:r>
            <a:r>
              <a:rPr lang="en-US" sz="2800" dirty="0"/>
              <a:t> </a:t>
            </a:r>
            <a:r>
              <a:rPr lang="en-US" sz="2800" dirty="0" smtClean="0"/>
              <a:t>Take Inventory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9539102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30910" y="267855"/>
            <a:ext cx="7583054" cy="501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Step #2</a:t>
            </a:r>
            <a:r>
              <a:rPr lang="mr-IN" sz="2800" dirty="0" smtClean="0"/>
              <a:t>…</a:t>
            </a:r>
            <a:r>
              <a:rPr lang="en-US" sz="2800" dirty="0" smtClean="0"/>
              <a:t> Evaluation (or</a:t>
            </a:r>
            <a:r>
              <a:rPr lang="mr-IN" sz="2800" dirty="0" smtClean="0"/>
              <a:t>…</a:t>
            </a:r>
            <a:r>
              <a:rPr lang="en-US" sz="2800" dirty="0" smtClean="0"/>
              <a:t> “How’s it going?”)</a:t>
            </a:r>
            <a:endParaRPr lang="en-US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0897" y="2371240"/>
            <a:ext cx="4843103" cy="2772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199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30910" y="267855"/>
            <a:ext cx="7583054" cy="501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Step #2</a:t>
            </a:r>
            <a:r>
              <a:rPr lang="mr-IN" sz="2800" dirty="0" smtClean="0"/>
              <a:t>…</a:t>
            </a:r>
            <a:r>
              <a:rPr lang="en-US" sz="2800" dirty="0" smtClean="0"/>
              <a:t> Evaluation (or</a:t>
            </a:r>
            <a:r>
              <a:rPr lang="mr-IN" sz="2800" dirty="0" smtClean="0"/>
              <a:t>…</a:t>
            </a:r>
            <a:r>
              <a:rPr lang="en-US" sz="2800" dirty="0" smtClean="0"/>
              <a:t> “How’s it going?”)</a:t>
            </a:r>
            <a:endParaRPr lang="en-US" u="sng" dirty="0"/>
          </a:p>
        </p:txBody>
      </p:sp>
      <p:sp>
        <p:nvSpPr>
          <p:cNvPr id="2" name="TextBox 1"/>
          <p:cNvSpPr txBox="1"/>
          <p:nvPr/>
        </p:nvSpPr>
        <p:spPr>
          <a:xfrm>
            <a:off x="709683" y="1405719"/>
            <a:ext cx="7104281" cy="2248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sz="2400" dirty="0">
                <a:ea typeface="Arial" charset="0"/>
              </a:rPr>
              <a:t>Concerning evaluation, when to get started?</a:t>
            </a:r>
          </a:p>
          <a:p>
            <a:pPr algn="l">
              <a:spcBef>
                <a:spcPts val="0"/>
              </a:spcBef>
            </a:pPr>
            <a:endParaRPr lang="en-US" sz="2400" dirty="0">
              <a:ea typeface="Arial" charset="0"/>
            </a:endParaRPr>
          </a:p>
          <a:p>
            <a:pPr algn="l">
              <a:spcBef>
                <a:spcPts val="0"/>
              </a:spcBef>
            </a:pPr>
            <a:r>
              <a:rPr lang="en-US" sz="2400" dirty="0" smtClean="0">
                <a:ea typeface="Arial" charset="0"/>
              </a:rPr>
              <a:t>Are there specific </a:t>
            </a:r>
            <a:r>
              <a:rPr lang="en-US" sz="2400" dirty="0">
                <a:ea typeface="Arial" charset="0"/>
              </a:rPr>
              <a:t>sorts of </a:t>
            </a:r>
            <a:r>
              <a:rPr lang="en-US" sz="2400" dirty="0" smtClean="0">
                <a:ea typeface="Arial" charset="0"/>
              </a:rPr>
              <a:t>questions to ask</a:t>
            </a:r>
            <a:r>
              <a:rPr lang="en-US" sz="2400" dirty="0">
                <a:ea typeface="Arial" charset="0"/>
              </a:rPr>
              <a:t>, </a:t>
            </a:r>
            <a:r>
              <a:rPr lang="en-US" sz="2400" dirty="0" smtClean="0">
                <a:ea typeface="Arial" charset="0"/>
              </a:rPr>
              <a:t>or things to evaluate, with </a:t>
            </a:r>
            <a:r>
              <a:rPr lang="en-US" sz="2400" dirty="0">
                <a:ea typeface="Arial" charset="0"/>
              </a:rPr>
              <a:t>an eye to future sustainability? </a:t>
            </a:r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251288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808727" y="905164"/>
            <a:ext cx="7568655" cy="3997829"/>
          </a:xfrm>
        </p:spPr>
        <p:txBody>
          <a:bodyPr/>
          <a:lstStyle/>
          <a:p>
            <a:pPr lvl="1" algn="l"/>
            <a:r>
              <a:rPr lang="en-US" b="1" dirty="0" smtClean="0"/>
              <a:t>Value </a:t>
            </a:r>
            <a:r>
              <a:rPr lang="en-US" b="1" dirty="0"/>
              <a:t>to end users</a:t>
            </a:r>
          </a:p>
          <a:p>
            <a:pPr lvl="3" algn="l"/>
            <a:r>
              <a:rPr lang="en-US" sz="1600" dirty="0"/>
              <a:t>Is there evidence of significant value to students? To faculty?</a:t>
            </a:r>
          </a:p>
          <a:p>
            <a:pPr lvl="1" algn="l"/>
            <a:r>
              <a:rPr lang="en-US" b="1" dirty="0" smtClean="0"/>
              <a:t>Value </a:t>
            </a:r>
            <a:r>
              <a:rPr lang="en-US" b="1" dirty="0"/>
              <a:t>to key stakeholders (industry partners)</a:t>
            </a:r>
          </a:p>
          <a:p>
            <a:pPr lvl="3" algn="l"/>
            <a:r>
              <a:rPr lang="en-US" sz="1600" dirty="0"/>
              <a:t>Is this a service they care about</a:t>
            </a:r>
            <a:r>
              <a:rPr lang="en-US" sz="1600" dirty="0" smtClean="0"/>
              <a:t>?</a:t>
            </a:r>
          </a:p>
          <a:p>
            <a:pPr lvl="1" algn="l"/>
            <a:r>
              <a:rPr lang="en-US" b="1" dirty="0" smtClean="0"/>
              <a:t>Value to your institution</a:t>
            </a:r>
          </a:p>
          <a:p>
            <a:pPr lvl="3" algn="l"/>
            <a:r>
              <a:rPr lang="en-US" sz="1600" dirty="0" smtClean="0"/>
              <a:t>What </a:t>
            </a:r>
            <a:r>
              <a:rPr lang="en-US" sz="1600" dirty="0"/>
              <a:t>evidence is there that this aligns with the larger aims of the institution?</a:t>
            </a:r>
          </a:p>
          <a:p>
            <a:pPr lvl="1" algn="l"/>
            <a:r>
              <a:rPr lang="en-US" b="1" dirty="0"/>
              <a:t>Mission</a:t>
            </a:r>
          </a:p>
          <a:p>
            <a:pPr lvl="3" algn="l"/>
            <a:r>
              <a:rPr lang="en-US" sz="1600" dirty="0" smtClean="0"/>
              <a:t>How well aligned is the activity with your core mission?</a:t>
            </a:r>
          </a:p>
          <a:p>
            <a:pPr lvl="3" algn="l"/>
            <a:endParaRPr lang="en-US" sz="1600" dirty="0"/>
          </a:p>
          <a:p>
            <a:pPr marL="0" lvl="1" algn="l">
              <a:spcBef>
                <a:spcPts val="0"/>
              </a:spcBef>
            </a:pPr>
            <a:r>
              <a:rPr lang="en-US" b="1" dirty="0" smtClean="0"/>
              <a:t>       Resource contribution </a:t>
            </a:r>
          </a:p>
          <a:p>
            <a:pPr marL="0" lvl="1" algn="l">
              <a:spcBef>
                <a:spcPts val="0"/>
              </a:spcBef>
            </a:pPr>
            <a:r>
              <a:rPr lang="en-US" sz="1600" dirty="0" smtClean="0"/>
              <a:t>	        How well does this support the financial needs of the organization? </a:t>
            </a:r>
            <a:endParaRPr lang="en-US" sz="1600" dirty="0" smtClean="0">
              <a:solidFill>
                <a:schemeClr val="tx1"/>
              </a:solidFill>
              <a:latin typeface="Arial" charset="0"/>
              <a:ea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0910" y="267855"/>
            <a:ext cx="6465454" cy="501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What are important criteria?</a:t>
            </a:r>
            <a:endParaRPr lang="en-US" u="sng" dirty="0"/>
          </a:p>
        </p:txBody>
      </p:sp>
    </p:spTree>
    <p:extLst>
      <p:ext uri="{BB962C8B-B14F-4D97-AF65-F5344CB8AC3E}">
        <p14:creationId xmlns:p14="http://schemas.microsoft.com/office/powerpoint/2010/main" val="16189887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C0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786385" y="576272"/>
            <a:ext cx="3734816" cy="514350"/>
          </a:xfrm>
          <a:prstGeom prst="rect">
            <a:avLst/>
          </a:prstGeom>
        </p:spPr>
        <p:txBody>
          <a:bodyPr/>
          <a:lstStyle>
            <a:lvl1pPr algn="l" defTabSz="342900" rtl="0" eaLnBrk="1" latinLnBrk="0" hangingPunct="1">
              <a:spcBef>
                <a:spcPct val="0"/>
              </a:spcBef>
              <a:buNone/>
              <a:defRPr sz="27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fontAlgn="auto">
              <a:lnSpc>
                <a:spcPct val="100000"/>
              </a:lnSpc>
              <a:spcAft>
                <a:spcPts val="0"/>
              </a:spcAft>
            </a:pPr>
            <a:r>
              <a:rPr lang="en-US" i="1" dirty="0" smtClean="0"/>
              <a:t>Questions?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3195942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13158" y="3365499"/>
            <a:ext cx="7522477" cy="1130300"/>
          </a:xfrm>
        </p:spPr>
        <p:txBody>
          <a:bodyPr/>
          <a:lstStyle/>
          <a:p>
            <a:r>
              <a:rPr lang="en-US" dirty="0" smtClean="0"/>
              <a:t>PLANNING FOR </a:t>
            </a:r>
            <a:r>
              <a:rPr lang="en-US" dirty="0" err="1" smtClean="0"/>
              <a:t>POSt</a:t>
            </a:r>
            <a:r>
              <a:rPr lang="en-US" dirty="0" smtClean="0"/>
              <a:t>-grant scenarios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8993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2132" y="1088059"/>
            <a:ext cx="5801868" cy="382897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657599" y="4917033"/>
            <a:ext cx="5625885" cy="212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25" dirty="0"/>
              <a:t>The </a:t>
            </a:r>
            <a:r>
              <a:rPr lang="en-US" sz="825" dirty="0">
                <a:hlinkClick r:id="rId4"/>
              </a:rPr>
              <a:t>maze of </a:t>
            </a:r>
            <a:r>
              <a:rPr lang="en-US" sz="825" dirty="0">
                <a:hlinkClick r:id="rId5"/>
              </a:rPr>
              <a:t>Longleat House </a:t>
            </a:r>
            <a:r>
              <a:rPr lang="en-US" sz="825" dirty="0"/>
              <a:t>By Rurik via Wikimedia Commons from Wikimedia Commons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30910" y="267855"/>
            <a:ext cx="6465454" cy="501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Step #3</a:t>
            </a:r>
            <a:r>
              <a:rPr lang="mr-IN" sz="2800" dirty="0" smtClean="0"/>
              <a:t>…</a:t>
            </a:r>
            <a:r>
              <a:rPr lang="en-US" sz="2800" dirty="0" smtClean="0"/>
              <a:t> Choose your path(s)</a:t>
            </a:r>
          </a:p>
        </p:txBody>
      </p:sp>
    </p:spTree>
    <p:extLst>
      <p:ext uri="{BB962C8B-B14F-4D97-AF65-F5344CB8AC3E}">
        <p14:creationId xmlns:p14="http://schemas.microsoft.com/office/powerpoint/2010/main" val="19333841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786384" y="576272"/>
            <a:ext cx="5583594" cy="514350"/>
          </a:xfrm>
        </p:spPr>
        <p:txBody>
          <a:bodyPr/>
          <a:lstStyle/>
          <a:p>
            <a:r>
              <a:rPr lang="en-US" dirty="0" smtClean="0"/>
              <a:t>TODAY’S GUEST SPEAKER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262383" y="1828915"/>
            <a:ext cx="60001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en-US" sz="2800" b="1" dirty="0">
                <a:latin typeface="Calibri" pitchFamily="-1" charset="0"/>
                <a:ea typeface="ＭＳ Ｐゴシック" pitchFamily="-1" charset="-128"/>
              </a:rPr>
              <a:t>Dr. Ann </a:t>
            </a:r>
            <a:r>
              <a:rPr lang="en-US" sz="2800" b="1" dirty="0" err="1" smtClean="0">
                <a:latin typeface="Calibri" pitchFamily="-1" charset="0"/>
                <a:ea typeface="ＭＳ Ｐゴシック" pitchFamily="-1" charset="-128"/>
              </a:rPr>
              <a:t>Beheler</a:t>
            </a:r>
            <a:endParaRPr lang="en-US" sz="2800" b="1" dirty="0">
              <a:latin typeface="Calibri" pitchFamily="-1" charset="0"/>
              <a:ea typeface="ＭＳ Ｐゴシック" pitchFamily="-1" charset="-128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3582" y="1417263"/>
            <a:ext cx="1531631" cy="2031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982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132764" y="1283854"/>
            <a:ext cx="6681200" cy="3619139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sz="2400" dirty="0" smtClean="0">
                <a:solidFill>
                  <a:schemeClr val="tx1"/>
                </a:solidFill>
                <a:latin typeface="Arial" charset="0"/>
                <a:ea typeface="Arial" charset="0"/>
              </a:rPr>
              <a:t>A textbook or other concrete “output”</a:t>
            </a:r>
          </a:p>
          <a:p>
            <a:pPr>
              <a:spcBef>
                <a:spcPts val="0"/>
              </a:spcBef>
            </a:pPr>
            <a:endParaRPr lang="en-US" sz="2400" dirty="0">
              <a:solidFill>
                <a:schemeClr val="tx1"/>
              </a:solidFill>
              <a:latin typeface="Arial" charset="0"/>
              <a:ea typeface="Arial" charset="0"/>
            </a:endParaRPr>
          </a:p>
          <a:p>
            <a:pPr>
              <a:spcBef>
                <a:spcPts val="0"/>
              </a:spcBef>
            </a:pPr>
            <a:r>
              <a:rPr lang="en-US" sz="2400" dirty="0" smtClean="0">
                <a:solidFill>
                  <a:schemeClr val="tx1"/>
                </a:solidFill>
                <a:latin typeface="Arial" charset="0"/>
                <a:ea typeface="Arial" charset="0"/>
              </a:rPr>
              <a:t>The curriculum for a new course?</a:t>
            </a:r>
          </a:p>
          <a:p>
            <a:pPr>
              <a:spcBef>
                <a:spcPts val="0"/>
              </a:spcBef>
            </a:pPr>
            <a:endParaRPr lang="en-US" sz="2400" dirty="0" smtClean="0">
              <a:solidFill>
                <a:schemeClr val="tx1"/>
              </a:solidFill>
              <a:latin typeface="Arial" charset="0"/>
              <a:ea typeface="Arial" charset="0"/>
            </a:endParaRPr>
          </a:p>
          <a:p>
            <a:pPr>
              <a:spcBef>
                <a:spcPts val="0"/>
              </a:spcBef>
            </a:pPr>
            <a:r>
              <a:rPr lang="en-US" sz="2400" dirty="0" smtClean="0">
                <a:solidFill>
                  <a:schemeClr val="tx1"/>
                </a:solidFill>
                <a:latin typeface="Arial" charset="0"/>
                <a:ea typeface="Arial" charset="0"/>
              </a:rPr>
              <a:t>An internship program, in partnership with local industry?</a:t>
            </a:r>
          </a:p>
          <a:p>
            <a:pPr>
              <a:spcBef>
                <a:spcPts val="0"/>
              </a:spcBef>
            </a:pPr>
            <a:endParaRPr lang="en-US" sz="2400" dirty="0">
              <a:solidFill>
                <a:schemeClr val="tx1"/>
              </a:solidFill>
              <a:latin typeface="Arial" charset="0"/>
              <a:ea typeface="Arial" charset="0"/>
            </a:endParaRPr>
          </a:p>
          <a:p>
            <a:pPr>
              <a:spcBef>
                <a:spcPts val="0"/>
              </a:spcBef>
            </a:pPr>
            <a:r>
              <a:rPr lang="en-US" sz="2400" dirty="0" smtClean="0">
                <a:solidFill>
                  <a:schemeClr val="tx1"/>
                </a:solidFill>
                <a:latin typeface="Arial" charset="0"/>
                <a:ea typeface="Arial" charset="0"/>
              </a:rPr>
              <a:t>Your entire project or center?</a:t>
            </a:r>
            <a:endParaRPr lang="en-US" sz="2400" dirty="0">
              <a:solidFill>
                <a:schemeClr val="tx1"/>
              </a:solidFill>
              <a:latin typeface="Arial" charset="0"/>
              <a:ea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0910" y="267855"/>
            <a:ext cx="6465454" cy="501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Step #3</a:t>
            </a:r>
            <a:r>
              <a:rPr lang="mr-IN" sz="2800" dirty="0" smtClean="0"/>
              <a:t>…</a:t>
            </a:r>
            <a:r>
              <a:rPr lang="en-US" sz="2800" dirty="0" smtClean="0"/>
              <a:t> Choose your path(s)</a:t>
            </a:r>
          </a:p>
        </p:txBody>
      </p:sp>
    </p:spTree>
    <p:extLst>
      <p:ext uri="{BB962C8B-B14F-4D97-AF65-F5344CB8AC3E}">
        <p14:creationId xmlns:p14="http://schemas.microsoft.com/office/powerpoint/2010/main" val="17109248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132764" y="1283854"/>
            <a:ext cx="6681200" cy="3619139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sz="2400" dirty="0">
                <a:solidFill>
                  <a:schemeClr val="tx1"/>
                </a:solidFill>
                <a:latin typeface="Arial" charset="0"/>
                <a:ea typeface="Arial" charset="0"/>
              </a:rPr>
              <a:t>Host and/or “store” something finished</a:t>
            </a:r>
            <a:r>
              <a:rPr lang="en-US" sz="2400" dirty="0" smtClean="0">
                <a:solidFill>
                  <a:schemeClr val="tx1"/>
                </a:solidFill>
                <a:latin typeface="Arial" charset="0"/>
                <a:ea typeface="Arial" charset="0"/>
              </a:rPr>
              <a:t>?</a:t>
            </a:r>
            <a:endParaRPr lang="en-US" sz="2400" dirty="0">
              <a:solidFill>
                <a:schemeClr val="tx1"/>
              </a:solidFill>
              <a:latin typeface="Arial" charset="0"/>
              <a:ea typeface="Arial" charset="0"/>
            </a:endParaRPr>
          </a:p>
          <a:p>
            <a:pPr>
              <a:spcBef>
                <a:spcPts val="0"/>
              </a:spcBef>
            </a:pPr>
            <a:endParaRPr lang="en-US" sz="2400" dirty="0">
              <a:solidFill>
                <a:schemeClr val="tx1"/>
              </a:solidFill>
              <a:latin typeface="Arial" charset="0"/>
              <a:ea typeface="Arial" charset="0"/>
            </a:endParaRPr>
          </a:p>
          <a:p>
            <a:pPr>
              <a:spcBef>
                <a:spcPts val="0"/>
              </a:spcBef>
            </a:pPr>
            <a:r>
              <a:rPr lang="en-US" sz="2400" dirty="0">
                <a:solidFill>
                  <a:schemeClr val="tx1"/>
                </a:solidFill>
                <a:latin typeface="Arial" charset="0"/>
                <a:ea typeface="Arial" charset="0"/>
              </a:rPr>
              <a:t>Hand-off or ”institutionalize”?</a:t>
            </a:r>
          </a:p>
          <a:p>
            <a:pPr>
              <a:spcBef>
                <a:spcPts val="0"/>
              </a:spcBef>
            </a:pPr>
            <a:endParaRPr lang="en-US" sz="2400" dirty="0">
              <a:solidFill>
                <a:schemeClr val="tx1"/>
              </a:solidFill>
              <a:latin typeface="Arial" charset="0"/>
              <a:ea typeface="Arial" charset="0"/>
            </a:endParaRPr>
          </a:p>
          <a:p>
            <a:pPr>
              <a:spcBef>
                <a:spcPts val="0"/>
              </a:spcBef>
            </a:pPr>
            <a:r>
              <a:rPr lang="en-US" sz="2400" dirty="0">
                <a:solidFill>
                  <a:schemeClr val="tx1"/>
                </a:solidFill>
                <a:latin typeface="Arial" charset="0"/>
                <a:ea typeface="Arial" charset="0"/>
              </a:rPr>
              <a:t>Find a way to keep it going?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30910" y="267855"/>
            <a:ext cx="6465454" cy="501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Step #3</a:t>
            </a:r>
            <a:r>
              <a:rPr lang="mr-IN" sz="2800" dirty="0" smtClean="0"/>
              <a:t>…</a:t>
            </a:r>
            <a:r>
              <a:rPr lang="en-US" sz="2800" dirty="0" smtClean="0"/>
              <a:t> Choose your path(s)</a:t>
            </a:r>
          </a:p>
        </p:txBody>
      </p:sp>
    </p:spTree>
    <p:extLst>
      <p:ext uri="{BB962C8B-B14F-4D97-AF65-F5344CB8AC3E}">
        <p14:creationId xmlns:p14="http://schemas.microsoft.com/office/powerpoint/2010/main" val="16635105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808727" y="1283854"/>
            <a:ext cx="7005237" cy="3619139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sz="2400" dirty="0" smtClean="0">
                <a:solidFill>
                  <a:schemeClr val="tx1"/>
                </a:solidFill>
                <a:latin typeface="Arial" charset="0"/>
                <a:ea typeface="Arial" charset="0"/>
              </a:rPr>
              <a:t>What it’s for</a:t>
            </a:r>
          </a:p>
          <a:p>
            <a:pPr>
              <a:spcBef>
                <a:spcPts val="0"/>
              </a:spcBef>
            </a:pPr>
            <a:endParaRPr lang="en-US" sz="2400" dirty="0" smtClean="0">
              <a:solidFill>
                <a:schemeClr val="tx1"/>
              </a:solidFill>
              <a:latin typeface="Arial" charset="0"/>
              <a:ea typeface="Arial" charset="0"/>
            </a:endParaRPr>
          </a:p>
          <a:p>
            <a:pPr>
              <a:spcBef>
                <a:spcPts val="0"/>
              </a:spcBef>
            </a:pPr>
            <a:endParaRPr lang="en-US" sz="2400" dirty="0">
              <a:solidFill>
                <a:schemeClr val="tx1"/>
              </a:solidFill>
              <a:latin typeface="Arial" charset="0"/>
              <a:ea typeface="Arial" charset="0"/>
            </a:endParaRPr>
          </a:p>
          <a:p>
            <a:pPr>
              <a:spcBef>
                <a:spcPts val="0"/>
              </a:spcBef>
            </a:pPr>
            <a:r>
              <a:rPr lang="en-US" sz="2400" dirty="0" smtClean="0">
                <a:solidFill>
                  <a:schemeClr val="tx1"/>
                </a:solidFill>
                <a:latin typeface="Arial" charset="0"/>
                <a:ea typeface="Arial" charset="0"/>
              </a:rPr>
              <a:t>How to do it</a:t>
            </a:r>
          </a:p>
          <a:p>
            <a:pPr>
              <a:spcBef>
                <a:spcPts val="0"/>
              </a:spcBef>
            </a:pPr>
            <a:endParaRPr lang="en-US" sz="2400" dirty="0" smtClean="0">
              <a:solidFill>
                <a:schemeClr val="tx1"/>
              </a:solidFill>
              <a:latin typeface="Arial" charset="0"/>
              <a:ea typeface="Arial" charset="0"/>
            </a:endParaRPr>
          </a:p>
          <a:p>
            <a:pPr>
              <a:spcBef>
                <a:spcPts val="0"/>
              </a:spcBef>
            </a:pPr>
            <a:endParaRPr lang="en-US" sz="2400" dirty="0">
              <a:solidFill>
                <a:schemeClr val="tx1"/>
              </a:solidFill>
              <a:latin typeface="Arial" charset="0"/>
              <a:ea typeface="Arial" charset="0"/>
            </a:endParaRPr>
          </a:p>
          <a:p>
            <a:pPr>
              <a:spcBef>
                <a:spcPts val="0"/>
              </a:spcBef>
            </a:pPr>
            <a:r>
              <a:rPr lang="en-US" sz="2400" dirty="0" smtClean="0">
                <a:solidFill>
                  <a:schemeClr val="tx1"/>
                </a:solidFill>
                <a:latin typeface="Arial" charset="0"/>
                <a:ea typeface="Arial" charset="0"/>
              </a:rPr>
              <a:t>Keep in mind</a:t>
            </a:r>
            <a:r>
              <a:rPr lang="mr-IN" sz="2400" dirty="0" smtClean="0">
                <a:solidFill>
                  <a:schemeClr val="tx1"/>
                </a:solidFill>
                <a:latin typeface="Arial" charset="0"/>
                <a:ea typeface="Arial" charset="0"/>
              </a:rPr>
              <a:t>…</a:t>
            </a:r>
            <a:r>
              <a:rPr lang="en-US" sz="2400" dirty="0" smtClean="0">
                <a:solidFill>
                  <a:schemeClr val="tx1"/>
                </a:solidFill>
                <a:latin typeface="Arial" charset="0"/>
                <a:ea typeface="Arial" charset="0"/>
              </a:rPr>
              <a:t> </a:t>
            </a:r>
            <a:endParaRPr lang="en-US" sz="2400" dirty="0">
              <a:solidFill>
                <a:schemeClr val="tx1"/>
              </a:solidFill>
              <a:latin typeface="Arial" charset="0"/>
              <a:ea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0910" y="267855"/>
            <a:ext cx="6465454" cy="501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The “preservation” or “archiving” path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4464" y="1978925"/>
            <a:ext cx="4529536" cy="3164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7478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808727" y="1283854"/>
            <a:ext cx="7005237" cy="3619139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sz="2400" dirty="0" smtClean="0">
                <a:solidFill>
                  <a:schemeClr val="tx1"/>
                </a:solidFill>
                <a:latin typeface="Arial" charset="0"/>
                <a:ea typeface="Arial" charset="0"/>
              </a:rPr>
              <a:t>What it’s for</a:t>
            </a:r>
          </a:p>
          <a:p>
            <a:pPr marL="285750" indent="-285750">
              <a:spcBef>
                <a:spcPts val="0"/>
              </a:spcBef>
              <a:buFont typeface="Arial" charset="0"/>
              <a:buChar char="•"/>
            </a:pPr>
            <a:r>
              <a:rPr lang="en-US" sz="1600" dirty="0" smtClean="0">
                <a:solidFill>
                  <a:schemeClr val="tx1"/>
                </a:solidFill>
                <a:latin typeface="Arial" charset="0"/>
                <a:ea typeface="Arial" charset="0"/>
              </a:rPr>
              <a:t>Finite output; no updating needed</a:t>
            </a:r>
          </a:p>
          <a:p>
            <a:pPr marL="285750" indent="-285750">
              <a:spcBef>
                <a:spcPts val="0"/>
              </a:spcBef>
              <a:buFont typeface="Arial" charset="0"/>
              <a:buChar char="•"/>
            </a:pPr>
            <a:r>
              <a:rPr lang="en-US" sz="1600" dirty="0" smtClean="0">
                <a:solidFill>
                  <a:schemeClr val="tx1"/>
                </a:solidFill>
                <a:latin typeface="Arial" charset="0"/>
                <a:ea typeface="Arial" charset="0"/>
              </a:rPr>
              <a:t>Has stand-alone value</a:t>
            </a:r>
          </a:p>
          <a:p>
            <a:pPr>
              <a:spcBef>
                <a:spcPts val="0"/>
              </a:spcBef>
            </a:pPr>
            <a:endParaRPr lang="en-US" sz="2400" dirty="0">
              <a:solidFill>
                <a:schemeClr val="tx1"/>
              </a:solidFill>
              <a:latin typeface="Arial" charset="0"/>
              <a:ea typeface="Arial" charset="0"/>
            </a:endParaRPr>
          </a:p>
          <a:p>
            <a:pPr>
              <a:spcBef>
                <a:spcPts val="0"/>
              </a:spcBef>
            </a:pPr>
            <a:r>
              <a:rPr lang="en-US" sz="2400" dirty="0" smtClean="0">
                <a:solidFill>
                  <a:schemeClr val="tx1"/>
                </a:solidFill>
                <a:latin typeface="Arial" charset="0"/>
                <a:ea typeface="Arial" charset="0"/>
              </a:rPr>
              <a:t>How to do it</a:t>
            </a:r>
          </a:p>
          <a:p>
            <a:pPr marL="285750" indent="-285750">
              <a:spcBef>
                <a:spcPts val="0"/>
              </a:spcBef>
              <a:buFont typeface="Arial" charset="0"/>
              <a:buChar char="•"/>
            </a:pPr>
            <a:r>
              <a:rPr lang="en-US" sz="1600" dirty="0" smtClean="0">
                <a:solidFill>
                  <a:schemeClr val="tx1"/>
                </a:solidFill>
                <a:latin typeface="Arial" charset="0"/>
                <a:ea typeface="Arial" charset="0"/>
              </a:rPr>
              <a:t>Need a reliable place to deposit</a:t>
            </a:r>
          </a:p>
          <a:p>
            <a:pPr marL="285750" indent="-285750">
              <a:spcBef>
                <a:spcPts val="0"/>
              </a:spcBef>
              <a:buFont typeface="Arial" charset="0"/>
              <a:buChar char="•"/>
            </a:pPr>
            <a:r>
              <a:rPr lang="en-US" sz="1600" dirty="0" smtClean="0">
                <a:solidFill>
                  <a:schemeClr val="tx1"/>
                </a:solidFill>
                <a:latin typeface="Arial" charset="0"/>
                <a:ea typeface="Arial" charset="0"/>
              </a:rPr>
              <a:t>Look for partners with good </a:t>
            </a:r>
          </a:p>
          <a:p>
            <a:pPr>
              <a:spcBef>
                <a:spcPts val="0"/>
              </a:spcBef>
            </a:pPr>
            <a:r>
              <a:rPr lang="en-US" sz="1600" dirty="0" smtClean="0">
                <a:solidFill>
                  <a:schemeClr val="tx1"/>
                </a:solidFill>
                <a:latin typeface="Arial" charset="0"/>
                <a:ea typeface="Arial" charset="0"/>
              </a:rPr>
              <a:t>track record and evidence of </a:t>
            </a:r>
          </a:p>
          <a:p>
            <a:pPr>
              <a:spcBef>
                <a:spcPts val="0"/>
              </a:spcBef>
            </a:pPr>
            <a:r>
              <a:rPr lang="en-US" sz="1600" dirty="0" smtClean="0">
                <a:solidFill>
                  <a:schemeClr val="tx1"/>
                </a:solidFill>
                <a:latin typeface="Arial" charset="0"/>
                <a:ea typeface="Arial" charset="0"/>
              </a:rPr>
              <a:t>high traffic</a:t>
            </a:r>
          </a:p>
          <a:p>
            <a:pPr>
              <a:spcBef>
                <a:spcPts val="0"/>
              </a:spcBef>
            </a:pPr>
            <a:endParaRPr lang="en-US" sz="1600" dirty="0">
              <a:solidFill>
                <a:schemeClr val="tx1"/>
              </a:solidFill>
              <a:latin typeface="Arial" charset="0"/>
              <a:ea typeface="Arial" charset="0"/>
            </a:endParaRPr>
          </a:p>
          <a:p>
            <a:pPr>
              <a:spcBef>
                <a:spcPts val="0"/>
              </a:spcBef>
            </a:pPr>
            <a:r>
              <a:rPr lang="en-US" sz="2400" dirty="0" smtClean="0">
                <a:solidFill>
                  <a:schemeClr val="tx1"/>
                </a:solidFill>
                <a:latin typeface="Arial" charset="0"/>
                <a:ea typeface="Arial" charset="0"/>
              </a:rPr>
              <a:t>Keep in mind</a:t>
            </a:r>
            <a:r>
              <a:rPr lang="mr-IN" sz="2400" dirty="0" smtClean="0">
                <a:solidFill>
                  <a:schemeClr val="tx1"/>
                </a:solidFill>
                <a:latin typeface="Arial" charset="0"/>
                <a:ea typeface="Arial" charset="0"/>
              </a:rPr>
              <a:t>…</a:t>
            </a:r>
            <a:r>
              <a:rPr lang="en-US" sz="2400" dirty="0" smtClean="0">
                <a:solidFill>
                  <a:schemeClr val="tx1"/>
                </a:solidFill>
                <a:latin typeface="Arial" charset="0"/>
                <a:ea typeface="Arial" charset="0"/>
              </a:rPr>
              <a:t> </a:t>
            </a:r>
          </a:p>
          <a:p>
            <a:pPr marL="285750" indent="-285750">
              <a:spcBef>
                <a:spcPts val="0"/>
              </a:spcBef>
              <a:buFont typeface="Arial" charset="0"/>
              <a:buChar char="•"/>
            </a:pPr>
            <a:r>
              <a:rPr lang="en-US" sz="1600" dirty="0" smtClean="0">
                <a:solidFill>
                  <a:schemeClr val="tx1"/>
                </a:solidFill>
                <a:latin typeface="Arial" charset="0"/>
                <a:ea typeface="Arial" charset="0"/>
              </a:rPr>
              <a:t>Catalog all assets</a:t>
            </a:r>
          </a:p>
          <a:p>
            <a:pPr marL="285750" indent="-285750">
              <a:spcBef>
                <a:spcPts val="0"/>
              </a:spcBef>
              <a:buFont typeface="Arial" charset="0"/>
              <a:buChar char="•"/>
            </a:pPr>
            <a:r>
              <a:rPr lang="en-US" sz="1600" dirty="0" smtClean="0">
                <a:solidFill>
                  <a:schemeClr val="tx1"/>
                </a:solidFill>
                <a:latin typeface="Arial" charset="0"/>
                <a:ea typeface="Arial" charset="0"/>
              </a:rPr>
              <a:t>How will “preservation” be defined?</a:t>
            </a:r>
          </a:p>
          <a:p>
            <a:pPr marL="285750" indent="-285750">
              <a:spcBef>
                <a:spcPts val="0"/>
              </a:spcBef>
              <a:buFont typeface="Arial" charset="0"/>
              <a:buChar char="•"/>
            </a:pPr>
            <a:endParaRPr lang="en-US" sz="1600" dirty="0" smtClean="0">
              <a:solidFill>
                <a:schemeClr val="tx1"/>
              </a:solidFill>
              <a:latin typeface="Arial" charset="0"/>
              <a:ea typeface="Arial" charset="0"/>
            </a:endParaRPr>
          </a:p>
          <a:p>
            <a:pPr marL="285750" indent="-285750">
              <a:spcBef>
                <a:spcPts val="0"/>
              </a:spcBef>
              <a:buFont typeface="Arial" charset="0"/>
              <a:buChar char="•"/>
            </a:pPr>
            <a:endParaRPr lang="en-US" sz="1600" dirty="0">
              <a:solidFill>
                <a:schemeClr val="tx1"/>
              </a:solidFill>
              <a:latin typeface="Arial" charset="0"/>
              <a:ea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0910" y="267855"/>
            <a:ext cx="6465454" cy="501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The “preservation” or “archiving” path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4464" y="1978925"/>
            <a:ext cx="4529536" cy="3164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721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808727" y="1283854"/>
            <a:ext cx="7005237" cy="3619139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sz="2400" dirty="0" smtClean="0">
                <a:solidFill>
                  <a:schemeClr val="tx1"/>
                </a:solidFill>
                <a:latin typeface="Arial" charset="0"/>
                <a:ea typeface="Arial" charset="0"/>
              </a:rPr>
              <a:t>What it’s for</a:t>
            </a:r>
          </a:p>
          <a:p>
            <a:pPr>
              <a:spcBef>
                <a:spcPts val="0"/>
              </a:spcBef>
            </a:pPr>
            <a:endParaRPr lang="en-US" sz="2400" dirty="0" smtClean="0">
              <a:solidFill>
                <a:schemeClr val="tx1"/>
              </a:solidFill>
              <a:latin typeface="Arial" charset="0"/>
              <a:ea typeface="Arial" charset="0"/>
            </a:endParaRPr>
          </a:p>
          <a:p>
            <a:pPr>
              <a:spcBef>
                <a:spcPts val="0"/>
              </a:spcBef>
            </a:pPr>
            <a:endParaRPr lang="en-US" sz="2400" dirty="0">
              <a:solidFill>
                <a:schemeClr val="tx1"/>
              </a:solidFill>
              <a:latin typeface="Arial" charset="0"/>
              <a:ea typeface="Arial" charset="0"/>
            </a:endParaRPr>
          </a:p>
          <a:p>
            <a:pPr>
              <a:spcBef>
                <a:spcPts val="0"/>
              </a:spcBef>
            </a:pPr>
            <a:r>
              <a:rPr lang="en-US" sz="2400" dirty="0" smtClean="0">
                <a:solidFill>
                  <a:schemeClr val="tx1"/>
                </a:solidFill>
                <a:latin typeface="Arial" charset="0"/>
                <a:ea typeface="Arial" charset="0"/>
              </a:rPr>
              <a:t>How to do it</a:t>
            </a:r>
          </a:p>
          <a:p>
            <a:pPr>
              <a:spcBef>
                <a:spcPts val="0"/>
              </a:spcBef>
            </a:pPr>
            <a:endParaRPr lang="en-US" sz="2400" dirty="0" smtClean="0">
              <a:solidFill>
                <a:schemeClr val="tx1"/>
              </a:solidFill>
              <a:latin typeface="Arial" charset="0"/>
              <a:ea typeface="Arial" charset="0"/>
            </a:endParaRPr>
          </a:p>
          <a:p>
            <a:pPr>
              <a:spcBef>
                <a:spcPts val="0"/>
              </a:spcBef>
            </a:pPr>
            <a:endParaRPr lang="en-US" sz="2400" dirty="0">
              <a:solidFill>
                <a:schemeClr val="tx1"/>
              </a:solidFill>
              <a:latin typeface="Arial" charset="0"/>
              <a:ea typeface="Arial" charset="0"/>
            </a:endParaRPr>
          </a:p>
          <a:p>
            <a:pPr>
              <a:spcBef>
                <a:spcPts val="0"/>
              </a:spcBef>
            </a:pPr>
            <a:r>
              <a:rPr lang="en-US" sz="2400" dirty="0" smtClean="0">
                <a:solidFill>
                  <a:schemeClr val="tx1"/>
                </a:solidFill>
                <a:latin typeface="Arial" charset="0"/>
                <a:ea typeface="Arial" charset="0"/>
              </a:rPr>
              <a:t>Keep in mind</a:t>
            </a:r>
            <a:r>
              <a:rPr lang="mr-IN" sz="2400" dirty="0" smtClean="0">
                <a:solidFill>
                  <a:schemeClr val="tx1"/>
                </a:solidFill>
                <a:latin typeface="Arial" charset="0"/>
                <a:ea typeface="Arial" charset="0"/>
              </a:rPr>
              <a:t>…</a:t>
            </a:r>
            <a:r>
              <a:rPr lang="en-US" sz="2400" dirty="0" smtClean="0">
                <a:solidFill>
                  <a:schemeClr val="tx1"/>
                </a:solidFill>
                <a:latin typeface="Arial" charset="0"/>
                <a:ea typeface="Arial" charset="0"/>
              </a:rPr>
              <a:t> </a:t>
            </a:r>
            <a:endParaRPr lang="en-US" sz="2400" dirty="0">
              <a:solidFill>
                <a:schemeClr val="tx1"/>
              </a:solidFill>
              <a:latin typeface="Arial" charset="0"/>
              <a:ea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0910" y="267855"/>
            <a:ext cx="6465454" cy="501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The “institutionalization” path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2108" y="1923292"/>
            <a:ext cx="5246167" cy="3220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8580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808727" y="1283854"/>
            <a:ext cx="7005237" cy="3619139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sz="2400" dirty="0" smtClean="0">
                <a:solidFill>
                  <a:schemeClr val="tx1"/>
                </a:solidFill>
                <a:latin typeface="Arial" charset="0"/>
                <a:ea typeface="Arial" charset="0"/>
              </a:rPr>
              <a:t>What it’s for</a:t>
            </a:r>
          </a:p>
          <a:p>
            <a:pPr marL="285750" indent="-285750">
              <a:spcBef>
                <a:spcPts val="0"/>
              </a:spcBef>
              <a:buFont typeface="Arial" charset="0"/>
              <a:buChar char="•"/>
            </a:pPr>
            <a:r>
              <a:rPr lang="en-US" sz="1600" dirty="0" smtClean="0">
                <a:solidFill>
                  <a:schemeClr val="tx1"/>
                </a:solidFill>
                <a:latin typeface="Arial" charset="0"/>
                <a:ea typeface="Arial" charset="0"/>
              </a:rPr>
              <a:t>Outputs or activities near &amp; dear to the institutional mission</a:t>
            </a:r>
          </a:p>
          <a:p>
            <a:pPr marL="285750" indent="-285750">
              <a:spcBef>
                <a:spcPts val="0"/>
              </a:spcBef>
              <a:buFont typeface="Arial" charset="0"/>
              <a:buChar char="•"/>
            </a:pPr>
            <a:endParaRPr lang="en-US" sz="1600" dirty="0" smtClean="0">
              <a:solidFill>
                <a:schemeClr val="tx1"/>
              </a:solidFill>
              <a:latin typeface="Arial" charset="0"/>
              <a:ea typeface="Arial" charset="0"/>
            </a:endParaRPr>
          </a:p>
          <a:p>
            <a:pPr>
              <a:spcBef>
                <a:spcPts val="0"/>
              </a:spcBef>
            </a:pPr>
            <a:endParaRPr lang="en-US" sz="2400" dirty="0">
              <a:solidFill>
                <a:schemeClr val="tx1"/>
              </a:solidFill>
              <a:latin typeface="Arial" charset="0"/>
              <a:ea typeface="Arial" charset="0"/>
            </a:endParaRPr>
          </a:p>
          <a:p>
            <a:pPr>
              <a:spcBef>
                <a:spcPts val="0"/>
              </a:spcBef>
            </a:pPr>
            <a:r>
              <a:rPr lang="en-US" sz="2400" dirty="0" smtClean="0">
                <a:solidFill>
                  <a:schemeClr val="tx1"/>
                </a:solidFill>
                <a:latin typeface="Arial" charset="0"/>
                <a:ea typeface="Arial" charset="0"/>
              </a:rPr>
              <a:t>How to do it</a:t>
            </a:r>
          </a:p>
          <a:p>
            <a:pPr marL="285750" indent="-285750">
              <a:spcBef>
                <a:spcPts val="0"/>
              </a:spcBef>
              <a:buFont typeface="Arial" charset="0"/>
              <a:buChar char="•"/>
            </a:pPr>
            <a:r>
              <a:rPr lang="en-US" sz="1600" dirty="0" smtClean="0">
                <a:solidFill>
                  <a:schemeClr val="tx1"/>
                </a:solidFill>
                <a:latin typeface="Arial" charset="0"/>
                <a:ea typeface="Arial" charset="0"/>
              </a:rPr>
              <a:t>Making the pitch to administrators</a:t>
            </a:r>
          </a:p>
          <a:p>
            <a:pPr marL="285750" indent="-285750">
              <a:spcBef>
                <a:spcPts val="0"/>
              </a:spcBef>
              <a:buFont typeface="Arial" charset="0"/>
              <a:buChar char="•"/>
            </a:pPr>
            <a:r>
              <a:rPr lang="en-US" sz="1600" dirty="0" smtClean="0">
                <a:solidFill>
                  <a:schemeClr val="tx1"/>
                </a:solidFill>
                <a:latin typeface="Arial" charset="0"/>
                <a:ea typeface="Arial" charset="0"/>
              </a:rPr>
              <a:t>Back it up with data, data &amp; more data</a:t>
            </a:r>
          </a:p>
          <a:p>
            <a:pPr marL="285750" indent="-285750">
              <a:spcBef>
                <a:spcPts val="0"/>
              </a:spcBef>
              <a:buFont typeface="Arial" charset="0"/>
              <a:buChar char="•"/>
            </a:pPr>
            <a:r>
              <a:rPr lang="en-US" sz="1600" dirty="0" smtClean="0">
                <a:solidFill>
                  <a:schemeClr val="tx1"/>
                </a:solidFill>
                <a:latin typeface="Arial" charset="0"/>
                <a:ea typeface="Arial" charset="0"/>
              </a:rPr>
              <a:t>Show alignment and future value</a:t>
            </a:r>
          </a:p>
          <a:p>
            <a:pPr>
              <a:spcBef>
                <a:spcPts val="0"/>
              </a:spcBef>
            </a:pPr>
            <a:endParaRPr lang="en-US" sz="2400" dirty="0">
              <a:solidFill>
                <a:schemeClr val="tx1"/>
              </a:solidFill>
              <a:latin typeface="Arial" charset="0"/>
              <a:ea typeface="Arial" charset="0"/>
            </a:endParaRPr>
          </a:p>
          <a:p>
            <a:pPr>
              <a:spcBef>
                <a:spcPts val="0"/>
              </a:spcBef>
            </a:pPr>
            <a:r>
              <a:rPr lang="en-US" sz="2400" dirty="0" smtClean="0">
                <a:solidFill>
                  <a:schemeClr val="tx1"/>
                </a:solidFill>
                <a:latin typeface="Arial" charset="0"/>
                <a:ea typeface="Arial" charset="0"/>
              </a:rPr>
              <a:t>Keep in mind</a:t>
            </a:r>
            <a:r>
              <a:rPr lang="mr-IN" sz="2400" dirty="0" smtClean="0">
                <a:solidFill>
                  <a:schemeClr val="tx1"/>
                </a:solidFill>
                <a:latin typeface="Arial" charset="0"/>
                <a:ea typeface="Arial" charset="0"/>
              </a:rPr>
              <a:t>…</a:t>
            </a:r>
            <a:r>
              <a:rPr lang="en-US" sz="2400" dirty="0" smtClean="0">
                <a:solidFill>
                  <a:schemeClr val="tx1"/>
                </a:solidFill>
                <a:latin typeface="Arial" charset="0"/>
                <a:ea typeface="Arial" charset="0"/>
              </a:rPr>
              <a:t> </a:t>
            </a:r>
          </a:p>
          <a:p>
            <a:pPr marL="285750" indent="-285750">
              <a:spcBef>
                <a:spcPts val="0"/>
              </a:spcBef>
              <a:buFont typeface="Arial" charset="0"/>
              <a:buChar char="•"/>
            </a:pPr>
            <a:r>
              <a:rPr lang="en-US" sz="1600" dirty="0" smtClean="0">
                <a:solidFill>
                  <a:schemeClr val="tx1"/>
                </a:solidFill>
                <a:latin typeface="Arial" charset="0"/>
                <a:ea typeface="Arial" charset="0"/>
              </a:rPr>
              <a:t>Administrators change; make sure </a:t>
            </a:r>
          </a:p>
          <a:p>
            <a:pPr>
              <a:spcBef>
                <a:spcPts val="0"/>
              </a:spcBef>
            </a:pPr>
            <a:r>
              <a:rPr lang="en-US" sz="1600" dirty="0" smtClean="0">
                <a:solidFill>
                  <a:schemeClr val="tx1"/>
                </a:solidFill>
                <a:latin typeface="Arial" charset="0"/>
                <a:ea typeface="Arial" charset="0"/>
              </a:rPr>
              <a:t>to stay in touch each semester!</a:t>
            </a:r>
            <a:endParaRPr lang="en-US" sz="1600" dirty="0">
              <a:solidFill>
                <a:schemeClr val="tx1"/>
              </a:solidFill>
              <a:latin typeface="Arial" charset="0"/>
              <a:ea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0910" y="267855"/>
            <a:ext cx="6465454" cy="501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The “institutionalization” path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2108" y="1923292"/>
            <a:ext cx="5246167" cy="3220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8281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808727" y="1046792"/>
            <a:ext cx="7005237" cy="3619139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sz="2400" dirty="0" smtClean="0">
                <a:solidFill>
                  <a:schemeClr val="tx1"/>
                </a:solidFill>
                <a:latin typeface="Arial" charset="0"/>
                <a:ea typeface="Arial" charset="0"/>
              </a:rPr>
              <a:t>What it’s for</a:t>
            </a:r>
          </a:p>
          <a:p>
            <a:pPr>
              <a:spcBef>
                <a:spcPts val="0"/>
              </a:spcBef>
            </a:pPr>
            <a:endParaRPr lang="en-US" sz="2400" dirty="0" smtClean="0">
              <a:solidFill>
                <a:schemeClr val="tx1"/>
              </a:solidFill>
              <a:latin typeface="Arial" charset="0"/>
              <a:ea typeface="Arial" charset="0"/>
            </a:endParaRPr>
          </a:p>
          <a:p>
            <a:pPr>
              <a:spcBef>
                <a:spcPts val="0"/>
              </a:spcBef>
            </a:pPr>
            <a:endParaRPr lang="en-US" sz="2400" dirty="0" smtClean="0">
              <a:solidFill>
                <a:schemeClr val="tx1"/>
              </a:solidFill>
              <a:latin typeface="Arial" charset="0"/>
              <a:ea typeface="Arial" charset="0"/>
            </a:endParaRPr>
          </a:p>
          <a:p>
            <a:pPr>
              <a:spcBef>
                <a:spcPts val="0"/>
              </a:spcBef>
            </a:pPr>
            <a:endParaRPr lang="en-US" sz="1600" dirty="0">
              <a:solidFill>
                <a:schemeClr val="tx1"/>
              </a:solidFill>
              <a:latin typeface="Arial" charset="0"/>
              <a:ea typeface="Arial" charset="0"/>
            </a:endParaRPr>
          </a:p>
          <a:p>
            <a:pPr>
              <a:spcBef>
                <a:spcPts val="0"/>
              </a:spcBef>
            </a:pPr>
            <a:r>
              <a:rPr lang="en-US" sz="2400" dirty="0" smtClean="0">
                <a:solidFill>
                  <a:schemeClr val="tx1"/>
                </a:solidFill>
                <a:latin typeface="Arial" charset="0"/>
                <a:ea typeface="Arial" charset="0"/>
              </a:rPr>
              <a:t>How to do it</a:t>
            </a:r>
          </a:p>
          <a:p>
            <a:pPr>
              <a:spcBef>
                <a:spcPts val="0"/>
              </a:spcBef>
            </a:pPr>
            <a:endParaRPr lang="en-US" sz="2400" dirty="0">
              <a:solidFill>
                <a:schemeClr val="tx1"/>
              </a:solidFill>
              <a:latin typeface="Arial" charset="0"/>
              <a:ea typeface="Arial" charset="0"/>
            </a:endParaRPr>
          </a:p>
          <a:p>
            <a:pPr>
              <a:spcBef>
                <a:spcPts val="0"/>
              </a:spcBef>
            </a:pPr>
            <a:endParaRPr lang="en-US" sz="2400" dirty="0" smtClean="0">
              <a:solidFill>
                <a:schemeClr val="tx1"/>
              </a:solidFill>
              <a:latin typeface="Arial" charset="0"/>
              <a:ea typeface="Arial" charset="0"/>
            </a:endParaRPr>
          </a:p>
          <a:p>
            <a:pPr>
              <a:spcBef>
                <a:spcPts val="0"/>
              </a:spcBef>
            </a:pPr>
            <a:endParaRPr lang="en-US" sz="1400" dirty="0">
              <a:solidFill>
                <a:schemeClr val="tx1"/>
              </a:solidFill>
              <a:latin typeface="Arial" charset="0"/>
              <a:ea typeface="Arial" charset="0"/>
            </a:endParaRPr>
          </a:p>
          <a:p>
            <a:pPr>
              <a:spcBef>
                <a:spcPts val="0"/>
              </a:spcBef>
            </a:pPr>
            <a:r>
              <a:rPr lang="en-US" sz="2400" dirty="0" smtClean="0">
                <a:solidFill>
                  <a:schemeClr val="tx1"/>
                </a:solidFill>
                <a:latin typeface="Arial" charset="0"/>
                <a:ea typeface="Arial" charset="0"/>
              </a:rPr>
              <a:t>Keep in mind</a:t>
            </a:r>
            <a:r>
              <a:rPr lang="mr-IN" sz="2400" dirty="0" smtClean="0">
                <a:solidFill>
                  <a:schemeClr val="tx1"/>
                </a:solidFill>
                <a:latin typeface="Arial" charset="0"/>
                <a:ea typeface="Arial" charset="0"/>
              </a:rPr>
              <a:t>…</a:t>
            </a:r>
            <a:r>
              <a:rPr lang="en-US" sz="2400" dirty="0" smtClean="0">
                <a:solidFill>
                  <a:schemeClr val="tx1"/>
                </a:solidFill>
                <a:latin typeface="Arial" charset="0"/>
                <a:ea typeface="Arial" charset="0"/>
              </a:rPr>
              <a:t> </a:t>
            </a:r>
          </a:p>
          <a:p>
            <a:pPr>
              <a:spcBef>
                <a:spcPts val="0"/>
              </a:spcBef>
            </a:pPr>
            <a:endParaRPr lang="en-US" sz="1600" dirty="0">
              <a:solidFill>
                <a:schemeClr val="tx1"/>
              </a:solidFill>
              <a:latin typeface="Arial" charset="0"/>
              <a:ea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0910" y="267855"/>
            <a:ext cx="6465454" cy="501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The “keep it growing” path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7169" y="1740017"/>
            <a:ext cx="3996831" cy="3166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2958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808727" y="1046792"/>
            <a:ext cx="7005237" cy="3619139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sz="2400" dirty="0" smtClean="0">
                <a:solidFill>
                  <a:schemeClr val="tx1"/>
                </a:solidFill>
                <a:latin typeface="Arial" charset="0"/>
                <a:ea typeface="Arial" charset="0"/>
              </a:rPr>
              <a:t>What it’s for</a:t>
            </a:r>
          </a:p>
          <a:p>
            <a:pPr marL="285750" indent="-285750">
              <a:spcBef>
                <a:spcPts val="0"/>
              </a:spcBef>
              <a:buFont typeface="Arial" charset="0"/>
              <a:buChar char="•"/>
            </a:pPr>
            <a:r>
              <a:rPr lang="en-US" sz="1600" dirty="0" smtClean="0">
                <a:solidFill>
                  <a:schemeClr val="tx1"/>
                </a:solidFill>
                <a:latin typeface="Arial" charset="0"/>
                <a:ea typeface="Arial" charset="0"/>
              </a:rPr>
              <a:t>Elements that need to keep growing!</a:t>
            </a:r>
          </a:p>
          <a:p>
            <a:pPr marL="285750" indent="-285750">
              <a:spcBef>
                <a:spcPts val="0"/>
              </a:spcBef>
              <a:buFont typeface="Arial" charset="0"/>
              <a:buChar char="•"/>
            </a:pPr>
            <a:r>
              <a:rPr lang="en-US" sz="1600" dirty="0" smtClean="0">
                <a:solidFill>
                  <a:schemeClr val="tx1"/>
                </a:solidFill>
                <a:latin typeface="Arial" charset="0"/>
                <a:ea typeface="Arial" charset="0"/>
              </a:rPr>
              <a:t>Activities with proven successes</a:t>
            </a:r>
          </a:p>
          <a:p>
            <a:pPr marL="285750" indent="-285750">
              <a:spcBef>
                <a:spcPts val="0"/>
              </a:spcBef>
              <a:buFont typeface="Arial" charset="0"/>
              <a:buChar char="•"/>
            </a:pPr>
            <a:r>
              <a:rPr lang="en-US" sz="1600" dirty="0" smtClean="0">
                <a:solidFill>
                  <a:schemeClr val="tx1"/>
                </a:solidFill>
                <a:latin typeface="Arial" charset="0"/>
                <a:ea typeface="Arial" charset="0"/>
              </a:rPr>
              <a:t>Outputs with identified sources of support</a:t>
            </a:r>
          </a:p>
          <a:p>
            <a:pPr>
              <a:spcBef>
                <a:spcPts val="0"/>
              </a:spcBef>
            </a:pPr>
            <a:endParaRPr lang="en-US" sz="1600" dirty="0">
              <a:solidFill>
                <a:schemeClr val="tx1"/>
              </a:solidFill>
              <a:latin typeface="Arial" charset="0"/>
              <a:ea typeface="Arial" charset="0"/>
            </a:endParaRPr>
          </a:p>
          <a:p>
            <a:pPr>
              <a:spcBef>
                <a:spcPts val="0"/>
              </a:spcBef>
            </a:pPr>
            <a:r>
              <a:rPr lang="en-US" sz="2400" dirty="0" smtClean="0">
                <a:solidFill>
                  <a:schemeClr val="tx1"/>
                </a:solidFill>
                <a:latin typeface="Arial" charset="0"/>
                <a:ea typeface="Arial" charset="0"/>
              </a:rPr>
              <a:t>How to do it</a:t>
            </a:r>
          </a:p>
          <a:p>
            <a:pPr marL="285750" indent="-285750">
              <a:spcBef>
                <a:spcPts val="0"/>
              </a:spcBef>
              <a:buFont typeface="Arial" charset="0"/>
              <a:buChar char="•"/>
            </a:pPr>
            <a:r>
              <a:rPr lang="en-US" sz="1600" dirty="0" smtClean="0">
                <a:solidFill>
                  <a:schemeClr val="tx1"/>
                </a:solidFill>
                <a:latin typeface="Arial" charset="0"/>
                <a:ea typeface="Arial" charset="0"/>
              </a:rPr>
              <a:t>Define and continue to cultivate sources</a:t>
            </a:r>
          </a:p>
          <a:p>
            <a:pPr>
              <a:spcBef>
                <a:spcPts val="0"/>
              </a:spcBef>
            </a:pPr>
            <a:r>
              <a:rPr lang="en-US" sz="1600" dirty="0" smtClean="0">
                <a:solidFill>
                  <a:schemeClr val="tx1"/>
                </a:solidFill>
                <a:latin typeface="Arial" charset="0"/>
                <a:ea typeface="Arial" charset="0"/>
              </a:rPr>
              <a:t>of support for this work; </a:t>
            </a:r>
          </a:p>
          <a:p>
            <a:pPr marL="285750" indent="-285750">
              <a:spcBef>
                <a:spcPts val="0"/>
              </a:spcBef>
              <a:buFont typeface="Arial" charset="0"/>
              <a:buChar char="•"/>
            </a:pPr>
            <a:r>
              <a:rPr lang="en-US" sz="1600" dirty="0" smtClean="0">
                <a:solidFill>
                  <a:schemeClr val="tx1"/>
                </a:solidFill>
                <a:latin typeface="Arial" charset="0"/>
                <a:ea typeface="Arial" charset="0"/>
              </a:rPr>
              <a:t>Some may be financial, some may</a:t>
            </a:r>
          </a:p>
          <a:p>
            <a:pPr>
              <a:spcBef>
                <a:spcPts val="0"/>
              </a:spcBef>
            </a:pPr>
            <a:r>
              <a:rPr lang="en-US" sz="1600" dirty="0" smtClean="0">
                <a:solidFill>
                  <a:schemeClr val="tx1"/>
                </a:solidFill>
                <a:latin typeface="Arial" charset="0"/>
                <a:ea typeface="Arial" charset="0"/>
              </a:rPr>
              <a:t>require “only” time</a:t>
            </a:r>
          </a:p>
          <a:p>
            <a:pPr>
              <a:spcBef>
                <a:spcPts val="0"/>
              </a:spcBef>
            </a:pPr>
            <a:endParaRPr lang="en-US" sz="1400" dirty="0">
              <a:solidFill>
                <a:schemeClr val="tx1"/>
              </a:solidFill>
              <a:latin typeface="Arial" charset="0"/>
              <a:ea typeface="Arial" charset="0"/>
            </a:endParaRPr>
          </a:p>
          <a:p>
            <a:pPr>
              <a:spcBef>
                <a:spcPts val="0"/>
              </a:spcBef>
            </a:pPr>
            <a:r>
              <a:rPr lang="en-US" sz="2400" dirty="0" smtClean="0">
                <a:solidFill>
                  <a:schemeClr val="tx1"/>
                </a:solidFill>
                <a:latin typeface="Arial" charset="0"/>
                <a:ea typeface="Arial" charset="0"/>
              </a:rPr>
              <a:t>Keep in mind</a:t>
            </a:r>
            <a:r>
              <a:rPr lang="mr-IN" sz="2400" dirty="0" smtClean="0">
                <a:solidFill>
                  <a:schemeClr val="tx1"/>
                </a:solidFill>
                <a:latin typeface="Arial" charset="0"/>
                <a:ea typeface="Arial" charset="0"/>
              </a:rPr>
              <a:t>…</a:t>
            </a:r>
            <a:r>
              <a:rPr lang="en-US" sz="2400" dirty="0" smtClean="0">
                <a:solidFill>
                  <a:schemeClr val="tx1"/>
                </a:solidFill>
                <a:latin typeface="Arial" charset="0"/>
                <a:ea typeface="Arial" charset="0"/>
              </a:rPr>
              <a:t> </a:t>
            </a:r>
          </a:p>
          <a:p>
            <a:pPr marL="285750" indent="-285750">
              <a:spcBef>
                <a:spcPts val="0"/>
              </a:spcBef>
              <a:buFont typeface="Arial" charset="0"/>
              <a:buChar char="•"/>
            </a:pPr>
            <a:r>
              <a:rPr lang="en-US" sz="1600" dirty="0" smtClean="0">
                <a:solidFill>
                  <a:schemeClr val="tx1"/>
                </a:solidFill>
                <a:latin typeface="Arial" charset="0"/>
                <a:ea typeface="Arial" charset="0"/>
              </a:rPr>
              <a:t>This is like running a business</a:t>
            </a:r>
          </a:p>
          <a:p>
            <a:pPr marL="285750" indent="-285750">
              <a:spcBef>
                <a:spcPts val="0"/>
              </a:spcBef>
              <a:buFont typeface="Arial" charset="0"/>
              <a:buChar char="•"/>
            </a:pPr>
            <a:r>
              <a:rPr lang="en-US" sz="1600" dirty="0" smtClean="0">
                <a:solidFill>
                  <a:schemeClr val="tx1"/>
                </a:solidFill>
                <a:latin typeface="Arial" charset="0"/>
                <a:ea typeface="Arial" charset="0"/>
              </a:rPr>
              <a:t>Getting continuing support means </a:t>
            </a:r>
          </a:p>
          <a:p>
            <a:pPr>
              <a:spcBef>
                <a:spcPts val="0"/>
              </a:spcBef>
            </a:pPr>
            <a:r>
              <a:rPr lang="en-US" sz="1600" dirty="0" smtClean="0">
                <a:solidFill>
                  <a:schemeClr val="tx1"/>
                </a:solidFill>
                <a:latin typeface="Arial" charset="0"/>
                <a:ea typeface="Arial" charset="0"/>
              </a:rPr>
              <a:t>continuing effort</a:t>
            </a:r>
          </a:p>
          <a:p>
            <a:pPr>
              <a:spcBef>
                <a:spcPts val="0"/>
              </a:spcBef>
            </a:pPr>
            <a:endParaRPr lang="en-US" sz="1600" dirty="0">
              <a:solidFill>
                <a:schemeClr val="tx1"/>
              </a:solidFill>
              <a:latin typeface="Arial" charset="0"/>
              <a:ea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0910" y="267855"/>
            <a:ext cx="6465454" cy="501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The “keep it growing” path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7169" y="1740017"/>
            <a:ext cx="3996831" cy="3166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2836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786385" y="576272"/>
            <a:ext cx="3734816" cy="514350"/>
          </a:xfrm>
          <a:prstGeom prst="rect">
            <a:avLst/>
          </a:prstGeom>
        </p:spPr>
        <p:txBody>
          <a:bodyPr/>
          <a:lstStyle>
            <a:lvl1pPr algn="l" defTabSz="342900" rtl="0" eaLnBrk="1" latinLnBrk="0" hangingPunct="1">
              <a:spcBef>
                <a:spcPct val="0"/>
              </a:spcBef>
              <a:buNone/>
              <a:defRPr sz="27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fontAlgn="auto">
              <a:lnSpc>
                <a:spcPct val="100000"/>
              </a:lnSpc>
              <a:spcAft>
                <a:spcPts val="0"/>
              </a:spcAft>
            </a:pPr>
            <a:r>
              <a:rPr lang="en-US" i="1" dirty="0" smtClean="0"/>
              <a:t>Questions?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0972049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13158" y="3365499"/>
            <a:ext cx="7522477" cy="1130300"/>
          </a:xfrm>
        </p:spPr>
        <p:txBody>
          <a:bodyPr/>
          <a:lstStyle/>
          <a:p>
            <a:r>
              <a:rPr lang="en-US" dirty="0" smtClean="0"/>
              <a:t>PRIORITIZING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85862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AD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Poll Question #1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786385" y="2030346"/>
            <a:ext cx="5984066" cy="2635250"/>
          </a:xfrm>
        </p:spPr>
        <p:txBody>
          <a:bodyPr>
            <a:noAutofit/>
          </a:bodyPr>
          <a:lstStyle/>
          <a:p>
            <a:pPr marL="329750" indent="-342900">
              <a:buFont typeface="+mj-lt"/>
              <a:buAutoNum type="alphaUcPeriod"/>
            </a:pPr>
            <a:r>
              <a:rPr lang="en-US" sz="1800" i="0" dirty="0" smtClean="0">
                <a:solidFill>
                  <a:schemeClr val="tx1"/>
                </a:solidFill>
                <a:ea typeface="Arial" charset="0"/>
                <a:cs typeface="Arial" charset="0"/>
              </a:rPr>
              <a:t>Affiliated with an ATE grant</a:t>
            </a:r>
          </a:p>
          <a:p>
            <a:pPr marL="329750" indent="-342900">
              <a:buFont typeface="+mj-lt"/>
              <a:buAutoNum type="alphaUcPeriod"/>
            </a:pPr>
            <a:r>
              <a:rPr lang="en-US" sz="1800" i="0" dirty="0" smtClean="0">
                <a:solidFill>
                  <a:schemeClr val="tx1"/>
                </a:solidFill>
                <a:ea typeface="Arial" charset="0"/>
                <a:cs typeface="Arial" charset="0"/>
              </a:rPr>
              <a:t>Affiliated with a different NSF granting program</a:t>
            </a:r>
          </a:p>
          <a:p>
            <a:pPr marL="329750" indent="-342900">
              <a:buFont typeface="+mj-lt"/>
              <a:buAutoNum type="alphaUcPeriod"/>
            </a:pPr>
            <a:r>
              <a:rPr lang="en-US" sz="1800" i="0" dirty="0" smtClean="0">
                <a:solidFill>
                  <a:schemeClr val="tx1"/>
                </a:solidFill>
                <a:ea typeface="Arial" charset="0"/>
                <a:cs typeface="Arial" charset="0"/>
              </a:rPr>
              <a:t>Not currently funded, but writing an ATE grant</a:t>
            </a:r>
          </a:p>
          <a:p>
            <a:pPr marL="329750" indent="-342900">
              <a:buFont typeface="+mj-lt"/>
              <a:buAutoNum type="alphaUcPeriod"/>
            </a:pPr>
            <a:r>
              <a:rPr lang="en-US" sz="1800" i="0" dirty="0" smtClean="0">
                <a:solidFill>
                  <a:schemeClr val="tx1"/>
                </a:solidFill>
                <a:ea typeface="Arial" charset="0"/>
                <a:cs typeface="Arial" charset="0"/>
              </a:rPr>
              <a:t>Other</a:t>
            </a:r>
            <a:endParaRPr lang="en-US" sz="1800" i="0" dirty="0">
              <a:solidFill>
                <a:schemeClr val="tx1"/>
              </a:solidFill>
              <a:ea typeface="Arial" charset="0"/>
              <a:cs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86384" y="1380730"/>
            <a:ext cx="4778461" cy="44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 smtClean="0">
                <a:latin typeface="+mn-lt"/>
              </a:rPr>
              <a:t>I would describe myself as:</a:t>
            </a:r>
            <a:endParaRPr lang="en-US" sz="2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245063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808727" y="905164"/>
            <a:ext cx="7568655" cy="3997829"/>
          </a:xfrm>
        </p:spPr>
        <p:txBody>
          <a:bodyPr/>
          <a:lstStyle/>
          <a:p>
            <a:pPr lvl="1" algn="l"/>
            <a:r>
              <a:rPr lang="en-US" b="1" dirty="0" smtClean="0"/>
              <a:t>Value </a:t>
            </a:r>
            <a:r>
              <a:rPr lang="en-US" b="1" dirty="0"/>
              <a:t>to end users</a:t>
            </a:r>
          </a:p>
          <a:p>
            <a:pPr lvl="3" algn="l"/>
            <a:r>
              <a:rPr lang="en-US" sz="1600" dirty="0"/>
              <a:t>Is there evidence of significant value to students? To faculty?</a:t>
            </a:r>
          </a:p>
          <a:p>
            <a:pPr lvl="1" algn="l"/>
            <a:r>
              <a:rPr lang="en-US" b="1" dirty="0" smtClean="0"/>
              <a:t>Value </a:t>
            </a:r>
            <a:r>
              <a:rPr lang="en-US" b="1" dirty="0"/>
              <a:t>to key stakeholders (industry partners)</a:t>
            </a:r>
          </a:p>
          <a:p>
            <a:pPr lvl="3" algn="l"/>
            <a:r>
              <a:rPr lang="en-US" sz="1600" dirty="0"/>
              <a:t>Is this a service they care about</a:t>
            </a:r>
            <a:r>
              <a:rPr lang="en-US" sz="1600" dirty="0" smtClean="0"/>
              <a:t>?</a:t>
            </a:r>
          </a:p>
          <a:p>
            <a:pPr lvl="1" algn="l"/>
            <a:r>
              <a:rPr lang="en-US" b="1" dirty="0" smtClean="0"/>
              <a:t>Value to your institution</a:t>
            </a:r>
          </a:p>
          <a:p>
            <a:pPr lvl="3" algn="l"/>
            <a:r>
              <a:rPr lang="en-US" sz="1600" dirty="0" smtClean="0"/>
              <a:t>What </a:t>
            </a:r>
            <a:r>
              <a:rPr lang="en-US" sz="1600" dirty="0"/>
              <a:t>evidence is there that this aligns with the larger aims of the institution?</a:t>
            </a:r>
          </a:p>
          <a:p>
            <a:pPr lvl="1" algn="l"/>
            <a:r>
              <a:rPr lang="en-US" b="1" dirty="0"/>
              <a:t>Mission</a:t>
            </a:r>
          </a:p>
          <a:p>
            <a:pPr lvl="3" algn="l"/>
            <a:r>
              <a:rPr lang="en-US" sz="1600" dirty="0" smtClean="0"/>
              <a:t>How well aligned is the activity with your core mission?</a:t>
            </a:r>
          </a:p>
          <a:p>
            <a:pPr lvl="3" algn="l"/>
            <a:endParaRPr lang="en-US" sz="1100" dirty="0"/>
          </a:p>
          <a:p>
            <a:pPr marL="0" lvl="1" algn="l">
              <a:spcBef>
                <a:spcPts val="0"/>
              </a:spcBef>
            </a:pPr>
            <a:r>
              <a:rPr lang="en-US" b="1" dirty="0"/>
              <a:t> </a:t>
            </a:r>
            <a:r>
              <a:rPr lang="en-US" b="1" dirty="0" smtClean="0"/>
              <a:t>      Resource contribution </a:t>
            </a:r>
          </a:p>
          <a:p>
            <a:pPr marL="0" lvl="1" algn="l">
              <a:spcBef>
                <a:spcPts val="0"/>
              </a:spcBef>
            </a:pPr>
            <a:r>
              <a:rPr lang="en-US" sz="1600" dirty="0" smtClean="0"/>
              <a:t>	        How well does this support the financial needs of the organization? </a:t>
            </a:r>
            <a:endParaRPr lang="en-US" sz="1600" dirty="0" smtClean="0">
              <a:solidFill>
                <a:schemeClr val="tx1"/>
              </a:solidFill>
              <a:latin typeface="Arial" charset="0"/>
              <a:ea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0910" y="267855"/>
            <a:ext cx="6465454" cy="501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What are important criteria?</a:t>
            </a:r>
            <a:endParaRPr lang="en-US" u="sng" dirty="0"/>
          </a:p>
        </p:txBody>
      </p:sp>
    </p:spTree>
    <p:extLst>
      <p:ext uri="{BB962C8B-B14F-4D97-AF65-F5344CB8AC3E}">
        <p14:creationId xmlns:p14="http://schemas.microsoft.com/office/powerpoint/2010/main" val="10116590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0" y="1265238"/>
            <a:ext cx="3221038" cy="1885950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indent="0">
              <a:lnSpc>
                <a:spcPct val="80000"/>
              </a:lnSpc>
              <a:spcBef>
                <a:spcPct val="0"/>
              </a:spcBef>
              <a:buNone/>
            </a:pPr>
            <a:r>
              <a:rPr lang="en-US" sz="2000" cap="all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Tools for prioritizing </a:t>
            </a:r>
            <a:r>
              <a:rPr lang="en-US" sz="2000" cap="all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your activities</a:t>
            </a:r>
            <a:endParaRPr lang="en-US" sz="2000" cap="all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Picture 6" descr="http://www.johnfulwider.com/wp-content/uploads/2012/08/Matrix-Map-Illustration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86200" y="435802"/>
            <a:ext cx="5257800" cy="4004066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273894" y="4873442"/>
            <a:ext cx="90987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latin typeface="Calibri" panose="020F0502020204030204"/>
                <a:cs typeface=""/>
              </a:rPr>
              <a:t>Adapted from </a:t>
            </a:r>
            <a:r>
              <a:rPr lang="en-US" sz="1200" i="1" dirty="0">
                <a:latin typeface="Calibri" panose="020F0502020204030204"/>
                <a:cs typeface=""/>
              </a:rPr>
              <a:t>Nonprofit Sustainability: Making Strategic Decisions for Financial Viability</a:t>
            </a:r>
            <a:r>
              <a:rPr lang="en-US" sz="1200" dirty="0">
                <a:latin typeface="Calibri" panose="020F0502020204030204"/>
                <a:cs typeface=""/>
              </a:rPr>
              <a:t> </a:t>
            </a:r>
            <a:r>
              <a:rPr lang="en-US" sz="1200" dirty="0" smtClean="0">
                <a:latin typeface="Calibri" panose="020F0502020204030204"/>
                <a:cs typeface=""/>
              </a:rPr>
              <a:t>by </a:t>
            </a:r>
            <a:r>
              <a:rPr lang="en-US" sz="1200" dirty="0">
                <a:latin typeface="Calibri" panose="020F0502020204030204"/>
                <a:cs typeface=""/>
              </a:rPr>
              <a:t>Jeanne Bell, Jan </a:t>
            </a:r>
            <a:r>
              <a:rPr lang="en-US" sz="1200" dirty="0" err="1">
                <a:latin typeface="Calibri" panose="020F0502020204030204"/>
                <a:cs typeface=""/>
              </a:rPr>
              <a:t>Masaoka</a:t>
            </a:r>
            <a:r>
              <a:rPr lang="en-US" sz="1200" dirty="0">
                <a:latin typeface="Calibri" panose="020F0502020204030204"/>
                <a:cs typeface=""/>
              </a:rPr>
              <a:t> &amp; Steve Zimmerman </a:t>
            </a:r>
          </a:p>
        </p:txBody>
      </p:sp>
      <p:sp>
        <p:nvSpPr>
          <p:cNvPr id="8" name="Rectangle 7"/>
          <p:cNvSpPr/>
          <p:nvPr/>
        </p:nvSpPr>
        <p:spPr bwMode="auto">
          <a:xfrm>
            <a:off x="5181600" y="3939451"/>
            <a:ext cx="3081867" cy="4572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378" eaLnBrk="0" hangingPunct="0">
              <a:lnSpc>
                <a:spcPct val="100000"/>
              </a:lnSpc>
              <a:spcBef>
                <a:spcPct val="0"/>
              </a:spcBef>
            </a:pPr>
            <a:r>
              <a:rPr lang="en-US" dirty="0" smtClean="0">
                <a:solidFill>
                  <a:prstClr val="black"/>
                </a:solidFill>
                <a:ea typeface="ＭＳ Ｐゴシック" pitchFamily="28" charset="-128"/>
                <a:cs typeface=""/>
              </a:rPr>
              <a:t>Contribution to sustainability</a:t>
            </a:r>
            <a:endParaRPr lang="en-US" dirty="0">
              <a:solidFill>
                <a:prstClr val="black"/>
              </a:solidFill>
              <a:ea typeface="ＭＳ Ｐゴシック" pitchFamily="28" charset="-128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5995916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0" y="300038"/>
            <a:ext cx="2449513" cy="3903662"/>
          </a:xfrm>
        </p:spPr>
        <p:txBody>
          <a:bodyPr>
            <a:normAutofit fontScale="92500" lnSpcReduction="20000"/>
          </a:bodyPr>
          <a:lstStyle/>
          <a:p>
            <a:pPr indent="0">
              <a:buNone/>
            </a:pPr>
            <a:r>
              <a:rPr lang="en-US" sz="1800" dirty="0" smtClean="0">
                <a:solidFill>
                  <a:schemeClr val="tx1"/>
                </a:solidFill>
              </a:rPr>
              <a:t>How </a:t>
            </a:r>
            <a:r>
              <a:rPr lang="en-US" sz="1800" dirty="0">
                <a:solidFill>
                  <a:schemeClr val="tx1"/>
                </a:solidFill>
              </a:rPr>
              <a:t>would you categorize</a:t>
            </a:r>
            <a:r>
              <a:rPr lang="en-US" sz="1800" dirty="0" smtClean="0">
                <a:solidFill>
                  <a:schemeClr val="tx1"/>
                </a:solidFill>
              </a:rPr>
              <a:t>:</a:t>
            </a:r>
          </a:p>
          <a:p>
            <a:pPr indent="0">
              <a:buNone/>
            </a:pPr>
            <a:endParaRPr lang="en-US" sz="1800" dirty="0">
              <a:solidFill>
                <a:schemeClr val="tx1"/>
              </a:solidFill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1900" dirty="0" smtClean="0">
                <a:solidFill>
                  <a:schemeClr val="tx1"/>
                </a:solidFill>
              </a:rPr>
              <a:t>Hosting a national competition that results in student job offers and gets with major industry sponsors</a:t>
            </a:r>
            <a:endParaRPr lang="en-US" sz="1900" dirty="0">
              <a:solidFill>
                <a:schemeClr val="tx1"/>
              </a:solidFill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1900" dirty="0" smtClean="0">
                <a:solidFill>
                  <a:schemeClr val="tx1"/>
                </a:solidFill>
              </a:rPr>
              <a:t>Semi-annual industry brunch with students that is poorly attended</a:t>
            </a:r>
            <a:endParaRPr lang="en-US" sz="1900" dirty="0">
              <a:solidFill>
                <a:schemeClr val="tx1"/>
              </a:solidFill>
            </a:endParaRPr>
          </a:p>
        </p:txBody>
      </p:sp>
      <p:grpSp>
        <p:nvGrpSpPr>
          <p:cNvPr id="5" name="Group 19"/>
          <p:cNvGrpSpPr/>
          <p:nvPr/>
        </p:nvGrpSpPr>
        <p:grpSpPr>
          <a:xfrm>
            <a:off x="3124202" y="559136"/>
            <a:ext cx="6019799" cy="4584365"/>
            <a:chOff x="990600" y="745513"/>
            <a:chExt cx="6019799" cy="6112487"/>
          </a:xfrm>
          <a:solidFill>
            <a:schemeClr val="tx1"/>
          </a:solidFill>
        </p:grpSpPr>
        <p:cxnSp>
          <p:nvCxnSpPr>
            <p:cNvPr id="6" name="Straight Connector 5"/>
            <p:cNvCxnSpPr>
              <a:endCxn id="5" idx="2"/>
            </p:cNvCxnSpPr>
            <p:nvPr/>
          </p:nvCxnSpPr>
          <p:spPr bwMode="auto">
            <a:xfrm>
              <a:off x="6705600" y="1812312"/>
              <a:ext cx="0" cy="3962400"/>
            </a:xfrm>
            <a:prstGeom prst="line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7" name="TextBox 6"/>
            <p:cNvSpPr txBox="1"/>
            <p:nvPr/>
          </p:nvSpPr>
          <p:spPr>
            <a:xfrm>
              <a:off x="3999154" y="6019800"/>
              <a:ext cx="1271438" cy="492443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algn="l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dirty="0">
                  <a:solidFill>
                    <a:prstClr val="black"/>
                  </a:solidFill>
                  <a:latin typeface="Calibri" panose="020F0502020204030204"/>
                  <a:cs typeface=""/>
                </a:rPr>
                <a:t>Profitability</a:t>
              </a:r>
            </a:p>
          </p:txBody>
        </p:sp>
        <p:pic>
          <p:nvPicPr>
            <p:cNvPr id="8" name="Picture 6" descr="http://www.johnfulwider.com/wp-content/uploads/2012/08/Matrix-Map-Illustration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990600" y="745513"/>
              <a:ext cx="6019799" cy="6112487"/>
            </a:xfrm>
            <a:prstGeom prst="rect">
              <a:avLst/>
            </a:prstGeom>
            <a:grpFill/>
          </p:spPr>
        </p:pic>
        <p:sp>
          <p:nvSpPr>
            <p:cNvPr id="9" name="Rectangle 8"/>
            <p:cNvSpPr/>
            <p:nvPr/>
          </p:nvSpPr>
          <p:spPr bwMode="auto">
            <a:xfrm>
              <a:off x="2057400" y="1447800"/>
              <a:ext cx="1981200" cy="1752600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l" defTabSz="914378" eaLnBrk="0" hangingPunct="0">
                <a:lnSpc>
                  <a:spcPct val="100000"/>
                </a:lnSpc>
                <a:spcBef>
                  <a:spcPct val="0"/>
                </a:spcBef>
              </a:pPr>
              <a:endParaRPr lang="en-US" dirty="0">
                <a:solidFill>
                  <a:prstClr val="black"/>
                </a:solidFill>
                <a:ea typeface="ＭＳ Ｐゴシック" pitchFamily="28" charset="-128"/>
                <a:cs typeface=""/>
              </a:endParaRPr>
            </a:p>
          </p:txBody>
        </p:sp>
        <p:sp>
          <p:nvSpPr>
            <p:cNvPr id="10" name="Rectangle 9"/>
            <p:cNvSpPr/>
            <p:nvPr/>
          </p:nvSpPr>
          <p:spPr bwMode="auto">
            <a:xfrm>
              <a:off x="4343400" y="1447800"/>
              <a:ext cx="2438400" cy="1752600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l" defTabSz="914378" eaLnBrk="0" hangingPunct="0">
                <a:lnSpc>
                  <a:spcPct val="100000"/>
                </a:lnSpc>
                <a:spcBef>
                  <a:spcPct val="0"/>
                </a:spcBef>
              </a:pPr>
              <a:endParaRPr lang="en-US" sz="2400" dirty="0">
                <a:solidFill>
                  <a:prstClr val="black"/>
                </a:solidFill>
                <a:ea typeface="ＭＳ Ｐゴシック" pitchFamily="28" charset="-128"/>
                <a:cs typeface=""/>
              </a:endParaRPr>
            </a:p>
          </p:txBody>
        </p:sp>
        <p:sp>
          <p:nvSpPr>
            <p:cNvPr id="11" name="Rectangle 10"/>
            <p:cNvSpPr/>
            <p:nvPr/>
          </p:nvSpPr>
          <p:spPr bwMode="auto">
            <a:xfrm>
              <a:off x="1981200" y="3810000"/>
              <a:ext cx="2209800" cy="2057400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l" defTabSz="914378" eaLnBrk="0" hangingPunct="0">
                <a:lnSpc>
                  <a:spcPct val="100000"/>
                </a:lnSpc>
                <a:spcBef>
                  <a:spcPct val="0"/>
                </a:spcBef>
              </a:pPr>
              <a:endParaRPr lang="en-US" dirty="0">
                <a:solidFill>
                  <a:prstClr val="black"/>
                </a:solidFill>
                <a:ea typeface="ＭＳ Ｐゴシック" pitchFamily="28" charset="-128"/>
                <a:cs typeface=""/>
              </a:endParaRPr>
            </a:p>
          </p:txBody>
        </p:sp>
        <p:sp>
          <p:nvSpPr>
            <p:cNvPr id="12" name="Rectangle 11"/>
            <p:cNvSpPr/>
            <p:nvPr/>
          </p:nvSpPr>
          <p:spPr bwMode="auto">
            <a:xfrm>
              <a:off x="4495800" y="3886200"/>
              <a:ext cx="2209800" cy="1981200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l" defTabSz="914378" eaLnBrk="0" hangingPunct="0">
                <a:lnSpc>
                  <a:spcPct val="100000"/>
                </a:lnSpc>
                <a:spcBef>
                  <a:spcPct val="0"/>
                </a:spcBef>
              </a:pPr>
              <a:endParaRPr lang="en-US" dirty="0">
                <a:solidFill>
                  <a:prstClr val="black"/>
                </a:solidFill>
                <a:ea typeface="ＭＳ Ｐゴシック" pitchFamily="28" charset="-128"/>
                <a:cs typeface=""/>
              </a:endParaRPr>
            </a:p>
          </p:txBody>
        </p:sp>
      </p:grpSp>
      <p:sp>
        <p:nvSpPr>
          <p:cNvPr id="13" name="Rectangle 12"/>
          <p:cNvSpPr/>
          <p:nvPr/>
        </p:nvSpPr>
        <p:spPr bwMode="auto">
          <a:xfrm>
            <a:off x="5257800" y="4616784"/>
            <a:ext cx="2286000" cy="4572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378" eaLnBrk="0" hangingPunct="0">
              <a:lnSpc>
                <a:spcPct val="100000"/>
              </a:lnSpc>
              <a:spcBef>
                <a:spcPct val="0"/>
              </a:spcBef>
            </a:pPr>
            <a:r>
              <a:rPr lang="en-US" sz="2400" dirty="0">
                <a:solidFill>
                  <a:prstClr val="black"/>
                </a:solidFill>
                <a:ea typeface="ＭＳ Ｐゴシック" pitchFamily="28" charset="-128"/>
                <a:cs typeface=""/>
              </a:rPr>
              <a:t>Value to users</a:t>
            </a:r>
          </a:p>
        </p:txBody>
      </p:sp>
      <p:sp>
        <p:nvSpPr>
          <p:cNvPr id="14" name="Rectangle 13"/>
          <p:cNvSpPr/>
          <p:nvPr/>
        </p:nvSpPr>
        <p:spPr bwMode="auto">
          <a:xfrm>
            <a:off x="4588933" y="4616784"/>
            <a:ext cx="3081867" cy="4572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378" eaLnBrk="0" hangingPunct="0">
              <a:lnSpc>
                <a:spcPct val="100000"/>
              </a:lnSpc>
              <a:spcBef>
                <a:spcPct val="0"/>
              </a:spcBef>
            </a:pPr>
            <a:r>
              <a:rPr lang="en-US" dirty="0" smtClean="0">
                <a:solidFill>
                  <a:prstClr val="black"/>
                </a:solidFill>
                <a:ea typeface="ＭＳ Ｐゴシック" pitchFamily="28" charset="-128"/>
                <a:cs typeface=""/>
              </a:rPr>
              <a:t>Contribution to sustainability</a:t>
            </a:r>
            <a:endParaRPr lang="en-US" dirty="0">
              <a:solidFill>
                <a:prstClr val="black"/>
              </a:solidFill>
              <a:ea typeface="ＭＳ Ｐゴシック" pitchFamily="28" charset="-128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3430688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0" y="300038"/>
            <a:ext cx="2449513" cy="3903662"/>
          </a:xfrm>
        </p:spPr>
        <p:txBody>
          <a:bodyPr>
            <a:normAutofit fontScale="92500" lnSpcReduction="20000"/>
          </a:bodyPr>
          <a:lstStyle/>
          <a:p>
            <a:pPr indent="0">
              <a:buNone/>
            </a:pPr>
            <a:r>
              <a:rPr lang="en-US" sz="1800" dirty="0" smtClean="0">
                <a:solidFill>
                  <a:schemeClr val="tx1"/>
                </a:solidFill>
              </a:rPr>
              <a:t>How </a:t>
            </a:r>
            <a:r>
              <a:rPr lang="en-US" sz="1800" dirty="0">
                <a:solidFill>
                  <a:schemeClr val="tx1"/>
                </a:solidFill>
              </a:rPr>
              <a:t>would you categorize</a:t>
            </a:r>
            <a:r>
              <a:rPr lang="en-US" sz="1800" dirty="0" smtClean="0">
                <a:solidFill>
                  <a:schemeClr val="tx1"/>
                </a:solidFill>
              </a:rPr>
              <a:t>:</a:t>
            </a:r>
          </a:p>
          <a:p>
            <a:pPr indent="0">
              <a:buNone/>
            </a:pPr>
            <a:endParaRPr lang="en-US" sz="1800" dirty="0">
              <a:solidFill>
                <a:schemeClr val="tx1"/>
              </a:solidFill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1900" dirty="0" smtClean="0">
                <a:solidFill>
                  <a:schemeClr val="tx1"/>
                </a:solidFill>
              </a:rPr>
              <a:t>Hosting a national competition that results in student job offers and gets with major industry sponsors</a:t>
            </a:r>
            <a:endParaRPr lang="en-US" sz="1900" dirty="0">
              <a:solidFill>
                <a:schemeClr val="tx1"/>
              </a:solidFill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1900" dirty="0" smtClean="0">
                <a:solidFill>
                  <a:schemeClr val="tx1"/>
                </a:solidFill>
              </a:rPr>
              <a:t>Semi-annual industry brunch with students that is poorly attended</a:t>
            </a:r>
            <a:endParaRPr lang="en-US" sz="1900" dirty="0">
              <a:solidFill>
                <a:schemeClr val="tx1"/>
              </a:solidFill>
            </a:endParaRPr>
          </a:p>
        </p:txBody>
      </p:sp>
      <p:grpSp>
        <p:nvGrpSpPr>
          <p:cNvPr id="5" name="Group 19"/>
          <p:cNvGrpSpPr/>
          <p:nvPr/>
        </p:nvGrpSpPr>
        <p:grpSpPr>
          <a:xfrm>
            <a:off x="3124201" y="559135"/>
            <a:ext cx="6019799" cy="4584365"/>
            <a:chOff x="990600" y="745513"/>
            <a:chExt cx="6019799" cy="6112487"/>
          </a:xfrm>
          <a:solidFill>
            <a:schemeClr val="tx1"/>
          </a:solidFill>
        </p:grpSpPr>
        <p:cxnSp>
          <p:nvCxnSpPr>
            <p:cNvPr id="6" name="Straight Connector 5"/>
            <p:cNvCxnSpPr>
              <a:endCxn id="5" idx="2"/>
            </p:cNvCxnSpPr>
            <p:nvPr/>
          </p:nvCxnSpPr>
          <p:spPr bwMode="auto">
            <a:xfrm>
              <a:off x="6705599" y="1812310"/>
              <a:ext cx="0" cy="3962400"/>
            </a:xfrm>
            <a:prstGeom prst="line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7" name="TextBox 6"/>
            <p:cNvSpPr txBox="1"/>
            <p:nvPr/>
          </p:nvSpPr>
          <p:spPr>
            <a:xfrm>
              <a:off x="3999154" y="6019800"/>
              <a:ext cx="1271438" cy="492443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algn="l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dirty="0">
                  <a:solidFill>
                    <a:prstClr val="black"/>
                  </a:solidFill>
                  <a:latin typeface="Calibri" panose="020F0502020204030204"/>
                  <a:cs typeface=""/>
                </a:rPr>
                <a:t>Profitability</a:t>
              </a:r>
            </a:p>
          </p:txBody>
        </p:sp>
        <p:pic>
          <p:nvPicPr>
            <p:cNvPr id="8" name="Picture 6" descr="http://www.johnfulwider.com/wp-content/uploads/2012/08/Matrix-Map-Illustration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990600" y="745513"/>
              <a:ext cx="6019799" cy="6112487"/>
            </a:xfrm>
            <a:prstGeom prst="rect">
              <a:avLst/>
            </a:prstGeom>
            <a:grpFill/>
          </p:spPr>
        </p:pic>
        <p:sp>
          <p:nvSpPr>
            <p:cNvPr id="9" name="Rectangle 8"/>
            <p:cNvSpPr/>
            <p:nvPr/>
          </p:nvSpPr>
          <p:spPr bwMode="auto">
            <a:xfrm>
              <a:off x="2057400" y="1447800"/>
              <a:ext cx="1981200" cy="1752600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l" defTabSz="914378" eaLnBrk="0" hangingPunct="0">
                <a:lnSpc>
                  <a:spcPct val="100000"/>
                </a:lnSpc>
                <a:spcBef>
                  <a:spcPct val="0"/>
                </a:spcBef>
              </a:pPr>
              <a:endParaRPr lang="en-US" dirty="0">
                <a:solidFill>
                  <a:prstClr val="black"/>
                </a:solidFill>
                <a:ea typeface="ＭＳ Ｐゴシック" pitchFamily="28" charset="-128"/>
                <a:cs typeface=""/>
              </a:endParaRPr>
            </a:p>
          </p:txBody>
        </p:sp>
        <p:sp>
          <p:nvSpPr>
            <p:cNvPr id="10" name="Rectangle 9"/>
            <p:cNvSpPr/>
            <p:nvPr/>
          </p:nvSpPr>
          <p:spPr bwMode="auto">
            <a:xfrm>
              <a:off x="4343400" y="1447800"/>
              <a:ext cx="2438400" cy="1752600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l" defTabSz="914378" eaLnBrk="0" hangingPunct="0">
                <a:lnSpc>
                  <a:spcPct val="100000"/>
                </a:lnSpc>
                <a:spcBef>
                  <a:spcPct val="0"/>
                </a:spcBef>
              </a:pPr>
              <a:endParaRPr lang="en-US" sz="2400" dirty="0">
                <a:solidFill>
                  <a:prstClr val="black"/>
                </a:solidFill>
                <a:ea typeface="ＭＳ Ｐゴシック" pitchFamily="28" charset="-128"/>
                <a:cs typeface=""/>
              </a:endParaRPr>
            </a:p>
          </p:txBody>
        </p:sp>
        <p:sp>
          <p:nvSpPr>
            <p:cNvPr id="11" name="Rectangle 10"/>
            <p:cNvSpPr/>
            <p:nvPr/>
          </p:nvSpPr>
          <p:spPr bwMode="auto">
            <a:xfrm>
              <a:off x="1981200" y="3810000"/>
              <a:ext cx="2209800" cy="2057400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l" defTabSz="914378" eaLnBrk="0" hangingPunct="0">
                <a:lnSpc>
                  <a:spcPct val="100000"/>
                </a:lnSpc>
                <a:spcBef>
                  <a:spcPct val="0"/>
                </a:spcBef>
              </a:pPr>
              <a:endParaRPr lang="en-US" dirty="0">
                <a:solidFill>
                  <a:prstClr val="black"/>
                </a:solidFill>
                <a:ea typeface="ＭＳ Ｐゴシック" pitchFamily="28" charset="-128"/>
                <a:cs typeface=""/>
              </a:endParaRPr>
            </a:p>
          </p:txBody>
        </p:sp>
        <p:sp>
          <p:nvSpPr>
            <p:cNvPr id="12" name="Rectangle 11"/>
            <p:cNvSpPr/>
            <p:nvPr/>
          </p:nvSpPr>
          <p:spPr bwMode="auto">
            <a:xfrm>
              <a:off x="4495800" y="3886200"/>
              <a:ext cx="2209800" cy="1981200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l" defTabSz="914378" eaLnBrk="0" hangingPunct="0">
                <a:lnSpc>
                  <a:spcPct val="100000"/>
                </a:lnSpc>
                <a:spcBef>
                  <a:spcPct val="0"/>
                </a:spcBef>
              </a:pPr>
              <a:endParaRPr lang="en-US" dirty="0">
                <a:solidFill>
                  <a:prstClr val="black"/>
                </a:solidFill>
                <a:ea typeface="ＭＳ Ｐゴシック" pitchFamily="28" charset="-128"/>
                <a:cs typeface=""/>
              </a:endParaRPr>
            </a:p>
          </p:txBody>
        </p:sp>
      </p:grpSp>
      <p:sp>
        <p:nvSpPr>
          <p:cNvPr id="13" name="Rectangle 12"/>
          <p:cNvSpPr/>
          <p:nvPr/>
        </p:nvSpPr>
        <p:spPr bwMode="auto">
          <a:xfrm>
            <a:off x="4588933" y="4616784"/>
            <a:ext cx="3081867" cy="4572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378" eaLnBrk="0" hangingPunct="0">
              <a:lnSpc>
                <a:spcPct val="100000"/>
              </a:lnSpc>
              <a:spcBef>
                <a:spcPct val="0"/>
              </a:spcBef>
            </a:pPr>
            <a:r>
              <a:rPr lang="en-US" dirty="0" smtClean="0">
                <a:solidFill>
                  <a:prstClr val="black"/>
                </a:solidFill>
                <a:ea typeface="ＭＳ Ｐゴシック" pitchFamily="28" charset="-128"/>
                <a:cs typeface=""/>
              </a:rPr>
              <a:t>Contribution to sustainability</a:t>
            </a:r>
            <a:endParaRPr lang="en-US" dirty="0">
              <a:solidFill>
                <a:prstClr val="black"/>
              </a:solidFill>
              <a:ea typeface="ＭＳ Ｐゴシック" pitchFamily="28" charset="-128"/>
              <a:cs typeface="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807200" y="948267"/>
            <a:ext cx="1845733" cy="14080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Nat’l competition, with great results and $$ support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216397" y="2980263"/>
            <a:ext cx="1845733" cy="881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Poorly attended </a:t>
            </a:r>
            <a:r>
              <a:rPr lang="en-US" smtClean="0">
                <a:solidFill>
                  <a:schemeClr val="bg1"/>
                </a:solidFill>
              </a:rPr>
              <a:t>industry brunch with students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4642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805912" y="1087551"/>
            <a:ext cx="7480838" cy="4198928"/>
          </a:xfrm>
        </p:spPr>
        <p:txBody>
          <a:bodyPr/>
          <a:lstStyle/>
          <a:p>
            <a:pPr>
              <a:buFont typeface="Arial" pitchFamily="34" charset="0"/>
              <a:buChar char="•"/>
            </a:pPr>
            <a:r>
              <a:rPr lang="en-US" sz="1800" dirty="0" smtClean="0"/>
              <a:t>Is this approach applicable for any of your projects? </a:t>
            </a:r>
          </a:p>
          <a:p>
            <a:pPr>
              <a:buFont typeface="Arial" pitchFamily="34" charset="0"/>
              <a:buChar char="•"/>
            </a:pPr>
            <a:endParaRPr lang="en-US" sz="1800" dirty="0" smtClean="0"/>
          </a:p>
          <a:p>
            <a:pPr>
              <a:buFont typeface="Arial" pitchFamily="34" charset="0"/>
              <a:buChar char="•"/>
            </a:pPr>
            <a:r>
              <a:rPr lang="en-US" sz="1800" dirty="0" smtClean="0"/>
              <a:t>What challenges do you face in prioritizing among opportunities? What factors will influence your choice? </a:t>
            </a:r>
          </a:p>
          <a:p>
            <a:pPr>
              <a:buFont typeface="Arial" pitchFamily="34" charset="0"/>
              <a:buChar char="•"/>
            </a:pPr>
            <a:endParaRPr lang="en-US" sz="1800" dirty="0"/>
          </a:p>
          <a:p>
            <a:pPr>
              <a:buFont typeface="Arial" pitchFamily="34" charset="0"/>
              <a:buChar char="•"/>
            </a:pPr>
            <a:r>
              <a:rPr lang="en-US" sz="1800" dirty="0" smtClean="0"/>
              <a:t>What do you need to know in order to move forward? </a:t>
            </a:r>
          </a:p>
          <a:p>
            <a:pPr>
              <a:buFont typeface="Arial" pitchFamily="34" charset="0"/>
              <a:buChar char="•"/>
            </a:pPr>
            <a:endParaRPr lang="en-US" sz="1800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68592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786385" y="576272"/>
            <a:ext cx="3734816" cy="514350"/>
          </a:xfrm>
          <a:prstGeom prst="rect">
            <a:avLst/>
          </a:prstGeom>
        </p:spPr>
        <p:txBody>
          <a:bodyPr/>
          <a:lstStyle>
            <a:lvl1pPr algn="l" defTabSz="342900" rtl="0" eaLnBrk="1" latinLnBrk="0" hangingPunct="1">
              <a:spcBef>
                <a:spcPct val="0"/>
              </a:spcBef>
              <a:buNone/>
              <a:defRPr sz="27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fontAlgn="auto">
              <a:lnSpc>
                <a:spcPct val="100000"/>
              </a:lnSpc>
              <a:spcAft>
                <a:spcPts val="0"/>
              </a:spcAft>
            </a:pPr>
            <a:r>
              <a:rPr lang="en-US" i="1" dirty="0" smtClean="0"/>
              <a:t>Questions?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6848494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513159" y="514351"/>
            <a:ext cx="5901929" cy="27114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b="1" dirty="0" smtClean="0">
                <a:solidFill>
                  <a:schemeClr val="tx1"/>
                </a:solidFill>
              </a:rPr>
              <a:t>YOUR NEXT STEPS</a:t>
            </a:r>
            <a:endParaRPr lang="en-US" sz="4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5263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C0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774954" y="1195252"/>
            <a:ext cx="7336113" cy="3742693"/>
          </a:xfrm>
        </p:spPr>
        <p:txBody>
          <a:bodyPr>
            <a:normAutofit/>
          </a:bodyPr>
          <a:lstStyle/>
          <a:p>
            <a:endParaRPr lang="en-US" sz="2600" i="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2600" i="0" dirty="0" smtClean="0">
                <a:solidFill>
                  <a:schemeClr val="tx1"/>
                </a:solidFill>
              </a:rPr>
              <a:t>When thinking about sustaining the impact of our work</a:t>
            </a:r>
            <a:r>
              <a:rPr lang="mr-IN" sz="2600" i="0" dirty="0" smtClean="0">
                <a:solidFill>
                  <a:schemeClr val="tx1"/>
                </a:solidFill>
              </a:rPr>
              <a:t>…</a:t>
            </a:r>
            <a:r>
              <a:rPr lang="en-US" sz="2600" i="0" dirty="0" smtClean="0">
                <a:solidFill>
                  <a:schemeClr val="tx1"/>
                </a:solidFill>
              </a:rPr>
              <a:t> </a:t>
            </a:r>
          </a:p>
          <a:p>
            <a:endParaRPr lang="en-US" sz="2600" i="0" dirty="0">
              <a:solidFill>
                <a:schemeClr val="tx1"/>
              </a:solidFill>
            </a:endParaRPr>
          </a:p>
          <a:p>
            <a:pPr marL="715518" indent="-514350">
              <a:buAutoNum type="alphaUcPeriod"/>
            </a:pPr>
            <a:r>
              <a:rPr lang="en-US" sz="2000" i="0" dirty="0" smtClean="0">
                <a:solidFill>
                  <a:schemeClr val="tx1"/>
                </a:solidFill>
              </a:rPr>
              <a:t>We still want to do it all</a:t>
            </a:r>
          </a:p>
          <a:p>
            <a:pPr marL="715518" indent="-514350">
              <a:buAutoNum type="alphaUcPeriod"/>
            </a:pPr>
            <a:r>
              <a:rPr lang="en-US" sz="2000" i="0" dirty="0" smtClean="0">
                <a:solidFill>
                  <a:schemeClr val="tx1"/>
                </a:solidFill>
              </a:rPr>
              <a:t>We are going to make strategic choices about which areas to invest in and which to stop</a:t>
            </a:r>
          </a:p>
          <a:p>
            <a:pPr marL="715518" indent="-514350">
              <a:buAutoNum type="alphaUcPeriod"/>
            </a:pPr>
            <a:r>
              <a:rPr lang="en-US" sz="2000" i="0" dirty="0" smtClean="0">
                <a:solidFill>
                  <a:schemeClr val="tx1"/>
                </a:solidFill>
              </a:rPr>
              <a:t>We know budgetary issues will force us to make some choices</a:t>
            </a:r>
          </a:p>
          <a:p>
            <a:pPr marL="715518" indent="-514350">
              <a:buAutoNum type="alphaUcPeriod"/>
            </a:pPr>
            <a:r>
              <a:rPr lang="en-US" sz="2000" i="0" dirty="0" smtClean="0">
                <a:solidFill>
                  <a:schemeClr val="tx1"/>
                </a:solidFill>
              </a:rPr>
              <a:t>All of the above 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786385" y="576272"/>
            <a:ext cx="3734816" cy="514350"/>
          </a:xfrm>
          <a:prstGeom prst="rect">
            <a:avLst/>
          </a:prstGeom>
        </p:spPr>
        <p:txBody>
          <a:bodyPr/>
          <a:lstStyle>
            <a:lvl1pPr algn="l" defTabSz="342900" rtl="0" eaLnBrk="1" latinLnBrk="0" hangingPunct="1">
              <a:spcBef>
                <a:spcPct val="0"/>
              </a:spcBef>
              <a:buNone/>
              <a:defRPr sz="27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fontAlgn="auto">
              <a:lnSpc>
                <a:spcPct val="100000"/>
              </a:lnSpc>
              <a:spcAft>
                <a:spcPts val="0"/>
              </a:spcAft>
            </a:pPr>
            <a:r>
              <a:rPr lang="en-US" dirty="0" smtClean="0">
                <a:solidFill>
                  <a:schemeClr val="bg1"/>
                </a:solidFill>
              </a:rPr>
              <a:t>Poll Question #3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58443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69635" y="483067"/>
            <a:ext cx="8229600" cy="857250"/>
          </a:xfrm>
        </p:spPr>
        <p:txBody>
          <a:bodyPr/>
          <a:lstStyle/>
          <a:p>
            <a:pPr algn="l"/>
            <a:r>
              <a:rPr lang="en-US" sz="2800" dirty="0" smtClean="0">
                <a:latin typeface="Century Gothic" charset="0"/>
                <a:ea typeface="Century Gothic" charset="0"/>
                <a:cs typeface="Century Gothic" charset="0"/>
              </a:rPr>
              <a:t>TAKING ACTION</a:t>
            </a:r>
            <a:endParaRPr lang="en-US" sz="2800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669635" y="1477240"/>
            <a:ext cx="8229600" cy="3394472"/>
          </a:xfrm>
        </p:spPr>
        <p:txBody>
          <a:bodyPr/>
          <a:lstStyle/>
          <a:p>
            <a:endParaRPr lang="en-US" sz="2400" dirty="0"/>
          </a:p>
          <a:p>
            <a:r>
              <a:rPr lang="en-US" sz="2400" dirty="0" smtClean="0"/>
              <a:t>Develop your inventory</a:t>
            </a:r>
          </a:p>
          <a:p>
            <a:r>
              <a:rPr lang="en-US" sz="2400" dirty="0" smtClean="0"/>
              <a:t>Review existing evaluation results</a:t>
            </a:r>
            <a:r>
              <a:rPr lang="mr-IN" sz="2400" dirty="0" smtClean="0"/>
              <a:t>…</a:t>
            </a:r>
            <a:r>
              <a:rPr lang="en-US" sz="2400" dirty="0" smtClean="0"/>
              <a:t>  or take a fresh look</a:t>
            </a:r>
          </a:p>
          <a:p>
            <a:r>
              <a:rPr lang="en-US" sz="2400" dirty="0" smtClean="0"/>
              <a:t>Map out which “paths” suit which elements best</a:t>
            </a:r>
          </a:p>
          <a:p>
            <a:r>
              <a:rPr lang="en-US" sz="2400" dirty="0" smtClean="0"/>
              <a:t>If you want to keep doing it all, map out some new scenarios for support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861786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3159" y="219919"/>
            <a:ext cx="6400800" cy="37038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WEBINAR  </a:t>
            </a:r>
            <a:r>
              <a:rPr lang="en-US" smtClean="0"/>
              <a:t>SERIES 2018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163127" y="3774538"/>
            <a:ext cx="3980873" cy="115877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Please visit </a:t>
            </a:r>
            <a:endParaRPr lang="en-US" dirty="0" smtClean="0"/>
          </a:p>
          <a:p>
            <a:r>
              <a:rPr lang="en-US" u="sng" dirty="0" smtClean="0">
                <a:hlinkClick r:id="rId2"/>
              </a:rPr>
              <a:t>https</a:t>
            </a:r>
            <a:r>
              <a:rPr lang="en-US" u="sng" dirty="0">
                <a:hlinkClick r:id="rId2"/>
              </a:rPr>
              <a:t>://</a:t>
            </a:r>
            <a:r>
              <a:rPr lang="en-US" u="sng" dirty="0" smtClean="0">
                <a:hlinkClick r:id="rId2"/>
              </a:rPr>
              <a:t>atecentral.net/sustainability</a:t>
            </a:r>
            <a:endParaRPr lang="en-US" u="sng" dirty="0" smtClean="0"/>
          </a:p>
          <a:p>
            <a:r>
              <a:rPr lang="en-US" dirty="0"/>
              <a:t>t</a:t>
            </a:r>
            <a:r>
              <a:rPr lang="en-US" dirty="0" smtClean="0"/>
              <a:t>o sign up for the spring webinars!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376218" y="1535100"/>
            <a:ext cx="6234545" cy="11449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0"/>
              </a:spcBef>
            </a:pPr>
            <a:endParaRPr lang="en-US" dirty="0"/>
          </a:p>
          <a:p>
            <a:pPr lvl="0" algn="just">
              <a:spcBef>
                <a:spcPts val="0"/>
              </a:spcBef>
            </a:pPr>
            <a:r>
              <a:rPr lang="en-US" b="1" dirty="0" smtClean="0">
                <a:solidFill>
                  <a:srgbClr val="FFFF00"/>
                </a:solidFill>
              </a:rPr>
              <a:t>APRIL 10: </a:t>
            </a:r>
            <a:r>
              <a:rPr lang="en-US" dirty="0"/>
              <a:t>Succession Planning: </a:t>
            </a:r>
            <a:endParaRPr lang="en-US" dirty="0" smtClean="0"/>
          </a:p>
          <a:p>
            <a:pPr lvl="0" algn="just">
              <a:spcBef>
                <a:spcPts val="0"/>
              </a:spcBef>
            </a:pPr>
            <a:r>
              <a:rPr lang="en-US" dirty="0" smtClean="0"/>
              <a:t>How </a:t>
            </a:r>
            <a:r>
              <a:rPr lang="en-US" dirty="0"/>
              <a:t>to build a plan so that your work continues without you </a:t>
            </a:r>
          </a:p>
          <a:p>
            <a:pPr algn="just">
              <a:spcBef>
                <a:spcPts val="0"/>
              </a:spcBef>
            </a:pPr>
            <a:r>
              <a:rPr lang="en-US" dirty="0" smtClean="0">
                <a:solidFill>
                  <a:srgbClr val="FFC000"/>
                </a:solidFill>
              </a:rPr>
              <a:t>GUEST SPEAKER: Kathy </a:t>
            </a:r>
            <a:r>
              <a:rPr lang="en-US" dirty="0" err="1" smtClean="0">
                <a:solidFill>
                  <a:srgbClr val="FFC000"/>
                </a:solidFill>
              </a:rPr>
              <a:t>Alfano</a:t>
            </a:r>
            <a:endParaRPr lang="en-US" dirty="0">
              <a:solidFill>
                <a:srgbClr val="FFAD3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 rot="20577318">
            <a:off x="167856" y="1190841"/>
            <a:ext cx="2125999" cy="3554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Coming soon</a:t>
            </a:r>
            <a:r>
              <a:rPr lang="mr-IN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…</a:t>
            </a:r>
            <a:endParaRPr lang="en-US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06343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32751" y="1605638"/>
            <a:ext cx="7048500" cy="446276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l"/>
            <a:r>
              <a:rPr lang="en-US" sz="2400" b="1" dirty="0" smtClean="0">
                <a:latin typeface="+mn-lt"/>
              </a:rPr>
              <a:t>ATE: </a:t>
            </a:r>
            <a:r>
              <a:rPr lang="en-US" sz="2400" dirty="0" smtClean="0">
                <a:latin typeface="+mn-lt"/>
              </a:rPr>
              <a:t>Advanced Technological Education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26856" y="2265020"/>
            <a:ext cx="6199039" cy="2352183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283464" indent="-192024" algn="l">
              <a:buFont typeface="Wingdings" charset="2"/>
              <a:buChar char="§"/>
            </a:pPr>
            <a:r>
              <a:rPr lang="en-US" dirty="0" smtClean="0">
                <a:latin typeface="+mn-lt"/>
              </a:rPr>
              <a:t>NSF Funding – focus on technician education; professional development; community colleges</a:t>
            </a:r>
          </a:p>
          <a:p>
            <a:pPr marL="283464" indent="-192024" algn="l">
              <a:buFont typeface="Wingdings" charset="2"/>
              <a:buChar char="§"/>
            </a:pPr>
            <a:r>
              <a:rPr lang="en-US" dirty="0" smtClean="0">
                <a:latin typeface="+mn-lt"/>
              </a:rPr>
              <a:t>Approximately 306 projects &amp; centers currently funded</a:t>
            </a:r>
          </a:p>
          <a:p>
            <a:pPr marL="283464" indent="-192024" algn="l">
              <a:buFont typeface="Wingdings" charset="2"/>
              <a:buChar char="§"/>
            </a:pPr>
            <a:r>
              <a:rPr lang="en-US" dirty="0" smtClean="0">
                <a:latin typeface="+mn-lt"/>
              </a:rPr>
              <a:t>Not just a funding program; a real community</a:t>
            </a:r>
          </a:p>
          <a:p>
            <a:pPr marL="283464" indent="-192024" algn="l">
              <a:buFont typeface="Wingdings" charset="2"/>
              <a:buChar char="§"/>
            </a:pPr>
            <a:r>
              <a:rPr lang="en-US" dirty="0" smtClean="0">
                <a:latin typeface="+mn-lt"/>
              </a:rPr>
              <a:t>Variety of cross-cutting support for community members</a:t>
            </a:r>
          </a:p>
        </p:txBody>
      </p:sp>
      <p:pic>
        <p:nvPicPr>
          <p:cNvPr id="6" name="Picture 5" descr="ATE_Central--Logo--w_URL--1428x384--TransBkgrnd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229" y="212271"/>
            <a:ext cx="2512786" cy="675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5174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786384" y="1676984"/>
            <a:ext cx="7263602" cy="21260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 smtClean="0">
                <a:solidFill>
                  <a:schemeClr val="tx1"/>
                </a:solidFill>
              </a:rPr>
              <a:t>PLEASE TAKE A MOMENT TO COMPLETE OUR SURVEY</a:t>
            </a:r>
            <a:r>
              <a:rPr lang="is-IS" sz="3600" dirty="0" smtClean="0">
                <a:solidFill>
                  <a:schemeClr val="tx1"/>
                </a:solidFill>
              </a:rPr>
              <a:t>…</a:t>
            </a:r>
            <a:endParaRPr lang="en-US" sz="3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51652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786384" y="1644327"/>
            <a:ext cx="4369510" cy="185424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 smtClean="0">
                <a:solidFill>
                  <a:schemeClr val="tx1"/>
                </a:solidFill>
              </a:rPr>
              <a:t>Thank you</a:t>
            </a:r>
          </a:p>
          <a:p>
            <a:pPr marL="0" indent="0">
              <a:buNone/>
            </a:pPr>
            <a:endParaRPr lang="en-US" sz="36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sz="3600" dirty="0" smtClean="0">
              <a:solidFill>
                <a:schemeClr val="tx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31235" y="3264524"/>
            <a:ext cx="7712765" cy="243528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Nancy </a:t>
            </a:r>
            <a:r>
              <a:rPr lang="en-US" dirty="0" err="1" smtClean="0">
                <a:solidFill>
                  <a:schemeClr val="bg1"/>
                </a:solidFill>
              </a:rPr>
              <a:t>Maron</a:t>
            </a:r>
            <a:r>
              <a:rPr lang="en-US" dirty="0" smtClean="0"/>
              <a:t>	</a:t>
            </a:r>
            <a:r>
              <a:rPr lang="en-US" dirty="0" smtClean="0">
                <a:hlinkClick r:id="rId2"/>
              </a:rPr>
              <a:t>nancy@blueskytoblueprint.com</a:t>
            </a:r>
            <a:r>
              <a:rPr lang="en-US" dirty="0" smtClean="0"/>
              <a:t> 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Rachael Bower	</a:t>
            </a:r>
            <a:r>
              <a:rPr lang="en-US" dirty="0" smtClean="0">
                <a:solidFill>
                  <a:schemeClr val="bg1"/>
                </a:solidFill>
                <a:hlinkClick r:id="rId3"/>
              </a:rPr>
              <a:t>bower@scout.wisc.edu</a:t>
            </a:r>
            <a:r>
              <a:rPr lang="en-US" dirty="0" smtClean="0">
                <a:solidFill>
                  <a:schemeClr val="bg1"/>
                </a:solidFill>
              </a:rPr>
              <a:t>	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en-US" dirty="0">
              <a:solidFill>
                <a:schemeClr val="bg1"/>
              </a:solidFill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Ann </a:t>
            </a:r>
            <a:r>
              <a:rPr lang="en-US" dirty="0" err="1" smtClean="0">
                <a:solidFill>
                  <a:schemeClr val="bg1"/>
                </a:solidFill>
              </a:rPr>
              <a:t>Beheler</a:t>
            </a:r>
            <a:r>
              <a:rPr lang="en-US" dirty="0" smtClean="0">
                <a:solidFill>
                  <a:schemeClr val="bg1"/>
                </a:solidFill>
              </a:rPr>
              <a:t>         </a:t>
            </a:r>
            <a:r>
              <a:rPr lang="en-US" dirty="0" err="1" smtClean="0">
                <a:solidFill>
                  <a:schemeClr val="bg1"/>
                </a:solidFill>
              </a:rPr>
              <a:t>abeheler@collin.edu</a:t>
            </a:r>
            <a:endParaRPr lang="en-US" dirty="0" smtClean="0">
              <a:solidFill>
                <a:schemeClr val="bg1"/>
              </a:solidFill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en-US" dirty="0">
              <a:solidFill>
                <a:schemeClr val="bg1"/>
              </a:solidFill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en-US" dirty="0" smtClean="0">
              <a:solidFill>
                <a:schemeClr val="bg1"/>
              </a:solidFill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en-US" dirty="0" smtClean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65050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TextBox 4"/>
          <p:cNvSpPr txBox="1"/>
          <p:nvPr/>
        </p:nvSpPr>
        <p:spPr>
          <a:xfrm>
            <a:off x="1306285" y="1273629"/>
            <a:ext cx="6613071" cy="560153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[END]</a:t>
            </a:r>
          </a:p>
        </p:txBody>
      </p:sp>
    </p:spTree>
    <p:extLst>
      <p:ext uri="{BB962C8B-B14F-4D97-AF65-F5344CB8AC3E}">
        <p14:creationId xmlns:p14="http://schemas.microsoft.com/office/powerpoint/2010/main" val="15407076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32751" y="1605638"/>
            <a:ext cx="7048500" cy="446276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l"/>
            <a:r>
              <a:rPr lang="en-US" sz="2400" b="1" dirty="0" smtClean="0">
                <a:latin typeface="+mn-lt"/>
              </a:rPr>
              <a:t>Primary Purpose:  </a:t>
            </a:r>
            <a:r>
              <a:rPr lang="en-US" sz="2400" dirty="0" smtClean="0">
                <a:latin typeface="+mn-lt"/>
              </a:rPr>
              <a:t>Amplify the Impact of ATE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86751" y="2580577"/>
            <a:ext cx="4902302" cy="156273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283464" indent="-192024" algn="l">
              <a:buFont typeface="Wingdings" charset="2"/>
              <a:buChar char="§"/>
            </a:pPr>
            <a:r>
              <a:rPr lang="en-US" dirty="0" smtClean="0">
                <a:latin typeface="+mn-lt"/>
              </a:rPr>
              <a:t>Information Hub and Portal</a:t>
            </a:r>
          </a:p>
          <a:p>
            <a:pPr marL="283464" indent="-192024" algn="l">
              <a:buFont typeface="Wingdings" charset="2"/>
              <a:buChar char="§"/>
            </a:pPr>
            <a:r>
              <a:rPr lang="en-US" dirty="0" smtClean="0">
                <a:latin typeface="+mn-lt"/>
              </a:rPr>
              <a:t>Resource Collection</a:t>
            </a:r>
          </a:p>
          <a:p>
            <a:pPr marL="283464" indent="-192024" algn="l">
              <a:buFont typeface="Wingdings" charset="2"/>
              <a:buChar char="§"/>
            </a:pPr>
            <a:r>
              <a:rPr lang="en-US" dirty="0" smtClean="0">
                <a:latin typeface="+mn-lt"/>
              </a:rPr>
              <a:t>Services and Tools</a:t>
            </a:r>
          </a:p>
          <a:p>
            <a:pPr marL="283464" indent="-192024" algn="l">
              <a:buFont typeface="Wingdings" charset="2"/>
              <a:buChar char="§"/>
            </a:pPr>
            <a:r>
              <a:rPr lang="en-US" dirty="0" smtClean="0">
                <a:latin typeface="+mn-lt"/>
              </a:rPr>
              <a:t>Outreach and Dissemination</a:t>
            </a:r>
          </a:p>
        </p:txBody>
      </p:sp>
      <p:pic>
        <p:nvPicPr>
          <p:cNvPr id="6" name="Picture 5" descr="ATE_Central--Logo--w_URL--1428x384--TransBkgrnd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557" y="327746"/>
            <a:ext cx="2512786" cy="675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2049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32751" y="1605638"/>
            <a:ext cx="7048500" cy="443198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l"/>
            <a:r>
              <a:rPr lang="en-US" sz="2400" b="1" dirty="0" smtClean="0">
                <a:latin typeface="+mn-lt"/>
              </a:rPr>
              <a:t>Sustainability Support</a:t>
            </a:r>
            <a:endParaRPr lang="en-US" sz="2400" dirty="0" smtClean="0">
              <a:latin typeface="+mn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86751" y="2580577"/>
            <a:ext cx="4902302" cy="156042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283464" indent="-192024" algn="l">
              <a:buFont typeface="Wingdings" charset="2"/>
              <a:buChar char="§"/>
            </a:pPr>
            <a:r>
              <a:rPr lang="en-US" dirty="0" smtClean="0"/>
              <a:t>ATE </a:t>
            </a:r>
            <a:r>
              <a:rPr lang="en-US" dirty="0"/>
              <a:t>Central: community driven</a:t>
            </a:r>
          </a:p>
          <a:p>
            <a:pPr marL="171450" indent="-310896" algn="l">
              <a:buFont typeface="Wingdings" charset="2"/>
              <a:buChar char="§"/>
            </a:pPr>
            <a:r>
              <a:rPr lang="en-US" i="1" dirty="0"/>
              <a:t>ATE Community Needs Survey </a:t>
            </a:r>
            <a:r>
              <a:rPr lang="en-US" dirty="0"/>
              <a:t>(annual)</a:t>
            </a:r>
          </a:p>
          <a:p>
            <a:pPr marL="171450" indent="-310896" algn="l">
              <a:buFont typeface="Wingdings" charset="2"/>
              <a:buChar char="§"/>
            </a:pPr>
            <a:r>
              <a:rPr lang="en-US" dirty="0"/>
              <a:t>Significant need: sustainability support</a:t>
            </a:r>
          </a:p>
          <a:p>
            <a:pPr marL="171450" indent="-310896" algn="l">
              <a:buFont typeface="Wingdings" charset="2"/>
              <a:buChar char="§"/>
            </a:pPr>
            <a:r>
              <a:rPr lang="en-US" dirty="0"/>
              <a:t>Workshops + webinars</a:t>
            </a:r>
          </a:p>
        </p:txBody>
      </p:sp>
      <p:pic>
        <p:nvPicPr>
          <p:cNvPr id="6" name="Picture 5" descr="ATE_Central--Logo--w_URL--1428x384--TransBkgrnd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557" y="327746"/>
            <a:ext cx="2512786" cy="675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2732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3293533" y="2038350"/>
            <a:ext cx="2486025" cy="2665221"/>
            <a:chOff x="3293533" y="2686049"/>
            <a:chExt cx="2486025" cy="2017522"/>
          </a:xfrm>
        </p:grpSpPr>
        <p:cxnSp>
          <p:nvCxnSpPr>
            <p:cNvPr id="5" name="Straight Connector 4"/>
            <p:cNvCxnSpPr/>
            <p:nvPr/>
          </p:nvCxnSpPr>
          <p:spPr bwMode="auto">
            <a:xfrm flipV="1">
              <a:off x="3293533" y="2686049"/>
              <a:ext cx="0" cy="2017522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" name="Straight Connector 7"/>
            <p:cNvCxnSpPr/>
            <p:nvPr/>
          </p:nvCxnSpPr>
          <p:spPr bwMode="auto">
            <a:xfrm flipV="1">
              <a:off x="5779558" y="2686049"/>
              <a:ext cx="0" cy="2017522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10" name="TextBox 9"/>
          <p:cNvSpPr txBox="1"/>
          <p:nvPr/>
        </p:nvSpPr>
        <p:spPr>
          <a:xfrm>
            <a:off x="1134429" y="3434643"/>
            <a:ext cx="1939193" cy="553998"/>
          </a:xfrm>
          <a:prstGeom prst="rect">
            <a:avLst/>
          </a:prstGeom>
          <a:noFill/>
        </p:spPr>
        <p:txBody>
          <a:bodyPr wrap="square" lIns="18288" rIns="0" rtlCol="0">
            <a:spAutoFit/>
          </a:bodyPr>
          <a:lstStyle/>
          <a:p>
            <a:pPr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1000" dirty="0">
                <a:latin typeface="Georgia"/>
              </a:rPr>
              <a:t>JSTOR is a not-for-profit digital library of academic journals, books, and primary sources. </a:t>
            </a:r>
            <a:endParaRPr lang="en-US" sz="1000" dirty="0" smtClean="0">
              <a:latin typeface="Georgia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679825" y="3434643"/>
            <a:ext cx="1762125" cy="1169551"/>
          </a:xfrm>
          <a:prstGeom prst="rect">
            <a:avLst/>
          </a:prstGeom>
          <a:noFill/>
        </p:spPr>
        <p:txBody>
          <a:bodyPr wrap="square" lIns="18288" rIns="0" rtlCol="0">
            <a:spAutoFit/>
          </a:bodyPr>
          <a:lstStyle>
            <a:defPPr>
              <a:defRPr lang="en-US"/>
            </a:defPPr>
            <a:lvl1pPr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1100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en-US" sz="1000" dirty="0" err="1">
                <a:solidFill>
                  <a:schemeClr val="tx1"/>
                </a:solidFill>
              </a:rPr>
              <a:t>Ithaka</a:t>
            </a:r>
            <a:r>
              <a:rPr lang="en-US" sz="1000" dirty="0">
                <a:solidFill>
                  <a:schemeClr val="tx1"/>
                </a:solidFill>
              </a:rPr>
              <a:t> S+R is a not-for-profit research and consulting service that helps academic, cultural, and publishing communities thrive in the digital environment.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197600" y="3434643"/>
            <a:ext cx="1939193" cy="861774"/>
          </a:xfrm>
          <a:prstGeom prst="rect">
            <a:avLst/>
          </a:prstGeom>
          <a:noFill/>
        </p:spPr>
        <p:txBody>
          <a:bodyPr wrap="square" lIns="18288" rIns="0" rtlCol="0">
            <a:spAutoFit/>
          </a:bodyPr>
          <a:lstStyle>
            <a:defPPr>
              <a:defRPr lang="en-US"/>
            </a:defPPr>
            <a:lvl1pPr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1100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en-US" sz="1000" dirty="0">
                <a:solidFill>
                  <a:schemeClr val="tx1"/>
                </a:solidFill>
              </a:rPr>
              <a:t>Portico is a not-for-profit preservation service for digital publications, including electronic journals, books, and historical collections. </a:t>
            </a:r>
          </a:p>
        </p:txBody>
      </p:sp>
      <p:sp>
        <p:nvSpPr>
          <p:cNvPr id="14" name="Text Placeholder 4"/>
          <p:cNvSpPr>
            <a:spLocks noGrp="1"/>
          </p:cNvSpPr>
          <p:nvPr/>
        </p:nvSpPr>
        <p:spPr bwMode="auto">
          <a:xfrm>
            <a:off x="692151" y="1200984"/>
            <a:ext cx="7639050" cy="634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01168" algn="l" rtl="0" eaLnBrk="1" fontAlgn="base" hangingPunct="1">
              <a:lnSpc>
                <a:spcPct val="98000"/>
              </a:lnSpc>
              <a:spcBef>
                <a:spcPts val="15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" pitchFamily="2" charset="2"/>
              <a:defRPr sz="1700" i="1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01168" indent="-227013" algn="l" rtl="0" eaLnBrk="1" fontAlgn="base" hangingPunct="1">
              <a:lnSpc>
                <a:spcPct val="95000"/>
              </a:lnSpc>
              <a:spcBef>
                <a:spcPts val="125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Georgia" panose="02040502050405020303" pitchFamily="18" charset="0"/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2pPr>
            <a:lvl3pPr marL="201168" indent="-188913" algn="l" rtl="0" eaLnBrk="1" fontAlgn="base" hangingPunct="1">
              <a:spcBef>
                <a:spcPts val="90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Georgia" panose="02040502050405020303" pitchFamily="18" charset="0"/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3pPr>
            <a:lvl4pPr marL="201168" indent="-192024" algn="l" rtl="0" eaLnBrk="1" fontAlgn="base" hangingPunct="1">
              <a:spcBef>
                <a:spcPts val="900"/>
              </a:spcBef>
              <a:spcAft>
                <a:spcPts val="0"/>
              </a:spcAft>
              <a:buClr>
                <a:schemeClr val="accent2"/>
              </a:buClr>
              <a:buSzPct val="9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1168" indent="-192024" algn="l" rtl="0" eaLnBrk="1" fontAlgn="base" hangingPunct="1">
              <a:spcBef>
                <a:spcPts val="900"/>
              </a:spcBef>
              <a:spcAft>
                <a:spcPts val="0"/>
              </a:spcAft>
              <a:buClr>
                <a:schemeClr val="accent2"/>
              </a:buClr>
              <a:buFont typeface="Arial" charset="0"/>
              <a:buChar char="­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1209675" indent="-160338" algn="l" rtl="0" eaLnBrk="1" fontAlgn="base" hangingPunct="1">
              <a:spcBef>
                <a:spcPct val="1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­"/>
              <a:defRPr>
                <a:solidFill>
                  <a:schemeClr val="tx1"/>
                </a:solidFill>
                <a:latin typeface="+mn-lt"/>
                <a:cs typeface="+mn-cs"/>
              </a:defRPr>
            </a:lvl6pPr>
            <a:lvl7pPr marL="1666875" indent="-160338" algn="l" rtl="0" eaLnBrk="1" fontAlgn="base" hangingPunct="1">
              <a:spcBef>
                <a:spcPct val="1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­"/>
              <a:defRPr>
                <a:solidFill>
                  <a:schemeClr val="tx1"/>
                </a:solidFill>
                <a:latin typeface="+mn-lt"/>
                <a:cs typeface="+mn-cs"/>
              </a:defRPr>
            </a:lvl7pPr>
            <a:lvl8pPr marL="2124075" indent="-160338" algn="l" rtl="0" eaLnBrk="1" fontAlgn="base" hangingPunct="1">
              <a:spcBef>
                <a:spcPct val="1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­"/>
              <a:defRPr>
                <a:solidFill>
                  <a:schemeClr val="tx1"/>
                </a:solidFill>
                <a:latin typeface="+mn-lt"/>
                <a:cs typeface="+mn-cs"/>
              </a:defRPr>
            </a:lvl8pPr>
            <a:lvl9pPr marL="2581275" indent="-160338" algn="l" rtl="0" eaLnBrk="1" fontAlgn="base" hangingPunct="1">
              <a:spcBef>
                <a:spcPct val="1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­"/>
              <a:defRPr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algn="ctr">
              <a:lnSpc>
                <a:spcPct val="50000"/>
              </a:lnSpc>
              <a:spcBef>
                <a:spcPts val="1000"/>
              </a:spcBef>
              <a:buClr>
                <a:srgbClr val="546D89"/>
              </a:buClr>
            </a:pPr>
            <a:r>
              <a:rPr lang="en-US" sz="1400" dirty="0"/>
              <a:t>ITHAKA is a not-for-profit organization that helps the </a:t>
            </a:r>
            <a:r>
              <a:rPr lang="en-US" sz="1400" dirty="0" smtClean="0"/>
              <a:t>academic</a:t>
            </a:r>
          </a:p>
          <a:p>
            <a:pPr algn="ctr">
              <a:lnSpc>
                <a:spcPct val="50000"/>
              </a:lnSpc>
              <a:spcBef>
                <a:spcPts val="1000"/>
              </a:spcBef>
              <a:buClr>
                <a:srgbClr val="546D89"/>
              </a:buClr>
            </a:pPr>
            <a:r>
              <a:rPr lang="en-US" sz="1400" dirty="0" smtClean="0"/>
              <a:t>community </a:t>
            </a:r>
            <a:r>
              <a:rPr lang="en-US" sz="1400" dirty="0"/>
              <a:t>use digital technologies to preserve the scholarly </a:t>
            </a:r>
            <a:r>
              <a:rPr lang="en-US" sz="1400" dirty="0" smtClean="0"/>
              <a:t>record</a:t>
            </a:r>
          </a:p>
          <a:p>
            <a:pPr algn="ctr">
              <a:lnSpc>
                <a:spcPct val="50000"/>
              </a:lnSpc>
              <a:spcBef>
                <a:spcPts val="1000"/>
              </a:spcBef>
              <a:buClr>
                <a:srgbClr val="546D89"/>
              </a:buClr>
            </a:pPr>
            <a:r>
              <a:rPr lang="en-US" sz="1400" dirty="0" smtClean="0"/>
              <a:t>and </a:t>
            </a:r>
            <a:r>
              <a:rPr lang="en-US" sz="1400" dirty="0"/>
              <a:t>to advance research and teaching in sustainable ways</a:t>
            </a:r>
            <a:r>
              <a:rPr lang="en-US" sz="1400" dirty="0" smtClean="0"/>
              <a:t>.</a:t>
            </a:r>
          </a:p>
          <a:p>
            <a:pPr algn="ctr">
              <a:lnSpc>
                <a:spcPct val="50000"/>
              </a:lnSpc>
              <a:buClr>
                <a:srgbClr val="546D89"/>
              </a:buClr>
            </a:pPr>
            <a:r>
              <a:rPr lang="en-US" dirty="0" smtClean="0">
                <a:solidFill>
                  <a:srgbClr val="414042"/>
                </a:solidFill>
              </a:rPr>
              <a:t> </a:t>
            </a:r>
            <a:endParaRPr lang="en-US" dirty="0">
              <a:solidFill>
                <a:srgbClr val="414042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903" y="653143"/>
            <a:ext cx="4160520" cy="40728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2114550"/>
            <a:ext cx="914400" cy="11430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2130424"/>
            <a:ext cx="894081" cy="111760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7475" y="1943100"/>
            <a:ext cx="1143000" cy="142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8264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59758" y="1801579"/>
            <a:ext cx="6649357" cy="168507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171450" indent="-310896" algn="l">
              <a:buFont typeface="Wingdings" charset="2"/>
              <a:buChar char="§"/>
            </a:pPr>
            <a:r>
              <a:rPr lang="en-US" dirty="0" smtClean="0">
                <a:latin typeface="+mn-lt"/>
              </a:rPr>
              <a:t>Strategy, consulting, research and training</a:t>
            </a:r>
          </a:p>
          <a:p>
            <a:pPr marL="171450" indent="-310896" algn="l">
              <a:buFont typeface="Wingdings" charset="2"/>
              <a:buChar char="§"/>
            </a:pPr>
            <a:r>
              <a:rPr lang="en-US" dirty="0" smtClean="0">
                <a:latin typeface="+mn-lt"/>
              </a:rPr>
              <a:t>Applying strategy to innovative initiatives in academic and cultural organizations  </a:t>
            </a:r>
          </a:p>
          <a:p>
            <a:pPr marL="171450" indent="-310896" algn="l">
              <a:buFont typeface="Wingdings" charset="2"/>
              <a:buChar char="§"/>
            </a:pPr>
            <a:r>
              <a:rPr lang="en-US" dirty="0" smtClean="0">
                <a:latin typeface="+mn-lt"/>
              </a:rPr>
              <a:t>Case studies, reports and tools freely available at </a:t>
            </a:r>
            <a:r>
              <a:rPr lang="en-US" dirty="0" err="1" smtClean="0">
                <a:latin typeface="+mn-lt"/>
              </a:rPr>
              <a:t>blueskytoblueprint.com</a:t>
            </a:r>
            <a:endParaRPr lang="en-US" dirty="0" smtClean="0">
              <a:latin typeface="+mn-lt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 idx="4294967295"/>
          </p:nvPr>
        </p:nvSpPr>
        <p:spPr>
          <a:xfrm>
            <a:off x="0" y="4816929"/>
            <a:ext cx="9144000" cy="326571"/>
          </a:xfrm>
          <a:solidFill>
            <a:schemeClr val="tx1"/>
          </a:solidFill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sz="1800" dirty="0" smtClean="0">
                <a:hlinkClick r:id="rId3"/>
              </a:rPr>
              <a:t>http://blueskytoblueprint.com/</a:t>
            </a: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dirty="0" smtClean="0"/>
              <a:t>	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113046" cy="885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9051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1_Ithaka Survey Template">
  <a:themeElements>
    <a:clrScheme name="Ithaka Survey Template">
      <a:dk1>
        <a:srgbClr val="414042"/>
      </a:dk1>
      <a:lt1>
        <a:srgbClr val="FFFFFF"/>
      </a:lt1>
      <a:dk2>
        <a:srgbClr val="414042"/>
      </a:dk2>
      <a:lt2>
        <a:srgbClr val="FFFFFF"/>
      </a:lt2>
      <a:accent1>
        <a:srgbClr val="546D89"/>
      </a:accent1>
      <a:accent2>
        <a:srgbClr val="E94F3C"/>
      </a:accent2>
      <a:accent3>
        <a:srgbClr val="233050"/>
      </a:accent3>
      <a:accent4>
        <a:srgbClr val="77787B"/>
      </a:accent4>
      <a:accent5>
        <a:srgbClr val="CCBF8B"/>
      </a:accent5>
      <a:accent6>
        <a:srgbClr val="FFA500"/>
      </a:accent6>
      <a:hlink>
        <a:srgbClr val="546D89"/>
      </a:hlink>
      <a:folHlink>
        <a:srgbClr val="546D89"/>
      </a:folHlink>
    </a:clrScheme>
    <a:fontScheme name="Ithaka Survey Template">
      <a:majorFont>
        <a:latin typeface="Arial Narrow"/>
        <a:ea typeface=""/>
        <a:cs typeface=""/>
      </a:majorFont>
      <a:minorFont>
        <a:latin typeface="Georg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  <a:noAutofit/>
      </a:bodyPr>
      <a:lstStyle>
        <a:defPPr marL="0" marR="0" indent="0" algn="l" defTabSz="914400" rtl="0" eaLnBrk="1" fontAlgn="base" latinLnBrk="0" hangingPunct="1">
          <a:lnSpc>
            <a:spcPct val="95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0" tIns="0" rIns="0" bIns="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95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  <a:txDef>
      <a:spPr>
        <a:noFill/>
      </a:spPr>
      <a:bodyPr wrap="square" lIns="0" rIns="0" rtlCol="0">
        <a:spAutoFit/>
      </a:bodyPr>
      <a:lstStyle>
        <a:defPPr algn="l">
          <a:defRPr sz="1100" smtClean="0">
            <a:solidFill>
              <a:schemeClr val="accent4"/>
            </a:solidFill>
            <a:latin typeface="+mn-lt"/>
          </a:defRPr>
        </a:defPPr>
      </a:lstStyle>
    </a:txDef>
  </a:objectDefaults>
  <a:extraClrSchemeLst/>
  <a:custClrLst>
    <a:custClr name="Logo Light Blue">
      <a:srgbClr val="0098DB"/>
    </a:custClr>
    <a:custClr name="Logo Dark Green">
      <a:srgbClr val="427730"/>
    </a:custClr>
    <a:custClr name="Tint Blue">
      <a:srgbClr val="D7E1FA"/>
    </a:custClr>
    <a:custClr name="Tint Green">
      <a:srgbClr val="DCF0A5"/>
    </a:custClr>
    <a:custClr name="Tint Light Orange">
      <a:srgbClr val="FFF096"/>
    </a:custClr>
    <a:custClr name="Tint Dark Orange">
      <a:srgbClr val="FFD7AA"/>
    </a:custClr>
    <a:custClr name="Tint Dark Teal">
      <a:srgbClr val="AFEBEB"/>
    </a:custClr>
    <a:custClr name="Tint Brown">
      <a:srgbClr val="DCCDA0"/>
    </a:custClr>
  </a:custClr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78002</TotalTime>
  <Words>2396</Words>
  <Application>Microsoft Macintosh PowerPoint</Application>
  <PresentationFormat>On-screen Show (16:9)</PresentationFormat>
  <Paragraphs>386</Paragraphs>
  <Slides>52</Slides>
  <Notes>28</Notes>
  <HiddenSlides>0</HiddenSlides>
  <MMClips>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52</vt:i4>
      </vt:variant>
    </vt:vector>
  </HeadingPairs>
  <TitlesOfParts>
    <vt:vector size="56" baseType="lpstr">
      <vt:lpstr>Slice</vt:lpstr>
      <vt:lpstr>1_Ithaka Survey Template</vt:lpstr>
      <vt:lpstr>4_Office Theme</vt:lpstr>
      <vt:lpstr>Office Theme</vt:lpstr>
      <vt:lpstr>Re-Visiting Sustainability goals: in a post-grant world </vt:lpstr>
      <vt:lpstr>Today’s Presenters</vt:lpstr>
      <vt:lpstr>TODAY’S GUEST SPEAKER</vt:lpstr>
      <vt:lpstr>Poll Question #1</vt:lpstr>
      <vt:lpstr>PowerPoint Presentation</vt:lpstr>
      <vt:lpstr>PowerPoint Presentation</vt:lpstr>
      <vt:lpstr>PowerPoint Presentation</vt:lpstr>
      <vt:lpstr>PowerPoint Presentation</vt:lpstr>
      <vt:lpstr> http://blueskytoblueprint.com/  </vt:lpstr>
      <vt:lpstr>PowerPoint Presentation</vt:lpstr>
      <vt:lpstr>Sustainability health check Sustainability Strategies for ATE Projects and Centers </vt:lpstr>
      <vt:lpstr>TODAY’S GUEST SPEAKER</vt:lpstr>
      <vt:lpstr> Current Work</vt:lpstr>
      <vt:lpstr>Background</vt:lpstr>
      <vt:lpstr>GOALS OF TODAY’S WEBINAR</vt:lpstr>
      <vt:lpstr>PowerPoint Presentation</vt:lpstr>
      <vt:lpstr>Sustainability is…</vt:lpstr>
      <vt:lpstr>Sustainability is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PLANNING FOR POSt-grant scenarios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PRIORITIZING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TAKING ACTION</vt:lpstr>
      <vt:lpstr>WEBINAR  SERIES 2018</vt:lpstr>
      <vt:lpstr>PowerPoint Presentation</vt:lpstr>
      <vt:lpstr>PowerPoint Presentation</vt:lpstr>
      <vt:lpstr>PowerPoint Presentation</vt:lpstr>
    </vt:vector>
  </TitlesOfParts>
  <Manager/>
  <Company>TowerGroup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subject/>
  <dc:creator>travis_laptop</dc:creator>
  <cp:keywords/>
  <dc:description/>
  <cp:lastModifiedBy>Rachael Bower</cp:lastModifiedBy>
  <cp:revision>1188</cp:revision>
  <cp:lastPrinted>2017-02-28T17:05:32Z</cp:lastPrinted>
  <dcterms:created xsi:type="dcterms:W3CDTF">2008-09-30T19:00:16Z</dcterms:created>
  <dcterms:modified xsi:type="dcterms:W3CDTF">2018-03-07T21:38:56Z</dcterms:modified>
  <cp:category/>
</cp:coreProperties>
</file>