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43"/>
  </p:notesMasterIdLst>
  <p:handoutMasterIdLst>
    <p:handoutMasterId r:id="rId44"/>
  </p:handoutMasterIdLst>
  <p:sldIdLst>
    <p:sldId id="280" r:id="rId2"/>
    <p:sldId id="257" r:id="rId3"/>
    <p:sldId id="330" r:id="rId4"/>
    <p:sldId id="259" r:id="rId5"/>
    <p:sldId id="264" r:id="rId6"/>
    <p:sldId id="306" r:id="rId7"/>
    <p:sldId id="265" r:id="rId8"/>
    <p:sldId id="331" r:id="rId9"/>
    <p:sldId id="319" r:id="rId10"/>
    <p:sldId id="320" r:id="rId11"/>
    <p:sldId id="332" r:id="rId12"/>
    <p:sldId id="321" r:id="rId13"/>
    <p:sldId id="351" r:id="rId14"/>
    <p:sldId id="333" r:id="rId15"/>
    <p:sldId id="282" r:id="rId16"/>
    <p:sldId id="334" r:id="rId17"/>
    <p:sldId id="270" r:id="rId18"/>
    <p:sldId id="286" r:id="rId19"/>
    <p:sldId id="283" r:id="rId20"/>
    <p:sldId id="352" r:id="rId21"/>
    <p:sldId id="312" r:id="rId22"/>
    <p:sldId id="336" r:id="rId23"/>
    <p:sldId id="287" r:id="rId24"/>
    <p:sldId id="337" r:id="rId25"/>
    <p:sldId id="326" r:id="rId26"/>
    <p:sldId id="338" r:id="rId27"/>
    <p:sldId id="291" r:id="rId28"/>
    <p:sldId id="353" r:id="rId29"/>
    <p:sldId id="354" r:id="rId30"/>
    <p:sldId id="296" r:id="rId31"/>
    <p:sldId id="298" r:id="rId32"/>
    <p:sldId id="341" r:id="rId33"/>
    <p:sldId id="303" r:id="rId34"/>
    <p:sldId id="266" r:id="rId35"/>
    <p:sldId id="343" r:id="rId36"/>
    <p:sldId id="269" r:id="rId37"/>
    <p:sldId id="268" r:id="rId38"/>
    <p:sldId id="344" r:id="rId39"/>
    <p:sldId id="328" r:id="rId40"/>
    <p:sldId id="348" r:id="rId41"/>
    <p:sldId id="308" r:id="rId4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288" userDrawn="1">
          <p15:clr>
            <a:srgbClr val="A4A3A4"/>
          </p15:clr>
        </p15:guide>
        <p15:guide id="3" pos="5472" userDrawn="1">
          <p15:clr>
            <a:srgbClr val="A4A3A4"/>
          </p15:clr>
        </p15:guide>
        <p15:guide id="4" orient="horz" pos="4032" userDrawn="1">
          <p15:clr>
            <a:srgbClr val="A4A3A4"/>
          </p15:clr>
        </p15:guide>
        <p15:guide id="5" orient="horz" pos="912" userDrawn="1">
          <p15:clr>
            <a:srgbClr val="A4A3A4"/>
          </p15:clr>
        </p15:guide>
        <p15:guide id="6" pos="3024" userDrawn="1">
          <p15:clr>
            <a:srgbClr val="A4A3A4"/>
          </p15:clr>
        </p15:guide>
        <p15:guide id="7" pos="2784" userDrawn="1">
          <p15:clr>
            <a:srgbClr val="A4A3A4"/>
          </p15:clr>
        </p15:guide>
        <p15:guide id="8" orient="horz" pos="3936" userDrawn="1">
          <p15:clr>
            <a:srgbClr val="A4A3A4"/>
          </p15:clr>
        </p15:guide>
        <p15:guide id="9" orient="horz" pos="1536" userDrawn="1">
          <p15:clr>
            <a:srgbClr val="A4A3A4"/>
          </p15:clr>
        </p15:guide>
        <p15:guide id="10" orient="horz" pos="2688" userDrawn="1">
          <p15:clr>
            <a:srgbClr val="A4A3A4"/>
          </p15:clr>
        </p15:guide>
        <p15:guide id="11" orient="horz" pos="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ssa W Becho" initials="LWB" lastIdx="170" clrIdx="0">
    <p:extLst>
      <p:ext uri="{19B8F6BF-5375-455C-9EA6-DF929625EA0E}">
        <p15:presenceInfo xmlns:p15="http://schemas.microsoft.com/office/powerpoint/2012/main" userId="S::vjh2716@wmich.edu::1cd396fd-db2f-4970-925f-fb7e423297f3" providerId="AD"/>
      </p:ext>
    </p:extLst>
  </p:cmAuthor>
  <p:cmAuthor id="2" name="Lori A. Wingate" initials="LW" lastIdx="55" clrIdx="1">
    <p:extLst>
      <p:ext uri="{19B8F6BF-5375-455C-9EA6-DF929625EA0E}">
        <p15:presenceInfo xmlns:p15="http://schemas.microsoft.com/office/powerpoint/2012/main" userId="Lori A. Wingate" providerId="None"/>
      </p:ext>
    </p:extLst>
  </p:cmAuthor>
  <p:cmAuthor id="3" name="Cynthia Williams" initials="CMW" lastIdx="168" clrIdx="2"/>
  <p:cmAuthor id="4" name="Valerie A Marshall" initials="VAM" lastIdx="79" clrIdx="3">
    <p:extLst>
      <p:ext uri="{19B8F6BF-5375-455C-9EA6-DF929625EA0E}">
        <p15:presenceInfo xmlns:p15="http://schemas.microsoft.com/office/powerpoint/2012/main" userId="S::vvy9625@WMICH.EDU::76bc3ca8-e21e-480c-85a8-b01fd98c81e7" providerId="AD"/>
      </p:ext>
    </p:extLst>
  </p:cmAuthor>
  <p:cmAuthor id="5" name="Lori A Wingate" initials="LAW" lastIdx="100" clrIdx="4">
    <p:extLst>
      <p:ext uri="{19B8F6BF-5375-455C-9EA6-DF929625EA0E}">
        <p15:presenceInfo xmlns:p15="http://schemas.microsoft.com/office/powerpoint/2012/main" userId="Lori A Wingate" providerId="None"/>
      </p:ext>
    </p:extLst>
  </p:cmAuthor>
  <p:cmAuthor id="6" name="Carolyn Williams-Noren" initials="CW" lastIdx="57" clrIdx="5">
    <p:extLst>
      <p:ext uri="{19B8F6BF-5375-455C-9EA6-DF929625EA0E}">
        <p15:presenceInfo xmlns:p15="http://schemas.microsoft.com/office/powerpoint/2012/main" userId="4d949227554d68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759"/>
    <a:srgbClr val="000000"/>
    <a:srgbClr val="4C4D7B"/>
    <a:srgbClr val="66BA93"/>
    <a:srgbClr val="EB6841"/>
    <a:srgbClr val="00A4B2"/>
    <a:srgbClr val="BFBFBF"/>
    <a:srgbClr val="DB2869"/>
    <a:srgbClr val="6C7072"/>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7" autoAdjust="0"/>
    <p:restoredTop sz="95597" autoAdjust="0"/>
  </p:normalViewPr>
  <p:slideViewPr>
    <p:cSldViewPr snapToObjects="1">
      <p:cViewPr>
        <p:scale>
          <a:sx n="118" d="100"/>
          <a:sy n="118" d="100"/>
        </p:scale>
        <p:origin x="1240" y="704"/>
      </p:cViewPr>
      <p:guideLst>
        <p:guide orient="horz" pos="288"/>
        <p:guide pos="288"/>
        <p:guide pos="5472"/>
        <p:guide orient="horz" pos="4032"/>
        <p:guide orient="horz" pos="912"/>
        <p:guide pos="3024"/>
        <p:guide pos="2784"/>
        <p:guide orient="horz" pos="3936"/>
        <p:guide orient="horz" pos="1536"/>
        <p:guide orient="horz" pos="2688"/>
        <p:guide orient="horz" pos="864"/>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vvy9625\Desktop\Graphs%20for%20Factsheet%2020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609979457157256E-2"/>
          <c:y val="5.1735528865240243E-2"/>
          <c:w val="0.8546889337330652"/>
          <c:h val="0.89652894226951951"/>
        </c:manualLayout>
      </c:layout>
      <c:barChart>
        <c:barDir val="bar"/>
        <c:grouping val="clustered"/>
        <c:varyColors val="0"/>
        <c:ser>
          <c:idx val="0"/>
          <c:order val="0"/>
          <c:tx>
            <c:strRef>
              <c:f>Sheet2!$B$7</c:f>
              <c:strCache>
                <c:ptCount val="1"/>
                <c:pt idx="0">
                  <c:v>Column2</c:v>
                </c:pt>
              </c:strCache>
            </c:strRef>
          </c:tx>
          <c:spPr>
            <a:solidFill>
              <a:schemeClr val="accent1"/>
            </a:solidFill>
            <a:ln>
              <a:solidFill>
                <a:schemeClr val="accent5"/>
              </a:solidFill>
            </a:ln>
            <a:effectLst/>
          </c:spPr>
          <c:invertIfNegative val="0"/>
          <c:dPt>
            <c:idx val="0"/>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1-2F35-46C9-978E-C269C7A6D41A}"/>
              </c:ext>
            </c:extLst>
          </c:dPt>
          <c:dPt>
            <c:idx val="1"/>
            <c:invertIfNegative val="0"/>
            <c:bubble3D val="0"/>
            <c:spPr>
              <a:solidFill>
                <a:schemeClr val="accent2"/>
              </a:solidFill>
              <a:ln>
                <a:solidFill>
                  <a:schemeClr val="accent5"/>
                </a:solidFill>
              </a:ln>
              <a:effectLst/>
            </c:spPr>
            <c:extLst>
              <c:ext xmlns:c16="http://schemas.microsoft.com/office/drawing/2014/chart" uri="{C3380CC4-5D6E-409C-BE32-E72D297353CC}">
                <c16:uniqueId val="{00000003-2F35-46C9-978E-C269C7A6D41A}"/>
              </c:ext>
            </c:extLst>
          </c:dPt>
          <c:dPt>
            <c:idx val="2"/>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5-2F35-46C9-978E-C269C7A6D41A}"/>
              </c:ext>
            </c:extLst>
          </c:dPt>
          <c:dPt>
            <c:idx val="3"/>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7-2F35-46C9-978E-C269C7A6D41A}"/>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2F35-46C9-978E-C269C7A6D41A}"/>
              </c:ext>
            </c:extLst>
          </c:dPt>
          <c:dPt>
            <c:idx val="5"/>
            <c:invertIfNegative val="0"/>
            <c:bubble3D val="0"/>
            <c:spPr>
              <a:solidFill>
                <a:srgbClr val="DB2869"/>
              </a:solidFill>
              <a:ln>
                <a:solidFill>
                  <a:srgbClr val="DB2869"/>
                </a:solidFill>
              </a:ln>
              <a:effectLst/>
            </c:spPr>
            <c:extLst>
              <c:ext xmlns:c16="http://schemas.microsoft.com/office/drawing/2014/chart" uri="{C3380CC4-5D6E-409C-BE32-E72D297353CC}">
                <c16:uniqueId val="{0000000B-2F35-46C9-978E-C269C7A6D41A}"/>
              </c:ext>
            </c:extLst>
          </c:dPt>
          <c:dPt>
            <c:idx val="6"/>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D-2F35-46C9-978E-C269C7A6D41A}"/>
              </c:ext>
            </c:extLst>
          </c:dPt>
          <c:dLbls>
            <c:dLbl>
              <c:idx val="4"/>
              <c:layout>
                <c:manualLayout>
                  <c:x val="-0.25473811084636427"/>
                  <c:y val="1.8516653137165442E-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66312438002975"/>
                      <c:h val="0.13780463597741263"/>
                    </c:manualLayout>
                  </c15:layout>
                </c:ext>
                <c:ext xmlns:c16="http://schemas.microsoft.com/office/drawing/2014/chart" uri="{C3380CC4-5D6E-409C-BE32-E72D297353CC}">
                  <c16:uniqueId val="{00000009-2F35-46C9-978E-C269C7A6D41A}"/>
                </c:ext>
              </c:extLst>
            </c:dLbl>
            <c:dLbl>
              <c:idx val="5"/>
              <c:layout>
                <c:manualLayout>
                  <c:x val="-0.20303375426758635"/>
                  <c:y val="1.851665313500982E-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7160329340588468"/>
                      <c:h val="0.13310140608057261"/>
                    </c:manualLayout>
                  </c15:layout>
                </c:ext>
                <c:ext xmlns:c16="http://schemas.microsoft.com/office/drawing/2014/chart" uri="{C3380CC4-5D6E-409C-BE32-E72D297353CC}">
                  <c16:uniqueId val="{0000000B-2F35-46C9-978E-C269C7A6D41A}"/>
                </c:ext>
              </c:extLst>
            </c:dLbl>
            <c:dLbl>
              <c:idx val="6"/>
              <c:layout>
                <c:manualLayout>
                  <c:x val="-0.12846713034502327"/>
                  <c:y val="1.851665313608763E-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30533233061007503"/>
                      <c:h val="0.10488202669953248"/>
                    </c:manualLayout>
                  </c15:layout>
                </c:ext>
                <c:ext xmlns:c16="http://schemas.microsoft.com/office/drawing/2014/chart" uri="{C3380CC4-5D6E-409C-BE32-E72D297353CC}">
                  <c16:uniqueId val="{0000000D-2F35-46C9-978E-C269C7A6D41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Sheet2!$A$8:$A$14</c:f>
              <c:numCache>
                <c:formatCode>General</c:formatCode>
                <c:ptCount val="7"/>
              </c:numCache>
            </c:numRef>
          </c:cat>
          <c:val>
            <c:numRef>
              <c:f>Sheet2!$B$8:$B$14</c:f>
              <c:numCache>
                <c:formatCode>#,##0</c:formatCode>
                <c:ptCount val="7"/>
                <c:pt idx="0">
                  <c:v>3410</c:v>
                </c:pt>
                <c:pt idx="1">
                  <c:v>7540</c:v>
                </c:pt>
                <c:pt idx="2">
                  <c:v>9110</c:v>
                </c:pt>
                <c:pt idx="3">
                  <c:v>9420</c:v>
                </c:pt>
                <c:pt idx="4">
                  <c:v>10570</c:v>
                </c:pt>
                <c:pt idx="5">
                  <c:v>11930</c:v>
                </c:pt>
                <c:pt idx="6">
                  <c:v>13140</c:v>
                </c:pt>
              </c:numCache>
            </c:numRef>
          </c:val>
          <c:extLst>
            <c:ext xmlns:c16="http://schemas.microsoft.com/office/drawing/2014/chart" uri="{C3380CC4-5D6E-409C-BE32-E72D297353CC}">
              <c16:uniqueId val="{0000000E-2F35-46C9-978E-C269C7A6D41A}"/>
            </c:ext>
          </c:extLst>
        </c:ser>
        <c:dLbls>
          <c:showLegendKey val="0"/>
          <c:showVal val="0"/>
          <c:showCatName val="0"/>
          <c:showSerName val="0"/>
          <c:showPercent val="0"/>
          <c:showBubbleSize val="0"/>
        </c:dLbls>
        <c:gapWidth val="50"/>
        <c:axId val="734385072"/>
        <c:axId val="735022224"/>
      </c:barChart>
      <c:catAx>
        <c:axId val="73438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5022224"/>
        <c:crosses val="autoZero"/>
        <c:auto val="1"/>
        <c:lblAlgn val="ctr"/>
        <c:lblOffset val="100"/>
        <c:noMultiLvlLbl val="0"/>
      </c:catAx>
      <c:valAx>
        <c:axId val="735022224"/>
        <c:scaling>
          <c:orientation val="minMax"/>
        </c:scaling>
        <c:delete val="1"/>
        <c:axPos val="b"/>
        <c:numFmt formatCode="#,##0" sourceLinked="1"/>
        <c:majorTickMark val="none"/>
        <c:minorTickMark val="none"/>
        <c:tickLblPos val="nextTo"/>
        <c:crossAx val="73438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Sheet6!$B$19</c:f>
              <c:strCache>
                <c:ptCount val="1"/>
                <c:pt idx="0">
                  <c:v>Face-to-face</c:v>
                </c:pt>
              </c:strCache>
            </c:strRef>
          </c:tx>
          <c:spPr>
            <a:solidFill>
              <a:schemeClr val="accent5"/>
            </a:solidFill>
            <a:ln>
              <a:solidFill>
                <a:schemeClr val="bg1"/>
              </a:solidFill>
            </a:ln>
            <a:effectLst/>
          </c:spPr>
          <c:invertIfNegative val="0"/>
          <c:dPt>
            <c:idx val="0"/>
            <c:invertIfNegative val="0"/>
            <c:bubble3D val="0"/>
            <c:spPr>
              <a:solidFill>
                <a:schemeClr val="accent5"/>
              </a:solidFill>
              <a:ln>
                <a:solidFill>
                  <a:schemeClr val="bg1"/>
                </a:solidFill>
              </a:ln>
              <a:effectLst/>
            </c:spPr>
            <c:extLst>
              <c:ext xmlns:c16="http://schemas.microsoft.com/office/drawing/2014/chart" uri="{C3380CC4-5D6E-409C-BE32-E72D297353CC}">
                <c16:uniqueId val="{00000001-4C57-42F8-B85E-C87F792F8C33}"/>
              </c:ext>
            </c:extLst>
          </c:dPt>
          <c:dPt>
            <c:idx val="1"/>
            <c:invertIfNegative val="0"/>
            <c:bubble3D val="0"/>
            <c:spPr>
              <a:solidFill>
                <a:schemeClr val="accent5"/>
              </a:solidFill>
              <a:ln>
                <a:solidFill>
                  <a:schemeClr val="bg1"/>
                </a:solidFill>
              </a:ln>
              <a:effectLst/>
            </c:spPr>
            <c:extLst>
              <c:ext xmlns:c16="http://schemas.microsoft.com/office/drawing/2014/chart" uri="{C3380CC4-5D6E-409C-BE32-E72D297353CC}">
                <c16:uniqueId val="{00000003-4C57-42F8-B85E-C87F792F8C33}"/>
              </c:ext>
            </c:extLst>
          </c:dPt>
          <c:cat>
            <c:numRef>
              <c:f>Sheet6!$A$20:$A$21</c:f>
              <c:numCache>
                <c:formatCode>General</c:formatCode>
                <c:ptCount val="2"/>
              </c:numCache>
            </c:numRef>
          </c:cat>
          <c:val>
            <c:numRef>
              <c:f>Sheet6!$B$20:$B$21</c:f>
              <c:numCache>
                <c:formatCode>0%</c:formatCode>
                <c:ptCount val="2"/>
                <c:pt idx="0">
                  <c:v>0.97</c:v>
                </c:pt>
                <c:pt idx="1">
                  <c:v>0.65</c:v>
                </c:pt>
              </c:numCache>
            </c:numRef>
          </c:val>
          <c:extLst>
            <c:ext xmlns:c16="http://schemas.microsoft.com/office/drawing/2014/chart" uri="{C3380CC4-5D6E-409C-BE32-E72D297353CC}">
              <c16:uniqueId val="{00000004-4C57-42F8-B85E-C87F792F8C33}"/>
            </c:ext>
          </c:extLst>
        </c:ser>
        <c:ser>
          <c:idx val="1"/>
          <c:order val="1"/>
          <c:tx>
            <c:strRef>
              <c:f>Sheet6!$C$19</c:f>
              <c:strCache>
                <c:ptCount val="1"/>
              </c:strCache>
            </c:strRef>
          </c:tx>
          <c:spPr>
            <a:solidFill>
              <a:schemeClr val="accent4"/>
            </a:solidFill>
            <a:ln>
              <a:solidFill>
                <a:schemeClr val="bg1"/>
              </a:solidFill>
            </a:ln>
            <a:effectLst/>
          </c:spPr>
          <c:invertIfNegative val="0"/>
          <c:cat>
            <c:numRef>
              <c:f>Sheet6!$A$20:$A$21</c:f>
              <c:numCache>
                <c:formatCode>General</c:formatCode>
                <c:ptCount val="2"/>
              </c:numCache>
            </c:numRef>
          </c:cat>
          <c:val>
            <c:numRef>
              <c:f>Sheet6!$C$20:$C$21</c:f>
              <c:numCache>
                <c:formatCode>General</c:formatCode>
                <c:ptCount val="2"/>
              </c:numCache>
            </c:numRef>
          </c:val>
          <c:extLst>
            <c:ext xmlns:c16="http://schemas.microsoft.com/office/drawing/2014/chart" uri="{C3380CC4-5D6E-409C-BE32-E72D297353CC}">
              <c16:uniqueId val="{00000005-4C57-42F8-B85E-C87F792F8C33}"/>
            </c:ext>
          </c:extLst>
        </c:ser>
        <c:ser>
          <c:idx val="2"/>
          <c:order val="2"/>
          <c:tx>
            <c:strRef>
              <c:f>Sheet6!$D$19</c:f>
              <c:strCache>
                <c:ptCount val="1"/>
                <c:pt idx="0">
                  <c:v>Online</c:v>
                </c:pt>
              </c:strCache>
            </c:strRef>
          </c:tx>
          <c:spPr>
            <a:solidFill>
              <a:schemeClr val="accent5"/>
            </a:solidFill>
            <a:ln>
              <a:solidFill>
                <a:schemeClr val="bg1"/>
              </a:solidFill>
            </a:ln>
            <a:effectLst/>
          </c:spPr>
          <c:invertIfNegative val="0"/>
          <c:dPt>
            <c:idx val="0"/>
            <c:invertIfNegative val="0"/>
            <c:bubble3D val="0"/>
            <c:spPr>
              <a:solidFill>
                <a:schemeClr val="accent6"/>
              </a:solidFill>
              <a:ln>
                <a:solidFill>
                  <a:schemeClr val="bg1"/>
                </a:solidFill>
              </a:ln>
              <a:effectLst/>
            </c:spPr>
            <c:extLst>
              <c:ext xmlns:c16="http://schemas.microsoft.com/office/drawing/2014/chart" uri="{C3380CC4-5D6E-409C-BE32-E72D297353CC}">
                <c16:uniqueId val="{00000007-4C57-42F8-B85E-C87F792F8C33}"/>
              </c:ext>
            </c:extLst>
          </c:dPt>
          <c:dPt>
            <c:idx val="1"/>
            <c:invertIfNegative val="0"/>
            <c:bubble3D val="0"/>
            <c:spPr>
              <a:solidFill>
                <a:schemeClr val="accent6"/>
              </a:solidFill>
              <a:ln>
                <a:solidFill>
                  <a:schemeClr val="bg1"/>
                </a:solidFill>
              </a:ln>
              <a:effectLst/>
            </c:spPr>
            <c:extLst>
              <c:ext xmlns:c16="http://schemas.microsoft.com/office/drawing/2014/chart" uri="{C3380CC4-5D6E-409C-BE32-E72D297353CC}">
                <c16:uniqueId val="{00000008-4C57-42F8-B85E-C87F792F8C33}"/>
              </c:ext>
            </c:extLst>
          </c:dPt>
          <c:cat>
            <c:numRef>
              <c:f>Sheet6!$A$20:$A$21</c:f>
              <c:numCache>
                <c:formatCode>General</c:formatCode>
                <c:ptCount val="2"/>
              </c:numCache>
            </c:numRef>
          </c:cat>
          <c:val>
            <c:numRef>
              <c:f>Sheet6!$D$20:$D$21</c:f>
              <c:numCache>
                <c:formatCode>0%</c:formatCode>
                <c:ptCount val="2"/>
                <c:pt idx="0">
                  <c:v>0.03</c:v>
                </c:pt>
                <c:pt idx="1">
                  <c:v>0.35</c:v>
                </c:pt>
              </c:numCache>
            </c:numRef>
          </c:val>
          <c:extLst>
            <c:ext xmlns:c16="http://schemas.microsoft.com/office/drawing/2014/chart" uri="{C3380CC4-5D6E-409C-BE32-E72D297353CC}">
              <c16:uniqueId val="{00000006-4C57-42F8-B85E-C87F792F8C33}"/>
            </c:ext>
          </c:extLst>
        </c:ser>
        <c:dLbls>
          <c:showLegendKey val="0"/>
          <c:showVal val="0"/>
          <c:showCatName val="0"/>
          <c:showSerName val="0"/>
          <c:showPercent val="0"/>
          <c:showBubbleSize val="0"/>
        </c:dLbls>
        <c:gapWidth val="50"/>
        <c:overlap val="100"/>
        <c:axId val="328111103"/>
        <c:axId val="328120287"/>
      </c:barChart>
      <c:catAx>
        <c:axId val="3281111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8120287"/>
        <c:crosses val="autoZero"/>
        <c:auto val="1"/>
        <c:lblAlgn val="ctr"/>
        <c:lblOffset val="100"/>
        <c:noMultiLvlLbl val="0"/>
      </c:catAx>
      <c:valAx>
        <c:axId val="328120287"/>
        <c:scaling>
          <c:orientation val="minMax"/>
        </c:scaling>
        <c:delete val="1"/>
        <c:axPos val="t"/>
        <c:numFmt formatCode="0%" sourceLinked="1"/>
        <c:majorTickMark val="none"/>
        <c:minorTickMark val="none"/>
        <c:tickLblPos val="nextTo"/>
        <c:crossAx val="3281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0A54A-AA91-414D-8443-20F1997FD3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860D84-5777-4C49-B8D5-FA97DD314D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EEFBAE-81EA-2049-8004-47F27A0FA818}" type="datetimeFigureOut">
              <a:rPr lang="en-US" smtClean="0"/>
              <a:t>1/13/21</a:t>
            </a:fld>
            <a:endParaRPr lang="en-US" dirty="0"/>
          </a:p>
        </p:txBody>
      </p:sp>
      <p:sp>
        <p:nvSpPr>
          <p:cNvPr id="4" name="Footer Placeholder 3">
            <a:extLst>
              <a:ext uri="{FF2B5EF4-FFF2-40B4-BE49-F238E27FC236}">
                <a16:creationId xmlns:a16="http://schemas.microsoft.com/office/drawing/2014/main" id="{2FF78B8E-8268-2F4D-94E5-93ABC1D9F9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FF10EC-81BE-9F41-BDE4-6BBB4CB976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BA77A5-11E9-7E4B-BBA2-90112C91D657}" type="slidenum">
              <a:rPr lang="en-US" smtClean="0"/>
              <a:t>‹#›</a:t>
            </a:fld>
            <a:endParaRPr lang="en-US" dirty="0"/>
          </a:p>
        </p:txBody>
      </p:sp>
    </p:spTree>
    <p:extLst>
      <p:ext uri="{BB962C8B-B14F-4D97-AF65-F5344CB8AC3E}">
        <p14:creationId xmlns:p14="http://schemas.microsoft.com/office/powerpoint/2010/main" val="841770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24907-9FB5-7045-B32D-578D63E1085D}" type="datetimeFigureOut">
              <a:rPr lang="en-US" smtClean="0"/>
              <a:t>1/13/21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E6CEA-23DE-C546-9C7D-47A3407E9928}" type="slidenum">
              <a:rPr lang="en-US" smtClean="0"/>
              <a:t>‹#›</a:t>
            </a:fld>
            <a:endParaRPr lang="en-US" dirty="0"/>
          </a:p>
        </p:txBody>
      </p:sp>
    </p:spTree>
    <p:extLst>
      <p:ext uri="{BB962C8B-B14F-4D97-AF65-F5344CB8AC3E}">
        <p14:creationId xmlns:p14="http://schemas.microsoft.com/office/powerpoint/2010/main" val="38127075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1</a:t>
            </a:fld>
            <a:endParaRPr lang="en-US" dirty="0"/>
          </a:p>
        </p:txBody>
      </p:sp>
    </p:spTree>
    <p:extLst>
      <p:ext uri="{BB962C8B-B14F-4D97-AF65-F5344CB8AC3E}">
        <p14:creationId xmlns:p14="http://schemas.microsoft.com/office/powerpoint/2010/main" val="49058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29</a:t>
            </a:fld>
            <a:endParaRPr lang="en-US" dirty="0"/>
          </a:p>
        </p:txBody>
      </p:sp>
    </p:spTree>
    <p:extLst>
      <p:ext uri="{BB962C8B-B14F-4D97-AF65-F5344CB8AC3E}">
        <p14:creationId xmlns:p14="http://schemas.microsoft.com/office/powerpoint/2010/main" val="332532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37</a:t>
            </a:fld>
            <a:endParaRPr lang="en-US" dirty="0"/>
          </a:p>
        </p:txBody>
      </p:sp>
    </p:spTree>
    <p:extLst>
      <p:ext uri="{BB962C8B-B14F-4D97-AF65-F5344CB8AC3E}">
        <p14:creationId xmlns:p14="http://schemas.microsoft.com/office/powerpoint/2010/main" val="3957367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38</a:t>
            </a:fld>
            <a:endParaRPr lang="en-US" dirty="0"/>
          </a:p>
        </p:txBody>
      </p:sp>
    </p:spTree>
    <p:extLst>
      <p:ext uri="{BB962C8B-B14F-4D97-AF65-F5344CB8AC3E}">
        <p14:creationId xmlns:p14="http://schemas.microsoft.com/office/powerpoint/2010/main" val="2726004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E6CEA-23DE-C546-9C7D-47A3407E9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EE6CEA-23DE-C546-9C7D-47A3407E9928}" type="slidenum">
              <a:rPr lang="en-US" smtClean="0"/>
              <a:t>7</a:t>
            </a:fld>
            <a:endParaRPr lang="en-US"/>
          </a:p>
        </p:txBody>
      </p:sp>
    </p:spTree>
    <p:extLst>
      <p:ext uri="{BB962C8B-B14F-4D97-AF65-F5344CB8AC3E}">
        <p14:creationId xmlns:p14="http://schemas.microsoft.com/office/powerpoint/2010/main" val="281913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EE6CEA-23DE-C546-9C7D-47A3407E9928}" type="slidenum">
              <a:rPr lang="en-US" smtClean="0"/>
              <a:t>8</a:t>
            </a:fld>
            <a:endParaRPr lang="en-US"/>
          </a:p>
        </p:txBody>
      </p:sp>
    </p:spTree>
    <p:extLst>
      <p:ext uri="{BB962C8B-B14F-4D97-AF65-F5344CB8AC3E}">
        <p14:creationId xmlns:p14="http://schemas.microsoft.com/office/powerpoint/2010/main" val="406942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21</a:t>
            </a:fld>
            <a:endParaRPr lang="en-US" dirty="0"/>
          </a:p>
        </p:txBody>
      </p:sp>
    </p:spTree>
    <p:extLst>
      <p:ext uri="{BB962C8B-B14F-4D97-AF65-F5344CB8AC3E}">
        <p14:creationId xmlns:p14="http://schemas.microsoft.com/office/powerpoint/2010/main" val="389482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22</a:t>
            </a:fld>
            <a:endParaRPr lang="en-US" dirty="0"/>
          </a:p>
        </p:txBody>
      </p:sp>
    </p:spTree>
    <p:extLst>
      <p:ext uri="{BB962C8B-B14F-4D97-AF65-F5344CB8AC3E}">
        <p14:creationId xmlns:p14="http://schemas.microsoft.com/office/powerpoint/2010/main" val="367257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23</a:t>
            </a:fld>
            <a:endParaRPr lang="en-US" dirty="0"/>
          </a:p>
        </p:txBody>
      </p:sp>
    </p:spTree>
    <p:extLst>
      <p:ext uri="{BB962C8B-B14F-4D97-AF65-F5344CB8AC3E}">
        <p14:creationId xmlns:p14="http://schemas.microsoft.com/office/powerpoint/2010/main" val="197902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24</a:t>
            </a:fld>
            <a:endParaRPr lang="en-US" dirty="0"/>
          </a:p>
        </p:txBody>
      </p:sp>
    </p:spTree>
    <p:extLst>
      <p:ext uri="{BB962C8B-B14F-4D97-AF65-F5344CB8AC3E}">
        <p14:creationId xmlns:p14="http://schemas.microsoft.com/office/powerpoint/2010/main" val="64197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27</a:t>
            </a:fld>
            <a:endParaRPr lang="en-US" dirty="0"/>
          </a:p>
        </p:txBody>
      </p:sp>
    </p:spTree>
    <p:extLst>
      <p:ext uri="{BB962C8B-B14F-4D97-AF65-F5344CB8AC3E}">
        <p14:creationId xmlns:p14="http://schemas.microsoft.com/office/powerpoint/2010/main" val="152708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EE6CEA-23DE-C546-9C7D-47A3407E9928}" type="slidenum">
              <a:rPr lang="en-US" smtClean="0"/>
              <a:t>28</a:t>
            </a:fld>
            <a:endParaRPr lang="en-US" dirty="0"/>
          </a:p>
        </p:txBody>
      </p:sp>
    </p:spTree>
    <p:extLst>
      <p:ext uri="{BB962C8B-B14F-4D97-AF65-F5344CB8AC3E}">
        <p14:creationId xmlns:p14="http://schemas.microsoft.com/office/powerpoint/2010/main" val="278396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0455-3696-B54D-809F-459884E8BB8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43D5610-A247-8648-A6DE-0FCDA909B4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81AD8EF-774C-8544-933D-C98ECED49B5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74ECA60-9FA6-C040-9F0C-3B89DDB48C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2AFCB3-418C-0641-8D23-C8C64E30C617}"/>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400532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D0DF-13FE-2C44-8EA9-32E2470E06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6FCD5-F702-0641-918C-AE66E7A85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838A3-6A09-9041-9343-56DD7323FDC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ACC92E0-0694-BA44-95E0-74291032A6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F106E4-439A-F442-A8EE-D2F0C73AAEA4}"/>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404205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472A3A-CB66-2B42-BF04-9CEA51C5EB0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09DF0C-0EFA-0A4A-98F5-C6520FC99A8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4516-BFB0-B148-8CFD-726AA846D0A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D0FBB9B-FFE6-654B-9B61-7C4A9F6223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043EEE-A27A-FE4C-9AD3-5ED4D5F42CD0}"/>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128454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290AE4-1196-BD48-966F-F7DD9F53E1A8}"/>
              </a:ext>
            </a:extLst>
          </p:cNvPr>
          <p:cNvSpPr>
            <a:spLocks noGrp="1"/>
          </p:cNvSpPr>
          <p:nvPr>
            <p:ph type="ftr" sz="quarter" idx="11"/>
          </p:nvPr>
        </p:nvSpPr>
        <p:spPr>
          <a:xfrm>
            <a:off x="548216" y="6446834"/>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68FE486-1823-174B-A792-549AEFFF09CE}"/>
              </a:ext>
            </a:extLst>
          </p:cNvPr>
          <p:cNvSpPr>
            <a:spLocks noGrp="1"/>
          </p:cNvSpPr>
          <p:nvPr>
            <p:ph type="sldNum" sz="quarter" idx="12"/>
          </p:nvPr>
        </p:nvSpPr>
        <p:spPr>
          <a:xfrm>
            <a:off x="6457950" y="6446835"/>
            <a:ext cx="2057400" cy="365125"/>
          </a:xfrm>
          <a:prstGeom prst="rect">
            <a:avLst/>
          </a:prstGeom>
        </p:spPr>
        <p:txBody>
          <a:bodyPr/>
          <a:lstStyle>
            <a:lvl1pPr algn="r">
              <a:defRPr sz="1400">
                <a:solidFill>
                  <a:schemeClr val="bg1"/>
                </a:solidFill>
              </a:defRPr>
            </a:lvl1pPr>
          </a:lstStyle>
          <a:p>
            <a:fld id="{2F0690A7-500A-154E-BDC5-AD94DC8B862E}" type="slidenum">
              <a:rPr lang="en-US" smtClean="0"/>
              <a:pPr/>
              <a:t>‹#›</a:t>
            </a:fld>
            <a:endParaRPr lang="en-US" dirty="0"/>
          </a:p>
        </p:txBody>
      </p:sp>
    </p:spTree>
    <p:extLst>
      <p:ext uri="{BB962C8B-B14F-4D97-AF65-F5344CB8AC3E}">
        <p14:creationId xmlns:p14="http://schemas.microsoft.com/office/powerpoint/2010/main" val="215221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2153-47D5-4F41-805F-052D14B9C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71D9F9-80C9-AE47-960C-F27B5C071F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A0A10-1C76-4541-B428-46A053B417B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9D2C3BB-7BCE-A04A-B0F5-B403BA2075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DE26ED-95B1-6B46-8A31-0C3D43300E16}"/>
              </a:ext>
            </a:extLst>
          </p:cNvPr>
          <p:cNvSpPr>
            <a:spLocks noGrp="1"/>
          </p:cNvSpPr>
          <p:nvPr>
            <p:ph type="sldNum" sz="quarter" idx="12"/>
          </p:nvPr>
        </p:nvSpPr>
        <p:spPr>
          <a:xfrm>
            <a:off x="6457950" y="6435274"/>
            <a:ext cx="2057400" cy="365125"/>
          </a:xfrm>
        </p:spPr>
        <p:txBody>
          <a:bodyPr/>
          <a:lstStyle/>
          <a:p>
            <a:fld id="{2F0690A7-500A-154E-BDC5-AD94DC8B862E}" type="slidenum">
              <a:rPr lang="en-US" smtClean="0"/>
              <a:t>‹#›</a:t>
            </a:fld>
            <a:endParaRPr lang="en-US" dirty="0"/>
          </a:p>
        </p:txBody>
      </p:sp>
    </p:spTree>
    <p:extLst>
      <p:ext uri="{BB962C8B-B14F-4D97-AF65-F5344CB8AC3E}">
        <p14:creationId xmlns:p14="http://schemas.microsoft.com/office/powerpoint/2010/main" val="12082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13AC-DA6E-9D41-B266-92D212F215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46356F3-86EE-A84A-BAC7-C2327C358F8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26C5DF-D951-6A44-A150-9F815C0A559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F145EC1-DED0-8F4D-BCF3-03983053F6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DC4229-2866-1C48-B1DA-BD5969A83B8F}"/>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302597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7929-D3B1-1242-9EDF-94510AF65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C9F40-AD96-4045-A10F-D14420324B6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1F34FA-FF68-3E4E-8497-A66DA47511A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BA925-A545-C748-BCAC-338D9312B4C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5BF6C4A-04D5-884E-9A1F-4B3A1E138B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C8BE03-76D0-3146-B40A-47B49ABCCCCE}"/>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393405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A1445-0B5D-4A4B-9887-435222F57E9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456DB3-D49C-7740-B5FA-47577781AB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4119D1B-0436-6A43-9D65-D5D1BF53E55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D0D355-451C-4A49-BBB6-EF02C28E35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EB7B93-1A25-F444-A319-5ACB548FF32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32957A-811E-4C4F-9C8E-AFA16497AF6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A6910FF-4D35-B548-AC75-5E8C218EB2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149B2A-E225-2348-8D4A-657B3EAF3065}"/>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126940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0497-EA45-A342-8D91-8D5F578435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E720A-A1AB-C749-BAB3-AC913018080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1E4EFAF-BA06-944F-AAA5-D5880ECA64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C7A346-812C-4D43-B004-8FC263B8B5FD}"/>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384330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858C2-75EA-E842-80D4-8A128E48C87D}"/>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C08BB51-7065-B441-AC39-8AE5EF16CE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282E1A-5B29-4B4F-AE17-104102EA8554}"/>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184182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E337-31A2-DF40-A581-17F21847E9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56BF4AC-6542-1D47-836F-7D4F2E54E41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FC0AB-411C-2B47-8035-AB014CE52C7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A9173BC-4C70-D74A-B304-5FF58F3EC3A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9BF8E04-9759-9345-A032-BB8FEB09F2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08E0B7-4D1F-D743-A410-1C2E0AD1128E}"/>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170063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90B5-B3EE-9E43-963F-2A9A963D15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7F37963-96D3-E345-89BE-438ABA0030E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540F88F9-2374-AD4F-B42F-EEFADF8BEC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D7D23F4-8269-544C-80F6-AB5C8702C23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A12255D-A728-9D47-BA72-0CCC6D025A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0F3741-B420-0049-8421-28BEC858978E}"/>
              </a:ext>
            </a:extLst>
          </p:cNvPr>
          <p:cNvSpPr>
            <a:spLocks noGrp="1"/>
          </p:cNvSpPr>
          <p:nvPr>
            <p:ph type="sldNum" sz="quarter" idx="12"/>
          </p:nvPr>
        </p:nvSpPr>
        <p:spPr/>
        <p:txBody>
          <a:bodyPr/>
          <a:lstStyle/>
          <a:p>
            <a:fld id="{922B98B5-6012-834C-AA3A-2C29DC46C897}" type="slidenum">
              <a:rPr lang="en-US" smtClean="0"/>
              <a:t>‹#›</a:t>
            </a:fld>
            <a:endParaRPr lang="en-US" dirty="0"/>
          </a:p>
        </p:txBody>
      </p:sp>
    </p:spTree>
    <p:extLst>
      <p:ext uri="{BB962C8B-B14F-4D97-AF65-F5344CB8AC3E}">
        <p14:creationId xmlns:p14="http://schemas.microsoft.com/office/powerpoint/2010/main" val="210881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2F2B9-845C-6648-B5F1-899A19708CA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8FAD07-5A7D-244F-9B48-139065AD13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90D3A-5AA7-AC4F-AF50-A4F7E17078E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9E2D2F8-178F-5045-96E4-FB3EC704C6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776605F-8F3D-1743-88AB-B6134996EA59}"/>
              </a:ext>
            </a:extLst>
          </p:cNvPr>
          <p:cNvSpPr>
            <a:spLocks noGrp="1"/>
          </p:cNvSpPr>
          <p:nvPr>
            <p:ph type="sldNum" sz="quarter" idx="4"/>
          </p:nvPr>
        </p:nvSpPr>
        <p:spPr>
          <a:xfrm>
            <a:off x="6457950" y="6406245"/>
            <a:ext cx="20574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922B98B5-6012-834C-AA3A-2C29DC46C897}" type="slidenum">
              <a:rPr lang="en-US" smtClean="0"/>
              <a:pPr/>
              <a:t>‹#›</a:t>
            </a:fld>
            <a:endParaRPr lang="en-US" dirty="0"/>
          </a:p>
        </p:txBody>
      </p:sp>
    </p:spTree>
    <p:extLst>
      <p:ext uri="{BB962C8B-B14F-4D97-AF65-F5344CB8AC3E}">
        <p14:creationId xmlns:p14="http://schemas.microsoft.com/office/powerpoint/2010/main" val="3289653197"/>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sv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svg"/><Relationship Id="rId3" Type="http://schemas.openxmlformats.org/officeDocument/2006/relationships/chart" Target="../charts/chart2.xml"/><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png"/><Relationship Id="rId2" Type="http://schemas.openxmlformats.org/officeDocument/2006/relationships/notesSlide" Target="../notesSlides/notesSlide13.xml"/><Relationship Id="rId16" Type="http://schemas.openxmlformats.org/officeDocument/2006/relationships/image" Target="../media/image62.svg"/><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svg"/><Relationship Id="rId19" Type="http://schemas.openxmlformats.org/officeDocument/2006/relationships/image" Target="../media/image65.JP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svg"/></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275EC76-4C68-D340-B1B6-43AA05308DB5}"/>
              </a:ext>
            </a:extLst>
          </p:cNvPr>
          <p:cNvSpPr>
            <a:spLocks noChangeAspect="1"/>
          </p:cNvSpPr>
          <p:nvPr/>
        </p:nvSpPr>
        <p:spPr>
          <a:xfrm rot="2700000">
            <a:off x="6386295" y="4745791"/>
            <a:ext cx="1602935" cy="789565"/>
          </a:xfrm>
          <a:prstGeom prst="rect">
            <a:avLst/>
          </a:prstGeom>
          <a:solidFill>
            <a:srgbClr val="EB684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74EEBA3A-5872-1F4B-A27B-BB8E6CD6DAC0}"/>
              </a:ext>
            </a:extLst>
          </p:cNvPr>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a:ext>
            </a:extLst>
          </a:blip>
          <a:srcRect/>
          <a:stretch/>
        </p:blipFill>
        <p:spPr>
          <a:xfrm rot="18867865">
            <a:off x="6984550" y="2820318"/>
            <a:ext cx="3402354" cy="1603463"/>
          </a:xfrm>
          <a:prstGeom prst="rect">
            <a:avLst/>
          </a:prstGeom>
        </p:spPr>
      </p:pic>
      <p:sp>
        <p:nvSpPr>
          <p:cNvPr id="23" name="Rectangle 22">
            <a:extLst>
              <a:ext uri="{FF2B5EF4-FFF2-40B4-BE49-F238E27FC236}">
                <a16:creationId xmlns:a16="http://schemas.microsoft.com/office/drawing/2014/main" id="{CAE42D17-A59E-B545-B8E1-C30031F8078F}"/>
              </a:ext>
            </a:extLst>
          </p:cNvPr>
          <p:cNvSpPr>
            <a:spLocks noChangeAspect="1"/>
          </p:cNvSpPr>
          <p:nvPr/>
        </p:nvSpPr>
        <p:spPr>
          <a:xfrm rot="2700000">
            <a:off x="1657357" y="1543016"/>
            <a:ext cx="1602935" cy="159391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descr="A person on the machine&#10;&#10;Description automatically generated">
            <a:extLst>
              <a:ext uri="{FF2B5EF4-FFF2-40B4-BE49-F238E27FC236}">
                <a16:creationId xmlns:a16="http://schemas.microsoft.com/office/drawing/2014/main" id="{88574952-78A5-9941-B1FE-D98F23CFDCCC}"/>
              </a:ext>
            </a:extLst>
          </p:cNvPr>
          <p:cNvPicPr>
            <a:picLocks noChangeAspect="1"/>
          </p:cNvPicPr>
          <p:nvPr/>
        </p:nvPicPr>
        <p:blipFill rotWithShape="1">
          <a:blip r:embed="rId4">
            <a:duotone>
              <a:prstClr val="black"/>
              <a:schemeClr val="accent2">
                <a:tint val="45000"/>
                <a:satMod val="400000"/>
              </a:schemeClr>
            </a:duotone>
            <a:extLst>
              <a:ext uri="{28A0092B-C50C-407E-A947-70E740481C1C}">
                <a14:useLocalDpi xmlns:a14="http://schemas.microsoft.com/office/drawing/2010/main"/>
              </a:ext>
            </a:extLst>
          </a:blip>
          <a:srcRect/>
          <a:stretch/>
        </p:blipFill>
        <p:spPr>
          <a:xfrm rot="18868115" flipH="1">
            <a:off x="1780463" y="-166348"/>
            <a:ext cx="4716647" cy="1599563"/>
          </a:xfrm>
          <a:prstGeom prst="rect">
            <a:avLst/>
          </a:prstGeom>
        </p:spPr>
      </p:pic>
      <p:pic>
        <p:nvPicPr>
          <p:cNvPr id="38" name="Picture 37" descr="A person wearing a costume&#10;&#10;Description automatically generated">
            <a:extLst>
              <a:ext uri="{FF2B5EF4-FFF2-40B4-BE49-F238E27FC236}">
                <a16:creationId xmlns:a16="http://schemas.microsoft.com/office/drawing/2014/main" id="{0FA8AD1E-EC0C-AF42-B7C1-7BEC8A6277AA}"/>
              </a:ext>
            </a:extLst>
          </p:cNvPr>
          <p:cNvPicPr>
            <a:picLocks noChangeAspect="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3832389" y="3732765"/>
            <a:ext cx="2266893" cy="2266893"/>
          </a:xfrm>
          <a:prstGeom prst="flowChartDecision">
            <a:avLst/>
          </a:prstGeom>
        </p:spPr>
      </p:pic>
      <p:sp>
        <p:nvSpPr>
          <p:cNvPr id="19" name="Rectangle 18">
            <a:extLst>
              <a:ext uri="{FF2B5EF4-FFF2-40B4-BE49-F238E27FC236}">
                <a16:creationId xmlns:a16="http://schemas.microsoft.com/office/drawing/2014/main" id="{3DA34357-894C-9243-BC88-C54EE8FDDF6E}"/>
              </a:ext>
            </a:extLst>
          </p:cNvPr>
          <p:cNvSpPr>
            <a:spLocks noChangeAspect="1"/>
          </p:cNvSpPr>
          <p:nvPr/>
        </p:nvSpPr>
        <p:spPr>
          <a:xfrm rot="2700000">
            <a:off x="401187" y="2807879"/>
            <a:ext cx="1602935" cy="1602935"/>
          </a:xfrm>
          <a:prstGeom prst="rect">
            <a:avLst/>
          </a:prstGeom>
          <a:solidFill>
            <a:srgbClr val="4C4D7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picture containing person, indoor, person, room&#10;&#10;Description automatically generated">
            <a:extLst>
              <a:ext uri="{FF2B5EF4-FFF2-40B4-BE49-F238E27FC236}">
                <a16:creationId xmlns:a16="http://schemas.microsoft.com/office/drawing/2014/main" id="{5B602341-57D0-6648-82AA-73FD75A05432}"/>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a:ext>
            </a:extLst>
          </a:blip>
          <a:srcRect l="-104"/>
          <a:stretch/>
        </p:blipFill>
        <p:spPr>
          <a:xfrm>
            <a:off x="72368" y="2492963"/>
            <a:ext cx="2266892" cy="2266892"/>
          </a:xfrm>
          <a:prstGeom prst="diamond">
            <a:avLst/>
          </a:prstGeom>
        </p:spPr>
      </p:pic>
      <p:pic>
        <p:nvPicPr>
          <p:cNvPr id="6" name="EvaluATE logo">
            <a:extLst>
              <a:ext uri="{FF2B5EF4-FFF2-40B4-BE49-F238E27FC236}">
                <a16:creationId xmlns:a16="http://schemas.microsoft.com/office/drawing/2014/main" id="{D0099803-3376-534B-A2B4-8C3DF70A4967}"/>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543411" y="3598062"/>
            <a:ext cx="1242632" cy="522953"/>
          </a:xfrm>
          <a:prstGeom prst="rect">
            <a:avLst/>
          </a:prstGeom>
        </p:spPr>
      </p:pic>
      <p:grpSp>
        <p:nvGrpSpPr>
          <p:cNvPr id="18" name="Group 17">
            <a:extLst>
              <a:ext uri="{FF2B5EF4-FFF2-40B4-BE49-F238E27FC236}">
                <a16:creationId xmlns:a16="http://schemas.microsoft.com/office/drawing/2014/main" id="{2543F5C8-F2A8-2048-8EEE-F71EE205BC52}"/>
              </a:ext>
            </a:extLst>
          </p:cNvPr>
          <p:cNvGrpSpPr/>
          <p:nvPr/>
        </p:nvGrpSpPr>
        <p:grpSpPr>
          <a:xfrm>
            <a:off x="5041827" y="1240978"/>
            <a:ext cx="4141050" cy="2057396"/>
            <a:chOff x="4250454" y="390156"/>
            <a:chExt cx="4141050" cy="2057396"/>
          </a:xfrm>
        </p:grpSpPr>
        <p:sp>
          <p:nvSpPr>
            <p:cNvPr id="4" name="Rectangle 3">
              <a:extLst>
                <a:ext uri="{FF2B5EF4-FFF2-40B4-BE49-F238E27FC236}">
                  <a16:creationId xmlns:a16="http://schemas.microsoft.com/office/drawing/2014/main" id="{2D59595B-BD80-7C47-9626-356EFAFD1657}"/>
                </a:ext>
              </a:extLst>
            </p:cNvPr>
            <p:cNvSpPr/>
            <p:nvPr/>
          </p:nvSpPr>
          <p:spPr>
            <a:xfrm>
              <a:off x="4250454" y="390156"/>
              <a:ext cx="4141050" cy="1419684"/>
            </a:xfrm>
            <a:prstGeom prst="rect">
              <a:avLst/>
            </a:prstGeom>
          </p:spPr>
          <p:txBody>
            <a:bodyPr wrap="square">
              <a:spAutoFit/>
            </a:bodyPr>
            <a:lstStyle/>
            <a:p>
              <a:pPr>
                <a:lnSpc>
                  <a:spcPts val="5060"/>
                </a:lnSpc>
              </a:pPr>
              <a:r>
                <a:rPr lang="en-US" sz="40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ATE Survey </a:t>
              </a:r>
            </a:p>
            <a:p>
              <a:pPr>
                <a:lnSpc>
                  <a:spcPts val="5060"/>
                </a:lnSpc>
              </a:pPr>
              <a:r>
                <a:rPr lang="en-US" sz="54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2020</a:t>
              </a:r>
            </a:p>
          </p:txBody>
        </p:sp>
        <p:sp>
          <p:nvSpPr>
            <p:cNvPr id="17" name="Rectangle 16">
              <a:extLst>
                <a:ext uri="{FF2B5EF4-FFF2-40B4-BE49-F238E27FC236}">
                  <a16:creationId xmlns:a16="http://schemas.microsoft.com/office/drawing/2014/main" id="{F2617529-B817-A349-9ED7-97FA104FC69E}"/>
                </a:ext>
              </a:extLst>
            </p:cNvPr>
            <p:cNvSpPr/>
            <p:nvPr/>
          </p:nvSpPr>
          <p:spPr>
            <a:xfrm>
              <a:off x="4250454" y="1616555"/>
              <a:ext cx="2776550" cy="830997"/>
            </a:xfrm>
            <a:prstGeom prst="rect">
              <a:avLst/>
            </a:prstGeom>
          </p:spPr>
          <p:txBody>
            <a:bodyPr wrap="square">
              <a:spAutoFit/>
            </a:bodyPr>
            <a:lstStyle/>
            <a:p>
              <a:r>
                <a:rPr lang="en-US" sz="1200" dirty="0">
                  <a:solidFill>
                    <a:schemeClr val="accent1"/>
                  </a:solidFill>
                  <a:effectLst/>
                  <a:latin typeface="Calibri Light" panose="020F0302020204030204" pitchFamily="34" charset="0"/>
                  <a:ea typeface="Calibri" panose="020F0502020204030204" pitchFamily="34" charset="0"/>
                  <a:cs typeface="Times New Roman" panose="02020603050405020304" pitchFamily="18" charset="0"/>
                </a:rPr>
                <a:t>Findings from the Annual Survey of Principal Investigators in the National Science Foundation’s Advanced Technological Education Program</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CE4DAF48-225B-A24A-AEE7-491502D6C81A}"/>
              </a:ext>
            </a:extLst>
          </p:cNvPr>
          <p:cNvSpPr>
            <a:spLocks noChangeAspect="1"/>
          </p:cNvSpPr>
          <p:nvPr/>
        </p:nvSpPr>
        <p:spPr>
          <a:xfrm rot="2700000">
            <a:off x="-881875" y="1545780"/>
            <a:ext cx="1602935" cy="16029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4879234-DC94-FE43-858A-C25AFBCFEB91}"/>
              </a:ext>
            </a:extLst>
          </p:cNvPr>
          <p:cNvSpPr>
            <a:spLocks noChangeAspect="1"/>
          </p:cNvSpPr>
          <p:nvPr/>
        </p:nvSpPr>
        <p:spPr>
          <a:xfrm rot="2700000">
            <a:off x="-887221" y="4084886"/>
            <a:ext cx="1602935" cy="160293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A0CEC74-EBFF-2249-8756-EFDB6450A83B}"/>
              </a:ext>
            </a:extLst>
          </p:cNvPr>
          <p:cNvSpPr>
            <a:spLocks noChangeAspect="1"/>
          </p:cNvSpPr>
          <p:nvPr/>
        </p:nvSpPr>
        <p:spPr>
          <a:xfrm rot="2700000">
            <a:off x="846914" y="3763124"/>
            <a:ext cx="1602935" cy="39160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660329D-2609-1947-80C4-1FA2C8575308}"/>
              </a:ext>
            </a:extLst>
          </p:cNvPr>
          <p:cNvSpPr>
            <a:spLocks noChangeAspect="1"/>
          </p:cNvSpPr>
          <p:nvPr/>
        </p:nvSpPr>
        <p:spPr>
          <a:xfrm rot="2700000">
            <a:off x="2917970" y="2814336"/>
            <a:ext cx="1602935" cy="1602935"/>
          </a:xfrm>
          <a:prstGeom prst="rect">
            <a:avLst/>
          </a:prstGeom>
          <a:solidFill>
            <a:srgbClr val="66BA9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F65FA00-943C-AB4E-9A7F-A9F58E119EF8}"/>
              </a:ext>
            </a:extLst>
          </p:cNvPr>
          <p:cNvSpPr>
            <a:spLocks noChangeAspect="1"/>
          </p:cNvSpPr>
          <p:nvPr/>
        </p:nvSpPr>
        <p:spPr>
          <a:xfrm rot="2700000">
            <a:off x="5421092" y="5309082"/>
            <a:ext cx="1602935" cy="16029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9A2F6C5F-0ECD-1745-B67A-0840DB07E43B}"/>
              </a:ext>
            </a:extLst>
          </p:cNvPr>
          <p:cNvSpPr>
            <a:spLocks noChangeAspect="1"/>
          </p:cNvSpPr>
          <p:nvPr/>
        </p:nvSpPr>
        <p:spPr>
          <a:xfrm rot="16200000" flipH="1">
            <a:off x="3265728" y="4304510"/>
            <a:ext cx="2239118" cy="1125232"/>
          </a:xfrm>
          <a:prstGeom prst="triangle">
            <a:avLst>
              <a:gd name="adj" fmla="val 50209"/>
            </a:avLst>
          </a:prstGeom>
          <a:solidFill>
            <a:srgbClr val="66BA9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C68E120D-E630-7146-9A1A-7E8E7F2BD4F3}"/>
              </a:ext>
            </a:extLst>
          </p:cNvPr>
          <p:cNvSpPr>
            <a:spLocks/>
          </p:cNvSpPr>
          <p:nvPr/>
        </p:nvSpPr>
        <p:spPr>
          <a:xfrm rot="18878639">
            <a:off x="-599343" y="2232091"/>
            <a:ext cx="1600200" cy="804672"/>
          </a:xfrm>
          <a:prstGeom prst="triangle">
            <a:avLst>
              <a:gd name="adj" fmla="val 502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50DEE960-2778-E442-B4CE-907DF5E8DE8A}"/>
              </a:ext>
            </a:extLst>
          </p:cNvPr>
          <p:cNvSpPr>
            <a:spLocks/>
          </p:cNvSpPr>
          <p:nvPr/>
        </p:nvSpPr>
        <p:spPr>
          <a:xfrm rot="18878639">
            <a:off x="-600892" y="4765482"/>
            <a:ext cx="1600200" cy="804672"/>
          </a:xfrm>
          <a:prstGeom prst="triangle">
            <a:avLst>
              <a:gd name="adj" fmla="val 502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135EF92C-FF03-B746-8FD4-CEB219558C64}"/>
              </a:ext>
            </a:extLst>
          </p:cNvPr>
          <p:cNvSpPr>
            <a:spLocks/>
          </p:cNvSpPr>
          <p:nvPr/>
        </p:nvSpPr>
        <p:spPr>
          <a:xfrm rot="18895687">
            <a:off x="1945465" y="2215913"/>
            <a:ext cx="1600200" cy="804672"/>
          </a:xfrm>
          <a:prstGeom prst="triangle">
            <a:avLst>
              <a:gd name="adj" fmla="val 50209"/>
            </a:avLst>
          </a:prstGeom>
          <a:solidFill>
            <a:srgbClr val="66B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8816AB6-0BEF-8B46-B393-A08686E40BDF}"/>
              </a:ext>
            </a:extLst>
          </p:cNvPr>
          <p:cNvSpPr>
            <a:spLocks/>
          </p:cNvSpPr>
          <p:nvPr/>
        </p:nvSpPr>
        <p:spPr>
          <a:xfrm rot="8097178">
            <a:off x="1387023" y="1646081"/>
            <a:ext cx="1600200" cy="804672"/>
          </a:xfrm>
          <a:prstGeom prst="triangle">
            <a:avLst>
              <a:gd name="adj" fmla="val 5020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D30A9CF6-62E5-D346-9AA1-C8DABC9C8F04}"/>
              </a:ext>
            </a:extLst>
          </p:cNvPr>
          <p:cNvSpPr>
            <a:spLocks/>
          </p:cNvSpPr>
          <p:nvPr/>
        </p:nvSpPr>
        <p:spPr>
          <a:xfrm rot="18895687">
            <a:off x="6958781" y="4725212"/>
            <a:ext cx="1600200" cy="804672"/>
          </a:xfrm>
          <a:prstGeom prst="triangle">
            <a:avLst>
              <a:gd name="adj" fmla="val 502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5E29CD9C-1C24-8646-94BC-24C5A73E9344}"/>
              </a:ext>
            </a:extLst>
          </p:cNvPr>
          <p:cNvSpPr>
            <a:spLocks/>
          </p:cNvSpPr>
          <p:nvPr/>
        </p:nvSpPr>
        <p:spPr>
          <a:xfrm rot="8097178">
            <a:off x="6400339" y="4155380"/>
            <a:ext cx="1600200" cy="804672"/>
          </a:xfrm>
          <a:prstGeom prst="triangle">
            <a:avLst>
              <a:gd name="adj" fmla="val 502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A group of people on a beach&#10;&#10;Description automatically generated">
            <a:extLst>
              <a:ext uri="{FF2B5EF4-FFF2-40B4-BE49-F238E27FC236}">
                <a16:creationId xmlns:a16="http://schemas.microsoft.com/office/drawing/2014/main" id="{9A8EDAC5-85F2-D648-BC5B-BFE1CBDB5960}"/>
              </a:ext>
            </a:extLst>
          </p:cNvPr>
          <p:cNvPicPr>
            <a:picLocks noChangeAspect="1"/>
          </p:cNvPicPr>
          <p:nvPr/>
        </p:nvPicPr>
        <p:blipFill rotWithShape="1">
          <a:blip r:embed="rId8">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2583645" y="2490976"/>
            <a:ext cx="2266892" cy="2266892"/>
          </a:xfrm>
          <a:prstGeom prst="flowChartDecision">
            <a:avLst/>
          </a:prstGeom>
        </p:spPr>
      </p:pic>
      <p:pic>
        <p:nvPicPr>
          <p:cNvPr id="41" name="Picture 40" descr="A picture containing indoor, table, kitchen, sitting&#10;&#10;Description automatically generated">
            <a:extLst>
              <a:ext uri="{FF2B5EF4-FFF2-40B4-BE49-F238E27FC236}">
                <a16:creationId xmlns:a16="http://schemas.microsoft.com/office/drawing/2014/main" id="{E6E003AD-7B32-9040-AA35-E2C4F579D8F8}"/>
              </a:ext>
            </a:extLst>
          </p:cNvPr>
          <p:cNvPicPr>
            <a:picLocks noChangeAspect="1"/>
          </p:cNvPicPr>
          <p:nvPr/>
        </p:nvPicPr>
        <p:blipFill rotWithShape="1">
          <a:blip r:embed="rId9">
            <a:duotone>
              <a:prstClr val="black"/>
              <a:schemeClr val="accent1">
                <a:tint val="45000"/>
                <a:satMod val="400000"/>
              </a:schemeClr>
            </a:duotone>
            <a:extLst>
              <a:ext uri="{28A0092B-C50C-407E-A947-70E740481C1C}">
                <a14:useLocalDpi xmlns:a14="http://schemas.microsoft.com/office/drawing/2010/main"/>
              </a:ext>
            </a:extLst>
          </a:blip>
          <a:srcRect/>
          <a:stretch/>
        </p:blipFill>
        <p:spPr>
          <a:xfrm rot="18887811">
            <a:off x="197545" y="4679123"/>
            <a:ext cx="3328837" cy="1623594"/>
          </a:xfrm>
          <a:prstGeom prst="rect">
            <a:avLst/>
          </a:prstGeom>
        </p:spPr>
      </p:pic>
      <p:sp>
        <p:nvSpPr>
          <p:cNvPr id="247" name="Rectangle 246">
            <a:extLst>
              <a:ext uri="{FF2B5EF4-FFF2-40B4-BE49-F238E27FC236}">
                <a16:creationId xmlns:a16="http://schemas.microsoft.com/office/drawing/2014/main" id="{6A54A77A-EBF3-B748-A77B-C332061A2EB4}"/>
              </a:ext>
              <a:ext uri="{C183D7F6-B498-43B3-948B-1728B52AA6E4}">
                <adec:decorative xmlns:adec="http://schemas.microsoft.com/office/drawing/2017/decorative" val="1"/>
              </a:ext>
            </a:extLst>
          </p:cNvPr>
          <p:cNvSpPr/>
          <p:nvPr/>
        </p:nvSpPr>
        <p:spPr>
          <a:xfrm>
            <a:off x="0" y="5943600"/>
            <a:ext cx="9144000" cy="9144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Website subtext">
            <a:extLst>
              <a:ext uri="{FF2B5EF4-FFF2-40B4-BE49-F238E27FC236}">
                <a16:creationId xmlns:a16="http://schemas.microsoft.com/office/drawing/2014/main" id="{DBA5EE7A-6D13-7041-9C6A-E427F89A7075}"/>
              </a:ext>
            </a:extLst>
          </p:cNvPr>
          <p:cNvSpPr txBox="1">
            <a:spLocks noChangeArrowheads="1"/>
          </p:cNvSpPr>
          <p:nvPr/>
        </p:nvSpPr>
        <p:spPr bwMode="auto">
          <a:xfrm>
            <a:off x="5994400" y="6004892"/>
            <a:ext cx="4175371" cy="30777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400" u="none" strike="noStrike" dirty="0">
                <a:effectLst/>
                <a:latin typeface="Calibri" panose="020F0502020204030204" pitchFamily="34" charset="0"/>
                <a:ea typeface="Calibri" panose="020F0502020204030204" pitchFamily="34" charset="0"/>
                <a:cs typeface="Times New Roman" panose="02020603050405020304" pitchFamily="18" charset="0"/>
              </a:rPr>
              <a:t>www.evalu-ate.org/annual_survey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STUDENTS SERVED BY ATE ACADEMIC PROGRAMS</a:t>
            </a:r>
          </a:p>
        </p:txBody>
      </p:sp>
      <p:sp>
        <p:nvSpPr>
          <p:cNvPr id="6" name="TextBox 5">
            <a:extLst>
              <a:ext uri="{FF2B5EF4-FFF2-40B4-BE49-F238E27FC236}">
                <a16:creationId xmlns:a16="http://schemas.microsoft.com/office/drawing/2014/main" id="{7BBC86FC-C250-AB44-9430-B15D6C9AEE0B}"/>
              </a:ext>
            </a:extLst>
          </p:cNvPr>
          <p:cNvSpPr txBox="1"/>
          <p:nvPr/>
        </p:nvSpPr>
        <p:spPr>
          <a:xfrm>
            <a:off x="438937" y="763369"/>
            <a:ext cx="8247863" cy="646331"/>
          </a:xfrm>
          <a:prstGeom prst="rect">
            <a:avLst/>
          </a:prstGeom>
          <a:noFill/>
        </p:spPr>
        <p:txBody>
          <a:bodyPr wrap="square" rtlCol="0">
            <a:spAutoFit/>
          </a:bodyPr>
          <a:lstStyle/>
          <a:p>
            <a:r>
              <a:rPr lang="en-US">
                <a:solidFill>
                  <a:schemeClr val="accent1"/>
                </a:solidFill>
                <a:latin typeface="+mj-lt"/>
              </a:rPr>
              <a:t>Students from groups that have been historically underrepresented in STEM have similar rates of participation in the ATE program.</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D3CF4C4C-7520-6746-A0CA-00F20404B42C}"/>
              </a:ext>
            </a:extLst>
          </p:cNvPr>
          <p:cNvSpPr>
            <a:spLocks noGrp="1"/>
          </p:cNvSpPr>
          <p:nvPr>
            <p:ph type="sldNum" sz="quarter" idx="12"/>
          </p:nvPr>
        </p:nvSpPr>
        <p:spPr/>
        <p:txBody>
          <a:bodyPr/>
          <a:lstStyle/>
          <a:p>
            <a:r>
              <a:rPr lang="en-US"/>
              <a:t>11</a:t>
            </a:r>
          </a:p>
        </p:txBody>
      </p:sp>
      <p:pic>
        <p:nvPicPr>
          <p:cNvPr id="12" name="Picture 11" descr="Timeline&#10;&#10;Description automatically generated">
            <a:extLst>
              <a:ext uri="{FF2B5EF4-FFF2-40B4-BE49-F238E27FC236}">
                <a16:creationId xmlns:a16="http://schemas.microsoft.com/office/drawing/2014/main" id="{55C944C1-29B1-2A42-B6E0-1F8D8E8491AC}"/>
              </a:ext>
            </a:extLst>
          </p:cNvPr>
          <p:cNvPicPr>
            <a:picLocks noChangeAspect="1"/>
          </p:cNvPicPr>
          <p:nvPr/>
        </p:nvPicPr>
        <p:blipFill>
          <a:blip r:embed="rId2"/>
          <a:stretch>
            <a:fillRect/>
          </a:stretch>
        </p:blipFill>
        <p:spPr>
          <a:xfrm>
            <a:off x="1655030" y="2038350"/>
            <a:ext cx="5833940" cy="3871615"/>
          </a:xfrm>
          <a:prstGeom prst="rect">
            <a:avLst/>
          </a:prstGeom>
        </p:spPr>
      </p:pic>
    </p:spTree>
    <p:extLst>
      <p:ext uri="{BB962C8B-B14F-4D97-AF65-F5344CB8AC3E}">
        <p14:creationId xmlns:p14="http://schemas.microsoft.com/office/powerpoint/2010/main" val="407876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STUDENTS SERVED BY ATE ACADEMIC PROGRAMS</a:t>
            </a:r>
          </a:p>
        </p:txBody>
      </p:sp>
      <p:sp>
        <p:nvSpPr>
          <p:cNvPr id="6" name="TextBox 5">
            <a:extLst>
              <a:ext uri="{FF2B5EF4-FFF2-40B4-BE49-F238E27FC236}">
                <a16:creationId xmlns:a16="http://schemas.microsoft.com/office/drawing/2014/main" id="{7BBC86FC-C250-AB44-9430-B15D6C9AEE0B}"/>
              </a:ext>
            </a:extLst>
          </p:cNvPr>
          <p:cNvSpPr txBox="1"/>
          <p:nvPr/>
        </p:nvSpPr>
        <p:spPr>
          <a:xfrm>
            <a:off x="438937" y="763369"/>
            <a:ext cx="8247863" cy="646331"/>
          </a:xfrm>
          <a:prstGeom prst="rect">
            <a:avLst/>
          </a:prstGeom>
          <a:noFill/>
        </p:spPr>
        <p:txBody>
          <a:bodyPr wrap="square" rtlCol="0">
            <a:spAutoFit/>
          </a:bodyPr>
          <a:lstStyle/>
          <a:p>
            <a:r>
              <a:rPr lang="en-US">
                <a:solidFill>
                  <a:schemeClr val="accent1"/>
                </a:solidFill>
                <a:latin typeface="+mj-lt"/>
              </a:rPr>
              <a:t>Students from groups that have been historically underrepresented in STEM have similar rates of participation in the ATE program.</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D3CF4C4C-7520-6746-A0CA-00F20404B42C}"/>
              </a:ext>
            </a:extLst>
          </p:cNvPr>
          <p:cNvSpPr>
            <a:spLocks noGrp="1"/>
          </p:cNvSpPr>
          <p:nvPr>
            <p:ph type="sldNum" sz="quarter" idx="12"/>
          </p:nvPr>
        </p:nvSpPr>
        <p:spPr/>
        <p:txBody>
          <a:bodyPr/>
          <a:lstStyle/>
          <a:p>
            <a:r>
              <a:rPr lang="en-US"/>
              <a:t>11</a:t>
            </a:r>
          </a:p>
        </p:txBody>
      </p:sp>
      <p:pic>
        <p:nvPicPr>
          <p:cNvPr id="12" name="Picture 11" descr="Graphical user interface&#10;&#10;Description automatically generated">
            <a:extLst>
              <a:ext uri="{FF2B5EF4-FFF2-40B4-BE49-F238E27FC236}">
                <a16:creationId xmlns:a16="http://schemas.microsoft.com/office/drawing/2014/main" id="{182AAB5D-FFBD-554B-9B4A-A1BD8B05EC16}"/>
              </a:ext>
            </a:extLst>
          </p:cNvPr>
          <p:cNvPicPr>
            <a:picLocks noChangeAspect="1"/>
          </p:cNvPicPr>
          <p:nvPr/>
        </p:nvPicPr>
        <p:blipFill>
          <a:blip r:embed="rId2"/>
          <a:stretch>
            <a:fillRect/>
          </a:stretch>
        </p:blipFill>
        <p:spPr>
          <a:xfrm>
            <a:off x="2353068" y="1819564"/>
            <a:ext cx="4419600" cy="4352636"/>
          </a:xfrm>
          <a:prstGeom prst="rect">
            <a:avLst/>
          </a:prstGeom>
        </p:spPr>
      </p:pic>
    </p:spTree>
    <p:extLst>
      <p:ext uri="{BB962C8B-B14F-4D97-AF65-F5344CB8AC3E}">
        <p14:creationId xmlns:p14="http://schemas.microsoft.com/office/powerpoint/2010/main" val="341341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COURSE DEVELOPMENT</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a:solidFill>
                  <a:schemeClr val="accent1"/>
                </a:solidFill>
                <a:latin typeface="+mj-lt"/>
              </a:rPr>
              <a:t>Thirty-five percent of ATE projects created or modified at least one academic course.</a:t>
            </a:r>
          </a:p>
        </p:txBody>
      </p:sp>
      <p:sp>
        <p:nvSpPr>
          <p:cNvPr id="8" name="Rectangle 7">
            <a:extLst>
              <a:ext uri="{FF2B5EF4-FFF2-40B4-BE49-F238E27FC236}">
                <a16:creationId xmlns:a16="http://schemas.microsoft.com/office/drawing/2014/main" id="{CD1E77E2-02E8-9549-93F4-9E1EA05D3BA3}"/>
              </a:ext>
            </a:extLst>
          </p:cNvPr>
          <p:cNvSpPr/>
          <p:nvPr/>
        </p:nvSpPr>
        <p:spPr>
          <a:xfrm>
            <a:off x="9525"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453E3303-E906-E147-8B1D-DDFF38DAB3AD}"/>
              </a:ext>
            </a:extLst>
          </p:cNvPr>
          <p:cNvSpPr>
            <a:spLocks noGrp="1"/>
          </p:cNvSpPr>
          <p:nvPr>
            <p:ph type="sldNum" sz="quarter" idx="12"/>
          </p:nvPr>
        </p:nvSpPr>
        <p:spPr/>
        <p:txBody>
          <a:bodyPr/>
          <a:lstStyle/>
          <a:p>
            <a:r>
              <a:rPr lang="en-US"/>
              <a:t>12</a:t>
            </a:r>
          </a:p>
        </p:txBody>
      </p:sp>
      <p:pic>
        <p:nvPicPr>
          <p:cNvPr id="4" name="Picture 3" descr="Diagram, text&#10;&#10;Description automatically generated">
            <a:extLst>
              <a:ext uri="{FF2B5EF4-FFF2-40B4-BE49-F238E27FC236}">
                <a16:creationId xmlns:a16="http://schemas.microsoft.com/office/drawing/2014/main" id="{3D84B55B-6E00-894F-9DB5-AC43A6213FBE}"/>
              </a:ext>
            </a:extLst>
          </p:cNvPr>
          <p:cNvPicPr>
            <a:picLocks noChangeAspect="1"/>
          </p:cNvPicPr>
          <p:nvPr/>
        </p:nvPicPr>
        <p:blipFill>
          <a:blip r:embed="rId2"/>
          <a:stretch>
            <a:fillRect/>
          </a:stretch>
        </p:blipFill>
        <p:spPr>
          <a:xfrm>
            <a:off x="1301905" y="1828800"/>
            <a:ext cx="6540190" cy="3505200"/>
          </a:xfrm>
          <a:prstGeom prst="rect">
            <a:avLst/>
          </a:prstGeom>
        </p:spPr>
      </p:pic>
    </p:spTree>
    <p:extLst>
      <p:ext uri="{BB962C8B-B14F-4D97-AF65-F5344CB8AC3E}">
        <p14:creationId xmlns:p14="http://schemas.microsoft.com/office/powerpoint/2010/main" val="195953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COURSE DEVELOPMENT</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a:solidFill>
                  <a:schemeClr val="accent1"/>
                </a:solidFill>
                <a:latin typeface="+mj-lt"/>
              </a:rPr>
              <a:t>Thirty-five percent of ATE projects created or modified at least one academic course.</a:t>
            </a:r>
          </a:p>
        </p:txBody>
      </p:sp>
      <p:sp>
        <p:nvSpPr>
          <p:cNvPr id="8" name="Rectangle 7">
            <a:extLst>
              <a:ext uri="{FF2B5EF4-FFF2-40B4-BE49-F238E27FC236}">
                <a16:creationId xmlns:a16="http://schemas.microsoft.com/office/drawing/2014/main" id="{CD1E77E2-02E8-9549-93F4-9E1EA05D3BA3}"/>
              </a:ext>
            </a:extLst>
          </p:cNvPr>
          <p:cNvSpPr/>
          <p:nvPr/>
        </p:nvSpPr>
        <p:spPr>
          <a:xfrm>
            <a:off x="9525"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453E3303-E906-E147-8B1D-DDFF38DAB3AD}"/>
              </a:ext>
            </a:extLst>
          </p:cNvPr>
          <p:cNvSpPr>
            <a:spLocks noGrp="1"/>
          </p:cNvSpPr>
          <p:nvPr>
            <p:ph type="sldNum" sz="quarter" idx="12"/>
          </p:nvPr>
        </p:nvSpPr>
        <p:spPr/>
        <p:txBody>
          <a:bodyPr/>
          <a:lstStyle/>
          <a:p>
            <a:r>
              <a:rPr lang="en-US"/>
              <a:t>12</a:t>
            </a:r>
          </a:p>
        </p:txBody>
      </p:sp>
      <p:pic>
        <p:nvPicPr>
          <p:cNvPr id="7" name="Picture 6" descr="Graphical user interface, text&#10;&#10;Description automatically generated with medium confidence">
            <a:extLst>
              <a:ext uri="{FF2B5EF4-FFF2-40B4-BE49-F238E27FC236}">
                <a16:creationId xmlns:a16="http://schemas.microsoft.com/office/drawing/2014/main" id="{E1162283-8DEE-6D41-BFE6-5E5067B03961}"/>
              </a:ext>
            </a:extLst>
          </p:cNvPr>
          <p:cNvPicPr>
            <a:picLocks noChangeAspect="1"/>
          </p:cNvPicPr>
          <p:nvPr/>
        </p:nvPicPr>
        <p:blipFill>
          <a:blip r:embed="rId2"/>
          <a:stretch>
            <a:fillRect/>
          </a:stretch>
        </p:blipFill>
        <p:spPr>
          <a:xfrm>
            <a:off x="1336040" y="1935394"/>
            <a:ext cx="6490970" cy="1447800"/>
          </a:xfrm>
          <a:prstGeom prst="rect">
            <a:avLst/>
          </a:prstGeom>
        </p:spPr>
      </p:pic>
    </p:spTree>
    <p:extLst>
      <p:ext uri="{BB962C8B-B14F-4D97-AF65-F5344CB8AC3E}">
        <p14:creationId xmlns:p14="http://schemas.microsoft.com/office/powerpoint/2010/main" val="156168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COURSE DEVELOPMENT</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a:solidFill>
                  <a:schemeClr val="accent1"/>
                </a:solidFill>
                <a:latin typeface="+mj-lt"/>
              </a:rPr>
              <a:t>Thirty-five percent of ATE projects created or modified at least one academic course.</a:t>
            </a:r>
          </a:p>
        </p:txBody>
      </p:sp>
      <p:sp>
        <p:nvSpPr>
          <p:cNvPr id="8" name="Rectangle 7">
            <a:extLst>
              <a:ext uri="{FF2B5EF4-FFF2-40B4-BE49-F238E27FC236}">
                <a16:creationId xmlns:a16="http://schemas.microsoft.com/office/drawing/2014/main" id="{CD1E77E2-02E8-9549-93F4-9E1EA05D3BA3}"/>
              </a:ext>
            </a:extLst>
          </p:cNvPr>
          <p:cNvSpPr/>
          <p:nvPr/>
        </p:nvSpPr>
        <p:spPr>
          <a:xfrm>
            <a:off x="9525"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453E3303-E906-E147-8B1D-DDFF38DAB3AD}"/>
              </a:ext>
            </a:extLst>
          </p:cNvPr>
          <p:cNvSpPr>
            <a:spLocks noGrp="1"/>
          </p:cNvSpPr>
          <p:nvPr>
            <p:ph type="sldNum" sz="quarter" idx="12"/>
          </p:nvPr>
        </p:nvSpPr>
        <p:spPr/>
        <p:txBody>
          <a:bodyPr/>
          <a:lstStyle/>
          <a:p>
            <a:r>
              <a:rPr lang="en-US"/>
              <a:t>12</a:t>
            </a:r>
          </a:p>
        </p:txBody>
      </p:sp>
      <p:pic>
        <p:nvPicPr>
          <p:cNvPr id="4" name="Picture 3" descr="Graphical user interface, application, website&#10;&#10;Description automatically generated">
            <a:extLst>
              <a:ext uri="{FF2B5EF4-FFF2-40B4-BE49-F238E27FC236}">
                <a16:creationId xmlns:a16="http://schemas.microsoft.com/office/drawing/2014/main" id="{CEB16A0D-2858-BC44-B5C8-72E9AAF0300E}"/>
              </a:ext>
            </a:extLst>
          </p:cNvPr>
          <p:cNvPicPr>
            <a:picLocks noChangeAspect="1"/>
          </p:cNvPicPr>
          <p:nvPr/>
        </p:nvPicPr>
        <p:blipFill>
          <a:blip r:embed="rId2"/>
          <a:stretch>
            <a:fillRect/>
          </a:stretch>
        </p:blipFill>
        <p:spPr>
          <a:xfrm>
            <a:off x="1958975" y="1683671"/>
            <a:ext cx="5245100" cy="4202596"/>
          </a:xfrm>
          <a:prstGeom prst="rect">
            <a:avLst/>
          </a:prstGeom>
        </p:spPr>
      </p:pic>
    </p:spTree>
    <p:extLst>
      <p:ext uri="{BB962C8B-B14F-4D97-AF65-F5344CB8AC3E}">
        <p14:creationId xmlns:p14="http://schemas.microsoft.com/office/powerpoint/2010/main" val="110121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INSTRUMENT ACQUISITION</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a:solidFill>
                  <a:schemeClr val="accent1"/>
                </a:solidFill>
                <a:latin typeface="+mj-lt"/>
              </a:rPr>
              <a:t>Thirty-two percent of ATE projects acquired instruments or equipment to prepare students for work in business and industry.</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A95FB248-88EA-144E-9A1C-C3186C2B3442}"/>
              </a:ext>
            </a:extLst>
          </p:cNvPr>
          <p:cNvSpPr>
            <a:spLocks noGrp="1"/>
          </p:cNvSpPr>
          <p:nvPr>
            <p:ph type="sldNum" sz="quarter" idx="12"/>
          </p:nvPr>
        </p:nvSpPr>
        <p:spPr/>
        <p:txBody>
          <a:bodyPr/>
          <a:lstStyle/>
          <a:p>
            <a:r>
              <a:rPr lang="en-US"/>
              <a:t>13</a:t>
            </a:r>
          </a:p>
        </p:txBody>
      </p:sp>
      <p:pic>
        <p:nvPicPr>
          <p:cNvPr id="12" name="Picture 11" descr="Chart&#10;&#10;Description automatically generated with medium confidence">
            <a:extLst>
              <a:ext uri="{FF2B5EF4-FFF2-40B4-BE49-F238E27FC236}">
                <a16:creationId xmlns:a16="http://schemas.microsoft.com/office/drawing/2014/main" id="{0784D84C-34EC-3D46-9FFE-7DEFE87B083E}"/>
              </a:ext>
            </a:extLst>
          </p:cNvPr>
          <p:cNvPicPr>
            <a:picLocks noChangeAspect="1"/>
          </p:cNvPicPr>
          <p:nvPr/>
        </p:nvPicPr>
        <p:blipFill>
          <a:blip r:embed="rId2"/>
          <a:stretch>
            <a:fillRect/>
          </a:stretch>
        </p:blipFill>
        <p:spPr>
          <a:xfrm>
            <a:off x="2495550" y="2387600"/>
            <a:ext cx="4152900" cy="2082800"/>
          </a:xfrm>
          <a:prstGeom prst="rect">
            <a:avLst/>
          </a:prstGeom>
        </p:spPr>
      </p:pic>
    </p:spTree>
    <p:extLst>
      <p:ext uri="{BB962C8B-B14F-4D97-AF65-F5344CB8AC3E}">
        <p14:creationId xmlns:p14="http://schemas.microsoft.com/office/powerpoint/2010/main" val="97971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INSTRUMENT ACQUISITION</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a:solidFill>
                  <a:schemeClr val="accent1"/>
                </a:solidFill>
                <a:latin typeface="+mj-lt"/>
              </a:rPr>
              <a:t>Thirty-two percent of ATE projects acquired instruments or equipment to prepare students for work in business and industry.</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A95FB248-88EA-144E-9A1C-C3186C2B3442}"/>
              </a:ext>
            </a:extLst>
          </p:cNvPr>
          <p:cNvSpPr>
            <a:spLocks noGrp="1"/>
          </p:cNvSpPr>
          <p:nvPr>
            <p:ph type="sldNum" sz="quarter" idx="12"/>
          </p:nvPr>
        </p:nvSpPr>
        <p:spPr/>
        <p:txBody>
          <a:bodyPr/>
          <a:lstStyle/>
          <a:p>
            <a:r>
              <a:rPr lang="en-US"/>
              <a:t>13</a:t>
            </a:r>
          </a:p>
        </p:txBody>
      </p:sp>
      <p:pic>
        <p:nvPicPr>
          <p:cNvPr id="7" name="Picture 6" descr="Text&#10;&#10;Description automatically generated">
            <a:extLst>
              <a:ext uri="{FF2B5EF4-FFF2-40B4-BE49-F238E27FC236}">
                <a16:creationId xmlns:a16="http://schemas.microsoft.com/office/drawing/2014/main" id="{27EAF4C5-44E2-4246-9412-40FEAAD2C893}"/>
              </a:ext>
            </a:extLst>
          </p:cNvPr>
          <p:cNvPicPr>
            <a:picLocks noChangeAspect="1"/>
          </p:cNvPicPr>
          <p:nvPr/>
        </p:nvPicPr>
        <p:blipFill>
          <a:blip r:embed="rId2"/>
          <a:stretch>
            <a:fillRect/>
          </a:stretch>
        </p:blipFill>
        <p:spPr>
          <a:xfrm>
            <a:off x="2622550" y="2247900"/>
            <a:ext cx="3898900" cy="2362200"/>
          </a:xfrm>
          <a:prstGeom prst="rect">
            <a:avLst/>
          </a:prstGeom>
        </p:spPr>
      </p:pic>
    </p:spTree>
    <p:extLst>
      <p:ext uri="{BB962C8B-B14F-4D97-AF65-F5344CB8AC3E}">
        <p14:creationId xmlns:p14="http://schemas.microsoft.com/office/powerpoint/2010/main" val="17641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ARTICULATION AGREEMENTS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a:solidFill>
                  <a:schemeClr val="accent1"/>
                </a:solidFill>
                <a:latin typeface="+mj-lt"/>
              </a:rPr>
              <a:t>Twenty-one percent of ATE projects created or maintained articulation agreements.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12" name="Slide Number Placeholder 11">
            <a:extLst>
              <a:ext uri="{FF2B5EF4-FFF2-40B4-BE49-F238E27FC236}">
                <a16:creationId xmlns:a16="http://schemas.microsoft.com/office/drawing/2014/main" id="{0D352B95-D0A1-084F-81FE-954C35CB5017}"/>
              </a:ext>
            </a:extLst>
          </p:cNvPr>
          <p:cNvSpPr>
            <a:spLocks noGrp="1"/>
          </p:cNvSpPr>
          <p:nvPr>
            <p:ph type="sldNum" sz="quarter" idx="12"/>
          </p:nvPr>
        </p:nvSpPr>
        <p:spPr/>
        <p:txBody>
          <a:bodyPr/>
          <a:lstStyle/>
          <a:p>
            <a:r>
              <a:rPr lang="en-US"/>
              <a:t>14</a:t>
            </a:r>
          </a:p>
        </p:txBody>
      </p:sp>
      <p:pic>
        <p:nvPicPr>
          <p:cNvPr id="4" name="Picture 3" descr="Graphical user interface&#10;&#10;Description automatically generated">
            <a:extLst>
              <a:ext uri="{FF2B5EF4-FFF2-40B4-BE49-F238E27FC236}">
                <a16:creationId xmlns:a16="http://schemas.microsoft.com/office/drawing/2014/main" id="{408C63F4-C63E-8642-9F6B-25B53EA17E88}"/>
              </a:ext>
            </a:extLst>
          </p:cNvPr>
          <p:cNvPicPr>
            <a:picLocks noChangeAspect="1"/>
          </p:cNvPicPr>
          <p:nvPr/>
        </p:nvPicPr>
        <p:blipFill>
          <a:blip r:embed="rId2"/>
          <a:stretch>
            <a:fillRect/>
          </a:stretch>
        </p:blipFill>
        <p:spPr>
          <a:xfrm>
            <a:off x="419100" y="1860550"/>
            <a:ext cx="8305800" cy="3136900"/>
          </a:xfrm>
          <a:prstGeom prst="rect">
            <a:avLst/>
          </a:prstGeom>
        </p:spPr>
      </p:pic>
    </p:spTree>
    <p:extLst>
      <p:ext uri="{BB962C8B-B14F-4D97-AF65-F5344CB8AC3E}">
        <p14:creationId xmlns:p14="http://schemas.microsoft.com/office/powerpoint/2010/main" val="76544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EDUCATIONAL MATERIAL DEVELOPMENT</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Forty-four percent of ATE projects created or substantially modified educational materials.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3" name="Slide Number Placeholder 2">
            <a:extLst>
              <a:ext uri="{FF2B5EF4-FFF2-40B4-BE49-F238E27FC236}">
                <a16:creationId xmlns:a16="http://schemas.microsoft.com/office/drawing/2014/main" id="{E7861D48-CA09-DC4D-9471-2A2836A5C41B}"/>
              </a:ext>
            </a:extLst>
          </p:cNvPr>
          <p:cNvSpPr>
            <a:spLocks noGrp="1"/>
          </p:cNvSpPr>
          <p:nvPr>
            <p:ph type="sldNum" sz="quarter" idx="12"/>
          </p:nvPr>
        </p:nvSpPr>
        <p:spPr/>
        <p:txBody>
          <a:bodyPr/>
          <a:lstStyle/>
          <a:p>
            <a:r>
              <a:rPr lang="en-US"/>
              <a:t>16</a:t>
            </a:r>
          </a:p>
        </p:txBody>
      </p:sp>
      <p:pic>
        <p:nvPicPr>
          <p:cNvPr id="28" name="Picture 27" descr="Diagram&#10;&#10;Description automatically generated">
            <a:extLst>
              <a:ext uri="{FF2B5EF4-FFF2-40B4-BE49-F238E27FC236}">
                <a16:creationId xmlns:a16="http://schemas.microsoft.com/office/drawing/2014/main" id="{679F6593-E5A0-0142-870D-6EBA867DF827}"/>
              </a:ext>
            </a:extLst>
          </p:cNvPr>
          <p:cNvPicPr>
            <a:picLocks noChangeAspect="1"/>
          </p:cNvPicPr>
          <p:nvPr/>
        </p:nvPicPr>
        <p:blipFill>
          <a:blip r:embed="rId2"/>
          <a:stretch>
            <a:fillRect/>
          </a:stretch>
        </p:blipFill>
        <p:spPr>
          <a:xfrm>
            <a:off x="2260600" y="1803400"/>
            <a:ext cx="4622800" cy="3251200"/>
          </a:xfrm>
          <a:prstGeom prst="rect">
            <a:avLst/>
          </a:prstGeom>
        </p:spPr>
      </p:pic>
    </p:spTree>
    <p:extLst>
      <p:ext uri="{BB962C8B-B14F-4D97-AF65-F5344CB8AC3E}">
        <p14:creationId xmlns:p14="http://schemas.microsoft.com/office/powerpoint/2010/main" val="141964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STUDENT SERVICE AND SUPPORT</a:t>
            </a:r>
          </a:p>
        </p:txBody>
      </p:sp>
      <p:sp>
        <p:nvSpPr>
          <p:cNvPr id="6" name="TextBox 5">
            <a:extLst>
              <a:ext uri="{FF2B5EF4-FFF2-40B4-BE49-F238E27FC236}">
                <a16:creationId xmlns:a16="http://schemas.microsoft.com/office/drawing/2014/main" id="{7BBC86FC-C250-AB44-9430-B15D6C9AEE0B}"/>
              </a:ext>
            </a:extLst>
          </p:cNvPr>
          <p:cNvSpPr txBox="1"/>
          <p:nvPr/>
        </p:nvSpPr>
        <p:spPr>
          <a:xfrm>
            <a:off x="444907" y="832185"/>
            <a:ext cx="8229600" cy="369332"/>
          </a:xfrm>
          <a:prstGeom prst="rect">
            <a:avLst/>
          </a:prstGeom>
          <a:noFill/>
        </p:spPr>
        <p:txBody>
          <a:bodyPr wrap="square" rtlCol="0">
            <a:spAutoFit/>
          </a:bodyPr>
          <a:lstStyle/>
          <a:p>
            <a:r>
              <a:rPr lang="en-US" dirty="0">
                <a:solidFill>
                  <a:schemeClr val="accent1"/>
                </a:solidFill>
                <a:latin typeface="+mj-lt"/>
              </a:rPr>
              <a:t>Fifty-one percent of projects provided at least one type of student service or support.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263A1AB5-A519-EE4B-86AE-EF6AE2745483}"/>
              </a:ext>
            </a:extLst>
          </p:cNvPr>
          <p:cNvSpPr>
            <a:spLocks noGrp="1"/>
          </p:cNvSpPr>
          <p:nvPr>
            <p:ph type="sldNum" sz="quarter" idx="12"/>
          </p:nvPr>
        </p:nvSpPr>
        <p:spPr/>
        <p:txBody>
          <a:bodyPr/>
          <a:lstStyle/>
          <a:p>
            <a:r>
              <a:rPr lang="en-US" dirty="0"/>
              <a:t>18</a:t>
            </a:r>
          </a:p>
        </p:txBody>
      </p:sp>
      <p:pic>
        <p:nvPicPr>
          <p:cNvPr id="7" name="Picture 6" descr="Chart, timeline&#10;&#10;Description automatically generated">
            <a:extLst>
              <a:ext uri="{FF2B5EF4-FFF2-40B4-BE49-F238E27FC236}">
                <a16:creationId xmlns:a16="http://schemas.microsoft.com/office/drawing/2014/main" id="{9BF65CDD-51D1-A14B-B677-5983B093D7F0}"/>
              </a:ext>
            </a:extLst>
          </p:cNvPr>
          <p:cNvPicPr>
            <a:picLocks noChangeAspect="1"/>
          </p:cNvPicPr>
          <p:nvPr/>
        </p:nvPicPr>
        <p:blipFill>
          <a:blip r:embed="rId2"/>
          <a:stretch>
            <a:fillRect/>
          </a:stretch>
        </p:blipFill>
        <p:spPr>
          <a:xfrm>
            <a:off x="2508250" y="1625600"/>
            <a:ext cx="4127500" cy="3606800"/>
          </a:xfrm>
          <a:prstGeom prst="rect">
            <a:avLst/>
          </a:prstGeom>
        </p:spPr>
      </p:pic>
    </p:spTree>
    <p:extLst>
      <p:ext uri="{BB962C8B-B14F-4D97-AF65-F5344CB8AC3E}">
        <p14:creationId xmlns:p14="http://schemas.microsoft.com/office/powerpoint/2010/main" val="170835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ATE GRANT TYPES AND INSTITUTIONS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dirty="0">
                <a:solidFill>
                  <a:schemeClr val="accent1"/>
                </a:solidFill>
                <a:latin typeface="+mj-lt"/>
              </a:rPr>
              <a:t>Most ATE grants support projects, and most PIs are located at two-year colleges.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3" name="Slide Number Placeholder 2">
            <a:extLst>
              <a:ext uri="{FF2B5EF4-FFF2-40B4-BE49-F238E27FC236}">
                <a16:creationId xmlns:a16="http://schemas.microsoft.com/office/drawing/2014/main" id="{64E4CDD4-3805-444F-99CD-F3EEC9386DBC}"/>
              </a:ext>
            </a:extLst>
          </p:cNvPr>
          <p:cNvSpPr>
            <a:spLocks noGrp="1"/>
          </p:cNvSpPr>
          <p:nvPr>
            <p:ph type="sldNum" sz="quarter" idx="12"/>
          </p:nvPr>
        </p:nvSpPr>
        <p:spPr/>
        <p:txBody>
          <a:bodyPr/>
          <a:lstStyle/>
          <a:p>
            <a:r>
              <a:rPr lang="en-US"/>
              <a:t>4</a:t>
            </a:r>
          </a:p>
        </p:txBody>
      </p:sp>
      <p:pic>
        <p:nvPicPr>
          <p:cNvPr id="11" name="Picture 10" descr="Diagram&#10;&#10;Description automatically generated">
            <a:extLst>
              <a:ext uri="{FF2B5EF4-FFF2-40B4-BE49-F238E27FC236}">
                <a16:creationId xmlns:a16="http://schemas.microsoft.com/office/drawing/2014/main" id="{B2567FE6-79DF-324D-A71E-CFC1293EA9EA}"/>
              </a:ext>
            </a:extLst>
          </p:cNvPr>
          <p:cNvPicPr>
            <a:picLocks noChangeAspect="1"/>
          </p:cNvPicPr>
          <p:nvPr/>
        </p:nvPicPr>
        <p:blipFill>
          <a:blip r:embed="rId2"/>
          <a:stretch>
            <a:fillRect/>
          </a:stretch>
        </p:blipFill>
        <p:spPr>
          <a:xfrm>
            <a:off x="1794093" y="1371600"/>
            <a:ext cx="5555813" cy="4448008"/>
          </a:xfrm>
          <a:prstGeom prst="rect">
            <a:avLst/>
          </a:prstGeom>
        </p:spPr>
      </p:pic>
    </p:spTree>
    <p:extLst>
      <p:ext uri="{BB962C8B-B14F-4D97-AF65-F5344CB8AC3E}">
        <p14:creationId xmlns:p14="http://schemas.microsoft.com/office/powerpoint/2010/main" val="1738136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STUDENT SERVICE AND SUPPORT</a:t>
            </a:r>
          </a:p>
        </p:txBody>
      </p:sp>
      <p:sp>
        <p:nvSpPr>
          <p:cNvPr id="6" name="TextBox 5">
            <a:extLst>
              <a:ext uri="{FF2B5EF4-FFF2-40B4-BE49-F238E27FC236}">
                <a16:creationId xmlns:a16="http://schemas.microsoft.com/office/drawing/2014/main" id="{7BBC86FC-C250-AB44-9430-B15D6C9AEE0B}"/>
              </a:ext>
            </a:extLst>
          </p:cNvPr>
          <p:cNvSpPr txBox="1"/>
          <p:nvPr/>
        </p:nvSpPr>
        <p:spPr>
          <a:xfrm>
            <a:off x="444907" y="832185"/>
            <a:ext cx="8229600" cy="369332"/>
          </a:xfrm>
          <a:prstGeom prst="rect">
            <a:avLst/>
          </a:prstGeom>
          <a:noFill/>
        </p:spPr>
        <p:txBody>
          <a:bodyPr wrap="square" rtlCol="0">
            <a:spAutoFit/>
          </a:bodyPr>
          <a:lstStyle/>
          <a:p>
            <a:r>
              <a:rPr lang="en-US" dirty="0">
                <a:solidFill>
                  <a:schemeClr val="accent1"/>
                </a:solidFill>
                <a:latin typeface="+mj-lt"/>
              </a:rPr>
              <a:t>Fifty-one percent of projects provided at least one type of student service or support.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263A1AB5-A519-EE4B-86AE-EF6AE2745483}"/>
              </a:ext>
            </a:extLst>
          </p:cNvPr>
          <p:cNvSpPr>
            <a:spLocks noGrp="1"/>
          </p:cNvSpPr>
          <p:nvPr>
            <p:ph type="sldNum" sz="quarter" idx="12"/>
          </p:nvPr>
        </p:nvSpPr>
        <p:spPr/>
        <p:txBody>
          <a:bodyPr/>
          <a:lstStyle/>
          <a:p>
            <a:r>
              <a:rPr lang="en-US" dirty="0"/>
              <a:t>18</a:t>
            </a:r>
          </a:p>
        </p:txBody>
      </p:sp>
      <p:pic>
        <p:nvPicPr>
          <p:cNvPr id="7" name="Picture 6" descr="Graphical user interface, bubble chart&#10;&#10;Description automatically generated">
            <a:extLst>
              <a:ext uri="{FF2B5EF4-FFF2-40B4-BE49-F238E27FC236}">
                <a16:creationId xmlns:a16="http://schemas.microsoft.com/office/drawing/2014/main" id="{FC81D561-CEF8-654D-90A8-EB6ED65DC0B8}"/>
              </a:ext>
            </a:extLst>
          </p:cNvPr>
          <p:cNvPicPr>
            <a:picLocks noChangeAspect="1"/>
          </p:cNvPicPr>
          <p:nvPr/>
        </p:nvPicPr>
        <p:blipFill>
          <a:blip r:embed="rId2"/>
          <a:stretch>
            <a:fillRect/>
          </a:stretch>
        </p:blipFill>
        <p:spPr>
          <a:xfrm>
            <a:off x="2463800" y="1466850"/>
            <a:ext cx="4216400" cy="3924300"/>
          </a:xfrm>
          <a:prstGeom prst="rect">
            <a:avLst/>
          </a:prstGeom>
        </p:spPr>
      </p:pic>
    </p:spTree>
    <p:extLst>
      <p:ext uri="{BB962C8B-B14F-4D97-AF65-F5344CB8AC3E}">
        <p14:creationId xmlns:p14="http://schemas.microsoft.com/office/powerpoint/2010/main" val="3893488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STUDENT SERVICE AND SUPPORT </a:t>
            </a:r>
            <a:r>
              <a:rPr lang="en-US" sz="1200" b="1" dirty="0">
                <a:solidFill>
                  <a:srgbClr val="545759"/>
                </a:solidFill>
              </a:rPr>
              <a:t>(continued)</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Twenty-four percent of ATE projects provided students with mentoring or coaching, and </a:t>
            </a:r>
          </a:p>
          <a:p>
            <a:r>
              <a:rPr lang="en-US" dirty="0">
                <a:solidFill>
                  <a:schemeClr val="accent1"/>
                </a:solidFill>
                <a:latin typeface="+mj-lt"/>
              </a:rPr>
              <a:t>9% hosted or organized a student competition.</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B90DB446-AB66-F44E-8D5F-D58D8CC67177}"/>
              </a:ext>
            </a:extLst>
          </p:cNvPr>
          <p:cNvSpPr>
            <a:spLocks noGrp="1"/>
          </p:cNvSpPr>
          <p:nvPr>
            <p:ph type="sldNum" sz="quarter" idx="12"/>
          </p:nvPr>
        </p:nvSpPr>
        <p:spPr/>
        <p:txBody>
          <a:bodyPr/>
          <a:lstStyle/>
          <a:p>
            <a:r>
              <a:rPr lang="en-US" dirty="0"/>
              <a:t>19</a:t>
            </a:r>
          </a:p>
        </p:txBody>
      </p:sp>
      <p:pic>
        <p:nvPicPr>
          <p:cNvPr id="24" name="Picture 23" descr="Text&#10;&#10;Description automatically generated">
            <a:extLst>
              <a:ext uri="{FF2B5EF4-FFF2-40B4-BE49-F238E27FC236}">
                <a16:creationId xmlns:a16="http://schemas.microsoft.com/office/drawing/2014/main" id="{CDDD8E58-EAEB-914E-9CB3-7A1B3F09EE60}"/>
              </a:ext>
            </a:extLst>
          </p:cNvPr>
          <p:cNvPicPr>
            <a:picLocks noChangeAspect="1"/>
          </p:cNvPicPr>
          <p:nvPr/>
        </p:nvPicPr>
        <p:blipFill>
          <a:blip r:embed="rId3"/>
          <a:stretch>
            <a:fillRect/>
          </a:stretch>
        </p:blipFill>
        <p:spPr>
          <a:xfrm>
            <a:off x="1404529" y="2286000"/>
            <a:ext cx="6334941" cy="2870200"/>
          </a:xfrm>
          <a:prstGeom prst="rect">
            <a:avLst/>
          </a:prstGeom>
        </p:spPr>
      </p:pic>
    </p:spTree>
    <p:extLst>
      <p:ext uri="{BB962C8B-B14F-4D97-AF65-F5344CB8AC3E}">
        <p14:creationId xmlns:p14="http://schemas.microsoft.com/office/powerpoint/2010/main" val="322664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STUDENT SERVICE AND SUPPORT </a:t>
            </a:r>
            <a:r>
              <a:rPr lang="en-US" sz="1200" b="1" dirty="0">
                <a:solidFill>
                  <a:srgbClr val="545759"/>
                </a:solidFill>
              </a:rPr>
              <a:t>(continued)</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Twenty-four percent of ATE projects provided students with mentoring or coaching, and </a:t>
            </a:r>
          </a:p>
          <a:p>
            <a:r>
              <a:rPr lang="en-US" dirty="0">
                <a:solidFill>
                  <a:schemeClr val="accent1"/>
                </a:solidFill>
                <a:latin typeface="+mj-lt"/>
              </a:rPr>
              <a:t>9% hosted or organized a student competition.</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B90DB446-AB66-F44E-8D5F-D58D8CC67177}"/>
              </a:ext>
            </a:extLst>
          </p:cNvPr>
          <p:cNvSpPr>
            <a:spLocks noGrp="1"/>
          </p:cNvSpPr>
          <p:nvPr>
            <p:ph type="sldNum" sz="quarter" idx="12"/>
          </p:nvPr>
        </p:nvSpPr>
        <p:spPr/>
        <p:txBody>
          <a:bodyPr/>
          <a:lstStyle/>
          <a:p>
            <a:r>
              <a:rPr lang="en-US" dirty="0"/>
              <a:t>19</a:t>
            </a:r>
          </a:p>
        </p:txBody>
      </p:sp>
      <p:pic>
        <p:nvPicPr>
          <p:cNvPr id="24" name="Picture 23" descr="Timeline&#10;&#10;Description automatically generated with medium confidence">
            <a:extLst>
              <a:ext uri="{FF2B5EF4-FFF2-40B4-BE49-F238E27FC236}">
                <a16:creationId xmlns:a16="http://schemas.microsoft.com/office/drawing/2014/main" id="{9A9B2F66-D54E-AF4F-A936-8C36CB6022A9}"/>
              </a:ext>
            </a:extLst>
          </p:cNvPr>
          <p:cNvPicPr>
            <a:picLocks noChangeAspect="1"/>
          </p:cNvPicPr>
          <p:nvPr/>
        </p:nvPicPr>
        <p:blipFill>
          <a:blip r:embed="rId3"/>
          <a:stretch>
            <a:fillRect/>
          </a:stretch>
        </p:blipFill>
        <p:spPr>
          <a:xfrm>
            <a:off x="1860550" y="1817181"/>
            <a:ext cx="5422900" cy="3770359"/>
          </a:xfrm>
          <a:prstGeom prst="rect">
            <a:avLst/>
          </a:prstGeom>
        </p:spPr>
      </p:pic>
    </p:spTree>
    <p:extLst>
      <p:ext uri="{BB962C8B-B14F-4D97-AF65-F5344CB8AC3E}">
        <p14:creationId xmlns:p14="http://schemas.microsoft.com/office/powerpoint/2010/main" val="3691538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830997"/>
          </a:xfrm>
          <a:prstGeom prst="rect">
            <a:avLst/>
          </a:prstGeom>
          <a:noFill/>
        </p:spPr>
        <p:txBody>
          <a:bodyPr wrap="square" rtlCol="0">
            <a:spAutoFit/>
          </a:bodyPr>
          <a:lstStyle/>
          <a:p>
            <a:r>
              <a:rPr lang="en-US" sz="2400" b="1" dirty="0">
                <a:solidFill>
                  <a:srgbClr val="545759"/>
                </a:solidFill>
              </a:rPr>
              <a:t>STUDENT SERVICE AND SUPPORT </a:t>
            </a:r>
            <a:r>
              <a:rPr lang="en-US" sz="1200" b="1" dirty="0">
                <a:solidFill>
                  <a:srgbClr val="545759"/>
                </a:solidFill>
              </a:rPr>
              <a:t>(continued)</a:t>
            </a:r>
          </a:p>
          <a:p>
            <a:endParaRPr lang="en-US" sz="2400" b="1" dirty="0">
              <a:solidFill>
                <a:srgbClr val="545759"/>
              </a:solidFill>
            </a:endParaRP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Twelve percent of ATE projects provided extra support for students transitioning into college, and 27% helped students prepare for certification or licensure.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95830945-F100-FA45-AF6B-5CC1EE8A7B48}"/>
              </a:ext>
            </a:extLst>
          </p:cNvPr>
          <p:cNvSpPr>
            <a:spLocks noGrp="1"/>
          </p:cNvSpPr>
          <p:nvPr>
            <p:ph type="sldNum" sz="quarter" idx="12"/>
          </p:nvPr>
        </p:nvSpPr>
        <p:spPr/>
        <p:txBody>
          <a:bodyPr/>
          <a:lstStyle/>
          <a:p>
            <a:r>
              <a:rPr lang="en-US" dirty="0"/>
              <a:t>20</a:t>
            </a:r>
          </a:p>
        </p:txBody>
      </p:sp>
      <p:pic>
        <p:nvPicPr>
          <p:cNvPr id="7" name="Picture 6" descr="Timeline&#10;&#10;Description automatically generated">
            <a:extLst>
              <a:ext uri="{FF2B5EF4-FFF2-40B4-BE49-F238E27FC236}">
                <a16:creationId xmlns:a16="http://schemas.microsoft.com/office/drawing/2014/main" id="{73291D10-34E4-BA43-BE00-54AFA8A50919}"/>
              </a:ext>
            </a:extLst>
          </p:cNvPr>
          <p:cNvPicPr>
            <a:picLocks noChangeAspect="1"/>
          </p:cNvPicPr>
          <p:nvPr/>
        </p:nvPicPr>
        <p:blipFill>
          <a:blip r:embed="rId3"/>
          <a:stretch>
            <a:fillRect/>
          </a:stretch>
        </p:blipFill>
        <p:spPr>
          <a:xfrm>
            <a:off x="1727919" y="1981200"/>
            <a:ext cx="5688162" cy="3632200"/>
          </a:xfrm>
          <a:prstGeom prst="rect">
            <a:avLst/>
          </a:prstGeom>
        </p:spPr>
      </p:pic>
    </p:spTree>
    <p:extLst>
      <p:ext uri="{BB962C8B-B14F-4D97-AF65-F5344CB8AC3E}">
        <p14:creationId xmlns:p14="http://schemas.microsoft.com/office/powerpoint/2010/main" val="101825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830997"/>
          </a:xfrm>
          <a:prstGeom prst="rect">
            <a:avLst/>
          </a:prstGeom>
          <a:noFill/>
        </p:spPr>
        <p:txBody>
          <a:bodyPr wrap="square" rtlCol="0">
            <a:spAutoFit/>
          </a:bodyPr>
          <a:lstStyle/>
          <a:p>
            <a:r>
              <a:rPr lang="en-US" sz="2400" b="1" dirty="0">
                <a:solidFill>
                  <a:srgbClr val="545759"/>
                </a:solidFill>
              </a:rPr>
              <a:t>STUDENT SERVICE AND SUPPORT </a:t>
            </a:r>
            <a:r>
              <a:rPr lang="en-US" sz="1200" b="1" dirty="0">
                <a:solidFill>
                  <a:srgbClr val="545759"/>
                </a:solidFill>
              </a:rPr>
              <a:t>(continued)</a:t>
            </a:r>
          </a:p>
          <a:p>
            <a:endParaRPr lang="en-US" sz="2400" b="1" dirty="0">
              <a:solidFill>
                <a:srgbClr val="545759"/>
              </a:solidFill>
            </a:endParaRP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Twelve percent of ATE projects provided extra support for students transitioning into college, and 27% helped students prepare for certification or licensure.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95830945-F100-FA45-AF6B-5CC1EE8A7B48}"/>
              </a:ext>
            </a:extLst>
          </p:cNvPr>
          <p:cNvSpPr>
            <a:spLocks noGrp="1"/>
          </p:cNvSpPr>
          <p:nvPr>
            <p:ph type="sldNum" sz="quarter" idx="12"/>
          </p:nvPr>
        </p:nvSpPr>
        <p:spPr/>
        <p:txBody>
          <a:bodyPr/>
          <a:lstStyle/>
          <a:p>
            <a:r>
              <a:rPr lang="en-US" dirty="0"/>
              <a:t>20</a:t>
            </a:r>
          </a:p>
        </p:txBody>
      </p:sp>
      <p:pic>
        <p:nvPicPr>
          <p:cNvPr id="7" name="Picture 6" descr="Text&#10;&#10;Description automatically generated">
            <a:extLst>
              <a:ext uri="{FF2B5EF4-FFF2-40B4-BE49-F238E27FC236}">
                <a16:creationId xmlns:a16="http://schemas.microsoft.com/office/drawing/2014/main" id="{609F9662-CFEE-6745-944B-01981D470CB1}"/>
              </a:ext>
            </a:extLst>
          </p:cNvPr>
          <p:cNvPicPr>
            <a:picLocks noChangeAspect="1"/>
          </p:cNvPicPr>
          <p:nvPr/>
        </p:nvPicPr>
        <p:blipFill>
          <a:blip r:embed="rId3"/>
          <a:stretch>
            <a:fillRect/>
          </a:stretch>
        </p:blipFill>
        <p:spPr>
          <a:xfrm>
            <a:off x="1466492" y="2209800"/>
            <a:ext cx="6211016" cy="2673350"/>
          </a:xfrm>
          <a:prstGeom prst="rect">
            <a:avLst/>
          </a:prstGeom>
        </p:spPr>
      </p:pic>
    </p:spTree>
    <p:extLst>
      <p:ext uri="{BB962C8B-B14F-4D97-AF65-F5344CB8AC3E}">
        <p14:creationId xmlns:p14="http://schemas.microsoft.com/office/powerpoint/2010/main" val="45161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34646"/>
            <a:ext cx="8229600" cy="461665"/>
          </a:xfrm>
          <a:prstGeom prst="rect">
            <a:avLst/>
          </a:prstGeom>
          <a:noFill/>
        </p:spPr>
        <p:txBody>
          <a:bodyPr wrap="square" rtlCol="0">
            <a:spAutoFit/>
          </a:bodyPr>
          <a:lstStyle/>
          <a:p>
            <a:r>
              <a:rPr lang="en-US" sz="2400" b="1" dirty="0">
                <a:solidFill>
                  <a:srgbClr val="545759"/>
                </a:solidFill>
              </a:rPr>
              <a:t>WORKPLACE-BASED LEARNING</a:t>
            </a:r>
            <a:endParaRPr lang="en-US" sz="2400" b="1" dirty="0">
              <a:solidFill>
                <a:srgbClr val="FF0000"/>
              </a:solidFill>
            </a:endParaRPr>
          </a:p>
        </p:txBody>
      </p:sp>
      <p:sp>
        <p:nvSpPr>
          <p:cNvPr id="6" name="TextBox 5">
            <a:extLst>
              <a:ext uri="{FF2B5EF4-FFF2-40B4-BE49-F238E27FC236}">
                <a16:creationId xmlns:a16="http://schemas.microsoft.com/office/drawing/2014/main" id="{7BBC86FC-C250-AB44-9430-B15D6C9AEE0B}"/>
              </a:ext>
            </a:extLst>
          </p:cNvPr>
          <p:cNvSpPr txBox="1"/>
          <p:nvPr/>
        </p:nvSpPr>
        <p:spPr>
          <a:xfrm>
            <a:off x="457199" y="779929"/>
            <a:ext cx="8229601" cy="646331"/>
          </a:xfrm>
          <a:prstGeom prst="rect">
            <a:avLst/>
          </a:prstGeom>
          <a:noFill/>
        </p:spPr>
        <p:txBody>
          <a:bodyPr wrap="square" rtlCol="0">
            <a:spAutoFit/>
          </a:bodyPr>
          <a:lstStyle/>
          <a:p>
            <a:r>
              <a:rPr lang="en-US" dirty="0">
                <a:solidFill>
                  <a:schemeClr val="accent1"/>
                </a:solidFill>
                <a:latin typeface="+mj-lt"/>
              </a:rPr>
              <a:t>27 percent of ATE projects provided workplace-based learning opportunities</a:t>
            </a:r>
          </a:p>
          <a:p>
            <a:r>
              <a:rPr lang="en-US" dirty="0">
                <a:solidFill>
                  <a:schemeClr val="accent1"/>
                </a:solidFill>
                <a:latin typeface="+mj-lt"/>
              </a:rPr>
              <a:t>for students.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D3D8F7F1-D8DD-404D-A07D-95C8704E22FB}"/>
              </a:ext>
            </a:extLst>
          </p:cNvPr>
          <p:cNvSpPr>
            <a:spLocks noGrp="1"/>
          </p:cNvSpPr>
          <p:nvPr>
            <p:ph type="sldNum" sz="quarter" idx="12"/>
          </p:nvPr>
        </p:nvSpPr>
        <p:spPr/>
        <p:txBody>
          <a:bodyPr/>
          <a:lstStyle/>
          <a:p>
            <a:r>
              <a:rPr lang="en-US" dirty="0"/>
              <a:t>22</a:t>
            </a:r>
          </a:p>
        </p:txBody>
      </p:sp>
      <p:pic>
        <p:nvPicPr>
          <p:cNvPr id="11" name="Picture 10" descr="A picture containing chart&#10;&#10;Description automatically generated">
            <a:extLst>
              <a:ext uri="{FF2B5EF4-FFF2-40B4-BE49-F238E27FC236}">
                <a16:creationId xmlns:a16="http://schemas.microsoft.com/office/drawing/2014/main" id="{FECD35B3-93AC-1543-B917-9D765BBF7D8B}"/>
              </a:ext>
            </a:extLst>
          </p:cNvPr>
          <p:cNvPicPr>
            <a:picLocks noChangeAspect="1"/>
          </p:cNvPicPr>
          <p:nvPr/>
        </p:nvPicPr>
        <p:blipFill>
          <a:blip r:embed="rId2"/>
          <a:stretch>
            <a:fillRect/>
          </a:stretch>
        </p:blipFill>
        <p:spPr>
          <a:xfrm>
            <a:off x="2245759" y="1771543"/>
            <a:ext cx="4652481" cy="3981450"/>
          </a:xfrm>
          <a:prstGeom prst="rect">
            <a:avLst/>
          </a:prstGeom>
        </p:spPr>
      </p:pic>
    </p:spTree>
    <p:extLst>
      <p:ext uri="{BB962C8B-B14F-4D97-AF65-F5344CB8AC3E}">
        <p14:creationId xmlns:p14="http://schemas.microsoft.com/office/powerpoint/2010/main" val="2039579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34646"/>
            <a:ext cx="8229600" cy="461665"/>
          </a:xfrm>
          <a:prstGeom prst="rect">
            <a:avLst/>
          </a:prstGeom>
          <a:noFill/>
        </p:spPr>
        <p:txBody>
          <a:bodyPr wrap="square" rtlCol="0">
            <a:spAutoFit/>
          </a:bodyPr>
          <a:lstStyle/>
          <a:p>
            <a:r>
              <a:rPr lang="en-US" sz="2400" b="1" dirty="0">
                <a:solidFill>
                  <a:srgbClr val="545759"/>
                </a:solidFill>
              </a:rPr>
              <a:t>WORKPLACE-BASED LEARNING</a:t>
            </a:r>
            <a:endParaRPr lang="en-US" sz="2400" b="1" dirty="0">
              <a:solidFill>
                <a:srgbClr val="FF0000"/>
              </a:solidFill>
            </a:endParaRPr>
          </a:p>
        </p:txBody>
      </p:sp>
      <p:sp>
        <p:nvSpPr>
          <p:cNvPr id="6" name="TextBox 5">
            <a:extLst>
              <a:ext uri="{FF2B5EF4-FFF2-40B4-BE49-F238E27FC236}">
                <a16:creationId xmlns:a16="http://schemas.microsoft.com/office/drawing/2014/main" id="{7BBC86FC-C250-AB44-9430-B15D6C9AEE0B}"/>
              </a:ext>
            </a:extLst>
          </p:cNvPr>
          <p:cNvSpPr txBox="1"/>
          <p:nvPr/>
        </p:nvSpPr>
        <p:spPr>
          <a:xfrm>
            <a:off x="457199" y="779929"/>
            <a:ext cx="8229601" cy="646331"/>
          </a:xfrm>
          <a:prstGeom prst="rect">
            <a:avLst/>
          </a:prstGeom>
          <a:noFill/>
        </p:spPr>
        <p:txBody>
          <a:bodyPr wrap="square" rtlCol="0">
            <a:spAutoFit/>
          </a:bodyPr>
          <a:lstStyle/>
          <a:p>
            <a:r>
              <a:rPr lang="en-US" dirty="0">
                <a:solidFill>
                  <a:schemeClr val="accent1"/>
                </a:solidFill>
                <a:latin typeface="+mj-lt"/>
              </a:rPr>
              <a:t>27 percent of ATE projects provided workplace-based learning opportunities</a:t>
            </a:r>
          </a:p>
          <a:p>
            <a:r>
              <a:rPr lang="en-US" dirty="0">
                <a:solidFill>
                  <a:schemeClr val="accent1"/>
                </a:solidFill>
                <a:latin typeface="+mj-lt"/>
              </a:rPr>
              <a:t>for students.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D3D8F7F1-D8DD-404D-A07D-95C8704E22FB}"/>
              </a:ext>
            </a:extLst>
          </p:cNvPr>
          <p:cNvSpPr>
            <a:spLocks noGrp="1"/>
          </p:cNvSpPr>
          <p:nvPr>
            <p:ph type="sldNum" sz="quarter" idx="12"/>
          </p:nvPr>
        </p:nvSpPr>
        <p:spPr/>
        <p:txBody>
          <a:bodyPr/>
          <a:lstStyle/>
          <a:p>
            <a:r>
              <a:rPr lang="en-US" dirty="0"/>
              <a:t>22</a:t>
            </a:r>
          </a:p>
        </p:txBody>
      </p:sp>
      <p:pic>
        <p:nvPicPr>
          <p:cNvPr id="7" name="Picture 6" descr="A screenshot of a computer&#10;&#10;Description automatically generated with medium confidence">
            <a:extLst>
              <a:ext uri="{FF2B5EF4-FFF2-40B4-BE49-F238E27FC236}">
                <a16:creationId xmlns:a16="http://schemas.microsoft.com/office/drawing/2014/main" id="{096EB60C-2E9E-A94E-AE83-9EE8B2291561}"/>
              </a:ext>
            </a:extLst>
          </p:cNvPr>
          <p:cNvPicPr>
            <a:picLocks noChangeAspect="1"/>
          </p:cNvPicPr>
          <p:nvPr/>
        </p:nvPicPr>
        <p:blipFill>
          <a:blip r:embed="rId2"/>
          <a:stretch>
            <a:fillRect/>
          </a:stretch>
        </p:blipFill>
        <p:spPr>
          <a:xfrm>
            <a:off x="1926996" y="2209800"/>
            <a:ext cx="5290008" cy="3289300"/>
          </a:xfrm>
          <a:prstGeom prst="rect">
            <a:avLst/>
          </a:prstGeom>
        </p:spPr>
      </p:pic>
    </p:spTree>
    <p:extLst>
      <p:ext uri="{BB962C8B-B14F-4D97-AF65-F5344CB8AC3E}">
        <p14:creationId xmlns:p14="http://schemas.microsoft.com/office/powerpoint/2010/main" val="193922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PROFESSIONAL DEVELOPMENT FOR EDUCATORS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Fifty percent of ATE projects provided training or professional development to current or future educators.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40" name="Slide Number Placeholder 39">
            <a:extLst>
              <a:ext uri="{FF2B5EF4-FFF2-40B4-BE49-F238E27FC236}">
                <a16:creationId xmlns:a16="http://schemas.microsoft.com/office/drawing/2014/main" id="{2C6E4CBA-47DD-864E-A508-2695A6558728}"/>
              </a:ext>
            </a:extLst>
          </p:cNvPr>
          <p:cNvSpPr>
            <a:spLocks noGrp="1"/>
          </p:cNvSpPr>
          <p:nvPr>
            <p:ph type="sldNum" sz="quarter" idx="12"/>
          </p:nvPr>
        </p:nvSpPr>
        <p:spPr/>
        <p:txBody>
          <a:bodyPr/>
          <a:lstStyle/>
          <a:p>
            <a:r>
              <a:rPr lang="en-US" dirty="0"/>
              <a:t>24</a:t>
            </a:r>
          </a:p>
        </p:txBody>
      </p:sp>
      <p:pic>
        <p:nvPicPr>
          <p:cNvPr id="11" name="Picture 10" descr="Chart&#10;&#10;Description automatically generated">
            <a:extLst>
              <a:ext uri="{FF2B5EF4-FFF2-40B4-BE49-F238E27FC236}">
                <a16:creationId xmlns:a16="http://schemas.microsoft.com/office/drawing/2014/main" id="{2D1DA30E-05EC-0145-9ADA-09B037332AB9}"/>
              </a:ext>
            </a:extLst>
          </p:cNvPr>
          <p:cNvPicPr>
            <a:picLocks noChangeAspect="1"/>
          </p:cNvPicPr>
          <p:nvPr/>
        </p:nvPicPr>
        <p:blipFill>
          <a:blip r:embed="rId3"/>
          <a:stretch>
            <a:fillRect/>
          </a:stretch>
        </p:blipFill>
        <p:spPr>
          <a:xfrm>
            <a:off x="2241550" y="1748989"/>
            <a:ext cx="4660900" cy="3933562"/>
          </a:xfrm>
          <a:prstGeom prst="rect">
            <a:avLst/>
          </a:prstGeom>
        </p:spPr>
      </p:pic>
    </p:spTree>
    <p:extLst>
      <p:ext uri="{BB962C8B-B14F-4D97-AF65-F5344CB8AC3E}">
        <p14:creationId xmlns:p14="http://schemas.microsoft.com/office/powerpoint/2010/main" val="1623384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PROFESSIONAL DEVELOPMENT FOR EDUCATORS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Fifty percent of ATE projects provided training or professional development to current or future educators.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40" name="Slide Number Placeholder 39">
            <a:extLst>
              <a:ext uri="{FF2B5EF4-FFF2-40B4-BE49-F238E27FC236}">
                <a16:creationId xmlns:a16="http://schemas.microsoft.com/office/drawing/2014/main" id="{2C6E4CBA-47DD-864E-A508-2695A6558728}"/>
              </a:ext>
            </a:extLst>
          </p:cNvPr>
          <p:cNvSpPr>
            <a:spLocks noGrp="1"/>
          </p:cNvSpPr>
          <p:nvPr>
            <p:ph type="sldNum" sz="quarter" idx="12"/>
          </p:nvPr>
        </p:nvSpPr>
        <p:spPr/>
        <p:txBody>
          <a:bodyPr/>
          <a:lstStyle/>
          <a:p>
            <a:r>
              <a:rPr lang="en-US" dirty="0"/>
              <a:t>24</a:t>
            </a:r>
          </a:p>
        </p:txBody>
      </p:sp>
      <p:pic>
        <p:nvPicPr>
          <p:cNvPr id="11" name="Picture 10" descr="Text&#10;&#10;Description automatically generated">
            <a:extLst>
              <a:ext uri="{FF2B5EF4-FFF2-40B4-BE49-F238E27FC236}">
                <a16:creationId xmlns:a16="http://schemas.microsoft.com/office/drawing/2014/main" id="{F850CA84-30D1-1849-AD4A-3326168BEC3E}"/>
              </a:ext>
            </a:extLst>
          </p:cNvPr>
          <p:cNvPicPr>
            <a:picLocks noChangeAspect="1"/>
          </p:cNvPicPr>
          <p:nvPr/>
        </p:nvPicPr>
        <p:blipFill>
          <a:blip r:embed="rId3"/>
          <a:stretch>
            <a:fillRect/>
          </a:stretch>
        </p:blipFill>
        <p:spPr>
          <a:xfrm>
            <a:off x="1484331" y="1981200"/>
            <a:ext cx="4502075" cy="2057400"/>
          </a:xfrm>
          <a:prstGeom prst="rect">
            <a:avLst/>
          </a:prstGeom>
        </p:spPr>
      </p:pic>
      <p:grpSp>
        <p:nvGrpSpPr>
          <p:cNvPr id="43" name="Group 42">
            <a:extLst>
              <a:ext uri="{FF2B5EF4-FFF2-40B4-BE49-F238E27FC236}">
                <a16:creationId xmlns:a16="http://schemas.microsoft.com/office/drawing/2014/main" id="{E619566F-EF2A-E640-A50A-6F5D88BE074C}"/>
              </a:ext>
            </a:extLst>
          </p:cNvPr>
          <p:cNvGrpSpPr/>
          <p:nvPr/>
        </p:nvGrpSpPr>
        <p:grpSpPr>
          <a:xfrm>
            <a:off x="4876800" y="3432313"/>
            <a:ext cx="4708161" cy="2149056"/>
            <a:chOff x="4719815" y="1374863"/>
            <a:chExt cx="4708161" cy="2149056"/>
          </a:xfrm>
        </p:grpSpPr>
        <p:sp>
          <p:nvSpPr>
            <p:cNvPr id="44" name="Oval 43">
              <a:extLst>
                <a:ext uri="{FF2B5EF4-FFF2-40B4-BE49-F238E27FC236}">
                  <a16:creationId xmlns:a16="http://schemas.microsoft.com/office/drawing/2014/main" id="{863B52B7-8F48-1C49-983A-C27EB2358D8E}"/>
                </a:ext>
              </a:extLst>
            </p:cNvPr>
            <p:cNvSpPr>
              <a:spLocks noChangeAspect="1"/>
            </p:cNvSpPr>
            <p:nvPr/>
          </p:nvSpPr>
          <p:spPr>
            <a:xfrm>
              <a:off x="5081652" y="2906955"/>
              <a:ext cx="299237" cy="27098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11">
              <a:extLst>
                <a:ext uri="{FF2B5EF4-FFF2-40B4-BE49-F238E27FC236}">
                  <a16:creationId xmlns:a16="http://schemas.microsoft.com/office/drawing/2014/main" id="{DC97A904-A48B-3045-9529-440995531A5C}"/>
                </a:ext>
              </a:extLst>
            </p:cNvPr>
            <p:cNvSpPr txBox="1"/>
            <p:nvPr/>
          </p:nvSpPr>
          <p:spPr>
            <a:xfrm>
              <a:off x="4754563" y="1374863"/>
              <a:ext cx="3932236" cy="5685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dirty="0">
                  <a:solidFill>
                    <a:srgbClr val="545759"/>
                  </a:solidFill>
                </a:rPr>
                <a:t>Professional development activities focused on a range of skills and topic areas. </a:t>
              </a:r>
            </a:p>
          </p:txBody>
        </p:sp>
        <p:sp>
          <p:nvSpPr>
            <p:cNvPr id="47" name="TextBox 9">
              <a:extLst>
                <a:ext uri="{FF2B5EF4-FFF2-40B4-BE49-F238E27FC236}">
                  <a16:creationId xmlns:a16="http://schemas.microsoft.com/office/drawing/2014/main" id="{C09E1359-9FBE-2A4A-A5E8-29982C5C65B8}"/>
                </a:ext>
              </a:extLst>
            </p:cNvPr>
            <p:cNvSpPr txBox="1"/>
            <p:nvPr/>
          </p:nvSpPr>
          <p:spPr>
            <a:xfrm>
              <a:off x="4719815" y="3246248"/>
              <a:ext cx="3961664" cy="2776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rgbClr val="545759"/>
                  </a:solidFill>
                </a:rPr>
                <a:t>Figure 19.</a:t>
              </a:r>
              <a:r>
                <a:rPr lang="en-US" sz="1000" baseline="0" dirty="0">
                  <a:solidFill>
                    <a:srgbClr val="545759"/>
                  </a:solidFill>
                </a:rPr>
                <a:t> </a:t>
              </a:r>
              <a:r>
                <a:rPr lang="en-US" sz="1000" dirty="0">
                  <a:solidFill>
                    <a:srgbClr val="545759"/>
                  </a:solidFill>
                </a:rPr>
                <a:t>Top three p</a:t>
              </a:r>
              <a:r>
                <a:rPr lang="en-US" sz="1000" baseline="0" dirty="0">
                  <a:solidFill>
                    <a:srgbClr val="545759"/>
                  </a:solidFill>
                </a:rPr>
                <a:t>rofessional development activities (n=143)</a:t>
              </a:r>
              <a:endParaRPr lang="en-US" sz="1000" dirty="0">
                <a:solidFill>
                  <a:srgbClr val="545759"/>
                </a:solidFill>
              </a:endParaRPr>
            </a:p>
          </p:txBody>
        </p:sp>
        <p:sp>
          <p:nvSpPr>
            <p:cNvPr id="48" name="TextBox 9">
              <a:extLst>
                <a:ext uri="{FF2B5EF4-FFF2-40B4-BE49-F238E27FC236}">
                  <a16:creationId xmlns:a16="http://schemas.microsoft.com/office/drawing/2014/main" id="{14F99745-4806-5347-93E6-BBEA001B9697}"/>
                </a:ext>
              </a:extLst>
            </p:cNvPr>
            <p:cNvSpPr txBox="1"/>
            <p:nvPr/>
          </p:nvSpPr>
          <p:spPr>
            <a:xfrm>
              <a:off x="5466312" y="2028564"/>
              <a:ext cx="3961664"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solidFill>
                    <a:srgbClr val="545759"/>
                  </a:solidFill>
                </a:rPr>
                <a:t>Discipline- or industry-specific knowledge or skills</a:t>
              </a:r>
            </a:p>
          </p:txBody>
        </p:sp>
        <p:sp>
          <p:nvSpPr>
            <p:cNvPr id="49" name="TextBox 48">
              <a:extLst>
                <a:ext uri="{FF2B5EF4-FFF2-40B4-BE49-F238E27FC236}">
                  <a16:creationId xmlns:a16="http://schemas.microsoft.com/office/drawing/2014/main" id="{0722BF87-C856-4F44-97B1-009DB647935D}"/>
                </a:ext>
              </a:extLst>
            </p:cNvPr>
            <p:cNvSpPr txBox="1"/>
            <p:nvPr/>
          </p:nvSpPr>
          <p:spPr>
            <a:xfrm>
              <a:off x="4944876" y="1997122"/>
              <a:ext cx="506288" cy="276999"/>
            </a:xfrm>
            <a:prstGeom prst="rect">
              <a:avLst/>
            </a:prstGeom>
            <a:noFill/>
          </p:spPr>
          <p:txBody>
            <a:bodyPr wrap="square" rtlCol="0">
              <a:spAutoFit/>
            </a:bodyPr>
            <a:lstStyle/>
            <a:p>
              <a:r>
                <a:rPr lang="en-US" sz="1200" dirty="0"/>
                <a:t>81%</a:t>
              </a:r>
            </a:p>
          </p:txBody>
        </p:sp>
        <p:sp>
          <p:nvSpPr>
            <p:cNvPr id="51" name="Oval 50">
              <a:extLst>
                <a:ext uri="{FF2B5EF4-FFF2-40B4-BE49-F238E27FC236}">
                  <a16:creationId xmlns:a16="http://schemas.microsoft.com/office/drawing/2014/main" id="{21F24802-E983-214B-BF77-B4C03C471577}"/>
                </a:ext>
              </a:extLst>
            </p:cNvPr>
            <p:cNvSpPr>
              <a:spLocks noChangeAspect="1"/>
            </p:cNvSpPr>
            <p:nvPr/>
          </p:nvSpPr>
          <p:spPr>
            <a:xfrm>
              <a:off x="4994039" y="1956652"/>
              <a:ext cx="459843" cy="457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9F06930F-724F-9C42-9DE3-0A59478AAFBE}"/>
                </a:ext>
              </a:extLst>
            </p:cNvPr>
            <p:cNvSpPr txBox="1"/>
            <p:nvPr/>
          </p:nvSpPr>
          <p:spPr>
            <a:xfrm>
              <a:off x="4937722" y="2490809"/>
              <a:ext cx="506288" cy="276999"/>
            </a:xfrm>
            <a:prstGeom prst="rect">
              <a:avLst/>
            </a:prstGeom>
            <a:noFill/>
          </p:spPr>
          <p:txBody>
            <a:bodyPr wrap="square" rtlCol="0">
              <a:spAutoFit/>
            </a:bodyPr>
            <a:lstStyle/>
            <a:p>
              <a:r>
                <a:rPr lang="en-US" sz="1200" dirty="0"/>
                <a:t>81%</a:t>
              </a:r>
            </a:p>
          </p:txBody>
        </p:sp>
        <p:sp>
          <p:nvSpPr>
            <p:cNvPr id="54" name="Oval 53">
              <a:extLst>
                <a:ext uri="{FF2B5EF4-FFF2-40B4-BE49-F238E27FC236}">
                  <a16:creationId xmlns:a16="http://schemas.microsoft.com/office/drawing/2014/main" id="{9234DACD-BBE9-444F-A1D9-B1D9FAF12104}"/>
                </a:ext>
              </a:extLst>
            </p:cNvPr>
            <p:cNvSpPr>
              <a:spLocks noChangeAspect="1"/>
            </p:cNvSpPr>
            <p:nvPr/>
          </p:nvSpPr>
          <p:spPr>
            <a:xfrm>
              <a:off x="5039317" y="2482105"/>
              <a:ext cx="365760" cy="36365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B43C2D-833D-784C-976A-C184C68AE931}"/>
                </a:ext>
              </a:extLst>
            </p:cNvPr>
            <p:cNvSpPr txBox="1"/>
            <p:nvPr/>
          </p:nvSpPr>
          <p:spPr>
            <a:xfrm>
              <a:off x="5022470" y="2038762"/>
              <a:ext cx="506288" cy="276999"/>
            </a:xfrm>
            <a:prstGeom prst="rect">
              <a:avLst/>
            </a:prstGeom>
            <a:noFill/>
          </p:spPr>
          <p:txBody>
            <a:bodyPr wrap="square" rtlCol="0">
              <a:spAutoFit/>
            </a:bodyPr>
            <a:lstStyle/>
            <a:p>
              <a:r>
                <a:rPr lang="en-US" sz="1200" dirty="0"/>
                <a:t>81%</a:t>
              </a:r>
            </a:p>
          </p:txBody>
        </p:sp>
        <p:sp>
          <p:nvSpPr>
            <p:cNvPr id="63" name="TextBox 62">
              <a:extLst>
                <a:ext uri="{FF2B5EF4-FFF2-40B4-BE49-F238E27FC236}">
                  <a16:creationId xmlns:a16="http://schemas.microsoft.com/office/drawing/2014/main" id="{C328FC4F-6477-9C4C-BB82-FFC1689B367F}"/>
                </a:ext>
              </a:extLst>
            </p:cNvPr>
            <p:cNvSpPr txBox="1"/>
            <p:nvPr/>
          </p:nvSpPr>
          <p:spPr>
            <a:xfrm>
              <a:off x="5025401" y="2515068"/>
              <a:ext cx="506288" cy="276999"/>
            </a:xfrm>
            <a:prstGeom prst="rect">
              <a:avLst/>
            </a:prstGeom>
            <a:noFill/>
          </p:spPr>
          <p:txBody>
            <a:bodyPr wrap="square" rtlCol="0">
              <a:spAutoFit/>
            </a:bodyPr>
            <a:lstStyle/>
            <a:p>
              <a:r>
                <a:rPr lang="en-US" sz="1200" dirty="0"/>
                <a:t>55%</a:t>
              </a:r>
            </a:p>
          </p:txBody>
        </p:sp>
        <p:sp>
          <p:nvSpPr>
            <p:cNvPr id="64" name="TextBox 63">
              <a:extLst>
                <a:ext uri="{FF2B5EF4-FFF2-40B4-BE49-F238E27FC236}">
                  <a16:creationId xmlns:a16="http://schemas.microsoft.com/office/drawing/2014/main" id="{1B8DB4CE-4C21-A849-89D7-DE78FF080033}"/>
                </a:ext>
              </a:extLst>
            </p:cNvPr>
            <p:cNvSpPr txBox="1"/>
            <p:nvPr/>
          </p:nvSpPr>
          <p:spPr>
            <a:xfrm>
              <a:off x="5025401" y="2914072"/>
              <a:ext cx="506288" cy="276999"/>
            </a:xfrm>
            <a:prstGeom prst="rect">
              <a:avLst/>
            </a:prstGeom>
            <a:noFill/>
          </p:spPr>
          <p:txBody>
            <a:bodyPr wrap="square" rtlCol="0">
              <a:spAutoFit/>
            </a:bodyPr>
            <a:lstStyle/>
            <a:p>
              <a:r>
                <a:rPr lang="en-US" sz="1200" dirty="0"/>
                <a:t>41%</a:t>
              </a:r>
            </a:p>
          </p:txBody>
        </p:sp>
        <p:sp>
          <p:nvSpPr>
            <p:cNvPr id="65" name="TextBox 9">
              <a:extLst>
                <a:ext uri="{FF2B5EF4-FFF2-40B4-BE49-F238E27FC236}">
                  <a16:creationId xmlns:a16="http://schemas.microsoft.com/office/drawing/2014/main" id="{1F4F3312-A256-D14C-ABDB-E83A7DA78239}"/>
                </a:ext>
              </a:extLst>
            </p:cNvPr>
            <p:cNvSpPr txBox="1"/>
            <p:nvPr/>
          </p:nvSpPr>
          <p:spPr>
            <a:xfrm>
              <a:off x="5466312" y="2495064"/>
              <a:ext cx="3961664"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solidFill>
                    <a:srgbClr val="545759"/>
                  </a:solidFill>
                </a:rPr>
                <a:t>Training on specific equipment </a:t>
              </a:r>
            </a:p>
          </p:txBody>
        </p:sp>
        <p:sp>
          <p:nvSpPr>
            <p:cNvPr id="66" name="TextBox 9">
              <a:extLst>
                <a:ext uri="{FF2B5EF4-FFF2-40B4-BE49-F238E27FC236}">
                  <a16:creationId xmlns:a16="http://schemas.microsoft.com/office/drawing/2014/main" id="{1B8DEAE0-E190-5D44-AB90-22E3B9B94D72}"/>
                </a:ext>
              </a:extLst>
            </p:cNvPr>
            <p:cNvSpPr txBox="1"/>
            <p:nvPr/>
          </p:nvSpPr>
          <p:spPr>
            <a:xfrm>
              <a:off x="5466312" y="2934687"/>
              <a:ext cx="2254405" cy="2432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solidFill>
                    <a:srgbClr val="545759"/>
                  </a:solidFill>
                </a:rPr>
                <a:t>Pedagogy  </a:t>
              </a:r>
            </a:p>
          </p:txBody>
        </p:sp>
      </p:grpSp>
    </p:spTree>
    <p:extLst>
      <p:ext uri="{BB962C8B-B14F-4D97-AF65-F5344CB8AC3E}">
        <p14:creationId xmlns:p14="http://schemas.microsoft.com/office/powerpoint/2010/main" val="380589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PROFESSIONAL DEVELOPMENT FOR EDUCATORS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Fifty percent of ATE projects provided training or professional development to current or future educators.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40" name="Slide Number Placeholder 39">
            <a:extLst>
              <a:ext uri="{FF2B5EF4-FFF2-40B4-BE49-F238E27FC236}">
                <a16:creationId xmlns:a16="http://schemas.microsoft.com/office/drawing/2014/main" id="{2C6E4CBA-47DD-864E-A508-2695A6558728}"/>
              </a:ext>
            </a:extLst>
          </p:cNvPr>
          <p:cNvSpPr>
            <a:spLocks noGrp="1"/>
          </p:cNvSpPr>
          <p:nvPr>
            <p:ph type="sldNum" sz="quarter" idx="12"/>
          </p:nvPr>
        </p:nvSpPr>
        <p:spPr/>
        <p:txBody>
          <a:bodyPr/>
          <a:lstStyle/>
          <a:p>
            <a:r>
              <a:rPr lang="en-US" dirty="0"/>
              <a:t>24</a:t>
            </a:r>
          </a:p>
        </p:txBody>
      </p:sp>
      <p:pic>
        <p:nvPicPr>
          <p:cNvPr id="10" name="Picture 9" descr="Text&#10;&#10;Description automatically generated">
            <a:extLst>
              <a:ext uri="{FF2B5EF4-FFF2-40B4-BE49-F238E27FC236}">
                <a16:creationId xmlns:a16="http://schemas.microsoft.com/office/drawing/2014/main" id="{C1F89975-1AC7-4C44-A3B8-9E3BA432A027}"/>
              </a:ext>
            </a:extLst>
          </p:cNvPr>
          <p:cNvPicPr>
            <a:picLocks noChangeAspect="1"/>
          </p:cNvPicPr>
          <p:nvPr/>
        </p:nvPicPr>
        <p:blipFill>
          <a:blip r:embed="rId3"/>
          <a:stretch>
            <a:fillRect/>
          </a:stretch>
        </p:blipFill>
        <p:spPr>
          <a:xfrm>
            <a:off x="2724150" y="2641600"/>
            <a:ext cx="3695700" cy="1574800"/>
          </a:xfrm>
          <a:prstGeom prst="rect">
            <a:avLst/>
          </a:prstGeom>
        </p:spPr>
      </p:pic>
    </p:spTree>
    <p:extLst>
      <p:ext uri="{BB962C8B-B14F-4D97-AF65-F5344CB8AC3E}">
        <p14:creationId xmlns:p14="http://schemas.microsoft.com/office/powerpoint/2010/main" val="403004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ATE GRANT TYPES AND INSTITUTIONS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a:solidFill>
                  <a:schemeClr val="accent1"/>
                </a:solidFill>
                <a:latin typeface="+mj-lt"/>
              </a:rPr>
              <a:t>Most ATE grants support projects, and most PIs are located at two-year colleges.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3" name="Slide Number Placeholder 2">
            <a:extLst>
              <a:ext uri="{FF2B5EF4-FFF2-40B4-BE49-F238E27FC236}">
                <a16:creationId xmlns:a16="http://schemas.microsoft.com/office/drawing/2014/main" id="{64E4CDD4-3805-444F-99CD-F3EEC9386DBC}"/>
              </a:ext>
            </a:extLst>
          </p:cNvPr>
          <p:cNvSpPr>
            <a:spLocks noGrp="1"/>
          </p:cNvSpPr>
          <p:nvPr>
            <p:ph type="sldNum" sz="quarter" idx="12"/>
          </p:nvPr>
        </p:nvSpPr>
        <p:spPr/>
        <p:txBody>
          <a:bodyPr/>
          <a:lstStyle/>
          <a:p>
            <a:r>
              <a:rPr lang="en-US"/>
              <a:t>4</a:t>
            </a:r>
          </a:p>
        </p:txBody>
      </p:sp>
      <p:pic>
        <p:nvPicPr>
          <p:cNvPr id="11" name="Picture 10" descr="Text&#10;&#10;Description automatically generated">
            <a:extLst>
              <a:ext uri="{FF2B5EF4-FFF2-40B4-BE49-F238E27FC236}">
                <a16:creationId xmlns:a16="http://schemas.microsoft.com/office/drawing/2014/main" id="{48AAD561-960B-0241-AA9C-58BD0807CC0E}"/>
              </a:ext>
            </a:extLst>
          </p:cNvPr>
          <p:cNvPicPr>
            <a:picLocks noChangeAspect="1"/>
          </p:cNvPicPr>
          <p:nvPr/>
        </p:nvPicPr>
        <p:blipFill>
          <a:blip r:embed="rId2"/>
          <a:stretch>
            <a:fillRect/>
          </a:stretch>
        </p:blipFill>
        <p:spPr>
          <a:xfrm>
            <a:off x="1173969" y="1495181"/>
            <a:ext cx="6796062" cy="3910350"/>
          </a:xfrm>
          <a:prstGeom prst="rect">
            <a:avLst/>
          </a:prstGeom>
        </p:spPr>
      </p:pic>
    </p:spTree>
    <p:extLst>
      <p:ext uri="{BB962C8B-B14F-4D97-AF65-F5344CB8AC3E}">
        <p14:creationId xmlns:p14="http://schemas.microsoft.com/office/powerpoint/2010/main" val="175561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COORDINATION NETWORKS AND CONFERENCES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4" name="Slide Number Placeholder 3">
            <a:extLst>
              <a:ext uri="{FF2B5EF4-FFF2-40B4-BE49-F238E27FC236}">
                <a16:creationId xmlns:a16="http://schemas.microsoft.com/office/drawing/2014/main" id="{13A13E69-0F31-EE4B-884A-B88E0E8E4ACE}"/>
              </a:ext>
            </a:extLst>
          </p:cNvPr>
          <p:cNvSpPr>
            <a:spLocks noGrp="1"/>
          </p:cNvSpPr>
          <p:nvPr>
            <p:ph type="sldNum" sz="quarter" idx="12"/>
          </p:nvPr>
        </p:nvSpPr>
        <p:spPr/>
        <p:txBody>
          <a:bodyPr/>
          <a:lstStyle/>
          <a:p>
            <a:r>
              <a:rPr lang="en-US" dirty="0"/>
              <a:t>26</a:t>
            </a:r>
          </a:p>
        </p:txBody>
      </p:sp>
      <p:sp>
        <p:nvSpPr>
          <p:cNvPr id="19" name="TextBox 18">
            <a:extLst>
              <a:ext uri="{FF2B5EF4-FFF2-40B4-BE49-F238E27FC236}">
                <a16:creationId xmlns:a16="http://schemas.microsoft.com/office/drawing/2014/main" id="{7BBC86FC-C250-AB44-9430-B15D6C9AEE0B}"/>
              </a:ext>
            </a:extLst>
          </p:cNvPr>
          <p:cNvSpPr txBox="1"/>
          <p:nvPr/>
        </p:nvSpPr>
        <p:spPr>
          <a:xfrm>
            <a:off x="463710" y="774327"/>
            <a:ext cx="8229600" cy="646331"/>
          </a:xfrm>
          <a:prstGeom prst="rect">
            <a:avLst/>
          </a:prstGeom>
          <a:noFill/>
        </p:spPr>
        <p:txBody>
          <a:bodyPr wrap="square" rtlCol="0">
            <a:spAutoFit/>
          </a:bodyPr>
          <a:lstStyle/>
          <a:p>
            <a:r>
              <a:rPr lang="en-US" dirty="0">
                <a:solidFill>
                  <a:schemeClr val="accent1"/>
                </a:solidFill>
                <a:latin typeface="+mj-lt"/>
              </a:rPr>
              <a:t>Only a few ATE projects are funded specifically to organize coordination networks and conferences, but many projects are actively engaged in professional exchange. </a:t>
            </a:r>
          </a:p>
        </p:txBody>
      </p:sp>
      <p:pic>
        <p:nvPicPr>
          <p:cNvPr id="28" name="Picture 27" descr="Text&#10;&#10;Description automatically generated">
            <a:extLst>
              <a:ext uri="{FF2B5EF4-FFF2-40B4-BE49-F238E27FC236}">
                <a16:creationId xmlns:a16="http://schemas.microsoft.com/office/drawing/2014/main" id="{13B20AE6-BB12-AB4D-8C33-5CF3D0C04583}"/>
              </a:ext>
            </a:extLst>
          </p:cNvPr>
          <p:cNvPicPr>
            <a:picLocks noChangeAspect="1"/>
          </p:cNvPicPr>
          <p:nvPr/>
        </p:nvPicPr>
        <p:blipFill>
          <a:blip r:embed="rId2"/>
          <a:stretch>
            <a:fillRect/>
          </a:stretch>
        </p:blipFill>
        <p:spPr>
          <a:xfrm>
            <a:off x="1981200" y="2384425"/>
            <a:ext cx="5657344" cy="2089150"/>
          </a:xfrm>
          <a:prstGeom prst="rect">
            <a:avLst/>
          </a:prstGeom>
        </p:spPr>
      </p:pic>
    </p:spTree>
    <p:extLst>
      <p:ext uri="{BB962C8B-B14F-4D97-AF65-F5344CB8AC3E}">
        <p14:creationId xmlns:p14="http://schemas.microsoft.com/office/powerpoint/2010/main" val="3787250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ATE TARGETED RESEARCH AND PUBLICATIONS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Twelve percent of ATE projects conducted some type of research, and </a:t>
            </a:r>
          </a:p>
          <a:p>
            <a:r>
              <a:rPr lang="en-US" dirty="0">
                <a:solidFill>
                  <a:schemeClr val="accent1"/>
                </a:solidFill>
                <a:latin typeface="+mj-lt"/>
              </a:rPr>
              <a:t>19% developed materials intended for publication.</a:t>
            </a:r>
          </a:p>
        </p:txBody>
      </p:sp>
      <p:sp>
        <p:nvSpPr>
          <p:cNvPr id="8" name="Rectangle 7">
            <a:extLst>
              <a:ext uri="{FF2B5EF4-FFF2-40B4-BE49-F238E27FC236}">
                <a16:creationId xmlns:a16="http://schemas.microsoft.com/office/drawing/2014/main" id="{CD1E77E2-02E8-9549-93F4-9E1EA05D3BA3}"/>
              </a:ext>
            </a:extLst>
          </p:cNvPr>
          <p:cNvSpPr/>
          <p:nvPr/>
        </p:nvSpPr>
        <p:spPr>
          <a:xfrm>
            <a:off x="0" y="6411412"/>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AA72A86B-5801-F24C-A3A1-05E6BDC83BE9}"/>
              </a:ext>
            </a:extLst>
          </p:cNvPr>
          <p:cNvSpPr>
            <a:spLocks noGrp="1"/>
          </p:cNvSpPr>
          <p:nvPr>
            <p:ph type="sldNum" sz="quarter" idx="12"/>
          </p:nvPr>
        </p:nvSpPr>
        <p:spPr/>
        <p:txBody>
          <a:bodyPr/>
          <a:lstStyle/>
          <a:p>
            <a:r>
              <a:rPr lang="en-US" dirty="0"/>
              <a:t>28</a:t>
            </a:r>
          </a:p>
        </p:txBody>
      </p:sp>
      <p:pic>
        <p:nvPicPr>
          <p:cNvPr id="23" name="Picture 22" descr="Chart&#10;&#10;Description automatically generated with low confidence">
            <a:extLst>
              <a:ext uri="{FF2B5EF4-FFF2-40B4-BE49-F238E27FC236}">
                <a16:creationId xmlns:a16="http://schemas.microsoft.com/office/drawing/2014/main" id="{7EC41E6C-970A-D843-8ACB-CEAAF3BF5D6B}"/>
              </a:ext>
            </a:extLst>
          </p:cNvPr>
          <p:cNvPicPr>
            <a:picLocks noChangeAspect="1"/>
          </p:cNvPicPr>
          <p:nvPr/>
        </p:nvPicPr>
        <p:blipFill>
          <a:blip r:embed="rId2"/>
          <a:stretch>
            <a:fillRect/>
          </a:stretch>
        </p:blipFill>
        <p:spPr>
          <a:xfrm>
            <a:off x="1752600" y="1924050"/>
            <a:ext cx="4921250" cy="3523674"/>
          </a:xfrm>
          <a:prstGeom prst="rect">
            <a:avLst/>
          </a:prstGeom>
        </p:spPr>
      </p:pic>
    </p:spTree>
    <p:extLst>
      <p:ext uri="{BB962C8B-B14F-4D97-AF65-F5344CB8AC3E}">
        <p14:creationId xmlns:p14="http://schemas.microsoft.com/office/powerpoint/2010/main" val="1216856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ATE TARGETED RESEARCH AND PUBLICATIONS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Twelve percent of ATE projects conducted some type of research, and </a:t>
            </a:r>
          </a:p>
          <a:p>
            <a:r>
              <a:rPr lang="en-US" dirty="0">
                <a:solidFill>
                  <a:schemeClr val="accent1"/>
                </a:solidFill>
                <a:latin typeface="+mj-lt"/>
              </a:rPr>
              <a:t>19% developed materials intended for publication.</a:t>
            </a:r>
          </a:p>
        </p:txBody>
      </p:sp>
      <p:sp>
        <p:nvSpPr>
          <p:cNvPr id="8" name="Rectangle 7">
            <a:extLst>
              <a:ext uri="{FF2B5EF4-FFF2-40B4-BE49-F238E27FC236}">
                <a16:creationId xmlns:a16="http://schemas.microsoft.com/office/drawing/2014/main" id="{CD1E77E2-02E8-9549-93F4-9E1EA05D3BA3}"/>
              </a:ext>
            </a:extLst>
          </p:cNvPr>
          <p:cNvSpPr/>
          <p:nvPr/>
        </p:nvSpPr>
        <p:spPr>
          <a:xfrm>
            <a:off x="0" y="6411412"/>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AA72A86B-5801-F24C-A3A1-05E6BDC83BE9}"/>
              </a:ext>
            </a:extLst>
          </p:cNvPr>
          <p:cNvSpPr>
            <a:spLocks noGrp="1"/>
          </p:cNvSpPr>
          <p:nvPr>
            <p:ph type="sldNum" sz="quarter" idx="12"/>
          </p:nvPr>
        </p:nvSpPr>
        <p:spPr/>
        <p:txBody>
          <a:bodyPr/>
          <a:lstStyle/>
          <a:p>
            <a:r>
              <a:rPr lang="en-US" dirty="0"/>
              <a:t>28</a:t>
            </a:r>
          </a:p>
        </p:txBody>
      </p:sp>
      <p:pic>
        <p:nvPicPr>
          <p:cNvPr id="37" name="Picture 36" descr="Graphical user interface, application, Teams&#10;&#10;Description automatically generated with medium confidence">
            <a:extLst>
              <a:ext uri="{FF2B5EF4-FFF2-40B4-BE49-F238E27FC236}">
                <a16:creationId xmlns:a16="http://schemas.microsoft.com/office/drawing/2014/main" id="{762FCD05-4213-4A49-A83F-6288309CAE40}"/>
              </a:ext>
            </a:extLst>
          </p:cNvPr>
          <p:cNvPicPr>
            <a:picLocks noChangeAspect="1"/>
          </p:cNvPicPr>
          <p:nvPr/>
        </p:nvPicPr>
        <p:blipFill>
          <a:blip r:embed="rId2"/>
          <a:stretch>
            <a:fillRect/>
          </a:stretch>
        </p:blipFill>
        <p:spPr>
          <a:xfrm>
            <a:off x="2527300" y="2635250"/>
            <a:ext cx="4089400" cy="1587500"/>
          </a:xfrm>
          <a:prstGeom prst="rect">
            <a:avLst/>
          </a:prstGeom>
        </p:spPr>
      </p:pic>
    </p:spTree>
    <p:extLst>
      <p:ext uri="{BB962C8B-B14F-4D97-AF65-F5344CB8AC3E}">
        <p14:creationId xmlns:p14="http://schemas.microsoft.com/office/powerpoint/2010/main" val="3821182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ATE PROGRAM SERVICES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dirty="0">
                <a:solidFill>
                  <a:schemeClr val="accent1"/>
                </a:solidFill>
                <a:latin typeface="+mj-lt"/>
              </a:rPr>
              <a:t>Two percent of projects were funded specifically to serve the ATE program.</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F2EBEEE8-107F-804A-A420-2624A5C8D53E}"/>
              </a:ext>
            </a:extLst>
          </p:cNvPr>
          <p:cNvSpPr>
            <a:spLocks noGrp="1"/>
          </p:cNvSpPr>
          <p:nvPr>
            <p:ph type="sldNum" sz="quarter" idx="12"/>
          </p:nvPr>
        </p:nvSpPr>
        <p:spPr/>
        <p:txBody>
          <a:bodyPr/>
          <a:lstStyle/>
          <a:p>
            <a:r>
              <a:rPr lang="en-US" dirty="0"/>
              <a:t>30</a:t>
            </a:r>
          </a:p>
        </p:txBody>
      </p:sp>
      <p:pic>
        <p:nvPicPr>
          <p:cNvPr id="13" name="Picture 12" descr="Graphical user interface, text, application&#10;&#10;Description automatically generated">
            <a:extLst>
              <a:ext uri="{FF2B5EF4-FFF2-40B4-BE49-F238E27FC236}">
                <a16:creationId xmlns:a16="http://schemas.microsoft.com/office/drawing/2014/main" id="{092F6839-DDC2-0349-837C-6C7EB22F0327}"/>
              </a:ext>
            </a:extLst>
          </p:cNvPr>
          <p:cNvPicPr>
            <a:picLocks noChangeAspect="1"/>
          </p:cNvPicPr>
          <p:nvPr/>
        </p:nvPicPr>
        <p:blipFill>
          <a:blip r:embed="rId2"/>
          <a:stretch>
            <a:fillRect/>
          </a:stretch>
        </p:blipFill>
        <p:spPr>
          <a:xfrm>
            <a:off x="2203450" y="1520532"/>
            <a:ext cx="4737100" cy="4103000"/>
          </a:xfrm>
          <a:prstGeom prst="rect">
            <a:avLst/>
          </a:prstGeom>
        </p:spPr>
      </p:pic>
    </p:spTree>
    <p:extLst>
      <p:ext uri="{BB962C8B-B14F-4D97-AF65-F5344CB8AC3E}">
        <p14:creationId xmlns:p14="http://schemas.microsoft.com/office/powerpoint/2010/main" val="1448817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COLLABORATION</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dirty="0">
                <a:solidFill>
                  <a:schemeClr val="accent1"/>
                </a:solidFill>
                <a:latin typeface="+mj-lt"/>
              </a:rPr>
              <a:t>ATE projects collaborated with over 8,500 other organizations and institutions.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E0AD3EB4-60F6-4841-9AE6-C57C35B01EDC}"/>
              </a:ext>
            </a:extLst>
          </p:cNvPr>
          <p:cNvSpPr>
            <a:spLocks noGrp="1"/>
          </p:cNvSpPr>
          <p:nvPr>
            <p:ph type="sldNum" sz="quarter" idx="12"/>
          </p:nvPr>
        </p:nvSpPr>
        <p:spPr/>
        <p:txBody>
          <a:bodyPr/>
          <a:lstStyle/>
          <a:p>
            <a:r>
              <a:rPr lang="en-US" dirty="0"/>
              <a:t>32</a:t>
            </a:r>
          </a:p>
        </p:txBody>
      </p:sp>
      <p:pic>
        <p:nvPicPr>
          <p:cNvPr id="22" name="Picture 21" descr="Graphical user interface&#10;&#10;Description automatically generated">
            <a:extLst>
              <a:ext uri="{FF2B5EF4-FFF2-40B4-BE49-F238E27FC236}">
                <a16:creationId xmlns:a16="http://schemas.microsoft.com/office/drawing/2014/main" id="{913F9C8B-8CBC-5C46-8CAD-ABF4BD9C6D6D}"/>
              </a:ext>
            </a:extLst>
          </p:cNvPr>
          <p:cNvPicPr>
            <a:picLocks noChangeAspect="1"/>
          </p:cNvPicPr>
          <p:nvPr/>
        </p:nvPicPr>
        <p:blipFill>
          <a:blip r:embed="rId2"/>
          <a:stretch>
            <a:fillRect/>
          </a:stretch>
        </p:blipFill>
        <p:spPr>
          <a:xfrm>
            <a:off x="2115002" y="1555750"/>
            <a:ext cx="4539798" cy="4083050"/>
          </a:xfrm>
          <a:prstGeom prst="rect">
            <a:avLst/>
          </a:prstGeom>
        </p:spPr>
      </p:pic>
    </p:spTree>
    <p:extLst>
      <p:ext uri="{BB962C8B-B14F-4D97-AF65-F5344CB8AC3E}">
        <p14:creationId xmlns:p14="http://schemas.microsoft.com/office/powerpoint/2010/main" val="1053511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COLLABORATION</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dirty="0">
                <a:solidFill>
                  <a:schemeClr val="accent1"/>
                </a:solidFill>
                <a:latin typeface="+mj-lt"/>
              </a:rPr>
              <a:t>ATE projects collaborated with over 8,500 other organizations and institutions.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E0AD3EB4-60F6-4841-9AE6-C57C35B01EDC}"/>
              </a:ext>
            </a:extLst>
          </p:cNvPr>
          <p:cNvSpPr>
            <a:spLocks noGrp="1"/>
          </p:cNvSpPr>
          <p:nvPr>
            <p:ph type="sldNum" sz="quarter" idx="12"/>
          </p:nvPr>
        </p:nvSpPr>
        <p:spPr/>
        <p:txBody>
          <a:bodyPr/>
          <a:lstStyle/>
          <a:p>
            <a:r>
              <a:rPr lang="en-US" dirty="0"/>
              <a:t>32</a:t>
            </a:r>
          </a:p>
        </p:txBody>
      </p:sp>
      <p:pic>
        <p:nvPicPr>
          <p:cNvPr id="11" name="Picture 10" descr="Text&#10;&#10;Description automatically generated">
            <a:extLst>
              <a:ext uri="{FF2B5EF4-FFF2-40B4-BE49-F238E27FC236}">
                <a16:creationId xmlns:a16="http://schemas.microsoft.com/office/drawing/2014/main" id="{696E4AEE-5FE4-9A42-AAB1-952D94B76A9B}"/>
              </a:ext>
            </a:extLst>
          </p:cNvPr>
          <p:cNvPicPr>
            <a:picLocks noChangeAspect="1"/>
          </p:cNvPicPr>
          <p:nvPr/>
        </p:nvPicPr>
        <p:blipFill>
          <a:blip r:embed="rId2"/>
          <a:stretch>
            <a:fillRect/>
          </a:stretch>
        </p:blipFill>
        <p:spPr>
          <a:xfrm>
            <a:off x="1810410" y="2308225"/>
            <a:ext cx="5523179" cy="2241550"/>
          </a:xfrm>
          <a:prstGeom prst="rect">
            <a:avLst/>
          </a:prstGeom>
        </p:spPr>
      </p:pic>
    </p:spTree>
    <p:extLst>
      <p:ext uri="{BB962C8B-B14F-4D97-AF65-F5344CB8AC3E}">
        <p14:creationId xmlns:p14="http://schemas.microsoft.com/office/powerpoint/2010/main" val="4106739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COLLABORATION WITH BUSINESS AND INDUSTRY</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dirty="0">
                <a:solidFill>
                  <a:schemeClr val="accent1"/>
                </a:solidFill>
                <a:latin typeface="+mj-lt"/>
              </a:rPr>
              <a:t>Sixty-four percent of ATE projects collaborated with business and industry partners.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7" name="Slide Number Placeholder 6">
            <a:extLst>
              <a:ext uri="{FF2B5EF4-FFF2-40B4-BE49-F238E27FC236}">
                <a16:creationId xmlns:a16="http://schemas.microsoft.com/office/drawing/2014/main" id="{0C273219-5060-EC42-B122-85DE18D666AE}"/>
              </a:ext>
            </a:extLst>
          </p:cNvPr>
          <p:cNvSpPr>
            <a:spLocks noGrp="1"/>
          </p:cNvSpPr>
          <p:nvPr>
            <p:ph type="sldNum" sz="quarter" idx="12"/>
          </p:nvPr>
        </p:nvSpPr>
        <p:spPr/>
        <p:txBody>
          <a:bodyPr/>
          <a:lstStyle/>
          <a:p>
            <a:r>
              <a:rPr lang="en-US" dirty="0"/>
              <a:t>33</a:t>
            </a:r>
          </a:p>
        </p:txBody>
      </p:sp>
      <p:pic>
        <p:nvPicPr>
          <p:cNvPr id="4" name="Picture 3" descr="Graphical user interface&#10;&#10;Description automatically generated">
            <a:extLst>
              <a:ext uri="{FF2B5EF4-FFF2-40B4-BE49-F238E27FC236}">
                <a16:creationId xmlns:a16="http://schemas.microsoft.com/office/drawing/2014/main" id="{EB3137FE-36D1-E845-B2F0-D582B1CE4B5E}"/>
              </a:ext>
            </a:extLst>
          </p:cNvPr>
          <p:cNvPicPr>
            <a:picLocks noChangeAspect="1"/>
          </p:cNvPicPr>
          <p:nvPr/>
        </p:nvPicPr>
        <p:blipFill>
          <a:blip r:embed="rId2"/>
          <a:stretch>
            <a:fillRect/>
          </a:stretch>
        </p:blipFill>
        <p:spPr>
          <a:xfrm>
            <a:off x="2054225" y="1471990"/>
            <a:ext cx="5035550" cy="4415124"/>
          </a:xfrm>
          <a:prstGeom prst="rect">
            <a:avLst/>
          </a:prstGeom>
        </p:spPr>
      </p:pic>
    </p:spTree>
    <p:extLst>
      <p:ext uri="{BB962C8B-B14F-4D97-AF65-F5344CB8AC3E}">
        <p14:creationId xmlns:p14="http://schemas.microsoft.com/office/powerpoint/2010/main" val="2249690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EVALUATION</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dirty="0">
                <a:solidFill>
                  <a:schemeClr val="accent1"/>
                </a:solidFill>
                <a:latin typeface="+mj-lt"/>
              </a:rPr>
              <a:t>Eighty-nine percent of ATE projects engaged an evaluator.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A4644120-A26D-E54B-AAE1-96B28835917F}"/>
              </a:ext>
            </a:extLst>
          </p:cNvPr>
          <p:cNvSpPr>
            <a:spLocks noGrp="1"/>
          </p:cNvSpPr>
          <p:nvPr>
            <p:ph type="sldNum" sz="quarter" idx="12"/>
          </p:nvPr>
        </p:nvSpPr>
        <p:spPr/>
        <p:txBody>
          <a:bodyPr/>
          <a:lstStyle/>
          <a:p>
            <a:r>
              <a:rPr lang="en-US" dirty="0"/>
              <a:t>35</a:t>
            </a:r>
          </a:p>
        </p:txBody>
      </p:sp>
      <p:pic>
        <p:nvPicPr>
          <p:cNvPr id="13" name="Picture 12" descr="Website, timeline&#10;&#10;Description automatically generated">
            <a:extLst>
              <a:ext uri="{FF2B5EF4-FFF2-40B4-BE49-F238E27FC236}">
                <a16:creationId xmlns:a16="http://schemas.microsoft.com/office/drawing/2014/main" id="{1E6E0532-562E-D844-89DC-B9C9EAF344A0}"/>
              </a:ext>
            </a:extLst>
          </p:cNvPr>
          <p:cNvPicPr>
            <a:picLocks noChangeAspect="1"/>
          </p:cNvPicPr>
          <p:nvPr/>
        </p:nvPicPr>
        <p:blipFill>
          <a:blip r:embed="rId3"/>
          <a:stretch>
            <a:fillRect/>
          </a:stretch>
        </p:blipFill>
        <p:spPr>
          <a:xfrm>
            <a:off x="2451100" y="2527300"/>
            <a:ext cx="4241800" cy="1803400"/>
          </a:xfrm>
          <a:prstGeom prst="rect">
            <a:avLst/>
          </a:prstGeom>
        </p:spPr>
      </p:pic>
    </p:spTree>
    <p:extLst>
      <p:ext uri="{BB962C8B-B14F-4D97-AF65-F5344CB8AC3E}">
        <p14:creationId xmlns:p14="http://schemas.microsoft.com/office/powerpoint/2010/main" val="3120571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dirty="0">
                <a:solidFill>
                  <a:srgbClr val="545759"/>
                </a:solidFill>
              </a:rPr>
              <a:t>EVALUATION</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dirty="0">
                <a:solidFill>
                  <a:schemeClr val="accent1"/>
                </a:solidFill>
                <a:latin typeface="+mj-lt"/>
              </a:rPr>
              <a:t>Eighty-nine percent of ATE projects engaged an evaluator. </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A4644120-A26D-E54B-AAE1-96B28835917F}"/>
              </a:ext>
            </a:extLst>
          </p:cNvPr>
          <p:cNvSpPr>
            <a:spLocks noGrp="1"/>
          </p:cNvSpPr>
          <p:nvPr>
            <p:ph type="sldNum" sz="quarter" idx="12"/>
          </p:nvPr>
        </p:nvSpPr>
        <p:spPr/>
        <p:txBody>
          <a:bodyPr/>
          <a:lstStyle/>
          <a:p>
            <a:r>
              <a:rPr lang="en-US" dirty="0"/>
              <a:t>35</a:t>
            </a:r>
          </a:p>
        </p:txBody>
      </p:sp>
      <p:pic>
        <p:nvPicPr>
          <p:cNvPr id="12" name="Picture 11" descr="Chart, bar chart&#10;&#10;Description automatically generated">
            <a:extLst>
              <a:ext uri="{FF2B5EF4-FFF2-40B4-BE49-F238E27FC236}">
                <a16:creationId xmlns:a16="http://schemas.microsoft.com/office/drawing/2014/main" id="{5EC91A74-5AB4-1E49-91FD-5AE0F963A88A}"/>
              </a:ext>
            </a:extLst>
          </p:cNvPr>
          <p:cNvPicPr>
            <a:picLocks noChangeAspect="1"/>
          </p:cNvPicPr>
          <p:nvPr/>
        </p:nvPicPr>
        <p:blipFill>
          <a:blip r:embed="rId3"/>
          <a:stretch>
            <a:fillRect/>
          </a:stretch>
        </p:blipFill>
        <p:spPr>
          <a:xfrm>
            <a:off x="1905000" y="1471990"/>
            <a:ext cx="4847363" cy="4502150"/>
          </a:xfrm>
          <a:prstGeom prst="rect">
            <a:avLst/>
          </a:prstGeom>
        </p:spPr>
      </p:pic>
    </p:spTree>
    <p:extLst>
      <p:ext uri="{BB962C8B-B14F-4D97-AF65-F5344CB8AC3E}">
        <p14:creationId xmlns:p14="http://schemas.microsoft.com/office/powerpoint/2010/main" val="386545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7" name="Chart 36">
            <a:extLst>
              <a:ext uri="{FF2B5EF4-FFF2-40B4-BE49-F238E27FC236}">
                <a16:creationId xmlns:a16="http://schemas.microsoft.com/office/drawing/2014/main" id="{00000000-0008-0000-1500-000003000000}"/>
              </a:ext>
            </a:extLst>
          </p:cNvPr>
          <p:cNvGraphicFramePr>
            <a:graphicFrameLocks/>
          </p:cNvGraphicFramePr>
          <p:nvPr>
            <p:extLst>
              <p:ext uri="{D42A27DB-BD31-4B8C-83A1-F6EECF244321}">
                <p14:modId xmlns:p14="http://schemas.microsoft.com/office/powerpoint/2010/main" val="2919985453"/>
              </p:ext>
            </p:extLst>
          </p:nvPr>
        </p:nvGraphicFramePr>
        <p:xfrm>
          <a:off x="6693825" y="3096275"/>
          <a:ext cx="2259181" cy="270027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1D58B36-3932-EC45-86FB-78F1750CED65}"/>
              </a:ext>
            </a:extLst>
          </p:cNvPr>
          <p:cNvSpPr txBox="1">
            <a:spLocks noChangeAspect="1"/>
          </p:cNvSpPr>
          <p:nvPr/>
        </p:nvSpPr>
        <p:spPr>
          <a:xfrm>
            <a:off x="497976" y="2073023"/>
            <a:ext cx="8229600" cy="4181334"/>
          </a:xfrm>
          <a:prstGeom prst="rect">
            <a:avLst/>
          </a:prstGeom>
          <a:noFill/>
        </p:spPr>
        <p:txBody>
          <a:bodyPr wrap="square" numCol="2" spcCol="4572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rPr>
              <a:t>153 DEGREE PROGRAMS AND 454 COURSES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rPr>
              <a:t>were developed by 125 ATE projects.</a:t>
            </a:r>
          </a:p>
          <a:p>
            <a:pPr lvl="0">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Almost half (49%) of all academic degree programs developed were certificate programs, and a majority </a:t>
            </a:r>
            <a:r>
              <a:rPr lang="en-US" sz="1100" dirty="0">
                <a:solidFill>
                  <a:srgbClr val="545759"/>
                </a:solidFill>
              </a:rPr>
              <a:t>(84%) of </a:t>
            </a: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courses developed were at the associate degree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rPr>
              <a:t>7,820 EDUCATORS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rPr>
              <a:t>participated in 1,070 professional development activities.</a:t>
            </a:r>
            <a:r>
              <a:rPr kumimoji="0" lang="en-US" sz="1100" b="0" i="0" u="none" strike="noStrike" kern="1200" cap="none" spc="0" normalizeH="0" baseline="30000" noProof="0" dirty="0">
                <a:ln>
                  <a:noFill/>
                </a:ln>
                <a:solidFill>
                  <a:srgbClr val="00A4B2"/>
                </a:solidFill>
                <a:effectLst/>
                <a:uLnTx/>
                <a:uFillTx/>
                <a:latin typeface="Calibri Light" panose="020F0302020204030204"/>
                <a:ea typeface="+mn-ea"/>
                <a:cs typeface="+mn-cs"/>
              </a:rPr>
              <a:t>1</a:t>
            </a:r>
            <a:endPar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The main audiences for ATE professional development activities were educators at </a:t>
            </a:r>
            <a:r>
              <a:rPr kumimoji="0" lang="en-US" sz="1100" b="1" i="0" u="none" strike="noStrike" kern="1200" cap="none" spc="0" normalizeH="0" baseline="0" noProof="0" dirty="0">
                <a:ln>
                  <a:noFill/>
                </a:ln>
                <a:solidFill>
                  <a:srgbClr val="00A4B2"/>
                </a:solidFill>
                <a:effectLst/>
                <a:uLnTx/>
                <a:uFillTx/>
                <a:latin typeface="Calibri" panose="020F0502020204030204"/>
                <a:ea typeface="+mn-ea"/>
                <a:cs typeface="+mn-cs"/>
              </a:rPr>
              <a:t>secondary schools </a:t>
            </a: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and </a:t>
            </a:r>
            <a:r>
              <a:rPr kumimoji="0" lang="en-US" sz="1100" b="1" i="0" u="none" strike="noStrike" kern="1200" cap="none" spc="0" normalizeH="0" baseline="0" noProof="0" dirty="0">
                <a:ln>
                  <a:noFill/>
                </a:ln>
                <a:solidFill>
                  <a:srgbClr val="E6BB50"/>
                </a:solidFill>
                <a:effectLst/>
                <a:uLnTx/>
                <a:uFillTx/>
                <a:latin typeface="Calibri" panose="020F0502020204030204"/>
                <a:ea typeface="+mn-ea"/>
                <a:cs typeface="+mn-cs"/>
              </a:rPr>
              <a:t>two-year colleges</a:t>
            </a: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rPr>
              <a:t>65,000+ STUDENTS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rPr>
              <a:t>were served by ATE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ATE projects served over 65,000 students through a variety of activities.</a:t>
            </a:r>
            <a:r>
              <a:rPr kumimoji="0" lang="en-US" sz="1100" b="0" i="0" u="none" strike="noStrike" kern="1200" cap="none" spc="0" normalizeH="0" baseline="30000" noProof="0" dirty="0">
                <a:ln>
                  <a:noFill/>
                </a:ln>
                <a:solidFill>
                  <a:srgbClr val="545759"/>
                </a:solidFill>
                <a:effectLs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4F4B50C-0D9A-4E08-B55A-61150459230C}"/>
              </a:ext>
            </a:extLst>
          </p:cNvPr>
          <p:cNvPicPr>
            <a:picLocks noChangeAspect="1"/>
          </p:cNvPicPr>
          <p:nvPr/>
        </p:nvPicPr>
        <p:blipFill>
          <a:blip r:embed="rId3"/>
          <a:stretch>
            <a:fillRect/>
          </a:stretch>
        </p:blipFill>
        <p:spPr>
          <a:xfrm>
            <a:off x="450868" y="5468187"/>
            <a:ext cx="4024275" cy="645327"/>
          </a:xfrm>
          <a:prstGeom prst="rect">
            <a:avLst/>
          </a:prstGeom>
        </p:spPr>
      </p:pic>
      <p:sp>
        <p:nvSpPr>
          <p:cNvPr id="24" name="Rectangle 23">
            <a:extLst>
              <a:ext uri="{FF2B5EF4-FFF2-40B4-BE49-F238E27FC236}">
                <a16:creationId xmlns:a16="http://schemas.microsoft.com/office/drawing/2014/main" id="{FCB2BFC9-CD7A-2842-9BDB-C0C4863626E4}"/>
              </a:ext>
            </a:extLst>
          </p:cNvPr>
          <p:cNvSpPr/>
          <p:nvPr/>
        </p:nvSpPr>
        <p:spPr>
          <a:xfrm>
            <a:off x="8878" y="-1"/>
            <a:ext cx="9144000" cy="1235511"/>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30C5F68-0B4B-6B48-813C-66DF7FE39343}"/>
              </a:ext>
            </a:extLst>
          </p:cNvPr>
          <p:cNvSpPr txBox="1"/>
          <p:nvPr/>
        </p:nvSpPr>
        <p:spPr>
          <a:xfrm>
            <a:off x="457200" y="318264"/>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ATE ANNUAL SURVEY</a:t>
            </a:r>
          </a:p>
        </p:txBody>
      </p:sp>
      <p:sp>
        <p:nvSpPr>
          <p:cNvPr id="5" name="TextBox 4">
            <a:extLst>
              <a:ext uri="{FF2B5EF4-FFF2-40B4-BE49-F238E27FC236}">
                <a16:creationId xmlns:a16="http://schemas.microsoft.com/office/drawing/2014/main" id="{333C79CD-6FE2-9E48-BA70-4F2BECEF4C93}"/>
              </a:ext>
            </a:extLst>
          </p:cNvPr>
          <p:cNvSpPr txBox="1"/>
          <p:nvPr/>
        </p:nvSpPr>
        <p:spPr>
          <a:xfrm>
            <a:off x="457200" y="779929"/>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panose="020F0302020204030204"/>
                <a:ea typeface="+mn-ea"/>
                <a:cs typeface="+mn-cs"/>
              </a:rPr>
              <a:t>2020 HIGHLIGHTS</a:t>
            </a:r>
          </a:p>
        </p:txBody>
      </p:sp>
      <p:sp>
        <p:nvSpPr>
          <p:cNvPr id="6" name="TextBox 5">
            <a:extLst>
              <a:ext uri="{FF2B5EF4-FFF2-40B4-BE49-F238E27FC236}">
                <a16:creationId xmlns:a16="http://schemas.microsoft.com/office/drawing/2014/main" id="{110C3D39-2051-B345-9ED8-B32700B25FAA}"/>
              </a:ext>
            </a:extLst>
          </p:cNvPr>
          <p:cNvSpPr txBox="1">
            <a:spLocks noChangeAspect="1"/>
          </p:cNvSpPr>
          <p:nvPr/>
        </p:nvSpPr>
        <p:spPr>
          <a:xfrm rot="10800000" flipV="1">
            <a:off x="497976" y="1361515"/>
            <a:ext cx="8148048" cy="648964"/>
          </a:xfrm>
          <a:prstGeom prst="rect">
            <a:avLst/>
          </a:prstGeom>
          <a:noFill/>
        </p:spPr>
        <p:txBody>
          <a:bodyPr wrap="square" numCol="1" spcCol="45720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This summary of activities and achievements of the Advanced Technology Education (ATE) program is based on the 2020 ATE survey. Principal investigators for 91% (n=294) of ATE grants completed the survey, out of a total of 325 ATE grants. This included 247 projects, 32 centers, 4 conference grants, and 11 targeted research projects. </a:t>
            </a:r>
            <a:endParaRPr kumimoji="0" lang="en-US" sz="1100" b="1" i="0" u="none" strike="noStrike" kern="1200" cap="none" spc="0" normalizeH="0" baseline="0" noProof="0" dirty="0">
              <a:ln>
                <a:noFill/>
              </a:ln>
              <a:solidFill>
                <a:srgbClr val="00A4B2"/>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6EFD690-B7CA-5D44-A179-E086CDCCB202}"/>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39AD168-D385-6040-8118-147C837871FB}"/>
              </a:ext>
            </a:extLst>
          </p:cNvPr>
          <p:cNvSpPr txBox="1"/>
          <p:nvPr/>
        </p:nvSpPr>
        <p:spPr>
          <a:xfrm>
            <a:off x="457200" y="6498595"/>
            <a:ext cx="2039341" cy="261610"/>
          </a:xfrm>
          <a:prstGeom prst="rect">
            <a:avLst/>
          </a:prstGeom>
          <a:noFill/>
        </p:spPr>
        <p:txBody>
          <a:bodyPr wrap="none" rtlCol="0">
            <a:spAutoFit/>
          </a:bodyPr>
          <a:lstStyle/>
          <a:p>
            <a:r>
              <a:rPr lang="en-US" sz="1100" dirty="0"/>
              <a:t>ATE Annual Survey: 2020 Report</a:t>
            </a:r>
          </a:p>
        </p:txBody>
      </p:sp>
      <p:sp>
        <p:nvSpPr>
          <p:cNvPr id="2" name="Slide Number Placeholder 1">
            <a:extLst>
              <a:ext uri="{FF2B5EF4-FFF2-40B4-BE49-F238E27FC236}">
                <a16:creationId xmlns:a16="http://schemas.microsoft.com/office/drawing/2014/main" id="{D04BBBF5-800B-F54A-B292-0E7D70BA2B0A}"/>
              </a:ext>
            </a:extLst>
          </p:cNvPr>
          <p:cNvSpPr>
            <a:spLocks noGrp="1"/>
          </p:cNvSpPr>
          <p:nvPr>
            <p:ph type="sldNum" sz="quarter" idx="12"/>
          </p:nvPr>
        </p:nvSpPr>
        <p:spPr>
          <a:xfrm>
            <a:off x="6457950" y="647203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rPr>
              <a:t>36</a:t>
            </a:r>
          </a:p>
        </p:txBody>
      </p:sp>
      <p:grpSp>
        <p:nvGrpSpPr>
          <p:cNvPr id="17" name="Group 16">
            <a:extLst>
              <a:ext uri="{FF2B5EF4-FFF2-40B4-BE49-F238E27FC236}">
                <a16:creationId xmlns:a16="http://schemas.microsoft.com/office/drawing/2014/main" id="{895F69AE-CC45-B94D-86A4-3DA7EB889C7C}"/>
              </a:ext>
            </a:extLst>
          </p:cNvPr>
          <p:cNvGrpSpPr/>
          <p:nvPr/>
        </p:nvGrpSpPr>
        <p:grpSpPr>
          <a:xfrm>
            <a:off x="599844" y="3272928"/>
            <a:ext cx="4727836" cy="892552"/>
            <a:chOff x="919934" y="5015524"/>
            <a:chExt cx="4727836" cy="892552"/>
          </a:xfrm>
        </p:grpSpPr>
        <p:pic>
          <p:nvPicPr>
            <p:cNvPr id="19" name="Graphic 18">
              <a:extLst>
                <a:ext uri="{FF2B5EF4-FFF2-40B4-BE49-F238E27FC236}">
                  <a16:creationId xmlns:a16="http://schemas.microsoft.com/office/drawing/2014/main" id="{5DB71140-4AC2-2746-87D9-1F0F7FE4C27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34" y="5015524"/>
              <a:ext cx="537700" cy="537700"/>
            </a:xfrm>
            <a:prstGeom prst="rect">
              <a:avLst/>
            </a:prstGeom>
          </p:spPr>
        </p:pic>
        <p:pic>
          <p:nvPicPr>
            <p:cNvPr id="20" name="Graphic 19">
              <a:extLst>
                <a:ext uri="{FF2B5EF4-FFF2-40B4-BE49-F238E27FC236}">
                  <a16:creationId xmlns:a16="http://schemas.microsoft.com/office/drawing/2014/main" id="{2F1A07ED-AED9-284D-A261-D267C02CBCC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890561" y="5102215"/>
              <a:ext cx="577107" cy="577107"/>
            </a:xfrm>
            <a:prstGeom prst="rect">
              <a:avLst/>
            </a:prstGeom>
          </p:spPr>
        </p:pic>
        <p:sp>
          <p:nvSpPr>
            <p:cNvPr id="21" name="TextBox 20">
              <a:extLst>
                <a:ext uri="{FF2B5EF4-FFF2-40B4-BE49-F238E27FC236}">
                  <a16:creationId xmlns:a16="http://schemas.microsoft.com/office/drawing/2014/main" id="{CCE99FDF-9937-914F-896D-9A21A69D2E58}"/>
                </a:ext>
              </a:extLst>
            </p:cNvPr>
            <p:cNvSpPr txBox="1"/>
            <p:nvPr/>
          </p:nvSpPr>
          <p:spPr>
            <a:xfrm>
              <a:off x="3456461" y="5015524"/>
              <a:ext cx="219130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C4D7B"/>
                  </a:solidFill>
                  <a:effectLst/>
                  <a:uLnTx/>
                  <a:uFillTx/>
                  <a:latin typeface="Calibri" panose="020F0502020204030204"/>
                  <a:ea typeface="+mn-ea"/>
                  <a:cs typeface="+mn-cs"/>
                </a:rPr>
                <a:t>75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C4D7B"/>
                  </a:solidFill>
                  <a:effectLst/>
                  <a:uLnTx/>
                  <a:uFillTx/>
                  <a:latin typeface="Calibri" panose="020F0502020204030204"/>
                  <a:ea typeface="+mn-ea"/>
                  <a:cs typeface="+mn-cs"/>
                </a:rPr>
                <a:t>Certificate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C4D7B"/>
                  </a:solidFill>
                  <a:effectLst/>
                  <a:uLnTx/>
                  <a:uFillTx/>
                  <a:latin typeface="Calibri" panose="020F0502020204030204"/>
                  <a:ea typeface="+mn-ea"/>
                  <a:cs typeface="+mn-cs"/>
                </a:rPr>
                <a:t>programs 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C4D7B"/>
                  </a:solidFill>
                  <a:effectLst/>
                  <a:uLnTx/>
                  <a:uFillTx/>
                  <a:latin typeface="Calibri" panose="020F0502020204030204"/>
                  <a:ea typeface="+mn-ea"/>
                  <a:cs typeface="+mn-cs"/>
                </a:rPr>
                <a:t>3,760 students</a:t>
              </a:r>
            </a:p>
          </p:txBody>
        </p:sp>
        <p:sp>
          <p:nvSpPr>
            <p:cNvPr id="22" name="TextBox 21">
              <a:extLst>
                <a:ext uri="{FF2B5EF4-FFF2-40B4-BE49-F238E27FC236}">
                  <a16:creationId xmlns:a16="http://schemas.microsoft.com/office/drawing/2014/main" id="{18566B78-BE0B-E84E-9478-433256548266}"/>
                </a:ext>
              </a:extLst>
            </p:cNvPr>
            <p:cNvSpPr txBox="1"/>
            <p:nvPr/>
          </p:nvSpPr>
          <p:spPr>
            <a:xfrm>
              <a:off x="1487884" y="5015524"/>
              <a:ext cx="137242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B6841"/>
                  </a:solidFill>
                  <a:effectLst/>
                  <a:uLnTx/>
                  <a:uFillTx/>
                  <a:latin typeface="Calibri" panose="020F0502020204030204"/>
                  <a:ea typeface="+mn-ea"/>
                  <a:cs typeface="+mn-cs"/>
                </a:rPr>
                <a:t>68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B6841"/>
                  </a:solidFill>
                  <a:effectLst/>
                  <a:uLnTx/>
                  <a:uFillTx/>
                  <a:latin typeface="Calibri" panose="020F0502020204030204"/>
                  <a:ea typeface="+mn-ea"/>
                  <a:cs typeface="+mn-cs"/>
                </a:rPr>
                <a:t>Associate degree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B6841"/>
                  </a:solidFill>
                  <a:effectLst/>
                  <a:uLnTx/>
                  <a:uFillTx/>
                  <a:latin typeface="Calibri" panose="020F0502020204030204"/>
                  <a:ea typeface="+mn-ea"/>
                  <a:cs typeface="+mn-cs"/>
                </a:rPr>
                <a:t>programs served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B6841"/>
                  </a:solidFill>
                  <a:effectLst/>
                  <a:uLnTx/>
                  <a:uFillTx/>
                  <a:latin typeface="Calibri" panose="020F0502020204030204"/>
                  <a:ea typeface="+mn-ea"/>
                  <a:cs typeface="+mn-cs"/>
                </a:rPr>
                <a:t>5,790 students</a:t>
              </a:r>
            </a:p>
          </p:txBody>
        </p:sp>
      </p:grpSp>
      <p:sp>
        <p:nvSpPr>
          <p:cNvPr id="29" name="TextBox 28">
            <a:extLst>
              <a:ext uri="{FF2B5EF4-FFF2-40B4-BE49-F238E27FC236}">
                <a16:creationId xmlns:a16="http://schemas.microsoft.com/office/drawing/2014/main" id="{8272506B-D7C9-6642-96CC-F9BF15AC84BE}"/>
              </a:ext>
            </a:extLst>
          </p:cNvPr>
          <p:cNvSpPr txBox="1"/>
          <p:nvPr/>
        </p:nvSpPr>
        <p:spPr>
          <a:xfrm>
            <a:off x="4716185" y="5767848"/>
            <a:ext cx="41984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545759"/>
                </a:solidFill>
                <a:effectLst/>
                <a:uLnTx/>
                <a:uFillTx/>
                <a:latin typeface="Calibri" panose="020F0502020204030204"/>
                <a:ea typeface="+mn-ea"/>
                <a:cs typeface="+mn-cs"/>
              </a:rPr>
              <a:t>1 </a:t>
            </a:r>
            <a:r>
              <a:rPr kumimoji="0" lang="en-US" sz="900" b="0" i="0" u="none" strike="noStrike" kern="1200" cap="none" spc="0" normalizeH="0" baseline="0" noProof="0" dirty="0">
                <a:ln>
                  <a:noFill/>
                </a:ln>
                <a:solidFill>
                  <a:srgbClr val="545759"/>
                </a:solidFill>
                <a:effectLst/>
                <a:uLnTx/>
                <a:uFillTx/>
                <a:latin typeface="Calibri" panose="020F0502020204030204"/>
                <a:ea typeface="+mn-ea"/>
                <a:cs typeface="+mn-cs"/>
              </a:rPr>
              <a:t>Due to the structure of the survey questions, educator and student counts cannot be combined because of the the high probability of double-counting individual students. </a:t>
            </a:r>
          </a:p>
        </p:txBody>
      </p:sp>
      <p:sp>
        <p:nvSpPr>
          <p:cNvPr id="23" name="TextBox 22">
            <a:extLst>
              <a:ext uri="{FF2B5EF4-FFF2-40B4-BE49-F238E27FC236}">
                <a16:creationId xmlns:a16="http://schemas.microsoft.com/office/drawing/2014/main" id="{74E71E4E-CB4A-DB41-861D-7E213EA3FE08}"/>
              </a:ext>
            </a:extLst>
          </p:cNvPr>
          <p:cNvSpPr txBox="1"/>
          <p:nvPr/>
        </p:nvSpPr>
        <p:spPr>
          <a:xfrm>
            <a:off x="4624112" y="3978929"/>
            <a:ext cx="2191309" cy="235385"/>
          </a:xfrm>
          <a:prstGeom prst="rect">
            <a:avLst/>
          </a:prstGeom>
          <a:solidFill>
            <a:schemeClr val="tx1"/>
          </a:solidFill>
        </p:spPr>
        <p:txBody>
          <a:bodyPr wrap="square" rtlCol="0">
            <a:spAutoFit/>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Attended academic programs</a:t>
            </a:r>
          </a:p>
        </p:txBody>
      </p:sp>
      <p:sp>
        <p:nvSpPr>
          <p:cNvPr id="31" name="TextBox 30">
            <a:extLst>
              <a:ext uri="{FF2B5EF4-FFF2-40B4-BE49-F238E27FC236}">
                <a16:creationId xmlns:a16="http://schemas.microsoft.com/office/drawing/2014/main" id="{0DCAA958-9F7E-40AB-B588-D06CF8C38007}"/>
              </a:ext>
            </a:extLst>
          </p:cNvPr>
          <p:cNvSpPr txBox="1"/>
          <p:nvPr/>
        </p:nvSpPr>
        <p:spPr>
          <a:xfrm>
            <a:off x="4508954" y="3209765"/>
            <a:ext cx="2331276" cy="376385"/>
          </a:xfrm>
          <a:prstGeom prst="rect">
            <a:avLst/>
          </a:prstGeom>
          <a:solidFill>
            <a:schemeClr val="tx1"/>
          </a:solidFill>
        </p:spPr>
        <p:txBody>
          <a:bodyPr wrap="square" rtlCol="0">
            <a:spAutoFit/>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Received business and entrepreneurial skills development</a:t>
            </a:r>
          </a:p>
        </p:txBody>
      </p:sp>
      <p:sp>
        <p:nvSpPr>
          <p:cNvPr id="32" name="TextBox 31">
            <a:extLst>
              <a:ext uri="{FF2B5EF4-FFF2-40B4-BE49-F238E27FC236}">
                <a16:creationId xmlns:a16="http://schemas.microsoft.com/office/drawing/2014/main" id="{9A009620-D67C-4CC7-A05E-545152DDDB90}"/>
              </a:ext>
            </a:extLst>
          </p:cNvPr>
          <p:cNvSpPr txBox="1"/>
          <p:nvPr/>
        </p:nvSpPr>
        <p:spPr>
          <a:xfrm>
            <a:off x="4501255" y="5283956"/>
            <a:ext cx="2331276" cy="376385"/>
          </a:xfrm>
          <a:prstGeom prst="rect">
            <a:avLst/>
          </a:prstGeom>
          <a:solidFill>
            <a:schemeClr val="tx1"/>
          </a:solidFill>
        </p:spPr>
        <p:txBody>
          <a:bodyPr wrap="square" rtlCol="0">
            <a:spAutoFit/>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Engaged in workplace-based </a:t>
            </a:r>
          </a:p>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learning</a:t>
            </a:r>
          </a:p>
        </p:txBody>
      </p:sp>
      <p:sp>
        <p:nvSpPr>
          <p:cNvPr id="33" name="TextBox 32">
            <a:extLst>
              <a:ext uri="{FF2B5EF4-FFF2-40B4-BE49-F238E27FC236}">
                <a16:creationId xmlns:a16="http://schemas.microsoft.com/office/drawing/2014/main" id="{B75223EF-97FF-460C-9F83-68E14BE707FE}"/>
              </a:ext>
            </a:extLst>
          </p:cNvPr>
          <p:cNvSpPr txBox="1"/>
          <p:nvPr/>
        </p:nvSpPr>
        <p:spPr>
          <a:xfrm>
            <a:off x="4863674" y="4258219"/>
            <a:ext cx="1968857" cy="376385"/>
          </a:xfrm>
          <a:prstGeom prst="rect">
            <a:avLst/>
          </a:prstGeom>
          <a:solidFill>
            <a:schemeClr val="tx1"/>
          </a:solidFill>
        </p:spPr>
        <p:txBody>
          <a:bodyPr wrap="square" rtlCol="0">
            <a:spAutoFit/>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Participated in student </a:t>
            </a:r>
          </a:p>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competitions</a:t>
            </a:r>
          </a:p>
        </p:txBody>
      </p:sp>
      <p:sp>
        <p:nvSpPr>
          <p:cNvPr id="34" name="TextBox 33">
            <a:extLst>
              <a:ext uri="{FF2B5EF4-FFF2-40B4-BE49-F238E27FC236}">
                <a16:creationId xmlns:a16="http://schemas.microsoft.com/office/drawing/2014/main" id="{AC8433C9-2C87-46BD-8C1C-2E501411BECC}"/>
              </a:ext>
            </a:extLst>
          </p:cNvPr>
          <p:cNvSpPr txBox="1"/>
          <p:nvPr/>
        </p:nvSpPr>
        <p:spPr>
          <a:xfrm>
            <a:off x="4914525" y="4668890"/>
            <a:ext cx="1900896" cy="236228"/>
          </a:xfrm>
          <a:prstGeom prst="rect">
            <a:avLst/>
          </a:prstGeom>
          <a:solidFill>
            <a:schemeClr val="tx1"/>
          </a:solidFill>
        </p:spPr>
        <p:txBody>
          <a:bodyPr wrap="square" rtlCol="0">
            <a:spAutoFit/>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Enrolled in courses</a:t>
            </a:r>
          </a:p>
        </p:txBody>
      </p:sp>
      <p:sp>
        <p:nvSpPr>
          <p:cNvPr id="35" name="TextBox 34">
            <a:extLst>
              <a:ext uri="{FF2B5EF4-FFF2-40B4-BE49-F238E27FC236}">
                <a16:creationId xmlns:a16="http://schemas.microsoft.com/office/drawing/2014/main" id="{A8601CAF-E72E-4AB9-8C72-2564F2544991}"/>
              </a:ext>
            </a:extLst>
          </p:cNvPr>
          <p:cNvSpPr txBox="1"/>
          <p:nvPr/>
        </p:nvSpPr>
        <p:spPr>
          <a:xfrm>
            <a:off x="5104099" y="3568258"/>
            <a:ext cx="1697457" cy="376385"/>
          </a:xfrm>
          <a:prstGeom prst="rect">
            <a:avLst/>
          </a:prstGeom>
          <a:solidFill>
            <a:schemeClr val="tx1"/>
          </a:solidFill>
        </p:spPr>
        <p:txBody>
          <a:bodyPr wrap="square" rtlCol="0">
            <a:spAutoFit/>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Participated in a </a:t>
            </a:r>
          </a:p>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transition program</a:t>
            </a:r>
          </a:p>
        </p:txBody>
      </p:sp>
      <p:sp>
        <p:nvSpPr>
          <p:cNvPr id="36" name="TextBox 35">
            <a:extLst>
              <a:ext uri="{FF2B5EF4-FFF2-40B4-BE49-F238E27FC236}">
                <a16:creationId xmlns:a16="http://schemas.microsoft.com/office/drawing/2014/main" id="{98640942-6D26-43B6-BCBC-967EEE568520}"/>
              </a:ext>
            </a:extLst>
          </p:cNvPr>
          <p:cNvSpPr txBox="1"/>
          <p:nvPr/>
        </p:nvSpPr>
        <p:spPr>
          <a:xfrm>
            <a:off x="4939334" y="5003198"/>
            <a:ext cx="1900896" cy="236228"/>
          </a:xfrm>
          <a:prstGeom prst="rect">
            <a:avLst/>
          </a:prstGeom>
          <a:solidFill>
            <a:schemeClr val="tx1"/>
          </a:solidFill>
        </p:spPr>
        <p:txBody>
          <a:bodyPr wrap="square" rtlCol="0">
            <a:spAutoFit/>
          </a:bodyPr>
          <a:lstStyle/>
          <a:p>
            <a:pPr marL="0" marR="0" lvl="0" indent="0" algn="r" defTabSz="914400" rtl="0" eaLnBrk="1" fontAlgn="auto" latinLnBrk="0" hangingPunct="1">
              <a:lnSpc>
                <a:spcPts val="11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Received mentoring</a:t>
            </a:r>
          </a:p>
        </p:txBody>
      </p:sp>
      <p:sp>
        <p:nvSpPr>
          <p:cNvPr id="38" name="TextBox 37">
            <a:extLst>
              <a:ext uri="{FF2B5EF4-FFF2-40B4-BE49-F238E27FC236}">
                <a16:creationId xmlns:a16="http://schemas.microsoft.com/office/drawing/2014/main" id="{415AACE3-66B2-4339-8EF1-3397CC9F7415}"/>
              </a:ext>
            </a:extLst>
          </p:cNvPr>
          <p:cNvSpPr txBox="1"/>
          <p:nvPr/>
        </p:nvSpPr>
        <p:spPr>
          <a:xfrm>
            <a:off x="541606" y="5415236"/>
            <a:ext cx="13724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A4B2"/>
                </a:solidFill>
                <a:effectLst/>
                <a:uLnTx/>
                <a:uFillTx/>
                <a:latin typeface="Calibri" panose="020F0502020204030204"/>
                <a:ea typeface="+mn-ea"/>
                <a:cs typeface="+mn-cs"/>
              </a:rPr>
              <a:t>At secondary schools</a:t>
            </a:r>
          </a:p>
        </p:txBody>
      </p:sp>
      <p:sp>
        <p:nvSpPr>
          <p:cNvPr id="39" name="TextBox 38">
            <a:extLst>
              <a:ext uri="{FF2B5EF4-FFF2-40B4-BE49-F238E27FC236}">
                <a16:creationId xmlns:a16="http://schemas.microsoft.com/office/drawing/2014/main" id="{E7BBA7E4-315D-4F56-A407-29B7EC022A0B}"/>
              </a:ext>
            </a:extLst>
          </p:cNvPr>
          <p:cNvSpPr txBox="1"/>
          <p:nvPr/>
        </p:nvSpPr>
        <p:spPr>
          <a:xfrm>
            <a:off x="3809581" y="5403818"/>
            <a:ext cx="70919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C4D7B"/>
                </a:solidFill>
                <a:effectLst/>
                <a:uLnTx/>
                <a:uFillTx/>
                <a:latin typeface="Calibri" panose="020F0502020204030204"/>
                <a:ea typeface="+mn-ea"/>
                <a:cs typeface="+mn-cs"/>
              </a:rPr>
              <a:t>At other</a:t>
            </a:r>
          </a:p>
        </p:txBody>
      </p:sp>
      <p:sp>
        <p:nvSpPr>
          <p:cNvPr id="40" name="TextBox 39">
            <a:extLst>
              <a:ext uri="{FF2B5EF4-FFF2-40B4-BE49-F238E27FC236}">
                <a16:creationId xmlns:a16="http://schemas.microsoft.com/office/drawing/2014/main" id="{D85D6139-1E41-48E3-9186-7FAD07B073B8}"/>
              </a:ext>
            </a:extLst>
          </p:cNvPr>
          <p:cNvSpPr txBox="1"/>
          <p:nvPr/>
        </p:nvSpPr>
        <p:spPr>
          <a:xfrm>
            <a:off x="1692693" y="5409791"/>
            <a:ext cx="13724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6BB50"/>
                </a:solidFill>
                <a:effectLst/>
                <a:uLnTx/>
                <a:uFillTx/>
                <a:latin typeface="Calibri" panose="020F0502020204030204"/>
                <a:ea typeface="+mn-ea"/>
                <a:cs typeface="+mn-cs"/>
              </a:rPr>
              <a:t>At two-year colleges</a:t>
            </a:r>
          </a:p>
        </p:txBody>
      </p:sp>
      <p:sp>
        <p:nvSpPr>
          <p:cNvPr id="41" name="TextBox 40">
            <a:extLst>
              <a:ext uri="{FF2B5EF4-FFF2-40B4-BE49-F238E27FC236}">
                <a16:creationId xmlns:a16="http://schemas.microsoft.com/office/drawing/2014/main" id="{B1B331DE-7A4C-4C02-8538-3688EADB1243}"/>
              </a:ext>
            </a:extLst>
          </p:cNvPr>
          <p:cNvSpPr txBox="1"/>
          <p:nvPr/>
        </p:nvSpPr>
        <p:spPr>
          <a:xfrm>
            <a:off x="2901436" y="5898227"/>
            <a:ext cx="15263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B6841"/>
                </a:solidFill>
                <a:effectLst/>
                <a:uLnTx/>
                <a:uFillTx/>
                <a:latin typeface="Calibri" panose="020F0502020204030204"/>
                <a:ea typeface="+mn-ea"/>
                <a:cs typeface="+mn-cs"/>
              </a:rPr>
              <a:t>At four-year colleges, 500 </a:t>
            </a:r>
          </a:p>
        </p:txBody>
      </p:sp>
      <p:sp>
        <p:nvSpPr>
          <p:cNvPr id="42" name="TextBox 41">
            <a:extLst>
              <a:ext uri="{FF2B5EF4-FFF2-40B4-BE49-F238E27FC236}">
                <a16:creationId xmlns:a16="http://schemas.microsoft.com/office/drawing/2014/main" id="{2D5C7132-8722-47B0-9AA8-45662F887B91}"/>
              </a:ext>
            </a:extLst>
          </p:cNvPr>
          <p:cNvSpPr txBox="1"/>
          <p:nvPr/>
        </p:nvSpPr>
        <p:spPr>
          <a:xfrm>
            <a:off x="1744261" y="5639151"/>
            <a:ext cx="10118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4,300</a:t>
            </a:r>
          </a:p>
        </p:txBody>
      </p:sp>
      <p:sp>
        <p:nvSpPr>
          <p:cNvPr id="43" name="TextBox 42">
            <a:extLst>
              <a:ext uri="{FF2B5EF4-FFF2-40B4-BE49-F238E27FC236}">
                <a16:creationId xmlns:a16="http://schemas.microsoft.com/office/drawing/2014/main" id="{74B34116-2C61-4472-8BDF-4CF921F2C8A1}"/>
              </a:ext>
            </a:extLst>
          </p:cNvPr>
          <p:cNvSpPr txBox="1"/>
          <p:nvPr/>
        </p:nvSpPr>
        <p:spPr>
          <a:xfrm>
            <a:off x="540461" y="5629716"/>
            <a:ext cx="10118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2,400</a:t>
            </a:r>
          </a:p>
        </p:txBody>
      </p:sp>
      <p:sp>
        <p:nvSpPr>
          <p:cNvPr id="44" name="TextBox 43">
            <a:extLst>
              <a:ext uri="{FF2B5EF4-FFF2-40B4-BE49-F238E27FC236}">
                <a16:creationId xmlns:a16="http://schemas.microsoft.com/office/drawing/2014/main" id="{BD959BC4-977B-4B72-B582-DD022A6DD90B}"/>
              </a:ext>
            </a:extLst>
          </p:cNvPr>
          <p:cNvSpPr txBox="1"/>
          <p:nvPr/>
        </p:nvSpPr>
        <p:spPr>
          <a:xfrm>
            <a:off x="3996663" y="5636674"/>
            <a:ext cx="433484" cy="2749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580</a:t>
            </a:r>
          </a:p>
        </p:txBody>
      </p:sp>
    </p:spTree>
    <p:extLst>
      <p:ext uri="{BB962C8B-B14F-4D97-AF65-F5344CB8AC3E}">
        <p14:creationId xmlns:p14="http://schemas.microsoft.com/office/powerpoint/2010/main" val="225148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ATE PROJECT DISCIPLINES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408894" cy="646331"/>
          </a:xfrm>
          <a:prstGeom prst="rect">
            <a:avLst/>
          </a:prstGeom>
          <a:noFill/>
        </p:spPr>
        <p:txBody>
          <a:bodyPr wrap="square" rtlCol="0">
            <a:spAutoFit/>
          </a:bodyPr>
          <a:lstStyle/>
          <a:p>
            <a:r>
              <a:rPr lang="en-US">
                <a:solidFill>
                  <a:schemeClr val="accent1"/>
                </a:solidFill>
                <a:latin typeface="+mj-lt"/>
              </a:rPr>
              <a:t>The majority of ATE projects are in the areas of </a:t>
            </a:r>
            <a:r>
              <a:rPr lang="en-US" b="1">
                <a:solidFill>
                  <a:schemeClr val="accent1"/>
                </a:solidFill>
                <a:latin typeface="+mj-lt"/>
              </a:rPr>
              <a:t>advanced manufacturing technologies</a:t>
            </a:r>
            <a:r>
              <a:rPr lang="en-US">
                <a:solidFill>
                  <a:schemeClr val="accent1"/>
                </a:solidFill>
                <a:latin typeface="+mj-lt"/>
              </a:rPr>
              <a:t>,</a:t>
            </a:r>
            <a:r>
              <a:rPr lang="en-US">
                <a:solidFill>
                  <a:schemeClr val="accent2"/>
                </a:solidFill>
                <a:latin typeface="+mj-lt"/>
              </a:rPr>
              <a:t> </a:t>
            </a:r>
            <a:r>
              <a:rPr lang="en-US" b="1">
                <a:solidFill>
                  <a:schemeClr val="accent2"/>
                </a:solidFill>
                <a:latin typeface="+mj-lt"/>
              </a:rPr>
              <a:t>information and securities technologies</a:t>
            </a:r>
            <a:r>
              <a:rPr lang="en-US">
                <a:solidFill>
                  <a:schemeClr val="accent1"/>
                </a:solidFill>
                <a:latin typeface="+mj-lt"/>
              </a:rPr>
              <a:t>, and </a:t>
            </a:r>
            <a:r>
              <a:rPr lang="en-US" b="1">
                <a:solidFill>
                  <a:schemeClr val="accent4"/>
                </a:solidFill>
                <a:latin typeface="+mj-lt"/>
              </a:rPr>
              <a:t>engineering</a:t>
            </a:r>
            <a:r>
              <a:rPr lang="en-US">
                <a:solidFill>
                  <a:schemeClr val="accent4"/>
                </a:solidFill>
                <a:latin typeface="+mj-lt"/>
              </a:rPr>
              <a:t> </a:t>
            </a:r>
            <a:r>
              <a:rPr lang="en-US" b="1">
                <a:solidFill>
                  <a:srgbClr val="E6BB50"/>
                </a:solidFill>
                <a:latin typeface="+mj-lt"/>
              </a:rPr>
              <a:t>technologies</a:t>
            </a:r>
            <a:r>
              <a:rPr lang="en-US">
                <a:solidFill>
                  <a:srgbClr val="E6BB50"/>
                </a:solidFill>
                <a:latin typeface="+mj-lt"/>
              </a:rPr>
              <a:t>.</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3BBC3C86-F525-214A-B762-30A7BB06F357}"/>
              </a:ext>
            </a:extLst>
          </p:cNvPr>
          <p:cNvSpPr>
            <a:spLocks noGrp="1"/>
          </p:cNvSpPr>
          <p:nvPr>
            <p:ph type="sldNum" sz="quarter" idx="12"/>
          </p:nvPr>
        </p:nvSpPr>
        <p:spPr/>
        <p:txBody>
          <a:bodyPr/>
          <a:lstStyle/>
          <a:p>
            <a:r>
              <a:rPr lang="en-US"/>
              <a:t>5</a:t>
            </a:r>
          </a:p>
        </p:txBody>
      </p:sp>
      <p:pic>
        <p:nvPicPr>
          <p:cNvPr id="7" name="Picture 6" descr="Treemap chart&#10;&#10;Description automatically generated">
            <a:extLst>
              <a:ext uri="{FF2B5EF4-FFF2-40B4-BE49-F238E27FC236}">
                <a16:creationId xmlns:a16="http://schemas.microsoft.com/office/drawing/2014/main" id="{1F24F53A-C445-AD48-87EE-25D336909CC0}"/>
              </a:ext>
            </a:extLst>
          </p:cNvPr>
          <p:cNvPicPr>
            <a:picLocks noChangeAspect="1"/>
          </p:cNvPicPr>
          <p:nvPr/>
        </p:nvPicPr>
        <p:blipFill>
          <a:blip r:embed="rId2"/>
          <a:stretch>
            <a:fillRect/>
          </a:stretch>
        </p:blipFill>
        <p:spPr>
          <a:xfrm>
            <a:off x="558800" y="1677056"/>
            <a:ext cx="8026400" cy="4826000"/>
          </a:xfrm>
          <a:prstGeom prst="rect">
            <a:avLst/>
          </a:prstGeom>
        </p:spPr>
      </p:pic>
    </p:spTree>
    <p:extLst>
      <p:ext uri="{BB962C8B-B14F-4D97-AF65-F5344CB8AC3E}">
        <p14:creationId xmlns:p14="http://schemas.microsoft.com/office/powerpoint/2010/main" val="1123504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4" name="Chart 53">
            <a:extLst>
              <a:ext uri="{FF2B5EF4-FFF2-40B4-BE49-F238E27FC236}">
                <a16:creationId xmlns:a16="http://schemas.microsoft.com/office/drawing/2014/main" id="{00000000-0008-0000-0B00-000002000000}"/>
              </a:ext>
            </a:extLst>
          </p:cNvPr>
          <p:cNvGraphicFramePr>
            <a:graphicFrameLocks/>
          </p:cNvGraphicFramePr>
          <p:nvPr/>
        </p:nvGraphicFramePr>
        <p:xfrm>
          <a:off x="1084463" y="4895083"/>
          <a:ext cx="3342200" cy="1061927"/>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358EF714-A87F-0346-AE72-03D2D62C2EAB}"/>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1D58B36-3932-EC45-86FB-78F1750CED65}"/>
              </a:ext>
            </a:extLst>
          </p:cNvPr>
          <p:cNvSpPr txBox="1">
            <a:spLocks noChangeAspect="1"/>
          </p:cNvSpPr>
          <p:nvPr/>
        </p:nvSpPr>
        <p:spPr>
          <a:xfrm>
            <a:off x="466580" y="1380392"/>
            <a:ext cx="8229600" cy="3882189"/>
          </a:xfrm>
          <a:prstGeom prst="rect">
            <a:avLst/>
          </a:prstGeom>
          <a:noFill/>
        </p:spPr>
        <p:txBody>
          <a:bodyPr wrap="square" numCol="2" spcCol="4572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rPr>
              <a:t>7,110 EDUCATIONAL MATERIALS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rPr>
              <a:t>were developed by 126 ATE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Educational materials developed included assessment activities, modules or instructional units, lessons, lab experiments, curricula, case studies, instructor guides, and textbooks.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rPr>
              <a:t>11,651 ARTICULATION AGREEMENTS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rPr>
              <a:t>were developed or maintained by 62 ATE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4,300 students matriculated to a higher-level education institution with the aid of an ATE-supported articulation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rPr>
              <a:t>8,500 COLLABORATORS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rPr>
              <a:t>were engaged by ATE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ATE projects most frequently collaborated with business and industry groups and other colleges and universities.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545759"/>
                </a:solidFill>
                <a:effectLst/>
                <a:uLnTx/>
                <a:uFillTx/>
                <a:latin typeface="Calibri" panose="020F0502020204030204"/>
                <a:ea typeface="+mn-ea"/>
                <a:cs typeface="+mn-cs"/>
              </a:rPr>
              <a:t>OTHER ACTIVITIES </a:t>
            </a:r>
            <a:r>
              <a:rPr kumimoji="0" lang="en-US" sz="1300" b="0" i="0" u="none" strike="noStrike" kern="1200" cap="none" spc="0" normalizeH="0" baseline="0" noProof="0" dirty="0">
                <a:ln>
                  <a:noFill/>
                </a:ln>
                <a:solidFill>
                  <a:srgbClr val="00A4B2"/>
                </a:solidFill>
                <a:effectLst/>
                <a:uLnTx/>
                <a:uFillTx/>
                <a:latin typeface="Calibri Light" panose="020F0302020204030204"/>
                <a:ea typeface="+mn-ea"/>
                <a:cs typeface="+mn-cs"/>
              </a:rPr>
              <a:t>were conducted by ATE projects in 2019 in support of advanced technological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ATE projects engaged in a wide range of activities. More information about those listed below and others can be found in the full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39AD168-D385-6040-8118-147C837871FB}"/>
              </a:ext>
            </a:extLst>
          </p:cNvPr>
          <p:cNvSpPr txBox="1"/>
          <p:nvPr/>
        </p:nvSpPr>
        <p:spPr>
          <a:xfrm>
            <a:off x="457200" y="6498595"/>
            <a:ext cx="20008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rPr>
              <a:t>ATE Annual Survey Report 2020</a:t>
            </a:r>
          </a:p>
        </p:txBody>
      </p:sp>
      <p:sp>
        <p:nvSpPr>
          <p:cNvPr id="2" name="Slide Number Placeholder 1">
            <a:extLst>
              <a:ext uri="{FF2B5EF4-FFF2-40B4-BE49-F238E27FC236}">
                <a16:creationId xmlns:a16="http://schemas.microsoft.com/office/drawing/2014/main" id="{D04BBBF5-800B-F54A-B292-0E7D70BA2B0A}"/>
              </a:ext>
            </a:extLst>
          </p:cNvPr>
          <p:cNvSpPr>
            <a:spLocks noGrp="1"/>
          </p:cNvSpPr>
          <p:nvPr>
            <p:ph type="sldNum" sz="quarter" idx="12"/>
          </p:nvPr>
        </p:nvSpPr>
        <p:spPr>
          <a:xfrm>
            <a:off x="6457950" y="645572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tint val="75000"/>
                  </a:srgbClr>
                </a:solidFill>
                <a:effectLst/>
                <a:uLnTx/>
                <a:uFillTx/>
                <a:latin typeface="Calibri" panose="020F0502020204030204"/>
                <a:ea typeface="+mn-ea"/>
                <a:cs typeface="+mn-cs"/>
              </a:rPr>
              <a:t>37</a:t>
            </a:r>
          </a:p>
        </p:txBody>
      </p:sp>
      <p:grpSp>
        <p:nvGrpSpPr>
          <p:cNvPr id="17" name="Group 16">
            <a:extLst>
              <a:ext uri="{FF2B5EF4-FFF2-40B4-BE49-F238E27FC236}">
                <a16:creationId xmlns:a16="http://schemas.microsoft.com/office/drawing/2014/main" id="{98201E10-D440-2F47-867A-C8F4A8D44F78}"/>
              </a:ext>
            </a:extLst>
          </p:cNvPr>
          <p:cNvGrpSpPr/>
          <p:nvPr/>
        </p:nvGrpSpPr>
        <p:grpSpPr>
          <a:xfrm>
            <a:off x="530352" y="5896754"/>
            <a:ext cx="8156448" cy="457199"/>
            <a:chOff x="530352" y="5747455"/>
            <a:chExt cx="8156448" cy="457199"/>
          </a:xfrm>
        </p:grpSpPr>
        <p:pic>
          <p:nvPicPr>
            <p:cNvPr id="19" name="Picture 18">
              <a:extLst>
                <a:ext uri="{FF2B5EF4-FFF2-40B4-BE49-F238E27FC236}">
                  <a16:creationId xmlns:a16="http://schemas.microsoft.com/office/drawing/2014/main" id="{6E1BAB5A-746C-E043-A586-C899DED87420}"/>
                </a:ext>
              </a:extLst>
            </p:cNvPr>
            <p:cNvPicPr>
              <a:picLocks noChangeAspect="1"/>
            </p:cNvPicPr>
            <p:nvPr/>
          </p:nvPicPr>
          <p:blipFill>
            <a:blip r:embed="rId4"/>
            <a:srcRect/>
            <a:stretch/>
          </p:blipFill>
          <p:spPr>
            <a:xfrm>
              <a:off x="530352" y="5747455"/>
              <a:ext cx="456780" cy="457199"/>
            </a:xfrm>
            <a:prstGeom prst="rect">
              <a:avLst/>
            </a:prstGeom>
          </p:spPr>
        </p:pic>
        <p:sp>
          <p:nvSpPr>
            <p:cNvPr id="20" name="TextBox 19">
              <a:extLst>
                <a:ext uri="{FF2B5EF4-FFF2-40B4-BE49-F238E27FC236}">
                  <a16:creationId xmlns:a16="http://schemas.microsoft.com/office/drawing/2014/main" id="{17A10A0F-961E-5C45-B98B-E12B4DE00B0A}"/>
                </a:ext>
              </a:extLst>
            </p:cNvPr>
            <p:cNvSpPr txBox="1"/>
            <p:nvPr/>
          </p:nvSpPr>
          <p:spPr>
            <a:xfrm>
              <a:off x="970756" y="5791389"/>
              <a:ext cx="77160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45759"/>
                  </a:solidFill>
                  <a:effectLst/>
                  <a:uLnTx/>
                  <a:uFillTx/>
                  <a:latin typeface="Calibri" panose="020F0502020204030204"/>
                  <a:ea typeface="+mn-ea"/>
                  <a:cs typeface="+mn-cs"/>
                </a:rPr>
                <a:t>This material is based upon work supported by the National Science Foundation under grant number 1600992. Any opinions, findings, and conclusions or recommendations expressed in this material are those of the author(s) and do not necessarily reflect the views of the National Science Foundation. </a:t>
              </a:r>
            </a:p>
          </p:txBody>
        </p:sp>
      </p:grpSp>
      <p:grpSp>
        <p:nvGrpSpPr>
          <p:cNvPr id="6" name="Group 5">
            <a:extLst>
              <a:ext uri="{FF2B5EF4-FFF2-40B4-BE49-F238E27FC236}">
                <a16:creationId xmlns:a16="http://schemas.microsoft.com/office/drawing/2014/main" id="{9D9A73D3-AFB2-B049-BD49-10ED0FF0D076}"/>
              </a:ext>
            </a:extLst>
          </p:cNvPr>
          <p:cNvGrpSpPr/>
          <p:nvPr/>
        </p:nvGrpSpPr>
        <p:grpSpPr>
          <a:xfrm>
            <a:off x="4981906" y="4642919"/>
            <a:ext cx="3807876" cy="1201397"/>
            <a:chOff x="4826160" y="4528951"/>
            <a:chExt cx="3807876" cy="1201397"/>
          </a:xfrm>
        </p:grpSpPr>
        <p:pic>
          <p:nvPicPr>
            <p:cNvPr id="27" name="Graphic 26">
              <a:extLst>
                <a:ext uri="{FF2B5EF4-FFF2-40B4-BE49-F238E27FC236}">
                  <a16:creationId xmlns:a16="http://schemas.microsoft.com/office/drawing/2014/main" id="{BF8F3B9B-4DE3-2A48-83AD-F940B97C8CE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826160" y="5261650"/>
              <a:ext cx="364746" cy="364746"/>
            </a:xfrm>
            <a:prstGeom prst="rect">
              <a:avLst/>
            </a:prstGeom>
          </p:spPr>
        </p:pic>
        <p:sp>
          <p:nvSpPr>
            <p:cNvPr id="46" name="TextBox 45">
              <a:extLst>
                <a:ext uri="{FF2B5EF4-FFF2-40B4-BE49-F238E27FC236}">
                  <a16:creationId xmlns:a16="http://schemas.microsoft.com/office/drawing/2014/main" id="{EA37AAE6-7C8E-F146-8F3A-4C0F46151148}"/>
                </a:ext>
              </a:extLst>
            </p:cNvPr>
            <p:cNvSpPr txBox="1"/>
            <p:nvPr/>
          </p:nvSpPr>
          <p:spPr>
            <a:xfrm>
              <a:off x="5182229" y="5253294"/>
              <a:ext cx="1710061"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5B83"/>
                  </a:solidFill>
                  <a:effectLst/>
                  <a:uLnTx/>
                  <a:uFillTx/>
                  <a:latin typeface="Calibri" panose="020F0502020204030204"/>
                  <a:ea typeface="+mn-ea"/>
                  <a:cs typeface="+mn-cs"/>
                </a:rPr>
                <a:t>hosted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5B83"/>
                  </a:solidFill>
                  <a:effectLst/>
                  <a:uLnTx/>
                  <a:uFillTx/>
                  <a:latin typeface="Calibri" panose="020F0502020204030204"/>
                  <a:ea typeface="+mn-ea"/>
                  <a:cs typeface="+mn-cs"/>
                </a:rPr>
                <a:t>16 conferences</a:t>
              </a:r>
            </a:p>
          </p:txBody>
        </p:sp>
        <p:sp>
          <p:nvSpPr>
            <p:cNvPr id="48" name="TextBox 47">
              <a:extLst>
                <a:ext uri="{FF2B5EF4-FFF2-40B4-BE49-F238E27FC236}">
                  <a16:creationId xmlns:a16="http://schemas.microsoft.com/office/drawing/2014/main" id="{3335339B-5D7E-B44C-A574-6E3F687D4C3C}"/>
                </a:ext>
              </a:extLst>
            </p:cNvPr>
            <p:cNvSpPr txBox="1"/>
            <p:nvPr/>
          </p:nvSpPr>
          <p:spPr>
            <a:xfrm>
              <a:off x="5216796" y="4528951"/>
              <a:ext cx="1710061" cy="633443"/>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B6841"/>
                  </a:solidFill>
                  <a:effectLst/>
                  <a:uLnTx/>
                  <a:uFillTx/>
                  <a:latin typeface="Calibri" panose="020F0502020204030204"/>
                  <a:ea typeface="+mn-ea"/>
                  <a:cs typeface="+mn-cs"/>
                </a:rPr>
                <a:t>operated</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B6841"/>
                  </a:solidFill>
                  <a:effectLst/>
                  <a:uLnTx/>
                  <a:uFillTx/>
                  <a:latin typeface="Calibri" panose="020F0502020204030204"/>
                  <a:ea typeface="+mn-ea"/>
                  <a:cs typeface="+mn-cs"/>
                </a:rPr>
                <a:t>5 coordination networks</a:t>
              </a:r>
            </a:p>
          </p:txBody>
        </p:sp>
        <p:pic>
          <p:nvPicPr>
            <p:cNvPr id="49" name="Graphic 48">
              <a:extLst>
                <a:ext uri="{FF2B5EF4-FFF2-40B4-BE49-F238E27FC236}">
                  <a16:creationId xmlns:a16="http://schemas.microsoft.com/office/drawing/2014/main" id="{EF11BD7C-EE7E-F24F-8152-2B51BB2746F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70762" y="4577256"/>
              <a:ext cx="364746" cy="364746"/>
            </a:xfrm>
            <a:prstGeom prst="rect">
              <a:avLst/>
            </a:prstGeom>
          </p:spPr>
        </p:pic>
        <p:sp>
          <p:nvSpPr>
            <p:cNvPr id="50" name="TextBox 49">
              <a:extLst>
                <a:ext uri="{FF2B5EF4-FFF2-40B4-BE49-F238E27FC236}">
                  <a16:creationId xmlns:a16="http://schemas.microsoft.com/office/drawing/2014/main" id="{373C0C82-2C4B-264F-BB33-7AF35547FC99}"/>
                </a:ext>
              </a:extLst>
            </p:cNvPr>
            <p:cNvSpPr txBox="1"/>
            <p:nvPr/>
          </p:nvSpPr>
          <p:spPr>
            <a:xfrm>
              <a:off x="7070333" y="4528951"/>
              <a:ext cx="1563703" cy="633443"/>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6BB50"/>
                  </a:solidFill>
                  <a:effectLst/>
                  <a:uLnTx/>
                  <a:uFillTx/>
                  <a:latin typeface="Calibri" panose="020F0502020204030204"/>
                  <a:ea typeface="+mn-ea"/>
                  <a:cs typeface="+mn-cs"/>
                </a:rPr>
                <a:t>conducted</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6BB50"/>
                  </a:solidFill>
                  <a:effectLst/>
                  <a:uLnTx/>
                  <a:uFillTx/>
                  <a:latin typeface="Calibri" panose="020F0502020204030204"/>
                  <a:ea typeface="+mn-ea"/>
                  <a:cs typeface="+mn-cs"/>
                </a:rPr>
                <a:t>11 research studies</a:t>
              </a:r>
            </a:p>
          </p:txBody>
        </p:sp>
        <p:pic>
          <p:nvPicPr>
            <p:cNvPr id="51" name="Graphic 50">
              <a:extLst>
                <a:ext uri="{FF2B5EF4-FFF2-40B4-BE49-F238E27FC236}">
                  <a16:creationId xmlns:a16="http://schemas.microsoft.com/office/drawing/2014/main" id="{DD916408-3B62-A94E-8B08-1D6EA9EFECAA}"/>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747744" y="4577256"/>
              <a:ext cx="364746" cy="364746"/>
            </a:xfrm>
            <a:prstGeom prst="rect">
              <a:avLst/>
            </a:prstGeom>
          </p:spPr>
        </p:pic>
        <p:sp>
          <p:nvSpPr>
            <p:cNvPr id="52" name="TextBox 51">
              <a:extLst>
                <a:ext uri="{FF2B5EF4-FFF2-40B4-BE49-F238E27FC236}">
                  <a16:creationId xmlns:a16="http://schemas.microsoft.com/office/drawing/2014/main" id="{974EC890-5EA0-244F-AB79-F222BCA19111}"/>
                </a:ext>
              </a:extLst>
            </p:cNvPr>
            <p:cNvSpPr txBox="1"/>
            <p:nvPr/>
          </p:nvSpPr>
          <p:spPr>
            <a:xfrm>
              <a:off x="7070333" y="5237149"/>
              <a:ext cx="148516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C4D7B"/>
                  </a:solidFill>
                  <a:effectLst/>
                  <a:uLnTx/>
                  <a:uFillTx/>
                  <a:latin typeface="Calibri" panose="020F0502020204030204"/>
                  <a:ea typeface="+mn-ea"/>
                  <a:cs typeface="+mn-cs"/>
                </a:rPr>
                <a:t>developed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C4D7B"/>
                  </a:solidFill>
                  <a:effectLst/>
                  <a:uLnTx/>
                  <a:uFillTx/>
                  <a:latin typeface="Calibri" panose="020F0502020204030204"/>
                  <a:ea typeface="+mn-ea"/>
                  <a:cs typeface="+mn-cs"/>
                </a:rPr>
                <a:t>163 publications</a:t>
              </a:r>
            </a:p>
          </p:txBody>
        </p:sp>
        <p:pic>
          <p:nvPicPr>
            <p:cNvPr id="53" name="Graphic 52">
              <a:extLst>
                <a:ext uri="{FF2B5EF4-FFF2-40B4-BE49-F238E27FC236}">
                  <a16:creationId xmlns:a16="http://schemas.microsoft.com/office/drawing/2014/main" id="{ADF10A02-EB9C-7A4B-A57F-25C9EDFA5BC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747744" y="5285454"/>
              <a:ext cx="364746" cy="364746"/>
            </a:xfrm>
            <a:prstGeom prst="rect">
              <a:avLst/>
            </a:prstGeom>
          </p:spPr>
        </p:pic>
      </p:grpSp>
      <p:grpSp>
        <p:nvGrpSpPr>
          <p:cNvPr id="11" name="Group 10" descr="Waffle charts displaying the percentage of ATE projects that collaborated with business and industry partners (74%) and other two- and four-year colleges (60%).">
            <a:extLst>
              <a:ext uri="{FF2B5EF4-FFF2-40B4-BE49-F238E27FC236}">
                <a16:creationId xmlns:a16="http://schemas.microsoft.com/office/drawing/2014/main" id="{BEAAEE86-A766-F749-9F45-165ABEC3D1E1}"/>
              </a:ext>
            </a:extLst>
          </p:cNvPr>
          <p:cNvGrpSpPr/>
          <p:nvPr/>
        </p:nvGrpSpPr>
        <p:grpSpPr>
          <a:xfrm>
            <a:off x="5445211" y="2410295"/>
            <a:ext cx="3342208" cy="810478"/>
            <a:chOff x="1204089" y="4703501"/>
            <a:chExt cx="3342208" cy="810478"/>
          </a:xfrm>
        </p:grpSpPr>
        <p:sp>
          <p:nvSpPr>
            <p:cNvPr id="64" name="TextBox 63">
              <a:extLst>
                <a:ext uri="{FF2B5EF4-FFF2-40B4-BE49-F238E27FC236}">
                  <a16:creationId xmlns:a16="http://schemas.microsoft.com/office/drawing/2014/main" id="{150C4884-CA2D-E140-ABD6-B08FE6859E02}"/>
                </a:ext>
              </a:extLst>
            </p:cNvPr>
            <p:cNvSpPr txBox="1"/>
            <p:nvPr/>
          </p:nvSpPr>
          <p:spPr>
            <a:xfrm>
              <a:off x="1204089" y="4703501"/>
              <a:ext cx="1461693" cy="810478"/>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4B2"/>
                  </a:solidFill>
                  <a:effectLst/>
                  <a:uLnTx/>
                  <a:uFillTx/>
                  <a:latin typeface="Calibri" panose="020F0502020204030204"/>
                  <a:ea typeface="+mn-ea"/>
                  <a:cs typeface="+mn-cs"/>
                </a:rPr>
                <a:t>70%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A4B2"/>
                  </a:solidFill>
                  <a:effectLst/>
                  <a:uLnTx/>
                  <a:uFillTx/>
                  <a:latin typeface="Calibri" panose="020F0502020204030204"/>
                  <a:ea typeface="+mn-ea"/>
                  <a:cs typeface="+mn-cs"/>
                </a:rPr>
                <a:t>collaborated with</a:t>
              </a:r>
              <a:endParaRPr kumimoji="0" lang="en-US" sz="1100" b="1" i="0" u="none" strike="noStrike" kern="1200" cap="none" spc="0" normalizeH="0" baseline="0" noProof="0" dirty="0">
                <a:ln>
                  <a:noFill/>
                </a:ln>
                <a:solidFill>
                  <a:srgbClr val="00A4B2"/>
                </a:solidFill>
                <a:effectLst/>
                <a:uLnTx/>
                <a:uFillTx/>
                <a:latin typeface="Calibri" panose="020F0502020204030204"/>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4B2"/>
                  </a:solidFill>
                  <a:effectLst/>
                  <a:uLnTx/>
                  <a:uFillTx/>
                  <a:latin typeface="Calibri" panose="020F0502020204030204"/>
                  <a:ea typeface="+mn-ea"/>
                  <a:cs typeface="+mn-cs"/>
                </a:rPr>
                <a:t>business and industry groups</a:t>
              </a:r>
            </a:p>
          </p:txBody>
        </p:sp>
        <p:sp>
          <p:nvSpPr>
            <p:cNvPr id="65" name="TextBox 64">
              <a:extLst>
                <a:ext uri="{FF2B5EF4-FFF2-40B4-BE49-F238E27FC236}">
                  <a16:creationId xmlns:a16="http://schemas.microsoft.com/office/drawing/2014/main" id="{0E6B30DE-E75B-1040-9C07-3197B50D0B64}"/>
                </a:ext>
              </a:extLst>
            </p:cNvPr>
            <p:cNvSpPr txBox="1"/>
            <p:nvPr/>
          </p:nvSpPr>
          <p:spPr>
            <a:xfrm>
              <a:off x="3203795" y="4703501"/>
              <a:ext cx="1342502" cy="810478"/>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5B83"/>
                  </a:solidFill>
                  <a:effectLst/>
                  <a:uLnTx/>
                  <a:uFillTx/>
                  <a:latin typeface="Calibri" panose="020F0502020204030204"/>
                  <a:ea typeface="+mn-ea"/>
                  <a:cs typeface="+mn-cs"/>
                </a:rPr>
                <a:t>54%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5B83"/>
                  </a:solidFill>
                  <a:effectLst/>
                  <a:uLnTx/>
                  <a:uFillTx/>
                  <a:latin typeface="Calibri" panose="020F0502020204030204"/>
                  <a:ea typeface="+mn-ea"/>
                  <a:cs typeface="+mn-cs"/>
                </a:rPr>
                <a:t>collaborated with</a:t>
              </a:r>
              <a:endParaRPr kumimoji="0" lang="en-US" sz="1100" b="1" i="0" u="none" strike="noStrike" kern="1200" cap="none" spc="0" normalizeH="0" baseline="0" noProof="0" dirty="0">
                <a:ln>
                  <a:noFill/>
                </a:ln>
                <a:solidFill>
                  <a:srgbClr val="1B5B83"/>
                </a:solidFill>
                <a:effectLst/>
                <a:uLnTx/>
                <a:uFillTx/>
                <a:latin typeface="Calibri" panose="020F0502020204030204"/>
                <a:ea typeface="+mn-ea"/>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5B83"/>
                  </a:solidFill>
                  <a:effectLst/>
                  <a:uLnTx/>
                  <a:uFillTx/>
                  <a:latin typeface="Calibri" panose="020F0502020204030204"/>
                  <a:ea typeface="+mn-ea"/>
                  <a:cs typeface="+mn-cs"/>
                </a:rPr>
                <a:t>other two- and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5B83"/>
                  </a:solidFill>
                  <a:effectLst/>
                  <a:uLnTx/>
                  <a:uFillTx/>
                  <a:latin typeface="Calibri" panose="020F0502020204030204"/>
                  <a:ea typeface="+mn-ea"/>
                  <a:cs typeface="+mn-cs"/>
                </a:rPr>
                <a:t>four-year colleges</a:t>
              </a:r>
            </a:p>
          </p:txBody>
        </p:sp>
      </p:grpSp>
      <p:grpSp>
        <p:nvGrpSpPr>
          <p:cNvPr id="10" name="Group 9" descr="Bar chart displaying number of articulation agreements maintained and developed by education level. 659 articulation agreements were maintained between high school and two-year colleges. 407 were maintained between two-year and four-year colleges. 86 articulation agreements were developed between high school and two-year colleges. 121 were developed between two-year and four year colleges. ">
            <a:extLst>
              <a:ext uri="{FF2B5EF4-FFF2-40B4-BE49-F238E27FC236}">
                <a16:creationId xmlns:a16="http://schemas.microsoft.com/office/drawing/2014/main" id="{B6C6D162-1AC3-8A48-833A-71C19506108C}"/>
              </a:ext>
            </a:extLst>
          </p:cNvPr>
          <p:cNvGrpSpPr/>
          <p:nvPr/>
        </p:nvGrpSpPr>
        <p:grpSpPr>
          <a:xfrm>
            <a:off x="48672" y="4699630"/>
            <a:ext cx="4864752" cy="1119648"/>
            <a:chOff x="11946" y="2396200"/>
            <a:chExt cx="4864752" cy="1119648"/>
          </a:xfrm>
        </p:grpSpPr>
        <p:grpSp>
          <p:nvGrpSpPr>
            <p:cNvPr id="3" name="Group 2">
              <a:extLst>
                <a:ext uri="{FF2B5EF4-FFF2-40B4-BE49-F238E27FC236}">
                  <a16:creationId xmlns:a16="http://schemas.microsoft.com/office/drawing/2014/main" id="{BE0D66A9-05E7-B347-8BB4-7CC68A670128}"/>
                </a:ext>
              </a:extLst>
            </p:cNvPr>
            <p:cNvGrpSpPr/>
            <p:nvPr/>
          </p:nvGrpSpPr>
          <p:grpSpPr>
            <a:xfrm>
              <a:off x="1268508" y="2396200"/>
              <a:ext cx="3608190" cy="455591"/>
              <a:chOff x="1185976" y="2185669"/>
              <a:chExt cx="3608190" cy="455591"/>
            </a:xfrm>
          </p:grpSpPr>
          <p:sp>
            <p:nvSpPr>
              <p:cNvPr id="44" name="TextBox 1">
                <a:extLst>
                  <a:ext uri="{FF2B5EF4-FFF2-40B4-BE49-F238E27FC236}">
                    <a16:creationId xmlns:a16="http://schemas.microsoft.com/office/drawing/2014/main" id="{C420653E-A463-B04C-BE06-9ECD0E7C80AC}"/>
                  </a:ext>
                </a:extLst>
              </p:cNvPr>
              <p:cNvSpPr txBox="1"/>
              <p:nvPr/>
            </p:nvSpPr>
            <p:spPr>
              <a:xfrm>
                <a:off x="1185976" y="2185669"/>
                <a:ext cx="1638822" cy="4464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C4D7B"/>
                    </a:solidFill>
                    <a:effectLst/>
                    <a:uLnTx/>
                    <a:uFillTx/>
                    <a:latin typeface="Calibri" panose="020F0502020204030204"/>
                    <a:ea typeface="+mn-ea"/>
                    <a:cs typeface="+mn-cs"/>
                  </a:rPr>
                  <a:t>High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C4D7B"/>
                    </a:solidFill>
                    <a:effectLst/>
                    <a:uLnTx/>
                    <a:uFillTx/>
                    <a:latin typeface="Calibri" panose="020F0502020204030204"/>
                    <a:ea typeface="+mn-ea"/>
                    <a:cs typeface="+mn-cs"/>
                  </a:rPr>
                  <a:t>to two-year college</a:t>
                </a:r>
              </a:p>
            </p:txBody>
          </p:sp>
          <p:sp>
            <p:nvSpPr>
              <p:cNvPr id="45" name="TextBox 1">
                <a:extLst>
                  <a:ext uri="{FF2B5EF4-FFF2-40B4-BE49-F238E27FC236}">
                    <a16:creationId xmlns:a16="http://schemas.microsoft.com/office/drawing/2014/main" id="{0C636603-BB4F-D24E-9424-5619571A82E1}"/>
                  </a:ext>
                </a:extLst>
              </p:cNvPr>
              <p:cNvSpPr txBox="1"/>
              <p:nvPr/>
            </p:nvSpPr>
            <p:spPr>
              <a:xfrm>
                <a:off x="2968273" y="2194764"/>
                <a:ext cx="1825893" cy="4464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6BA93"/>
                    </a:solidFill>
                    <a:effectLst/>
                    <a:uLnTx/>
                    <a:uFillTx/>
                    <a:latin typeface="Calibri" panose="020F0502020204030204"/>
                    <a:ea typeface="+mn-ea"/>
                    <a:cs typeface="+mn-cs"/>
                  </a:rPr>
                  <a:t>Two-year college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6BA93"/>
                    </a:solidFill>
                    <a:effectLst/>
                    <a:uLnTx/>
                    <a:uFillTx/>
                    <a:latin typeface="Calibri" panose="020F0502020204030204"/>
                    <a:ea typeface="+mn-ea"/>
                    <a:cs typeface="+mn-cs"/>
                  </a:rPr>
                  <a:t>to four-year college</a:t>
                </a:r>
              </a:p>
            </p:txBody>
          </p:sp>
        </p:grpSp>
        <p:sp>
          <p:nvSpPr>
            <p:cNvPr id="7" name="TextBox 6">
              <a:extLst>
                <a:ext uri="{FF2B5EF4-FFF2-40B4-BE49-F238E27FC236}">
                  <a16:creationId xmlns:a16="http://schemas.microsoft.com/office/drawing/2014/main" id="{7BB1E9BD-6E4B-1241-9450-C6F76276895E}"/>
                </a:ext>
              </a:extLst>
            </p:cNvPr>
            <p:cNvSpPr txBox="1"/>
            <p:nvPr/>
          </p:nvSpPr>
          <p:spPr>
            <a:xfrm>
              <a:off x="399672" y="2500486"/>
              <a:ext cx="912429" cy="600164"/>
            </a:xfrm>
            <a:prstGeom prst="rect">
              <a:avLst/>
            </a:prstGeom>
            <a:solidFill>
              <a:schemeClr val="tx1"/>
            </a:solid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Agreements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Maintained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 (n=11,532)</a:t>
              </a:r>
            </a:p>
          </p:txBody>
        </p:sp>
        <p:sp>
          <p:nvSpPr>
            <p:cNvPr id="32" name="TextBox 31">
              <a:extLst>
                <a:ext uri="{FF2B5EF4-FFF2-40B4-BE49-F238E27FC236}">
                  <a16:creationId xmlns:a16="http://schemas.microsoft.com/office/drawing/2014/main" id="{C32ABC8C-989A-4C48-9589-F0D217577720}"/>
                </a:ext>
              </a:extLst>
            </p:cNvPr>
            <p:cNvSpPr txBox="1"/>
            <p:nvPr/>
          </p:nvSpPr>
          <p:spPr>
            <a:xfrm>
              <a:off x="11946" y="3084961"/>
              <a:ext cx="1279517" cy="430887"/>
            </a:xfrm>
            <a:prstGeom prst="rect">
              <a:avLst/>
            </a:prstGeom>
            <a:solidFill>
              <a:schemeClr val="tx1"/>
            </a:solid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Agreements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45759"/>
                  </a:solidFill>
                  <a:effectLst/>
                  <a:uLnTx/>
                  <a:uFillTx/>
                  <a:latin typeface="Calibri" panose="020F0502020204030204"/>
                  <a:ea typeface="+mn-ea"/>
                  <a:cs typeface="+mn-cs"/>
                </a:rPr>
                <a:t>Developed (n=119)</a:t>
              </a:r>
            </a:p>
          </p:txBody>
        </p:sp>
      </p:grpSp>
      <p:grpSp>
        <p:nvGrpSpPr>
          <p:cNvPr id="34" name="Group 33">
            <a:extLst>
              <a:ext uri="{FF2B5EF4-FFF2-40B4-BE49-F238E27FC236}">
                <a16:creationId xmlns:a16="http://schemas.microsoft.com/office/drawing/2014/main" id="{6F4093F5-C2B4-B249-80BF-A3F37658CFC0}"/>
              </a:ext>
            </a:extLst>
          </p:cNvPr>
          <p:cNvGrpSpPr/>
          <p:nvPr/>
        </p:nvGrpSpPr>
        <p:grpSpPr>
          <a:xfrm>
            <a:off x="567078" y="2420947"/>
            <a:ext cx="3557832" cy="1087455"/>
            <a:chOff x="477909" y="3032772"/>
            <a:chExt cx="3557832" cy="1087455"/>
          </a:xfrm>
        </p:grpSpPr>
        <p:pic>
          <p:nvPicPr>
            <p:cNvPr id="35" name="Graphic 34">
              <a:extLst>
                <a:ext uri="{FF2B5EF4-FFF2-40B4-BE49-F238E27FC236}">
                  <a16:creationId xmlns:a16="http://schemas.microsoft.com/office/drawing/2014/main" id="{D52D63E9-1EEA-A44C-B1D3-DCC0816B90E8}"/>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59006" y="3032772"/>
              <a:ext cx="525149" cy="525149"/>
            </a:xfrm>
            <a:prstGeom prst="rect">
              <a:avLst/>
            </a:prstGeom>
          </p:spPr>
        </p:pic>
        <p:pic>
          <p:nvPicPr>
            <p:cNvPr id="36" name="Graphic 35">
              <a:extLst>
                <a:ext uri="{FF2B5EF4-FFF2-40B4-BE49-F238E27FC236}">
                  <a16:creationId xmlns:a16="http://schemas.microsoft.com/office/drawing/2014/main" id="{06C1011A-8981-CE40-8A24-F7185F44736A}"/>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3368926" y="3096125"/>
              <a:ext cx="432250" cy="432250"/>
            </a:xfrm>
            <a:prstGeom prst="rect">
              <a:avLst/>
            </a:prstGeom>
          </p:spPr>
        </p:pic>
        <p:pic>
          <p:nvPicPr>
            <p:cNvPr id="37" name="Graphic 36">
              <a:extLst>
                <a:ext uri="{FF2B5EF4-FFF2-40B4-BE49-F238E27FC236}">
                  <a16:creationId xmlns:a16="http://schemas.microsoft.com/office/drawing/2014/main" id="{FD67EEE4-7C80-474D-A508-A93B60177386}"/>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871353" y="3143672"/>
              <a:ext cx="336417" cy="336417"/>
            </a:xfrm>
            <a:prstGeom prst="rect">
              <a:avLst/>
            </a:prstGeom>
          </p:spPr>
        </p:pic>
        <p:sp>
          <p:nvSpPr>
            <p:cNvPr id="38" name="TextBox 37">
              <a:extLst>
                <a:ext uri="{FF2B5EF4-FFF2-40B4-BE49-F238E27FC236}">
                  <a16:creationId xmlns:a16="http://schemas.microsoft.com/office/drawing/2014/main" id="{CD82BDCB-D7CB-FB41-BBA4-0BA47D497CFA}"/>
                </a:ext>
              </a:extLst>
            </p:cNvPr>
            <p:cNvSpPr txBox="1"/>
            <p:nvPr/>
          </p:nvSpPr>
          <p:spPr>
            <a:xfrm>
              <a:off x="477909" y="3473896"/>
              <a:ext cx="114967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4B2"/>
                  </a:solidFill>
                  <a:effectLst/>
                  <a:uLnTx/>
                  <a:uFillTx/>
                  <a:latin typeface="Calibri" panose="020F0502020204030204"/>
                  <a:ea typeface="+mn-ea"/>
                  <a:cs typeface="+mn-cs"/>
                </a:rPr>
                <a:t>3,310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A4B2"/>
                  </a:solidFill>
                  <a:effectLst/>
                  <a:uLnTx/>
                  <a:uFillTx/>
                  <a:latin typeface="Calibri" panose="020F0502020204030204"/>
                  <a:ea typeface="+mn-ea"/>
                  <a:cs typeface="+mn-cs"/>
                </a:rPr>
                <a:t>Assessment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A4B2"/>
                  </a:solidFill>
                  <a:effectLst/>
                  <a:uLnTx/>
                  <a:uFillTx/>
                  <a:latin typeface="Calibri" panose="020F0502020204030204"/>
                  <a:ea typeface="+mn-ea"/>
                  <a:cs typeface="+mn-cs"/>
                </a:rPr>
                <a:t>activities or tests</a:t>
              </a:r>
            </a:p>
          </p:txBody>
        </p:sp>
        <p:sp>
          <p:nvSpPr>
            <p:cNvPr id="39" name="TextBox 38">
              <a:extLst>
                <a:ext uri="{FF2B5EF4-FFF2-40B4-BE49-F238E27FC236}">
                  <a16:creationId xmlns:a16="http://schemas.microsoft.com/office/drawing/2014/main" id="{B2464835-8E18-DB48-9489-E6D0D6396674}"/>
                </a:ext>
              </a:extLst>
            </p:cNvPr>
            <p:cNvSpPr txBox="1"/>
            <p:nvPr/>
          </p:nvSpPr>
          <p:spPr>
            <a:xfrm>
              <a:off x="1745783" y="3473896"/>
              <a:ext cx="121219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5B83"/>
                  </a:solidFill>
                  <a:effectLst/>
                  <a:uLnTx/>
                  <a:uFillTx/>
                  <a:latin typeface="Calibri" panose="020F0502020204030204"/>
                  <a:ea typeface="+mn-ea"/>
                  <a:cs typeface="+mn-cs"/>
                </a:rPr>
                <a:t>1,160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5B83"/>
                  </a:solidFill>
                  <a:effectLst/>
                  <a:uLnTx/>
                  <a:uFillTx/>
                  <a:latin typeface="Calibri" panose="020F0502020204030204"/>
                  <a:ea typeface="+mn-ea"/>
                  <a:cs typeface="+mn-cs"/>
                </a:rPr>
                <a:t>Modules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5B83"/>
                  </a:solidFill>
                  <a:effectLst/>
                  <a:uLnTx/>
                  <a:uFillTx/>
                  <a:latin typeface="Calibri" panose="020F0502020204030204"/>
                  <a:ea typeface="+mn-ea"/>
                  <a:cs typeface="+mn-cs"/>
                </a:rPr>
                <a:t>instructional units</a:t>
              </a:r>
            </a:p>
          </p:txBody>
        </p:sp>
        <p:sp>
          <p:nvSpPr>
            <p:cNvPr id="40" name="TextBox 39">
              <a:extLst>
                <a:ext uri="{FF2B5EF4-FFF2-40B4-BE49-F238E27FC236}">
                  <a16:creationId xmlns:a16="http://schemas.microsoft.com/office/drawing/2014/main" id="{58FD15DB-E408-6543-AD59-7C1FEFEF48FF}"/>
                </a:ext>
              </a:extLst>
            </p:cNvPr>
            <p:cNvSpPr txBox="1"/>
            <p:nvPr/>
          </p:nvSpPr>
          <p:spPr>
            <a:xfrm>
              <a:off x="3158578" y="3473896"/>
              <a:ext cx="87716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B6841"/>
                  </a:solidFill>
                  <a:effectLst/>
                  <a:uLnTx/>
                  <a:uFillTx/>
                  <a:latin typeface="Calibri" panose="020F0502020204030204"/>
                  <a:ea typeface="+mn-ea"/>
                  <a:cs typeface="+mn-cs"/>
                </a:rPr>
                <a:t>1,010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B6841"/>
                  </a:solidFill>
                  <a:effectLst/>
                  <a:uLnTx/>
                  <a:uFillTx/>
                  <a:latin typeface="Calibri" panose="020F0502020204030204"/>
                  <a:ea typeface="+mn-ea"/>
                  <a:cs typeface="+mn-cs"/>
                </a:rPr>
                <a:t>Lessons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EB6841"/>
                  </a:solidFill>
                  <a:effectLst/>
                  <a:uLnTx/>
                  <a:uFillTx/>
                  <a:latin typeface="Calibri" panose="020F0502020204030204"/>
                  <a:ea typeface="+mn-ea"/>
                  <a:cs typeface="+mn-cs"/>
                </a:rPr>
                <a:t>lesson plans</a:t>
              </a:r>
            </a:p>
          </p:txBody>
        </p:sp>
      </p:grpSp>
      <p:sp>
        <p:nvSpPr>
          <p:cNvPr id="41" name="Rectangle 40">
            <a:extLst>
              <a:ext uri="{FF2B5EF4-FFF2-40B4-BE49-F238E27FC236}">
                <a16:creationId xmlns:a16="http://schemas.microsoft.com/office/drawing/2014/main" id="{67D2F22A-F6FB-DA43-B11B-5A2AC9DA071B}"/>
              </a:ext>
            </a:extLst>
          </p:cNvPr>
          <p:cNvSpPr/>
          <p:nvPr/>
        </p:nvSpPr>
        <p:spPr>
          <a:xfrm>
            <a:off x="8878" y="-1"/>
            <a:ext cx="9144000" cy="1235511"/>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D80B61BA-488A-8549-B91B-436F363D2014}"/>
              </a:ext>
            </a:extLst>
          </p:cNvPr>
          <p:cNvSpPr txBox="1"/>
          <p:nvPr/>
        </p:nvSpPr>
        <p:spPr>
          <a:xfrm>
            <a:off x="457200" y="318264"/>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ATE ANNUAL SURVEY</a:t>
            </a:r>
          </a:p>
        </p:txBody>
      </p:sp>
      <p:sp>
        <p:nvSpPr>
          <p:cNvPr id="47" name="TextBox 46">
            <a:extLst>
              <a:ext uri="{FF2B5EF4-FFF2-40B4-BE49-F238E27FC236}">
                <a16:creationId xmlns:a16="http://schemas.microsoft.com/office/drawing/2014/main" id="{8578F59F-F684-1B4E-A20E-B65BB75EB469}"/>
              </a:ext>
            </a:extLst>
          </p:cNvPr>
          <p:cNvSpPr txBox="1"/>
          <p:nvPr/>
        </p:nvSpPr>
        <p:spPr>
          <a:xfrm>
            <a:off x="457200" y="779929"/>
            <a:ext cx="8229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Light" panose="020F0302020204030204"/>
                <a:ea typeface="+mn-ea"/>
                <a:cs typeface="+mn-cs"/>
              </a:rPr>
              <a:t>2020 HIGHLIGHTS (continued)</a:t>
            </a:r>
          </a:p>
        </p:txBody>
      </p:sp>
      <p:sp>
        <p:nvSpPr>
          <p:cNvPr id="55" name="TextBox 54">
            <a:extLst>
              <a:ext uri="{FF2B5EF4-FFF2-40B4-BE49-F238E27FC236}">
                <a16:creationId xmlns:a16="http://schemas.microsoft.com/office/drawing/2014/main" id="{68641B21-A0FE-4573-B7F3-9ADD4CDC3E97}"/>
              </a:ext>
            </a:extLst>
          </p:cNvPr>
          <p:cNvSpPr txBox="1"/>
          <p:nvPr/>
        </p:nvSpPr>
        <p:spPr>
          <a:xfrm>
            <a:off x="1356508" y="5471546"/>
            <a:ext cx="4784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65%</a:t>
            </a:r>
          </a:p>
        </p:txBody>
      </p:sp>
      <p:sp>
        <p:nvSpPr>
          <p:cNvPr id="56" name="TextBox 55">
            <a:extLst>
              <a:ext uri="{FF2B5EF4-FFF2-40B4-BE49-F238E27FC236}">
                <a16:creationId xmlns:a16="http://schemas.microsoft.com/office/drawing/2014/main" id="{65F301AF-6799-4346-BBB9-6F75410378B4}"/>
              </a:ext>
            </a:extLst>
          </p:cNvPr>
          <p:cNvSpPr txBox="1"/>
          <p:nvPr/>
        </p:nvSpPr>
        <p:spPr>
          <a:xfrm>
            <a:off x="3224060" y="5487169"/>
            <a:ext cx="5168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35%</a:t>
            </a:r>
          </a:p>
        </p:txBody>
      </p:sp>
      <p:sp>
        <p:nvSpPr>
          <p:cNvPr id="57" name="TextBox 56">
            <a:extLst>
              <a:ext uri="{FF2B5EF4-FFF2-40B4-BE49-F238E27FC236}">
                <a16:creationId xmlns:a16="http://schemas.microsoft.com/office/drawing/2014/main" id="{4B12B709-902C-40EB-A411-2382AC726426}"/>
              </a:ext>
            </a:extLst>
          </p:cNvPr>
          <p:cNvSpPr txBox="1"/>
          <p:nvPr/>
        </p:nvSpPr>
        <p:spPr>
          <a:xfrm>
            <a:off x="1324889" y="5082030"/>
            <a:ext cx="6255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97%</a:t>
            </a:r>
          </a:p>
        </p:txBody>
      </p:sp>
      <p:sp>
        <p:nvSpPr>
          <p:cNvPr id="58" name="TextBox 57">
            <a:extLst>
              <a:ext uri="{FF2B5EF4-FFF2-40B4-BE49-F238E27FC236}">
                <a16:creationId xmlns:a16="http://schemas.microsoft.com/office/drawing/2014/main" id="{947754E1-D1DF-49AB-8A9E-3F08FC083BF9}"/>
              </a:ext>
            </a:extLst>
          </p:cNvPr>
          <p:cNvSpPr txBox="1"/>
          <p:nvPr/>
        </p:nvSpPr>
        <p:spPr>
          <a:xfrm>
            <a:off x="4000477" y="5082030"/>
            <a:ext cx="5471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pic>
        <p:nvPicPr>
          <p:cNvPr id="12" name="Picture 11" descr="A picture containing background pattern&#10;&#10;Description automatically generated">
            <a:extLst>
              <a:ext uri="{FF2B5EF4-FFF2-40B4-BE49-F238E27FC236}">
                <a16:creationId xmlns:a16="http://schemas.microsoft.com/office/drawing/2014/main" id="{E6809489-F166-4198-BD60-368B8AF939F5}"/>
              </a:ext>
            </a:extLst>
          </p:cNvPr>
          <p:cNvPicPr>
            <a:picLocks noChangeAspect="1"/>
          </p:cNvPicPr>
          <p:nvPr/>
        </p:nvPicPr>
        <p:blipFill>
          <a:blip r:embed="rId19"/>
          <a:stretch>
            <a:fillRect/>
          </a:stretch>
        </p:blipFill>
        <p:spPr>
          <a:xfrm>
            <a:off x="4784706" y="2484300"/>
            <a:ext cx="688042" cy="643782"/>
          </a:xfrm>
          <a:prstGeom prst="rect">
            <a:avLst/>
          </a:prstGeom>
        </p:spPr>
      </p:pic>
      <p:pic>
        <p:nvPicPr>
          <p:cNvPr id="13" name="Picture 12">
            <a:extLst>
              <a:ext uri="{FF2B5EF4-FFF2-40B4-BE49-F238E27FC236}">
                <a16:creationId xmlns:a16="http://schemas.microsoft.com/office/drawing/2014/main" id="{12C54AF8-5DC5-4273-9C22-DEDB7AE81AA2}"/>
              </a:ext>
            </a:extLst>
          </p:cNvPr>
          <p:cNvPicPr>
            <a:picLocks noChangeAspect="1"/>
          </p:cNvPicPr>
          <p:nvPr/>
        </p:nvPicPr>
        <p:blipFill>
          <a:blip r:embed="rId20"/>
          <a:stretch>
            <a:fillRect/>
          </a:stretch>
        </p:blipFill>
        <p:spPr>
          <a:xfrm>
            <a:off x="6807630" y="2492191"/>
            <a:ext cx="679020" cy="646686"/>
          </a:xfrm>
          <a:prstGeom prst="rect">
            <a:avLst/>
          </a:prstGeom>
        </p:spPr>
      </p:pic>
    </p:spTree>
    <p:extLst>
      <p:ext uri="{BB962C8B-B14F-4D97-AF65-F5344CB8AC3E}">
        <p14:creationId xmlns:p14="http://schemas.microsoft.com/office/powerpoint/2010/main" val="1405640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0466204-D09A-CF46-AA13-74F4FDA377FF}"/>
              </a:ext>
            </a:extLst>
          </p:cNvPr>
          <p:cNvSpPr/>
          <p:nvPr/>
        </p:nvSpPr>
        <p:spPr>
          <a:xfrm rot="19771533">
            <a:off x="-972521" y="-1349720"/>
            <a:ext cx="9405651" cy="10548023"/>
          </a:xfrm>
          <a:custGeom>
            <a:avLst/>
            <a:gdLst>
              <a:gd name="connsiteX0" fmla="*/ 7267095 w 9405651"/>
              <a:gd name="connsiteY0" fmla="*/ 2224252 h 10548023"/>
              <a:gd name="connsiteX1" fmla="*/ 7269670 w 9405651"/>
              <a:gd name="connsiteY1" fmla="*/ 2231151 h 10548023"/>
              <a:gd name="connsiteX2" fmla="*/ 7271535 w 9405651"/>
              <a:gd name="connsiteY2" fmla="*/ 2232248 h 10548023"/>
              <a:gd name="connsiteX3" fmla="*/ 7270644 w 9405651"/>
              <a:gd name="connsiteY3" fmla="*/ 2233762 h 10548023"/>
              <a:gd name="connsiteX4" fmla="*/ 9402490 w 9405651"/>
              <a:gd name="connsiteY4" fmla="*/ 7945904 h 10548023"/>
              <a:gd name="connsiteX5" fmla="*/ 9387288 w 9405651"/>
              <a:gd name="connsiteY5" fmla="*/ 7945904 h 10548023"/>
              <a:gd name="connsiteX6" fmla="*/ 9405651 w 9405651"/>
              <a:gd name="connsiteY6" fmla="*/ 7956709 h 10548023"/>
              <a:gd name="connsiteX7" fmla="*/ 7880806 w 9405651"/>
              <a:gd name="connsiteY7" fmla="*/ 10548023 h 10548023"/>
              <a:gd name="connsiteX8" fmla="*/ 1970202 w 9405651"/>
              <a:gd name="connsiteY8" fmla="*/ 7069961 h 10548023"/>
              <a:gd name="connsiteX9" fmla="*/ 1970203 w 9405651"/>
              <a:gd name="connsiteY9" fmla="*/ 7069959 h 10548023"/>
              <a:gd name="connsiteX10" fmla="*/ 0 w 9405651"/>
              <a:gd name="connsiteY10" fmla="*/ 5910604 h 10548023"/>
              <a:gd name="connsiteX11" fmla="*/ 3478063 w 9405651"/>
              <a:gd name="connsiteY11" fmla="*/ 0 h 10548023"/>
              <a:gd name="connsiteX12" fmla="*/ 7265707 w 9405651"/>
              <a:gd name="connsiteY12" fmla="*/ 2228819 h 1054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05651" h="10548023">
                <a:moveTo>
                  <a:pt x="7267095" y="2224252"/>
                </a:moveTo>
                <a:lnTo>
                  <a:pt x="7269670" y="2231151"/>
                </a:lnTo>
                <a:lnTo>
                  <a:pt x="7271535" y="2232248"/>
                </a:lnTo>
                <a:lnTo>
                  <a:pt x="7270644" y="2233762"/>
                </a:lnTo>
                <a:lnTo>
                  <a:pt x="9402490" y="7945904"/>
                </a:lnTo>
                <a:lnTo>
                  <a:pt x="9387288" y="7945904"/>
                </a:lnTo>
                <a:lnTo>
                  <a:pt x="9405651" y="7956709"/>
                </a:lnTo>
                <a:lnTo>
                  <a:pt x="7880806" y="10548023"/>
                </a:lnTo>
                <a:lnTo>
                  <a:pt x="1970202" y="7069961"/>
                </a:lnTo>
                <a:lnTo>
                  <a:pt x="1970203" y="7069959"/>
                </a:lnTo>
                <a:lnTo>
                  <a:pt x="0" y="5910604"/>
                </a:lnTo>
                <a:lnTo>
                  <a:pt x="3478063" y="0"/>
                </a:lnTo>
                <a:lnTo>
                  <a:pt x="7265707" y="222881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801F007-D317-7940-929F-81AAF7BC1BB3}"/>
              </a:ext>
            </a:extLst>
          </p:cNvPr>
          <p:cNvSpPr txBox="1"/>
          <p:nvPr/>
        </p:nvSpPr>
        <p:spPr>
          <a:xfrm>
            <a:off x="457200" y="2255602"/>
            <a:ext cx="8156448" cy="3785652"/>
          </a:xfrm>
          <a:prstGeom prst="rect">
            <a:avLst/>
          </a:prstGeom>
          <a:noFill/>
        </p:spPr>
        <p:txBody>
          <a:bodyPr wrap="square" rtlCol="0">
            <a:spAutoFit/>
          </a:bodyPr>
          <a:lstStyle/>
          <a:p>
            <a:r>
              <a:rPr lang="en-US" sz="3600" b="1" dirty="0"/>
              <a:t>ATE Annual Survey</a:t>
            </a:r>
          </a:p>
          <a:p>
            <a:r>
              <a:rPr lang="en-US" sz="2800" b="1" dirty="0">
                <a:latin typeface="+mj-lt"/>
              </a:rPr>
              <a:t>2020 Report</a:t>
            </a:r>
          </a:p>
          <a:p>
            <a:endParaRPr lang="en-US" sz="1400" dirty="0"/>
          </a:p>
          <a:p>
            <a:pPr>
              <a:spcAft>
                <a:spcPts val="600"/>
              </a:spcAft>
            </a:pPr>
            <a:r>
              <a:rPr lang="en-US" sz="1400" dirty="0"/>
              <a:t>December 2020</a:t>
            </a:r>
          </a:p>
          <a:p>
            <a:endParaRPr lang="en-US" sz="1200" dirty="0"/>
          </a:p>
          <a:p>
            <a:r>
              <a:rPr lang="en-US" sz="1200" dirty="0"/>
              <a:t>Valerie A. Marshall</a:t>
            </a:r>
          </a:p>
          <a:p>
            <a:r>
              <a:rPr lang="en-US" sz="1200" dirty="0"/>
              <a:t>Lyssa Wilson Becho</a:t>
            </a:r>
          </a:p>
          <a:p>
            <a:r>
              <a:rPr lang="en-US" sz="1200" dirty="0"/>
              <a:t>Lori A. Wingate</a:t>
            </a:r>
          </a:p>
          <a:p>
            <a:r>
              <a:rPr lang="en-US" sz="1200" dirty="0"/>
              <a:t>Arlen Gullickson</a:t>
            </a:r>
          </a:p>
          <a:p>
            <a:endParaRPr lang="en-US" sz="1400" dirty="0"/>
          </a:p>
          <a:p>
            <a:pPr>
              <a:spcAft>
                <a:spcPts val="600"/>
              </a:spcAft>
            </a:pPr>
            <a:r>
              <a:rPr lang="en-US" sz="1200" dirty="0"/>
              <a:t>Suggested citation: </a:t>
            </a:r>
          </a:p>
          <a:p>
            <a:r>
              <a:rPr lang="en-US" sz="1200" dirty="0"/>
              <a:t>Marshall, V. A., Becho, L. W., Wingate, L. A., &amp; Gullickson, A. (2020). </a:t>
            </a:r>
            <a:r>
              <a:rPr lang="en-US" sz="1200" i="1" dirty="0"/>
              <a:t>ATE annual survey: 2020 report</a:t>
            </a:r>
            <a:r>
              <a:rPr lang="en-US" sz="1200" dirty="0"/>
              <a:t>. Kalamazoo, MI: </a:t>
            </a:r>
          </a:p>
          <a:p>
            <a:r>
              <a:rPr lang="en-US" sz="1200" dirty="0"/>
              <a:t>     The Evaluation Center, Western Michigan University. Retrieved from http://www.evalu-ate.org/annual_survey/ </a:t>
            </a:r>
          </a:p>
          <a:p>
            <a:endParaRPr lang="en-US" sz="1400" dirty="0"/>
          </a:p>
          <a:p>
            <a:endParaRPr lang="en-US" sz="1400" dirty="0"/>
          </a:p>
        </p:txBody>
      </p:sp>
      <p:cxnSp>
        <p:nvCxnSpPr>
          <p:cNvPr id="5" name="Straight Connector 4">
            <a:extLst>
              <a:ext uri="{FF2B5EF4-FFF2-40B4-BE49-F238E27FC236}">
                <a16:creationId xmlns:a16="http://schemas.microsoft.com/office/drawing/2014/main" id="{FE5CEB33-0ECF-3D41-A8E4-4746209455A1}"/>
              </a:ext>
            </a:extLst>
          </p:cNvPr>
          <p:cNvCxnSpPr>
            <a:cxnSpLocks/>
          </p:cNvCxnSpPr>
          <p:nvPr/>
        </p:nvCxnSpPr>
        <p:spPr>
          <a:xfrm>
            <a:off x="4503365" y="-96079"/>
            <a:ext cx="4750365" cy="3855972"/>
          </a:xfrm>
          <a:prstGeom prst="line">
            <a:avLst/>
          </a:prstGeom>
          <a:ln w="101600"/>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FD9A5F48-9E8D-894B-A0DC-BC3B0E51D878}"/>
              </a:ext>
            </a:extLst>
          </p:cNvPr>
          <p:cNvGrpSpPr/>
          <p:nvPr/>
        </p:nvGrpSpPr>
        <p:grpSpPr>
          <a:xfrm>
            <a:off x="530352" y="5747455"/>
            <a:ext cx="8156448" cy="457200"/>
            <a:chOff x="530352" y="5747455"/>
            <a:chExt cx="8156448" cy="457200"/>
          </a:xfrm>
        </p:grpSpPr>
        <p:pic>
          <p:nvPicPr>
            <p:cNvPr id="27" name="Picture 26">
              <a:extLst>
                <a:ext uri="{FF2B5EF4-FFF2-40B4-BE49-F238E27FC236}">
                  <a16:creationId xmlns:a16="http://schemas.microsoft.com/office/drawing/2014/main" id="{C82301C4-21F2-AC4D-A69B-8198EC1721A0}"/>
                </a:ext>
              </a:extLst>
            </p:cNvPr>
            <p:cNvPicPr>
              <a:picLocks noChangeAspect="1"/>
            </p:cNvPicPr>
            <p:nvPr/>
          </p:nvPicPr>
          <p:blipFill>
            <a:blip r:embed="rId2"/>
            <a:stretch>
              <a:fillRect/>
            </a:stretch>
          </p:blipFill>
          <p:spPr>
            <a:xfrm>
              <a:off x="530352" y="5747455"/>
              <a:ext cx="456780" cy="457200"/>
            </a:xfrm>
            <a:prstGeom prst="rect">
              <a:avLst/>
            </a:prstGeom>
          </p:spPr>
        </p:pic>
        <p:sp>
          <p:nvSpPr>
            <p:cNvPr id="28" name="TextBox 27">
              <a:extLst>
                <a:ext uri="{FF2B5EF4-FFF2-40B4-BE49-F238E27FC236}">
                  <a16:creationId xmlns:a16="http://schemas.microsoft.com/office/drawing/2014/main" id="{C46EC76C-930A-EB4F-983B-5646BDDE5E76}"/>
                </a:ext>
              </a:extLst>
            </p:cNvPr>
            <p:cNvSpPr txBox="1"/>
            <p:nvPr/>
          </p:nvSpPr>
          <p:spPr>
            <a:xfrm>
              <a:off x="970756" y="5791389"/>
              <a:ext cx="7716044" cy="369332"/>
            </a:xfrm>
            <a:prstGeom prst="rect">
              <a:avLst/>
            </a:prstGeom>
            <a:noFill/>
          </p:spPr>
          <p:txBody>
            <a:bodyPr wrap="square" rtlCol="0">
              <a:spAutoFit/>
            </a:bodyPr>
            <a:lstStyle/>
            <a:p>
              <a:r>
                <a:rPr lang="en-US" sz="900" dirty="0"/>
                <a:t>This material is based upon work supported by the National Science Foundation under grant number 1600992. Any opinions, findings, and conclusions or recommendations expressed in this material are those of the author(s) and do not necessarily reflect the views of the National Science Foundation. </a:t>
              </a:r>
            </a:p>
          </p:txBody>
        </p:sp>
      </p:grpSp>
    </p:spTree>
    <p:extLst>
      <p:ext uri="{BB962C8B-B14F-4D97-AF65-F5344CB8AC3E}">
        <p14:creationId xmlns:p14="http://schemas.microsoft.com/office/powerpoint/2010/main" val="417859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a:solidFill>
                  <a:schemeClr val="accent1"/>
                </a:solidFill>
                <a:latin typeface="+mj-lt"/>
              </a:rPr>
              <a:t>ATE projects engaged in a variety of activities in 2019 to improve the education of science and engineering technicians. </a:t>
            </a:r>
          </a:p>
        </p:txBody>
      </p:sp>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ATE PROJECT ACTIVITIES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A92DB11B-06D8-0249-B0D0-7D2F560A7BDA}"/>
              </a:ext>
            </a:extLst>
          </p:cNvPr>
          <p:cNvSpPr>
            <a:spLocks noGrp="1"/>
          </p:cNvSpPr>
          <p:nvPr>
            <p:ph type="sldNum" sz="quarter" idx="12"/>
          </p:nvPr>
        </p:nvSpPr>
        <p:spPr/>
        <p:txBody>
          <a:bodyPr/>
          <a:lstStyle/>
          <a:p>
            <a:r>
              <a:rPr lang="en-US"/>
              <a:t>6</a:t>
            </a:r>
          </a:p>
        </p:txBody>
      </p:sp>
      <p:pic>
        <p:nvPicPr>
          <p:cNvPr id="10" name="Picture 9" descr="A picture containing chart&#10;&#10;Description automatically generated">
            <a:extLst>
              <a:ext uri="{FF2B5EF4-FFF2-40B4-BE49-F238E27FC236}">
                <a16:creationId xmlns:a16="http://schemas.microsoft.com/office/drawing/2014/main" id="{E0DBED3C-8A12-EC4E-9C11-3ED3AE3D74EB}"/>
              </a:ext>
            </a:extLst>
          </p:cNvPr>
          <p:cNvPicPr>
            <a:picLocks noChangeAspect="1"/>
          </p:cNvPicPr>
          <p:nvPr/>
        </p:nvPicPr>
        <p:blipFill>
          <a:blip r:embed="rId2"/>
          <a:stretch>
            <a:fillRect/>
          </a:stretch>
        </p:blipFill>
        <p:spPr>
          <a:xfrm>
            <a:off x="406400" y="1436199"/>
            <a:ext cx="8280400" cy="4889500"/>
          </a:xfrm>
          <a:prstGeom prst="rect">
            <a:avLst/>
          </a:prstGeom>
        </p:spPr>
      </p:pic>
    </p:spTree>
    <p:extLst>
      <p:ext uri="{BB962C8B-B14F-4D97-AF65-F5344CB8AC3E}">
        <p14:creationId xmlns:p14="http://schemas.microsoft.com/office/powerpoint/2010/main" val="104047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ATE PROJECTS AT MINORITY-SERVING INSTITUTIONS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369332"/>
          </a:xfrm>
          <a:prstGeom prst="rect">
            <a:avLst/>
          </a:prstGeom>
          <a:noFill/>
        </p:spPr>
        <p:txBody>
          <a:bodyPr wrap="square" rtlCol="0">
            <a:spAutoFit/>
          </a:bodyPr>
          <a:lstStyle/>
          <a:p>
            <a:r>
              <a:rPr lang="en-US">
                <a:solidFill>
                  <a:schemeClr val="accent1"/>
                </a:solidFill>
                <a:latin typeface="+mj-lt"/>
              </a:rPr>
              <a:t>Twenty-four percent of ATE projects are located at minority-serving institutions.</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13" name="TextBox 50">
            <a:extLst>
              <a:ext uri="{FF2B5EF4-FFF2-40B4-BE49-F238E27FC236}">
                <a16:creationId xmlns:a16="http://schemas.microsoft.com/office/drawing/2014/main" id="{5186FAF4-2D33-4043-80A0-FFD7C8095D91}"/>
              </a:ext>
            </a:extLst>
          </p:cNvPr>
          <p:cNvSpPr txBox="1"/>
          <p:nvPr/>
        </p:nvSpPr>
        <p:spPr>
          <a:xfrm>
            <a:off x="2392680" y="5805656"/>
            <a:ext cx="4358640" cy="3251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srgbClr val="545759"/>
                </a:solidFill>
              </a:rPr>
              <a:t>Figure 5. ATE projects at minority-serving institutions (n=62)</a:t>
            </a:r>
          </a:p>
        </p:txBody>
      </p:sp>
      <p:sp>
        <p:nvSpPr>
          <p:cNvPr id="4" name="Slide Number Placeholder 3">
            <a:extLst>
              <a:ext uri="{FF2B5EF4-FFF2-40B4-BE49-F238E27FC236}">
                <a16:creationId xmlns:a16="http://schemas.microsoft.com/office/drawing/2014/main" id="{A94F07DB-2DFF-0946-8245-430C72C9E0B6}"/>
              </a:ext>
            </a:extLst>
          </p:cNvPr>
          <p:cNvSpPr>
            <a:spLocks noGrp="1"/>
          </p:cNvSpPr>
          <p:nvPr>
            <p:ph type="sldNum" sz="quarter" idx="12"/>
          </p:nvPr>
        </p:nvSpPr>
        <p:spPr/>
        <p:txBody>
          <a:bodyPr/>
          <a:lstStyle/>
          <a:p>
            <a:r>
              <a:rPr lang="en-US"/>
              <a:t>7</a:t>
            </a:r>
          </a:p>
        </p:txBody>
      </p:sp>
      <p:pic>
        <p:nvPicPr>
          <p:cNvPr id="7" name="Picture 6" descr="Chart, bar chart&#10;&#10;Description automatically generated">
            <a:extLst>
              <a:ext uri="{FF2B5EF4-FFF2-40B4-BE49-F238E27FC236}">
                <a16:creationId xmlns:a16="http://schemas.microsoft.com/office/drawing/2014/main" id="{9AEC467D-1D37-644E-8410-E3EE935CDC47}"/>
              </a:ext>
            </a:extLst>
          </p:cNvPr>
          <p:cNvPicPr>
            <a:picLocks noChangeAspect="1"/>
          </p:cNvPicPr>
          <p:nvPr/>
        </p:nvPicPr>
        <p:blipFill>
          <a:blip r:embed="rId2"/>
          <a:stretch>
            <a:fillRect/>
          </a:stretch>
        </p:blipFill>
        <p:spPr>
          <a:xfrm>
            <a:off x="1339850" y="1706035"/>
            <a:ext cx="6464300" cy="4127500"/>
          </a:xfrm>
          <a:prstGeom prst="rect">
            <a:avLst/>
          </a:prstGeom>
        </p:spPr>
      </p:pic>
    </p:spTree>
    <p:extLst>
      <p:ext uri="{BB962C8B-B14F-4D97-AF65-F5344CB8AC3E}">
        <p14:creationId xmlns:p14="http://schemas.microsoft.com/office/powerpoint/2010/main" val="336389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ATE PRINCIPAL INVESTIGATORS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dirty="0">
                <a:solidFill>
                  <a:schemeClr val="accent1"/>
                </a:solidFill>
                <a:latin typeface="+mj-lt"/>
              </a:rPr>
              <a:t>Thirteen percent of ATE projects have PIs from racial and ethnic groups historically underrepresented in STEM. </a:t>
            </a:r>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4" name="Slide Number Placeholder 3">
            <a:extLst>
              <a:ext uri="{FF2B5EF4-FFF2-40B4-BE49-F238E27FC236}">
                <a16:creationId xmlns:a16="http://schemas.microsoft.com/office/drawing/2014/main" id="{0CA05D0C-7739-4E4C-97E1-6A68AD661439}"/>
              </a:ext>
            </a:extLst>
          </p:cNvPr>
          <p:cNvSpPr>
            <a:spLocks noGrp="1"/>
          </p:cNvSpPr>
          <p:nvPr>
            <p:ph type="sldNum" sz="quarter" idx="12"/>
          </p:nvPr>
        </p:nvSpPr>
        <p:spPr/>
        <p:txBody>
          <a:bodyPr/>
          <a:lstStyle/>
          <a:p>
            <a:r>
              <a:rPr lang="en-US"/>
              <a:t>8</a:t>
            </a:r>
          </a:p>
        </p:txBody>
      </p:sp>
      <p:pic>
        <p:nvPicPr>
          <p:cNvPr id="13" name="Picture 12" descr="Text&#10;&#10;Description automatically generated">
            <a:extLst>
              <a:ext uri="{FF2B5EF4-FFF2-40B4-BE49-F238E27FC236}">
                <a16:creationId xmlns:a16="http://schemas.microsoft.com/office/drawing/2014/main" id="{1897B0C2-7EA1-CF43-93BF-8745E4DA03F2}"/>
              </a:ext>
            </a:extLst>
          </p:cNvPr>
          <p:cNvPicPr>
            <a:picLocks noChangeAspect="1"/>
          </p:cNvPicPr>
          <p:nvPr/>
        </p:nvPicPr>
        <p:blipFill>
          <a:blip r:embed="rId3"/>
          <a:stretch>
            <a:fillRect/>
          </a:stretch>
        </p:blipFill>
        <p:spPr>
          <a:xfrm>
            <a:off x="2565400" y="1905605"/>
            <a:ext cx="4013200" cy="3987800"/>
          </a:xfrm>
          <a:prstGeom prst="rect">
            <a:avLst/>
          </a:prstGeom>
        </p:spPr>
      </p:pic>
    </p:spTree>
    <p:extLst>
      <p:ext uri="{BB962C8B-B14F-4D97-AF65-F5344CB8AC3E}">
        <p14:creationId xmlns:p14="http://schemas.microsoft.com/office/powerpoint/2010/main" val="885778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ATE PRINCIPAL INVESTIGATORS</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a:solidFill>
                  <a:schemeClr val="accent1"/>
                </a:solidFill>
                <a:latin typeface="+mj-lt"/>
              </a:rPr>
              <a:t>Thirteen percent of ATE projects have PIs from racial and ethnic groups historically underrepresented in STEM. </a:t>
            </a:r>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4" name="Slide Number Placeholder 3">
            <a:extLst>
              <a:ext uri="{FF2B5EF4-FFF2-40B4-BE49-F238E27FC236}">
                <a16:creationId xmlns:a16="http://schemas.microsoft.com/office/drawing/2014/main" id="{0CA05D0C-7739-4E4C-97E1-6A68AD661439}"/>
              </a:ext>
            </a:extLst>
          </p:cNvPr>
          <p:cNvSpPr>
            <a:spLocks noGrp="1"/>
          </p:cNvSpPr>
          <p:nvPr>
            <p:ph type="sldNum" sz="quarter" idx="12"/>
          </p:nvPr>
        </p:nvSpPr>
        <p:spPr/>
        <p:txBody>
          <a:bodyPr/>
          <a:lstStyle/>
          <a:p>
            <a:r>
              <a:rPr lang="en-US"/>
              <a:t>8</a:t>
            </a:r>
          </a:p>
        </p:txBody>
      </p:sp>
      <p:pic>
        <p:nvPicPr>
          <p:cNvPr id="13" name="Picture 12" descr="Text&#10;&#10;Description automatically generated">
            <a:extLst>
              <a:ext uri="{FF2B5EF4-FFF2-40B4-BE49-F238E27FC236}">
                <a16:creationId xmlns:a16="http://schemas.microsoft.com/office/drawing/2014/main" id="{8B755836-8B7E-7045-937F-889E73AE9ED0}"/>
              </a:ext>
            </a:extLst>
          </p:cNvPr>
          <p:cNvPicPr>
            <a:picLocks noChangeAspect="1"/>
          </p:cNvPicPr>
          <p:nvPr/>
        </p:nvPicPr>
        <p:blipFill>
          <a:blip r:embed="rId3"/>
          <a:stretch>
            <a:fillRect/>
          </a:stretch>
        </p:blipFill>
        <p:spPr>
          <a:xfrm>
            <a:off x="2571750" y="1753953"/>
            <a:ext cx="4000500" cy="4025900"/>
          </a:xfrm>
          <a:prstGeom prst="rect">
            <a:avLst/>
          </a:prstGeom>
        </p:spPr>
      </p:pic>
    </p:spTree>
    <p:extLst>
      <p:ext uri="{BB962C8B-B14F-4D97-AF65-F5344CB8AC3E}">
        <p14:creationId xmlns:p14="http://schemas.microsoft.com/office/powerpoint/2010/main" val="143890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E0D97-B997-F042-A917-72DEFF987662}"/>
              </a:ext>
            </a:extLst>
          </p:cNvPr>
          <p:cNvSpPr txBox="1"/>
          <p:nvPr/>
        </p:nvSpPr>
        <p:spPr>
          <a:xfrm>
            <a:off x="457200" y="457200"/>
            <a:ext cx="8229600" cy="461665"/>
          </a:xfrm>
          <a:prstGeom prst="rect">
            <a:avLst/>
          </a:prstGeom>
          <a:noFill/>
        </p:spPr>
        <p:txBody>
          <a:bodyPr wrap="square" rtlCol="0">
            <a:spAutoFit/>
          </a:bodyPr>
          <a:lstStyle/>
          <a:p>
            <a:r>
              <a:rPr lang="en-US" sz="2400" b="1">
                <a:solidFill>
                  <a:srgbClr val="545759"/>
                </a:solidFill>
              </a:rPr>
              <a:t>ACADEMIC PROGRAM DEVELOPMENT</a:t>
            </a:r>
          </a:p>
        </p:txBody>
      </p:sp>
      <p:sp>
        <p:nvSpPr>
          <p:cNvPr id="6" name="TextBox 5">
            <a:extLst>
              <a:ext uri="{FF2B5EF4-FFF2-40B4-BE49-F238E27FC236}">
                <a16:creationId xmlns:a16="http://schemas.microsoft.com/office/drawing/2014/main" id="{7BBC86FC-C250-AB44-9430-B15D6C9AEE0B}"/>
              </a:ext>
            </a:extLst>
          </p:cNvPr>
          <p:cNvSpPr txBox="1"/>
          <p:nvPr/>
        </p:nvSpPr>
        <p:spPr>
          <a:xfrm>
            <a:off x="457200" y="779929"/>
            <a:ext cx="8229600" cy="646331"/>
          </a:xfrm>
          <a:prstGeom prst="rect">
            <a:avLst/>
          </a:prstGeom>
          <a:noFill/>
        </p:spPr>
        <p:txBody>
          <a:bodyPr wrap="square" rtlCol="0">
            <a:spAutoFit/>
          </a:bodyPr>
          <a:lstStyle/>
          <a:p>
            <a:r>
              <a:rPr lang="en-US">
                <a:solidFill>
                  <a:schemeClr val="accent1"/>
                </a:solidFill>
                <a:latin typeface="+mj-lt"/>
              </a:rPr>
              <a:t>Twenty-seven percent of ATE projects created or substantially modified an academic program.</a:t>
            </a:r>
          </a:p>
        </p:txBody>
      </p:sp>
      <p:sp>
        <p:nvSpPr>
          <p:cNvPr id="8" name="Rectangle 7">
            <a:extLst>
              <a:ext uri="{FF2B5EF4-FFF2-40B4-BE49-F238E27FC236}">
                <a16:creationId xmlns:a16="http://schemas.microsoft.com/office/drawing/2014/main" id="{CD1E77E2-02E8-9549-93F4-9E1EA05D3BA3}"/>
              </a:ext>
            </a:extLst>
          </p:cNvPr>
          <p:cNvSpPr/>
          <p:nvPr/>
        </p:nvSpPr>
        <p:spPr>
          <a:xfrm>
            <a:off x="0" y="6400800"/>
            <a:ext cx="9144000" cy="457200"/>
          </a:xfrm>
          <a:prstGeom prst="rect">
            <a:avLst/>
          </a:prstGeom>
          <a:solidFill>
            <a:srgbClr val="00A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FFC0CF-206B-784D-ADE0-1234625A6999}"/>
              </a:ext>
            </a:extLst>
          </p:cNvPr>
          <p:cNvSpPr txBox="1"/>
          <p:nvPr/>
        </p:nvSpPr>
        <p:spPr>
          <a:xfrm>
            <a:off x="457200" y="6498595"/>
            <a:ext cx="2039341" cy="261610"/>
          </a:xfrm>
          <a:prstGeom prst="rect">
            <a:avLst/>
          </a:prstGeom>
          <a:noFill/>
        </p:spPr>
        <p:txBody>
          <a:bodyPr wrap="none" rtlCol="0">
            <a:spAutoFit/>
          </a:bodyPr>
          <a:lstStyle/>
          <a:p>
            <a:r>
              <a:rPr lang="en-US" sz="1100"/>
              <a:t>ATE Annual Survey: 2020 Report</a:t>
            </a:r>
          </a:p>
        </p:txBody>
      </p:sp>
      <p:sp>
        <p:nvSpPr>
          <p:cNvPr id="2" name="Slide Number Placeholder 1">
            <a:extLst>
              <a:ext uri="{FF2B5EF4-FFF2-40B4-BE49-F238E27FC236}">
                <a16:creationId xmlns:a16="http://schemas.microsoft.com/office/drawing/2014/main" id="{07FC313E-199B-0542-887B-E9E8FD5F7B4B}"/>
              </a:ext>
            </a:extLst>
          </p:cNvPr>
          <p:cNvSpPr>
            <a:spLocks noGrp="1"/>
          </p:cNvSpPr>
          <p:nvPr>
            <p:ph type="sldNum" sz="quarter" idx="12"/>
          </p:nvPr>
        </p:nvSpPr>
        <p:spPr/>
        <p:txBody>
          <a:bodyPr/>
          <a:lstStyle/>
          <a:p>
            <a:r>
              <a:rPr lang="en-US"/>
              <a:t>10</a:t>
            </a:r>
          </a:p>
        </p:txBody>
      </p:sp>
      <p:pic>
        <p:nvPicPr>
          <p:cNvPr id="11" name="Picture 10" descr="Graphical user interface&#10;&#10;Description automatically generated">
            <a:extLst>
              <a:ext uri="{FF2B5EF4-FFF2-40B4-BE49-F238E27FC236}">
                <a16:creationId xmlns:a16="http://schemas.microsoft.com/office/drawing/2014/main" id="{D296BD06-39D4-3047-A9F1-B0C8583DDCB7}"/>
              </a:ext>
            </a:extLst>
          </p:cNvPr>
          <p:cNvPicPr>
            <a:picLocks noChangeAspect="1"/>
          </p:cNvPicPr>
          <p:nvPr/>
        </p:nvPicPr>
        <p:blipFill>
          <a:blip r:embed="rId2"/>
          <a:stretch>
            <a:fillRect/>
          </a:stretch>
        </p:blipFill>
        <p:spPr>
          <a:xfrm>
            <a:off x="2209800" y="1505557"/>
            <a:ext cx="4724400" cy="4447352"/>
          </a:xfrm>
          <a:prstGeom prst="rect">
            <a:avLst/>
          </a:prstGeom>
        </p:spPr>
      </p:pic>
    </p:spTree>
    <p:extLst>
      <p:ext uri="{BB962C8B-B14F-4D97-AF65-F5344CB8AC3E}">
        <p14:creationId xmlns:p14="http://schemas.microsoft.com/office/powerpoint/2010/main" val="3520427989"/>
      </p:ext>
    </p:extLst>
  </p:cSld>
  <p:clrMapOvr>
    <a:masterClrMapping/>
  </p:clrMapOvr>
</p:sld>
</file>

<file path=ppt/theme/theme1.xml><?xml version="1.0" encoding="utf-8"?>
<a:theme xmlns:a="http://schemas.openxmlformats.org/drawingml/2006/main" name="EvaluATE2019">
  <a:themeElements>
    <a:clrScheme name="Custom 3">
      <a:dk1>
        <a:srgbClr val="FFFFFF"/>
      </a:dk1>
      <a:lt1>
        <a:srgbClr val="FFFFFF"/>
      </a:lt1>
      <a:dk2>
        <a:srgbClr val="44546A"/>
      </a:dk2>
      <a:lt2>
        <a:srgbClr val="E7E6E6"/>
      </a:lt2>
      <a:accent1>
        <a:srgbClr val="00A4B2"/>
      </a:accent1>
      <a:accent2>
        <a:srgbClr val="1B5B83"/>
      </a:accent2>
      <a:accent3>
        <a:srgbClr val="EB6841"/>
      </a:accent3>
      <a:accent4>
        <a:srgbClr val="E6BB50"/>
      </a:accent4>
      <a:accent5>
        <a:srgbClr val="4C4D7B"/>
      </a:accent5>
      <a:accent6>
        <a:srgbClr val="66BA93"/>
      </a:accent6>
      <a:hlink>
        <a:srgbClr val="00A4B2"/>
      </a:hlink>
      <a:folHlink>
        <a:srgbClr val="DB28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valuATE 2019">
    <a:dk1>
      <a:sysClr val="windowText" lastClr="000000"/>
    </a:dk1>
    <a:lt1>
      <a:sysClr val="window" lastClr="FFFFFF"/>
    </a:lt1>
    <a:dk2>
      <a:srgbClr val="44546A"/>
    </a:dk2>
    <a:lt2>
      <a:srgbClr val="E7E6E6"/>
    </a:lt2>
    <a:accent1>
      <a:srgbClr val="00A4B2"/>
    </a:accent1>
    <a:accent2>
      <a:srgbClr val="1B5B83"/>
    </a:accent2>
    <a:accent3>
      <a:srgbClr val="EB6841"/>
    </a:accent3>
    <a:accent4>
      <a:srgbClr val="E6BB50"/>
    </a:accent4>
    <a:accent5>
      <a:srgbClr val="4C4D7B"/>
    </a:accent5>
    <a:accent6>
      <a:srgbClr val="66BA93"/>
    </a:accent6>
    <a:hlink>
      <a:srgbClr val="00A4B2"/>
    </a:hlink>
    <a:folHlink>
      <a:srgbClr val="DB28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EvaluATE2019</Template>
  <TotalTime>27266</TotalTime>
  <Words>1767</Words>
  <Application>Microsoft Macintosh PowerPoint</Application>
  <PresentationFormat>Letter Paper (8.5x11 in)</PresentationFormat>
  <Paragraphs>328</Paragraphs>
  <Slides>41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EvaluATE2019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Lyssa W Becho</dc:creator>
  <cp:lastModifiedBy>Anastasia Councell</cp:lastModifiedBy>
  <cp:revision>1175</cp:revision>
  <cp:lastPrinted>2020-01-15T20:53:36Z</cp:lastPrinted>
  <dcterms:created xsi:type="dcterms:W3CDTF">2019-08-20T16:50:51Z</dcterms:created>
  <dcterms:modified xsi:type="dcterms:W3CDTF">2021-01-13T18:17:46Z</dcterms:modified>
</cp:coreProperties>
</file>