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9"/>
    <p:restoredTop sz="94694"/>
  </p:normalViewPr>
  <p:slideViewPr>
    <p:cSldViewPr snapToGrid="0" snapToObjects="1" showGuides="1">
      <p:cViewPr varScale="1">
        <p:scale>
          <a:sx n="85" d="100"/>
          <a:sy n="85" d="100"/>
        </p:scale>
        <p:origin x="1421"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C4E18-A31A-8641-B7F7-AF340CFD1FCF}" type="datetimeFigureOut">
              <a:rPr lang="en-US" smtClean="0"/>
              <a:t>3/12/2020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AC27B-DA80-AF46-A51D-09335377B1A3}" type="slidenum">
              <a:rPr lang="en-US" smtClean="0"/>
              <a:t>‹#›</a:t>
            </a:fld>
            <a:endParaRPr lang="en-US"/>
          </a:p>
        </p:txBody>
      </p:sp>
    </p:spTree>
    <p:extLst>
      <p:ext uri="{BB962C8B-B14F-4D97-AF65-F5344CB8AC3E}">
        <p14:creationId xmlns:p14="http://schemas.microsoft.com/office/powerpoint/2010/main" val="355062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AC27B-DA80-AF46-A51D-09335377B1A3}" type="slidenum">
              <a:rPr lang="en-US" smtClean="0"/>
              <a:t>4</a:t>
            </a:fld>
            <a:endParaRPr lang="en-US"/>
          </a:p>
        </p:txBody>
      </p:sp>
    </p:spTree>
    <p:extLst>
      <p:ext uri="{BB962C8B-B14F-4D97-AF65-F5344CB8AC3E}">
        <p14:creationId xmlns:p14="http://schemas.microsoft.com/office/powerpoint/2010/main" val="3870818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02D7-B7F0-1D4C-BC74-594984FDF5C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E886703-CFA9-5A48-B223-E08F0E1EBD3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ACAB7DF-AA0C-E048-AE12-4AF6A6501A21}"/>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5" name="Footer Placeholder 4">
            <a:extLst>
              <a:ext uri="{FF2B5EF4-FFF2-40B4-BE49-F238E27FC236}">
                <a16:creationId xmlns:a16="http://schemas.microsoft.com/office/drawing/2014/main" id="{AB43B1F3-5EC7-3242-8EEB-E6B76AE8F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F80B1-C76A-D74E-95AB-DBA4716D3750}"/>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395557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0DD0-2A8C-0C4C-962B-28841CABFA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E96E2F-6E97-2A41-9E2B-AACE8C1CE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30207-0858-6046-BBC2-00F99B25A5A1}"/>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5" name="Footer Placeholder 4">
            <a:extLst>
              <a:ext uri="{FF2B5EF4-FFF2-40B4-BE49-F238E27FC236}">
                <a16:creationId xmlns:a16="http://schemas.microsoft.com/office/drawing/2014/main" id="{3C599AED-19A6-D241-9FB0-1CA35213D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B1DB5-6E82-8549-AEB6-C4CE8AA65969}"/>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322737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3CCF25-6D7E-3247-A75B-2FCCC1D9452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F20103-63DC-284E-BC3A-F825B7A6102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2E517-DC3C-8642-A9EB-02F5C7D8806D}"/>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5" name="Footer Placeholder 4">
            <a:extLst>
              <a:ext uri="{FF2B5EF4-FFF2-40B4-BE49-F238E27FC236}">
                <a16:creationId xmlns:a16="http://schemas.microsoft.com/office/drawing/2014/main" id="{B1801693-A620-9A4A-953E-849C031C9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0994D-88EE-9341-9BEF-8FA8FB7E77C5}"/>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407783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0F1F-9D77-6A4A-B307-4D6822604D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604AC-F10E-BE41-9D41-9DAEEB592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552A3-87FF-1842-905D-3AE6F384CF2F}"/>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5" name="Footer Placeholder 4">
            <a:extLst>
              <a:ext uri="{FF2B5EF4-FFF2-40B4-BE49-F238E27FC236}">
                <a16:creationId xmlns:a16="http://schemas.microsoft.com/office/drawing/2014/main" id="{E91E9B97-91C4-5641-8D91-0CCFFC117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32A6E-EB97-9D47-9F3B-0E87516DC1FA}"/>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31235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57F45-51DF-7E47-8E12-C2E9269EA0F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E1CB9D1-0241-4842-B80F-D242023619A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CEB8F2-EC03-D048-BB9C-C24BB3BB0195}"/>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5" name="Footer Placeholder 4">
            <a:extLst>
              <a:ext uri="{FF2B5EF4-FFF2-40B4-BE49-F238E27FC236}">
                <a16:creationId xmlns:a16="http://schemas.microsoft.com/office/drawing/2014/main" id="{09DA0B78-C840-0847-8D78-31D49E485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78879-DFE6-2C40-8851-19F6D52495B4}"/>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157846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1EDE-6AF9-7743-AF86-2DBCBAD1C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F5967F-14AE-0C40-A97F-65F892D6B61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369AC6-0862-7845-9063-5BF43F00664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57D760-B046-C241-BD17-ACD1771D5E1D}"/>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6" name="Footer Placeholder 5">
            <a:extLst>
              <a:ext uri="{FF2B5EF4-FFF2-40B4-BE49-F238E27FC236}">
                <a16:creationId xmlns:a16="http://schemas.microsoft.com/office/drawing/2014/main" id="{CE3F0900-7C41-A54D-8109-282987A3A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64AF8-8E4C-F24B-B4D3-498107F4C170}"/>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218952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D468-C9C1-4F4D-B803-6CFA45E4DCE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DB6FD-217C-E24C-9DDA-E207ECF47F9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C5866-A743-2A42-97EF-4E6C5F6E1A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F949E9-FA62-EE42-9B69-5680C0F490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937263F-FDEF-F742-9780-5072C3AFC68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ED78D3-6C6C-4C41-BEE0-DD20295CA6C9}"/>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8" name="Footer Placeholder 7">
            <a:extLst>
              <a:ext uri="{FF2B5EF4-FFF2-40B4-BE49-F238E27FC236}">
                <a16:creationId xmlns:a16="http://schemas.microsoft.com/office/drawing/2014/main" id="{B4A95F68-7864-5441-BE94-EDA85EF336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99B067-F641-6F43-A045-495CB06C9A33}"/>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3307692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CEC9-A130-5C4E-AC6F-8340A0A52A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D3ED51-3CB7-8B4B-806C-61F30D36E7B3}"/>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4" name="Footer Placeholder 3">
            <a:extLst>
              <a:ext uri="{FF2B5EF4-FFF2-40B4-BE49-F238E27FC236}">
                <a16:creationId xmlns:a16="http://schemas.microsoft.com/office/drawing/2014/main" id="{DFD8D812-BE39-FD45-AB07-E9F55DEA24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0C3110-D59A-9A43-AE69-2F22F8B70EA1}"/>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4051699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B9881-2C13-5043-8F36-B43EE20AA696}"/>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3" name="Footer Placeholder 2">
            <a:extLst>
              <a:ext uri="{FF2B5EF4-FFF2-40B4-BE49-F238E27FC236}">
                <a16:creationId xmlns:a16="http://schemas.microsoft.com/office/drawing/2014/main" id="{C536DB60-DE7F-E748-B8B3-2A7FE6DECB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D2F6DE-805D-0347-A7A5-3368718E3F05}"/>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422762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0F0C-F1F0-9D4A-BE41-3DBCFF3B277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CC65C7F-4083-A644-ACFC-9C440734F49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6B4BC-424C-EC46-8A88-8A8C48D0C8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6FE749-BCE5-B34A-9498-E1B68A00A63F}"/>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6" name="Footer Placeholder 5">
            <a:extLst>
              <a:ext uri="{FF2B5EF4-FFF2-40B4-BE49-F238E27FC236}">
                <a16:creationId xmlns:a16="http://schemas.microsoft.com/office/drawing/2014/main" id="{11061A59-C25A-5843-99B1-5BC06C486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23BC0B-0928-CA48-BA9F-F58368626E7F}"/>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417309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A5C5-0D02-FF49-AF7F-09364F02EA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F3F41D9-65B5-6C44-96EB-CA7953C159C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2E71347-3FAF-3043-A214-DF67AEFD182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CE8A510-4D06-134A-B392-1847151986D8}"/>
              </a:ext>
            </a:extLst>
          </p:cNvPr>
          <p:cNvSpPr>
            <a:spLocks noGrp="1"/>
          </p:cNvSpPr>
          <p:nvPr>
            <p:ph type="dt" sz="half" idx="10"/>
          </p:nvPr>
        </p:nvSpPr>
        <p:spPr/>
        <p:txBody>
          <a:bodyPr/>
          <a:lstStyle/>
          <a:p>
            <a:fld id="{F904BA37-2F17-D84B-AFC9-C5CB5A55F30D}" type="datetimeFigureOut">
              <a:rPr lang="en-US" smtClean="0"/>
              <a:t>3/12/2020</a:t>
            </a:fld>
            <a:endParaRPr lang="en-US"/>
          </a:p>
        </p:txBody>
      </p:sp>
      <p:sp>
        <p:nvSpPr>
          <p:cNvPr id="6" name="Footer Placeholder 5">
            <a:extLst>
              <a:ext uri="{FF2B5EF4-FFF2-40B4-BE49-F238E27FC236}">
                <a16:creationId xmlns:a16="http://schemas.microsoft.com/office/drawing/2014/main" id="{DB5069DC-E61D-2E4B-864B-7C62CFE3C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A437F-F50C-DB4C-99F4-9F036B8AD670}"/>
              </a:ext>
            </a:extLst>
          </p:cNvPr>
          <p:cNvSpPr>
            <a:spLocks noGrp="1"/>
          </p:cNvSpPr>
          <p:nvPr>
            <p:ph type="sldNum" sz="quarter" idx="12"/>
          </p:nvPr>
        </p:nvSpPr>
        <p:spPr/>
        <p:txBody>
          <a:bodyPr/>
          <a:lstStyle/>
          <a:p>
            <a:fld id="{FB60859D-E0E7-E74F-8297-89416C58B60D}" type="slidenum">
              <a:rPr lang="en-US" smtClean="0"/>
              <a:t>‹#›</a:t>
            </a:fld>
            <a:endParaRPr lang="en-US"/>
          </a:p>
        </p:txBody>
      </p:sp>
    </p:spTree>
    <p:extLst>
      <p:ext uri="{BB962C8B-B14F-4D97-AF65-F5344CB8AC3E}">
        <p14:creationId xmlns:p14="http://schemas.microsoft.com/office/powerpoint/2010/main" val="2093623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87D340-4150-8A4F-9933-A7ACF989B27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36749C-700D-2940-965E-BC33BC6ED2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187CA-6EE1-4B45-9B1F-342C85A5B66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904BA37-2F17-D84B-AFC9-C5CB5A55F30D}" type="datetimeFigureOut">
              <a:rPr lang="en-US" smtClean="0"/>
              <a:t>3/12/2020</a:t>
            </a:fld>
            <a:endParaRPr lang="en-US"/>
          </a:p>
        </p:txBody>
      </p:sp>
      <p:sp>
        <p:nvSpPr>
          <p:cNvPr id="5" name="Footer Placeholder 4">
            <a:extLst>
              <a:ext uri="{FF2B5EF4-FFF2-40B4-BE49-F238E27FC236}">
                <a16:creationId xmlns:a16="http://schemas.microsoft.com/office/drawing/2014/main" id="{166795E4-A9E9-F041-B287-23086CFD4E5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2F2FF8-41A3-F64A-A60D-CA40445DCE9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60859D-E0E7-E74F-8297-89416C58B60D}" type="slidenum">
              <a:rPr lang="en-US" smtClean="0"/>
              <a:t>‹#›</a:t>
            </a:fld>
            <a:endParaRPr lang="en-US"/>
          </a:p>
        </p:txBody>
      </p:sp>
    </p:spTree>
    <p:extLst>
      <p:ext uri="{BB962C8B-B14F-4D97-AF65-F5344CB8AC3E}">
        <p14:creationId xmlns:p14="http://schemas.microsoft.com/office/powerpoint/2010/main" val="170118035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A5ACE9-FA54-AC48-B7C0-E5C072255DC1}"/>
              </a:ext>
            </a:extLst>
          </p:cNvPr>
          <p:cNvSpPr/>
          <p:nvPr/>
        </p:nvSpPr>
        <p:spPr>
          <a:xfrm>
            <a:off x="3608862" y="1371600"/>
            <a:ext cx="5378824" cy="1577355"/>
          </a:xfrm>
          <a:prstGeom prst="rect">
            <a:avLst/>
          </a:prstGeom>
        </p:spPr>
        <p:txBody>
          <a:bodyPr wrap="square">
            <a:spAutoFit/>
          </a:bodyPr>
          <a:lstStyle/>
          <a:p>
            <a:pPr>
              <a:lnSpc>
                <a:spcPts val="5060"/>
              </a:lnSpc>
            </a:pPr>
            <a:r>
              <a:rPr lang="en-US" sz="4800" b="1" dirty="0">
                <a:solidFill>
                  <a:srgbClr val="545759"/>
                </a:solidFill>
                <a:latin typeface="Calibri" panose="020F0502020204030204" pitchFamily="34" charset="0"/>
                <a:ea typeface="Calibri" panose="020F0502020204030204" pitchFamily="34" charset="0"/>
                <a:cs typeface="Times New Roman" panose="02020603050405020304" pitchFamily="18" charset="0"/>
              </a:rPr>
              <a:t>ATE Survey 2019</a:t>
            </a:r>
            <a:endParaRPr lang="en-US" sz="4800" dirty="0">
              <a:solidFill>
                <a:srgbClr val="545759"/>
              </a:solidFill>
              <a:effectLst/>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effectLst/>
                <a:latin typeface="Calibri Light" panose="020F0302020204030204" pitchFamily="34" charset="0"/>
                <a:ea typeface="Calibri" panose="020F0502020204030204" pitchFamily="34" charset="0"/>
                <a:cs typeface="Times New Roman" panose="02020603050405020304" pitchFamily="18" charset="0"/>
              </a:rPr>
              <a:t>Findings from the Annual Survey of Principal Investigators in the National Science Foundation’s Advanced Technological Education Program</a:t>
            </a:r>
            <a:endParaRPr lang="en-US"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EvaluATE logo">
            <a:extLst>
              <a:ext uri="{FF2B5EF4-FFF2-40B4-BE49-F238E27FC236}">
                <a16:creationId xmlns:a16="http://schemas.microsoft.com/office/drawing/2014/main" id="{C3E8E9B3-CE01-7447-8C51-A438FAD78F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22689" y="5034651"/>
            <a:ext cx="1749227" cy="736150"/>
          </a:xfrm>
          <a:prstGeom prst="rect">
            <a:avLst/>
          </a:prstGeom>
        </p:spPr>
      </p:pic>
      <p:sp>
        <p:nvSpPr>
          <p:cNvPr id="6" name="Freeform 5">
            <a:extLst>
              <a:ext uri="{FF2B5EF4-FFF2-40B4-BE49-F238E27FC236}">
                <a16:creationId xmlns:a16="http://schemas.microsoft.com/office/drawing/2014/main" id="{80A6C55C-99CE-D145-965C-02DC97FC97A5}"/>
              </a:ext>
              <a:ext uri="{C183D7F6-B498-43B3-948B-1728B52AA6E4}">
                <adec:decorative xmlns:adec="http://schemas.microsoft.com/office/drawing/2017/decorative" xmlns="" val="1"/>
              </a:ext>
            </a:extLst>
          </p:cNvPr>
          <p:cNvSpPr/>
          <p:nvPr/>
        </p:nvSpPr>
        <p:spPr>
          <a:xfrm>
            <a:off x="0" y="475850"/>
            <a:ext cx="1418151" cy="528573"/>
          </a:xfrm>
          <a:custGeom>
            <a:avLst/>
            <a:gdLst>
              <a:gd name="connsiteX0" fmla="*/ 0 w 1418151"/>
              <a:gd name="connsiteY0" fmla="*/ 0 h 457200"/>
              <a:gd name="connsiteX1" fmla="*/ 1271847 w 1418151"/>
              <a:gd name="connsiteY1" fmla="*/ 0 h 457200"/>
              <a:gd name="connsiteX2" fmla="*/ 1418151 w 1418151"/>
              <a:gd name="connsiteY2" fmla="*/ 228600 h 457200"/>
              <a:gd name="connsiteX3" fmla="*/ 1271847 w 1418151"/>
              <a:gd name="connsiteY3" fmla="*/ 457200 h 457200"/>
              <a:gd name="connsiteX4" fmla="*/ 0 w 1418151"/>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51" h="457200">
                <a:moveTo>
                  <a:pt x="0" y="0"/>
                </a:moveTo>
                <a:lnTo>
                  <a:pt x="1271847" y="0"/>
                </a:lnTo>
                <a:lnTo>
                  <a:pt x="1418151" y="228600"/>
                </a:lnTo>
                <a:lnTo>
                  <a:pt x="1271847" y="457200"/>
                </a:lnTo>
                <a:lnTo>
                  <a:pt x="0" y="457200"/>
                </a:lnTo>
                <a:close/>
              </a:path>
            </a:pathLst>
          </a:cu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6">
            <a:extLst>
              <a:ext uri="{FF2B5EF4-FFF2-40B4-BE49-F238E27FC236}">
                <a16:creationId xmlns:a16="http://schemas.microsoft.com/office/drawing/2014/main" id="{9B322617-30E2-3A46-9A56-282E7E9D2844}"/>
              </a:ext>
              <a:ext uri="{C183D7F6-B498-43B3-948B-1728B52AA6E4}">
                <adec:decorative xmlns:adec="http://schemas.microsoft.com/office/drawing/2017/decorative" xmlns="" val="1"/>
              </a:ext>
            </a:extLst>
          </p:cNvPr>
          <p:cNvSpPr/>
          <p:nvPr/>
        </p:nvSpPr>
        <p:spPr>
          <a:xfrm>
            <a:off x="-1" y="1161808"/>
            <a:ext cx="3271889" cy="528573"/>
          </a:xfrm>
          <a:custGeom>
            <a:avLst/>
            <a:gdLst>
              <a:gd name="connsiteX0" fmla="*/ 0 w 3271889"/>
              <a:gd name="connsiteY0" fmla="*/ 0 h 457200"/>
              <a:gd name="connsiteX1" fmla="*/ 3125585 w 3271889"/>
              <a:gd name="connsiteY1" fmla="*/ 0 h 457200"/>
              <a:gd name="connsiteX2" fmla="*/ 3271889 w 3271889"/>
              <a:gd name="connsiteY2" fmla="*/ 228600 h 457200"/>
              <a:gd name="connsiteX3" fmla="*/ 3125585 w 3271889"/>
              <a:gd name="connsiteY3" fmla="*/ 457200 h 457200"/>
              <a:gd name="connsiteX4" fmla="*/ 0 w 3271889"/>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889" h="457200">
                <a:moveTo>
                  <a:pt x="0" y="0"/>
                </a:moveTo>
                <a:lnTo>
                  <a:pt x="3125585" y="0"/>
                </a:lnTo>
                <a:lnTo>
                  <a:pt x="3271889" y="228600"/>
                </a:lnTo>
                <a:lnTo>
                  <a:pt x="3125585" y="457200"/>
                </a:lnTo>
                <a:lnTo>
                  <a:pt x="0" y="457200"/>
                </a:lnTo>
                <a:close/>
              </a:path>
            </a:pathLst>
          </a:cu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455C2831-624B-3643-811E-28C9DAAD6510}"/>
              </a:ext>
              <a:ext uri="{C183D7F6-B498-43B3-948B-1728B52AA6E4}">
                <adec:decorative xmlns:adec="http://schemas.microsoft.com/office/drawing/2017/decorative" xmlns="" val="1"/>
              </a:ext>
            </a:extLst>
          </p:cNvPr>
          <p:cNvSpPr/>
          <p:nvPr/>
        </p:nvSpPr>
        <p:spPr>
          <a:xfrm>
            <a:off x="-1" y="1843720"/>
            <a:ext cx="2450593" cy="528573"/>
          </a:xfrm>
          <a:custGeom>
            <a:avLst/>
            <a:gdLst>
              <a:gd name="connsiteX0" fmla="*/ 0 w 2450593"/>
              <a:gd name="connsiteY0" fmla="*/ 0 h 457200"/>
              <a:gd name="connsiteX1" fmla="*/ 2304289 w 2450593"/>
              <a:gd name="connsiteY1" fmla="*/ 0 h 457200"/>
              <a:gd name="connsiteX2" fmla="*/ 2450593 w 2450593"/>
              <a:gd name="connsiteY2" fmla="*/ 228600 h 457200"/>
              <a:gd name="connsiteX3" fmla="*/ 2304289 w 2450593"/>
              <a:gd name="connsiteY3" fmla="*/ 457200 h 457200"/>
              <a:gd name="connsiteX4" fmla="*/ 0 w 2450593"/>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593" h="457200">
                <a:moveTo>
                  <a:pt x="0" y="0"/>
                </a:moveTo>
                <a:lnTo>
                  <a:pt x="2304289" y="0"/>
                </a:lnTo>
                <a:lnTo>
                  <a:pt x="2450593" y="228600"/>
                </a:lnTo>
                <a:lnTo>
                  <a:pt x="2304289" y="457200"/>
                </a:lnTo>
                <a:lnTo>
                  <a:pt x="0" y="457200"/>
                </a:lnTo>
                <a:close/>
              </a:path>
            </a:pathLst>
          </a:cu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99A36C9B-2010-D240-BE11-3245121C983D}"/>
              </a:ext>
              <a:ext uri="{C183D7F6-B498-43B3-948B-1728B52AA6E4}">
                <adec:decorative xmlns:adec="http://schemas.microsoft.com/office/drawing/2017/decorative" xmlns="" val="1"/>
              </a:ext>
            </a:extLst>
          </p:cNvPr>
          <p:cNvSpPr/>
          <p:nvPr/>
        </p:nvSpPr>
        <p:spPr>
          <a:xfrm>
            <a:off x="0" y="2525632"/>
            <a:ext cx="2656748" cy="528573"/>
          </a:xfrm>
          <a:custGeom>
            <a:avLst/>
            <a:gdLst>
              <a:gd name="connsiteX0" fmla="*/ 0 w 2656748"/>
              <a:gd name="connsiteY0" fmla="*/ 0 h 457200"/>
              <a:gd name="connsiteX1" fmla="*/ 2510444 w 2656748"/>
              <a:gd name="connsiteY1" fmla="*/ 0 h 457200"/>
              <a:gd name="connsiteX2" fmla="*/ 2656748 w 2656748"/>
              <a:gd name="connsiteY2" fmla="*/ 228600 h 457200"/>
              <a:gd name="connsiteX3" fmla="*/ 2510444 w 2656748"/>
              <a:gd name="connsiteY3" fmla="*/ 457200 h 457200"/>
              <a:gd name="connsiteX4" fmla="*/ 0 w 2656748"/>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48" h="457200">
                <a:moveTo>
                  <a:pt x="0" y="0"/>
                </a:moveTo>
                <a:lnTo>
                  <a:pt x="2510444" y="0"/>
                </a:lnTo>
                <a:lnTo>
                  <a:pt x="2656748" y="228600"/>
                </a:lnTo>
                <a:lnTo>
                  <a:pt x="2510444" y="457200"/>
                </a:lnTo>
                <a:lnTo>
                  <a:pt x="0" y="457200"/>
                </a:lnTo>
                <a:close/>
              </a:path>
            </a:pathLst>
          </a:cu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3B7FBE8D-24C4-0246-9B4A-BC071B18989B}"/>
              </a:ext>
              <a:ext uri="{C183D7F6-B498-43B3-948B-1728B52AA6E4}">
                <adec:decorative xmlns:adec="http://schemas.microsoft.com/office/drawing/2017/decorative" xmlns="" val="1"/>
              </a:ext>
            </a:extLst>
          </p:cNvPr>
          <p:cNvSpPr/>
          <p:nvPr/>
        </p:nvSpPr>
        <p:spPr>
          <a:xfrm>
            <a:off x="0" y="3204595"/>
            <a:ext cx="2304288" cy="531984"/>
          </a:xfrm>
          <a:custGeom>
            <a:avLst/>
            <a:gdLst>
              <a:gd name="connsiteX0" fmla="*/ 2157984 w 2304288"/>
              <a:gd name="connsiteY0" fmla="*/ 0 h 460150"/>
              <a:gd name="connsiteX1" fmla="*/ 2304288 w 2304288"/>
              <a:gd name="connsiteY1" fmla="*/ 228600 h 460150"/>
              <a:gd name="connsiteX2" fmla="*/ 2157984 w 2304288"/>
              <a:gd name="connsiteY2" fmla="*/ 457200 h 460150"/>
              <a:gd name="connsiteX3" fmla="*/ 2157984 w 2304288"/>
              <a:gd name="connsiteY3" fmla="*/ 460150 h 460150"/>
              <a:gd name="connsiteX4" fmla="*/ 0 w 2304288"/>
              <a:gd name="connsiteY4" fmla="*/ 460150 h 460150"/>
              <a:gd name="connsiteX5" fmla="*/ 0 w 2304288"/>
              <a:gd name="connsiteY5" fmla="*/ 2950 h 460150"/>
              <a:gd name="connsiteX6" fmla="*/ 2157984 w 2304288"/>
              <a:gd name="connsiteY6" fmla="*/ 2950 h 46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288" h="460150">
                <a:moveTo>
                  <a:pt x="2157984" y="0"/>
                </a:moveTo>
                <a:lnTo>
                  <a:pt x="2304288" y="228600"/>
                </a:lnTo>
                <a:lnTo>
                  <a:pt x="2157984" y="457200"/>
                </a:lnTo>
                <a:lnTo>
                  <a:pt x="2157984" y="460150"/>
                </a:lnTo>
                <a:lnTo>
                  <a:pt x="0" y="460150"/>
                </a:lnTo>
                <a:lnTo>
                  <a:pt x="0" y="2950"/>
                </a:lnTo>
                <a:lnTo>
                  <a:pt x="2157984" y="2950"/>
                </a:lnTo>
                <a:close/>
              </a:path>
            </a:pathLst>
          </a:cu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FCE86EC6-98D5-0A4F-A007-F6DA56C95087}"/>
              </a:ext>
              <a:ext uri="{C183D7F6-B498-43B3-948B-1728B52AA6E4}">
                <adec:decorative xmlns:adec="http://schemas.microsoft.com/office/drawing/2017/decorative" xmlns="" val="1"/>
              </a:ext>
            </a:extLst>
          </p:cNvPr>
          <p:cNvSpPr/>
          <p:nvPr/>
        </p:nvSpPr>
        <p:spPr>
          <a:xfrm>
            <a:off x="0" y="3889457"/>
            <a:ext cx="2019759" cy="528829"/>
          </a:xfrm>
          <a:custGeom>
            <a:avLst/>
            <a:gdLst>
              <a:gd name="connsiteX0" fmla="*/ 0 w 2019759"/>
              <a:gd name="connsiteY0" fmla="*/ 0 h 457421"/>
              <a:gd name="connsiteX1" fmla="*/ 1873772 w 2019759"/>
              <a:gd name="connsiteY1" fmla="*/ 0 h 457421"/>
              <a:gd name="connsiteX2" fmla="*/ 1873772 w 2019759"/>
              <a:gd name="connsiteY2" fmla="*/ 716 h 457421"/>
              <a:gd name="connsiteX3" fmla="*/ 2019759 w 2019759"/>
              <a:gd name="connsiteY3" fmla="*/ 228821 h 457421"/>
              <a:gd name="connsiteX4" fmla="*/ 1873772 w 2019759"/>
              <a:gd name="connsiteY4" fmla="*/ 456926 h 457421"/>
              <a:gd name="connsiteX5" fmla="*/ 1873772 w 2019759"/>
              <a:gd name="connsiteY5" fmla="*/ 457200 h 457421"/>
              <a:gd name="connsiteX6" fmla="*/ 1873597 w 2019759"/>
              <a:gd name="connsiteY6" fmla="*/ 457200 h 457421"/>
              <a:gd name="connsiteX7" fmla="*/ 1873455 w 2019759"/>
              <a:gd name="connsiteY7" fmla="*/ 457421 h 457421"/>
              <a:gd name="connsiteX8" fmla="*/ 1873455 w 2019759"/>
              <a:gd name="connsiteY8" fmla="*/ 457200 h 457421"/>
              <a:gd name="connsiteX9" fmla="*/ 0 w 2019759"/>
              <a:gd name="connsiteY9" fmla="*/ 457200 h 4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9759" h="457421">
                <a:moveTo>
                  <a:pt x="0" y="0"/>
                </a:moveTo>
                <a:lnTo>
                  <a:pt x="1873772" y="0"/>
                </a:lnTo>
                <a:lnTo>
                  <a:pt x="1873772" y="716"/>
                </a:lnTo>
                <a:lnTo>
                  <a:pt x="2019759" y="228821"/>
                </a:lnTo>
                <a:lnTo>
                  <a:pt x="1873772" y="456926"/>
                </a:lnTo>
                <a:lnTo>
                  <a:pt x="1873772" y="457200"/>
                </a:lnTo>
                <a:lnTo>
                  <a:pt x="1873597" y="457200"/>
                </a:lnTo>
                <a:lnTo>
                  <a:pt x="1873455" y="457421"/>
                </a:lnTo>
                <a:lnTo>
                  <a:pt x="1873455" y="457200"/>
                </a:lnTo>
                <a:lnTo>
                  <a:pt x="0" y="457200"/>
                </a:lnTo>
                <a:close/>
              </a:path>
            </a:pathLst>
          </a:cu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F1BB82BF-5BF8-484E-A8F7-FDA3D828C4DC}"/>
              </a:ext>
              <a:ext uri="{C183D7F6-B498-43B3-948B-1728B52AA6E4}">
                <adec:decorative xmlns:adec="http://schemas.microsoft.com/office/drawing/2017/decorative" xmlns="" val="1"/>
              </a:ext>
            </a:extLst>
          </p:cNvPr>
          <p:cNvSpPr/>
          <p:nvPr/>
        </p:nvSpPr>
        <p:spPr>
          <a:xfrm>
            <a:off x="0" y="4571369"/>
            <a:ext cx="3722244" cy="528574"/>
          </a:xfrm>
          <a:custGeom>
            <a:avLst/>
            <a:gdLst>
              <a:gd name="connsiteX0" fmla="*/ 3575940 w 3722244"/>
              <a:gd name="connsiteY0" fmla="*/ 0 h 457201"/>
              <a:gd name="connsiteX1" fmla="*/ 3722244 w 3722244"/>
              <a:gd name="connsiteY1" fmla="*/ 228600 h 457201"/>
              <a:gd name="connsiteX2" fmla="*/ 3575940 w 3722244"/>
              <a:gd name="connsiteY2" fmla="*/ 457200 h 457201"/>
              <a:gd name="connsiteX3" fmla="*/ 3575940 w 3722244"/>
              <a:gd name="connsiteY3" fmla="*/ 457201 h 457201"/>
              <a:gd name="connsiteX4" fmla="*/ 0 w 3722244"/>
              <a:gd name="connsiteY4" fmla="*/ 457201 h 457201"/>
              <a:gd name="connsiteX5" fmla="*/ 0 w 3722244"/>
              <a:gd name="connsiteY5" fmla="*/ 1 h 457201"/>
              <a:gd name="connsiteX6" fmla="*/ 3575940 w 3722244"/>
              <a:gd name="connsiteY6" fmla="*/ 1 h 4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2244" h="457201">
                <a:moveTo>
                  <a:pt x="3575940" y="0"/>
                </a:moveTo>
                <a:lnTo>
                  <a:pt x="3722244" y="228600"/>
                </a:lnTo>
                <a:lnTo>
                  <a:pt x="3575940" y="457200"/>
                </a:lnTo>
                <a:lnTo>
                  <a:pt x="3575940" y="457201"/>
                </a:lnTo>
                <a:lnTo>
                  <a:pt x="0" y="457201"/>
                </a:lnTo>
                <a:lnTo>
                  <a:pt x="0" y="1"/>
                </a:lnTo>
                <a:lnTo>
                  <a:pt x="3575940" y="1"/>
                </a:lnTo>
                <a:close/>
              </a:path>
            </a:pathLst>
          </a:cu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88BA293F-81C6-3544-A530-6412002C9BC9}"/>
              </a:ext>
              <a:ext uri="{C183D7F6-B498-43B3-948B-1728B52AA6E4}">
                <adec:decorative xmlns:adec="http://schemas.microsoft.com/office/drawing/2017/decorative" xmlns="" val="1"/>
              </a:ext>
            </a:extLst>
          </p:cNvPr>
          <p:cNvSpPr/>
          <p:nvPr/>
        </p:nvSpPr>
        <p:spPr>
          <a:xfrm>
            <a:off x="1" y="1851150"/>
            <a:ext cx="1136007" cy="528573"/>
          </a:xfrm>
          <a:custGeom>
            <a:avLst/>
            <a:gdLst>
              <a:gd name="connsiteX0" fmla="*/ 0 w 1136007"/>
              <a:gd name="connsiteY0" fmla="*/ 0 h 457200"/>
              <a:gd name="connsiteX1" fmla="*/ 989703 w 1136007"/>
              <a:gd name="connsiteY1" fmla="*/ 0 h 457200"/>
              <a:gd name="connsiteX2" fmla="*/ 989704 w 1136007"/>
              <a:gd name="connsiteY2" fmla="*/ 0 h 457200"/>
              <a:gd name="connsiteX3" fmla="*/ 989704 w 1136007"/>
              <a:gd name="connsiteY3" fmla="*/ 2 h 457200"/>
              <a:gd name="connsiteX4" fmla="*/ 1136007 w 1136007"/>
              <a:gd name="connsiteY4" fmla="*/ 228600 h 457200"/>
              <a:gd name="connsiteX5" fmla="*/ 989704 w 1136007"/>
              <a:gd name="connsiteY5" fmla="*/ 457199 h 457200"/>
              <a:gd name="connsiteX6" fmla="*/ 989704 w 1136007"/>
              <a:gd name="connsiteY6" fmla="*/ 457200 h 457200"/>
              <a:gd name="connsiteX7" fmla="*/ 989703 w 1136007"/>
              <a:gd name="connsiteY7" fmla="*/ 457200 h 457200"/>
              <a:gd name="connsiteX8" fmla="*/ 0 w 1136007"/>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07" h="457200">
                <a:moveTo>
                  <a:pt x="0" y="0"/>
                </a:moveTo>
                <a:lnTo>
                  <a:pt x="989703" y="0"/>
                </a:lnTo>
                <a:lnTo>
                  <a:pt x="989704" y="0"/>
                </a:lnTo>
                <a:lnTo>
                  <a:pt x="989704" y="2"/>
                </a:lnTo>
                <a:lnTo>
                  <a:pt x="1136007" y="228600"/>
                </a:lnTo>
                <a:lnTo>
                  <a:pt x="989704" y="457199"/>
                </a:lnTo>
                <a:lnTo>
                  <a:pt x="989704" y="457200"/>
                </a:lnTo>
                <a:lnTo>
                  <a:pt x="989703" y="457200"/>
                </a:lnTo>
                <a:lnTo>
                  <a:pt x="0" y="457200"/>
                </a:lnTo>
                <a:close/>
              </a:path>
            </a:pathLst>
          </a:custGeom>
          <a:solidFill>
            <a:srgbClr val="00A4B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F05DDD45-D6C1-0D49-8F08-E0D1E5DAD6A8}"/>
              </a:ext>
              <a:ext uri="{C183D7F6-B498-43B3-948B-1728B52AA6E4}">
                <adec:decorative xmlns:adec="http://schemas.microsoft.com/office/drawing/2017/decorative" xmlns="" val="1"/>
              </a:ext>
            </a:extLst>
          </p:cNvPr>
          <p:cNvSpPr/>
          <p:nvPr/>
        </p:nvSpPr>
        <p:spPr>
          <a:xfrm>
            <a:off x="-1" y="2525949"/>
            <a:ext cx="1670045" cy="537927"/>
          </a:xfrm>
          <a:custGeom>
            <a:avLst/>
            <a:gdLst>
              <a:gd name="connsiteX0" fmla="*/ 1523741 w 1670045"/>
              <a:gd name="connsiteY0" fmla="*/ 0 h 465291"/>
              <a:gd name="connsiteX1" fmla="*/ 1670045 w 1670045"/>
              <a:gd name="connsiteY1" fmla="*/ 228600 h 465291"/>
              <a:gd name="connsiteX2" fmla="*/ 1523741 w 1670045"/>
              <a:gd name="connsiteY2" fmla="*/ 457200 h 465291"/>
              <a:gd name="connsiteX3" fmla="*/ 1523741 w 1670045"/>
              <a:gd name="connsiteY3" fmla="*/ 465291 h 465291"/>
              <a:gd name="connsiteX4" fmla="*/ 0 w 1670045"/>
              <a:gd name="connsiteY4" fmla="*/ 465291 h 465291"/>
              <a:gd name="connsiteX5" fmla="*/ 0 w 1670045"/>
              <a:gd name="connsiteY5" fmla="*/ 8091 h 465291"/>
              <a:gd name="connsiteX6" fmla="*/ 1523741 w 1670045"/>
              <a:gd name="connsiteY6" fmla="*/ 8091 h 46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045" h="465291">
                <a:moveTo>
                  <a:pt x="1523741" y="0"/>
                </a:moveTo>
                <a:lnTo>
                  <a:pt x="1670045" y="228600"/>
                </a:lnTo>
                <a:lnTo>
                  <a:pt x="1523741" y="457200"/>
                </a:lnTo>
                <a:lnTo>
                  <a:pt x="1523741" y="465291"/>
                </a:lnTo>
                <a:lnTo>
                  <a:pt x="0" y="465291"/>
                </a:lnTo>
                <a:lnTo>
                  <a:pt x="0" y="8091"/>
                </a:lnTo>
                <a:lnTo>
                  <a:pt x="1523741" y="8091"/>
                </a:lnTo>
                <a:close/>
              </a:path>
            </a:pathLst>
          </a:cu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188549EC-1B70-B643-8F2A-961847A4CB9D}"/>
              </a:ext>
              <a:ext uri="{C183D7F6-B498-43B3-948B-1728B52AA6E4}">
                <adec:decorative xmlns:adec="http://schemas.microsoft.com/office/drawing/2017/decorative" xmlns="" val="1"/>
              </a:ext>
            </a:extLst>
          </p:cNvPr>
          <p:cNvSpPr/>
          <p:nvPr/>
        </p:nvSpPr>
        <p:spPr>
          <a:xfrm>
            <a:off x="0" y="3889773"/>
            <a:ext cx="1271847" cy="537927"/>
          </a:xfrm>
          <a:custGeom>
            <a:avLst/>
            <a:gdLst>
              <a:gd name="connsiteX0" fmla="*/ 1125543 w 1271847"/>
              <a:gd name="connsiteY0" fmla="*/ 0 h 465291"/>
              <a:gd name="connsiteX1" fmla="*/ 1271847 w 1271847"/>
              <a:gd name="connsiteY1" fmla="*/ 228600 h 465291"/>
              <a:gd name="connsiteX2" fmla="*/ 1125543 w 1271847"/>
              <a:gd name="connsiteY2" fmla="*/ 457200 h 465291"/>
              <a:gd name="connsiteX3" fmla="*/ 1125543 w 1271847"/>
              <a:gd name="connsiteY3" fmla="*/ 465291 h 465291"/>
              <a:gd name="connsiteX4" fmla="*/ 0 w 1271847"/>
              <a:gd name="connsiteY4" fmla="*/ 465291 h 465291"/>
              <a:gd name="connsiteX5" fmla="*/ 0 w 1271847"/>
              <a:gd name="connsiteY5" fmla="*/ 8091 h 465291"/>
              <a:gd name="connsiteX6" fmla="*/ 1125543 w 1271847"/>
              <a:gd name="connsiteY6" fmla="*/ 8091 h 46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847" h="465291">
                <a:moveTo>
                  <a:pt x="1125543" y="0"/>
                </a:moveTo>
                <a:lnTo>
                  <a:pt x="1271847" y="228600"/>
                </a:lnTo>
                <a:lnTo>
                  <a:pt x="1125543" y="457200"/>
                </a:lnTo>
                <a:lnTo>
                  <a:pt x="1125543" y="465291"/>
                </a:lnTo>
                <a:lnTo>
                  <a:pt x="0" y="465291"/>
                </a:lnTo>
                <a:lnTo>
                  <a:pt x="0" y="8091"/>
                </a:lnTo>
                <a:lnTo>
                  <a:pt x="1125543" y="8091"/>
                </a:lnTo>
                <a:close/>
              </a:path>
            </a:pathLst>
          </a:custGeom>
          <a:solidFill>
            <a:schemeClr val="accent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1EE8A075-C192-D040-98EB-608E4D448575}"/>
              </a:ext>
              <a:ext uri="{C183D7F6-B498-43B3-948B-1728B52AA6E4}">
                <adec:decorative xmlns:adec="http://schemas.microsoft.com/office/drawing/2017/decorative" xmlns="" val="1"/>
              </a:ext>
            </a:extLst>
          </p:cNvPr>
          <p:cNvSpPr/>
          <p:nvPr/>
        </p:nvSpPr>
        <p:spPr>
          <a:xfrm>
            <a:off x="0" y="5242228"/>
            <a:ext cx="1722951" cy="528573"/>
          </a:xfrm>
          <a:custGeom>
            <a:avLst/>
            <a:gdLst>
              <a:gd name="connsiteX0" fmla="*/ 0 w 1722951"/>
              <a:gd name="connsiteY0" fmla="*/ 0 h 457200"/>
              <a:gd name="connsiteX1" fmla="*/ 1576647 w 1722951"/>
              <a:gd name="connsiteY1" fmla="*/ 0 h 457200"/>
              <a:gd name="connsiteX2" fmla="*/ 1722951 w 1722951"/>
              <a:gd name="connsiteY2" fmla="*/ 228600 h 457200"/>
              <a:gd name="connsiteX3" fmla="*/ 1576647 w 1722951"/>
              <a:gd name="connsiteY3" fmla="*/ 457200 h 457200"/>
              <a:gd name="connsiteX4" fmla="*/ 0 w 1722951"/>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951" h="457200">
                <a:moveTo>
                  <a:pt x="0" y="0"/>
                </a:moveTo>
                <a:lnTo>
                  <a:pt x="1576647" y="0"/>
                </a:lnTo>
                <a:lnTo>
                  <a:pt x="1722951" y="228600"/>
                </a:lnTo>
                <a:lnTo>
                  <a:pt x="1576647" y="457200"/>
                </a:lnTo>
                <a:lnTo>
                  <a:pt x="0" y="457200"/>
                </a:lnTo>
                <a:close/>
              </a:path>
            </a:pathLst>
          </a:cu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8EC162B-1D2A-CA40-80C3-65C6583D56EE}"/>
              </a:ext>
              <a:ext uri="{C183D7F6-B498-43B3-948B-1728B52AA6E4}">
                <adec:decorative xmlns:adec="http://schemas.microsoft.com/office/drawing/2017/decorative" xmlns="" val="1"/>
              </a:ext>
            </a:extLst>
          </p:cNvPr>
          <p:cNvSpPr/>
          <p:nvPr/>
        </p:nvSpPr>
        <p:spPr>
          <a:xfrm rot="5400000">
            <a:off x="166450" y="5075777"/>
            <a:ext cx="528573" cy="861476"/>
          </a:xfrm>
          <a:custGeom>
            <a:avLst/>
            <a:gdLst>
              <a:gd name="connsiteX0" fmla="*/ 0 w 457200"/>
              <a:gd name="connsiteY0" fmla="*/ 861476 h 861476"/>
              <a:gd name="connsiteX1" fmla="*/ 0 w 457200"/>
              <a:gd name="connsiteY1" fmla="*/ 146304 h 861476"/>
              <a:gd name="connsiteX2" fmla="*/ 228600 w 457200"/>
              <a:gd name="connsiteY2" fmla="*/ 0 h 861476"/>
              <a:gd name="connsiteX3" fmla="*/ 457200 w 457200"/>
              <a:gd name="connsiteY3" fmla="*/ 146304 h 861476"/>
              <a:gd name="connsiteX4" fmla="*/ 457200 w 457200"/>
              <a:gd name="connsiteY4" fmla="*/ 861476 h 861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61476">
                <a:moveTo>
                  <a:pt x="0" y="861476"/>
                </a:moveTo>
                <a:lnTo>
                  <a:pt x="0" y="146304"/>
                </a:lnTo>
                <a:lnTo>
                  <a:pt x="228600" y="0"/>
                </a:lnTo>
                <a:lnTo>
                  <a:pt x="457200" y="146304"/>
                </a:lnTo>
                <a:lnTo>
                  <a:pt x="457200" y="861476"/>
                </a:lnTo>
                <a:close/>
              </a:path>
            </a:pathLst>
          </a:cu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8" name="Picture 17">
            <a:extLst>
              <a:ext uri="{FF2B5EF4-FFF2-40B4-BE49-F238E27FC236}">
                <a16:creationId xmlns:a16="http://schemas.microsoft.com/office/drawing/2014/main" id="{7FACCEC9-E70D-1445-8A5A-028B641F7E82}"/>
              </a:ext>
              <a:ext uri="{C183D7F6-B498-43B3-948B-1728B52AA6E4}">
                <adec:decorative xmlns:adec="http://schemas.microsoft.com/office/drawing/2017/decorative" xmlns="" val="1"/>
              </a:ext>
            </a:extLst>
          </p:cNvPr>
          <p:cNvPicPr>
            <a:picLocks noChangeAspect="1"/>
          </p:cNvPicPr>
          <p:nvPr/>
        </p:nvPicPr>
        <p:blipFill rotWithShape="1">
          <a:blip r:embed="rId3"/>
          <a:srcRect l="7117" t="43071" b="28475"/>
          <a:stretch/>
        </p:blipFill>
        <p:spPr>
          <a:xfrm>
            <a:off x="0" y="1179410"/>
            <a:ext cx="2187374" cy="502566"/>
          </a:xfrm>
          <a:prstGeom prst="homePlate">
            <a:avLst>
              <a:gd name="adj" fmla="val 30390"/>
            </a:avLst>
          </a:prstGeom>
          <a:ln w="38100">
            <a:solidFill>
              <a:schemeClr val="tx1"/>
            </a:solidFill>
          </a:ln>
        </p:spPr>
      </p:pic>
      <p:sp>
        <p:nvSpPr>
          <p:cNvPr id="19" name="Freeform 18">
            <a:extLst>
              <a:ext uri="{FF2B5EF4-FFF2-40B4-BE49-F238E27FC236}">
                <a16:creationId xmlns:a16="http://schemas.microsoft.com/office/drawing/2014/main" id="{2E15415A-4FCF-644A-9057-8249EAAA1820}"/>
              </a:ext>
              <a:ext uri="{C183D7F6-B498-43B3-948B-1728B52AA6E4}">
                <adec:decorative xmlns:adec="http://schemas.microsoft.com/office/drawing/2017/decorative" xmlns="" val="1"/>
              </a:ext>
            </a:extLst>
          </p:cNvPr>
          <p:cNvSpPr/>
          <p:nvPr/>
        </p:nvSpPr>
        <p:spPr>
          <a:xfrm>
            <a:off x="0" y="1161808"/>
            <a:ext cx="778071" cy="528573"/>
          </a:xfrm>
          <a:custGeom>
            <a:avLst/>
            <a:gdLst>
              <a:gd name="connsiteX0" fmla="*/ 0 w 778071"/>
              <a:gd name="connsiteY0" fmla="*/ 0 h 457200"/>
              <a:gd name="connsiteX1" fmla="*/ 631767 w 778071"/>
              <a:gd name="connsiteY1" fmla="*/ 0 h 457200"/>
              <a:gd name="connsiteX2" fmla="*/ 778071 w 778071"/>
              <a:gd name="connsiteY2" fmla="*/ 228600 h 457200"/>
              <a:gd name="connsiteX3" fmla="*/ 631767 w 778071"/>
              <a:gd name="connsiteY3" fmla="*/ 457200 h 457200"/>
              <a:gd name="connsiteX4" fmla="*/ 0 w 778071"/>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 h="457200">
                <a:moveTo>
                  <a:pt x="0" y="0"/>
                </a:moveTo>
                <a:lnTo>
                  <a:pt x="631767" y="0"/>
                </a:lnTo>
                <a:lnTo>
                  <a:pt x="778071" y="228600"/>
                </a:lnTo>
                <a:lnTo>
                  <a:pt x="631767" y="457200"/>
                </a:lnTo>
                <a:lnTo>
                  <a:pt x="0" y="457200"/>
                </a:lnTo>
                <a:close/>
              </a:path>
            </a:pathLst>
          </a:cu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DA1785ED-5D6A-5043-810E-D215E12659FC}"/>
              </a:ext>
            </a:extLst>
          </p:cNvPr>
          <p:cNvSpPr/>
          <p:nvPr/>
        </p:nvSpPr>
        <p:spPr>
          <a:xfrm>
            <a:off x="197531" y="3196504"/>
            <a:ext cx="1670045" cy="537927"/>
          </a:xfrm>
          <a:custGeom>
            <a:avLst/>
            <a:gdLst>
              <a:gd name="connsiteX0" fmla="*/ 1523741 w 1670045"/>
              <a:gd name="connsiteY0" fmla="*/ 0 h 465291"/>
              <a:gd name="connsiteX1" fmla="*/ 1670045 w 1670045"/>
              <a:gd name="connsiteY1" fmla="*/ 228600 h 465291"/>
              <a:gd name="connsiteX2" fmla="*/ 1523741 w 1670045"/>
              <a:gd name="connsiteY2" fmla="*/ 457200 h 465291"/>
              <a:gd name="connsiteX3" fmla="*/ 1523741 w 1670045"/>
              <a:gd name="connsiteY3" fmla="*/ 465291 h 465291"/>
              <a:gd name="connsiteX4" fmla="*/ 0 w 1670045"/>
              <a:gd name="connsiteY4" fmla="*/ 465291 h 465291"/>
              <a:gd name="connsiteX5" fmla="*/ 0 w 1670045"/>
              <a:gd name="connsiteY5" fmla="*/ 8091 h 465291"/>
              <a:gd name="connsiteX6" fmla="*/ 1523741 w 1670045"/>
              <a:gd name="connsiteY6" fmla="*/ 8091 h 46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045" h="465291">
                <a:moveTo>
                  <a:pt x="1523741" y="0"/>
                </a:moveTo>
                <a:lnTo>
                  <a:pt x="1670045" y="228600"/>
                </a:lnTo>
                <a:lnTo>
                  <a:pt x="1523741" y="457200"/>
                </a:lnTo>
                <a:lnTo>
                  <a:pt x="1523741" y="465291"/>
                </a:lnTo>
                <a:lnTo>
                  <a:pt x="0" y="465291"/>
                </a:lnTo>
                <a:lnTo>
                  <a:pt x="0" y="8091"/>
                </a:lnTo>
                <a:lnTo>
                  <a:pt x="1523741" y="8091"/>
                </a:lnTo>
                <a:close/>
              </a:path>
            </a:pathLst>
          </a:cu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2E0D66F2-CCC9-9F45-8BE2-B3AEB74BF39F}"/>
              </a:ext>
              <a:ext uri="{C183D7F6-B498-43B3-948B-1728B52AA6E4}">
                <adec:decorative xmlns:adec="http://schemas.microsoft.com/office/drawing/2017/decorative" xmlns="" val="1"/>
              </a:ext>
            </a:extLst>
          </p:cNvPr>
          <p:cNvPicPr>
            <a:picLocks noChangeAspect="1"/>
          </p:cNvPicPr>
          <p:nvPr/>
        </p:nvPicPr>
        <p:blipFill rotWithShape="1">
          <a:blip r:embed="rId4"/>
          <a:srcRect l="4986" t="32033" r="24023" b="31640"/>
          <a:stretch/>
        </p:blipFill>
        <p:spPr>
          <a:xfrm>
            <a:off x="381000" y="3222188"/>
            <a:ext cx="1471739" cy="502088"/>
          </a:xfrm>
          <a:prstGeom prst="homePlate">
            <a:avLst>
              <a:gd name="adj" fmla="val 27446"/>
            </a:avLst>
          </a:prstGeom>
          <a:ln w="38100">
            <a:solidFill>
              <a:schemeClr val="tx1"/>
            </a:solidFill>
          </a:ln>
        </p:spPr>
      </p:pic>
      <p:sp>
        <p:nvSpPr>
          <p:cNvPr id="22" name="Freeform 21">
            <a:extLst>
              <a:ext uri="{FF2B5EF4-FFF2-40B4-BE49-F238E27FC236}">
                <a16:creationId xmlns:a16="http://schemas.microsoft.com/office/drawing/2014/main" id="{031D026B-1E35-084B-8717-017D9AAECA2C}"/>
              </a:ext>
              <a:ext uri="{C183D7F6-B498-43B3-948B-1728B52AA6E4}">
                <adec:decorative xmlns:adec="http://schemas.microsoft.com/office/drawing/2017/decorative" xmlns="" val="1"/>
              </a:ext>
            </a:extLst>
          </p:cNvPr>
          <p:cNvSpPr/>
          <p:nvPr/>
        </p:nvSpPr>
        <p:spPr>
          <a:xfrm>
            <a:off x="-1" y="3196504"/>
            <a:ext cx="924376" cy="537927"/>
          </a:xfrm>
          <a:custGeom>
            <a:avLst/>
            <a:gdLst>
              <a:gd name="connsiteX0" fmla="*/ 778072 w 924376"/>
              <a:gd name="connsiteY0" fmla="*/ 0 h 465291"/>
              <a:gd name="connsiteX1" fmla="*/ 924376 w 924376"/>
              <a:gd name="connsiteY1" fmla="*/ 228600 h 465291"/>
              <a:gd name="connsiteX2" fmla="*/ 778072 w 924376"/>
              <a:gd name="connsiteY2" fmla="*/ 457200 h 465291"/>
              <a:gd name="connsiteX3" fmla="*/ 778072 w 924376"/>
              <a:gd name="connsiteY3" fmla="*/ 465291 h 465291"/>
              <a:gd name="connsiteX4" fmla="*/ 0 w 924376"/>
              <a:gd name="connsiteY4" fmla="*/ 465291 h 465291"/>
              <a:gd name="connsiteX5" fmla="*/ 0 w 924376"/>
              <a:gd name="connsiteY5" fmla="*/ 8091 h 465291"/>
              <a:gd name="connsiteX6" fmla="*/ 778072 w 924376"/>
              <a:gd name="connsiteY6" fmla="*/ 8091 h 46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76" h="465291">
                <a:moveTo>
                  <a:pt x="778072" y="0"/>
                </a:moveTo>
                <a:lnTo>
                  <a:pt x="924376" y="228600"/>
                </a:lnTo>
                <a:lnTo>
                  <a:pt x="778072" y="457200"/>
                </a:lnTo>
                <a:lnTo>
                  <a:pt x="778072" y="465291"/>
                </a:lnTo>
                <a:lnTo>
                  <a:pt x="0" y="465291"/>
                </a:lnTo>
                <a:lnTo>
                  <a:pt x="0" y="8091"/>
                </a:lnTo>
                <a:lnTo>
                  <a:pt x="778072" y="8091"/>
                </a:lnTo>
                <a:close/>
              </a:path>
            </a:pathLst>
          </a:custGeom>
          <a:solidFill>
            <a:schemeClr val="accent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3" name="Picture 22">
            <a:extLst>
              <a:ext uri="{FF2B5EF4-FFF2-40B4-BE49-F238E27FC236}">
                <a16:creationId xmlns:a16="http://schemas.microsoft.com/office/drawing/2014/main" id="{A13698D2-645B-1B4A-9464-8CFFAA6B3EAA}"/>
              </a:ext>
              <a:ext uri="{C183D7F6-B498-43B3-948B-1728B52AA6E4}">
                <adec:decorative xmlns:adec="http://schemas.microsoft.com/office/drawing/2017/decorative" xmlns="" val="1"/>
              </a:ext>
            </a:extLst>
          </p:cNvPr>
          <p:cNvPicPr>
            <a:picLocks noChangeAspect="1"/>
          </p:cNvPicPr>
          <p:nvPr/>
        </p:nvPicPr>
        <p:blipFill rotWithShape="1">
          <a:blip r:embed="rId5"/>
          <a:srcRect l="16548" t="31231" r="29265" b="49127"/>
          <a:stretch/>
        </p:blipFill>
        <p:spPr>
          <a:xfrm>
            <a:off x="36317" y="4601284"/>
            <a:ext cx="1686634" cy="468744"/>
          </a:xfrm>
          <a:prstGeom prst="homePlate">
            <a:avLst>
              <a:gd name="adj" fmla="val 29432"/>
            </a:avLst>
          </a:prstGeom>
          <a:ln w="38100">
            <a:solidFill>
              <a:schemeClr val="tx1"/>
            </a:solidFill>
          </a:ln>
        </p:spPr>
      </p:pic>
      <p:sp>
        <p:nvSpPr>
          <p:cNvPr id="24" name="Freeform 23">
            <a:extLst>
              <a:ext uri="{FF2B5EF4-FFF2-40B4-BE49-F238E27FC236}">
                <a16:creationId xmlns:a16="http://schemas.microsoft.com/office/drawing/2014/main" id="{0C0B840F-6151-F642-80B0-07DF1A8EAAF5}"/>
              </a:ext>
              <a:ext uri="{C183D7F6-B498-43B3-948B-1728B52AA6E4}">
                <adec:decorative xmlns:adec="http://schemas.microsoft.com/office/drawing/2017/decorative" xmlns="" val="1"/>
              </a:ext>
            </a:extLst>
          </p:cNvPr>
          <p:cNvSpPr/>
          <p:nvPr/>
        </p:nvSpPr>
        <p:spPr>
          <a:xfrm>
            <a:off x="-1" y="4570708"/>
            <a:ext cx="603505" cy="537927"/>
          </a:xfrm>
          <a:custGeom>
            <a:avLst/>
            <a:gdLst>
              <a:gd name="connsiteX0" fmla="*/ 457201 w 603505"/>
              <a:gd name="connsiteY0" fmla="*/ 0 h 465291"/>
              <a:gd name="connsiteX1" fmla="*/ 603505 w 603505"/>
              <a:gd name="connsiteY1" fmla="*/ 228600 h 465291"/>
              <a:gd name="connsiteX2" fmla="*/ 457201 w 603505"/>
              <a:gd name="connsiteY2" fmla="*/ 457200 h 465291"/>
              <a:gd name="connsiteX3" fmla="*/ 457201 w 603505"/>
              <a:gd name="connsiteY3" fmla="*/ 465291 h 465291"/>
              <a:gd name="connsiteX4" fmla="*/ 0 w 603505"/>
              <a:gd name="connsiteY4" fmla="*/ 465291 h 465291"/>
              <a:gd name="connsiteX5" fmla="*/ 0 w 603505"/>
              <a:gd name="connsiteY5" fmla="*/ 8091 h 465291"/>
              <a:gd name="connsiteX6" fmla="*/ 457201 w 603505"/>
              <a:gd name="connsiteY6" fmla="*/ 8091 h 46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505" h="465291">
                <a:moveTo>
                  <a:pt x="457201" y="0"/>
                </a:moveTo>
                <a:lnTo>
                  <a:pt x="603505" y="228600"/>
                </a:lnTo>
                <a:lnTo>
                  <a:pt x="457201" y="457200"/>
                </a:lnTo>
                <a:lnTo>
                  <a:pt x="457201" y="465291"/>
                </a:lnTo>
                <a:lnTo>
                  <a:pt x="0" y="465291"/>
                </a:lnTo>
                <a:lnTo>
                  <a:pt x="0" y="8091"/>
                </a:lnTo>
                <a:lnTo>
                  <a:pt x="457201" y="8091"/>
                </a:lnTo>
                <a:close/>
              </a:path>
            </a:pathLst>
          </a:cu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01EDD54A-CF1B-9543-A6E8-46592D962763}"/>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AFC23DF4-DD57-8D4D-A198-34D8570084F7}"/>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2567068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ubble chart displaying percentages of women and men in ATE-supported academic programs by degree level. In associate degree programs, 25% of students were women, while 75% were men. In certificate programs, 35% were women and 65% were men. ">
            <a:extLst>
              <a:ext uri="{FF2B5EF4-FFF2-40B4-BE49-F238E27FC236}">
                <a16:creationId xmlns:a16="http://schemas.microsoft.com/office/drawing/2014/main" id="{B1156714-684C-CC46-83DB-7FF95208285C}"/>
              </a:ext>
            </a:extLst>
          </p:cNvPr>
          <p:cNvPicPr>
            <a:picLocks noChangeAspect="1"/>
          </p:cNvPicPr>
          <p:nvPr/>
        </p:nvPicPr>
        <p:blipFill>
          <a:blip r:embed="rId2"/>
          <a:stretch>
            <a:fillRect/>
          </a:stretch>
        </p:blipFill>
        <p:spPr>
          <a:xfrm>
            <a:off x="2495550" y="2051050"/>
            <a:ext cx="4152900" cy="2755900"/>
          </a:xfrm>
          <a:prstGeom prst="rect">
            <a:avLst/>
          </a:prstGeom>
        </p:spPr>
      </p:pic>
      <p:sp>
        <p:nvSpPr>
          <p:cNvPr id="4" name="Rectangle 3">
            <a:extLst>
              <a:ext uri="{FF2B5EF4-FFF2-40B4-BE49-F238E27FC236}">
                <a16:creationId xmlns:a16="http://schemas.microsoft.com/office/drawing/2014/main" id="{9527772C-F862-FE4E-BFC0-9FB3E7FC7753}"/>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904D847-EC81-5E4E-AF43-68C51101EAD7}"/>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57362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ubble chart displaying percentage of students from underrepresented racial and ethnic minority groups in ATE-supported academic programs by degree level, compared with national rates. In associate degree programs 17% of students were black/african american (compared to 10% nationally) and 43% were hispanic/latino or latina (compared to 14%). In certificate programs, 8% of students were black/african american (compared to 6% nationally) and 19% were hispanic/latino or latina (compared to 10% nationally). ">
            <a:extLst>
              <a:ext uri="{FF2B5EF4-FFF2-40B4-BE49-F238E27FC236}">
                <a16:creationId xmlns:a16="http://schemas.microsoft.com/office/drawing/2014/main" id="{88A18849-1F65-5F4F-BA53-D398B36A56A0}"/>
              </a:ext>
            </a:extLst>
          </p:cNvPr>
          <p:cNvPicPr>
            <a:picLocks noChangeAspect="1"/>
          </p:cNvPicPr>
          <p:nvPr/>
        </p:nvPicPr>
        <p:blipFill>
          <a:blip r:embed="rId2"/>
          <a:stretch>
            <a:fillRect/>
          </a:stretch>
        </p:blipFill>
        <p:spPr>
          <a:xfrm>
            <a:off x="2095500" y="1416050"/>
            <a:ext cx="4953000" cy="4025900"/>
          </a:xfrm>
          <a:prstGeom prst="rect">
            <a:avLst/>
          </a:prstGeom>
        </p:spPr>
      </p:pic>
      <p:sp>
        <p:nvSpPr>
          <p:cNvPr id="4" name="Rectangle 3">
            <a:extLst>
              <a:ext uri="{FF2B5EF4-FFF2-40B4-BE49-F238E27FC236}">
                <a16:creationId xmlns:a16="http://schemas.microsoft.com/office/drawing/2014/main" id="{200DB9ED-3D91-B44B-8A07-12278A74CF27}"/>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6D130C0-41E4-114E-9D5E-84A3809A9C0B}"/>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239081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 chart displaying percentages of course delivery mode by education level. At the high school level, 62% of courses developed or modified were face-to-face, 10% were hybrid, and 29% were online. At the two-year college level, 63% were face-to-face, 32% were hybrid, and 6% were onlime. At the four-year college level, 87% were face-to-face, and 13% were hybrid. ">
            <a:extLst>
              <a:ext uri="{FF2B5EF4-FFF2-40B4-BE49-F238E27FC236}">
                <a16:creationId xmlns:a16="http://schemas.microsoft.com/office/drawing/2014/main" id="{A2AF3D8F-7F01-3142-8247-5934B350A051}"/>
              </a:ext>
            </a:extLst>
          </p:cNvPr>
          <p:cNvPicPr>
            <a:picLocks noChangeAspect="1"/>
          </p:cNvPicPr>
          <p:nvPr/>
        </p:nvPicPr>
        <p:blipFill>
          <a:blip r:embed="rId2"/>
          <a:stretch>
            <a:fillRect/>
          </a:stretch>
        </p:blipFill>
        <p:spPr>
          <a:xfrm>
            <a:off x="2476500" y="1974850"/>
            <a:ext cx="4191000" cy="2908300"/>
          </a:xfrm>
          <a:prstGeom prst="rect">
            <a:avLst/>
          </a:prstGeom>
        </p:spPr>
      </p:pic>
      <p:sp>
        <p:nvSpPr>
          <p:cNvPr id="4" name="Rectangle 3">
            <a:extLst>
              <a:ext uri="{FF2B5EF4-FFF2-40B4-BE49-F238E27FC236}">
                <a16:creationId xmlns:a16="http://schemas.microsoft.com/office/drawing/2014/main" id="{72BC6AE4-6968-5346-A3BC-4B83532ACAAA}"/>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10FDBA1-3744-A547-92F2-906C8CE96912}"/>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183954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9E4502-46FE-4948-81EB-DA0D8007556D}"/>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57F9692-9DF7-F94E-88E3-B004D01B8634}"/>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pic>
        <p:nvPicPr>
          <p:cNvPr id="2" name="Picture 1" descr="Donut charts displaying the number of articulation agreements, institutions, and students who matriculated in 2018. 207 new agreements were developed, 1,066 agreements were already in place, 965 institutions were involved, and 4,000 student matriculated. ">
            <a:extLst>
              <a:ext uri="{FF2B5EF4-FFF2-40B4-BE49-F238E27FC236}">
                <a16:creationId xmlns:a16="http://schemas.microsoft.com/office/drawing/2014/main" id="{DE1D23C6-2475-4547-A267-2FDCB96A3520}"/>
              </a:ext>
            </a:extLst>
          </p:cNvPr>
          <p:cNvPicPr>
            <a:picLocks noChangeAspect="1"/>
          </p:cNvPicPr>
          <p:nvPr/>
        </p:nvPicPr>
        <p:blipFill>
          <a:blip r:embed="rId2"/>
          <a:stretch>
            <a:fillRect/>
          </a:stretch>
        </p:blipFill>
        <p:spPr>
          <a:xfrm>
            <a:off x="393700" y="1860550"/>
            <a:ext cx="8356600" cy="3136900"/>
          </a:xfrm>
          <a:prstGeom prst="rect">
            <a:avLst/>
          </a:prstGeom>
        </p:spPr>
      </p:pic>
    </p:spTree>
    <p:extLst>
      <p:ext uri="{BB962C8B-B14F-4D97-AF65-F5344CB8AC3E}">
        <p14:creationId xmlns:p14="http://schemas.microsoft.com/office/powerpoint/2010/main" val="3359346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 chart displaying percentage of projects that provided student services and support. 40% of projects provided workplace-based learning, 36% mentoring, 26% support for obtaining certifications or licenses, 21% business and entrepreneurial skills development, 17% support for transitioning into college, and 11% student competitions. ">
            <a:extLst>
              <a:ext uri="{FF2B5EF4-FFF2-40B4-BE49-F238E27FC236}">
                <a16:creationId xmlns:a16="http://schemas.microsoft.com/office/drawing/2014/main" id="{852349B2-6F25-9F40-A3DA-4A054DB58E84}"/>
              </a:ext>
            </a:extLst>
          </p:cNvPr>
          <p:cNvPicPr>
            <a:picLocks noChangeAspect="1"/>
          </p:cNvPicPr>
          <p:nvPr/>
        </p:nvPicPr>
        <p:blipFill>
          <a:blip r:embed="rId2"/>
          <a:stretch>
            <a:fillRect/>
          </a:stretch>
        </p:blipFill>
        <p:spPr>
          <a:xfrm>
            <a:off x="2527300" y="1289050"/>
            <a:ext cx="4089400" cy="4279900"/>
          </a:xfrm>
          <a:prstGeom prst="rect">
            <a:avLst/>
          </a:prstGeom>
        </p:spPr>
      </p:pic>
      <p:sp>
        <p:nvSpPr>
          <p:cNvPr id="4" name="Rectangle 3">
            <a:extLst>
              <a:ext uri="{FF2B5EF4-FFF2-40B4-BE49-F238E27FC236}">
                <a16:creationId xmlns:a16="http://schemas.microsoft.com/office/drawing/2014/main" id="{FBF71B10-0376-BF42-85AD-C0631DAF7C4B}"/>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44BD9E1-44ED-4140-A6C2-7997EBF8B18D}"/>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3836684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tacked bar chart displaying primary audience for transition programs supported by ATE projects. 74% of transition programs were aimed at high school students, 8% for first-year college students, 6% non-traditional students, 6% other types of students, and 5% recent high-school students. ">
            <a:extLst>
              <a:ext uri="{FF2B5EF4-FFF2-40B4-BE49-F238E27FC236}">
                <a16:creationId xmlns:a16="http://schemas.microsoft.com/office/drawing/2014/main" id="{AE95588A-5791-F94E-9AB8-E1F0B98C0C02}"/>
              </a:ext>
            </a:extLst>
          </p:cNvPr>
          <p:cNvPicPr>
            <a:picLocks noChangeAspect="1"/>
          </p:cNvPicPr>
          <p:nvPr/>
        </p:nvPicPr>
        <p:blipFill>
          <a:blip r:embed="rId2"/>
          <a:stretch>
            <a:fillRect/>
          </a:stretch>
        </p:blipFill>
        <p:spPr>
          <a:xfrm>
            <a:off x="2514600" y="1981200"/>
            <a:ext cx="4114800" cy="2895600"/>
          </a:xfrm>
          <a:prstGeom prst="rect">
            <a:avLst/>
          </a:prstGeom>
        </p:spPr>
      </p:pic>
      <p:sp>
        <p:nvSpPr>
          <p:cNvPr id="4" name="Rectangle 3">
            <a:extLst>
              <a:ext uri="{FF2B5EF4-FFF2-40B4-BE49-F238E27FC236}">
                <a16:creationId xmlns:a16="http://schemas.microsoft.com/office/drawing/2014/main" id="{6C8C06A0-5E84-BC40-A31F-35EA9201AB82}"/>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98AB65F-1B97-DF4B-8891-550C057C29A6}"/>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1785967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ubble chart displaying percentage of ATE projects that offered each type of workplace-based learning. 48% of projects offered internships, 22% offered other types of workplace-based learning opportunities, 15% offered co-op learning, 15% job shadowing, 14% apprenticeships and 2% externships. ">
            <a:extLst>
              <a:ext uri="{FF2B5EF4-FFF2-40B4-BE49-F238E27FC236}">
                <a16:creationId xmlns:a16="http://schemas.microsoft.com/office/drawing/2014/main" id="{19F6A986-269A-5C44-9B67-935323F26991}"/>
              </a:ext>
            </a:extLst>
          </p:cNvPr>
          <p:cNvPicPr>
            <a:picLocks noChangeAspect="1"/>
          </p:cNvPicPr>
          <p:nvPr/>
        </p:nvPicPr>
        <p:blipFill>
          <a:blip r:embed="rId2"/>
          <a:stretch>
            <a:fillRect/>
          </a:stretch>
        </p:blipFill>
        <p:spPr>
          <a:xfrm>
            <a:off x="2419350" y="1651000"/>
            <a:ext cx="4305300" cy="3556000"/>
          </a:xfrm>
          <a:prstGeom prst="rect">
            <a:avLst/>
          </a:prstGeom>
        </p:spPr>
      </p:pic>
      <p:sp>
        <p:nvSpPr>
          <p:cNvPr id="4" name="Rectangle 3">
            <a:extLst>
              <a:ext uri="{FF2B5EF4-FFF2-40B4-BE49-F238E27FC236}">
                <a16:creationId xmlns:a16="http://schemas.microsoft.com/office/drawing/2014/main" id="{32422217-FE07-4D4A-BD58-789FCFEBAEE2}"/>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1934F6C-7AF5-4146-A3F3-31BD35BF0FB6}"/>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2616180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 chart displaying number of professional development activities for educators by length of time. ATE projects offered 630 professional development activities lasting less than one day, 320 lasting between one day and one week, 80 lasting several weeks, and 50 long-term, period professional development. ">
            <a:extLst>
              <a:ext uri="{FF2B5EF4-FFF2-40B4-BE49-F238E27FC236}">
                <a16:creationId xmlns:a16="http://schemas.microsoft.com/office/drawing/2014/main" id="{A9A7D5BE-E764-BA45-9902-1D17217C7331}"/>
              </a:ext>
            </a:extLst>
          </p:cNvPr>
          <p:cNvPicPr>
            <a:picLocks noChangeAspect="1"/>
          </p:cNvPicPr>
          <p:nvPr/>
        </p:nvPicPr>
        <p:blipFill>
          <a:blip r:embed="rId2"/>
          <a:stretch>
            <a:fillRect/>
          </a:stretch>
        </p:blipFill>
        <p:spPr>
          <a:xfrm>
            <a:off x="2559050" y="1568450"/>
            <a:ext cx="4025900" cy="3721100"/>
          </a:xfrm>
          <a:prstGeom prst="rect">
            <a:avLst/>
          </a:prstGeom>
        </p:spPr>
      </p:pic>
      <p:sp>
        <p:nvSpPr>
          <p:cNvPr id="4" name="Rectangle 3">
            <a:extLst>
              <a:ext uri="{FF2B5EF4-FFF2-40B4-BE49-F238E27FC236}">
                <a16:creationId xmlns:a16="http://schemas.microsoft.com/office/drawing/2014/main" id="{EAAAFED4-0A8C-3B47-94D3-17D527C790C2}"/>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41B3445-B4BC-B945-AE70-A82C2BD8D721}"/>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3622913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 graph displaying dissemination channels for research findings. 85% of ATE projects who disseminated research did so through conference presentations, 55% reports available for free online, 40% articles in peer-reviewed journals, 35% blogs or newsletters, 28% other, 25% articles in a practitioner journal, and 15% articles in a magazine. ">
            <a:extLst>
              <a:ext uri="{FF2B5EF4-FFF2-40B4-BE49-F238E27FC236}">
                <a16:creationId xmlns:a16="http://schemas.microsoft.com/office/drawing/2014/main" id="{DC1B07CF-76F3-B045-B92D-974C08868DFE}"/>
              </a:ext>
            </a:extLst>
          </p:cNvPr>
          <p:cNvPicPr>
            <a:picLocks noChangeAspect="1"/>
          </p:cNvPicPr>
          <p:nvPr/>
        </p:nvPicPr>
        <p:blipFill>
          <a:blip r:embed="rId2"/>
          <a:stretch>
            <a:fillRect/>
          </a:stretch>
        </p:blipFill>
        <p:spPr>
          <a:xfrm>
            <a:off x="2508250" y="1790700"/>
            <a:ext cx="4127500" cy="3276600"/>
          </a:xfrm>
          <a:prstGeom prst="rect">
            <a:avLst/>
          </a:prstGeom>
        </p:spPr>
      </p:pic>
      <p:sp>
        <p:nvSpPr>
          <p:cNvPr id="4" name="Rectangle 3">
            <a:extLst>
              <a:ext uri="{FF2B5EF4-FFF2-40B4-BE49-F238E27FC236}">
                <a16:creationId xmlns:a16="http://schemas.microsoft.com/office/drawing/2014/main" id="{C5507847-4ACA-D142-A6AF-58DA07FEE0B2}"/>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1C81F87-627A-8142-9F84-79F26B9BCE9C}"/>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2966697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AFFB3-EE52-0D4C-B68B-C5FBA963EC5D}"/>
              </a:ext>
            </a:extLst>
          </p:cNvPr>
          <p:cNvPicPr>
            <a:picLocks noChangeAspect="1"/>
          </p:cNvPicPr>
          <p:nvPr/>
        </p:nvPicPr>
        <p:blipFill>
          <a:blip r:embed="rId2"/>
          <a:stretch>
            <a:fillRect/>
          </a:stretch>
        </p:blipFill>
        <p:spPr>
          <a:xfrm>
            <a:off x="2514600" y="1562100"/>
            <a:ext cx="4114800" cy="3733800"/>
          </a:xfrm>
          <a:prstGeom prst="rect">
            <a:avLst/>
          </a:prstGeom>
        </p:spPr>
      </p:pic>
      <p:sp>
        <p:nvSpPr>
          <p:cNvPr id="4" name="Rectangle 3">
            <a:extLst>
              <a:ext uri="{FF2B5EF4-FFF2-40B4-BE49-F238E27FC236}">
                <a16:creationId xmlns:a16="http://schemas.microsoft.com/office/drawing/2014/main" id="{D625EF81-2EBA-A049-A75B-71D4CA805B6A}"/>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251F2C4-3A28-E642-B279-B8C9DF893396}"/>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2906833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Pie chart displaying the types of ATE grants awarded. Of the 279 total ATE grants, 229 are projects, 32 are centers, 14 are targeted research, and 4 are conferences and meetings. ">
            <a:extLst>
              <a:ext uri="{FF2B5EF4-FFF2-40B4-BE49-F238E27FC236}">
                <a16:creationId xmlns:a16="http://schemas.microsoft.com/office/drawing/2014/main" id="{1804DC2C-96C7-794C-8F55-C66764C2D0ED}"/>
              </a:ext>
            </a:extLst>
          </p:cNvPr>
          <p:cNvPicPr>
            <a:picLocks noChangeAspect="1"/>
          </p:cNvPicPr>
          <p:nvPr/>
        </p:nvPicPr>
        <p:blipFill>
          <a:blip r:embed="rId2"/>
          <a:stretch>
            <a:fillRect/>
          </a:stretch>
        </p:blipFill>
        <p:spPr>
          <a:xfrm>
            <a:off x="2547655" y="1603474"/>
            <a:ext cx="4048690" cy="3651051"/>
          </a:xfrm>
          <a:prstGeom prst="rect">
            <a:avLst/>
          </a:prstGeom>
        </p:spPr>
      </p:pic>
      <p:sp>
        <p:nvSpPr>
          <p:cNvPr id="4" name="Rectangle 3">
            <a:extLst>
              <a:ext uri="{FF2B5EF4-FFF2-40B4-BE49-F238E27FC236}">
                <a16:creationId xmlns:a16="http://schemas.microsoft.com/office/drawing/2014/main" id="{192482FA-07F9-924F-B123-5786CFFD8767}"/>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455B8F8-A1FD-4C49-993C-DF77D7463C06}"/>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3301176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 chart displaying percentage of projects reporting contributions from business and industry collaborators. 79% of ATE projects collaborated with business and industry partners to identify workforce needs, 76% to serve on an advisory board, 73% to review and advise on curriculum, 70% to assist with instruction, 45% to provide opportunities for workplace-based learning, 43% to provide educators with occupational experience, 35% to provide monetary or in-kind support, 11% to support business incubation or entrepreneurship, and 8% to sponsor research. ">
            <a:extLst>
              <a:ext uri="{FF2B5EF4-FFF2-40B4-BE49-F238E27FC236}">
                <a16:creationId xmlns:a16="http://schemas.microsoft.com/office/drawing/2014/main" id="{E0E6C417-F902-2041-84D2-E55505092046}"/>
              </a:ext>
            </a:extLst>
          </p:cNvPr>
          <p:cNvPicPr>
            <a:picLocks noChangeAspect="1"/>
          </p:cNvPicPr>
          <p:nvPr/>
        </p:nvPicPr>
        <p:blipFill>
          <a:blip r:embed="rId2"/>
          <a:stretch>
            <a:fillRect/>
          </a:stretch>
        </p:blipFill>
        <p:spPr>
          <a:xfrm>
            <a:off x="2425700" y="927100"/>
            <a:ext cx="4292600" cy="5003800"/>
          </a:xfrm>
          <a:prstGeom prst="rect">
            <a:avLst/>
          </a:prstGeom>
        </p:spPr>
      </p:pic>
      <p:sp>
        <p:nvSpPr>
          <p:cNvPr id="4" name="Rectangle 3">
            <a:extLst>
              <a:ext uri="{FF2B5EF4-FFF2-40B4-BE49-F238E27FC236}">
                <a16:creationId xmlns:a16="http://schemas.microsoft.com/office/drawing/2014/main" id="{A4BB779F-D587-8A45-8C7D-5CFA413E1E6A}"/>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9217C6D-AA83-024B-937C-F93BA269BEDC}"/>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2599741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tacked bar chart displaying percentages of projects that received oral and/or written reports. 48% of ATE projects received both oral and written evaluation reports, 31% received just written, 17% received no report, and 4% received only an oral report. ">
            <a:extLst>
              <a:ext uri="{FF2B5EF4-FFF2-40B4-BE49-F238E27FC236}">
                <a16:creationId xmlns:a16="http://schemas.microsoft.com/office/drawing/2014/main" id="{2CBA3527-3573-7A49-A25C-F04736E68BA1}"/>
              </a:ext>
            </a:extLst>
          </p:cNvPr>
          <p:cNvPicPr>
            <a:picLocks noChangeAspect="1"/>
          </p:cNvPicPr>
          <p:nvPr/>
        </p:nvPicPr>
        <p:blipFill>
          <a:blip r:embed="rId2"/>
          <a:stretch>
            <a:fillRect/>
          </a:stretch>
        </p:blipFill>
        <p:spPr>
          <a:xfrm>
            <a:off x="2565400" y="2533650"/>
            <a:ext cx="4013200" cy="1790700"/>
          </a:xfrm>
          <a:prstGeom prst="rect">
            <a:avLst/>
          </a:prstGeom>
        </p:spPr>
      </p:pic>
      <p:sp>
        <p:nvSpPr>
          <p:cNvPr id="4" name="Rectangle 3">
            <a:extLst>
              <a:ext uri="{FF2B5EF4-FFF2-40B4-BE49-F238E27FC236}">
                <a16:creationId xmlns:a16="http://schemas.microsoft.com/office/drawing/2014/main" id="{9F695EAB-4BFA-1646-B4ED-E5F17B03CDB6}"/>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5D6F34C-58F2-DA4A-B49C-5FB234094F64}"/>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4123101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 chart displaying percentage of projects that shared their evaluation results with various audiences. 69% of projects shared their evaluation report with NSF program officers, 66% with executive administrators in organization, 64% with faculty or staff at host institution, 56% with current project partners, 53% with project advisory committee, 29% with external educators or professionals, 14% with prospective project partners, and 8% with prospective students or parents. ">
            <a:extLst>
              <a:ext uri="{FF2B5EF4-FFF2-40B4-BE49-F238E27FC236}">
                <a16:creationId xmlns:a16="http://schemas.microsoft.com/office/drawing/2014/main" id="{1098B512-206F-E84D-A2E5-6F401644B20A}"/>
              </a:ext>
            </a:extLst>
          </p:cNvPr>
          <p:cNvPicPr>
            <a:picLocks noChangeAspect="1"/>
          </p:cNvPicPr>
          <p:nvPr/>
        </p:nvPicPr>
        <p:blipFill>
          <a:blip r:embed="rId2"/>
          <a:stretch>
            <a:fillRect/>
          </a:stretch>
        </p:blipFill>
        <p:spPr>
          <a:xfrm>
            <a:off x="2571750" y="1085850"/>
            <a:ext cx="4000500" cy="4686300"/>
          </a:xfrm>
          <a:prstGeom prst="rect">
            <a:avLst/>
          </a:prstGeom>
        </p:spPr>
      </p:pic>
      <p:sp>
        <p:nvSpPr>
          <p:cNvPr id="4" name="Rectangle 3">
            <a:extLst>
              <a:ext uri="{FF2B5EF4-FFF2-40B4-BE49-F238E27FC236}">
                <a16:creationId xmlns:a16="http://schemas.microsoft.com/office/drawing/2014/main" id="{4B5DB5EF-8FD1-4F4A-8E0E-C744B88C9126}"/>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4441709-3099-F748-ADFA-40E655334611}"/>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882608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ar graph that displays the percentage of ATE grant recipients at institution types. 73% are at two-year colleges, 18% at four-year colleges, 6% at nonprofit organizations, and 4% at other types of institutions. ">
            <a:extLst>
              <a:ext uri="{FF2B5EF4-FFF2-40B4-BE49-F238E27FC236}">
                <a16:creationId xmlns:a16="http://schemas.microsoft.com/office/drawing/2014/main" id="{C1E840FB-F30C-CE4B-97A4-BD9BC6D2197F}"/>
              </a:ext>
            </a:extLst>
          </p:cNvPr>
          <p:cNvPicPr>
            <a:picLocks noChangeAspect="1"/>
          </p:cNvPicPr>
          <p:nvPr/>
        </p:nvPicPr>
        <p:blipFill>
          <a:blip r:embed="rId2"/>
          <a:stretch>
            <a:fillRect/>
          </a:stretch>
        </p:blipFill>
        <p:spPr>
          <a:xfrm>
            <a:off x="2405875" y="1996025"/>
            <a:ext cx="4332249" cy="2865949"/>
          </a:xfrm>
          <a:prstGeom prst="rect">
            <a:avLst/>
          </a:prstGeom>
        </p:spPr>
      </p:pic>
      <p:sp>
        <p:nvSpPr>
          <p:cNvPr id="5" name="Rectangle 4">
            <a:extLst>
              <a:ext uri="{FF2B5EF4-FFF2-40B4-BE49-F238E27FC236}">
                <a16:creationId xmlns:a16="http://schemas.microsoft.com/office/drawing/2014/main" id="{8B7825DF-43FA-1A4B-A501-15F108E38D40}"/>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8F24BBB-3BB6-8D4F-8EBC-C5C90D65A498}"/>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93217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Tree map that displays the disciplinary areas of ATE projects. 22% are advanced manufacturing technologies, 19% information and securities technologies, 19% general advanced technological education, 18% engineering technologies, 12% agriculture and environmental technologies, 6% bio- and chemical technologies, and 3% micro- and nanotechnologies. ">
            <a:extLst>
              <a:ext uri="{FF2B5EF4-FFF2-40B4-BE49-F238E27FC236}">
                <a16:creationId xmlns:a16="http://schemas.microsoft.com/office/drawing/2014/main" id="{C0A20983-E136-4846-9ABF-3EB609B6511E}"/>
              </a:ext>
            </a:extLst>
          </p:cNvPr>
          <p:cNvPicPr>
            <a:picLocks noChangeAspect="1"/>
          </p:cNvPicPr>
          <p:nvPr/>
        </p:nvPicPr>
        <p:blipFill>
          <a:blip r:embed="rId3"/>
          <a:stretch>
            <a:fillRect/>
          </a:stretch>
        </p:blipFill>
        <p:spPr>
          <a:xfrm>
            <a:off x="685800" y="990600"/>
            <a:ext cx="7772400" cy="4876800"/>
          </a:xfrm>
          <a:prstGeom prst="rect">
            <a:avLst/>
          </a:prstGeom>
        </p:spPr>
      </p:pic>
      <p:sp>
        <p:nvSpPr>
          <p:cNvPr id="4" name="TextBox 14">
            <a:extLst>
              <a:ext uri="{FF2B5EF4-FFF2-40B4-BE49-F238E27FC236}">
                <a16:creationId xmlns:a16="http://schemas.microsoft.com/office/drawing/2014/main" id="{1DC8C228-C9BC-2B4C-8D34-36417F233D35}"/>
              </a:ext>
            </a:extLst>
          </p:cNvPr>
          <p:cNvSpPr txBox="1"/>
          <p:nvPr/>
        </p:nvSpPr>
        <p:spPr>
          <a:xfrm>
            <a:off x="685800" y="5252250"/>
            <a:ext cx="7147512" cy="265565"/>
          </a:xfrm>
          <a:prstGeom prst="rect">
            <a:avLst/>
          </a:prstGeom>
          <a:solidFill>
            <a:schemeClr val="tx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dirty="0">
                <a:solidFill>
                  <a:srgbClr val="545759"/>
                </a:solidFill>
              </a:rPr>
              <a:t>Figure 3. Disciplinary areas of ATE projects (n=279)</a:t>
            </a:r>
          </a:p>
        </p:txBody>
      </p:sp>
      <p:sp>
        <p:nvSpPr>
          <p:cNvPr id="5" name="Rectangle 4">
            <a:extLst>
              <a:ext uri="{FF2B5EF4-FFF2-40B4-BE49-F238E27FC236}">
                <a16:creationId xmlns:a16="http://schemas.microsoft.com/office/drawing/2014/main" id="{2FCAA46F-1157-FE44-8553-FEDD50DBD7C4}"/>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7C564F9-23AB-FE41-A6CC-39AF1966553F}"/>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2448082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 chart displaying percent of projects that reported engaging in activities in 2018 and planning activities for the future. Professional development for educators 48%, educational materials development and dissemination 45%, workplace-based learning 40%, student mentoring 36%, course development 35%, academic program development and delivery 30%, instrument acquisition 28%, support for students to obtain certifications or licenses 26%, publications 22%, business and entreprenurial skills development 21%, articulation agreements 17%, support for students transitioning into college 16%, research 14%, student competitions 10%, ATE program services 3%, conference, meeting, or other events 2%, and coordination network 1%. ">
            <a:extLst>
              <a:ext uri="{FF2B5EF4-FFF2-40B4-BE49-F238E27FC236}">
                <a16:creationId xmlns:a16="http://schemas.microsoft.com/office/drawing/2014/main" id="{953D3659-E2B7-BC4B-BDC3-1C2F445FB676}"/>
              </a:ext>
            </a:extLst>
          </p:cNvPr>
          <p:cNvPicPr>
            <a:picLocks noChangeAspect="1"/>
          </p:cNvPicPr>
          <p:nvPr/>
        </p:nvPicPr>
        <p:blipFill>
          <a:blip r:embed="rId2"/>
          <a:stretch>
            <a:fillRect/>
          </a:stretch>
        </p:blipFill>
        <p:spPr>
          <a:xfrm>
            <a:off x="400050" y="971550"/>
            <a:ext cx="8343900" cy="4914900"/>
          </a:xfrm>
          <a:prstGeom prst="rect">
            <a:avLst/>
          </a:prstGeom>
        </p:spPr>
      </p:pic>
      <p:sp>
        <p:nvSpPr>
          <p:cNvPr id="4" name="Rectangle 3">
            <a:extLst>
              <a:ext uri="{FF2B5EF4-FFF2-40B4-BE49-F238E27FC236}">
                <a16:creationId xmlns:a16="http://schemas.microsoft.com/office/drawing/2014/main" id="{4E080225-F2BD-3546-83B9-E93157179B69}"/>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094A64F-4A2C-644B-B659-3E3131351C51}"/>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386721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 charts displaying sixty-five ATE projects are located at minority-serving institutions of higher education, while 187 are at non-minority serving IHEs. 75% of those at minority-serving IHEs are at hispanic-serving institutions, with 9% at multiple minority-serving designations, 8% at predominately or historically black IHEs, 5% at native hawaiian-serving institutions, 2% at alaska native-serving institutions, and 2% at tribal colleges or universities. ">
            <a:extLst>
              <a:ext uri="{FF2B5EF4-FFF2-40B4-BE49-F238E27FC236}">
                <a16:creationId xmlns:a16="http://schemas.microsoft.com/office/drawing/2014/main" id="{83028667-14CD-D245-8252-3EFCF46AFB59}"/>
              </a:ext>
            </a:extLst>
          </p:cNvPr>
          <p:cNvPicPr>
            <a:picLocks noChangeAspect="1"/>
          </p:cNvPicPr>
          <p:nvPr/>
        </p:nvPicPr>
        <p:blipFill>
          <a:blip r:embed="rId2"/>
          <a:stretch>
            <a:fillRect/>
          </a:stretch>
        </p:blipFill>
        <p:spPr>
          <a:xfrm>
            <a:off x="425450" y="927100"/>
            <a:ext cx="8293100" cy="5003800"/>
          </a:xfrm>
          <a:prstGeom prst="rect">
            <a:avLst/>
          </a:prstGeom>
        </p:spPr>
      </p:pic>
      <p:sp>
        <p:nvSpPr>
          <p:cNvPr id="4" name="Rectangle 3">
            <a:extLst>
              <a:ext uri="{FF2B5EF4-FFF2-40B4-BE49-F238E27FC236}">
                <a16:creationId xmlns:a16="http://schemas.microsoft.com/office/drawing/2014/main" id="{3F572602-CC34-B048-80D1-CA83A9DF24DD}"/>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F770F42-B979-C64D-A2E4-EB9BCFDF98E4}"/>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3379611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r charts displaying sixty-five ATE projects are located at minority-serving institutions of higher education, while 187 are at non-minority serving IHEs. 75% of those at minority-serving IHEs are at hispanic-serving institutions, with 9% at multiple minority-serving designations, 8% at predominately or historically black IHEs, 5% at native hawaiian-serving institutions, 2% at alaska native-serving institutions, and 2% at tribal colleges or universities. ">
            <a:extLst>
              <a:ext uri="{FF2B5EF4-FFF2-40B4-BE49-F238E27FC236}">
                <a16:creationId xmlns:a16="http://schemas.microsoft.com/office/drawing/2014/main" id="{B9AB03DF-4DD4-7C4B-96F6-66D88253CAAE}"/>
              </a:ext>
            </a:extLst>
          </p:cNvPr>
          <p:cNvPicPr>
            <a:picLocks noChangeAspect="1"/>
          </p:cNvPicPr>
          <p:nvPr/>
        </p:nvPicPr>
        <p:blipFill>
          <a:blip r:embed="rId2"/>
          <a:stretch>
            <a:fillRect/>
          </a:stretch>
        </p:blipFill>
        <p:spPr>
          <a:xfrm>
            <a:off x="2571750" y="1397000"/>
            <a:ext cx="4000500" cy="4064000"/>
          </a:xfrm>
          <a:prstGeom prst="rect">
            <a:avLst/>
          </a:prstGeom>
        </p:spPr>
      </p:pic>
      <p:sp>
        <p:nvSpPr>
          <p:cNvPr id="6" name="Rectangle 5">
            <a:extLst>
              <a:ext uri="{FF2B5EF4-FFF2-40B4-BE49-F238E27FC236}">
                <a16:creationId xmlns:a16="http://schemas.microsoft.com/office/drawing/2014/main" id="{283176E0-E4BD-3341-A3C4-8AC3B076E1B7}"/>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4CF6A88-4520-A045-A2BF-FBEE4304727C}"/>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573676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E7D022-89BE-7440-9F83-F9078DA80CCA}"/>
              </a:ext>
            </a:extLst>
          </p:cNvPr>
          <p:cNvPicPr>
            <a:picLocks noChangeAspect="1"/>
          </p:cNvPicPr>
          <p:nvPr/>
        </p:nvPicPr>
        <p:blipFill>
          <a:blip r:embed="rId2"/>
          <a:srcRect/>
          <a:stretch/>
        </p:blipFill>
        <p:spPr>
          <a:xfrm>
            <a:off x="2590800" y="1371600"/>
            <a:ext cx="3962400" cy="4114800"/>
          </a:xfrm>
          <a:prstGeom prst="rect">
            <a:avLst/>
          </a:prstGeom>
        </p:spPr>
      </p:pic>
      <p:sp>
        <p:nvSpPr>
          <p:cNvPr id="4" name="Rectangle 3">
            <a:extLst>
              <a:ext uri="{FF2B5EF4-FFF2-40B4-BE49-F238E27FC236}">
                <a16:creationId xmlns:a16="http://schemas.microsoft.com/office/drawing/2014/main" id="{B7459D98-8697-A74D-AE1A-B113C3BCAF3A}"/>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D1DC017-459A-9540-922A-538335D0C619}"/>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spTree>
    <p:extLst>
      <p:ext uri="{BB962C8B-B14F-4D97-AF65-F5344CB8AC3E}">
        <p14:creationId xmlns:p14="http://schemas.microsoft.com/office/powerpoint/2010/main" val="3576042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23FC6-41D6-764B-8CB6-851C99F07C8B}"/>
              </a:ext>
            </a:extLst>
          </p:cNvPr>
          <p:cNvSpPr/>
          <p:nvPr/>
        </p:nvSpPr>
        <p:spPr>
          <a:xfrm>
            <a:off x="0" y="6400800"/>
            <a:ext cx="9144000" cy="457200"/>
          </a:xfrm>
          <a:prstGeom prst="rect">
            <a:avLst/>
          </a:prstGeom>
          <a:solidFill>
            <a:srgbClr val="00A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2FA8D6A-FEA7-A64C-B684-F803DEC48D04}"/>
              </a:ext>
            </a:extLst>
          </p:cNvPr>
          <p:cNvSpPr txBox="1"/>
          <p:nvPr/>
        </p:nvSpPr>
        <p:spPr>
          <a:xfrm>
            <a:off x="457200" y="6498595"/>
            <a:ext cx="5448928" cy="261610"/>
          </a:xfrm>
          <a:prstGeom prst="rect">
            <a:avLst/>
          </a:prstGeom>
          <a:noFill/>
        </p:spPr>
        <p:txBody>
          <a:bodyPr wrap="none" rtlCol="0">
            <a:spAutoFit/>
          </a:bodyPr>
          <a:lstStyle/>
          <a:p>
            <a:r>
              <a:rPr lang="en-US" sz="1100" dirty="0"/>
              <a:t>ATE Annual Survey Report Graphs </a:t>
            </a:r>
            <a:r>
              <a:rPr lang="en-US" sz="1100" b="1" dirty="0">
                <a:solidFill>
                  <a:schemeClr val="accent4"/>
                </a:solidFill>
              </a:rPr>
              <a:t>2019	</a:t>
            </a:r>
            <a:r>
              <a:rPr lang="en-US" sz="1000" dirty="0">
                <a:solidFill>
                  <a:schemeClr val="bg1"/>
                </a:solidFill>
                <a:latin typeface="+mj-lt"/>
              </a:rPr>
              <a:t>Full report at </a:t>
            </a:r>
            <a:r>
              <a:rPr lang="en-US" sz="1000" dirty="0" err="1">
                <a:solidFill>
                  <a:schemeClr val="bg1"/>
                </a:solidFill>
                <a:latin typeface="+mj-lt"/>
              </a:rPr>
              <a:t>www.evalu-ate.org</a:t>
            </a:r>
            <a:r>
              <a:rPr lang="en-US" sz="1000" dirty="0">
                <a:solidFill>
                  <a:schemeClr val="bg1"/>
                </a:solidFill>
                <a:latin typeface="+mj-lt"/>
              </a:rPr>
              <a:t>/</a:t>
            </a:r>
            <a:r>
              <a:rPr lang="en-US" sz="1000" dirty="0" err="1">
                <a:solidFill>
                  <a:schemeClr val="bg1"/>
                </a:solidFill>
                <a:latin typeface="+mj-lt"/>
              </a:rPr>
              <a:t>annual_survey</a:t>
            </a:r>
            <a:endParaRPr lang="en-US" sz="1100" dirty="0">
              <a:solidFill>
                <a:schemeClr val="bg1"/>
              </a:solidFill>
              <a:latin typeface="+mj-lt"/>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3839" y="1604708"/>
            <a:ext cx="4096322" cy="3648584"/>
          </a:xfrm>
          <a:prstGeom prst="rect">
            <a:avLst/>
          </a:prstGeom>
        </p:spPr>
      </p:pic>
    </p:spTree>
    <p:extLst>
      <p:ext uri="{BB962C8B-B14F-4D97-AF65-F5344CB8AC3E}">
        <p14:creationId xmlns:p14="http://schemas.microsoft.com/office/powerpoint/2010/main" val="1276261812"/>
      </p:ext>
    </p:extLst>
  </p:cSld>
  <p:clrMapOvr>
    <a:masterClrMapping/>
  </p:clrMapOvr>
</p:sld>
</file>

<file path=ppt/theme/theme1.xml><?xml version="1.0" encoding="utf-8"?>
<a:theme xmlns:a="http://schemas.openxmlformats.org/drawingml/2006/main" name="EvaluATE2019">
  <a:themeElements>
    <a:clrScheme name="EvaluATE 2019">
      <a:dk1>
        <a:sysClr val="windowText" lastClr="000000"/>
      </a:dk1>
      <a:lt1>
        <a:sysClr val="window" lastClr="FFFFFF"/>
      </a:lt1>
      <a:dk2>
        <a:srgbClr val="44546A"/>
      </a:dk2>
      <a:lt2>
        <a:srgbClr val="E7E6E6"/>
      </a:lt2>
      <a:accent1>
        <a:srgbClr val="00A4B2"/>
      </a:accent1>
      <a:accent2>
        <a:srgbClr val="1B5B83"/>
      </a:accent2>
      <a:accent3>
        <a:srgbClr val="EB6841"/>
      </a:accent3>
      <a:accent4>
        <a:srgbClr val="E6BB50"/>
      </a:accent4>
      <a:accent5>
        <a:srgbClr val="4C4D7B"/>
      </a:accent5>
      <a:accent6>
        <a:srgbClr val="66BA93"/>
      </a:accent6>
      <a:hlink>
        <a:srgbClr val="00A4B2"/>
      </a:hlink>
      <a:folHlink>
        <a:srgbClr val="DB28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EvaluATE2019</Template>
  <TotalTime>24</TotalTime>
  <Words>164</Words>
  <Application>Microsoft Office PowerPoint</Application>
  <PresentationFormat>On-screen Show (4:3)</PresentationFormat>
  <Paragraphs>26</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EvaluATE2019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Lyssa W Becho</dc:creator>
  <cp:lastModifiedBy>Anastasia Councell</cp:lastModifiedBy>
  <cp:revision>6</cp:revision>
  <dcterms:created xsi:type="dcterms:W3CDTF">2020-01-15T14:18:51Z</dcterms:created>
  <dcterms:modified xsi:type="dcterms:W3CDTF">2020-03-12T16:55:20Z</dcterms:modified>
</cp:coreProperties>
</file>