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2"/>
  </p:notesMasterIdLst>
  <p:handoutMasterIdLst>
    <p:handoutMasterId r:id="rId33"/>
  </p:handoutMasterIdLst>
  <p:sldIdLst>
    <p:sldId id="451" r:id="rId2"/>
    <p:sldId id="406" r:id="rId3"/>
    <p:sldId id="442" r:id="rId4"/>
    <p:sldId id="443" r:id="rId5"/>
    <p:sldId id="444" r:id="rId6"/>
    <p:sldId id="445" r:id="rId7"/>
    <p:sldId id="446" r:id="rId8"/>
    <p:sldId id="447" r:id="rId9"/>
    <p:sldId id="448" r:id="rId10"/>
    <p:sldId id="449" r:id="rId11"/>
    <p:sldId id="450" r:id="rId12"/>
    <p:sldId id="407" r:id="rId13"/>
    <p:sldId id="408" r:id="rId14"/>
    <p:sldId id="410" r:id="rId15"/>
    <p:sldId id="409" r:id="rId16"/>
    <p:sldId id="411" r:id="rId17"/>
    <p:sldId id="416" r:id="rId18"/>
    <p:sldId id="422" r:id="rId19"/>
    <p:sldId id="412" r:id="rId20"/>
    <p:sldId id="413" r:id="rId21"/>
    <p:sldId id="430" r:id="rId22"/>
    <p:sldId id="431" r:id="rId23"/>
    <p:sldId id="425" r:id="rId24"/>
    <p:sldId id="423" r:id="rId25"/>
    <p:sldId id="424" r:id="rId26"/>
    <p:sldId id="428" r:id="rId27"/>
    <p:sldId id="426" r:id="rId28"/>
    <p:sldId id="427" r:id="rId29"/>
    <p:sldId id="417" r:id="rId30"/>
    <p:sldId id="429" r:id="rId31"/>
  </p:sldIdLst>
  <p:sldSz cx="9144000" cy="6858000" type="screen4x3"/>
  <p:notesSz cx="6997700" cy="9271000"/>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00FF"/>
    <a:srgbClr val="CC0000"/>
    <a:srgbClr val="9966FF"/>
    <a:srgbClr val="3333CC"/>
    <a:srgbClr val="00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208" autoAdjust="0"/>
    <p:restoredTop sz="94728" autoAdjust="0"/>
  </p:normalViewPr>
  <p:slideViewPr>
    <p:cSldViewPr snapToGrid="0">
      <p:cViewPr varScale="1">
        <p:scale>
          <a:sx n="96" d="100"/>
          <a:sy n="96" d="100"/>
        </p:scale>
        <p:origin x="84" y="834"/>
      </p:cViewPr>
      <p:guideLst>
        <p:guide orient="horz" pos="2160"/>
        <p:guide pos="2880"/>
      </p:guideLst>
    </p:cSldViewPr>
  </p:slideViewPr>
  <p:outlineViewPr>
    <p:cViewPr>
      <p:scale>
        <a:sx n="33" d="100"/>
        <a:sy n="33" d="100"/>
      </p:scale>
      <p:origin x="0" y="0"/>
    </p:cViewPr>
    <p:sldLst>
      <p:sld r:id="rId1" collapse="1"/>
      <p:sld r:id="rId2" collapse="1"/>
    </p:sldLst>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_rels/viewProps.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slide" Target="slides/slide1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0" name="Rectangle 2"/>
          <p:cNvSpPr>
            <a:spLocks noGrp="1" noChangeArrowheads="1"/>
          </p:cNvSpPr>
          <p:nvPr>
            <p:ph type="hdr" sz="quarter"/>
          </p:nvPr>
        </p:nvSpPr>
        <p:spPr bwMode="auto">
          <a:xfrm>
            <a:off x="0" y="0"/>
            <a:ext cx="3033713" cy="463550"/>
          </a:xfrm>
          <a:prstGeom prst="rect">
            <a:avLst/>
          </a:prstGeom>
          <a:noFill/>
          <a:ln w="9525">
            <a:noFill/>
            <a:miter lim="800000"/>
            <a:headEnd/>
            <a:tailEnd/>
          </a:ln>
          <a:effectLst/>
        </p:spPr>
        <p:txBody>
          <a:bodyPr vert="horz" wrap="square" lIns="92953" tIns="46477" rIns="92953" bIns="46477" numCol="1" anchor="t" anchorCtr="0" compatLnSpc="1">
            <a:prstTxWarp prst="textNoShape">
              <a:avLst/>
            </a:prstTxWarp>
          </a:bodyPr>
          <a:lstStyle>
            <a:lvl1pPr defTabSz="930275">
              <a:defRPr sz="1200">
                <a:latin typeface="Arial" charset="0"/>
              </a:defRPr>
            </a:lvl1pPr>
          </a:lstStyle>
          <a:p>
            <a:pPr>
              <a:defRPr/>
            </a:pPr>
            <a:endParaRPr lang="en-US"/>
          </a:p>
        </p:txBody>
      </p:sp>
      <p:sp>
        <p:nvSpPr>
          <p:cNvPr id="37891" name="Rectangle 3"/>
          <p:cNvSpPr>
            <a:spLocks noGrp="1" noChangeArrowheads="1"/>
          </p:cNvSpPr>
          <p:nvPr>
            <p:ph type="dt" sz="quarter" idx="1"/>
          </p:nvPr>
        </p:nvSpPr>
        <p:spPr bwMode="auto">
          <a:xfrm>
            <a:off x="3962400" y="0"/>
            <a:ext cx="3033713" cy="463550"/>
          </a:xfrm>
          <a:prstGeom prst="rect">
            <a:avLst/>
          </a:prstGeom>
          <a:noFill/>
          <a:ln w="9525">
            <a:noFill/>
            <a:miter lim="800000"/>
            <a:headEnd/>
            <a:tailEnd/>
          </a:ln>
          <a:effectLst/>
        </p:spPr>
        <p:txBody>
          <a:bodyPr vert="horz" wrap="square" lIns="92953" tIns="46477" rIns="92953" bIns="46477" numCol="1" anchor="t" anchorCtr="0" compatLnSpc="1">
            <a:prstTxWarp prst="textNoShape">
              <a:avLst/>
            </a:prstTxWarp>
          </a:bodyPr>
          <a:lstStyle>
            <a:lvl1pPr algn="r" defTabSz="930275">
              <a:defRPr sz="1200">
                <a:latin typeface="Arial" charset="0"/>
              </a:defRPr>
            </a:lvl1pPr>
          </a:lstStyle>
          <a:p>
            <a:pPr>
              <a:defRPr/>
            </a:pPr>
            <a:endParaRPr lang="en-US"/>
          </a:p>
        </p:txBody>
      </p:sp>
      <p:sp>
        <p:nvSpPr>
          <p:cNvPr id="37892" name="Rectangle 4"/>
          <p:cNvSpPr>
            <a:spLocks noGrp="1" noChangeArrowheads="1"/>
          </p:cNvSpPr>
          <p:nvPr>
            <p:ph type="ftr" sz="quarter" idx="2"/>
          </p:nvPr>
        </p:nvSpPr>
        <p:spPr bwMode="auto">
          <a:xfrm>
            <a:off x="0" y="8805863"/>
            <a:ext cx="3033713" cy="463550"/>
          </a:xfrm>
          <a:prstGeom prst="rect">
            <a:avLst/>
          </a:prstGeom>
          <a:noFill/>
          <a:ln w="9525">
            <a:noFill/>
            <a:miter lim="800000"/>
            <a:headEnd/>
            <a:tailEnd/>
          </a:ln>
          <a:effectLst/>
        </p:spPr>
        <p:txBody>
          <a:bodyPr vert="horz" wrap="square" lIns="92953" tIns="46477" rIns="92953" bIns="46477" numCol="1" anchor="b" anchorCtr="0" compatLnSpc="1">
            <a:prstTxWarp prst="textNoShape">
              <a:avLst/>
            </a:prstTxWarp>
          </a:bodyPr>
          <a:lstStyle>
            <a:lvl1pPr defTabSz="930275">
              <a:defRPr sz="1200">
                <a:latin typeface="Arial" charset="0"/>
              </a:defRPr>
            </a:lvl1pPr>
          </a:lstStyle>
          <a:p>
            <a:pPr>
              <a:defRPr/>
            </a:pPr>
            <a:endParaRPr lang="en-US"/>
          </a:p>
        </p:txBody>
      </p:sp>
      <p:sp>
        <p:nvSpPr>
          <p:cNvPr id="37893" name="Rectangle 5"/>
          <p:cNvSpPr>
            <a:spLocks noGrp="1" noChangeArrowheads="1"/>
          </p:cNvSpPr>
          <p:nvPr>
            <p:ph type="sldNum" sz="quarter" idx="3"/>
          </p:nvPr>
        </p:nvSpPr>
        <p:spPr bwMode="auto">
          <a:xfrm>
            <a:off x="3962400" y="8805863"/>
            <a:ext cx="3033713" cy="463550"/>
          </a:xfrm>
          <a:prstGeom prst="rect">
            <a:avLst/>
          </a:prstGeom>
          <a:noFill/>
          <a:ln w="9525">
            <a:noFill/>
            <a:miter lim="800000"/>
            <a:headEnd/>
            <a:tailEnd/>
          </a:ln>
          <a:effectLst/>
        </p:spPr>
        <p:txBody>
          <a:bodyPr vert="horz" wrap="square" lIns="92953" tIns="46477" rIns="92953" bIns="46477" numCol="1" anchor="b" anchorCtr="0" compatLnSpc="1">
            <a:prstTxWarp prst="textNoShape">
              <a:avLst/>
            </a:prstTxWarp>
          </a:bodyPr>
          <a:lstStyle>
            <a:lvl1pPr algn="r" defTabSz="930275">
              <a:defRPr sz="1200"/>
            </a:lvl1pPr>
          </a:lstStyle>
          <a:p>
            <a:fld id="{69054B62-BFB6-4FDC-AD94-B5C92A390993}" type="slidenum">
              <a:rPr lang="en-US" altLang="en-US"/>
              <a:pPr/>
              <a:t>‹#›</a:t>
            </a:fld>
            <a:endParaRPr lang="en-US" altLang="en-US"/>
          </a:p>
        </p:txBody>
      </p:sp>
    </p:spTree>
    <p:extLst>
      <p:ext uri="{BB962C8B-B14F-4D97-AF65-F5344CB8AC3E}">
        <p14:creationId xmlns:p14="http://schemas.microsoft.com/office/powerpoint/2010/main" val="376980193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5842" name="Rectangle 2"/>
          <p:cNvSpPr>
            <a:spLocks noGrp="1" noChangeArrowheads="1"/>
          </p:cNvSpPr>
          <p:nvPr>
            <p:ph type="hdr" sz="quarter"/>
          </p:nvPr>
        </p:nvSpPr>
        <p:spPr bwMode="auto">
          <a:xfrm>
            <a:off x="0" y="0"/>
            <a:ext cx="3033713" cy="463550"/>
          </a:xfrm>
          <a:prstGeom prst="rect">
            <a:avLst/>
          </a:prstGeom>
          <a:noFill/>
          <a:ln w="9525">
            <a:noFill/>
            <a:miter lim="800000"/>
            <a:headEnd/>
            <a:tailEnd/>
          </a:ln>
          <a:effectLst/>
        </p:spPr>
        <p:txBody>
          <a:bodyPr vert="horz" wrap="square" lIns="92953" tIns="46477" rIns="92953" bIns="46477" numCol="1" anchor="t" anchorCtr="0" compatLnSpc="1">
            <a:prstTxWarp prst="textNoShape">
              <a:avLst/>
            </a:prstTxWarp>
          </a:bodyPr>
          <a:lstStyle>
            <a:lvl1pPr defTabSz="930275">
              <a:defRPr sz="1200">
                <a:latin typeface="Arial" charset="0"/>
              </a:defRPr>
            </a:lvl1pPr>
          </a:lstStyle>
          <a:p>
            <a:pPr>
              <a:defRPr/>
            </a:pPr>
            <a:endParaRPr lang="en-US"/>
          </a:p>
        </p:txBody>
      </p:sp>
      <p:sp>
        <p:nvSpPr>
          <p:cNvPr id="35843" name="Rectangle 3"/>
          <p:cNvSpPr>
            <a:spLocks noGrp="1" noChangeArrowheads="1"/>
          </p:cNvSpPr>
          <p:nvPr>
            <p:ph type="dt" idx="1"/>
          </p:nvPr>
        </p:nvSpPr>
        <p:spPr bwMode="auto">
          <a:xfrm>
            <a:off x="3962400" y="0"/>
            <a:ext cx="3033713" cy="463550"/>
          </a:xfrm>
          <a:prstGeom prst="rect">
            <a:avLst/>
          </a:prstGeom>
          <a:noFill/>
          <a:ln w="9525">
            <a:noFill/>
            <a:miter lim="800000"/>
            <a:headEnd/>
            <a:tailEnd/>
          </a:ln>
          <a:effectLst/>
        </p:spPr>
        <p:txBody>
          <a:bodyPr vert="horz" wrap="square" lIns="92953" tIns="46477" rIns="92953" bIns="46477" numCol="1" anchor="t" anchorCtr="0" compatLnSpc="1">
            <a:prstTxWarp prst="textNoShape">
              <a:avLst/>
            </a:prstTxWarp>
          </a:bodyPr>
          <a:lstStyle>
            <a:lvl1pPr algn="r" defTabSz="930275">
              <a:defRPr sz="1200">
                <a:latin typeface="Arial" charset="0"/>
              </a:defRPr>
            </a:lvl1pPr>
          </a:lstStyle>
          <a:p>
            <a:pPr>
              <a:defRPr/>
            </a:pPr>
            <a:endParaRPr lang="en-US"/>
          </a:p>
        </p:txBody>
      </p:sp>
      <p:sp>
        <p:nvSpPr>
          <p:cNvPr id="80900" name="Rectangle 4"/>
          <p:cNvSpPr>
            <a:spLocks noGrp="1" noRot="1" noChangeAspect="1" noChangeArrowheads="1" noTextEdit="1"/>
          </p:cNvSpPr>
          <p:nvPr>
            <p:ph type="sldImg" idx="2"/>
          </p:nvPr>
        </p:nvSpPr>
        <p:spPr bwMode="auto">
          <a:xfrm>
            <a:off x="1181100" y="695325"/>
            <a:ext cx="4635500" cy="347662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5" name="Rectangle 5"/>
          <p:cNvSpPr>
            <a:spLocks noGrp="1" noChangeArrowheads="1"/>
          </p:cNvSpPr>
          <p:nvPr>
            <p:ph type="body" sz="quarter" idx="3"/>
          </p:nvPr>
        </p:nvSpPr>
        <p:spPr bwMode="auto">
          <a:xfrm>
            <a:off x="700088" y="4403725"/>
            <a:ext cx="5597525" cy="4171950"/>
          </a:xfrm>
          <a:prstGeom prst="rect">
            <a:avLst/>
          </a:prstGeom>
          <a:noFill/>
          <a:ln w="9525">
            <a:noFill/>
            <a:miter lim="800000"/>
            <a:headEnd/>
            <a:tailEnd/>
          </a:ln>
          <a:effectLst/>
        </p:spPr>
        <p:txBody>
          <a:bodyPr vert="horz" wrap="square" lIns="92953" tIns="46477" rIns="92953" bIns="46477"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5846" name="Rectangle 6"/>
          <p:cNvSpPr>
            <a:spLocks noGrp="1" noChangeArrowheads="1"/>
          </p:cNvSpPr>
          <p:nvPr>
            <p:ph type="ftr" sz="quarter" idx="4"/>
          </p:nvPr>
        </p:nvSpPr>
        <p:spPr bwMode="auto">
          <a:xfrm>
            <a:off x="0" y="8805863"/>
            <a:ext cx="3033713" cy="463550"/>
          </a:xfrm>
          <a:prstGeom prst="rect">
            <a:avLst/>
          </a:prstGeom>
          <a:noFill/>
          <a:ln w="9525">
            <a:noFill/>
            <a:miter lim="800000"/>
            <a:headEnd/>
            <a:tailEnd/>
          </a:ln>
          <a:effectLst/>
        </p:spPr>
        <p:txBody>
          <a:bodyPr vert="horz" wrap="square" lIns="92953" tIns="46477" rIns="92953" bIns="46477" numCol="1" anchor="b" anchorCtr="0" compatLnSpc="1">
            <a:prstTxWarp prst="textNoShape">
              <a:avLst/>
            </a:prstTxWarp>
          </a:bodyPr>
          <a:lstStyle>
            <a:lvl1pPr defTabSz="930275">
              <a:defRPr sz="1200">
                <a:latin typeface="Arial" charset="0"/>
              </a:defRPr>
            </a:lvl1pPr>
          </a:lstStyle>
          <a:p>
            <a:pPr>
              <a:defRPr/>
            </a:pPr>
            <a:endParaRPr lang="en-US"/>
          </a:p>
        </p:txBody>
      </p:sp>
      <p:sp>
        <p:nvSpPr>
          <p:cNvPr id="35847" name="Rectangle 7"/>
          <p:cNvSpPr>
            <a:spLocks noGrp="1" noChangeArrowheads="1"/>
          </p:cNvSpPr>
          <p:nvPr>
            <p:ph type="sldNum" sz="quarter" idx="5"/>
          </p:nvPr>
        </p:nvSpPr>
        <p:spPr bwMode="auto">
          <a:xfrm>
            <a:off x="3962400" y="8805863"/>
            <a:ext cx="3033713" cy="463550"/>
          </a:xfrm>
          <a:prstGeom prst="rect">
            <a:avLst/>
          </a:prstGeom>
          <a:noFill/>
          <a:ln w="9525">
            <a:noFill/>
            <a:miter lim="800000"/>
            <a:headEnd/>
            <a:tailEnd/>
          </a:ln>
          <a:effectLst/>
        </p:spPr>
        <p:txBody>
          <a:bodyPr vert="horz" wrap="square" lIns="92953" tIns="46477" rIns="92953" bIns="46477" numCol="1" anchor="b" anchorCtr="0" compatLnSpc="1">
            <a:prstTxWarp prst="textNoShape">
              <a:avLst/>
            </a:prstTxWarp>
          </a:bodyPr>
          <a:lstStyle>
            <a:lvl1pPr algn="r" defTabSz="930275">
              <a:defRPr sz="1200"/>
            </a:lvl1pPr>
          </a:lstStyle>
          <a:p>
            <a:fld id="{C53DA8E3-DBE2-4C52-BBEA-FFD92A597110}" type="slidenum">
              <a:rPr lang="en-US" altLang="en-US"/>
              <a:pPr/>
              <a:t>‹#›</a:t>
            </a:fld>
            <a:endParaRPr lang="en-US" altLang="en-US"/>
          </a:p>
        </p:txBody>
      </p:sp>
    </p:spTree>
    <p:extLst>
      <p:ext uri="{BB962C8B-B14F-4D97-AF65-F5344CB8AC3E}">
        <p14:creationId xmlns:p14="http://schemas.microsoft.com/office/powerpoint/2010/main" val="13447401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Slide Image Placeholder 1"/>
          <p:cNvSpPr>
            <a:spLocks noGrp="1" noRot="1" noChangeAspect="1" noTextEdit="1"/>
          </p:cNvSpPr>
          <p:nvPr>
            <p:ph type="sldImg"/>
          </p:nvPr>
        </p:nvSpPr>
        <p:spPr>
          <a:ln/>
        </p:spPr>
      </p:sp>
      <p:sp>
        <p:nvSpPr>
          <p:cNvPr id="819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
        <p:nvSpPr>
          <p:cNvPr id="8192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eaLnBrk="0" hangingPunct="0">
              <a:defRPr>
                <a:solidFill>
                  <a:schemeClr val="tx1"/>
                </a:solidFill>
                <a:latin typeface="Arial" panose="020B0604020202020204" pitchFamily="34" charset="0"/>
              </a:defRPr>
            </a:lvl1pPr>
            <a:lvl2pPr marL="742950" indent="-285750" defTabSz="930275" eaLnBrk="0" hangingPunct="0">
              <a:defRPr>
                <a:solidFill>
                  <a:schemeClr val="tx1"/>
                </a:solidFill>
                <a:latin typeface="Arial" panose="020B0604020202020204" pitchFamily="34" charset="0"/>
              </a:defRPr>
            </a:lvl2pPr>
            <a:lvl3pPr marL="1143000" indent="-228600" defTabSz="930275" eaLnBrk="0" hangingPunct="0">
              <a:defRPr>
                <a:solidFill>
                  <a:schemeClr val="tx1"/>
                </a:solidFill>
                <a:latin typeface="Arial" panose="020B0604020202020204" pitchFamily="34" charset="0"/>
              </a:defRPr>
            </a:lvl3pPr>
            <a:lvl4pPr marL="1600200" indent="-228600" defTabSz="930275" eaLnBrk="0" hangingPunct="0">
              <a:defRPr>
                <a:solidFill>
                  <a:schemeClr val="tx1"/>
                </a:solidFill>
                <a:latin typeface="Arial" panose="020B0604020202020204" pitchFamily="34" charset="0"/>
              </a:defRPr>
            </a:lvl4pPr>
            <a:lvl5pPr marL="2057400" indent="-228600" defTabSz="930275" eaLnBrk="0" hangingPunct="0">
              <a:defRPr>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F979D6BF-FD78-4648-8E45-A5813D185917}" type="slidenum">
              <a:rPr lang="en-US" altLang="en-US"/>
              <a:pPr eaLnBrk="1" hangingPunct="1"/>
              <a:t>2</a:t>
            </a:fld>
            <a:endParaRPr lang="en-US" altLang="en-US"/>
          </a:p>
        </p:txBody>
      </p:sp>
    </p:spTree>
    <p:extLst>
      <p:ext uri="{BB962C8B-B14F-4D97-AF65-F5344CB8AC3E}">
        <p14:creationId xmlns:p14="http://schemas.microsoft.com/office/powerpoint/2010/main" val="138459097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Slide Image Placeholder 1"/>
          <p:cNvSpPr>
            <a:spLocks noGrp="1" noRot="1" noChangeAspect="1" noTextEdit="1"/>
          </p:cNvSpPr>
          <p:nvPr>
            <p:ph type="sldImg"/>
          </p:nvPr>
        </p:nvSpPr>
        <p:spPr>
          <a:ln/>
        </p:spPr>
      </p:sp>
      <p:sp>
        <p:nvSpPr>
          <p:cNvPr id="9113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
        <p:nvSpPr>
          <p:cNvPr id="9114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eaLnBrk="0" hangingPunct="0">
              <a:defRPr>
                <a:solidFill>
                  <a:schemeClr val="tx1"/>
                </a:solidFill>
                <a:latin typeface="Arial" panose="020B0604020202020204" pitchFamily="34" charset="0"/>
              </a:defRPr>
            </a:lvl1pPr>
            <a:lvl2pPr marL="742950" indent="-285750" defTabSz="930275" eaLnBrk="0" hangingPunct="0">
              <a:defRPr>
                <a:solidFill>
                  <a:schemeClr val="tx1"/>
                </a:solidFill>
                <a:latin typeface="Arial" panose="020B0604020202020204" pitchFamily="34" charset="0"/>
              </a:defRPr>
            </a:lvl2pPr>
            <a:lvl3pPr marL="1143000" indent="-228600" defTabSz="930275" eaLnBrk="0" hangingPunct="0">
              <a:defRPr>
                <a:solidFill>
                  <a:schemeClr val="tx1"/>
                </a:solidFill>
                <a:latin typeface="Arial" panose="020B0604020202020204" pitchFamily="34" charset="0"/>
              </a:defRPr>
            </a:lvl3pPr>
            <a:lvl4pPr marL="1600200" indent="-228600" defTabSz="930275" eaLnBrk="0" hangingPunct="0">
              <a:defRPr>
                <a:solidFill>
                  <a:schemeClr val="tx1"/>
                </a:solidFill>
                <a:latin typeface="Arial" panose="020B0604020202020204" pitchFamily="34" charset="0"/>
              </a:defRPr>
            </a:lvl4pPr>
            <a:lvl5pPr marL="2057400" indent="-228600" defTabSz="930275" eaLnBrk="0" hangingPunct="0">
              <a:defRPr>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416C6F7D-5FFA-495D-B21E-FA2BD0C9EFBF}" type="slidenum">
              <a:rPr lang="en-US" altLang="en-US"/>
              <a:pPr eaLnBrk="1" hangingPunct="1"/>
              <a:t>20</a:t>
            </a:fld>
            <a:endParaRPr lang="en-US" altLang="en-US"/>
          </a:p>
        </p:txBody>
      </p:sp>
    </p:spTree>
    <p:extLst>
      <p:ext uri="{BB962C8B-B14F-4D97-AF65-F5344CB8AC3E}">
        <p14:creationId xmlns:p14="http://schemas.microsoft.com/office/powerpoint/2010/main" val="100049810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Slide Image Placeholder 1"/>
          <p:cNvSpPr>
            <a:spLocks noGrp="1" noRot="1" noChangeAspect="1" noTextEdit="1"/>
          </p:cNvSpPr>
          <p:nvPr>
            <p:ph type="sldImg"/>
          </p:nvPr>
        </p:nvSpPr>
        <p:spPr>
          <a:ln/>
        </p:spPr>
      </p:sp>
      <p:sp>
        <p:nvSpPr>
          <p:cNvPr id="9216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
        <p:nvSpPr>
          <p:cNvPr id="9216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eaLnBrk="0" hangingPunct="0">
              <a:defRPr>
                <a:solidFill>
                  <a:schemeClr val="tx1"/>
                </a:solidFill>
                <a:latin typeface="Arial" panose="020B0604020202020204" pitchFamily="34" charset="0"/>
              </a:defRPr>
            </a:lvl1pPr>
            <a:lvl2pPr marL="742950" indent="-285750" defTabSz="930275" eaLnBrk="0" hangingPunct="0">
              <a:defRPr>
                <a:solidFill>
                  <a:schemeClr val="tx1"/>
                </a:solidFill>
                <a:latin typeface="Arial" panose="020B0604020202020204" pitchFamily="34" charset="0"/>
              </a:defRPr>
            </a:lvl2pPr>
            <a:lvl3pPr marL="1143000" indent="-228600" defTabSz="930275" eaLnBrk="0" hangingPunct="0">
              <a:defRPr>
                <a:solidFill>
                  <a:schemeClr val="tx1"/>
                </a:solidFill>
                <a:latin typeface="Arial" panose="020B0604020202020204" pitchFamily="34" charset="0"/>
              </a:defRPr>
            </a:lvl3pPr>
            <a:lvl4pPr marL="1600200" indent="-228600" defTabSz="930275" eaLnBrk="0" hangingPunct="0">
              <a:defRPr>
                <a:solidFill>
                  <a:schemeClr val="tx1"/>
                </a:solidFill>
                <a:latin typeface="Arial" panose="020B0604020202020204" pitchFamily="34" charset="0"/>
              </a:defRPr>
            </a:lvl4pPr>
            <a:lvl5pPr marL="2057400" indent="-228600" defTabSz="930275" eaLnBrk="0" hangingPunct="0">
              <a:defRPr>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5058308F-0023-4ED5-85DE-F2B1C1861103}" type="slidenum">
              <a:rPr lang="en-US" altLang="en-US"/>
              <a:pPr eaLnBrk="1" hangingPunct="1"/>
              <a:t>27</a:t>
            </a:fld>
            <a:endParaRPr lang="en-US" altLang="en-US"/>
          </a:p>
        </p:txBody>
      </p:sp>
    </p:spTree>
    <p:extLst>
      <p:ext uri="{BB962C8B-B14F-4D97-AF65-F5344CB8AC3E}">
        <p14:creationId xmlns:p14="http://schemas.microsoft.com/office/powerpoint/2010/main" val="274508186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Slide Image Placeholder 1"/>
          <p:cNvSpPr>
            <a:spLocks noGrp="1" noRot="1" noChangeAspect="1" noTextEdit="1"/>
          </p:cNvSpPr>
          <p:nvPr>
            <p:ph type="sldImg"/>
          </p:nvPr>
        </p:nvSpPr>
        <p:spPr>
          <a:ln/>
        </p:spPr>
      </p:sp>
      <p:sp>
        <p:nvSpPr>
          <p:cNvPr id="9318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
        <p:nvSpPr>
          <p:cNvPr id="9318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eaLnBrk="0" hangingPunct="0">
              <a:defRPr>
                <a:solidFill>
                  <a:schemeClr val="tx1"/>
                </a:solidFill>
                <a:latin typeface="Arial" panose="020B0604020202020204" pitchFamily="34" charset="0"/>
              </a:defRPr>
            </a:lvl1pPr>
            <a:lvl2pPr marL="742950" indent="-285750" defTabSz="930275" eaLnBrk="0" hangingPunct="0">
              <a:defRPr>
                <a:solidFill>
                  <a:schemeClr val="tx1"/>
                </a:solidFill>
                <a:latin typeface="Arial" panose="020B0604020202020204" pitchFamily="34" charset="0"/>
              </a:defRPr>
            </a:lvl2pPr>
            <a:lvl3pPr marL="1143000" indent="-228600" defTabSz="930275" eaLnBrk="0" hangingPunct="0">
              <a:defRPr>
                <a:solidFill>
                  <a:schemeClr val="tx1"/>
                </a:solidFill>
                <a:latin typeface="Arial" panose="020B0604020202020204" pitchFamily="34" charset="0"/>
              </a:defRPr>
            </a:lvl3pPr>
            <a:lvl4pPr marL="1600200" indent="-228600" defTabSz="930275" eaLnBrk="0" hangingPunct="0">
              <a:defRPr>
                <a:solidFill>
                  <a:schemeClr val="tx1"/>
                </a:solidFill>
                <a:latin typeface="Arial" panose="020B0604020202020204" pitchFamily="34" charset="0"/>
              </a:defRPr>
            </a:lvl4pPr>
            <a:lvl5pPr marL="2057400" indent="-228600" defTabSz="930275" eaLnBrk="0" hangingPunct="0">
              <a:defRPr>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0C5CCDBD-3C47-4886-A327-074D266A7E06}" type="slidenum">
              <a:rPr lang="en-US" altLang="en-US"/>
              <a:pPr eaLnBrk="1" hangingPunct="1"/>
              <a:t>28</a:t>
            </a:fld>
            <a:endParaRPr lang="en-US" altLang="en-US"/>
          </a:p>
        </p:txBody>
      </p:sp>
    </p:spTree>
    <p:extLst>
      <p:ext uri="{BB962C8B-B14F-4D97-AF65-F5344CB8AC3E}">
        <p14:creationId xmlns:p14="http://schemas.microsoft.com/office/powerpoint/2010/main" val="41173895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Slide Image Placeholder 1"/>
          <p:cNvSpPr>
            <a:spLocks noGrp="1" noRot="1" noChangeAspect="1" noTextEdit="1"/>
          </p:cNvSpPr>
          <p:nvPr>
            <p:ph type="sldImg"/>
          </p:nvPr>
        </p:nvSpPr>
        <p:spPr>
          <a:ln/>
        </p:spPr>
      </p:sp>
      <p:sp>
        <p:nvSpPr>
          <p:cNvPr id="9421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
        <p:nvSpPr>
          <p:cNvPr id="9421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eaLnBrk="0" hangingPunct="0">
              <a:defRPr>
                <a:solidFill>
                  <a:schemeClr val="tx1"/>
                </a:solidFill>
                <a:latin typeface="Arial" panose="020B0604020202020204" pitchFamily="34" charset="0"/>
              </a:defRPr>
            </a:lvl1pPr>
            <a:lvl2pPr marL="742950" indent="-285750" defTabSz="930275" eaLnBrk="0" hangingPunct="0">
              <a:defRPr>
                <a:solidFill>
                  <a:schemeClr val="tx1"/>
                </a:solidFill>
                <a:latin typeface="Arial" panose="020B0604020202020204" pitchFamily="34" charset="0"/>
              </a:defRPr>
            </a:lvl2pPr>
            <a:lvl3pPr marL="1143000" indent="-228600" defTabSz="930275" eaLnBrk="0" hangingPunct="0">
              <a:defRPr>
                <a:solidFill>
                  <a:schemeClr val="tx1"/>
                </a:solidFill>
                <a:latin typeface="Arial" panose="020B0604020202020204" pitchFamily="34" charset="0"/>
              </a:defRPr>
            </a:lvl3pPr>
            <a:lvl4pPr marL="1600200" indent="-228600" defTabSz="930275" eaLnBrk="0" hangingPunct="0">
              <a:defRPr>
                <a:solidFill>
                  <a:schemeClr val="tx1"/>
                </a:solidFill>
                <a:latin typeface="Arial" panose="020B0604020202020204" pitchFamily="34" charset="0"/>
              </a:defRPr>
            </a:lvl4pPr>
            <a:lvl5pPr marL="2057400" indent="-228600" defTabSz="930275" eaLnBrk="0" hangingPunct="0">
              <a:defRPr>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4347BA08-4AEB-4AF8-A62C-A7A5C95F01DD}" type="slidenum">
              <a:rPr lang="en-US" altLang="en-US"/>
              <a:pPr eaLnBrk="1" hangingPunct="1"/>
              <a:t>29</a:t>
            </a:fld>
            <a:endParaRPr lang="en-US" altLang="en-US"/>
          </a:p>
        </p:txBody>
      </p:sp>
    </p:spTree>
    <p:extLst>
      <p:ext uri="{BB962C8B-B14F-4D97-AF65-F5344CB8AC3E}">
        <p14:creationId xmlns:p14="http://schemas.microsoft.com/office/powerpoint/2010/main" val="36682598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Slide Image Placeholder 1"/>
          <p:cNvSpPr>
            <a:spLocks noGrp="1" noRot="1" noChangeAspect="1" noTextEdit="1"/>
          </p:cNvSpPr>
          <p:nvPr>
            <p:ph type="sldImg"/>
          </p:nvPr>
        </p:nvSpPr>
        <p:spPr>
          <a:ln/>
        </p:spPr>
      </p:sp>
      <p:sp>
        <p:nvSpPr>
          <p:cNvPr id="8294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
        <p:nvSpPr>
          <p:cNvPr id="8294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eaLnBrk="0" hangingPunct="0">
              <a:defRPr>
                <a:solidFill>
                  <a:schemeClr val="tx1"/>
                </a:solidFill>
                <a:latin typeface="Arial" panose="020B0604020202020204" pitchFamily="34" charset="0"/>
              </a:defRPr>
            </a:lvl1pPr>
            <a:lvl2pPr marL="742950" indent="-285750" defTabSz="930275" eaLnBrk="0" hangingPunct="0">
              <a:defRPr>
                <a:solidFill>
                  <a:schemeClr val="tx1"/>
                </a:solidFill>
                <a:latin typeface="Arial" panose="020B0604020202020204" pitchFamily="34" charset="0"/>
              </a:defRPr>
            </a:lvl2pPr>
            <a:lvl3pPr marL="1143000" indent="-228600" defTabSz="930275" eaLnBrk="0" hangingPunct="0">
              <a:defRPr>
                <a:solidFill>
                  <a:schemeClr val="tx1"/>
                </a:solidFill>
                <a:latin typeface="Arial" panose="020B0604020202020204" pitchFamily="34" charset="0"/>
              </a:defRPr>
            </a:lvl3pPr>
            <a:lvl4pPr marL="1600200" indent="-228600" defTabSz="930275" eaLnBrk="0" hangingPunct="0">
              <a:defRPr>
                <a:solidFill>
                  <a:schemeClr val="tx1"/>
                </a:solidFill>
                <a:latin typeface="Arial" panose="020B0604020202020204" pitchFamily="34" charset="0"/>
              </a:defRPr>
            </a:lvl4pPr>
            <a:lvl5pPr marL="2057400" indent="-228600" defTabSz="930275" eaLnBrk="0" hangingPunct="0">
              <a:defRPr>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5275E1DC-8D51-4E3B-BC4E-5C597BD1DA25}" type="slidenum">
              <a:rPr lang="en-US" altLang="en-US"/>
              <a:pPr eaLnBrk="1" hangingPunct="1"/>
              <a:t>11</a:t>
            </a:fld>
            <a:endParaRPr lang="en-US" altLang="en-US"/>
          </a:p>
        </p:txBody>
      </p:sp>
    </p:spTree>
    <p:extLst>
      <p:ext uri="{BB962C8B-B14F-4D97-AF65-F5344CB8AC3E}">
        <p14:creationId xmlns:p14="http://schemas.microsoft.com/office/powerpoint/2010/main" val="11625334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Slide Image Placeholder 1"/>
          <p:cNvSpPr>
            <a:spLocks noGrp="1" noRot="1" noChangeAspect="1" noTextEdit="1"/>
          </p:cNvSpPr>
          <p:nvPr>
            <p:ph type="sldImg"/>
          </p:nvPr>
        </p:nvSpPr>
        <p:spPr>
          <a:ln/>
        </p:spPr>
      </p:sp>
      <p:sp>
        <p:nvSpPr>
          <p:cNvPr id="8397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
        <p:nvSpPr>
          <p:cNvPr id="8397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eaLnBrk="0" hangingPunct="0">
              <a:defRPr>
                <a:solidFill>
                  <a:schemeClr val="tx1"/>
                </a:solidFill>
                <a:latin typeface="Arial" panose="020B0604020202020204" pitchFamily="34" charset="0"/>
              </a:defRPr>
            </a:lvl1pPr>
            <a:lvl2pPr marL="742950" indent="-285750" defTabSz="930275" eaLnBrk="0" hangingPunct="0">
              <a:defRPr>
                <a:solidFill>
                  <a:schemeClr val="tx1"/>
                </a:solidFill>
                <a:latin typeface="Arial" panose="020B0604020202020204" pitchFamily="34" charset="0"/>
              </a:defRPr>
            </a:lvl2pPr>
            <a:lvl3pPr marL="1143000" indent="-228600" defTabSz="930275" eaLnBrk="0" hangingPunct="0">
              <a:defRPr>
                <a:solidFill>
                  <a:schemeClr val="tx1"/>
                </a:solidFill>
                <a:latin typeface="Arial" panose="020B0604020202020204" pitchFamily="34" charset="0"/>
              </a:defRPr>
            </a:lvl3pPr>
            <a:lvl4pPr marL="1600200" indent="-228600" defTabSz="930275" eaLnBrk="0" hangingPunct="0">
              <a:defRPr>
                <a:solidFill>
                  <a:schemeClr val="tx1"/>
                </a:solidFill>
                <a:latin typeface="Arial" panose="020B0604020202020204" pitchFamily="34" charset="0"/>
              </a:defRPr>
            </a:lvl4pPr>
            <a:lvl5pPr marL="2057400" indent="-228600" defTabSz="930275" eaLnBrk="0" hangingPunct="0">
              <a:defRPr>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F98EA806-34E2-409F-95E3-894277741AE2}" type="slidenum">
              <a:rPr lang="en-US" altLang="en-US"/>
              <a:pPr eaLnBrk="1" hangingPunct="1"/>
              <a:t>12</a:t>
            </a:fld>
            <a:endParaRPr lang="en-US" altLang="en-US"/>
          </a:p>
        </p:txBody>
      </p:sp>
    </p:spTree>
    <p:extLst>
      <p:ext uri="{BB962C8B-B14F-4D97-AF65-F5344CB8AC3E}">
        <p14:creationId xmlns:p14="http://schemas.microsoft.com/office/powerpoint/2010/main" val="1616389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Slide Image Placeholder 1"/>
          <p:cNvSpPr>
            <a:spLocks noGrp="1" noRot="1" noChangeAspect="1" noTextEdit="1"/>
          </p:cNvSpPr>
          <p:nvPr>
            <p:ph type="sldImg"/>
          </p:nvPr>
        </p:nvSpPr>
        <p:spPr>
          <a:ln/>
        </p:spPr>
      </p:sp>
      <p:sp>
        <p:nvSpPr>
          <p:cNvPr id="8499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
        <p:nvSpPr>
          <p:cNvPr id="8499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eaLnBrk="0" hangingPunct="0">
              <a:defRPr>
                <a:solidFill>
                  <a:schemeClr val="tx1"/>
                </a:solidFill>
                <a:latin typeface="Arial" panose="020B0604020202020204" pitchFamily="34" charset="0"/>
              </a:defRPr>
            </a:lvl1pPr>
            <a:lvl2pPr marL="742950" indent="-285750" defTabSz="930275" eaLnBrk="0" hangingPunct="0">
              <a:defRPr>
                <a:solidFill>
                  <a:schemeClr val="tx1"/>
                </a:solidFill>
                <a:latin typeface="Arial" panose="020B0604020202020204" pitchFamily="34" charset="0"/>
              </a:defRPr>
            </a:lvl2pPr>
            <a:lvl3pPr marL="1143000" indent="-228600" defTabSz="930275" eaLnBrk="0" hangingPunct="0">
              <a:defRPr>
                <a:solidFill>
                  <a:schemeClr val="tx1"/>
                </a:solidFill>
                <a:latin typeface="Arial" panose="020B0604020202020204" pitchFamily="34" charset="0"/>
              </a:defRPr>
            </a:lvl3pPr>
            <a:lvl4pPr marL="1600200" indent="-228600" defTabSz="930275" eaLnBrk="0" hangingPunct="0">
              <a:defRPr>
                <a:solidFill>
                  <a:schemeClr val="tx1"/>
                </a:solidFill>
                <a:latin typeface="Arial" panose="020B0604020202020204" pitchFamily="34" charset="0"/>
              </a:defRPr>
            </a:lvl4pPr>
            <a:lvl5pPr marL="2057400" indent="-228600" defTabSz="930275" eaLnBrk="0" hangingPunct="0">
              <a:defRPr>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43B9A817-E6BC-41B1-B89B-CFE8DAAD0B53}" type="slidenum">
              <a:rPr lang="en-US" altLang="en-US"/>
              <a:pPr eaLnBrk="1" hangingPunct="1"/>
              <a:t>13</a:t>
            </a:fld>
            <a:endParaRPr lang="en-US" altLang="en-US"/>
          </a:p>
        </p:txBody>
      </p:sp>
    </p:spTree>
    <p:extLst>
      <p:ext uri="{BB962C8B-B14F-4D97-AF65-F5344CB8AC3E}">
        <p14:creationId xmlns:p14="http://schemas.microsoft.com/office/powerpoint/2010/main" val="28120642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Slide Image Placeholder 1"/>
          <p:cNvSpPr>
            <a:spLocks noGrp="1" noRot="1" noChangeAspect="1" noTextEdit="1"/>
          </p:cNvSpPr>
          <p:nvPr>
            <p:ph type="sldImg"/>
          </p:nvPr>
        </p:nvSpPr>
        <p:spPr>
          <a:ln/>
        </p:spPr>
      </p:sp>
      <p:sp>
        <p:nvSpPr>
          <p:cNvPr id="860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
        <p:nvSpPr>
          <p:cNvPr id="8602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eaLnBrk="0" hangingPunct="0">
              <a:defRPr>
                <a:solidFill>
                  <a:schemeClr val="tx1"/>
                </a:solidFill>
                <a:latin typeface="Arial" panose="020B0604020202020204" pitchFamily="34" charset="0"/>
              </a:defRPr>
            </a:lvl1pPr>
            <a:lvl2pPr marL="742950" indent="-285750" defTabSz="930275" eaLnBrk="0" hangingPunct="0">
              <a:defRPr>
                <a:solidFill>
                  <a:schemeClr val="tx1"/>
                </a:solidFill>
                <a:latin typeface="Arial" panose="020B0604020202020204" pitchFamily="34" charset="0"/>
              </a:defRPr>
            </a:lvl2pPr>
            <a:lvl3pPr marL="1143000" indent="-228600" defTabSz="930275" eaLnBrk="0" hangingPunct="0">
              <a:defRPr>
                <a:solidFill>
                  <a:schemeClr val="tx1"/>
                </a:solidFill>
                <a:latin typeface="Arial" panose="020B0604020202020204" pitchFamily="34" charset="0"/>
              </a:defRPr>
            </a:lvl3pPr>
            <a:lvl4pPr marL="1600200" indent="-228600" defTabSz="930275" eaLnBrk="0" hangingPunct="0">
              <a:defRPr>
                <a:solidFill>
                  <a:schemeClr val="tx1"/>
                </a:solidFill>
                <a:latin typeface="Arial" panose="020B0604020202020204" pitchFamily="34" charset="0"/>
              </a:defRPr>
            </a:lvl4pPr>
            <a:lvl5pPr marL="2057400" indent="-228600" defTabSz="930275" eaLnBrk="0" hangingPunct="0">
              <a:defRPr>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EE34918A-ECD7-4FC3-8BE1-EDEDB15FB05A}" type="slidenum">
              <a:rPr lang="en-US" altLang="en-US"/>
              <a:pPr eaLnBrk="1" hangingPunct="1"/>
              <a:t>14</a:t>
            </a:fld>
            <a:endParaRPr lang="en-US" altLang="en-US"/>
          </a:p>
        </p:txBody>
      </p:sp>
    </p:spTree>
    <p:extLst>
      <p:ext uri="{BB962C8B-B14F-4D97-AF65-F5344CB8AC3E}">
        <p14:creationId xmlns:p14="http://schemas.microsoft.com/office/powerpoint/2010/main" val="21543172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Slide Image Placeholder 1"/>
          <p:cNvSpPr>
            <a:spLocks noGrp="1" noRot="1" noChangeAspect="1" noTextEdit="1"/>
          </p:cNvSpPr>
          <p:nvPr>
            <p:ph type="sldImg"/>
          </p:nvPr>
        </p:nvSpPr>
        <p:spPr>
          <a:ln/>
        </p:spPr>
      </p:sp>
      <p:sp>
        <p:nvSpPr>
          <p:cNvPr id="870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
        <p:nvSpPr>
          <p:cNvPr id="8704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eaLnBrk="0" hangingPunct="0">
              <a:defRPr>
                <a:solidFill>
                  <a:schemeClr val="tx1"/>
                </a:solidFill>
                <a:latin typeface="Arial" panose="020B0604020202020204" pitchFamily="34" charset="0"/>
              </a:defRPr>
            </a:lvl1pPr>
            <a:lvl2pPr marL="742950" indent="-285750" defTabSz="930275" eaLnBrk="0" hangingPunct="0">
              <a:defRPr>
                <a:solidFill>
                  <a:schemeClr val="tx1"/>
                </a:solidFill>
                <a:latin typeface="Arial" panose="020B0604020202020204" pitchFamily="34" charset="0"/>
              </a:defRPr>
            </a:lvl2pPr>
            <a:lvl3pPr marL="1143000" indent="-228600" defTabSz="930275" eaLnBrk="0" hangingPunct="0">
              <a:defRPr>
                <a:solidFill>
                  <a:schemeClr val="tx1"/>
                </a:solidFill>
                <a:latin typeface="Arial" panose="020B0604020202020204" pitchFamily="34" charset="0"/>
              </a:defRPr>
            </a:lvl3pPr>
            <a:lvl4pPr marL="1600200" indent="-228600" defTabSz="930275" eaLnBrk="0" hangingPunct="0">
              <a:defRPr>
                <a:solidFill>
                  <a:schemeClr val="tx1"/>
                </a:solidFill>
                <a:latin typeface="Arial" panose="020B0604020202020204" pitchFamily="34" charset="0"/>
              </a:defRPr>
            </a:lvl4pPr>
            <a:lvl5pPr marL="2057400" indent="-228600" defTabSz="930275" eaLnBrk="0" hangingPunct="0">
              <a:defRPr>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22A419CF-F745-46B1-93B9-A2C82B031C1E}" type="slidenum">
              <a:rPr lang="en-US" altLang="en-US"/>
              <a:pPr eaLnBrk="1" hangingPunct="1"/>
              <a:t>15</a:t>
            </a:fld>
            <a:endParaRPr lang="en-US" altLang="en-US"/>
          </a:p>
        </p:txBody>
      </p:sp>
    </p:spTree>
    <p:extLst>
      <p:ext uri="{BB962C8B-B14F-4D97-AF65-F5344CB8AC3E}">
        <p14:creationId xmlns:p14="http://schemas.microsoft.com/office/powerpoint/2010/main" val="204829280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Slide Image Placeholder 1"/>
          <p:cNvSpPr>
            <a:spLocks noGrp="1" noRot="1" noChangeAspect="1" noTextEdit="1"/>
          </p:cNvSpPr>
          <p:nvPr>
            <p:ph type="sldImg"/>
          </p:nvPr>
        </p:nvSpPr>
        <p:spPr>
          <a:ln/>
        </p:spPr>
      </p:sp>
      <p:sp>
        <p:nvSpPr>
          <p:cNvPr id="880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
        <p:nvSpPr>
          <p:cNvPr id="8806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eaLnBrk="0" hangingPunct="0">
              <a:defRPr>
                <a:solidFill>
                  <a:schemeClr val="tx1"/>
                </a:solidFill>
                <a:latin typeface="Arial" panose="020B0604020202020204" pitchFamily="34" charset="0"/>
              </a:defRPr>
            </a:lvl1pPr>
            <a:lvl2pPr marL="742950" indent="-285750" defTabSz="930275" eaLnBrk="0" hangingPunct="0">
              <a:defRPr>
                <a:solidFill>
                  <a:schemeClr val="tx1"/>
                </a:solidFill>
                <a:latin typeface="Arial" panose="020B0604020202020204" pitchFamily="34" charset="0"/>
              </a:defRPr>
            </a:lvl2pPr>
            <a:lvl3pPr marL="1143000" indent="-228600" defTabSz="930275" eaLnBrk="0" hangingPunct="0">
              <a:defRPr>
                <a:solidFill>
                  <a:schemeClr val="tx1"/>
                </a:solidFill>
                <a:latin typeface="Arial" panose="020B0604020202020204" pitchFamily="34" charset="0"/>
              </a:defRPr>
            </a:lvl3pPr>
            <a:lvl4pPr marL="1600200" indent="-228600" defTabSz="930275" eaLnBrk="0" hangingPunct="0">
              <a:defRPr>
                <a:solidFill>
                  <a:schemeClr val="tx1"/>
                </a:solidFill>
                <a:latin typeface="Arial" panose="020B0604020202020204" pitchFamily="34" charset="0"/>
              </a:defRPr>
            </a:lvl4pPr>
            <a:lvl5pPr marL="2057400" indent="-228600" defTabSz="930275" eaLnBrk="0" hangingPunct="0">
              <a:defRPr>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704C6623-3573-4404-AEFD-8D5554FA76F2}" type="slidenum">
              <a:rPr lang="en-US" altLang="en-US"/>
              <a:pPr eaLnBrk="1" hangingPunct="1"/>
              <a:t>16</a:t>
            </a:fld>
            <a:endParaRPr lang="en-US" altLang="en-US"/>
          </a:p>
        </p:txBody>
      </p:sp>
    </p:spTree>
    <p:extLst>
      <p:ext uri="{BB962C8B-B14F-4D97-AF65-F5344CB8AC3E}">
        <p14:creationId xmlns:p14="http://schemas.microsoft.com/office/powerpoint/2010/main" val="261107702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Slide Image Placeholder 1"/>
          <p:cNvSpPr>
            <a:spLocks noGrp="1" noRot="1" noChangeAspect="1" noTextEdit="1"/>
          </p:cNvSpPr>
          <p:nvPr>
            <p:ph type="sldImg"/>
          </p:nvPr>
        </p:nvSpPr>
        <p:spPr>
          <a:ln/>
        </p:spPr>
      </p:sp>
      <p:sp>
        <p:nvSpPr>
          <p:cNvPr id="8909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
        <p:nvSpPr>
          <p:cNvPr id="8909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eaLnBrk="0" hangingPunct="0">
              <a:defRPr>
                <a:solidFill>
                  <a:schemeClr val="tx1"/>
                </a:solidFill>
                <a:latin typeface="Arial" panose="020B0604020202020204" pitchFamily="34" charset="0"/>
              </a:defRPr>
            </a:lvl1pPr>
            <a:lvl2pPr marL="742950" indent="-285750" defTabSz="930275" eaLnBrk="0" hangingPunct="0">
              <a:defRPr>
                <a:solidFill>
                  <a:schemeClr val="tx1"/>
                </a:solidFill>
                <a:latin typeface="Arial" panose="020B0604020202020204" pitchFamily="34" charset="0"/>
              </a:defRPr>
            </a:lvl2pPr>
            <a:lvl3pPr marL="1143000" indent="-228600" defTabSz="930275" eaLnBrk="0" hangingPunct="0">
              <a:defRPr>
                <a:solidFill>
                  <a:schemeClr val="tx1"/>
                </a:solidFill>
                <a:latin typeface="Arial" panose="020B0604020202020204" pitchFamily="34" charset="0"/>
              </a:defRPr>
            </a:lvl3pPr>
            <a:lvl4pPr marL="1600200" indent="-228600" defTabSz="930275" eaLnBrk="0" hangingPunct="0">
              <a:defRPr>
                <a:solidFill>
                  <a:schemeClr val="tx1"/>
                </a:solidFill>
                <a:latin typeface="Arial" panose="020B0604020202020204" pitchFamily="34" charset="0"/>
              </a:defRPr>
            </a:lvl4pPr>
            <a:lvl5pPr marL="2057400" indent="-228600" defTabSz="930275" eaLnBrk="0" hangingPunct="0">
              <a:defRPr>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93B83517-19F3-409E-BCDD-CC9D6C2DD2DC}" type="slidenum">
              <a:rPr lang="en-US" altLang="en-US"/>
              <a:pPr eaLnBrk="1" hangingPunct="1"/>
              <a:t>17</a:t>
            </a:fld>
            <a:endParaRPr lang="en-US" altLang="en-US"/>
          </a:p>
        </p:txBody>
      </p:sp>
    </p:spTree>
    <p:extLst>
      <p:ext uri="{BB962C8B-B14F-4D97-AF65-F5344CB8AC3E}">
        <p14:creationId xmlns:p14="http://schemas.microsoft.com/office/powerpoint/2010/main" val="180381327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Slide Image Placeholder 1"/>
          <p:cNvSpPr>
            <a:spLocks noGrp="1" noRot="1" noChangeAspect="1" noTextEdit="1"/>
          </p:cNvSpPr>
          <p:nvPr>
            <p:ph type="sldImg"/>
          </p:nvPr>
        </p:nvSpPr>
        <p:spPr>
          <a:ln/>
        </p:spPr>
      </p:sp>
      <p:sp>
        <p:nvSpPr>
          <p:cNvPr id="901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
        <p:nvSpPr>
          <p:cNvPr id="9011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eaLnBrk="0" hangingPunct="0">
              <a:defRPr>
                <a:solidFill>
                  <a:schemeClr val="tx1"/>
                </a:solidFill>
                <a:latin typeface="Arial" panose="020B0604020202020204" pitchFamily="34" charset="0"/>
              </a:defRPr>
            </a:lvl1pPr>
            <a:lvl2pPr marL="742950" indent="-285750" defTabSz="930275" eaLnBrk="0" hangingPunct="0">
              <a:defRPr>
                <a:solidFill>
                  <a:schemeClr val="tx1"/>
                </a:solidFill>
                <a:latin typeface="Arial" panose="020B0604020202020204" pitchFamily="34" charset="0"/>
              </a:defRPr>
            </a:lvl2pPr>
            <a:lvl3pPr marL="1143000" indent="-228600" defTabSz="930275" eaLnBrk="0" hangingPunct="0">
              <a:defRPr>
                <a:solidFill>
                  <a:schemeClr val="tx1"/>
                </a:solidFill>
                <a:latin typeface="Arial" panose="020B0604020202020204" pitchFamily="34" charset="0"/>
              </a:defRPr>
            </a:lvl3pPr>
            <a:lvl4pPr marL="1600200" indent="-228600" defTabSz="930275" eaLnBrk="0" hangingPunct="0">
              <a:defRPr>
                <a:solidFill>
                  <a:schemeClr val="tx1"/>
                </a:solidFill>
                <a:latin typeface="Arial" panose="020B0604020202020204" pitchFamily="34" charset="0"/>
              </a:defRPr>
            </a:lvl4pPr>
            <a:lvl5pPr marL="2057400" indent="-228600" defTabSz="930275" eaLnBrk="0" hangingPunct="0">
              <a:defRPr>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8521EA5A-27AF-4648-B3C9-D2264DBF37FC}" type="slidenum">
              <a:rPr lang="en-US" altLang="en-US"/>
              <a:pPr eaLnBrk="1" hangingPunct="1"/>
              <a:t>19</a:t>
            </a:fld>
            <a:endParaRPr lang="en-US" altLang="en-US"/>
          </a:p>
        </p:txBody>
      </p:sp>
    </p:spTree>
    <p:extLst>
      <p:ext uri="{BB962C8B-B14F-4D97-AF65-F5344CB8AC3E}">
        <p14:creationId xmlns:p14="http://schemas.microsoft.com/office/powerpoint/2010/main" val="4557176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357921220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03101960"/>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164692791"/>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819923403"/>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81281485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81224248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2947644923"/>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751988069"/>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028111339"/>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451512101"/>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999345287"/>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98068526"/>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778689840"/>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3175"/>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5" name="Rectangle 5"/>
          <p:cNvSpPr>
            <a:spLocks noChangeArrowheads="1"/>
          </p:cNvSpPr>
          <p:nvPr userDrawn="1"/>
        </p:nvSpPr>
        <p:spPr bwMode="auto">
          <a:xfrm>
            <a:off x="0" y="6639339"/>
            <a:ext cx="91440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l" eaLnBrk="1" hangingPunct="1">
              <a:defRPr/>
            </a:pPr>
            <a:r>
              <a:rPr lang="en-US" altLang="en-US" sz="800" dirty="0" smtClean="0"/>
              <a:t>www.nano4me.org</a:t>
            </a:r>
          </a:p>
        </p:txBody>
      </p:sp>
      <p:sp>
        <p:nvSpPr>
          <p:cNvPr id="6" name="Rectangle 5"/>
          <p:cNvSpPr>
            <a:spLocks noChangeArrowheads="1"/>
          </p:cNvSpPr>
          <p:nvPr userDrawn="1"/>
        </p:nvSpPr>
        <p:spPr bwMode="auto">
          <a:xfrm>
            <a:off x="0" y="6639336"/>
            <a:ext cx="91440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defRPr/>
            </a:pPr>
            <a:r>
              <a:rPr lang="en-US" altLang="en-US" sz="800" dirty="0" smtClean="0"/>
              <a:t>© 2018 The Pennsylvania State University</a:t>
            </a:r>
          </a:p>
        </p:txBody>
      </p:sp>
      <p:sp>
        <p:nvSpPr>
          <p:cNvPr id="7" name="Rectangle 5"/>
          <p:cNvSpPr>
            <a:spLocks noChangeArrowheads="1"/>
          </p:cNvSpPr>
          <p:nvPr userDrawn="1"/>
        </p:nvSpPr>
        <p:spPr bwMode="auto">
          <a:xfrm>
            <a:off x="0" y="6642100"/>
            <a:ext cx="91440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defRPr/>
            </a:pPr>
            <a:r>
              <a:rPr lang="en-US" altLang="en-US" sz="800" dirty="0" smtClean="0"/>
              <a:t>Intro to Colloidal and Self-Assembled Materials </a:t>
            </a:r>
            <a:fld id="{862CD6A4-F241-4398-B59C-ADF65728BD48}" type="slidenum">
              <a:rPr lang="en-US" altLang="en-US" sz="800" smtClean="0"/>
              <a:t>‹#›</a:t>
            </a:fld>
            <a:endParaRPr lang="en-US" altLang="en-US" sz="800" dirty="0" smtClean="0"/>
          </a:p>
        </p:txBody>
      </p:sp>
    </p:spTree>
  </p:cSld>
  <p:clrMap bg1="lt1" tx1="dk1" bg2="lt2" tx2="dk2" accent1="accent1" accent2="accent2" accent3="accent3" accent4="accent4" accent5="accent5" accent6="accent6" hlink="hlink" folHlink="folHlink"/>
  <p:sldLayoutIdLst>
    <p:sldLayoutId id="2147483841" r:id="rId1"/>
    <p:sldLayoutId id="2147483843" r:id="rId2"/>
    <p:sldLayoutId id="2147483844" r:id="rId3"/>
    <p:sldLayoutId id="2147483845" r:id="rId4"/>
    <p:sldLayoutId id="2147483846" r:id="rId5"/>
    <p:sldLayoutId id="2147483847" r:id="rId6"/>
    <p:sldLayoutId id="2147483848" r:id="rId7"/>
    <p:sldLayoutId id="2147483849" r:id="rId8"/>
    <p:sldLayoutId id="2147483850" r:id="rId9"/>
    <p:sldLayoutId id="2147483851" r:id="rId10"/>
    <p:sldLayoutId id="2147483852" r:id="rId11"/>
    <p:sldLayoutId id="2147483853" r:id="rId12"/>
    <p:sldLayoutId id="2147483842" r:id="rId13"/>
  </p:sldLayoutIdLst>
  <p:timing>
    <p:tnLst>
      <p:par>
        <p:cTn id="1" dur="indefinite" restart="never" nodeType="tmRoot"/>
      </p:par>
    </p:tnLst>
  </p:timing>
  <p:hf sldNum="0" hdr="0" dt="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Arial" charset="0"/>
        </a:defRPr>
      </a:lvl2pPr>
      <a:lvl3pPr algn="ctr" rtl="0" eaLnBrk="0" fontAlgn="base" hangingPunct="0">
        <a:spcBef>
          <a:spcPct val="0"/>
        </a:spcBef>
        <a:spcAft>
          <a:spcPct val="0"/>
        </a:spcAft>
        <a:defRPr sz="3600">
          <a:solidFill>
            <a:schemeClr val="tx2"/>
          </a:solidFill>
          <a:latin typeface="Arial" charset="0"/>
        </a:defRPr>
      </a:lvl3pPr>
      <a:lvl4pPr algn="ctr" rtl="0" eaLnBrk="0" fontAlgn="base" hangingPunct="0">
        <a:spcBef>
          <a:spcPct val="0"/>
        </a:spcBef>
        <a:spcAft>
          <a:spcPct val="0"/>
        </a:spcAft>
        <a:defRPr sz="3600">
          <a:solidFill>
            <a:schemeClr val="tx2"/>
          </a:solidFill>
          <a:latin typeface="Arial" charset="0"/>
        </a:defRPr>
      </a:lvl4pPr>
      <a:lvl5pPr algn="ctr" rtl="0" eaLnBrk="0" fontAlgn="base" hangingPunct="0">
        <a:spcBef>
          <a:spcPct val="0"/>
        </a:spcBef>
        <a:spcAft>
          <a:spcPct val="0"/>
        </a:spcAft>
        <a:defRPr sz="36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txBox="1">
            <a:spLocks/>
          </p:cNvSpPr>
          <p:nvPr/>
        </p:nvSpPr>
        <p:spPr bwMode="auto">
          <a:xfrm>
            <a:off x="596348" y="3750365"/>
            <a:ext cx="8229600" cy="17459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en-US" altLang="en-US" sz="4000" b="1" dirty="0" smtClean="0">
                <a:solidFill>
                  <a:schemeClr val="tx2"/>
                </a:solidFill>
                <a:latin typeface="+mj-lt"/>
                <a:cs typeface="Arial" panose="020B0604020202020204" pitchFamily="34" charset="0"/>
              </a:rPr>
              <a:t>An </a:t>
            </a:r>
            <a:r>
              <a:rPr lang="en-US" altLang="en-US" sz="4000" b="1" dirty="0">
                <a:solidFill>
                  <a:schemeClr val="tx2"/>
                </a:solidFill>
                <a:latin typeface="+mj-lt"/>
                <a:cs typeface="Arial" panose="020B0604020202020204" pitchFamily="34" charset="0"/>
              </a:rPr>
              <a:t>Introduction to Colloidal and Self-Assembled </a:t>
            </a:r>
            <a:r>
              <a:rPr lang="en-US" altLang="en-US" sz="4000" b="1" dirty="0" smtClean="0">
                <a:solidFill>
                  <a:schemeClr val="tx2"/>
                </a:solidFill>
                <a:latin typeface="+mj-lt"/>
                <a:cs typeface="Arial" panose="020B0604020202020204" pitchFamily="34" charset="0"/>
              </a:rPr>
              <a:t>Materials</a:t>
            </a:r>
          </a:p>
          <a:p>
            <a:pPr algn="ctr"/>
            <a:r>
              <a:rPr lang="en-US" altLang="en-US" sz="2800" b="1" dirty="0" smtClean="0">
                <a:solidFill>
                  <a:schemeClr val="tx2"/>
                </a:solidFill>
                <a:latin typeface="+mj-lt"/>
                <a:cs typeface="Arial" panose="020B0604020202020204" pitchFamily="34" charset="0"/>
              </a:rPr>
              <a:t>Part 1</a:t>
            </a:r>
            <a:endParaRPr lang="en-US" altLang="en-US" sz="2800" b="1" dirty="0">
              <a:solidFill>
                <a:schemeClr val="tx2"/>
              </a:solidFill>
              <a:latin typeface="+mj-lt"/>
              <a:cs typeface="Arial" panose="020B0604020202020204" pitchFamily="34" charset="0"/>
            </a:endParaRPr>
          </a:p>
        </p:txBody>
      </p:sp>
      <p:pic>
        <p:nvPicPr>
          <p:cNvPr id="3" name="Pictur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28600" y="771633"/>
            <a:ext cx="8686800" cy="2049295"/>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xfrm>
            <a:off x="0" y="3175"/>
            <a:ext cx="9144000" cy="1143000"/>
          </a:xfrm>
        </p:spPr>
        <p:txBody>
          <a:bodyPr/>
          <a:lstStyle/>
          <a:p>
            <a:r>
              <a:rPr lang="en-US" altLang="en-US" sz="3200" smtClean="0">
                <a:solidFill>
                  <a:srgbClr val="000000"/>
                </a:solidFill>
              </a:rPr>
              <a:t>Properties of Solutions, Solutes, and Solvents</a:t>
            </a:r>
            <a:endParaRPr lang="en-US" altLang="en-US" sz="3200" smtClean="0"/>
          </a:p>
        </p:txBody>
      </p:sp>
      <p:sp>
        <p:nvSpPr>
          <p:cNvPr id="23555" name="Content Placeholder 2"/>
          <p:cNvSpPr>
            <a:spLocks noGrp="1"/>
          </p:cNvSpPr>
          <p:nvPr>
            <p:ph idx="1"/>
          </p:nvPr>
        </p:nvSpPr>
        <p:spPr>
          <a:xfrm>
            <a:off x="457200" y="1098550"/>
            <a:ext cx="8229600" cy="4525963"/>
          </a:xfrm>
        </p:spPr>
        <p:txBody>
          <a:bodyPr/>
          <a:lstStyle/>
          <a:p>
            <a:pPr>
              <a:buFontTx/>
              <a:buNone/>
            </a:pPr>
            <a:r>
              <a:rPr lang="en-US" altLang="en-US" sz="2800" smtClean="0"/>
              <a:t>Other properties of solvents that may be important to particular applications:</a:t>
            </a:r>
          </a:p>
          <a:p>
            <a:pPr lvl="1"/>
            <a:r>
              <a:rPr lang="en-US" altLang="en-US" smtClean="0"/>
              <a:t>Halogenated or non-halogenated</a:t>
            </a:r>
          </a:p>
          <a:p>
            <a:pPr lvl="1"/>
            <a:r>
              <a:rPr lang="en-US" altLang="en-US" smtClean="0"/>
              <a:t>Aromatic vs. non-aromatic</a:t>
            </a:r>
          </a:p>
          <a:p>
            <a:pPr lvl="1"/>
            <a:r>
              <a:rPr lang="en-US" altLang="en-US" smtClean="0"/>
              <a:t>Hydrogen bonding capability</a:t>
            </a:r>
          </a:p>
          <a:p>
            <a:pPr lvl="1"/>
            <a:r>
              <a:rPr lang="en-US" altLang="en-US" smtClean="0"/>
              <a:t>Anhydrous (dry) or not (trace water)</a:t>
            </a:r>
          </a:p>
          <a:p>
            <a:pPr lvl="1"/>
            <a:r>
              <a:rPr lang="en-US" altLang="en-US" smtClean="0"/>
              <a:t>Volatility</a:t>
            </a:r>
          </a:p>
          <a:p>
            <a:pPr lvl="1"/>
            <a:r>
              <a:rPr lang="en-US" altLang="en-US" smtClean="0"/>
              <a:t>Residues left after evaporation</a:t>
            </a:r>
          </a:p>
          <a:p>
            <a:pPr lvl="1"/>
            <a:r>
              <a:rPr lang="en-US" altLang="en-US" smtClean="0"/>
              <a:t>Ability to be sublimed</a:t>
            </a:r>
          </a:p>
          <a:p>
            <a:pPr lvl="1"/>
            <a:r>
              <a:rPr lang="en-US" altLang="en-US" smtClean="0"/>
              <a:t>Stability: ethers decompose over time to form explosive peroxides</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eaLnBrk="1" hangingPunct="1"/>
            <a:r>
              <a:rPr lang="en-US" altLang="en-US" smtClean="0"/>
              <a:t>Outline</a:t>
            </a:r>
          </a:p>
        </p:txBody>
      </p:sp>
      <p:sp>
        <p:nvSpPr>
          <p:cNvPr id="24579" name="Rectangle 3"/>
          <p:cNvSpPr>
            <a:spLocks noGrp="1" noChangeArrowheads="1"/>
          </p:cNvSpPr>
          <p:nvPr>
            <p:ph type="body" idx="1"/>
          </p:nvPr>
        </p:nvSpPr>
        <p:spPr/>
        <p:txBody>
          <a:bodyPr/>
          <a:lstStyle/>
          <a:p>
            <a:pPr eaLnBrk="1" hangingPunct="1"/>
            <a:r>
              <a:rPr lang="en-US" altLang="en-US" smtClean="0"/>
              <a:t>Review of Solutions</a:t>
            </a:r>
          </a:p>
          <a:p>
            <a:pPr eaLnBrk="1" hangingPunct="1"/>
            <a:r>
              <a:rPr lang="en-US" altLang="en-US" smtClean="0">
                <a:solidFill>
                  <a:srgbClr val="000066"/>
                </a:solidFill>
              </a:rPr>
              <a:t>Colloids and Colloidal Chemistry</a:t>
            </a:r>
          </a:p>
          <a:p>
            <a:pPr lvl="1" eaLnBrk="1" hangingPunct="1"/>
            <a:r>
              <a:rPr lang="en-US" altLang="en-US" smtClean="0">
                <a:solidFill>
                  <a:srgbClr val="000066"/>
                </a:solidFill>
              </a:rPr>
              <a:t>What is a Colloid?</a:t>
            </a:r>
          </a:p>
          <a:p>
            <a:pPr lvl="1" eaLnBrk="1" hangingPunct="1"/>
            <a:r>
              <a:rPr lang="en-US" altLang="en-US" smtClean="0">
                <a:solidFill>
                  <a:srgbClr val="000066"/>
                </a:solidFill>
              </a:rPr>
              <a:t>Types of Colloids and Examples</a:t>
            </a:r>
          </a:p>
          <a:p>
            <a:pPr lvl="1" eaLnBrk="1" hangingPunct="1"/>
            <a:r>
              <a:rPr lang="en-US" altLang="en-US" smtClean="0">
                <a:solidFill>
                  <a:srgbClr val="000066"/>
                </a:solidFill>
              </a:rPr>
              <a:t>Properties and Applications</a:t>
            </a:r>
          </a:p>
          <a:p>
            <a:pPr eaLnBrk="1" hangingPunct="1"/>
            <a:r>
              <a:rPr lang="en-US" altLang="en-US" smtClean="0"/>
              <a:t>Self-Assembly</a:t>
            </a:r>
          </a:p>
          <a:p>
            <a:pPr lvl="1" eaLnBrk="1" hangingPunct="1"/>
            <a:endParaRPr lang="en-US" altLang="en-US"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eaLnBrk="1" hangingPunct="1"/>
            <a:r>
              <a:rPr lang="en-US" altLang="en-US" smtClean="0"/>
              <a:t>What is a Colloid?</a:t>
            </a:r>
          </a:p>
        </p:txBody>
      </p:sp>
      <p:sp>
        <p:nvSpPr>
          <p:cNvPr id="25603" name="Rectangle 3"/>
          <p:cNvSpPr>
            <a:spLocks noGrp="1" noChangeArrowheads="1"/>
          </p:cNvSpPr>
          <p:nvPr>
            <p:ph type="body" idx="1"/>
          </p:nvPr>
        </p:nvSpPr>
        <p:spPr>
          <a:xfrm>
            <a:off x="522288" y="1600200"/>
            <a:ext cx="8229600" cy="3657600"/>
          </a:xfrm>
        </p:spPr>
        <p:txBody>
          <a:bodyPr/>
          <a:lstStyle/>
          <a:p>
            <a:pPr marL="0" indent="0" eaLnBrk="1" hangingPunct="1">
              <a:buFontTx/>
              <a:buNone/>
            </a:pPr>
            <a:r>
              <a:rPr lang="en-US" altLang="en-US" smtClean="0"/>
              <a:t>The term </a:t>
            </a:r>
            <a:r>
              <a:rPr lang="en-US" altLang="en-US" smtClean="0">
                <a:solidFill>
                  <a:srgbClr val="FF0000"/>
                </a:solidFill>
              </a:rPr>
              <a:t>colloidal</a:t>
            </a:r>
            <a:r>
              <a:rPr lang="en-US" altLang="en-US" smtClean="0"/>
              <a:t> refers to </a:t>
            </a:r>
            <a:r>
              <a:rPr lang="en-US" altLang="en-US" smtClean="0">
                <a:solidFill>
                  <a:srgbClr val="FF0000"/>
                </a:solidFill>
              </a:rPr>
              <a:t>a state of subdivision</a:t>
            </a:r>
            <a:r>
              <a:rPr lang="en-US" altLang="en-US" smtClean="0"/>
              <a:t>, implying that the molecules or particles </a:t>
            </a:r>
            <a:r>
              <a:rPr lang="en-US" altLang="en-US" smtClean="0">
                <a:solidFill>
                  <a:srgbClr val="FF0000"/>
                </a:solidFill>
              </a:rPr>
              <a:t>dispersed in a medium</a:t>
            </a:r>
            <a:r>
              <a:rPr lang="en-US" altLang="en-US" smtClean="0"/>
              <a:t> have at least one dimension roughly between 1 nm and 1 </a:t>
            </a:r>
            <a:r>
              <a:rPr lang="el-GR" altLang="en-US" smtClean="0"/>
              <a:t>μ</a:t>
            </a:r>
            <a:r>
              <a:rPr lang="en-US" altLang="en-US" smtClean="0"/>
              <a:t>m.</a:t>
            </a:r>
          </a:p>
        </p:txBody>
      </p:sp>
      <p:sp>
        <p:nvSpPr>
          <p:cNvPr id="25604" name="TextBox 3"/>
          <p:cNvSpPr txBox="1">
            <a:spLocks noChangeArrowheads="1"/>
          </p:cNvSpPr>
          <p:nvPr/>
        </p:nvSpPr>
        <p:spPr bwMode="auto">
          <a:xfrm>
            <a:off x="6604000" y="6107113"/>
            <a:ext cx="219392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400"/>
              <a:t>http://goldbook.iupac.org/</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6626" name="Rectangle 2"/>
          <p:cNvSpPr>
            <a:spLocks noChangeArrowheads="1"/>
          </p:cNvSpPr>
          <p:nvPr/>
        </p:nvSpPr>
        <p:spPr bwMode="auto">
          <a:xfrm>
            <a:off x="457200" y="158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4400">
                <a:solidFill>
                  <a:schemeClr val="tx2"/>
                </a:solidFill>
                <a:latin typeface="CopprplGoth Bd BT"/>
              </a:rPr>
              <a:t>Comparative Size Scale</a:t>
            </a:r>
          </a:p>
        </p:txBody>
      </p:sp>
      <p:grpSp>
        <p:nvGrpSpPr>
          <p:cNvPr id="26627" name="Group 414"/>
          <p:cNvGrpSpPr>
            <a:grpSpLocks noChangeAspect="1"/>
          </p:cNvGrpSpPr>
          <p:nvPr/>
        </p:nvGrpSpPr>
        <p:grpSpPr bwMode="auto">
          <a:xfrm>
            <a:off x="141288" y="990600"/>
            <a:ext cx="5702300" cy="2892425"/>
            <a:chOff x="167000" y="3890231"/>
            <a:chExt cx="4832733" cy="2452565"/>
          </a:xfrm>
        </p:grpSpPr>
        <p:grpSp>
          <p:nvGrpSpPr>
            <p:cNvPr id="26644" name="Group 392"/>
            <p:cNvGrpSpPr>
              <a:grpSpLocks/>
            </p:cNvGrpSpPr>
            <p:nvPr/>
          </p:nvGrpSpPr>
          <p:grpSpPr bwMode="auto">
            <a:xfrm>
              <a:off x="167000" y="5836081"/>
              <a:ext cx="4832733" cy="506715"/>
              <a:chOff x="-274275" y="4717206"/>
              <a:chExt cx="4832733" cy="506715"/>
            </a:xfrm>
          </p:grpSpPr>
          <p:grpSp>
            <p:nvGrpSpPr>
              <p:cNvPr id="26659" name="Group 385"/>
              <p:cNvGrpSpPr>
                <a:grpSpLocks/>
              </p:cNvGrpSpPr>
              <p:nvPr/>
            </p:nvGrpSpPr>
            <p:grpSpPr bwMode="auto">
              <a:xfrm>
                <a:off x="-10729" y="4717206"/>
                <a:ext cx="4218321" cy="231913"/>
                <a:chOff x="-10729" y="4717206"/>
                <a:chExt cx="4218321" cy="231913"/>
              </a:xfrm>
            </p:grpSpPr>
            <p:grpSp>
              <p:nvGrpSpPr>
                <p:cNvPr id="26666" name="Group 331"/>
                <p:cNvGrpSpPr>
                  <a:grpSpLocks/>
                </p:cNvGrpSpPr>
                <p:nvPr/>
              </p:nvGrpSpPr>
              <p:grpSpPr bwMode="auto">
                <a:xfrm>
                  <a:off x="-10729" y="4825220"/>
                  <a:ext cx="4218321" cy="123899"/>
                  <a:chOff x="-10729" y="4325930"/>
                  <a:chExt cx="4218321" cy="123899"/>
                </a:xfrm>
              </p:grpSpPr>
              <p:cxnSp>
                <p:nvCxnSpPr>
                  <p:cNvPr id="80" name="Straight Connector 79"/>
                  <p:cNvCxnSpPr/>
                  <p:nvPr/>
                </p:nvCxnSpPr>
                <p:spPr>
                  <a:xfrm>
                    <a:off x="-1156" y="4332921"/>
                    <a:ext cx="4207115"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1" name="Straight Connector 80"/>
                  <p:cNvCxnSpPr/>
                  <p:nvPr/>
                </p:nvCxnSpPr>
                <p:spPr>
                  <a:xfrm rot="5400000">
                    <a:off x="770411" y="4391476"/>
                    <a:ext cx="117109"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2" name="Straight Connector 81"/>
                  <p:cNvCxnSpPr/>
                  <p:nvPr/>
                </p:nvCxnSpPr>
                <p:spPr>
                  <a:xfrm rot="5400000">
                    <a:off x="-69129" y="4384746"/>
                    <a:ext cx="11711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3" name="Straight Connector 82"/>
                  <p:cNvCxnSpPr/>
                  <p:nvPr/>
                </p:nvCxnSpPr>
                <p:spPr>
                  <a:xfrm rot="5400000">
                    <a:off x="1624750" y="4391476"/>
                    <a:ext cx="117109"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4" name="Straight Connector 83"/>
                  <p:cNvCxnSpPr/>
                  <p:nvPr/>
                </p:nvCxnSpPr>
                <p:spPr>
                  <a:xfrm rot="5400000">
                    <a:off x="2460253" y="4391476"/>
                    <a:ext cx="117109"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5" name="Straight Connector 84"/>
                  <p:cNvCxnSpPr/>
                  <p:nvPr/>
                </p:nvCxnSpPr>
                <p:spPr>
                  <a:xfrm rot="5400000">
                    <a:off x="3301138" y="4391476"/>
                    <a:ext cx="117109"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6" name="Straight Connector 85"/>
                  <p:cNvCxnSpPr/>
                  <p:nvPr/>
                </p:nvCxnSpPr>
                <p:spPr>
                  <a:xfrm rot="5400000">
                    <a:off x="4148749" y="4384746"/>
                    <a:ext cx="11711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26667" name="Group 384"/>
                <p:cNvGrpSpPr>
                  <a:grpSpLocks/>
                </p:cNvGrpSpPr>
                <p:nvPr/>
              </p:nvGrpSpPr>
              <p:grpSpPr bwMode="auto">
                <a:xfrm>
                  <a:off x="-10729" y="4717206"/>
                  <a:ext cx="4218321" cy="117545"/>
                  <a:chOff x="-10729" y="4705986"/>
                  <a:chExt cx="4218321" cy="117545"/>
                </a:xfrm>
              </p:grpSpPr>
              <p:grpSp>
                <p:nvGrpSpPr>
                  <p:cNvPr id="26668" name="Group 342"/>
                  <p:cNvGrpSpPr>
                    <a:grpSpLocks/>
                  </p:cNvGrpSpPr>
                  <p:nvPr/>
                </p:nvGrpSpPr>
                <p:grpSpPr bwMode="auto">
                  <a:xfrm>
                    <a:off x="-10729" y="4705986"/>
                    <a:ext cx="790638" cy="117545"/>
                    <a:chOff x="-13110" y="5091113"/>
                    <a:chExt cx="790638" cy="117545"/>
                  </a:xfrm>
                </p:grpSpPr>
                <p:cxnSp>
                  <p:nvCxnSpPr>
                    <p:cNvPr id="71" name="Straight Connector 70"/>
                    <p:cNvCxnSpPr/>
                    <p:nvPr/>
                  </p:nvCxnSpPr>
                  <p:spPr>
                    <a:xfrm rot="5400000">
                      <a:off x="189500" y="5150256"/>
                      <a:ext cx="11711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2" name="Straight Connector 71"/>
                    <p:cNvCxnSpPr/>
                    <p:nvPr/>
                  </p:nvCxnSpPr>
                  <p:spPr>
                    <a:xfrm rot="5400000">
                      <a:off x="330768" y="5150256"/>
                      <a:ext cx="11711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3" name="Straight Connector 72"/>
                    <p:cNvCxnSpPr/>
                    <p:nvPr/>
                  </p:nvCxnSpPr>
                  <p:spPr>
                    <a:xfrm rot="5400000">
                      <a:off x="427638" y="5150256"/>
                      <a:ext cx="11711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4" name="Straight Connector 73"/>
                    <p:cNvCxnSpPr/>
                    <p:nvPr/>
                  </p:nvCxnSpPr>
                  <p:spPr>
                    <a:xfrm rot="5400000">
                      <a:off x="507018" y="5150256"/>
                      <a:ext cx="11711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5" name="Straight Connector 74"/>
                    <p:cNvCxnSpPr/>
                    <p:nvPr/>
                  </p:nvCxnSpPr>
                  <p:spPr>
                    <a:xfrm rot="5400000">
                      <a:off x="585052" y="5150256"/>
                      <a:ext cx="11711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6" name="Straight Connector 75"/>
                    <p:cNvCxnSpPr/>
                    <p:nvPr/>
                  </p:nvCxnSpPr>
                  <p:spPr>
                    <a:xfrm rot="5400000">
                      <a:off x="641560" y="5150256"/>
                      <a:ext cx="11711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7" name="Straight Connector 76"/>
                    <p:cNvCxnSpPr/>
                    <p:nvPr/>
                  </p:nvCxnSpPr>
                  <p:spPr>
                    <a:xfrm rot="5400000">
                      <a:off x="692685" y="5150256"/>
                      <a:ext cx="11711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8" name="Straight Connector 77"/>
                    <p:cNvCxnSpPr/>
                    <p:nvPr/>
                  </p:nvCxnSpPr>
                  <p:spPr>
                    <a:xfrm rot="5400000">
                      <a:off x="719594" y="5150256"/>
                      <a:ext cx="11711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9" name="Straight Connector 78"/>
                    <p:cNvCxnSpPr/>
                    <p:nvPr/>
                  </p:nvCxnSpPr>
                  <p:spPr>
                    <a:xfrm rot="5400000">
                      <a:off x="-71510" y="5150256"/>
                      <a:ext cx="11711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26669" name="Group 343"/>
                  <p:cNvGrpSpPr>
                    <a:grpSpLocks/>
                  </p:cNvGrpSpPr>
                  <p:nvPr/>
                </p:nvGrpSpPr>
                <p:grpSpPr bwMode="auto">
                  <a:xfrm>
                    <a:off x="830713" y="4705986"/>
                    <a:ext cx="790638" cy="117545"/>
                    <a:chOff x="-12249" y="5091113"/>
                    <a:chExt cx="790638" cy="117545"/>
                  </a:xfrm>
                </p:grpSpPr>
                <p:cxnSp>
                  <p:nvCxnSpPr>
                    <p:cNvPr id="62" name="Straight Connector 61"/>
                    <p:cNvCxnSpPr/>
                    <p:nvPr/>
                  </p:nvCxnSpPr>
                  <p:spPr>
                    <a:xfrm rot="5400000">
                      <a:off x="189804" y="5150256"/>
                      <a:ext cx="11711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p:nvCxnSpPr>
                  <p:spPr>
                    <a:xfrm rot="5400000">
                      <a:off x="331073" y="5150256"/>
                      <a:ext cx="11711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p:nvCxnSpPr>
                  <p:spPr>
                    <a:xfrm rot="5400000">
                      <a:off x="427942" y="5150256"/>
                      <a:ext cx="11711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rot="5400000">
                      <a:off x="507322" y="5150256"/>
                      <a:ext cx="11711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rot="5400000">
                      <a:off x="585356" y="5150256"/>
                      <a:ext cx="11711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rot="5400000">
                      <a:off x="641863" y="5150256"/>
                      <a:ext cx="11711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rot="5400000">
                      <a:off x="692989" y="5150256"/>
                      <a:ext cx="11711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rot="5400000">
                      <a:off x="719897" y="5150256"/>
                      <a:ext cx="11711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0" name="Straight Connector 69"/>
                    <p:cNvCxnSpPr/>
                    <p:nvPr/>
                  </p:nvCxnSpPr>
                  <p:spPr>
                    <a:xfrm rot="5400000">
                      <a:off x="-71207" y="5150256"/>
                      <a:ext cx="11711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26670" name="Group 353"/>
                  <p:cNvGrpSpPr>
                    <a:grpSpLocks/>
                  </p:cNvGrpSpPr>
                  <p:nvPr/>
                </p:nvGrpSpPr>
                <p:grpSpPr bwMode="auto">
                  <a:xfrm>
                    <a:off x="1683267" y="4705986"/>
                    <a:ext cx="790638" cy="117545"/>
                    <a:chOff x="-12155" y="5091113"/>
                    <a:chExt cx="790638" cy="117545"/>
                  </a:xfrm>
                </p:grpSpPr>
                <p:cxnSp>
                  <p:nvCxnSpPr>
                    <p:cNvPr id="53" name="Straight Connector 52"/>
                    <p:cNvCxnSpPr/>
                    <p:nvPr/>
                  </p:nvCxnSpPr>
                  <p:spPr>
                    <a:xfrm rot="5400000">
                      <a:off x="190337" y="5150256"/>
                      <a:ext cx="11711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rot="5400000">
                      <a:off x="331606" y="5150256"/>
                      <a:ext cx="11711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rot="5400000">
                      <a:off x="428476" y="5150256"/>
                      <a:ext cx="11711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rot="5400000">
                      <a:off x="507855" y="5150256"/>
                      <a:ext cx="11711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rot="5400000">
                      <a:off x="585889" y="5150256"/>
                      <a:ext cx="11711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a:xfrm rot="5400000">
                      <a:off x="642397" y="5150256"/>
                      <a:ext cx="11711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rot="5400000">
                      <a:off x="693523" y="5150256"/>
                      <a:ext cx="11711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rot="5400000">
                      <a:off x="720431" y="5150256"/>
                      <a:ext cx="11711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rot="5400000">
                      <a:off x="-70673" y="5150256"/>
                      <a:ext cx="11711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26671" name="Group 363"/>
                  <p:cNvGrpSpPr>
                    <a:grpSpLocks/>
                  </p:cNvGrpSpPr>
                  <p:nvPr/>
                </p:nvGrpSpPr>
                <p:grpSpPr bwMode="auto">
                  <a:xfrm>
                    <a:off x="2518358" y="4705986"/>
                    <a:ext cx="790638" cy="117545"/>
                    <a:chOff x="-12887" y="5091113"/>
                    <a:chExt cx="790638" cy="117545"/>
                  </a:xfrm>
                </p:grpSpPr>
                <p:cxnSp>
                  <p:nvCxnSpPr>
                    <p:cNvPr id="44" name="Straight Connector 43"/>
                    <p:cNvCxnSpPr/>
                    <p:nvPr/>
                  </p:nvCxnSpPr>
                  <p:spPr>
                    <a:xfrm rot="5400000">
                      <a:off x="188671" y="5150256"/>
                      <a:ext cx="11711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rot="5400000">
                      <a:off x="329940" y="5150256"/>
                      <a:ext cx="11711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rot="5400000">
                      <a:off x="426810" y="5150256"/>
                      <a:ext cx="11711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rot="5400000">
                      <a:off x="506189" y="5150256"/>
                      <a:ext cx="11711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rot="5400000">
                      <a:off x="584224" y="5150256"/>
                      <a:ext cx="11711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rot="5400000">
                      <a:off x="640731" y="5150256"/>
                      <a:ext cx="11711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rot="5400000">
                      <a:off x="691857" y="5150256"/>
                      <a:ext cx="11711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rot="5400000">
                      <a:off x="718765" y="5150256"/>
                      <a:ext cx="11711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rot="5400000">
                      <a:off x="-70993" y="5150256"/>
                      <a:ext cx="11711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26672" name="Group 373"/>
                  <p:cNvGrpSpPr>
                    <a:grpSpLocks/>
                  </p:cNvGrpSpPr>
                  <p:nvPr/>
                </p:nvGrpSpPr>
                <p:grpSpPr bwMode="auto">
                  <a:xfrm>
                    <a:off x="3361388" y="4705986"/>
                    <a:ext cx="790638" cy="117545"/>
                    <a:chOff x="-12817" y="5091113"/>
                    <a:chExt cx="790638" cy="117545"/>
                  </a:xfrm>
                </p:grpSpPr>
                <p:cxnSp>
                  <p:nvCxnSpPr>
                    <p:cNvPr id="35" name="Straight Connector 34"/>
                    <p:cNvCxnSpPr/>
                    <p:nvPr/>
                  </p:nvCxnSpPr>
                  <p:spPr>
                    <a:xfrm rot="5400000">
                      <a:off x="189288" y="5150256"/>
                      <a:ext cx="11711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rot="5400000">
                      <a:off x="330556" y="5150256"/>
                      <a:ext cx="11711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rot="5400000">
                      <a:off x="427426" y="5150256"/>
                      <a:ext cx="11711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rot="5400000">
                      <a:off x="506806" y="5150256"/>
                      <a:ext cx="11711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rot="5400000">
                      <a:off x="584840" y="5150256"/>
                      <a:ext cx="11711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rot="5400000">
                      <a:off x="641348" y="5150256"/>
                      <a:ext cx="11711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rot="5400000">
                      <a:off x="692473" y="5150256"/>
                      <a:ext cx="11711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rot="5400000">
                      <a:off x="719382" y="5150256"/>
                      <a:ext cx="11711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rot="5400000">
                      <a:off x="-71722" y="5150256"/>
                      <a:ext cx="11711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34" name="Straight Connector 33"/>
                  <p:cNvCxnSpPr/>
                  <p:nvPr/>
                </p:nvCxnSpPr>
                <p:spPr>
                  <a:xfrm rot="5400000">
                    <a:off x="4148748" y="4765129"/>
                    <a:ext cx="11711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grpSp>
          </p:grpSp>
          <p:sp>
            <p:nvSpPr>
              <p:cNvPr id="26660" name="TextBox 386"/>
              <p:cNvSpPr txBox="1">
                <a:spLocks noChangeArrowheads="1"/>
              </p:cNvSpPr>
              <p:nvPr/>
            </p:nvSpPr>
            <p:spPr bwMode="auto">
              <a:xfrm>
                <a:off x="-274275" y="4946922"/>
                <a:ext cx="52610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200"/>
                  <a:t>1 nm</a:t>
                </a:r>
              </a:p>
            </p:txBody>
          </p:sp>
          <p:sp>
            <p:nvSpPr>
              <p:cNvPr id="26661" name="TextBox 387"/>
              <p:cNvSpPr txBox="1">
                <a:spLocks noChangeArrowheads="1"/>
              </p:cNvSpPr>
              <p:nvPr/>
            </p:nvSpPr>
            <p:spPr bwMode="auto">
              <a:xfrm>
                <a:off x="528864" y="4946922"/>
                <a:ext cx="61106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200"/>
                  <a:t>10 nm</a:t>
                </a:r>
              </a:p>
            </p:txBody>
          </p:sp>
          <p:sp>
            <p:nvSpPr>
              <p:cNvPr id="26662" name="TextBox 388"/>
              <p:cNvSpPr txBox="1">
                <a:spLocks noChangeArrowheads="1"/>
              </p:cNvSpPr>
              <p:nvPr/>
            </p:nvSpPr>
            <p:spPr bwMode="auto">
              <a:xfrm>
                <a:off x="1337614" y="4946922"/>
                <a:ext cx="69602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200"/>
                  <a:t>100 nm</a:t>
                </a:r>
              </a:p>
            </p:txBody>
          </p:sp>
          <p:sp>
            <p:nvSpPr>
              <p:cNvPr id="26663" name="TextBox 389"/>
              <p:cNvSpPr txBox="1">
                <a:spLocks noChangeArrowheads="1"/>
              </p:cNvSpPr>
              <p:nvPr/>
            </p:nvSpPr>
            <p:spPr bwMode="auto">
              <a:xfrm>
                <a:off x="2258557" y="4946922"/>
                <a:ext cx="52931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200"/>
                  <a:t>1 </a:t>
                </a:r>
                <a:r>
                  <a:rPr lang="el-GR" altLang="en-US" sz="1200"/>
                  <a:t>μ</a:t>
                </a:r>
                <a:r>
                  <a:rPr lang="en-US" altLang="en-US" sz="1200"/>
                  <a:t>m</a:t>
                </a:r>
              </a:p>
            </p:txBody>
          </p:sp>
          <p:sp>
            <p:nvSpPr>
              <p:cNvPr id="26664" name="TextBox 390"/>
              <p:cNvSpPr txBox="1">
                <a:spLocks noChangeArrowheads="1"/>
              </p:cNvSpPr>
              <p:nvPr/>
            </p:nvSpPr>
            <p:spPr bwMode="auto">
              <a:xfrm>
                <a:off x="3056086" y="4946922"/>
                <a:ext cx="61427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200"/>
                  <a:t>10 </a:t>
                </a:r>
                <a:r>
                  <a:rPr lang="el-GR" altLang="en-US" sz="1200"/>
                  <a:t>μ</a:t>
                </a:r>
                <a:r>
                  <a:rPr lang="en-US" altLang="en-US" sz="1200"/>
                  <a:t>m</a:t>
                </a:r>
              </a:p>
            </p:txBody>
          </p:sp>
          <p:sp>
            <p:nvSpPr>
              <p:cNvPr id="26665" name="TextBox 391"/>
              <p:cNvSpPr txBox="1">
                <a:spLocks noChangeArrowheads="1"/>
              </p:cNvSpPr>
              <p:nvPr/>
            </p:nvSpPr>
            <p:spPr bwMode="auto">
              <a:xfrm>
                <a:off x="3859228" y="4946922"/>
                <a:ext cx="69923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200"/>
                  <a:t>100 </a:t>
                </a:r>
                <a:r>
                  <a:rPr lang="el-GR" altLang="en-US" sz="1200"/>
                  <a:t>μ</a:t>
                </a:r>
                <a:r>
                  <a:rPr lang="en-US" altLang="en-US" sz="1200"/>
                  <a:t>m</a:t>
                </a:r>
              </a:p>
            </p:txBody>
          </p:sp>
        </p:grpSp>
        <p:sp>
          <p:nvSpPr>
            <p:cNvPr id="6" name="Rectangle 5"/>
            <p:cNvSpPr/>
            <p:nvPr/>
          </p:nvSpPr>
          <p:spPr>
            <a:xfrm>
              <a:off x="430701" y="5611873"/>
              <a:ext cx="1693878" cy="224796"/>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600" dirty="0"/>
                <a:t>Nano-Scale</a:t>
              </a:r>
            </a:p>
          </p:txBody>
        </p:sp>
        <p:sp>
          <p:nvSpPr>
            <p:cNvPr id="7" name="Rectangle 6"/>
            <p:cNvSpPr/>
            <p:nvPr/>
          </p:nvSpPr>
          <p:spPr>
            <a:xfrm>
              <a:off x="2124579" y="5613218"/>
              <a:ext cx="2534763" cy="224796"/>
            </a:xfrm>
            <a:prstGeom prst="rect">
              <a:avLst/>
            </a:prstGeom>
            <a:solidFill>
              <a:srgbClr val="3333C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600" dirty="0" err="1"/>
                <a:t>Meso</a:t>
              </a:r>
              <a:r>
                <a:rPr lang="en-US" sz="1600" dirty="0"/>
                <a:t>-Scale</a:t>
              </a:r>
            </a:p>
          </p:txBody>
        </p:sp>
        <p:sp>
          <p:nvSpPr>
            <p:cNvPr id="8" name="Rectangle 7"/>
            <p:cNvSpPr/>
            <p:nvPr/>
          </p:nvSpPr>
          <p:spPr>
            <a:xfrm>
              <a:off x="430701" y="5243046"/>
              <a:ext cx="4217878" cy="226142"/>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600" dirty="0"/>
                <a:t>Colloidal Particles</a:t>
              </a:r>
            </a:p>
          </p:txBody>
        </p:sp>
        <p:grpSp>
          <p:nvGrpSpPr>
            <p:cNvPr id="26648" name="Group 413"/>
            <p:cNvGrpSpPr>
              <a:grpSpLocks/>
            </p:cNvGrpSpPr>
            <p:nvPr/>
          </p:nvGrpSpPr>
          <p:grpSpPr bwMode="auto">
            <a:xfrm>
              <a:off x="878357" y="3890231"/>
              <a:ext cx="3776656" cy="1432087"/>
              <a:chOff x="878357" y="3890231"/>
              <a:chExt cx="3776656" cy="1432087"/>
            </a:xfrm>
          </p:grpSpPr>
          <p:sp>
            <p:nvSpPr>
              <p:cNvPr id="10" name="Rectangle 9"/>
              <p:cNvSpPr/>
              <p:nvPr/>
            </p:nvSpPr>
            <p:spPr>
              <a:xfrm>
                <a:off x="941960" y="4505392"/>
                <a:ext cx="637727" cy="22345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cxnSp>
            <p:nvCxnSpPr>
              <p:cNvPr id="11" name="Straight Connector 10"/>
              <p:cNvCxnSpPr/>
              <p:nvPr/>
            </p:nvCxnSpPr>
            <p:spPr>
              <a:xfrm rot="5400000">
                <a:off x="2016890" y="4641347"/>
                <a:ext cx="228834"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26651" name="TextBox 402"/>
              <p:cNvSpPr txBox="1">
                <a:spLocks noChangeArrowheads="1"/>
              </p:cNvSpPr>
              <p:nvPr/>
            </p:nvSpPr>
            <p:spPr bwMode="auto">
              <a:xfrm>
                <a:off x="878357" y="4259563"/>
                <a:ext cx="74732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a:t>Proteins</a:t>
                </a:r>
              </a:p>
            </p:txBody>
          </p:sp>
          <p:sp>
            <p:nvSpPr>
              <p:cNvPr id="26652" name="TextBox 403"/>
              <p:cNvSpPr txBox="1">
                <a:spLocks noChangeArrowheads="1"/>
              </p:cNvSpPr>
              <p:nvPr/>
            </p:nvSpPr>
            <p:spPr bwMode="auto">
              <a:xfrm>
                <a:off x="1723428" y="4074897"/>
                <a:ext cx="83112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a:t>HIV Virus</a:t>
                </a:r>
              </a:p>
              <a:p>
                <a:pPr algn="ctr" eaLnBrk="1" hangingPunct="1"/>
                <a:r>
                  <a:rPr lang="en-US" altLang="en-US" sz="1200"/>
                  <a:t>100 nm</a:t>
                </a:r>
              </a:p>
            </p:txBody>
          </p:sp>
          <p:sp>
            <p:nvSpPr>
              <p:cNvPr id="26653" name="TextBox 404"/>
              <p:cNvSpPr txBox="1">
                <a:spLocks noChangeArrowheads="1"/>
              </p:cNvSpPr>
              <p:nvPr/>
            </p:nvSpPr>
            <p:spPr bwMode="auto">
              <a:xfrm>
                <a:off x="2697514" y="4074897"/>
                <a:ext cx="79060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a:t>E. Coli</a:t>
                </a:r>
              </a:p>
              <a:p>
                <a:pPr algn="ctr" eaLnBrk="1" hangingPunct="1"/>
                <a:r>
                  <a:rPr lang="en-US" altLang="en-US" sz="1200"/>
                  <a:t>0.8-2 um</a:t>
                </a:r>
              </a:p>
            </p:txBody>
          </p:sp>
          <p:sp>
            <p:nvSpPr>
              <p:cNvPr id="26654" name="TextBox 405"/>
              <p:cNvSpPr txBox="1">
                <a:spLocks noChangeArrowheads="1"/>
              </p:cNvSpPr>
              <p:nvPr/>
            </p:nvSpPr>
            <p:spPr bwMode="auto">
              <a:xfrm>
                <a:off x="3239650" y="4675987"/>
                <a:ext cx="881973"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a:t>Red</a:t>
                </a:r>
              </a:p>
              <a:p>
                <a:pPr algn="ctr" eaLnBrk="1" hangingPunct="1"/>
                <a:r>
                  <a:rPr lang="en-US" altLang="en-US" sz="1200"/>
                  <a:t>Blood Cell</a:t>
                </a:r>
              </a:p>
              <a:p>
                <a:pPr algn="ctr" eaLnBrk="1" hangingPunct="1"/>
                <a:r>
                  <a:rPr lang="en-US" altLang="en-US" sz="1200"/>
                  <a:t>6-8 um</a:t>
                </a:r>
              </a:p>
            </p:txBody>
          </p:sp>
          <p:sp>
            <p:nvSpPr>
              <p:cNvPr id="26655" name="TextBox 406"/>
              <p:cNvSpPr txBox="1">
                <a:spLocks noChangeArrowheads="1"/>
              </p:cNvSpPr>
              <p:nvPr/>
            </p:nvSpPr>
            <p:spPr bwMode="auto">
              <a:xfrm>
                <a:off x="3773040" y="3890231"/>
                <a:ext cx="881973"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a:t>White</a:t>
                </a:r>
              </a:p>
              <a:p>
                <a:pPr algn="ctr" eaLnBrk="1" hangingPunct="1"/>
                <a:r>
                  <a:rPr lang="en-US" altLang="en-US" sz="1200"/>
                  <a:t>Blood Cell</a:t>
                </a:r>
              </a:p>
              <a:p>
                <a:pPr algn="ctr" eaLnBrk="1" hangingPunct="1"/>
                <a:r>
                  <a:rPr lang="en-US" altLang="en-US" sz="1200"/>
                  <a:t>12-15 um</a:t>
                </a:r>
              </a:p>
            </p:txBody>
          </p:sp>
          <p:sp>
            <p:nvSpPr>
              <p:cNvPr id="17" name="Rectangle 16"/>
              <p:cNvSpPr/>
              <p:nvPr/>
            </p:nvSpPr>
            <p:spPr>
              <a:xfrm>
                <a:off x="2918375" y="4509430"/>
                <a:ext cx="313482" cy="224797"/>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18" name="Rectangle 17"/>
              <p:cNvSpPr/>
              <p:nvPr/>
            </p:nvSpPr>
            <p:spPr>
              <a:xfrm>
                <a:off x="3607228" y="4505392"/>
                <a:ext cx="156068" cy="22345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19" name="Rectangle 18"/>
              <p:cNvSpPr/>
              <p:nvPr/>
            </p:nvSpPr>
            <p:spPr>
              <a:xfrm>
                <a:off x="4056597" y="4504045"/>
                <a:ext cx="333663" cy="22345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grpSp>
      </p:grpSp>
      <p:grpSp>
        <p:nvGrpSpPr>
          <p:cNvPr id="26628" name="Group 98"/>
          <p:cNvGrpSpPr>
            <a:grpSpLocks/>
          </p:cNvGrpSpPr>
          <p:nvPr/>
        </p:nvGrpSpPr>
        <p:grpSpPr bwMode="auto">
          <a:xfrm>
            <a:off x="3503613" y="4592638"/>
            <a:ext cx="954087" cy="1282700"/>
            <a:chOff x="3504281" y="4592042"/>
            <a:chExt cx="954107" cy="1283732"/>
          </a:xfrm>
        </p:grpSpPr>
        <p:sp>
          <p:nvSpPr>
            <p:cNvPr id="87" name="Oval 86"/>
            <p:cNvSpPr/>
            <p:nvPr/>
          </p:nvSpPr>
          <p:spPr>
            <a:xfrm>
              <a:off x="3524918" y="4592042"/>
              <a:ext cx="912832" cy="915136"/>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26643" name="TextBox 89"/>
            <p:cNvSpPr txBox="1">
              <a:spLocks noChangeArrowheads="1"/>
            </p:cNvSpPr>
            <p:nvPr/>
          </p:nvSpPr>
          <p:spPr bwMode="auto">
            <a:xfrm>
              <a:off x="3504281" y="5506442"/>
              <a:ext cx="95410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a:t>100 nm</a:t>
              </a:r>
            </a:p>
          </p:txBody>
        </p:sp>
      </p:grpSp>
      <p:grpSp>
        <p:nvGrpSpPr>
          <p:cNvPr id="26629" name="Group 104"/>
          <p:cNvGrpSpPr>
            <a:grpSpLocks/>
          </p:cNvGrpSpPr>
          <p:nvPr/>
        </p:nvGrpSpPr>
        <p:grpSpPr bwMode="auto">
          <a:xfrm>
            <a:off x="2293938" y="4954588"/>
            <a:ext cx="825500" cy="530225"/>
            <a:chOff x="2293515" y="4954951"/>
            <a:chExt cx="825867" cy="529068"/>
          </a:xfrm>
        </p:grpSpPr>
        <p:sp>
          <p:nvSpPr>
            <p:cNvPr id="88" name="Oval 87"/>
            <p:cNvSpPr/>
            <p:nvPr/>
          </p:nvSpPr>
          <p:spPr>
            <a:xfrm>
              <a:off x="2660390" y="4954951"/>
              <a:ext cx="92116" cy="91874"/>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6641" name="TextBox 90"/>
            <p:cNvSpPr txBox="1">
              <a:spLocks noChangeArrowheads="1"/>
            </p:cNvSpPr>
            <p:nvPr/>
          </p:nvSpPr>
          <p:spPr bwMode="auto">
            <a:xfrm>
              <a:off x="2293515" y="5114687"/>
              <a:ext cx="82586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a:t>10 nm</a:t>
              </a:r>
            </a:p>
          </p:txBody>
        </p:sp>
      </p:grpSp>
      <p:grpSp>
        <p:nvGrpSpPr>
          <p:cNvPr id="26630" name="Group 103"/>
          <p:cNvGrpSpPr>
            <a:grpSpLocks/>
          </p:cNvGrpSpPr>
          <p:nvPr/>
        </p:nvGrpSpPr>
        <p:grpSpPr bwMode="auto">
          <a:xfrm>
            <a:off x="1360488" y="4978400"/>
            <a:ext cx="696912" cy="506413"/>
            <a:chOff x="1360445" y="4977811"/>
            <a:chExt cx="697627" cy="506208"/>
          </a:xfrm>
        </p:grpSpPr>
        <p:sp>
          <p:nvSpPr>
            <p:cNvPr id="93" name="Oval 92"/>
            <p:cNvSpPr/>
            <p:nvPr/>
          </p:nvSpPr>
          <p:spPr>
            <a:xfrm>
              <a:off x="1683038" y="4977811"/>
              <a:ext cx="46085" cy="46019"/>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6639" name="TextBox 93"/>
            <p:cNvSpPr txBox="1">
              <a:spLocks noChangeArrowheads="1"/>
            </p:cNvSpPr>
            <p:nvPr/>
          </p:nvSpPr>
          <p:spPr bwMode="auto">
            <a:xfrm>
              <a:off x="1360445" y="5114687"/>
              <a:ext cx="69762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a:t>5 nm</a:t>
              </a:r>
            </a:p>
          </p:txBody>
        </p:sp>
      </p:grpSp>
      <p:grpSp>
        <p:nvGrpSpPr>
          <p:cNvPr id="26631" name="Group 102"/>
          <p:cNvGrpSpPr>
            <a:grpSpLocks/>
          </p:cNvGrpSpPr>
          <p:nvPr/>
        </p:nvGrpSpPr>
        <p:grpSpPr bwMode="auto">
          <a:xfrm>
            <a:off x="390525" y="4995863"/>
            <a:ext cx="696913" cy="488950"/>
            <a:chOff x="390186" y="4996099"/>
            <a:chExt cx="697627" cy="487920"/>
          </a:xfrm>
        </p:grpSpPr>
        <p:sp>
          <p:nvSpPr>
            <p:cNvPr id="92" name="Oval 91"/>
            <p:cNvSpPr/>
            <p:nvPr/>
          </p:nvSpPr>
          <p:spPr>
            <a:xfrm>
              <a:off x="731849" y="4996099"/>
              <a:ext cx="9535" cy="9505"/>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6637" name="TextBox 94"/>
            <p:cNvSpPr txBox="1">
              <a:spLocks noChangeArrowheads="1"/>
            </p:cNvSpPr>
            <p:nvPr/>
          </p:nvSpPr>
          <p:spPr bwMode="auto">
            <a:xfrm>
              <a:off x="390186" y="5114687"/>
              <a:ext cx="69762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a:t>1 nm</a:t>
              </a:r>
            </a:p>
          </p:txBody>
        </p:sp>
      </p:grpSp>
      <p:grpSp>
        <p:nvGrpSpPr>
          <p:cNvPr id="26632" name="Group 101"/>
          <p:cNvGrpSpPr>
            <a:grpSpLocks/>
          </p:cNvGrpSpPr>
          <p:nvPr/>
        </p:nvGrpSpPr>
        <p:grpSpPr bwMode="auto">
          <a:xfrm>
            <a:off x="4572000" y="2286000"/>
            <a:ext cx="9144000" cy="9144000"/>
            <a:chOff x="4572000" y="2286000"/>
            <a:chExt cx="9144000" cy="9144000"/>
          </a:xfrm>
        </p:grpSpPr>
        <p:sp>
          <p:nvSpPr>
            <p:cNvPr id="98" name="Pie 97"/>
            <p:cNvSpPr/>
            <p:nvPr/>
          </p:nvSpPr>
          <p:spPr>
            <a:xfrm>
              <a:off x="4572000" y="2286000"/>
              <a:ext cx="9144000" cy="9144000"/>
            </a:xfrm>
            <a:prstGeom prst="pie">
              <a:avLst>
                <a:gd name="adj1" fmla="val 10795499"/>
                <a:gd name="adj2" fmla="val 16200000"/>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26635" name="TextBox 100"/>
            <p:cNvSpPr txBox="1">
              <a:spLocks noChangeArrowheads="1"/>
            </p:cNvSpPr>
            <p:nvPr/>
          </p:nvSpPr>
          <p:spPr bwMode="auto">
            <a:xfrm>
              <a:off x="5222434" y="4819599"/>
              <a:ext cx="186301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a:solidFill>
                    <a:schemeClr val="bg1"/>
                  </a:solidFill>
                </a:rPr>
                <a:t>1000 nm = 1 </a:t>
              </a:r>
              <a:r>
                <a:rPr lang="el-GR" altLang="en-US">
                  <a:solidFill>
                    <a:schemeClr val="bg1"/>
                  </a:solidFill>
                </a:rPr>
                <a:t>μ</a:t>
              </a:r>
              <a:r>
                <a:rPr lang="en-US" altLang="en-US">
                  <a:solidFill>
                    <a:schemeClr val="bg1"/>
                  </a:solidFill>
                </a:rPr>
                <a:t>m</a:t>
              </a:r>
            </a:p>
          </p:txBody>
        </p:sp>
      </p:grpSp>
      <p:sp>
        <p:nvSpPr>
          <p:cNvPr id="26633" name="TextBox 105"/>
          <p:cNvSpPr txBox="1">
            <a:spLocks noChangeArrowheads="1"/>
          </p:cNvSpPr>
          <p:nvPr/>
        </p:nvSpPr>
        <p:spPr bwMode="auto">
          <a:xfrm>
            <a:off x="5946775" y="1165225"/>
            <a:ext cx="297815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a:t>All of these could be classified as colloidal particles</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r>
              <a:rPr lang="en-US" altLang="en-US" smtClean="0">
                <a:latin typeface="CopprplGoth Bd BT"/>
              </a:rPr>
              <a:t>General properties of Colloids</a:t>
            </a:r>
            <a:endParaRPr lang="en-US" altLang="en-US" smtClean="0"/>
          </a:p>
        </p:txBody>
      </p:sp>
      <p:sp>
        <p:nvSpPr>
          <p:cNvPr id="27651" name="Content Placeholder 2"/>
          <p:cNvSpPr>
            <a:spLocks noGrp="1"/>
          </p:cNvSpPr>
          <p:nvPr>
            <p:ph idx="1"/>
          </p:nvPr>
        </p:nvSpPr>
        <p:spPr>
          <a:xfrm>
            <a:off x="457200" y="1162050"/>
            <a:ext cx="4729163" cy="3657600"/>
          </a:xfrm>
        </p:spPr>
        <p:txBody>
          <a:bodyPr/>
          <a:lstStyle/>
          <a:p>
            <a:r>
              <a:rPr lang="en-US" altLang="en-US" sz="2400" smtClean="0"/>
              <a:t>2-phase systems: colloids have a dispersed (internal) phase and a continuous (external) phase</a:t>
            </a:r>
          </a:p>
          <a:p>
            <a:r>
              <a:rPr lang="en-US" altLang="en-US" sz="2400" smtClean="0"/>
              <a:t>Large interfacial area between the two phases, due to small dimensions of the dispersed phase</a:t>
            </a:r>
          </a:p>
          <a:p>
            <a:r>
              <a:rPr lang="en-US" altLang="en-US" sz="2400" smtClean="0"/>
              <a:t>Colloidal particles “are all surface”</a:t>
            </a:r>
          </a:p>
          <a:p>
            <a:r>
              <a:rPr lang="en-US" altLang="en-US" sz="2400" smtClean="0"/>
              <a:t>Therefore, surface effects dominate volume effects</a:t>
            </a:r>
          </a:p>
        </p:txBody>
      </p:sp>
      <p:sp>
        <p:nvSpPr>
          <p:cNvPr id="4" name="Rectangle 3"/>
          <p:cNvSpPr/>
          <p:nvPr/>
        </p:nvSpPr>
        <p:spPr>
          <a:xfrm>
            <a:off x="5432425" y="2265363"/>
            <a:ext cx="3452813" cy="3194050"/>
          </a:xfrm>
          <a:prstGeom prst="rect">
            <a:avLst/>
          </a:prstGeom>
          <a:solidFill>
            <a:srgbClr val="0000FF">
              <a:alpha val="56000"/>
            </a:srgbClr>
          </a:solidFill>
          <a:ln w="25400">
            <a:solidFill>
              <a:srgbClr val="002060"/>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5" name="Oval 4"/>
          <p:cNvSpPr>
            <a:spLocks noChangeAspect="1"/>
          </p:cNvSpPr>
          <p:nvPr/>
        </p:nvSpPr>
        <p:spPr>
          <a:xfrm>
            <a:off x="6100763" y="2894013"/>
            <a:ext cx="274637" cy="273050"/>
          </a:xfrm>
          <a:prstGeom prst="ellipse">
            <a:avLst/>
          </a:prstGeom>
          <a:solidFill>
            <a:schemeClr val="tx2"/>
          </a:solidFill>
          <a:ln w="2540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6" name="Oval 5"/>
          <p:cNvSpPr>
            <a:spLocks noChangeAspect="1"/>
          </p:cNvSpPr>
          <p:nvPr/>
        </p:nvSpPr>
        <p:spPr>
          <a:xfrm>
            <a:off x="6880225" y="2554288"/>
            <a:ext cx="274638" cy="274637"/>
          </a:xfrm>
          <a:prstGeom prst="ellipse">
            <a:avLst/>
          </a:prstGeom>
          <a:solidFill>
            <a:schemeClr val="tx2"/>
          </a:solidFill>
          <a:ln w="2540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7" name="Oval 6"/>
          <p:cNvSpPr>
            <a:spLocks noChangeAspect="1"/>
          </p:cNvSpPr>
          <p:nvPr/>
        </p:nvSpPr>
        <p:spPr>
          <a:xfrm>
            <a:off x="6799263" y="3373438"/>
            <a:ext cx="274637" cy="274637"/>
          </a:xfrm>
          <a:prstGeom prst="ellipse">
            <a:avLst/>
          </a:prstGeom>
          <a:solidFill>
            <a:schemeClr val="tx2"/>
          </a:solidFill>
          <a:ln w="2540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8" name="Oval 7"/>
          <p:cNvSpPr>
            <a:spLocks noChangeAspect="1"/>
          </p:cNvSpPr>
          <p:nvPr/>
        </p:nvSpPr>
        <p:spPr>
          <a:xfrm>
            <a:off x="5884863" y="3892550"/>
            <a:ext cx="274637" cy="273050"/>
          </a:xfrm>
          <a:prstGeom prst="ellipse">
            <a:avLst/>
          </a:prstGeom>
          <a:solidFill>
            <a:schemeClr val="tx2"/>
          </a:solidFill>
          <a:ln w="2540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9" name="Oval 8"/>
          <p:cNvSpPr>
            <a:spLocks noChangeAspect="1"/>
          </p:cNvSpPr>
          <p:nvPr/>
        </p:nvSpPr>
        <p:spPr>
          <a:xfrm>
            <a:off x="7986713" y="3441700"/>
            <a:ext cx="273050" cy="274638"/>
          </a:xfrm>
          <a:prstGeom prst="ellipse">
            <a:avLst/>
          </a:prstGeom>
          <a:solidFill>
            <a:schemeClr val="tx2"/>
          </a:solidFill>
          <a:ln w="2540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10" name="Oval 9"/>
          <p:cNvSpPr>
            <a:spLocks noChangeAspect="1"/>
          </p:cNvSpPr>
          <p:nvPr/>
        </p:nvSpPr>
        <p:spPr>
          <a:xfrm>
            <a:off x="6621463" y="4437063"/>
            <a:ext cx="274637" cy="274637"/>
          </a:xfrm>
          <a:prstGeom prst="ellipse">
            <a:avLst/>
          </a:prstGeom>
          <a:solidFill>
            <a:schemeClr val="tx2"/>
          </a:solidFill>
          <a:ln w="2540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11" name="Oval 10"/>
          <p:cNvSpPr>
            <a:spLocks noChangeAspect="1"/>
          </p:cNvSpPr>
          <p:nvPr/>
        </p:nvSpPr>
        <p:spPr>
          <a:xfrm>
            <a:off x="7631113" y="4260850"/>
            <a:ext cx="274637" cy="274638"/>
          </a:xfrm>
          <a:prstGeom prst="ellipse">
            <a:avLst/>
          </a:prstGeom>
          <a:solidFill>
            <a:schemeClr val="tx2"/>
          </a:solidFill>
          <a:ln w="2540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12" name="Oval 11"/>
          <p:cNvSpPr>
            <a:spLocks noChangeAspect="1"/>
          </p:cNvSpPr>
          <p:nvPr/>
        </p:nvSpPr>
        <p:spPr>
          <a:xfrm>
            <a:off x="8054975" y="2636838"/>
            <a:ext cx="273050" cy="273050"/>
          </a:xfrm>
          <a:prstGeom prst="ellipse">
            <a:avLst/>
          </a:prstGeom>
          <a:solidFill>
            <a:schemeClr val="tx2"/>
          </a:solidFill>
          <a:ln w="2540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13" name="Oval 12"/>
          <p:cNvSpPr>
            <a:spLocks noChangeAspect="1"/>
          </p:cNvSpPr>
          <p:nvPr/>
        </p:nvSpPr>
        <p:spPr>
          <a:xfrm>
            <a:off x="5680075" y="4887913"/>
            <a:ext cx="274638" cy="274637"/>
          </a:xfrm>
          <a:prstGeom prst="ellipse">
            <a:avLst/>
          </a:prstGeom>
          <a:solidFill>
            <a:schemeClr val="tx2"/>
          </a:solidFill>
          <a:ln w="2540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14" name="Oval 13"/>
          <p:cNvSpPr>
            <a:spLocks noChangeAspect="1"/>
          </p:cNvSpPr>
          <p:nvPr/>
        </p:nvSpPr>
        <p:spPr>
          <a:xfrm>
            <a:off x="5584825" y="2432050"/>
            <a:ext cx="273050" cy="274638"/>
          </a:xfrm>
          <a:prstGeom prst="ellipse">
            <a:avLst/>
          </a:prstGeom>
          <a:solidFill>
            <a:schemeClr val="tx2"/>
          </a:solidFill>
          <a:ln w="2540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15" name="Oval 14"/>
          <p:cNvSpPr>
            <a:spLocks noChangeAspect="1"/>
          </p:cNvSpPr>
          <p:nvPr/>
        </p:nvSpPr>
        <p:spPr>
          <a:xfrm>
            <a:off x="7385050" y="4943475"/>
            <a:ext cx="274638" cy="273050"/>
          </a:xfrm>
          <a:prstGeom prst="ellipse">
            <a:avLst/>
          </a:prstGeom>
          <a:solidFill>
            <a:schemeClr val="tx2"/>
          </a:solidFill>
          <a:ln w="2540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16" name="Oval 15"/>
          <p:cNvSpPr>
            <a:spLocks noChangeAspect="1"/>
          </p:cNvSpPr>
          <p:nvPr/>
        </p:nvSpPr>
        <p:spPr>
          <a:xfrm>
            <a:off x="8340725" y="4246563"/>
            <a:ext cx="274638" cy="274637"/>
          </a:xfrm>
          <a:prstGeom prst="ellipse">
            <a:avLst/>
          </a:prstGeom>
          <a:solidFill>
            <a:schemeClr val="tx2"/>
          </a:solidFill>
          <a:ln w="2540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17" name="Oval 16"/>
          <p:cNvSpPr>
            <a:spLocks noChangeAspect="1"/>
          </p:cNvSpPr>
          <p:nvPr/>
        </p:nvSpPr>
        <p:spPr>
          <a:xfrm>
            <a:off x="8328025" y="4943475"/>
            <a:ext cx="273050" cy="273050"/>
          </a:xfrm>
          <a:prstGeom prst="ellipse">
            <a:avLst/>
          </a:prstGeom>
          <a:solidFill>
            <a:schemeClr val="tx2"/>
          </a:solidFill>
          <a:ln w="2540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27666" name="TextBox 17"/>
          <p:cNvSpPr txBox="1">
            <a:spLocks noChangeArrowheads="1"/>
          </p:cNvSpPr>
          <p:nvPr/>
        </p:nvSpPr>
        <p:spPr bwMode="auto">
          <a:xfrm>
            <a:off x="5649913" y="1419225"/>
            <a:ext cx="1223962"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a:t>Dispersed</a:t>
            </a:r>
          </a:p>
          <a:p>
            <a:pPr algn="ctr" eaLnBrk="1" hangingPunct="1"/>
            <a:r>
              <a:rPr lang="en-US" altLang="en-US"/>
              <a:t>Phase</a:t>
            </a:r>
          </a:p>
        </p:txBody>
      </p:sp>
      <p:sp>
        <p:nvSpPr>
          <p:cNvPr id="27667" name="TextBox 18"/>
          <p:cNvSpPr txBox="1">
            <a:spLocks noChangeArrowheads="1"/>
          </p:cNvSpPr>
          <p:nvPr/>
        </p:nvSpPr>
        <p:spPr bwMode="auto">
          <a:xfrm>
            <a:off x="7440613" y="1419225"/>
            <a:ext cx="1350962"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a:t>Continuous</a:t>
            </a:r>
          </a:p>
          <a:p>
            <a:pPr algn="ctr" eaLnBrk="1" hangingPunct="1"/>
            <a:r>
              <a:rPr lang="en-US" altLang="en-US"/>
              <a:t>Phase</a:t>
            </a:r>
          </a:p>
        </p:txBody>
      </p:sp>
      <p:cxnSp>
        <p:nvCxnSpPr>
          <p:cNvPr id="21" name="Straight Arrow Connector 20"/>
          <p:cNvCxnSpPr>
            <a:stCxn id="27666" idx="2"/>
            <a:endCxn id="6" idx="1"/>
          </p:cNvCxnSpPr>
          <p:nvPr/>
        </p:nvCxnSpPr>
        <p:spPr>
          <a:xfrm rot="16200000" flipH="1">
            <a:off x="6326981" y="1999457"/>
            <a:ext cx="528637" cy="6604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a:stCxn id="27667" idx="2"/>
          </p:cNvCxnSpPr>
          <p:nvPr/>
        </p:nvCxnSpPr>
        <p:spPr>
          <a:xfrm rot="5400000">
            <a:off x="7260431" y="2310607"/>
            <a:ext cx="1101725" cy="611188"/>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4"/>
          <p:cNvSpPr>
            <a:spLocks noChangeArrowheads="1"/>
          </p:cNvSpPr>
          <p:nvPr/>
        </p:nvSpPr>
        <p:spPr bwMode="auto">
          <a:xfrm>
            <a:off x="457200" y="158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4400">
                <a:solidFill>
                  <a:schemeClr val="tx2"/>
                </a:solidFill>
                <a:latin typeface="CopprplGoth Bd BT"/>
              </a:rPr>
              <a:t>General properties of Colloids</a:t>
            </a:r>
          </a:p>
        </p:txBody>
      </p:sp>
      <p:sp>
        <p:nvSpPr>
          <p:cNvPr id="28675" name="Rectangle 5"/>
          <p:cNvSpPr>
            <a:spLocks noChangeArrowheads="1"/>
          </p:cNvSpPr>
          <p:nvPr/>
        </p:nvSpPr>
        <p:spPr bwMode="auto">
          <a:xfrm>
            <a:off x="457200" y="1349375"/>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lnSpc>
                <a:spcPct val="90000"/>
              </a:lnSpc>
              <a:spcBef>
                <a:spcPct val="20000"/>
              </a:spcBef>
              <a:buFontTx/>
              <a:buChar char="•"/>
            </a:pPr>
            <a:r>
              <a:rPr lang="en-US" altLang="en-US" sz="3200">
                <a:latin typeface="CopprplGoth Bd BT"/>
              </a:rPr>
              <a:t>The particles are not molecularly dissolved in the medium (solvent)</a:t>
            </a:r>
          </a:p>
          <a:p>
            <a:pPr eaLnBrk="1" hangingPunct="1">
              <a:lnSpc>
                <a:spcPct val="90000"/>
              </a:lnSpc>
              <a:spcBef>
                <a:spcPct val="20000"/>
              </a:spcBef>
              <a:buFontTx/>
              <a:buChar char="•"/>
            </a:pPr>
            <a:r>
              <a:rPr lang="en-US" altLang="en-US" sz="3200">
                <a:latin typeface="CopprplGoth Bd BT"/>
              </a:rPr>
              <a:t>Colloid </a:t>
            </a:r>
            <a:r>
              <a:rPr lang="en-US" altLang="en-US" sz="3200">
                <a:cs typeface="Arial" panose="020B0604020202020204" pitchFamily="34" charset="0"/>
              </a:rPr>
              <a:t>≠ solution</a:t>
            </a:r>
            <a:endParaRPr lang="en-US" altLang="en-US" sz="3200">
              <a:latin typeface="CopprplGoth Bd BT"/>
            </a:endParaRPr>
          </a:p>
          <a:p>
            <a:pPr eaLnBrk="1" hangingPunct="1">
              <a:lnSpc>
                <a:spcPct val="90000"/>
              </a:lnSpc>
              <a:spcBef>
                <a:spcPct val="20000"/>
              </a:spcBef>
              <a:buFontTx/>
              <a:buChar char="•"/>
            </a:pPr>
            <a:r>
              <a:rPr lang="en-US" altLang="en-US" sz="3200">
                <a:latin typeface="CopprplGoth Bd BT"/>
              </a:rPr>
              <a:t>When properly stabilized, the colloidal particles do not aggregate or settle out over time</a:t>
            </a:r>
          </a:p>
          <a:p>
            <a:pPr eaLnBrk="1" hangingPunct="1">
              <a:lnSpc>
                <a:spcPct val="90000"/>
              </a:lnSpc>
              <a:spcBef>
                <a:spcPct val="20000"/>
              </a:spcBef>
              <a:buFontTx/>
              <a:buChar char="•"/>
            </a:pPr>
            <a:r>
              <a:rPr lang="en-US" altLang="en-US" sz="3200">
                <a:latin typeface="CopprplGoth Bd BT"/>
              </a:rPr>
              <a:t>Colloids can be any combination of the three states of matter, but the most common colloidal mixtures consist of solid (or liquid) particles suspended in a liquid medium</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1003300" y="1460500"/>
          <a:ext cx="7137399" cy="4194172"/>
        </p:xfrm>
        <a:graphic>
          <a:graphicData uri="http://schemas.openxmlformats.org/drawingml/2006/table">
            <a:tbl>
              <a:tblPr/>
              <a:tblGrid>
                <a:gridCol w="2379133"/>
                <a:gridCol w="2379133"/>
                <a:gridCol w="2379133"/>
              </a:tblGrid>
              <a:tr h="788667">
                <a:tc>
                  <a:txBody>
                    <a:bodyPr/>
                    <a:lstStyle/>
                    <a:p>
                      <a:pPr algn="ctr"/>
                      <a:r>
                        <a:rPr lang="en-US" sz="2400" b="1" dirty="0" smtClean="0"/>
                        <a:t>Dispersing</a:t>
                      </a:r>
                    </a:p>
                    <a:p>
                      <a:pPr algn="ctr"/>
                      <a:r>
                        <a:rPr lang="en-US" sz="2400" b="1" dirty="0" smtClean="0"/>
                        <a:t>Medium</a:t>
                      </a:r>
                      <a:endParaRPr lang="en-US" sz="2400" dirty="0"/>
                    </a:p>
                  </a:txBody>
                  <a:tcPr marL="28573" marR="28573" marT="28574" marB="28574" anchor="ctr">
                    <a:lnL>
                      <a:noFill/>
                    </a:lnL>
                    <a:lnR>
                      <a:noFill/>
                    </a:lnR>
                    <a:lnT>
                      <a:noFill/>
                    </a:lnT>
                    <a:lnB>
                      <a:noFill/>
                    </a:lnB>
                    <a:solidFill>
                      <a:srgbClr val="999999"/>
                    </a:solidFill>
                  </a:tcPr>
                </a:tc>
                <a:tc>
                  <a:txBody>
                    <a:bodyPr/>
                    <a:lstStyle/>
                    <a:p>
                      <a:pPr algn="ctr"/>
                      <a:r>
                        <a:rPr lang="en-US" sz="2400" b="1" dirty="0" smtClean="0"/>
                        <a:t>Dispersed</a:t>
                      </a:r>
                    </a:p>
                    <a:p>
                      <a:pPr algn="ctr"/>
                      <a:r>
                        <a:rPr lang="en-US" sz="2400" b="1" dirty="0" smtClean="0"/>
                        <a:t>Phase</a:t>
                      </a:r>
                      <a:endParaRPr lang="en-US" sz="2400" dirty="0"/>
                    </a:p>
                  </a:txBody>
                  <a:tcPr marL="28573" marR="28573" marT="28574" marB="28574" anchor="ctr">
                    <a:lnL>
                      <a:noFill/>
                    </a:lnL>
                    <a:lnR>
                      <a:noFill/>
                    </a:lnR>
                    <a:lnT>
                      <a:noFill/>
                    </a:lnT>
                    <a:lnB>
                      <a:noFill/>
                    </a:lnB>
                    <a:solidFill>
                      <a:srgbClr val="999999"/>
                    </a:solidFill>
                  </a:tcPr>
                </a:tc>
                <a:tc>
                  <a:txBody>
                    <a:bodyPr/>
                    <a:lstStyle/>
                    <a:p>
                      <a:pPr algn="ctr"/>
                      <a:r>
                        <a:rPr lang="en-US" sz="2400" b="1" dirty="0" smtClean="0"/>
                        <a:t>Colloid</a:t>
                      </a:r>
                    </a:p>
                    <a:p>
                      <a:pPr algn="ctr"/>
                      <a:r>
                        <a:rPr lang="en-US" sz="2400" b="1" dirty="0" smtClean="0"/>
                        <a:t>Name</a:t>
                      </a:r>
                      <a:endParaRPr lang="en-US" sz="2400" dirty="0"/>
                    </a:p>
                  </a:txBody>
                  <a:tcPr marL="28573" marR="28573" marT="28574" marB="28574" anchor="ctr">
                    <a:lnL>
                      <a:noFill/>
                    </a:lnL>
                    <a:lnR>
                      <a:noFill/>
                    </a:lnR>
                    <a:lnT>
                      <a:noFill/>
                    </a:lnT>
                    <a:lnB>
                      <a:noFill/>
                    </a:lnB>
                    <a:solidFill>
                      <a:srgbClr val="999999"/>
                    </a:solidFill>
                  </a:tcPr>
                </a:tc>
              </a:tr>
              <a:tr h="425688">
                <a:tc>
                  <a:txBody>
                    <a:bodyPr/>
                    <a:lstStyle/>
                    <a:p>
                      <a:pPr algn="ctr"/>
                      <a:r>
                        <a:rPr lang="en-US" sz="2400" dirty="0"/>
                        <a:t>Solid</a:t>
                      </a:r>
                    </a:p>
                  </a:txBody>
                  <a:tcPr marL="28573" marR="28573" marT="28574" marB="28574" anchor="ctr">
                    <a:lnL>
                      <a:noFill/>
                    </a:lnL>
                    <a:lnR>
                      <a:noFill/>
                    </a:lnR>
                    <a:lnT>
                      <a:noFill/>
                    </a:lnT>
                    <a:lnB>
                      <a:noFill/>
                    </a:lnB>
                    <a:noFill/>
                  </a:tcPr>
                </a:tc>
                <a:tc>
                  <a:txBody>
                    <a:bodyPr/>
                    <a:lstStyle/>
                    <a:p>
                      <a:pPr algn="ctr"/>
                      <a:r>
                        <a:rPr lang="en-US" sz="2400"/>
                        <a:t>Solid</a:t>
                      </a:r>
                    </a:p>
                  </a:txBody>
                  <a:tcPr marL="28573" marR="28573" marT="28574" marB="28574" anchor="ctr">
                    <a:lnL>
                      <a:noFill/>
                    </a:lnL>
                    <a:lnR>
                      <a:noFill/>
                    </a:lnR>
                    <a:lnT>
                      <a:noFill/>
                    </a:lnT>
                    <a:lnB>
                      <a:noFill/>
                    </a:lnB>
                    <a:noFill/>
                  </a:tcPr>
                </a:tc>
                <a:tc>
                  <a:txBody>
                    <a:bodyPr/>
                    <a:lstStyle/>
                    <a:p>
                      <a:pPr algn="ctr"/>
                      <a:r>
                        <a:rPr lang="en-US" sz="2400"/>
                        <a:t>Solid sol</a:t>
                      </a:r>
                    </a:p>
                  </a:txBody>
                  <a:tcPr marL="28573" marR="28573" marT="28574" marB="28574" anchor="ctr">
                    <a:lnL>
                      <a:noFill/>
                    </a:lnL>
                    <a:lnR>
                      <a:noFill/>
                    </a:lnR>
                    <a:lnT>
                      <a:noFill/>
                    </a:lnT>
                    <a:lnB>
                      <a:noFill/>
                    </a:lnB>
                    <a:noFill/>
                  </a:tcPr>
                </a:tc>
              </a:tr>
              <a:tr h="425688">
                <a:tc>
                  <a:txBody>
                    <a:bodyPr/>
                    <a:lstStyle/>
                    <a:p>
                      <a:pPr algn="ctr"/>
                      <a:r>
                        <a:rPr lang="en-US" sz="2400" dirty="0"/>
                        <a:t>Solid</a:t>
                      </a:r>
                    </a:p>
                  </a:txBody>
                  <a:tcPr marL="28573" marR="28573" marT="28574" marB="28574" anchor="ctr">
                    <a:lnL>
                      <a:noFill/>
                    </a:lnL>
                    <a:lnR>
                      <a:noFill/>
                    </a:lnR>
                    <a:lnT>
                      <a:noFill/>
                    </a:lnT>
                    <a:lnB>
                      <a:noFill/>
                    </a:lnB>
                    <a:noFill/>
                  </a:tcPr>
                </a:tc>
                <a:tc>
                  <a:txBody>
                    <a:bodyPr/>
                    <a:lstStyle/>
                    <a:p>
                      <a:pPr algn="ctr"/>
                      <a:r>
                        <a:rPr lang="en-US" sz="2400" dirty="0"/>
                        <a:t>Liquid</a:t>
                      </a:r>
                    </a:p>
                  </a:txBody>
                  <a:tcPr marL="28573" marR="28573" marT="28574" marB="28574" anchor="ctr">
                    <a:lnL>
                      <a:noFill/>
                    </a:lnL>
                    <a:lnR>
                      <a:noFill/>
                    </a:lnR>
                    <a:lnT>
                      <a:noFill/>
                    </a:lnT>
                    <a:lnB>
                      <a:noFill/>
                    </a:lnB>
                    <a:noFill/>
                  </a:tcPr>
                </a:tc>
                <a:tc>
                  <a:txBody>
                    <a:bodyPr/>
                    <a:lstStyle/>
                    <a:p>
                      <a:pPr algn="ctr"/>
                      <a:r>
                        <a:rPr lang="en-US" sz="2400"/>
                        <a:t>Gel</a:t>
                      </a:r>
                    </a:p>
                  </a:txBody>
                  <a:tcPr marL="28573" marR="28573" marT="28574" marB="28574" anchor="ctr">
                    <a:lnL>
                      <a:noFill/>
                    </a:lnL>
                    <a:lnR>
                      <a:noFill/>
                    </a:lnR>
                    <a:lnT>
                      <a:noFill/>
                    </a:lnT>
                    <a:lnB>
                      <a:noFill/>
                    </a:lnB>
                    <a:noFill/>
                  </a:tcPr>
                </a:tc>
              </a:tr>
              <a:tr h="425688">
                <a:tc>
                  <a:txBody>
                    <a:bodyPr/>
                    <a:lstStyle/>
                    <a:p>
                      <a:pPr algn="ctr"/>
                      <a:r>
                        <a:rPr lang="en-US" sz="2400"/>
                        <a:t>Solid</a:t>
                      </a:r>
                    </a:p>
                  </a:txBody>
                  <a:tcPr marL="28573" marR="28573" marT="28574" marB="28574" anchor="ctr">
                    <a:lnL>
                      <a:noFill/>
                    </a:lnL>
                    <a:lnR>
                      <a:noFill/>
                    </a:lnR>
                    <a:lnT>
                      <a:noFill/>
                    </a:lnT>
                    <a:lnB>
                      <a:noFill/>
                    </a:lnB>
                    <a:noFill/>
                  </a:tcPr>
                </a:tc>
                <a:tc>
                  <a:txBody>
                    <a:bodyPr/>
                    <a:lstStyle/>
                    <a:p>
                      <a:pPr algn="ctr"/>
                      <a:r>
                        <a:rPr lang="en-US" sz="2400" dirty="0"/>
                        <a:t>Gas</a:t>
                      </a:r>
                    </a:p>
                  </a:txBody>
                  <a:tcPr marL="28573" marR="28573" marT="28574" marB="28574" anchor="ctr">
                    <a:lnL>
                      <a:noFill/>
                    </a:lnL>
                    <a:lnR>
                      <a:noFill/>
                    </a:lnR>
                    <a:lnT>
                      <a:noFill/>
                    </a:lnT>
                    <a:lnB>
                      <a:noFill/>
                    </a:lnB>
                    <a:noFill/>
                  </a:tcPr>
                </a:tc>
                <a:tc>
                  <a:txBody>
                    <a:bodyPr/>
                    <a:lstStyle/>
                    <a:p>
                      <a:pPr algn="ctr"/>
                      <a:r>
                        <a:rPr lang="en-US" sz="2400"/>
                        <a:t>Solid foam</a:t>
                      </a:r>
                    </a:p>
                  </a:txBody>
                  <a:tcPr marL="28573" marR="28573" marT="28574" marB="28574" anchor="ctr">
                    <a:lnL>
                      <a:noFill/>
                    </a:lnL>
                    <a:lnR>
                      <a:noFill/>
                    </a:lnR>
                    <a:lnT>
                      <a:noFill/>
                    </a:lnT>
                    <a:lnB>
                      <a:noFill/>
                    </a:lnB>
                    <a:noFill/>
                  </a:tcPr>
                </a:tc>
              </a:tr>
              <a:tr h="425688">
                <a:tc>
                  <a:txBody>
                    <a:bodyPr/>
                    <a:lstStyle/>
                    <a:p>
                      <a:pPr algn="ctr"/>
                      <a:r>
                        <a:rPr lang="en-US" sz="2400"/>
                        <a:t>Liquid</a:t>
                      </a:r>
                    </a:p>
                  </a:txBody>
                  <a:tcPr marL="28573" marR="28573" marT="28574" marB="28574" anchor="ctr">
                    <a:lnL>
                      <a:noFill/>
                    </a:lnL>
                    <a:lnR>
                      <a:noFill/>
                    </a:lnR>
                    <a:lnT>
                      <a:noFill/>
                    </a:lnT>
                    <a:lnB>
                      <a:noFill/>
                    </a:lnB>
                    <a:noFill/>
                  </a:tcPr>
                </a:tc>
                <a:tc>
                  <a:txBody>
                    <a:bodyPr/>
                    <a:lstStyle/>
                    <a:p>
                      <a:pPr algn="ctr"/>
                      <a:r>
                        <a:rPr lang="en-US" sz="2400" dirty="0"/>
                        <a:t>Solid</a:t>
                      </a:r>
                    </a:p>
                  </a:txBody>
                  <a:tcPr marL="28573" marR="28573" marT="28574" marB="28574" anchor="ctr">
                    <a:lnL>
                      <a:noFill/>
                    </a:lnL>
                    <a:lnR>
                      <a:noFill/>
                    </a:lnR>
                    <a:lnT>
                      <a:noFill/>
                    </a:lnT>
                    <a:lnB>
                      <a:noFill/>
                    </a:lnB>
                    <a:noFill/>
                  </a:tcPr>
                </a:tc>
                <a:tc>
                  <a:txBody>
                    <a:bodyPr/>
                    <a:lstStyle/>
                    <a:p>
                      <a:pPr algn="ctr"/>
                      <a:r>
                        <a:rPr lang="en-US" sz="2400"/>
                        <a:t>Sol</a:t>
                      </a:r>
                    </a:p>
                  </a:txBody>
                  <a:tcPr marL="28573" marR="28573" marT="28574" marB="28574" anchor="ctr">
                    <a:lnL>
                      <a:noFill/>
                    </a:lnL>
                    <a:lnR>
                      <a:noFill/>
                    </a:lnR>
                    <a:lnT>
                      <a:noFill/>
                    </a:lnT>
                    <a:lnB>
                      <a:noFill/>
                    </a:lnB>
                    <a:noFill/>
                  </a:tcPr>
                </a:tc>
              </a:tr>
              <a:tr h="425688">
                <a:tc>
                  <a:txBody>
                    <a:bodyPr/>
                    <a:lstStyle/>
                    <a:p>
                      <a:pPr algn="ctr"/>
                      <a:r>
                        <a:rPr lang="en-US" sz="2400"/>
                        <a:t>Liquid</a:t>
                      </a:r>
                    </a:p>
                  </a:txBody>
                  <a:tcPr marL="28573" marR="28573" marT="28574" marB="28574" anchor="ctr">
                    <a:lnL>
                      <a:noFill/>
                    </a:lnL>
                    <a:lnR>
                      <a:noFill/>
                    </a:lnR>
                    <a:lnT>
                      <a:noFill/>
                    </a:lnT>
                    <a:lnB>
                      <a:noFill/>
                    </a:lnB>
                    <a:noFill/>
                  </a:tcPr>
                </a:tc>
                <a:tc>
                  <a:txBody>
                    <a:bodyPr/>
                    <a:lstStyle/>
                    <a:p>
                      <a:pPr algn="ctr"/>
                      <a:r>
                        <a:rPr lang="en-US" sz="2400" dirty="0"/>
                        <a:t>Liquid</a:t>
                      </a:r>
                    </a:p>
                  </a:txBody>
                  <a:tcPr marL="28573" marR="28573" marT="28574" marB="28574" anchor="ctr">
                    <a:lnL>
                      <a:noFill/>
                    </a:lnL>
                    <a:lnR>
                      <a:noFill/>
                    </a:lnR>
                    <a:lnT>
                      <a:noFill/>
                    </a:lnT>
                    <a:lnB>
                      <a:noFill/>
                    </a:lnB>
                    <a:noFill/>
                  </a:tcPr>
                </a:tc>
                <a:tc>
                  <a:txBody>
                    <a:bodyPr/>
                    <a:lstStyle/>
                    <a:p>
                      <a:pPr algn="ctr"/>
                      <a:r>
                        <a:rPr lang="en-US" sz="2400" dirty="0"/>
                        <a:t>Emulsion</a:t>
                      </a:r>
                    </a:p>
                  </a:txBody>
                  <a:tcPr marL="28573" marR="28573" marT="28574" marB="28574" anchor="ctr">
                    <a:lnL>
                      <a:noFill/>
                    </a:lnL>
                    <a:lnR>
                      <a:noFill/>
                    </a:lnR>
                    <a:lnT>
                      <a:noFill/>
                    </a:lnT>
                    <a:lnB>
                      <a:noFill/>
                    </a:lnB>
                    <a:noFill/>
                  </a:tcPr>
                </a:tc>
              </a:tr>
              <a:tr h="425688">
                <a:tc>
                  <a:txBody>
                    <a:bodyPr/>
                    <a:lstStyle/>
                    <a:p>
                      <a:pPr algn="ctr"/>
                      <a:r>
                        <a:rPr lang="en-US" sz="2400"/>
                        <a:t>Liquid</a:t>
                      </a:r>
                    </a:p>
                  </a:txBody>
                  <a:tcPr marL="28573" marR="28573" marT="28574" marB="28574" anchor="ctr">
                    <a:lnL>
                      <a:noFill/>
                    </a:lnL>
                    <a:lnR>
                      <a:noFill/>
                    </a:lnR>
                    <a:lnT>
                      <a:noFill/>
                    </a:lnT>
                    <a:lnB>
                      <a:noFill/>
                    </a:lnB>
                    <a:noFill/>
                  </a:tcPr>
                </a:tc>
                <a:tc>
                  <a:txBody>
                    <a:bodyPr/>
                    <a:lstStyle/>
                    <a:p>
                      <a:pPr algn="ctr"/>
                      <a:r>
                        <a:rPr lang="en-US" sz="2400"/>
                        <a:t>Gas</a:t>
                      </a:r>
                    </a:p>
                  </a:txBody>
                  <a:tcPr marL="28573" marR="28573" marT="28574" marB="28574" anchor="ctr">
                    <a:lnL>
                      <a:noFill/>
                    </a:lnL>
                    <a:lnR>
                      <a:noFill/>
                    </a:lnR>
                    <a:lnT>
                      <a:noFill/>
                    </a:lnT>
                    <a:lnB>
                      <a:noFill/>
                    </a:lnB>
                    <a:noFill/>
                  </a:tcPr>
                </a:tc>
                <a:tc>
                  <a:txBody>
                    <a:bodyPr/>
                    <a:lstStyle/>
                    <a:p>
                      <a:pPr algn="ctr"/>
                      <a:r>
                        <a:rPr lang="en-US" sz="2400" dirty="0"/>
                        <a:t>Foam</a:t>
                      </a:r>
                    </a:p>
                  </a:txBody>
                  <a:tcPr marL="28573" marR="28573" marT="28574" marB="28574" anchor="ctr">
                    <a:lnL>
                      <a:noFill/>
                    </a:lnL>
                    <a:lnR>
                      <a:noFill/>
                    </a:lnR>
                    <a:lnT>
                      <a:noFill/>
                    </a:lnT>
                    <a:lnB>
                      <a:noFill/>
                    </a:lnB>
                    <a:noFill/>
                  </a:tcPr>
                </a:tc>
              </a:tr>
              <a:tr h="425688">
                <a:tc>
                  <a:txBody>
                    <a:bodyPr/>
                    <a:lstStyle/>
                    <a:p>
                      <a:pPr algn="ctr"/>
                      <a:r>
                        <a:rPr lang="en-US" sz="2400"/>
                        <a:t>Gas</a:t>
                      </a:r>
                    </a:p>
                  </a:txBody>
                  <a:tcPr marL="28573" marR="28573" marT="28574" marB="28574" anchor="ctr">
                    <a:lnL>
                      <a:noFill/>
                    </a:lnL>
                    <a:lnR>
                      <a:noFill/>
                    </a:lnR>
                    <a:lnT>
                      <a:noFill/>
                    </a:lnT>
                    <a:lnB>
                      <a:noFill/>
                    </a:lnB>
                    <a:noFill/>
                  </a:tcPr>
                </a:tc>
                <a:tc>
                  <a:txBody>
                    <a:bodyPr/>
                    <a:lstStyle/>
                    <a:p>
                      <a:pPr algn="ctr"/>
                      <a:r>
                        <a:rPr lang="en-US" sz="2400"/>
                        <a:t>Solid</a:t>
                      </a:r>
                    </a:p>
                  </a:txBody>
                  <a:tcPr marL="28573" marR="28573" marT="28574" marB="28574" anchor="ctr">
                    <a:lnL>
                      <a:noFill/>
                    </a:lnL>
                    <a:lnR>
                      <a:noFill/>
                    </a:lnR>
                    <a:lnT>
                      <a:noFill/>
                    </a:lnT>
                    <a:lnB>
                      <a:noFill/>
                    </a:lnB>
                    <a:noFill/>
                  </a:tcPr>
                </a:tc>
                <a:tc>
                  <a:txBody>
                    <a:bodyPr/>
                    <a:lstStyle/>
                    <a:p>
                      <a:pPr algn="ctr"/>
                      <a:r>
                        <a:rPr lang="en-US" sz="2400" dirty="0"/>
                        <a:t>Solid aerosol</a:t>
                      </a:r>
                    </a:p>
                  </a:txBody>
                  <a:tcPr marL="28573" marR="28573" marT="28574" marB="28574" anchor="ctr">
                    <a:lnL>
                      <a:noFill/>
                    </a:lnL>
                    <a:lnR>
                      <a:noFill/>
                    </a:lnR>
                    <a:lnT>
                      <a:noFill/>
                    </a:lnT>
                    <a:lnB>
                      <a:noFill/>
                    </a:lnB>
                    <a:noFill/>
                  </a:tcPr>
                </a:tc>
              </a:tr>
              <a:tr h="425688">
                <a:tc>
                  <a:txBody>
                    <a:bodyPr/>
                    <a:lstStyle/>
                    <a:p>
                      <a:pPr algn="ctr"/>
                      <a:r>
                        <a:rPr lang="en-US" sz="2400"/>
                        <a:t>Gas</a:t>
                      </a:r>
                    </a:p>
                  </a:txBody>
                  <a:tcPr marL="28573" marR="28573" marT="28574" marB="28574" anchor="ctr">
                    <a:lnL>
                      <a:noFill/>
                    </a:lnL>
                    <a:lnR>
                      <a:noFill/>
                    </a:lnR>
                    <a:lnT>
                      <a:noFill/>
                    </a:lnT>
                    <a:lnB>
                      <a:noFill/>
                    </a:lnB>
                    <a:noFill/>
                  </a:tcPr>
                </a:tc>
                <a:tc>
                  <a:txBody>
                    <a:bodyPr/>
                    <a:lstStyle/>
                    <a:p>
                      <a:pPr algn="ctr"/>
                      <a:r>
                        <a:rPr lang="en-US" sz="2400"/>
                        <a:t>Liquid</a:t>
                      </a:r>
                    </a:p>
                  </a:txBody>
                  <a:tcPr marL="28573" marR="28573" marT="28574" marB="28574" anchor="ctr">
                    <a:lnL>
                      <a:noFill/>
                    </a:lnL>
                    <a:lnR>
                      <a:noFill/>
                    </a:lnR>
                    <a:lnT>
                      <a:noFill/>
                    </a:lnT>
                    <a:lnB>
                      <a:noFill/>
                    </a:lnB>
                    <a:noFill/>
                  </a:tcPr>
                </a:tc>
                <a:tc>
                  <a:txBody>
                    <a:bodyPr/>
                    <a:lstStyle/>
                    <a:p>
                      <a:pPr algn="ctr"/>
                      <a:r>
                        <a:rPr lang="en-US" sz="2400" dirty="0"/>
                        <a:t>Aerosol</a:t>
                      </a:r>
                    </a:p>
                  </a:txBody>
                  <a:tcPr marL="28573" marR="28573" marT="28574" marB="28574" anchor="ctr">
                    <a:lnL>
                      <a:noFill/>
                    </a:lnL>
                    <a:lnR>
                      <a:noFill/>
                    </a:lnR>
                    <a:lnT>
                      <a:noFill/>
                    </a:lnT>
                    <a:lnB>
                      <a:noFill/>
                    </a:lnB>
                    <a:noFill/>
                  </a:tcPr>
                </a:tc>
              </a:tr>
            </a:tbl>
          </a:graphicData>
        </a:graphic>
      </p:graphicFrame>
      <p:sp>
        <p:nvSpPr>
          <p:cNvPr id="29726" name="Title 2"/>
          <p:cNvSpPr>
            <a:spLocks noGrp="1"/>
          </p:cNvSpPr>
          <p:nvPr>
            <p:ph type="title"/>
          </p:nvPr>
        </p:nvSpPr>
        <p:spPr/>
        <p:txBody>
          <a:bodyPr/>
          <a:lstStyle/>
          <a:p>
            <a:r>
              <a:rPr lang="en-US" altLang="en-US" smtClean="0"/>
              <a:t>Naming of Colloids</a:t>
            </a:r>
          </a:p>
        </p:txBody>
      </p:sp>
      <p:sp>
        <p:nvSpPr>
          <p:cNvPr id="29727" name="TextBox 3"/>
          <p:cNvSpPr txBox="1">
            <a:spLocks noChangeArrowheads="1"/>
          </p:cNvSpPr>
          <p:nvPr/>
        </p:nvSpPr>
        <p:spPr bwMode="auto">
          <a:xfrm>
            <a:off x="5899150" y="6178550"/>
            <a:ext cx="32448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000"/>
              <a:t>Paul Davies, School of Chemistry, University of Bristol</a:t>
            </a:r>
          </a:p>
          <a:p>
            <a:pPr eaLnBrk="1" hangingPunct="1"/>
            <a:r>
              <a:rPr lang="en-US" altLang="en-US" sz="1000"/>
              <a:t>http://www.chm.bris.ac.uk/webprojects2002/pdavies/</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pPr eaLnBrk="1" hangingPunct="1"/>
            <a:r>
              <a:rPr lang="en-US" altLang="en-US" smtClean="0"/>
              <a:t>Examples of Colloids</a:t>
            </a:r>
          </a:p>
        </p:txBody>
      </p:sp>
      <p:sp>
        <p:nvSpPr>
          <p:cNvPr id="30723" name="Rectangle 3"/>
          <p:cNvSpPr>
            <a:spLocks noChangeArrowheads="1"/>
          </p:cNvSpPr>
          <p:nvPr/>
        </p:nvSpPr>
        <p:spPr bwMode="auto">
          <a:xfrm>
            <a:off x="2309813" y="220027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graphicFrame>
        <p:nvGraphicFramePr>
          <p:cNvPr id="6" name="Table 5"/>
          <p:cNvGraphicFramePr>
            <a:graphicFrameLocks noGrp="1"/>
          </p:cNvGraphicFramePr>
          <p:nvPr/>
        </p:nvGraphicFramePr>
        <p:xfrm>
          <a:off x="620713" y="1433513"/>
          <a:ext cx="7904162" cy="4144980"/>
        </p:xfrm>
        <a:graphic>
          <a:graphicData uri="http://schemas.openxmlformats.org/drawingml/2006/table">
            <a:tbl>
              <a:tblPr firstRow="1" bandRow="1">
                <a:tableStyleId>{616DA210-FB5B-4158-B5E0-FEB733F419BA}</a:tableStyleId>
              </a:tblPr>
              <a:tblGrid>
                <a:gridCol w="1828948"/>
                <a:gridCol w="1516501"/>
                <a:gridCol w="2129221"/>
                <a:gridCol w="2429492"/>
              </a:tblGrid>
              <a:tr h="640062">
                <a:tc>
                  <a:txBody>
                    <a:bodyPr/>
                    <a:lstStyle/>
                    <a:p>
                      <a:pPr algn="ctr"/>
                      <a:r>
                        <a:rPr lang="en-US" sz="1800" dirty="0" smtClean="0"/>
                        <a:t>Dispersed</a:t>
                      </a:r>
                      <a:endParaRPr lang="en-US" sz="1800" baseline="0" dirty="0" smtClean="0"/>
                    </a:p>
                    <a:p>
                      <a:pPr algn="ctr"/>
                      <a:r>
                        <a:rPr lang="en-US" sz="1800" baseline="0" dirty="0" smtClean="0"/>
                        <a:t>Phase</a:t>
                      </a:r>
                      <a:endParaRPr lang="en-US" sz="1800" dirty="0"/>
                    </a:p>
                  </a:txBody>
                  <a:tcPr marL="91447" marR="91447" marT="45714" marB="45714" anchor="ctr"/>
                </a:tc>
                <a:tc>
                  <a:txBody>
                    <a:bodyPr/>
                    <a:lstStyle/>
                    <a:p>
                      <a:pPr algn="ctr"/>
                      <a:r>
                        <a:rPr lang="en-US" sz="1800" dirty="0" smtClean="0"/>
                        <a:t>Continuous</a:t>
                      </a:r>
                    </a:p>
                    <a:p>
                      <a:pPr algn="ctr"/>
                      <a:r>
                        <a:rPr lang="en-US" sz="1800" dirty="0" smtClean="0"/>
                        <a:t>Phase</a:t>
                      </a:r>
                      <a:endParaRPr lang="en-US" sz="1800" dirty="0"/>
                    </a:p>
                  </a:txBody>
                  <a:tcPr marL="91447" marR="91447" marT="45714" marB="45714" anchor="ctr"/>
                </a:tc>
                <a:tc>
                  <a:txBody>
                    <a:bodyPr/>
                    <a:lstStyle/>
                    <a:p>
                      <a:pPr algn="ctr"/>
                      <a:r>
                        <a:rPr lang="en-US" sz="1800" dirty="0" smtClean="0"/>
                        <a:t>Type</a:t>
                      </a:r>
                      <a:endParaRPr lang="en-US" sz="1800" dirty="0"/>
                    </a:p>
                  </a:txBody>
                  <a:tcPr marL="91447" marR="91447" marT="45714" marB="45714" anchor="ctr"/>
                </a:tc>
                <a:tc>
                  <a:txBody>
                    <a:bodyPr/>
                    <a:lstStyle/>
                    <a:p>
                      <a:pPr algn="ctr"/>
                      <a:r>
                        <a:rPr lang="en-US" sz="1800" dirty="0" smtClean="0"/>
                        <a:t>Example</a:t>
                      </a:r>
                      <a:endParaRPr lang="en-US" sz="1800" dirty="0"/>
                    </a:p>
                  </a:txBody>
                  <a:tcPr marL="91447" marR="91447" marT="45714" marB="45714" anchor="ctr"/>
                </a:tc>
              </a:tr>
              <a:tr h="370796">
                <a:tc>
                  <a:txBody>
                    <a:bodyPr/>
                    <a:lstStyle/>
                    <a:p>
                      <a:pPr algn="ctr"/>
                      <a:r>
                        <a:rPr lang="en-US" sz="1800" dirty="0" smtClean="0"/>
                        <a:t>Liquid</a:t>
                      </a:r>
                      <a:endParaRPr lang="en-US" sz="1800" dirty="0"/>
                    </a:p>
                  </a:txBody>
                  <a:tcPr marL="91447" marR="91447" marT="45714" marB="45714" anchor="ctr"/>
                </a:tc>
                <a:tc>
                  <a:txBody>
                    <a:bodyPr/>
                    <a:lstStyle/>
                    <a:p>
                      <a:pPr algn="ctr"/>
                      <a:r>
                        <a:rPr lang="en-US" sz="1800" dirty="0" smtClean="0"/>
                        <a:t>Gas</a:t>
                      </a:r>
                      <a:endParaRPr lang="en-US" sz="1800" dirty="0"/>
                    </a:p>
                  </a:txBody>
                  <a:tcPr marL="91447" marR="91447" marT="45714" marB="45714" anchor="ctr"/>
                </a:tc>
                <a:tc>
                  <a:txBody>
                    <a:bodyPr/>
                    <a:lstStyle/>
                    <a:p>
                      <a:pPr algn="ctr"/>
                      <a:r>
                        <a:rPr lang="en-US" sz="1800" dirty="0" smtClean="0"/>
                        <a:t>Aerosol</a:t>
                      </a:r>
                      <a:endParaRPr lang="en-US" sz="1800" dirty="0"/>
                    </a:p>
                  </a:txBody>
                  <a:tcPr marL="91447" marR="91447" marT="45714" marB="45714" anchor="ctr"/>
                </a:tc>
                <a:tc>
                  <a:txBody>
                    <a:bodyPr/>
                    <a:lstStyle/>
                    <a:p>
                      <a:pPr algn="ctr"/>
                      <a:r>
                        <a:rPr lang="en-US" sz="1800" dirty="0" smtClean="0"/>
                        <a:t>Fog, Hairspray</a:t>
                      </a:r>
                      <a:endParaRPr lang="en-US" sz="1800" dirty="0"/>
                    </a:p>
                  </a:txBody>
                  <a:tcPr marL="91447" marR="91447" marT="45714" marB="45714" anchor="ctr"/>
                </a:tc>
              </a:tr>
              <a:tr h="370796">
                <a:tc>
                  <a:txBody>
                    <a:bodyPr/>
                    <a:lstStyle/>
                    <a:p>
                      <a:pPr algn="ctr"/>
                      <a:r>
                        <a:rPr lang="en-US" sz="1800" dirty="0" smtClean="0"/>
                        <a:t>Liquid</a:t>
                      </a:r>
                      <a:endParaRPr lang="en-US" sz="1800" dirty="0"/>
                    </a:p>
                  </a:txBody>
                  <a:tcPr marL="91447" marR="91447" marT="45714" marB="45714" anchor="ctr"/>
                </a:tc>
                <a:tc>
                  <a:txBody>
                    <a:bodyPr/>
                    <a:lstStyle/>
                    <a:p>
                      <a:pPr algn="ctr"/>
                      <a:r>
                        <a:rPr lang="en-US" sz="1800" dirty="0" smtClean="0"/>
                        <a:t>Liquid</a:t>
                      </a:r>
                      <a:endParaRPr lang="en-US" sz="1800" dirty="0"/>
                    </a:p>
                  </a:txBody>
                  <a:tcPr marL="91447" marR="91447" marT="45714" marB="45714" anchor="ctr"/>
                </a:tc>
                <a:tc>
                  <a:txBody>
                    <a:bodyPr/>
                    <a:lstStyle/>
                    <a:p>
                      <a:pPr algn="ctr"/>
                      <a:r>
                        <a:rPr lang="en-US" sz="1800" dirty="0" smtClean="0"/>
                        <a:t>Emulsion</a:t>
                      </a:r>
                      <a:endParaRPr lang="en-US" sz="1800" dirty="0"/>
                    </a:p>
                  </a:txBody>
                  <a:tcPr marL="91447" marR="91447" marT="45714" marB="45714" anchor="ctr"/>
                </a:tc>
                <a:tc>
                  <a:txBody>
                    <a:bodyPr/>
                    <a:lstStyle/>
                    <a:p>
                      <a:pPr algn="ctr"/>
                      <a:r>
                        <a:rPr lang="en-US" sz="1800" dirty="0" smtClean="0"/>
                        <a:t>Salad Dressing</a:t>
                      </a:r>
                      <a:endParaRPr lang="en-US" sz="1800" dirty="0"/>
                    </a:p>
                  </a:txBody>
                  <a:tcPr marL="91447" marR="91447" marT="45714" marB="45714" anchor="ctr"/>
                </a:tc>
              </a:tr>
              <a:tr h="370796">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smtClean="0"/>
                        <a:t>Liquid</a:t>
                      </a:r>
                    </a:p>
                  </a:txBody>
                  <a:tcPr marL="91447" marR="91447" marT="45714" marB="45714" anchor="ctr"/>
                </a:tc>
                <a:tc>
                  <a:txBody>
                    <a:bodyPr/>
                    <a:lstStyle/>
                    <a:p>
                      <a:pPr algn="ctr"/>
                      <a:r>
                        <a:rPr lang="en-US" sz="1800" dirty="0" smtClean="0"/>
                        <a:t>Solid</a:t>
                      </a:r>
                      <a:endParaRPr lang="en-US" sz="1800" dirty="0"/>
                    </a:p>
                  </a:txBody>
                  <a:tcPr marL="91447" marR="91447" marT="45714" marB="45714" anchor="ctr"/>
                </a:tc>
                <a:tc>
                  <a:txBody>
                    <a:bodyPr/>
                    <a:lstStyle/>
                    <a:p>
                      <a:pPr algn="ctr"/>
                      <a:r>
                        <a:rPr lang="en-US" sz="1800" dirty="0" smtClean="0"/>
                        <a:t>Solid Emulsion</a:t>
                      </a:r>
                      <a:endParaRPr lang="en-US" sz="1800" dirty="0"/>
                    </a:p>
                  </a:txBody>
                  <a:tcPr marL="91447" marR="91447" marT="45714" marB="45714" anchor="ctr"/>
                </a:tc>
                <a:tc>
                  <a:txBody>
                    <a:bodyPr/>
                    <a:lstStyle/>
                    <a:p>
                      <a:pPr algn="ctr"/>
                      <a:r>
                        <a:rPr lang="en-US" sz="1800" dirty="0" smtClean="0"/>
                        <a:t>Pearl, Opal</a:t>
                      </a:r>
                      <a:endParaRPr lang="en-US" sz="1800" dirty="0"/>
                    </a:p>
                  </a:txBody>
                  <a:tcPr marL="91447" marR="91447" marT="45714" marB="45714" anchor="ctr"/>
                </a:tc>
              </a:tr>
              <a:tr h="640062">
                <a:tc>
                  <a:txBody>
                    <a:bodyPr/>
                    <a:lstStyle/>
                    <a:p>
                      <a:pPr algn="ctr"/>
                      <a:r>
                        <a:rPr lang="en-US" sz="1800" dirty="0" smtClean="0"/>
                        <a:t>Solid</a:t>
                      </a:r>
                      <a:endParaRPr lang="en-US" sz="1800" dirty="0"/>
                    </a:p>
                  </a:txBody>
                  <a:tcPr marL="91447" marR="91447" marT="45714" marB="45714" anchor="ctr"/>
                </a:tc>
                <a:tc>
                  <a:txBody>
                    <a:bodyPr/>
                    <a:lstStyle/>
                    <a:p>
                      <a:pPr algn="ctr"/>
                      <a:r>
                        <a:rPr lang="en-US" sz="1800" dirty="0" smtClean="0"/>
                        <a:t>Solid</a:t>
                      </a:r>
                      <a:endParaRPr lang="en-US" sz="1800" dirty="0"/>
                    </a:p>
                  </a:txBody>
                  <a:tcPr marL="91447" marR="91447" marT="45714" marB="45714" anchor="ctr"/>
                </a:tc>
                <a:tc>
                  <a:txBody>
                    <a:bodyPr/>
                    <a:lstStyle/>
                    <a:p>
                      <a:pPr algn="ctr"/>
                      <a:r>
                        <a:rPr lang="en-US" sz="1800" dirty="0" smtClean="0"/>
                        <a:t>Solid Suspension</a:t>
                      </a:r>
                      <a:endParaRPr lang="en-US" sz="1800" dirty="0"/>
                    </a:p>
                  </a:txBody>
                  <a:tcPr marL="91447" marR="91447" marT="45714" marB="45714" anchor="ctr"/>
                </a:tc>
                <a:tc>
                  <a:txBody>
                    <a:bodyPr/>
                    <a:lstStyle/>
                    <a:p>
                      <a:pPr algn="ctr"/>
                      <a:r>
                        <a:rPr lang="en-US" sz="1800" dirty="0" smtClean="0"/>
                        <a:t>Pigmented Plastics,</a:t>
                      </a:r>
                      <a:r>
                        <a:rPr lang="en-US" sz="1800" baseline="0" dirty="0" smtClean="0"/>
                        <a:t> Stained Glass</a:t>
                      </a:r>
                      <a:endParaRPr lang="en-US" sz="1800" dirty="0"/>
                    </a:p>
                  </a:txBody>
                  <a:tcPr marL="91447" marR="91447" marT="45714" marB="45714" anchor="ctr"/>
                </a:tc>
              </a:tr>
              <a:tr h="370796">
                <a:tc>
                  <a:txBody>
                    <a:bodyPr/>
                    <a:lstStyle/>
                    <a:p>
                      <a:pPr algn="ctr"/>
                      <a:r>
                        <a:rPr lang="en-US" sz="1800" dirty="0" smtClean="0"/>
                        <a:t>Solid</a:t>
                      </a:r>
                      <a:endParaRPr lang="en-US" sz="1800" dirty="0"/>
                    </a:p>
                  </a:txBody>
                  <a:tcPr marL="91447" marR="91447" marT="45714" marB="45714" anchor="ctr"/>
                </a:tc>
                <a:tc>
                  <a:txBody>
                    <a:bodyPr/>
                    <a:lstStyle/>
                    <a:p>
                      <a:pPr algn="ctr"/>
                      <a:r>
                        <a:rPr lang="en-US" sz="1800" dirty="0" smtClean="0"/>
                        <a:t>Liquid</a:t>
                      </a:r>
                      <a:endParaRPr lang="en-US" sz="1800" dirty="0"/>
                    </a:p>
                  </a:txBody>
                  <a:tcPr marL="91447" marR="91447" marT="45714" marB="45714" anchor="ctr"/>
                </a:tc>
                <a:tc>
                  <a:txBody>
                    <a:bodyPr/>
                    <a:lstStyle/>
                    <a:p>
                      <a:pPr algn="ctr"/>
                      <a:r>
                        <a:rPr lang="en-US" sz="1800" dirty="0" smtClean="0"/>
                        <a:t>Sol or Paste</a:t>
                      </a:r>
                      <a:endParaRPr lang="en-US" sz="1800" dirty="0"/>
                    </a:p>
                  </a:txBody>
                  <a:tcPr marL="91447" marR="91447" marT="45714" marB="45714" anchor="ctr"/>
                </a:tc>
                <a:tc>
                  <a:txBody>
                    <a:bodyPr/>
                    <a:lstStyle/>
                    <a:p>
                      <a:pPr algn="ctr"/>
                      <a:r>
                        <a:rPr lang="en-US" sz="1800" dirty="0" smtClean="0"/>
                        <a:t>Ink, Toothpaste</a:t>
                      </a:r>
                      <a:endParaRPr lang="en-US" sz="1800" dirty="0"/>
                    </a:p>
                  </a:txBody>
                  <a:tcPr marL="91447" marR="91447" marT="45714" marB="45714" anchor="ctr"/>
                </a:tc>
              </a:tr>
              <a:tr h="370796">
                <a:tc>
                  <a:txBody>
                    <a:bodyPr/>
                    <a:lstStyle/>
                    <a:p>
                      <a:pPr algn="ctr"/>
                      <a:r>
                        <a:rPr lang="en-US" sz="1800" dirty="0" smtClean="0"/>
                        <a:t>Solid</a:t>
                      </a:r>
                      <a:endParaRPr lang="en-US" sz="1800" dirty="0"/>
                    </a:p>
                  </a:txBody>
                  <a:tcPr marL="91447" marR="91447" marT="45714" marB="45714" anchor="ctr"/>
                </a:tc>
                <a:tc>
                  <a:txBody>
                    <a:bodyPr/>
                    <a:lstStyle/>
                    <a:p>
                      <a:pPr algn="ctr"/>
                      <a:r>
                        <a:rPr lang="en-US" sz="1800" dirty="0" smtClean="0"/>
                        <a:t>Gas</a:t>
                      </a:r>
                      <a:endParaRPr lang="en-US" sz="1800" dirty="0"/>
                    </a:p>
                  </a:txBody>
                  <a:tcPr marL="91447" marR="91447" marT="45714" marB="45714" anchor="ctr"/>
                </a:tc>
                <a:tc>
                  <a:txBody>
                    <a:bodyPr/>
                    <a:lstStyle/>
                    <a:p>
                      <a:pPr algn="ctr"/>
                      <a:r>
                        <a:rPr lang="en-US" sz="1800" dirty="0" smtClean="0"/>
                        <a:t>Aerosol</a:t>
                      </a:r>
                      <a:endParaRPr lang="en-US" sz="1800" dirty="0"/>
                    </a:p>
                  </a:txBody>
                  <a:tcPr marL="91447" marR="91447" marT="45714" marB="45714" anchor="ctr"/>
                </a:tc>
                <a:tc>
                  <a:txBody>
                    <a:bodyPr/>
                    <a:lstStyle/>
                    <a:p>
                      <a:pPr algn="ctr"/>
                      <a:r>
                        <a:rPr lang="en-US" sz="1800" dirty="0" smtClean="0"/>
                        <a:t>Inhalers, Smoke</a:t>
                      </a:r>
                      <a:endParaRPr lang="en-US" sz="1800" dirty="0"/>
                    </a:p>
                  </a:txBody>
                  <a:tcPr marL="91447" marR="91447" marT="45714" marB="45714" anchor="ctr"/>
                </a:tc>
              </a:tr>
              <a:tr h="640062">
                <a:tc>
                  <a:txBody>
                    <a:bodyPr/>
                    <a:lstStyle/>
                    <a:p>
                      <a:pPr algn="ctr"/>
                      <a:r>
                        <a:rPr lang="en-US" sz="1800" dirty="0" smtClean="0"/>
                        <a:t>Gas</a:t>
                      </a:r>
                      <a:endParaRPr lang="en-US" sz="1800" dirty="0"/>
                    </a:p>
                  </a:txBody>
                  <a:tcPr marL="91447" marR="91447" marT="45714" marB="45714" anchor="ctr"/>
                </a:tc>
                <a:tc>
                  <a:txBody>
                    <a:bodyPr/>
                    <a:lstStyle/>
                    <a:p>
                      <a:pPr algn="ctr"/>
                      <a:r>
                        <a:rPr lang="en-US" sz="1800" dirty="0" smtClean="0"/>
                        <a:t>Liquid</a:t>
                      </a:r>
                      <a:endParaRPr lang="en-US" sz="1800" dirty="0"/>
                    </a:p>
                  </a:txBody>
                  <a:tcPr marL="91447" marR="91447" marT="45714" marB="45714" anchor="ctr"/>
                </a:tc>
                <a:tc>
                  <a:txBody>
                    <a:bodyPr/>
                    <a:lstStyle/>
                    <a:p>
                      <a:pPr algn="ctr"/>
                      <a:r>
                        <a:rPr lang="en-US" sz="1800" dirty="0" smtClean="0"/>
                        <a:t>Foam</a:t>
                      </a:r>
                      <a:endParaRPr lang="en-US" sz="1800" dirty="0"/>
                    </a:p>
                  </a:txBody>
                  <a:tcPr marL="91447" marR="91447" marT="45714" marB="45714" anchor="ctr"/>
                </a:tc>
                <a:tc>
                  <a:txBody>
                    <a:bodyPr/>
                    <a:lstStyle/>
                    <a:p>
                      <a:pPr algn="ctr"/>
                      <a:r>
                        <a:rPr lang="en-US" sz="1800" dirty="0" smtClean="0"/>
                        <a:t>Fire Extinguisher, Soap Suds</a:t>
                      </a:r>
                      <a:endParaRPr lang="en-US" sz="1800" dirty="0"/>
                    </a:p>
                  </a:txBody>
                  <a:tcPr marL="91447" marR="91447" marT="45714" marB="45714" anchor="ctr"/>
                </a:tc>
              </a:tr>
              <a:tr h="370796">
                <a:tc>
                  <a:txBody>
                    <a:bodyPr/>
                    <a:lstStyle/>
                    <a:p>
                      <a:pPr algn="ctr"/>
                      <a:r>
                        <a:rPr lang="en-US" sz="1800" dirty="0" smtClean="0"/>
                        <a:t>Gas</a:t>
                      </a:r>
                      <a:endParaRPr lang="en-US" sz="1800" dirty="0"/>
                    </a:p>
                  </a:txBody>
                  <a:tcPr marL="91447" marR="91447" marT="45714" marB="45714" anchor="ctr"/>
                </a:tc>
                <a:tc>
                  <a:txBody>
                    <a:bodyPr/>
                    <a:lstStyle/>
                    <a:p>
                      <a:pPr algn="ctr"/>
                      <a:r>
                        <a:rPr lang="en-US" sz="1800" dirty="0" smtClean="0"/>
                        <a:t>Solid</a:t>
                      </a:r>
                      <a:endParaRPr lang="en-US" sz="1800" dirty="0"/>
                    </a:p>
                  </a:txBody>
                  <a:tcPr marL="91447" marR="91447" marT="45714" marB="45714" anchor="ctr"/>
                </a:tc>
                <a:tc>
                  <a:txBody>
                    <a:bodyPr/>
                    <a:lstStyle/>
                    <a:p>
                      <a:pPr algn="ctr"/>
                      <a:r>
                        <a:rPr lang="en-US" sz="1800" dirty="0" smtClean="0"/>
                        <a:t>Solid Foam</a:t>
                      </a:r>
                      <a:endParaRPr lang="en-US" sz="1800" dirty="0"/>
                    </a:p>
                  </a:txBody>
                  <a:tcPr marL="91447" marR="91447" marT="45714" marB="45714" anchor="ctr"/>
                </a:tc>
                <a:tc>
                  <a:txBody>
                    <a:bodyPr/>
                    <a:lstStyle/>
                    <a:p>
                      <a:pPr algn="ctr"/>
                      <a:r>
                        <a:rPr lang="en-US" sz="1800" dirty="0" smtClean="0"/>
                        <a:t>Pumice, Styrofoam</a:t>
                      </a:r>
                      <a:endParaRPr lang="en-US" sz="1800" dirty="0"/>
                    </a:p>
                  </a:txBody>
                  <a:tcPr marL="91447" marR="91447" marT="45714" marB="45714" anchor="ctr"/>
                </a:tc>
              </a:tr>
            </a:tbl>
          </a:graphicData>
        </a:graphic>
      </p:graphicFrame>
      <p:sp>
        <p:nvSpPr>
          <p:cNvPr id="30776" name="TextBox 6"/>
          <p:cNvSpPr txBox="1">
            <a:spLocks noChangeArrowheads="1"/>
          </p:cNvSpPr>
          <p:nvPr/>
        </p:nvSpPr>
        <p:spPr bwMode="auto">
          <a:xfrm>
            <a:off x="5637213" y="6227763"/>
            <a:ext cx="3400425"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000"/>
              <a:t>http://www.rsc.org/ chemistryworld/Issues/2003/February</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altLang="en-US" sz="3200" smtClean="0"/>
              <a:t>Experiment: Finely Dividing a 1 cm</a:t>
            </a:r>
            <a:r>
              <a:rPr lang="en-US" altLang="en-US" sz="3200" baseline="30000" smtClean="0"/>
              <a:t>3</a:t>
            </a:r>
            <a:r>
              <a:rPr lang="en-US" altLang="en-US" sz="3200" smtClean="0"/>
              <a:t> Cube </a:t>
            </a:r>
          </a:p>
        </p:txBody>
      </p:sp>
      <p:sp>
        <p:nvSpPr>
          <p:cNvPr id="31747" name="Text Placeholder 4"/>
          <p:cNvSpPr>
            <a:spLocks noGrp="1"/>
          </p:cNvSpPr>
          <p:nvPr>
            <p:ph type="body" idx="1"/>
          </p:nvPr>
        </p:nvSpPr>
        <p:spPr>
          <a:xfrm>
            <a:off x="457200" y="1146175"/>
            <a:ext cx="4040188" cy="639763"/>
          </a:xfrm>
        </p:spPr>
        <p:txBody>
          <a:bodyPr/>
          <a:lstStyle/>
          <a:p>
            <a:r>
              <a:rPr lang="en-US" altLang="en-US" u="sng" smtClean="0"/>
              <a:t>Steps</a:t>
            </a:r>
          </a:p>
        </p:txBody>
      </p:sp>
      <p:sp>
        <p:nvSpPr>
          <p:cNvPr id="31748" name="Content Placeholder 2"/>
          <p:cNvSpPr>
            <a:spLocks noGrp="1"/>
          </p:cNvSpPr>
          <p:nvPr>
            <p:ph sz="half" idx="2"/>
          </p:nvPr>
        </p:nvSpPr>
        <p:spPr>
          <a:xfrm>
            <a:off x="457200" y="1785938"/>
            <a:ext cx="4040188" cy="3951287"/>
          </a:xfrm>
        </p:spPr>
        <p:txBody>
          <a:bodyPr/>
          <a:lstStyle/>
          <a:p>
            <a:pPr marL="457200" indent="-457200">
              <a:buFontTx/>
              <a:buAutoNum type="arabicPeriod"/>
            </a:pPr>
            <a:r>
              <a:rPr lang="en-US" altLang="en-US" smtClean="0"/>
              <a:t>Start with a cube 1 cm on each side</a:t>
            </a:r>
          </a:p>
          <a:p>
            <a:pPr marL="457200" indent="-457200">
              <a:buFontTx/>
              <a:buAutoNum type="arabicPeriod"/>
            </a:pPr>
            <a:r>
              <a:rPr lang="en-US" altLang="en-US" smtClean="0"/>
              <a:t>Cut it into thin sheets only 10 nm thick</a:t>
            </a:r>
          </a:p>
          <a:p>
            <a:pPr marL="457200" indent="-457200">
              <a:buFontTx/>
              <a:buAutoNum type="arabicPeriod"/>
            </a:pPr>
            <a:r>
              <a:rPr lang="en-US" altLang="en-US" smtClean="0"/>
              <a:t>Then cut each sheet into 10 sticks</a:t>
            </a:r>
          </a:p>
          <a:p>
            <a:pPr marL="457200" indent="-457200">
              <a:buFontTx/>
              <a:buAutoNum type="arabicPeriod"/>
            </a:pPr>
            <a:r>
              <a:rPr lang="en-US" altLang="en-US" smtClean="0"/>
              <a:t>Finally cut each stick into nm sized cubes</a:t>
            </a:r>
          </a:p>
        </p:txBody>
      </p:sp>
      <p:sp>
        <p:nvSpPr>
          <p:cNvPr id="31749" name="Text Placeholder 5"/>
          <p:cNvSpPr>
            <a:spLocks noGrp="1"/>
          </p:cNvSpPr>
          <p:nvPr>
            <p:ph type="body" sz="quarter" idx="3"/>
          </p:nvPr>
        </p:nvSpPr>
        <p:spPr>
          <a:xfrm>
            <a:off x="4645025" y="1146175"/>
            <a:ext cx="4041775" cy="639763"/>
          </a:xfrm>
        </p:spPr>
        <p:txBody>
          <a:bodyPr/>
          <a:lstStyle/>
          <a:p>
            <a:r>
              <a:rPr lang="en-US" altLang="en-US" u="sng" smtClean="0"/>
              <a:t>Calculate</a:t>
            </a:r>
          </a:p>
        </p:txBody>
      </p:sp>
      <p:sp>
        <p:nvSpPr>
          <p:cNvPr id="31750" name="Content Placeholder 6"/>
          <p:cNvSpPr>
            <a:spLocks noGrp="1"/>
          </p:cNvSpPr>
          <p:nvPr>
            <p:ph sz="quarter" idx="4"/>
          </p:nvPr>
        </p:nvSpPr>
        <p:spPr>
          <a:xfrm>
            <a:off x="4645025" y="1785938"/>
            <a:ext cx="4041775" cy="3951287"/>
          </a:xfrm>
        </p:spPr>
        <p:txBody>
          <a:bodyPr/>
          <a:lstStyle/>
          <a:p>
            <a:r>
              <a:rPr lang="en-US" altLang="en-US" smtClean="0"/>
              <a:t>Total number of pieces arising from original cube</a:t>
            </a:r>
          </a:p>
          <a:p>
            <a:r>
              <a:rPr lang="en-US" altLang="en-US" smtClean="0"/>
              <a:t>Surface area of each smaller piece</a:t>
            </a:r>
          </a:p>
          <a:p>
            <a:r>
              <a:rPr lang="en-US" altLang="en-US" smtClean="0"/>
              <a:t>Total surface area of all pieces</a:t>
            </a:r>
          </a:p>
          <a:p>
            <a:r>
              <a:rPr lang="en-US" altLang="en-US" smtClean="0"/>
              <a:t>Note: volume remains constant (1 cm</a:t>
            </a:r>
            <a:r>
              <a:rPr lang="en-US" altLang="en-US" baseline="30000" smtClean="0"/>
              <a:t>3</a:t>
            </a:r>
            <a:r>
              <a:rPr lang="en-US" altLang="en-US" smtClean="0"/>
              <a:t>)</a:t>
            </a:r>
          </a:p>
        </p:txBody>
      </p:sp>
      <p:sp>
        <p:nvSpPr>
          <p:cNvPr id="31751" name="TextBox 6"/>
          <p:cNvSpPr txBox="1">
            <a:spLocks noChangeArrowheads="1"/>
          </p:cNvSpPr>
          <p:nvPr/>
        </p:nvSpPr>
        <p:spPr bwMode="auto">
          <a:xfrm>
            <a:off x="6367463" y="6303963"/>
            <a:ext cx="2670175"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000"/>
              <a:t>http://www.du.edu/~jcalvert/phys/colloid.htm</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573088" y="9525"/>
            <a:ext cx="8051800" cy="1117600"/>
          </a:xfrm>
        </p:spPr>
        <p:txBody>
          <a:bodyPr/>
          <a:lstStyle/>
          <a:p>
            <a:pPr eaLnBrk="1" hangingPunct="1"/>
            <a:r>
              <a:rPr lang="en-US" altLang="en-US" sz="3200" smtClean="0"/>
              <a:t>Experiment: Finely Dividing a 1 cm</a:t>
            </a:r>
            <a:r>
              <a:rPr lang="en-US" altLang="en-US" sz="3200" baseline="30000" smtClean="0"/>
              <a:t>3</a:t>
            </a:r>
            <a:r>
              <a:rPr lang="en-US" altLang="en-US" sz="3200" smtClean="0"/>
              <a:t> Cube </a:t>
            </a:r>
          </a:p>
        </p:txBody>
      </p:sp>
      <p:sp>
        <p:nvSpPr>
          <p:cNvPr id="32771" name="Rectangle 3"/>
          <p:cNvSpPr>
            <a:spLocks noChangeArrowheads="1"/>
          </p:cNvSpPr>
          <p:nvPr/>
        </p:nvSpPr>
        <p:spPr bwMode="auto">
          <a:xfrm>
            <a:off x="3019425" y="241935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32772" name="TextBox 6"/>
          <p:cNvSpPr txBox="1">
            <a:spLocks noChangeArrowheads="1"/>
          </p:cNvSpPr>
          <p:nvPr/>
        </p:nvSpPr>
        <p:spPr bwMode="auto">
          <a:xfrm>
            <a:off x="6426200" y="6418263"/>
            <a:ext cx="2671763"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000"/>
              <a:t>http://www.du.edu/~jcalvert/phys/colloid.htm</a:t>
            </a:r>
          </a:p>
        </p:txBody>
      </p:sp>
      <p:sp>
        <p:nvSpPr>
          <p:cNvPr id="32773" name="TextBox 7"/>
          <p:cNvSpPr txBox="1">
            <a:spLocks noChangeArrowheads="1"/>
          </p:cNvSpPr>
          <p:nvPr/>
        </p:nvSpPr>
        <p:spPr bwMode="auto">
          <a:xfrm>
            <a:off x="2482850" y="5637213"/>
            <a:ext cx="65659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t>Surface area to volume ratio increases as size of particle decreases. Colloids are almost all surface area!</a:t>
            </a:r>
          </a:p>
        </p:txBody>
      </p:sp>
      <p:graphicFrame>
        <p:nvGraphicFramePr>
          <p:cNvPr id="7" name="Table 6"/>
          <p:cNvGraphicFramePr>
            <a:graphicFrameLocks noGrp="1"/>
          </p:cNvGraphicFramePr>
          <p:nvPr/>
        </p:nvGraphicFramePr>
        <p:xfrm>
          <a:off x="266700" y="2638425"/>
          <a:ext cx="8612188" cy="2930791"/>
        </p:xfrm>
        <a:graphic>
          <a:graphicData uri="http://schemas.openxmlformats.org/drawingml/2006/table">
            <a:tbl>
              <a:tblPr firstRow="1" bandRow="1">
                <a:tableStyleId>{616DA210-FB5B-4158-B5E0-FEB733F419BA}</a:tableStyleId>
              </a:tblPr>
              <a:tblGrid>
                <a:gridCol w="1662128"/>
                <a:gridCol w="1737515"/>
                <a:gridCol w="1737515"/>
                <a:gridCol w="1737515"/>
                <a:gridCol w="1737515"/>
              </a:tblGrid>
              <a:tr h="822825">
                <a:tc>
                  <a:txBody>
                    <a:bodyPr/>
                    <a:lstStyle/>
                    <a:p>
                      <a:endParaRPr lang="en-US" sz="1800" dirty="0"/>
                    </a:p>
                  </a:txBody>
                  <a:tcPr marL="91448" marR="91448" marT="45697" marB="45697"/>
                </a:tc>
                <a:tc>
                  <a:txBody>
                    <a:bodyPr/>
                    <a:lstStyle/>
                    <a:p>
                      <a:pPr algn="ctr"/>
                      <a:r>
                        <a:rPr lang="en-US" sz="1600" dirty="0" smtClean="0"/>
                        <a:t>Starting</a:t>
                      </a:r>
                      <a:endParaRPr lang="en-US" sz="1600" baseline="0" dirty="0" smtClean="0"/>
                    </a:p>
                    <a:p>
                      <a:pPr algn="ctr"/>
                      <a:r>
                        <a:rPr lang="en-US" sz="1600" baseline="0" dirty="0" smtClean="0"/>
                        <a:t>Volume</a:t>
                      </a:r>
                    </a:p>
                    <a:p>
                      <a:pPr algn="ctr"/>
                      <a:r>
                        <a:rPr lang="en-US" sz="1600" dirty="0" smtClean="0"/>
                        <a:t>(Not Colloidal)</a:t>
                      </a:r>
                    </a:p>
                  </a:txBody>
                  <a:tcPr marL="91448" marR="91448" marT="45697" marB="45697" anchor="b"/>
                </a:tc>
                <a:tc>
                  <a:txBody>
                    <a:bodyPr/>
                    <a:lstStyle/>
                    <a:p>
                      <a:pPr algn="ctr"/>
                      <a:r>
                        <a:rPr lang="en-US" sz="1600" dirty="0" smtClean="0"/>
                        <a:t>Laminated:</a:t>
                      </a:r>
                    </a:p>
                    <a:p>
                      <a:pPr algn="ctr"/>
                      <a:r>
                        <a:rPr lang="en-US" sz="1600" dirty="0" smtClean="0"/>
                        <a:t>Colloid</a:t>
                      </a:r>
                    </a:p>
                    <a:p>
                      <a:pPr algn="ctr"/>
                      <a:r>
                        <a:rPr lang="en-US" sz="1600" dirty="0" smtClean="0"/>
                        <a:t>Platelets</a:t>
                      </a:r>
                      <a:endParaRPr lang="en-US" sz="1600" dirty="0"/>
                    </a:p>
                  </a:txBody>
                  <a:tcPr marL="91448" marR="91448" marT="45697" marB="45697" anchor="b"/>
                </a:tc>
                <a:tc>
                  <a:txBody>
                    <a:bodyPr/>
                    <a:lstStyle/>
                    <a:p>
                      <a:pPr algn="ctr"/>
                      <a:r>
                        <a:rPr lang="en-US" sz="1600" dirty="0" err="1" smtClean="0"/>
                        <a:t>Fibrillar</a:t>
                      </a:r>
                      <a:r>
                        <a:rPr lang="en-US" sz="1600" dirty="0" smtClean="0"/>
                        <a:t>:</a:t>
                      </a:r>
                    </a:p>
                    <a:p>
                      <a:pPr algn="ctr"/>
                      <a:r>
                        <a:rPr lang="en-US" sz="1600" dirty="0" smtClean="0"/>
                        <a:t>Colloidal</a:t>
                      </a:r>
                    </a:p>
                    <a:p>
                      <a:pPr algn="ctr"/>
                      <a:r>
                        <a:rPr lang="en-US" sz="1600" dirty="0" smtClean="0"/>
                        <a:t>Fibers</a:t>
                      </a:r>
                      <a:endParaRPr lang="en-US" sz="1600" dirty="0"/>
                    </a:p>
                  </a:txBody>
                  <a:tcPr marL="91448" marR="91448" marT="45697" marB="45697" anchor="b"/>
                </a:tc>
                <a:tc>
                  <a:txBody>
                    <a:bodyPr/>
                    <a:lstStyle/>
                    <a:p>
                      <a:pPr algn="ctr"/>
                      <a:r>
                        <a:rPr lang="en-US" sz="1600" dirty="0" smtClean="0"/>
                        <a:t>Corpuscular:</a:t>
                      </a:r>
                    </a:p>
                    <a:p>
                      <a:pPr algn="ctr"/>
                      <a:r>
                        <a:rPr lang="en-US" sz="1600" dirty="0" smtClean="0"/>
                        <a:t>Colloidal</a:t>
                      </a:r>
                      <a:endParaRPr lang="en-US" sz="1600" baseline="0" dirty="0" smtClean="0"/>
                    </a:p>
                    <a:p>
                      <a:pPr algn="ctr"/>
                      <a:r>
                        <a:rPr lang="en-US" sz="1600" baseline="0" dirty="0" smtClean="0"/>
                        <a:t>Particles</a:t>
                      </a:r>
                      <a:endParaRPr lang="en-US" sz="1600" dirty="0"/>
                    </a:p>
                  </a:txBody>
                  <a:tcPr marL="91448" marR="91448" marT="45697" marB="45697" anchor="b"/>
                </a:tc>
              </a:tr>
              <a:tr h="370655">
                <a:tc>
                  <a:txBody>
                    <a:bodyPr/>
                    <a:lstStyle/>
                    <a:p>
                      <a:pPr marL="0" algn="l" defTabSz="914400" rtl="0" eaLnBrk="1" latinLnBrk="0" hangingPunct="1"/>
                      <a:r>
                        <a:rPr lang="en-US" sz="1600" b="1" kern="1200" dirty="0" smtClean="0">
                          <a:solidFill>
                            <a:schemeClr val="tx1"/>
                          </a:solidFill>
                          <a:latin typeface="+mn-lt"/>
                          <a:ea typeface="+mn-ea"/>
                          <a:cs typeface="+mn-cs"/>
                        </a:rPr>
                        <a:t>Dimensions</a:t>
                      </a:r>
                    </a:p>
                  </a:txBody>
                  <a:tcPr marL="91448" marR="91448" marT="45697" marB="45697" anchor="ctr"/>
                </a:tc>
                <a:tc>
                  <a:txBody>
                    <a:bodyPr/>
                    <a:lstStyle/>
                    <a:p>
                      <a:pPr algn="ctr"/>
                      <a:r>
                        <a:rPr lang="en-US" sz="1100" dirty="0" smtClean="0"/>
                        <a:t>1 x 1 x 1 cm</a:t>
                      </a:r>
                    </a:p>
                  </a:txBody>
                  <a:tcPr marL="91448" marR="91448" marT="45697" marB="45697" anchor="ctr"/>
                </a:tc>
                <a:tc>
                  <a:txBody>
                    <a:bodyPr/>
                    <a:lstStyle/>
                    <a:p>
                      <a:pPr algn="ctr"/>
                      <a:r>
                        <a:rPr lang="en-US" sz="1100" dirty="0" smtClean="0"/>
                        <a:t>1 cm x 1 cm x 10 nm</a:t>
                      </a:r>
                      <a:endParaRPr lang="en-US" sz="1100" dirty="0"/>
                    </a:p>
                  </a:txBody>
                  <a:tcPr marL="91448" marR="91448" marT="45697" marB="45697" anchor="ctr"/>
                </a:tc>
                <a:tc>
                  <a:txBody>
                    <a:bodyPr/>
                    <a:lstStyle/>
                    <a:p>
                      <a:pPr algn="ctr"/>
                      <a:r>
                        <a:rPr lang="en-US" sz="1100" dirty="0" smtClean="0"/>
                        <a:t>1 cm x 10 nm x 10 nm</a:t>
                      </a:r>
                      <a:endParaRPr lang="en-US" sz="1100" dirty="0"/>
                    </a:p>
                  </a:txBody>
                  <a:tcPr marL="91448" marR="91448" marT="45697" marB="45697" anchor="ctr"/>
                </a:tc>
                <a:tc>
                  <a:txBody>
                    <a:bodyPr/>
                    <a:lstStyle/>
                    <a:p>
                      <a:pPr algn="ctr"/>
                      <a:r>
                        <a:rPr lang="en-US" sz="1100" dirty="0" smtClean="0"/>
                        <a:t>10 nm x 10 nm x</a:t>
                      </a:r>
                      <a:r>
                        <a:rPr lang="en-US" sz="1100" baseline="0" dirty="0" smtClean="0"/>
                        <a:t> 10 nm</a:t>
                      </a:r>
                      <a:endParaRPr lang="en-US" sz="1100" dirty="0"/>
                    </a:p>
                  </a:txBody>
                  <a:tcPr marL="91448" marR="91448" marT="45697" marB="45697" anchor="ctr"/>
                </a:tc>
              </a:tr>
              <a:tr h="579015">
                <a:tc>
                  <a:txBody>
                    <a:bodyPr/>
                    <a:lstStyle/>
                    <a:p>
                      <a:r>
                        <a:rPr lang="en-US" sz="1600" b="1" dirty="0" smtClean="0"/>
                        <a:t>Number of pieces</a:t>
                      </a:r>
                      <a:endParaRPr lang="en-US" sz="1600" b="1" dirty="0"/>
                    </a:p>
                  </a:txBody>
                  <a:tcPr marL="91448" marR="91448" marT="45697" marB="45697" anchor="ctr"/>
                </a:tc>
                <a:tc>
                  <a:txBody>
                    <a:bodyPr/>
                    <a:lstStyle/>
                    <a:p>
                      <a:pPr algn="ctr"/>
                      <a:r>
                        <a:rPr lang="en-US" sz="1800" dirty="0" smtClean="0"/>
                        <a:t>1</a:t>
                      </a:r>
                      <a:endParaRPr lang="en-US" sz="1800" dirty="0"/>
                    </a:p>
                  </a:txBody>
                  <a:tcPr marL="91448" marR="91448" marT="45697" marB="45697" anchor="ctr"/>
                </a:tc>
                <a:tc>
                  <a:txBody>
                    <a:bodyPr/>
                    <a:lstStyle/>
                    <a:p>
                      <a:pPr algn="ctr"/>
                      <a:r>
                        <a:rPr lang="en-US" sz="1800" dirty="0" smtClean="0"/>
                        <a:t>10</a:t>
                      </a:r>
                      <a:r>
                        <a:rPr lang="en-US" sz="1800" baseline="30000" dirty="0" smtClean="0"/>
                        <a:t>6</a:t>
                      </a:r>
                      <a:endParaRPr lang="en-US" sz="1800" baseline="30000" dirty="0"/>
                    </a:p>
                  </a:txBody>
                  <a:tcPr marL="91448" marR="91448" marT="45697" marB="45697" anchor="ctr"/>
                </a:tc>
                <a:tc>
                  <a:txBody>
                    <a:bodyPr/>
                    <a:lstStyle/>
                    <a:p>
                      <a:pPr algn="ctr"/>
                      <a:r>
                        <a:rPr lang="en-US" sz="1800" dirty="0" smtClean="0"/>
                        <a:t>10</a:t>
                      </a:r>
                      <a:r>
                        <a:rPr lang="en-US" sz="1800" baseline="30000" dirty="0" smtClean="0"/>
                        <a:t>12</a:t>
                      </a:r>
                      <a:endParaRPr lang="en-US" sz="1800" baseline="30000" dirty="0"/>
                    </a:p>
                  </a:txBody>
                  <a:tcPr marL="91448" marR="91448" marT="45697" marB="45697" anchor="ctr"/>
                </a:tc>
                <a:tc>
                  <a:txBody>
                    <a:bodyPr/>
                    <a:lstStyle/>
                    <a:p>
                      <a:pPr algn="ctr"/>
                      <a:r>
                        <a:rPr lang="en-US" sz="1800" dirty="0" smtClean="0"/>
                        <a:t>10</a:t>
                      </a:r>
                      <a:r>
                        <a:rPr lang="en-US" sz="1800" baseline="30000" dirty="0" smtClean="0"/>
                        <a:t>18</a:t>
                      </a:r>
                      <a:endParaRPr lang="en-US" sz="1800" baseline="30000" dirty="0"/>
                    </a:p>
                  </a:txBody>
                  <a:tcPr marL="91448" marR="91448" marT="45697" marB="45697" anchor="ctr"/>
                </a:tc>
              </a:tr>
              <a:tr h="579015">
                <a:tc>
                  <a:txBody>
                    <a:bodyPr/>
                    <a:lstStyle/>
                    <a:p>
                      <a:r>
                        <a:rPr lang="en-US" sz="1600" b="1" dirty="0" smtClean="0"/>
                        <a:t>Surface</a:t>
                      </a:r>
                      <a:r>
                        <a:rPr lang="en-US" sz="1600" b="1" baseline="0" dirty="0" smtClean="0"/>
                        <a:t> area per piece (m</a:t>
                      </a:r>
                      <a:r>
                        <a:rPr lang="en-US" sz="1600" b="1" baseline="30000" dirty="0" smtClean="0"/>
                        <a:t>2</a:t>
                      </a:r>
                      <a:r>
                        <a:rPr lang="en-US" sz="1600" b="1" baseline="0" dirty="0" smtClean="0"/>
                        <a:t>)</a:t>
                      </a:r>
                      <a:endParaRPr lang="en-US" sz="1600" b="1" dirty="0"/>
                    </a:p>
                  </a:txBody>
                  <a:tcPr marL="91448" marR="91448" marT="45697" marB="45697" anchor="ctr"/>
                </a:tc>
                <a:tc>
                  <a:txBody>
                    <a:bodyPr/>
                    <a:lstStyle/>
                    <a:p>
                      <a:pPr algn="ctr"/>
                      <a:r>
                        <a:rPr lang="en-US" sz="1800" dirty="0" smtClean="0"/>
                        <a:t>6 x 10</a:t>
                      </a:r>
                      <a:r>
                        <a:rPr lang="en-US" sz="1800" baseline="30000" dirty="0" smtClean="0"/>
                        <a:t>-4</a:t>
                      </a:r>
                      <a:endParaRPr lang="en-US" sz="1800" baseline="30000" dirty="0"/>
                    </a:p>
                  </a:txBody>
                  <a:tcPr marL="91448" marR="91448" marT="45697" marB="45697"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smtClean="0"/>
                        <a:t>2 x 10</a:t>
                      </a:r>
                      <a:r>
                        <a:rPr lang="en-US" sz="1800" baseline="30000" dirty="0" smtClean="0"/>
                        <a:t>-4</a:t>
                      </a:r>
                    </a:p>
                  </a:txBody>
                  <a:tcPr marL="91448" marR="91448" marT="45697" marB="45697"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smtClean="0"/>
                        <a:t>4 x 10</a:t>
                      </a:r>
                      <a:r>
                        <a:rPr lang="en-US" sz="1800" baseline="30000" dirty="0" smtClean="0"/>
                        <a:t>-10</a:t>
                      </a:r>
                    </a:p>
                  </a:txBody>
                  <a:tcPr marL="91448" marR="91448" marT="45697" marB="45697"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smtClean="0"/>
                        <a:t>6 x 10</a:t>
                      </a:r>
                      <a:r>
                        <a:rPr lang="en-US" sz="1800" baseline="30000" dirty="0" smtClean="0"/>
                        <a:t>-16</a:t>
                      </a:r>
                    </a:p>
                  </a:txBody>
                  <a:tcPr marL="91448" marR="91448" marT="45697" marB="45697" anchor="ctr"/>
                </a:tc>
              </a:tr>
              <a:tr h="579015">
                <a:tc>
                  <a:txBody>
                    <a:bodyPr/>
                    <a:lstStyle/>
                    <a:p>
                      <a:r>
                        <a:rPr lang="en-US" sz="1600" b="1" dirty="0" smtClean="0"/>
                        <a:t>Total</a:t>
                      </a:r>
                      <a:r>
                        <a:rPr lang="en-US" sz="1600" b="1" baseline="0" dirty="0" smtClean="0"/>
                        <a:t> surface area (m</a:t>
                      </a:r>
                      <a:r>
                        <a:rPr lang="en-US" sz="1600" b="1" baseline="30000" dirty="0" smtClean="0"/>
                        <a:t>2</a:t>
                      </a:r>
                      <a:r>
                        <a:rPr lang="en-US" sz="1600" b="1" baseline="0" dirty="0" smtClean="0"/>
                        <a:t>)</a:t>
                      </a:r>
                      <a:endParaRPr lang="en-US" sz="1600" b="1" dirty="0"/>
                    </a:p>
                  </a:txBody>
                  <a:tcPr marL="91448" marR="91448" marT="45697" marB="45697"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smtClean="0"/>
                        <a:t>6 x 10</a:t>
                      </a:r>
                      <a:r>
                        <a:rPr lang="en-US" sz="1800" baseline="30000" dirty="0" smtClean="0"/>
                        <a:t>-4</a:t>
                      </a:r>
                    </a:p>
                  </a:txBody>
                  <a:tcPr marL="91448" marR="91448" marT="45697" marB="45697" anchor="ctr"/>
                </a:tc>
                <a:tc>
                  <a:txBody>
                    <a:bodyPr/>
                    <a:lstStyle/>
                    <a:p>
                      <a:pPr algn="ctr"/>
                      <a:r>
                        <a:rPr lang="en-US" sz="1800" dirty="0" smtClean="0"/>
                        <a:t>200</a:t>
                      </a:r>
                      <a:endParaRPr lang="en-US" sz="1800" dirty="0"/>
                    </a:p>
                  </a:txBody>
                  <a:tcPr marL="91448" marR="91448" marT="45697" marB="45697" anchor="ctr"/>
                </a:tc>
                <a:tc>
                  <a:txBody>
                    <a:bodyPr/>
                    <a:lstStyle/>
                    <a:p>
                      <a:pPr algn="ctr"/>
                      <a:r>
                        <a:rPr lang="en-US" sz="1800" dirty="0" smtClean="0"/>
                        <a:t>400</a:t>
                      </a:r>
                      <a:endParaRPr lang="en-US" sz="1800" dirty="0"/>
                    </a:p>
                  </a:txBody>
                  <a:tcPr marL="91448" marR="91448" marT="45697" marB="45697" anchor="ctr"/>
                </a:tc>
                <a:tc>
                  <a:txBody>
                    <a:bodyPr/>
                    <a:lstStyle/>
                    <a:p>
                      <a:pPr algn="ctr"/>
                      <a:r>
                        <a:rPr lang="en-US" sz="1800" dirty="0" smtClean="0"/>
                        <a:t>600</a:t>
                      </a:r>
                      <a:endParaRPr lang="en-US" sz="1800" dirty="0"/>
                    </a:p>
                  </a:txBody>
                  <a:tcPr marL="91448" marR="91448" marT="45697" marB="45697" anchor="ctr"/>
                </a:tc>
              </a:tr>
            </a:tbl>
          </a:graphicData>
        </a:graphic>
      </p:graphicFrame>
      <p:sp>
        <p:nvSpPr>
          <p:cNvPr id="32812" name="TextBox 7"/>
          <p:cNvSpPr txBox="1">
            <a:spLocks noChangeArrowheads="1"/>
          </p:cNvSpPr>
          <p:nvPr/>
        </p:nvSpPr>
        <p:spPr bwMode="auto">
          <a:xfrm>
            <a:off x="898525" y="5854700"/>
            <a:ext cx="1433513"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a:t>SA of all pieces needed to make up original volume</a:t>
            </a:r>
          </a:p>
        </p:txBody>
      </p:sp>
      <p:cxnSp>
        <p:nvCxnSpPr>
          <p:cNvPr id="10" name="Straight Arrow Connector 9"/>
          <p:cNvCxnSpPr>
            <a:stCxn id="32812" idx="0"/>
          </p:cNvCxnSpPr>
          <p:nvPr/>
        </p:nvCxnSpPr>
        <p:spPr>
          <a:xfrm rot="16200000" flipV="1">
            <a:off x="1230313" y="5468938"/>
            <a:ext cx="436562" cy="334962"/>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2" name="Cube 11"/>
          <p:cNvSpPr/>
          <p:nvPr/>
        </p:nvSpPr>
        <p:spPr>
          <a:xfrm>
            <a:off x="2216150" y="1316038"/>
            <a:ext cx="1216025" cy="1216025"/>
          </a:xfrm>
          <a:prstGeom prst="cube">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13" name="Cube 12"/>
          <p:cNvSpPr/>
          <p:nvPr/>
        </p:nvSpPr>
        <p:spPr>
          <a:xfrm>
            <a:off x="4368800" y="1316038"/>
            <a:ext cx="455613" cy="1216025"/>
          </a:xfrm>
          <a:prstGeom prst="cube">
            <a:avLst>
              <a:gd name="adj" fmla="val 80970"/>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14" name="Cube 13"/>
          <p:cNvSpPr/>
          <p:nvPr/>
        </p:nvSpPr>
        <p:spPr>
          <a:xfrm>
            <a:off x="6035675" y="1695450"/>
            <a:ext cx="457200" cy="457200"/>
          </a:xfrm>
          <a:prstGeom prst="cube">
            <a:avLst>
              <a:gd name="adj" fmla="val 80970"/>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16" name="Cube 15"/>
          <p:cNvSpPr>
            <a:spLocks noChangeAspect="1"/>
          </p:cNvSpPr>
          <p:nvPr/>
        </p:nvSpPr>
        <p:spPr>
          <a:xfrm>
            <a:off x="7842250" y="1868488"/>
            <a:ext cx="109538" cy="109537"/>
          </a:xfrm>
          <a:prstGeom prst="cube">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en-US" altLang="en-US" smtClean="0"/>
              <a:t>Outline</a:t>
            </a:r>
          </a:p>
        </p:txBody>
      </p:sp>
      <p:sp>
        <p:nvSpPr>
          <p:cNvPr id="15363" name="Rectangle 3"/>
          <p:cNvSpPr>
            <a:spLocks noGrp="1" noChangeArrowheads="1"/>
          </p:cNvSpPr>
          <p:nvPr>
            <p:ph type="body" idx="1"/>
          </p:nvPr>
        </p:nvSpPr>
        <p:spPr/>
        <p:txBody>
          <a:bodyPr/>
          <a:lstStyle/>
          <a:p>
            <a:pPr eaLnBrk="1" hangingPunct="1"/>
            <a:r>
              <a:rPr lang="en-US" altLang="en-US" smtClean="0">
                <a:solidFill>
                  <a:schemeClr val="accent2"/>
                </a:solidFill>
              </a:rPr>
              <a:t>Review of Solutions</a:t>
            </a:r>
          </a:p>
          <a:p>
            <a:pPr eaLnBrk="1" hangingPunct="1"/>
            <a:r>
              <a:rPr lang="en-US" altLang="en-US" smtClean="0">
                <a:solidFill>
                  <a:schemeClr val="accent2"/>
                </a:solidFill>
              </a:rPr>
              <a:t>Colloids and Colloidal Chemistry</a:t>
            </a:r>
          </a:p>
          <a:p>
            <a:pPr eaLnBrk="1" hangingPunct="1"/>
            <a:r>
              <a:rPr lang="en-US" altLang="en-US" smtClean="0"/>
              <a:t>Self-Assembly</a:t>
            </a:r>
          </a:p>
          <a:p>
            <a:pPr lvl="1" eaLnBrk="1" hangingPunct="1"/>
            <a:endParaRPr lang="en-US" altLang="en-US"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ChangeArrowheads="1"/>
          </p:cNvSpPr>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4400">
                <a:solidFill>
                  <a:schemeClr val="tx2"/>
                </a:solidFill>
                <a:latin typeface="CopprplGoth Bd BT"/>
              </a:rPr>
              <a:t>Properties of Colloids</a:t>
            </a:r>
          </a:p>
        </p:txBody>
      </p:sp>
      <p:sp>
        <p:nvSpPr>
          <p:cNvPr id="33795" name="Rectangle 3"/>
          <p:cNvSpPr>
            <a:spLocks noChangeArrowheads="1"/>
          </p:cNvSpPr>
          <p:nvPr/>
        </p:nvSpPr>
        <p:spPr bwMode="auto">
          <a:xfrm>
            <a:off x="703263" y="1300163"/>
            <a:ext cx="8229600" cy="452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20000"/>
              </a:spcBef>
            </a:pPr>
            <a:r>
              <a:rPr lang="en-US" altLang="en-US" sz="3200">
                <a:latin typeface="CopprplGoth Bd BT"/>
              </a:rPr>
              <a:t>The small size of colloidal particles lends them interesting properties, including:</a:t>
            </a:r>
          </a:p>
          <a:p>
            <a:pPr lvl="1" eaLnBrk="1" hangingPunct="1">
              <a:spcBef>
                <a:spcPct val="20000"/>
              </a:spcBef>
              <a:buFontTx/>
              <a:buChar char="–"/>
            </a:pPr>
            <a:r>
              <a:rPr lang="en-US" altLang="en-US" sz="2800">
                <a:latin typeface="CopprplGoth Bd BT"/>
              </a:rPr>
              <a:t>They scatter light (solutions do not)</a:t>
            </a:r>
          </a:p>
          <a:p>
            <a:pPr lvl="1" eaLnBrk="1" hangingPunct="1">
              <a:spcBef>
                <a:spcPct val="20000"/>
              </a:spcBef>
              <a:buFontTx/>
              <a:buChar char="–"/>
            </a:pPr>
            <a:r>
              <a:rPr lang="en-US" altLang="en-US" sz="2800">
                <a:latin typeface="CopprplGoth Bd BT"/>
              </a:rPr>
              <a:t>The particles are subjected to Brownian motion</a:t>
            </a:r>
          </a:p>
          <a:p>
            <a:pPr lvl="1" eaLnBrk="1" hangingPunct="1">
              <a:spcBef>
                <a:spcPct val="20000"/>
              </a:spcBef>
              <a:buFontTx/>
              <a:buChar char="–"/>
            </a:pPr>
            <a:r>
              <a:rPr lang="en-US" altLang="en-US" sz="2800">
                <a:latin typeface="CopprplGoth Bd BT"/>
              </a:rPr>
              <a:t>The surfaces of particles may become charged, depending on the medium</a:t>
            </a:r>
          </a:p>
          <a:p>
            <a:pPr lvl="1" eaLnBrk="1" hangingPunct="1">
              <a:spcBef>
                <a:spcPct val="20000"/>
              </a:spcBef>
              <a:buFontTx/>
              <a:buChar char="–"/>
            </a:pPr>
            <a:r>
              <a:rPr lang="en-US" altLang="en-US" sz="2800">
                <a:latin typeface="CopprplGoth Bd BT"/>
              </a:rPr>
              <a:t>Charged colloidal particles can be moved (separated) by an electric field (e.g., electrophoresis of DNA and proteins)</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a:xfrm>
            <a:off x="0" y="3175"/>
            <a:ext cx="9144000" cy="1143000"/>
          </a:xfrm>
        </p:spPr>
        <p:txBody>
          <a:bodyPr/>
          <a:lstStyle/>
          <a:p>
            <a:r>
              <a:rPr lang="en-US" altLang="en-US" smtClean="0"/>
              <a:t>Scattering of Light by Colloidal Particles</a:t>
            </a:r>
          </a:p>
        </p:txBody>
      </p:sp>
      <p:grpSp>
        <p:nvGrpSpPr>
          <p:cNvPr id="34819" name="Group 56"/>
          <p:cNvGrpSpPr>
            <a:grpSpLocks/>
          </p:cNvGrpSpPr>
          <p:nvPr/>
        </p:nvGrpSpPr>
        <p:grpSpPr bwMode="auto">
          <a:xfrm>
            <a:off x="131763" y="2154238"/>
            <a:ext cx="4016375" cy="2868612"/>
            <a:chOff x="132177" y="1853352"/>
            <a:chExt cx="4015766" cy="2868769"/>
          </a:xfrm>
        </p:grpSpPr>
        <p:grpSp>
          <p:nvGrpSpPr>
            <p:cNvPr id="34845" name="Group 13"/>
            <p:cNvGrpSpPr>
              <a:grpSpLocks/>
            </p:cNvGrpSpPr>
            <p:nvPr/>
          </p:nvGrpSpPr>
          <p:grpSpPr bwMode="auto">
            <a:xfrm>
              <a:off x="1175957" y="1853352"/>
              <a:ext cx="1990315" cy="2868769"/>
              <a:chOff x="3683695" y="1981201"/>
              <a:chExt cx="914400" cy="1372452"/>
            </a:xfrm>
          </p:grpSpPr>
          <p:sp>
            <p:nvSpPr>
              <p:cNvPr id="9" name="Can 8"/>
              <p:cNvSpPr/>
              <p:nvPr/>
            </p:nvSpPr>
            <p:spPr>
              <a:xfrm>
                <a:off x="3683988" y="2439191"/>
                <a:ext cx="914450" cy="914462"/>
              </a:xfrm>
              <a:prstGeom prst="can">
                <a:avLst/>
              </a:prstGeom>
              <a:solidFill>
                <a:srgbClr val="CC0000">
                  <a:alpha val="51000"/>
                </a:srgbClr>
              </a:solidFill>
              <a:ln w="635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600" dirty="0">
                    <a:solidFill>
                      <a:schemeClr val="tx1"/>
                    </a:solidFill>
                  </a:rPr>
                  <a:t>Homogeneous</a:t>
                </a:r>
              </a:p>
              <a:p>
                <a:pPr algn="ctr">
                  <a:defRPr/>
                </a:pPr>
                <a:r>
                  <a:rPr lang="en-US" sz="1600" dirty="0">
                    <a:solidFill>
                      <a:schemeClr val="tx1"/>
                    </a:solidFill>
                  </a:rPr>
                  <a:t>Solution</a:t>
                </a:r>
              </a:p>
            </p:txBody>
          </p:sp>
          <p:sp>
            <p:nvSpPr>
              <p:cNvPr id="10" name="Can 9"/>
              <p:cNvSpPr/>
              <p:nvPr/>
            </p:nvSpPr>
            <p:spPr>
              <a:xfrm>
                <a:off x="3683988" y="1981201"/>
                <a:ext cx="914450" cy="1371693"/>
              </a:xfrm>
              <a:prstGeom prst="can">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sp>
          <p:nvSpPr>
            <p:cNvPr id="11" name="Right Arrow 10"/>
            <p:cNvSpPr/>
            <p:nvPr/>
          </p:nvSpPr>
          <p:spPr>
            <a:xfrm>
              <a:off x="178207" y="3577471"/>
              <a:ext cx="977752" cy="484213"/>
            </a:xfrm>
            <a:prstGeom prst="rightArrow">
              <a:avLst/>
            </a:prstGeom>
            <a:solidFill>
              <a:srgbClr val="FFFF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2" name="Right Arrow 11"/>
            <p:cNvSpPr>
              <a:spLocks noChangeAspect="1"/>
            </p:cNvSpPr>
            <p:nvPr/>
          </p:nvSpPr>
          <p:spPr>
            <a:xfrm>
              <a:off x="3195587" y="3698128"/>
              <a:ext cx="488876" cy="242900"/>
            </a:xfrm>
            <a:prstGeom prst="rightArrow">
              <a:avLst/>
            </a:prstGeom>
            <a:solidFill>
              <a:srgbClr val="FFFF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4848" name="TextBox 12"/>
            <p:cNvSpPr txBox="1">
              <a:spLocks noChangeArrowheads="1"/>
            </p:cNvSpPr>
            <p:nvPr/>
          </p:nvSpPr>
          <p:spPr bwMode="auto">
            <a:xfrm>
              <a:off x="132177" y="2430434"/>
              <a:ext cx="1043876"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a:t>Initial</a:t>
              </a:r>
            </a:p>
            <a:p>
              <a:pPr algn="ctr" eaLnBrk="1" hangingPunct="1"/>
              <a:r>
                <a:rPr lang="en-US" altLang="en-US"/>
                <a:t>Beam</a:t>
              </a:r>
            </a:p>
            <a:p>
              <a:pPr algn="ctr" eaLnBrk="1" hangingPunct="1"/>
              <a:r>
                <a:rPr lang="en-US" altLang="en-US"/>
                <a:t>Intensity</a:t>
              </a:r>
            </a:p>
            <a:p>
              <a:pPr algn="ctr" eaLnBrk="1" hangingPunct="1"/>
              <a:r>
                <a:rPr lang="en-US" altLang="en-US"/>
                <a:t>(I</a:t>
              </a:r>
              <a:r>
                <a:rPr lang="en-US" altLang="en-US" baseline="-25000"/>
                <a:t>0</a:t>
              </a:r>
              <a:r>
                <a:rPr lang="en-US" altLang="en-US"/>
                <a:t>)</a:t>
              </a:r>
            </a:p>
          </p:txBody>
        </p:sp>
        <p:sp>
          <p:nvSpPr>
            <p:cNvPr id="34849" name="TextBox 13"/>
            <p:cNvSpPr txBox="1">
              <a:spLocks noChangeArrowheads="1"/>
            </p:cNvSpPr>
            <p:nvPr/>
          </p:nvSpPr>
          <p:spPr bwMode="auto">
            <a:xfrm>
              <a:off x="3104067" y="2430434"/>
              <a:ext cx="1043876"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a:t>Final</a:t>
              </a:r>
            </a:p>
            <a:p>
              <a:pPr algn="ctr" eaLnBrk="1" hangingPunct="1"/>
              <a:r>
                <a:rPr lang="en-US" altLang="en-US"/>
                <a:t>Beam</a:t>
              </a:r>
            </a:p>
            <a:p>
              <a:pPr algn="ctr" eaLnBrk="1" hangingPunct="1"/>
              <a:r>
                <a:rPr lang="en-US" altLang="en-US"/>
                <a:t>Intensity</a:t>
              </a:r>
            </a:p>
            <a:p>
              <a:pPr algn="ctr" eaLnBrk="1" hangingPunct="1"/>
              <a:r>
                <a:rPr lang="en-US" altLang="en-US"/>
                <a:t>(I)</a:t>
              </a:r>
              <a:endParaRPr lang="en-US" altLang="en-US" baseline="-25000"/>
            </a:p>
          </p:txBody>
        </p:sp>
      </p:grpSp>
      <p:sp>
        <p:nvSpPr>
          <p:cNvPr id="34820" name="TextBox 14"/>
          <p:cNvSpPr txBox="1">
            <a:spLocks noChangeArrowheads="1"/>
          </p:cNvSpPr>
          <p:nvPr/>
        </p:nvSpPr>
        <p:spPr bwMode="auto">
          <a:xfrm>
            <a:off x="887413" y="5105400"/>
            <a:ext cx="2743200" cy="1476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a:t>Attenuation due only to absorption of light by molecularly dissolved species (chromophores) in the solution</a:t>
            </a:r>
          </a:p>
        </p:txBody>
      </p:sp>
      <p:sp>
        <p:nvSpPr>
          <p:cNvPr id="34821" name="TextBox 15"/>
          <p:cNvSpPr txBox="1">
            <a:spLocks noChangeArrowheads="1"/>
          </p:cNvSpPr>
          <p:nvPr/>
        </p:nvSpPr>
        <p:spPr bwMode="auto">
          <a:xfrm>
            <a:off x="941388" y="933450"/>
            <a:ext cx="7534275"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a:t>Attenuation = Reduced intensity of light passing through a sample due to absorption and scattering. Homogeneous solutions do not scatter light. Colloidal suspensions do scatter light.</a:t>
            </a:r>
          </a:p>
        </p:txBody>
      </p:sp>
      <p:grpSp>
        <p:nvGrpSpPr>
          <p:cNvPr id="34822" name="Group 55"/>
          <p:cNvGrpSpPr>
            <a:grpSpLocks/>
          </p:cNvGrpSpPr>
          <p:nvPr/>
        </p:nvGrpSpPr>
        <p:grpSpPr bwMode="auto">
          <a:xfrm>
            <a:off x="5049838" y="2155825"/>
            <a:ext cx="3535362" cy="2901950"/>
            <a:chOff x="5049504" y="1855628"/>
            <a:chExt cx="3534928" cy="2901714"/>
          </a:xfrm>
        </p:grpSpPr>
        <p:grpSp>
          <p:nvGrpSpPr>
            <p:cNvPr id="5" name="Group 51"/>
            <p:cNvGrpSpPr/>
            <p:nvPr/>
          </p:nvGrpSpPr>
          <p:grpSpPr>
            <a:xfrm>
              <a:off x="6102589" y="2841881"/>
              <a:ext cx="1915458" cy="1915461"/>
              <a:chOff x="4082723" y="4834458"/>
              <a:chExt cx="1915458" cy="1915461"/>
            </a:xfrm>
            <a:noFill/>
          </p:grpSpPr>
          <p:sp>
            <p:nvSpPr>
              <p:cNvPr id="43" name="Right Arrow 42"/>
              <p:cNvSpPr>
                <a:spLocks noChangeAspect="1"/>
              </p:cNvSpPr>
              <p:nvPr/>
            </p:nvSpPr>
            <p:spPr>
              <a:xfrm rot="5400000">
                <a:off x="4795599" y="6384158"/>
                <a:ext cx="489206" cy="242316"/>
              </a:xfrm>
              <a:prstGeom prst="rightArrow">
                <a:avLst/>
              </a:prstGeom>
              <a:grp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4" name="Right Arrow 43"/>
              <p:cNvSpPr>
                <a:spLocks noChangeAspect="1"/>
              </p:cNvSpPr>
              <p:nvPr/>
            </p:nvSpPr>
            <p:spPr>
              <a:xfrm rot="16200000">
                <a:off x="4795599" y="4957903"/>
                <a:ext cx="489206" cy="242316"/>
              </a:xfrm>
              <a:prstGeom prst="rightArrow">
                <a:avLst/>
              </a:prstGeom>
              <a:grp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5" name="Right Arrow 44"/>
              <p:cNvSpPr>
                <a:spLocks noChangeAspect="1"/>
              </p:cNvSpPr>
              <p:nvPr/>
            </p:nvSpPr>
            <p:spPr>
              <a:xfrm>
                <a:off x="5508975" y="5691238"/>
                <a:ext cx="489206" cy="242316"/>
              </a:xfrm>
              <a:prstGeom prst="rightArrow">
                <a:avLst/>
              </a:prstGeom>
              <a:grp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6" name="Right Arrow 45"/>
              <p:cNvSpPr>
                <a:spLocks noChangeAspect="1"/>
              </p:cNvSpPr>
              <p:nvPr/>
            </p:nvSpPr>
            <p:spPr>
              <a:xfrm rot="10800000">
                <a:off x="4082723" y="5691238"/>
                <a:ext cx="489206" cy="242316"/>
              </a:xfrm>
              <a:prstGeom prst="rightArrow">
                <a:avLst/>
              </a:prstGeom>
              <a:grp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7" name="Right Arrow 46"/>
              <p:cNvSpPr>
                <a:spLocks noChangeAspect="1"/>
              </p:cNvSpPr>
              <p:nvPr/>
            </p:nvSpPr>
            <p:spPr>
              <a:xfrm rot="2700000">
                <a:off x="5302763" y="6188072"/>
                <a:ext cx="489206" cy="242316"/>
              </a:xfrm>
              <a:prstGeom prst="rightArrow">
                <a:avLst/>
              </a:prstGeom>
              <a:grp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8" name="Right Arrow 47"/>
              <p:cNvSpPr>
                <a:spLocks noChangeAspect="1"/>
              </p:cNvSpPr>
              <p:nvPr/>
            </p:nvSpPr>
            <p:spPr>
              <a:xfrm rot="-2700000">
                <a:off x="5302763" y="5176893"/>
                <a:ext cx="489206" cy="242316"/>
              </a:xfrm>
              <a:prstGeom prst="rightArrow">
                <a:avLst/>
              </a:prstGeom>
              <a:grp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9" name="Right Arrow 48"/>
              <p:cNvSpPr>
                <a:spLocks noChangeAspect="1"/>
              </p:cNvSpPr>
              <p:nvPr/>
            </p:nvSpPr>
            <p:spPr>
              <a:xfrm rot="2700000" flipH="1">
                <a:off x="4273744" y="5189635"/>
                <a:ext cx="489206" cy="242316"/>
              </a:xfrm>
              <a:prstGeom prst="rightArrow">
                <a:avLst/>
              </a:prstGeom>
              <a:grp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0" name="Right Arrow 49"/>
              <p:cNvSpPr>
                <a:spLocks noChangeAspect="1"/>
              </p:cNvSpPr>
              <p:nvPr/>
            </p:nvSpPr>
            <p:spPr>
              <a:xfrm rot="18900000" flipH="1" flipV="1">
                <a:off x="4273744" y="6193807"/>
                <a:ext cx="489206" cy="242316"/>
              </a:xfrm>
              <a:prstGeom prst="rightArrow">
                <a:avLst/>
              </a:prstGeom>
              <a:grp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grpSp>
          <p:nvGrpSpPr>
            <p:cNvPr id="34827" name="Group 13"/>
            <p:cNvGrpSpPr>
              <a:grpSpLocks/>
            </p:cNvGrpSpPr>
            <p:nvPr/>
          </p:nvGrpSpPr>
          <p:grpSpPr bwMode="auto">
            <a:xfrm>
              <a:off x="6061691" y="1855628"/>
              <a:ext cx="1990315" cy="2868769"/>
              <a:chOff x="3683695" y="1981201"/>
              <a:chExt cx="914400" cy="1372452"/>
            </a:xfrm>
          </p:grpSpPr>
          <p:sp>
            <p:nvSpPr>
              <p:cNvPr id="26" name="Can 25"/>
              <p:cNvSpPr/>
              <p:nvPr/>
            </p:nvSpPr>
            <p:spPr>
              <a:xfrm>
                <a:off x="3683931" y="2439129"/>
                <a:ext cx="914476" cy="914338"/>
              </a:xfrm>
              <a:prstGeom prst="can">
                <a:avLst/>
              </a:prstGeom>
              <a:noFill/>
              <a:ln w="635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a:lstStyle/>
              <a:p>
                <a:pPr algn="ctr">
                  <a:defRPr/>
                </a:pPr>
                <a:r>
                  <a:rPr lang="en-US" sz="1600" dirty="0">
                    <a:solidFill>
                      <a:schemeClr val="tx1"/>
                    </a:solidFill>
                  </a:rPr>
                  <a:t>Colloidal Particles</a:t>
                </a:r>
              </a:p>
            </p:txBody>
          </p:sp>
          <p:sp>
            <p:nvSpPr>
              <p:cNvPr id="27" name="Can 26"/>
              <p:cNvSpPr/>
              <p:nvPr/>
            </p:nvSpPr>
            <p:spPr>
              <a:xfrm>
                <a:off x="3683931" y="1981201"/>
                <a:ext cx="914476" cy="1371506"/>
              </a:xfrm>
              <a:prstGeom prst="can">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sp>
          <p:nvSpPr>
            <p:cNvPr id="28" name="Right Arrow 27"/>
            <p:cNvSpPr/>
            <p:nvPr/>
          </p:nvSpPr>
          <p:spPr>
            <a:xfrm>
              <a:off x="5049504" y="3579513"/>
              <a:ext cx="977780" cy="485735"/>
            </a:xfrm>
            <a:prstGeom prst="rightArrow">
              <a:avLst/>
            </a:prstGeom>
            <a:solidFill>
              <a:srgbClr val="FFFF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9" name="Right Arrow 28"/>
            <p:cNvSpPr>
              <a:spLocks noChangeAspect="1"/>
            </p:cNvSpPr>
            <p:nvPr/>
          </p:nvSpPr>
          <p:spPr>
            <a:xfrm>
              <a:off x="8095542" y="3701741"/>
              <a:ext cx="488890" cy="241280"/>
            </a:xfrm>
            <a:prstGeom prst="rightArrow">
              <a:avLst/>
            </a:prstGeom>
            <a:solidFill>
              <a:srgbClr val="FFFF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0" name="Oval 29"/>
            <p:cNvSpPr>
              <a:spLocks noChangeAspect="1"/>
            </p:cNvSpPr>
            <p:nvPr/>
          </p:nvSpPr>
          <p:spPr bwMode="auto">
            <a:xfrm>
              <a:off x="6454269" y="3738250"/>
              <a:ext cx="128572" cy="12857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1" name="Oval 30"/>
            <p:cNvSpPr>
              <a:spLocks noChangeAspect="1"/>
            </p:cNvSpPr>
            <p:nvPr/>
          </p:nvSpPr>
          <p:spPr bwMode="auto">
            <a:xfrm>
              <a:off x="6809825" y="4206525"/>
              <a:ext cx="128572" cy="128577"/>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2" name="Oval 31"/>
            <p:cNvSpPr>
              <a:spLocks noChangeAspect="1"/>
            </p:cNvSpPr>
            <p:nvPr/>
          </p:nvSpPr>
          <p:spPr bwMode="auto">
            <a:xfrm>
              <a:off x="7389192" y="3650945"/>
              <a:ext cx="128571" cy="128577"/>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3" name="Oval 32"/>
            <p:cNvSpPr>
              <a:spLocks noChangeAspect="1"/>
            </p:cNvSpPr>
            <p:nvPr/>
          </p:nvSpPr>
          <p:spPr bwMode="auto">
            <a:xfrm>
              <a:off x="7441572" y="4235097"/>
              <a:ext cx="128572" cy="128577"/>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4" name="Oval 33"/>
            <p:cNvSpPr>
              <a:spLocks noChangeAspect="1"/>
            </p:cNvSpPr>
            <p:nvPr/>
          </p:nvSpPr>
          <p:spPr bwMode="auto">
            <a:xfrm>
              <a:off x="6314586" y="4273194"/>
              <a:ext cx="128572" cy="128577"/>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5" name="Oval 34"/>
            <p:cNvSpPr>
              <a:spLocks noChangeAspect="1"/>
            </p:cNvSpPr>
            <p:nvPr/>
          </p:nvSpPr>
          <p:spPr bwMode="auto">
            <a:xfrm>
              <a:off x="7035222" y="3636658"/>
              <a:ext cx="128572" cy="12857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6" name="Oval 35"/>
            <p:cNvSpPr>
              <a:spLocks noChangeAspect="1"/>
            </p:cNvSpPr>
            <p:nvPr/>
          </p:nvSpPr>
          <p:spPr bwMode="auto">
            <a:xfrm>
              <a:off x="7039985" y="3943021"/>
              <a:ext cx="128571" cy="128577"/>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7" name="Oval 36"/>
            <p:cNvSpPr>
              <a:spLocks noChangeAspect="1"/>
            </p:cNvSpPr>
            <p:nvPr/>
          </p:nvSpPr>
          <p:spPr bwMode="auto">
            <a:xfrm>
              <a:off x="6276490" y="3014409"/>
              <a:ext cx="128572" cy="12857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8" name="Oval 37"/>
            <p:cNvSpPr>
              <a:spLocks noChangeAspect="1"/>
            </p:cNvSpPr>
            <p:nvPr/>
          </p:nvSpPr>
          <p:spPr bwMode="auto">
            <a:xfrm>
              <a:off x="6857444" y="2925516"/>
              <a:ext cx="128572" cy="12857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9" name="Oval 38"/>
            <p:cNvSpPr>
              <a:spLocks noChangeAspect="1"/>
            </p:cNvSpPr>
            <p:nvPr/>
          </p:nvSpPr>
          <p:spPr bwMode="auto">
            <a:xfrm>
              <a:off x="7398716" y="3057268"/>
              <a:ext cx="128571" cy="128577"/>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0" name="Oval 39"/>
            <p:cNvSpPr>
              <a:spLocks noChangeAspect="1"/>
            </p:cNvSpPr>
            <p:nvPr/>
          </p:nvSpPr>
          <p:spPr bwMode="auto">
            <a:xfrm>
              <a:off x="7738399" y="2966788"/>
              <a:ext cx="128571" cy="12857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1" name="Oval 40"/>
            <p:cNvSpPr>
              <a:spLocks noChangeAspect="1"/>
            </p:cNvSpPr>
            <p:nvPr/>
          </p:nvSpPr>
          <p:spPr bwMode="auto">
            <a:xfrm>
              <a:off x="7171730" y="4527174"/>
              <a:ext cx="128572" cy="128577"/>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2" name="Oval 41"/>
            <p:cNvSpPr>
              <a:spLocks noChangeAspect="1"/>
            </p:cNvSpPr>
            <p:nvPr/>
          </p:nvSpPr>
          <p:spPr bwMode="auto">
            <a:xfrm>
              <a:off x="6503475" y="4419232"/>
              <a:ext cx="128571" cy="128577"/>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sp>
        <p:nvSpPr>
          <p:cNvPr id="34823" name="TextBox 52"/>
          <p:cNvSpPr txBox="1">
            <a:spLocks noChangeArrowheads="1"/>
          </p:cNvSpPr>
          <p:nvPr/>
        </p:nvSpPr>
        <p:spPr bwMode="auto">
          <a:xfrm>
            <a:off x="5737225" y="5105400"/>
            <a:ext cx="2743200" cy="1476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a:t>Attenuation due to scattering of incident light by colloidal particles. Absorption may also occur</a:t>
            </a:r>
          </a:p>
        </p:txBody>
      </p:sp>
      <p:cxnSp>
        <p:nvCxnSpPr>
          <p:cNvPr id="55" name="Straight Connector 54"/>
          <p:cNvCxnSpPr/>
          <p:nvPr/>
        </p:nvCxnSpPr>
        <p:spPr>
          <a:xfrm>
            <a:off x="4572000" y="2366963"/>
            <a:ext cx="0" cy="4130675"/>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34825" name="TextBox 57"/>
          <p:cNvSpPr txBox="1">
            <a:spLocks noChangeArrowheads="1"/>
          </p:cNvSpPr>
          <p:nvPr/>
        </p:nvSpPr>
        <p:spPr bwMode="auto">
          <a:xfrm>
            <a:off x="4551363" y="3030538"/>
            <a:ext cx="1539875" cy="585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600"/>
              <a:t>Light scattered</a:t>
            </a:r>
          </a:p>
          <a:p>
            <a:pPr algn="ctr" eaLnBrk="1" hangingPunct="1"/>
            <a:r>
              <a:rPr lang="en-US" altLang="en-US" sz="1600"/>
              <a:t>in all directions</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p:txBody>
          <a:bodyPr/>
          <a:lstStyle/>
          <a:p>
            <a:r>
              <a:rPr lang="en-US" altLang="en-US" smtClean="0"/>
              <a:t>DLS: Dynamic Light Scattering</a:t>
            </a:r>
          </a:p>
        </p:txBody>
      </p:sp>
      <p:sp>
        <p:nvSpPr>
          <p:cNvPr id="35843" name="TextBox 2"/>
          <p:cNvSpPr txBox="1">
            <a:spLocks noChangeArrowheads="1"/>
          </p:cNvSpPr>
          <p:nvPr/>
        </p:nvSpPr>
        <p:spPr bwMode="auto">
          <a:xfrm>
            <a:off x="350838" y="1025525"/>
            <a:ext cx="8242300" cy="203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182563" indent="-182563"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buFont typeface="Arial" panose="020B0604020202020204" pitchFamily="34" charset="0"/>
              <a:buChar char="•"/>
            </a:pPr>
            <a:r>
              <a:rPr lang="en-US" altLang="en-US"/>
              <a:t>The scattering of light by colloidal particles can be put to good use</a:t>
            </a:r>
          </a:p>
          <a:p>
            <a:pPr eaLnBrk="1" hangingPunct="1">
              <a:buFont typeface="Arial" panose="020B0604020202020204" pitchFamily="34" charset="0"/>
              <a:buChar char="•"/>
            </a:pPr>
            <a:r>
              <a:rPr lang="en-US" altLang="en-US"/>
              <a:t>Measurements of scattering intensity versus time can be correlated to the Brownian motion of colloidal particles</a:t>
            </a:r>
          </a:p>
          <a:p>
            <a:pPr eaLnBrk="1" hangingPunct="1">
              <a:buFont typeface="Arial" panose="020B0604020202020204" pitchFamily="34" charset="0"/>
              <a:buChar char="•"/>
            </a:pPr>
            <a:r>
              <a:rPr lang="en-US" altLang="en-US"/>
              <a:t>Mathematical analysis of the signal is used to calculate the speed of the particles as they diffuse through the sample</a:t>
            </a:r>
          </a:p>
          <a:p>
            <a:pPr eaLnBrk="1" hangingPunct="1">
              <a:buFont typeface="Arial" panose="020B0604020202020204" pitchFamily="34" charset="0"/>
              <a:buChar char="•"/>
            </a:pPr>
            <a:r>
              <a:rPr lang="en-US" altLang="en-US"/>
              <a:t>The speed is related to particle size: On average, small particles move faster than larger ones</a:t>
            </a:r>
          </a:p>
        </p:txBody>
      </p:sp>
      <p:sp>
        <p:nvSpPr>
          <p:cNvPr id="35844" name="Rectangle 3"/>
          <p:cNvSpPr>
            <a:spLocks noChangeArrowheads="1"/>
          </p:cNvSpPr>
          <p:nvPr/>
        </p:nvSpPr>
        <p:spPr bwMode="auto">
          <a:xfrm>
            <a:off x="7423150" y="6242050"/>
            <a:ext cx="1598613"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000"/>
              <a:t>http://www.malvern.com</a:t>
            </a:r>
            <a:r>
              <a:rPr lang="en-US" altLang="en-US" sz="1400"/>
              <a:t>/</a:t>
            </a:r>
          </a:p>
        </p:txBody>
      </p:sp>
      <p:grpSp>
        <p:nvGrpSpPr>
          <p:cNvPr id="35845" name="Group 38"/>
          <p:cNvGrpSpPr>
            <a:grpSpLocks/>
          </p:cNvGrpSpPr>
          <p:nvPr/>
        </p:nvGrpSpPr>
        <p:grpSpPr bwMode="auto">
          <a:xfrm>
            <a:off x="714375" y="3068638"/>
            <a:ext cx="3586163" cy="3738562"/>
            <a:chOff x="713984" y="3068878"/>
            <a:chExt cx="3586548" cy="3739018"/>
          </a:xfrm>
        </p:grpSpPr>
        <p:grpSp>
          <p:nvGrpSpPr>
            <p:cNvPr id="35853" name="Group 4"/>
            <p:cNvGrpSpPr>
              <a:grpSpLocks/>
            </p:cNvGrpSpPr>
            <p:nvPr/>
          </p:nvGrpSpPr>
          <p:grpSpPr bwMode="auto">
            <a:xfrm>
              <a:off x="765604" y="3068878"/>
              <a:ext cx="3534928" cy="2079320"/>
              <a:chOff x="5049504" y="2743200"/>
              <a:chExt cx="3534928" cy="2079320"/>
            </a:xfrm>
          </p:grpSpPr>
          <p:grpSp>
            <p:nvGrpSpPr>
              <p:cNvPr id="4" name="Group 51"/>
              <p:cNvGrpSpPr/>
              <p:nvPr/>
            </p:nvGrpSpPr>
            <p:grpSpPr>
              <a:xfrm>
                <a:off x="6102589" y="2841881"/>
                <a:ext cx="1915458" cy="1915461"/>
                <a:chOff x="4082723" y="4834458"/>
                <a:chExt cx="1915458" cy="1915461"/>
              </a:xfrm>
              <a:noFill/>
            </p:grpSpPr>
            <p:sp>
              <p:nvSpPr>
                <p:cNvPr id="25" name="Right Arrow 24"/>
                <p:cNvSpPr>
                  <a:spLocks noChangeAspect="1"/>
                </p:cNvSpPr>
                <p:nvPr/>
              </p:nvSpPr>
              <p:spPr>
                <a:xfrm rot="5400000">
                  <a:off x="4795599" y="6384158"/>
                  <a:ext cx="489206" cy="242316"/>
                </a:xfrm>
                <a:prstGeom prst="rightArrow">
                  <a:avLst/>
                </a:prstGeom>
                <a:grp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6" name="Right Arrow 25"/>
                <p:cNvSpPr>
                  <a:spLocks noChangeAspect="1"/>
                </p:cNvSpPr>
                <p:nvPr/>
              </p:nvSpPr>
              <p:spPr>
                <a:xfrm rot="16200000">
                  <a:off x="4795599" y="4957903"/>
                  <a:ext cx="489206" cy="242316"/>
                </a:xfrm>
                <a:prstGeom prst="rightArrow">
                  <a:avLst/>
                </a:prstGeom>
                <a:grp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7" name="Right Arrow 26"/>
                <p:cNvSpPr>
                  <a:spLocks noChangeAspect="1"/>
                </p:cNvSpPr>
                <p:nvPr/>
              </p:nvSpPr>
              <p:spPr>
                <a:xfrm>
                  <a:off x="5508975" y="5691238"/>
                  <a:ext cx="489206" cy="242316"/>
                </a:xfrm>
                <a:prstGeom prst="rightArrow">
                  <a:avLst/>
                </a:prstGeom>
                <a:grp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8" name="Right Arrow 27"/>
                <p:cNvSpPr>
                  <a:spLocks noChangeAspect="1"/>
                </p:cNvSpPr>
                <p:nvPr/>
              </p:nvSpPr>
              <p:spPr>
                <a:xfrm rot="10800000">
                  <a:off x="4082723" y="5691238"/>
                  <a:ext cx="489206" cy="242316"/>
                </a:xfrm>
                <a:prstGeom prst="rightArrow">
                  <a:avLst/>
                </a:prstGeom>
                <a:grp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9" name="Right Arrow 28"/>
                <p:cNvSpPr>
                  <a:spLocks noChangeAspect="1"/>
                </p:cNvSpPr>
                <p:nvPr/>
              </p:nvSpPr>
              <p:spPr>
                <a:xfrm rot="2700000">
                  <a:off x="5302763" y="6188072"/>
                  <a:ext cx="489206" cy="242316"/>
                </a:xfrm>
                <a:prstGeom prst="rightArrow">
                  <a:avLst/>
                </a:prstGeom>
                <a:grp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0" name="Right Arrow 29"/>
                <p:cNvSpPr>
                  <a:spLocks noChangeAspect="1"/>
                </p:cNvSpPr>
                <p:nvPr/>
              </p:nvSpPr>
              <p:spPr>
                <a:xfrm rot="-2700000">
                  <a:off x="5302763" y="5176893"/>
                  <a:ext cx="489206" cy="242316"/>
                </a:xfrm>
                <a:prstGeom prst="rightArrow">
                  <a:avLst/>
                </a:prstGeom>
                <a:grp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1" name="Right Arrow 30"/>
                <p:cNvSpPr>
                  <a:spLocks noChangeAspect="1"/>
                </p:cNvSpPr>
                <p:nvPr/>
              </p:nvSpPr>
              <p:spPr>
                <a:xfrm rot="2700000" flipH="1">
                  <a:off x="4273744" y="5189635"/>
                  <a:ext cx="489206" cy="242316"/>
                </a:xfrm>
                <a:prstGeom prst="rightArrow">
                  <a:avLst/>
                </a:prstGeom>
                <a:grp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2" name="Right Arrow 31"/>
                <p:cNvSpPr>
                  <a:spLocks noChangeAspect="1"/>
                </p:cNvSpPr>
                <p:nvPr/>
              </p:nvSpPr>
              <p:spPr>
                <a:xfrm rot="18900000" flipH="1" flipV="1">
                  <a:off x="4273744" y="6193807"/>
                  <a:ext cx="489206" cy="242316"/>
                </a:xfrm>
                <a:prstGeom prst="rightArrow">
                  <a:avLst/>
                </a:prstGeom>
                <a:grp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sp>
            <p:nvSpPr>
              <p:cNvPr id="23" name="Can 22"/>
              <p:cNvSpPr/>
              <p:nvPr/>
            </p:nvSpPr>
            <p:spPr>
              <a:xfrm>
                <a:off x="6061624" y="2743200"/>
                <a:ext cx="1990938" cy="2079879"/>
              </a:xfrm>
              <a:prstGeom prst="can">
                <a:avLst/>
              </a:prstGeom>
              <a:noFill/>
              <a:ln w="635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a:lstStyle/>
              <a:p>
                <a:pPr algn="ctr">
                  <a:defRPr/>
                </a:pPr>
                <a:r>
                  <a:rPr lang="en-US" sz="1600" dirty="0">
                    <a:solidFill>
                      <a:schemeClr val="tx1"/>
                    </a:solidFill>
                  </a:rPr>
                  <a:t>Colloidal Particles</a:t>
                </a:r>
              </a:p>
            </p:txBody>
          </p:sp>
          <p:sp>
            <p:nvSpPr>
              <p:cNvPr id="8" name="Right Arrow 7"/>
              <p:cNvSpPr/>
              <p:nvPr/>
            </p:nvSpPr>
            <p:spPr>
              <a:xfrm>
                <a:off x="5050278" y="3579914"/>
                <a:ext cx="978005" cy="485834"/>
              </a:xfrm>
              <a:prstGeom prst="rightArrow">
                <a:avLst/>
              </a:prstGeom>
              <a:solidFill>
                <a:srgbClr val="FFFF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9" name="Right Arrow 8"/>
              <p:cNvSpPr>
                <a:spLocks noChangeAspect="1"/>
              </p:cNvSpPr>
              <p:nvPr/>
            </p:nvSpPr>
            <p:spPr>
              <a:xfrm>
                <a:off x="8095430" y="3702167"/>
                <a:ext cx="489002" cy="241329"/>
              </a:xfrm>
              <a:prstGeom prst="rightArrow">
                <a:avLst/>
              </a:prstGeom>
              <a:solidFill>
                <a:srgbClr val="FFFF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0" name="Oval 9"/>
              <p:cNvSpPr>
                <a:spLocks noChangeAspect="1"/>
              </p:cNvSpPr>
              <p:nvPr/>
            </p:nvSpPr>
            <p:spPr bwMode="auto">
              <a:xfrm>
                <a:off x="6455366" y="3738684"/>
                <a:ext cx="128602" cy="128604"/>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1" name="Oval 10"/>
              <p:cNvSpPr>
                <a:spLocks noChangeAspect="1"/>
              </p:cNvSpPr>
              <p:nvPr/>
            </p:nvSpPr>
            <p:spPr bwMode="auto">
              <a:xfrm>
                <a:off x="6809417" y="4207054"/>
                <a:ext cx="128601" cy="128603"/>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2" name="Oval 11"/>
              <p:cNvSpPr>
                <a:spLocks noChangeAspect="1"/>
              </p:cNvSpPr>
              <p:nvPr/>
            </p:nvSpPr>
            <p:spPr bwMode="auto">
              <a:xfrm>
                <a:off x="7388916" y="3651361"/>
                <a:ext cx="128602" cy="128603"/>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3" name="Oval 12"/>
              <p:cNvSpPr>
                <a:spLocks noChangeAspect="1"/>
              </p:cNvSpPr>
              <p:nvPr/>
            </p:nvSpPr>
            <p:spPr bwMode="auto">
              <a:xfrm>
                <a:off x="7441309" y="4235632"/>
                <a:ext cx="128601" cy="128603"/>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4" name="Oval 13"/>
              <p:cNvSpPr>
                <a:spLocks noChangeAspect="1"/>
              </p:cNvSpPr>
              <p:nvPr/>
            </p:nvSpPr>
            <p:spPr bwMode="auto">
              <a:xfrm>
                <a:off x="6315651" y="4273737"/>
                <a:ext cx="128602" cy="128603"/>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5" name="Oval 14"/>
              <p:cNvSpPr>
                <a:spLocks noChangeAspect="1"/>
              </p:cNvSpPr>
              <p:nvPr/>
            </p:nvSpPr>
            <p:spPr bwMode="auto">
              <a:xfrm>
                <a:off x="7036453" y="3637071"/>
                <a:ext cx="128602" cy="128604"/>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6" name="Oval 15"/>
              <p:cNvSpPr>
                <a:spLocks noChangeAspect="1"/>
              </p:cNvSpPr>
              <p:nvPr/>
            </p:nvSpPr>
            <p:spPr bwMode="auto">
              <a:xfrm>
                <a:off x="7041217" y="3943497"/>
                <a:ext cx="128601" cy="128603"/>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7" name="Oval 16"/>
              <p:cNvSpPr>
                <a:spLocks noChangeAspect="1"/>
              </p:cNvSpPr>
              <p:nvPr/>
            </p:nvSpPr>
            <p:spPr bwMode="auto">
              <a:xfrm>
                <a:off x="6277547" y="3014695"/>
                <a:ext cx="128602" cy="128604"/>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8" name="Oval 17"/>
              <p:cNvSpPr>
                <a:spLocks noChangeAspect="1"/>
              </p:cNvSpPr>
              <p:nvPr/>
            </p:nvSpPr>
            <p:spPr bwMode="auto">
              <a:xfrm>
                <a:off x="6857047" y="2925784"/>
                <a:ext cx="128601" cy="128604"/>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9" name="Oval 18"/>
              <p:cNvSpPr>
                <a:spLocks noChangeAspect="1"/>
              </p:cNvSpPr>
              <p:nvPr/>
            </p:nvSpPr>
            <p:spPr bwMode="auto">
              <a:xfrm>
                <a:off x="7398442" y="3057563"/>
                <a:ext cx="128602" cy="128603"/>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0" name="Oval 19"/>
              <p:cNvSpPr>
                <a:spLocks noChangeAspect="1"/>
              </p:cNvSpPr>
              <p:nvPr/>
            </p:nvSpPr>
            <p:spPr bwMode="auto">
              <a:xfrm>
                <a:off x="7738203" y="2967064"/>
                <a:ext cx="128602" cy="128604"/>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1" name="Oval 20"/>
              <p:cNvSpPr>
                <a:spLocks noChangeAspect="1"/>
              </p:cNvSpPr>
              <p:nvPr/>
            </p:nvSpPr>
            <p:spPr bwMode="auto">
              <a:xfrm>
                <a:off x="7172993" y="4527768"/>
                <a:ext cx="128602" cy="128603"/>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2" name="Oval 21"/>
              <p:cNvSpPr>
                <a:spLocks noChangeAspect="1"/>
              </p:cNvSpPr>
              <p:nvPr/>
            </p:nvSpPr>
            <p:spPr bwMode="auto">
              <a:xfrm>
                <a:off x="6502996" y="4419805"/>
                <a:ext cx="128602" cy="128603"/>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sp>
          <p:nvSpPr>
            <p:cNvPr id="35854" name="TextBox 32"/>
            <p:cNvSpPr txBox="1">
              <a:spLocks noChangeArrowheads="1"/>
            </p:cNvSpPr>
            <p:nvPr/>
          </p:nvSpPr>
          <p:spPr bwMode="auto">
            <a:xfrm>
              <a:off x="713984" y="3673644"/>
              <a:ext cx="76174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a:t>Laser</a:t>
              </a:r>
            </a:p>
          </p:txBody>
        </p:sp>
        <p:sp>
          <p:nvSpPr>
            <p:cNvPr id="35" name="Right Arrow 34"/>
            <p:cNvSpPr>
              <a:spLocks/>
            </p:cNvSpPr>
            <p:nvPr/>
          </p:nvSpPr>
          <p:spPr>
            <a:xfrm rot="5400000">
              <a:off x="2292915" y="5560765"/>
              <a:ext cx="971669" cy="242914"/>
            </a:xfrm>
            <a:prstGeom prst="rightArrow">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6" name="Trapezoid 35"/>
            <p:cNvSpPr/>
            <p:nvPr/>
          </p:nvSpPr>
          <p:spPr>
            <a:xfrm rot="10800000">
              <a:off x="2317531" y="6231564"/>
              <a:ext cx="914498" cy="576332"/>
            </a:xfrm>
            <a:prstGeom prst="trapezoid">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5857" name="TextBox 36"/>
            <p:cNvSpPr txBox="1">
              <a:spLocks noChangeArrowheads="1"/>
            </p:cNvSpPr>
            <p:nvPr/>
          </p:nvSpPr>
          <p:spPr bwMode="auto">
            <a:xfrm>
              <a:off x="1465546" y="5336088"/>
              <a:ext cx="1172116"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a:t>Scattered</a:t>
              </a:r>
            </a:p>
            <a:p>
              <a:pPr algn="ctr" eaLnBrk="1" hangingPunct="1"/>
              <a:r>
                <a:rPr lang="en-US" altLang="en-US"/>
                <a:t>Light</a:t>
              </a:r>
            </a:p>
          </p:txBody>
        </p:sp>
        <p:sp>
          <p:nvSpPr>
            <p:cNvPr id="35858" name="TextBox 37"/>
            <p:cNvSpPr txBox="1">
              <a:spLocks noChangeArrowheads="1"/>
            </p:cNvSpPr>
            <p:nvPr/>
          </p:nvSpPr>
          <p:spPr bwMode="auto">
            <a:xfrm>
              <a:off x="3178780" y="6363408"/>
              <a:ext cx="105670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a:t>Detector</a:t>
              </a:r>
            </a:p>
          </p:txBody>
        </p:sp>
      </p:grpSp>
      <p:grpSp>
        <p:nvGrpSpPr>
          <p:cNvPr id="35846" name="Group 52"/>
          <p:cNvGrpSpPr>
            <a:grpSpLocks/>
          </p:cNvGrpSpPr>
          <p:nvPr/>
        </p:nvGrpSpPr>
        <p:grpSpPr bwMode="auto">
          <a:xfrm>
            <a:off x="5421313" y="3233738"/>
            <a:ext cx="2644775" cy="2597150"/>
            <a:chOff x="5121344" y="3446745"/>
            <a:chExt cx="2644793" cy="2596878"/>
          </a:xfrm>
        </p:grpSpPr>
        <p:grpSp>
          <p:nvGrpSpPr>
            <p:cNvPr id="35847" name="Group 42"/>
            <p:cNvGrpSpPr>
              <a:grpSpLocks/>
            </p:cNvGrpSpPr>
            <p:nvPr/>
          </p:nvGrpSpPr>
          <p:grpSpPr bwMode="auto">
            <a:xfrm>
              <a:off x="5536504" y="3446745"/>
              <a:ext cx="2229633" cy="2229633"/>
              <a:chOff x="5536504" y="3446745"/>
              <a:chExt cx="2229633" cy="2229633"/>
            </a:xfrm>
          </p:grpSpPr>
          <p:cxnSp>
            <p:nvCxnSpPr>
              <p:cNvPr id="41" name="Straight Connector 40"/>
              <p:cNvCxnSpPr/>
              <p:nvPr/>
            </p:nvCxnSpPr>
            <p:spPr>
              <a:xfrm>
                <a:off x="5537272" y="5662662"/>
                <a:ext cx="2228865"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rot="5400000">
                <a:off x="4422170" y="4561847"/>
                <a:ext cx="2230203"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35848" name="TextBox 43"/>
            <p:cNvSpPr txBox="1">
              <a:spLocks noChangeArrowheads="1"/>
            </p:cNvSpPr>
            <p:nvPr/>
          </p:nvSpPr>
          <p:spPr bwMode="auto">
            <a:xfrm>
              <a:off x="5674290" y="5674291"/>
              <a:ext cx="200567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a:t>Particle Size (nm)</a:t>
              </a:r>
            </a:p>
          </p:txBody>
        </p:sp>
        <p:sp>
          <p:nvSpPr>
            <p:cNvPr id="35849" name="TextBox 44"/>
            <p:cNvSpPr txBox="1">
              <a:spLocks noChangeArrowheads="1"/>
            </p:cNvSpPr>
            <p:nvPr/>
          </p:nvSpPr>
          <p:spPr bwMode="auto">
            <a:xfrm rot="-5400000">
              <a:off x="4373671" y="4336093"/>
              <a:ext cx="186467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a:t>Relative Amount</a:t>
              </a:r>
            </a:p>
          </p:txBody>
        </p:sp>
        <p:sp>
          <p:nvSpPr>
            <p:cNvPr id="52" name="Freeform 51"/>
            <p:cNvSpPr/>
            <p:nvPr/>
          </p:nvSpPr>
          <p:spPr>
            <a:xfrm>
              <a:off x="6124651" y="4041995"/>
              <a:ext cx="1103320" cy="1595271"/>
            </a:xfrm>
            <a:custGeom>
              <a:avLst/>
              <a:gdLst>
                <a:gd name="connsiteX0" fmla="*/ 0 w 1102290"/>
                <a:gd name="connsiteY0" fmla="*/ 1594981 h 1594981"/>
                <a:gd name="connsiteX1" fmla="*/ 275573 w 1102290"/>
                <a:gd name="connsiteY1" fmla="*/ 1306882 h 1594981"/>
                <a:gd name="connsiteX2" fmla="*/ 588723 w 1102290"/>
                <a:gd name="connsiteY2" fmla="*/ 4175 h 1594981"/>
                <a:gd name="connsiteX3" fmla="*/ 839244 w 1102290"/>
                <a:gd name="connsiteY3" fmla="*/ 1281830 h 1594981"/>
                <a:gd name="connsiteX4" fmla="*/ 1102290 w 1102290"/>
                <a:gd name="connsiteY4" fmla="*/ 1569929 h 159498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02290" h="1594981">
                  <a:moveTo>
                    <a:pt x="0" y="1594981"/>
                  </a:moveTo>
                  <a:cubicBezTo>
                    <a:pt x="88726" y="1583498"/>
                    <a:pt x="177453" y="1572016"/>
                    <a:pt x="275573" y="1306882"/>
                  </a:cubicBezTo>
                  <a:cubicBezTo>
                    <a:pt x="373693" y="1041748"/>
                    <a:pt x="494778" y="8350"/>
                    <a:pt x="588723" y="4175"/>
                  </a:cubicBezTo>
                  <a:cubicBezTo>
                    <a:pt x="682668" y="0"/>
                    <a:pt x="753650" y="1020871"/>
                    <a:pt x="839244" y="1281830"/>
                  </a:cubicBezTo>
                  <a:cubicBezTo>
                    <a:pt x="924838" y="1542789"/>
                    <a:pt x="1013564" y="1556359"/>
                    <a:pt x="1102290" y="1569929"/>
                  </a:cubicBezTo>
                </a:path>
              </a:pathLst>
            </a:custGeom>
            <a:ln w="12700">
              <a:solidFill>
                <a:srgbClr val="FF0000"/>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gr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a:xfrm>
            <a:off x="457200" y="11113"/>
            <a:ext cx="8229600" cy="1143000"/>
          </a:xfrm>
        </p:spPr>
        <p:txBody>
          <a:bodyPr/>
          <a:lstStyle/>
          <a:p>
            <a:r>
              <a:rPr lang="en-US" altLang="en-US" smtClean="0"/>
              <a:t>Colloidal Particles in Nanotechnology</a:t>
            </a:r>
          </a:p>
        </p:txBody>
      </p:sp>
      <p:sp>
        <p:nvSpPr>
          <p:cNvPr id="14" name="Freeform 13"/>
          <p:cNvSpPr/>
          <p:nvPr/>
        </p:nvSpPr>
        <p:spPr bwMode="auto">
          <a:xfrm>
            <a:off x="1427163" y="1065213"/>
            <a:ext cx="1220787" cy="1163637"/>
          </a:xfrm>
          <a:custGeom>
            <a:avLst/>
            <a:gdLst>
              <a:gd name="connsiteX0" fmla="*/ 137786 w 1221287"/>
              <a:gd name="connsiteY0" fmla="*/ 348641 h 1162832"/>
              <a:gd name="connsiteX1" fmla="*/ 425885 w 1221287"/>
              <a:gd name="connsiteY1" fmla="*/ 48016 h 1162832"/>
              <a:gd name="connsiteX2" fmla="*/ 889348 w 1221287"/>
              <a:gd name="connsiteY2" fmla="*/ 60542 h 1162832"/>
              <a:gd name="connsiteX3" fmla="*/ 1164920 w 1221287"/>
              <a:gd name="connsiteY3" fmla="*/ 361167 h 1162832"/>
              <a:gd name="connsiteX4" fmla="*/ 826717 w 1221287"/>
              <a:gd name="connsiteY4" fmla="*/ 586635 h 1162832"/>
              <a:gd name="connsiteX5" fmla="*/ 250520 w 1221287"/>
              <a:gd name="connsiteY5" fmla="*/ 611687 h 1162832"/>
              <a:gd name="connsiteX6" fmla="*/ 100208 w 1221287"/>
              <a:gd name="connsiteY6" fmla="*/ 987468 h 1162832"/>
              <a:gd name="connsiteX7" fmla="*/ 851770 w 1221287"/>
              <a:gd name="connsiteY7" fmla="*/ 1112728 h 1162832"/>
              <a:gd name="connsiteX8" fmla="*/ 1202498 w 1221287"/>
              <a:gd name="connsiteY8" fmla="*/ 736948 h 1162832"/>
              <a:gd name="connsiteX9" fmla="*/ 739035 w 1221287"/>
              <a:gd name="connsiteY9" fmla="*/ 361167 h 1162832"/>
              <a:gd name="connsiteX10" fmla="*/ 413359 w 1221287"/>
              <a:gd name="connsiteY10" fmla="*/ 461375 h 1162832"/>
              <a:gd name="connsiteX11" fmla="*/ 538619 w 1221287"/>
              <a:gd name="connsiteY11" fmla="*/ 962416 h 1162832"/>
              <a:gd name="connsiteX12" fmla="*/ 1102290 w 1221287"/>
              <a:gd name="connsiteY12" fmla="*/ 1162832 h 11628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221287" h="1162832">
                <a:moveTo>
                  <a:pt x="137786" y="348641"/>
                </a:moveTo>
                <a:cubicBezTo>
                  <a:pt x="219205" y="222336"/>
                  <a:pt x="300625" y="96032"/>
                  <a:pt x="425885" y="48016"/>
                </a:cubicBezTo>
                <a:cubicBezTo>
                  <a:pt x="551145" y="0"/>
                  <a:pt x="766176" y="8350"/>
                  <a:pt x="889348" y="60542"/>
                </a:cubicBezTo>
                <a:cubicBezTo>
                  <a:pt x="1012520" y="112734"/>
                  <a:pt x="1175359" y="273485"/>
                  <a:pt x="1164920" y="361167"/>
                </a:cubicBezTo>
                <a:cubicBezTo>
                  <a:pt x="1154481" y="448849"/>
                  <a:pt x="979117" y="544882"/>
                  <a:pt x="826717" y="586635"/>
                </a:cubicBezTo>
                <a:cubicBezTo>
                  <a:pt x="674317" y="628388"/>
                  <a:pt x="371605" y="544882"/>
                  <a:pt x="250520" y="611687"/>
                </a:cubicBezTo>
                <a:cubicBezTo>
                  <a:pt x="129435" y="678492"/>
                  <a:pt x="0" y="903961"/>
                  <a:pt x="100208" y="987468"/>
                </a:cubicBezTo>
                <a:cubicBezTo>
                  <a:pt x="200416" y="1070975"/>
                  <a:pt x="668055" y="1154481"/>
                  <a:pt x="851770" y="1112728"/>
                </a:cubicBezTo>
                <a:cubicBezTo>
                  <a:pt x="1035485" y="1070975"/>
                  <a:pt x="1221287" y="862208"/>
                  <a:pt x="1202498" y="736948"/>
                </a:cubicBezTo>
                <a:cubicBezTo>
                  <a:pt x="1183709" y="611688"/>
                  <a:pt x="870558" y="407096"/>
                  <a:pt x="739035" y="361167"/>
                </a:cubicBezTo>
                <a:cubicBezTo>
                  <a:pt x="607512" y="315238"/>
                  <a:pt x="446762" y="361167"/>
                  <a:pt x="413359" y="461375"/>
                </a:cubicBezTo>
                <a:cubicBezTo>
                  <a:pt x="379956" y="561583"/>
                  <a:pt x="423797" y="845506"/>
                  <a:pt x="538619" y="962416"/>
                </a:cubicBezTo>
                <a:cubicBezTo>
                  <a:pt x="653441" y="1079326"/>
                  <a:pt x="877865" y="1121079"/>
                  <a:pt x="1102290" y="1162832"/>
                </a:cubicBezTo>
              </a:path>
            </a:pathLst>
          </a:custGeom>
          <a:ln w="44450">
            <a:solidFill>
              <a:schemeClr val="tx1"/>
            </a:solidFill>
            <a:tailEnd type="none"/>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dirty="0"/>
          </a:p>
        </p:txBody>
      </p:sp>
      <p:grpSp>
        <p:nvGrpSpPr>
          <p:cNvPr id="36868" name="Group 133"/>
          <p:cNvGrpSpPr>
            <a:grpSpLocks/>
          </p:cNvGrpSpPr>
          <p:nvPr/>
        </p:nvGrpSpPr>
        <p:grpSpPr bwMode="auto">
          <a:xfrm>
            <a:off x="5476875" y="2987675"/>
            <a:ext cx="1135063" cy="1135063"/>
            <a:chOff x="7422296" y="3750525"/>
            <a:chExt cx="1134927" cy="1135134"/>
          </a:xfrm>
        </p:grpSpPr>
        <p:sp>
          <p:nvSpPr>
            <p:cNvPr id="77" name="Oval 76"/>
            <p:cNvSpPr>
              <a:spLocks noChangeAspect="1"/>
            </p:cNvSpPr>
            <p:nvPr/>
          </p:nvSpPr>
          <p:spPr>
            <a:xfrm>
              <a:off x="7422296" y="3750525"/>
              <a:ext cx="1134927" cy="1135134"/>
            </a:xfrm>
            <a:prstGeom prst="ellipse">
              <a:avLst/>
            </a:prstGeom>
            <a:noFill/>
            <a:ln w="38100" cmpd="sng">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80" name="Hexagon 79"/>
            <p:cNvSpPr>
              <a:spLocks noChangeAspect="1"/>
            </p:cNvSpPr>
            <p:nvPr/>
          </p:nvSpPr>
          <p:spPr>
            <a:xfrm rot="1530093">
              <a:off x="7585789" y="4101385"/>
              <a:ext cx="179366" cy="155585"/>
            </a:xfrm>
            <a:prstGeom prst="hexagon">
              <a:avLst>
                <a:gd name="adj" fmla="val 28729"/>
                <a:gd name="vf" fmla="val 115470"/>
              </a:avLst>
            </a:prstGeom>
            <a:solidFill>
              <a:srgbClr val="0099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81" name="Hexagon 80"/>
            <p:cNvSpPr>
              <a:spLocks noChangeAspect="1"/>
            </p:cNvSpPr>
            <p:nvPr/>
          </p:nvSpPr>
          <p:spPr>
            <a:xfrm rot="1530093">
              <a:off x="7912775" y="3915635"/>
              <a:ext cx="180953" cy="155585"/>
            </a:xfrm>
            <a:prstGeom prst="hexagon">
              <a:avLst>
                <a:gd name="adj" fmla="val 28729"/>
                <a:gd name="vf" fmla="val 115470"/>
              </a:avLst>
            </a:prstGeom>
            <a:solidFill>
              <a:srgbClr val="0099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82" name="Hexagon 81"/>
            <p:cNvSpPr>
              <a:spLocks noChangeAspect="1"/>
            </p:cNvSpPr>
            <p:nvPr/>
          </p:nvSpPr>
          <p:spPr>
            <a:xfrm rot="1530093">
              <a:off x="8050871" y="4253794"/>
              <a:ext cx="180953" cy="155585"/>
            </a:xfrm>
            <a:prstGeom prst="hexagon">
              <a:avLst>
                <a:gd name="adj" fmla="val 28729"/>
                <a:gd name="vf" fmla="val 115470"/>
              </a:avLst>
            </a:prstGeom>
            <a:solidFill>
              <a:srgbClr val="0099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83" name="Hexagon 82"/>
            <p:cNvSpPr>
              <a:spLocks noChangeAspect="1"/>
            </p:cNvSpPr>
            <p:nvPr/>
          </p:nvSpPr>
          <p:spPr>
            <a:xfrm rot="1530093">
              <a:off x="7687377" y="4479234"/>
              <a:ext cx="180953" cy="155585"/>
            </a:xfrm>
            <a:prstGeom prst="hexagon">
              <a:avLst>
                <a:gd name="adj" fmla="val 28729"/>
                <a:gd name="vf" fmla="val 115470"/>
              </a:avLst>
            </a:prstGeom>
            <a:solidFill>
              <a:srgbClr val="0099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84" name="Hexagon 83"/>
            <p:cNvSpPr>
              <a:spLocks noChangeAspect="1"/>
            </p:cNvSpPr>
            <p:nvPr/>
          </p:nvSpPr>
          <p:spPr>
            <a:xfrm rot="1530093">
              <a:off x="8025474" y="4566551"/>
              <a:ext cx="180953" cy="155585"/>
            </a:xfrm>
            <a:prstGeom prst="hexagon">
              <a:avLst>
                <a:gd name="adj" fmla="val 28729"/>
                <a:gd name="vf" fmla="val 115470"/>
              </a:avLst>
            </a:prstGeom>
            <a:solidFill>
              <a:srgbClr val="0099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85" name="Hexagon 84"/>
            <p:cNvSpPr>
              <a:spLocks noChangeAspect="1"/>
            </p:cNvSpPr>
            <p:nvPr/>
          </p:nvSpPr>
          <p:spPr>
            <a:xfrm rot="1530093">
              <a:off x="8225475" y="4066458"/>
              <a:ext cx="180953" cy="155585"/>
            </a:xfrm>
            <a:prstGeom prst="hexagon">
              <a:avLst>
                <a:gd name="adj" fmla="val 28729"/>
                <a:gd name="vf" fmla="val 115470"/>
              </a:avLst>
            </a:prstGeom>
            <a:solidFill>
              <a:srgbClr val="0099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grpSp>
      <p:grpSp>
        <p:nvGrpSpPr>
          <p:cNvPr id="36869" name="Group 178"/>
          <p:cNvGrpSpPr>
            <a:grpSpLocks/>
          </p:cNvGrpSpPr>
          <p:nvPr/>
        </p:nvGrpSpPr>
        <p:grpSpPr bwMode="auto">
          <a:xfrm>
            <a:off x="4192588" y="4821238"/>
            <a:ext cx="1190625" cy="1268412"/>
            <a:chOff x="6212491" y="4987013"/>
            <a:chExt cx="1190624" cy="1268798"/>
          </a:xfrm>
        </p:grpSpPr>
        <p:grpSp>
          <p:nvGrpSpPr>
            <p:cNvPr id="37061" name="Group 134"/>
            <p:cNvGrpSpPr>
              <a:grpSpLocks/>
            </p:cNvGrpSpPr>
            <p:nvPr/>
          </p:nvGrpSpPr>
          <p:grpSpPr bwMode="auto">
            <a:xfrm>
              <a:off x="6212491" y="4987013"/>
              <a:ext cx="1190624" cy="1268798"/>
              <a:chOff x="7400376" y="3682219"/>
              <a:chExt cx="1190624" cy="1268798"/>
            </a:xfrm>
          </p:grpSpPr>
          <p:sp>
            <p:nvSpPr>
              <p:cNvPr id="136" name="Oval 135"/>
              <p:cNvSpPr>
                <a:spLocks noChangeAspect="1"/>
              </p:cNvSpPr>
              <p:nvPr/>
            </p:nvSpPr>
            <p:spPr>
              <a:xfrm>
                <a:off x="7422601" y="3750502"/>
                <a:ext cx="1135061" cy="1135408"/>
              </a:xfrm>
              <a:prstGeom prst="ellipse">
                <a:avLst/>
              </a:prstGeom>
              <a:noFill/>
              <a:ln w="38100" cmpd="tri">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137" name="Hexagon 136"/>
              <p:cNvSpPr>
                <a:spLocks noChangeAspect="1"/>
              </p:cNvSpPr>
              <p:nvPr/>
            </p:nvSpPr>
            <p:spPr>
              <a:xfrm rot="1530093">
                <a:off x="7400376" y="3995051"/>
                <a:ext cx="180975" cy="155622"/>
              </a:xfrm>
              <a:prstGeom prst="hexagon">
                <a:avLst>
                  <a:gd name="adj" fmla="val 28729"/>
                  <a:gd name="vf" fmla="val 115470"/>
                </a:avLst>
              </a:prstGeom>
              <a:solidFill>
                <a:srgbClr val="0099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138" name="Hexagon 137"/>
              <p:cNvSpPr>
                <a:spLocks noChangeAspect="1"/>
              </p:cNvSpPr>
              <p:nvPr/>
            </p:nvSpPr>
            <p:spPr>
              <a:xfrm rot="1530093">
                <a:off x="7830588" y="3682219"/>
                <a:ext cx="179388" cy="155622"/>
              </a:xfrm>
              <a:prstGeom prst="hexagon">
                <a:avLst>
                  <a:gd name="adj" fmla="val 28729"/>
                  <a:gd name="vf" fmla="val 115470"/>
                </a:avLst>
              </a:prstGeom>
              <a:solidFill>
                <a:srgbClr val="0099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139" name="Hexagon 138"/>
              <p:cNvSpPr>
                <a:spLocks noChangeAspect="1"/>
              </p:cNvSpPr>
              <p:nvPr/>
            </p:nvSpPr>
            <p:spPr>
              <a:xfrm rot="1530093">
                <a:off x="8410025" y="4473035"/>
                <a:ext cx="180975" cy="155622"/>
              </a:xfrm>
              <a:prstGeom prst="hexagon">
                <a:avLst>
                  <a:gd name="adj" fmla="val 28729"/>
                  <a:gd name="vf" fmla="val 115470"/>
                </a:avLst>
              </a:prstGeom>
              <a:solidFill>
                <a:srgbClr val="0099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140" name="Hexagon 139"/>
              <p:cNvSpPr>
                <a:spLocks noChangeAspect="1"/>
              </p:cNvSpPr>
              <p:nvPr/>
            </p:nvSpPr>
            <p:spPr>
              <a:xfrm rot="998038">
                <a:off x="7482926" y="4620717"/>
                <a:ext cx="180975" cy="155622"/>
              </a:xfrm>
              <a:prstGeom prst="hexagon">
                <a:avLst>
                  <a:gd name="adj" fmla="val 28729"/>
                  <a:gd name="vf" fmla="val 115470"/>
                </a:avLst>
              </a:prstGeom>
              <a:solidFill>
                <a:srgbClr val="0099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141" name="Hexagon 140"/>
              <p:cNvSpPr>
                <a:spLocks noChangeAspect="1"/>
              </p:cNvSpPr>
              <p:nvPr/>
            </p:nvSpPr>
            <p:spPr>
              <a:xfrm rot="1530093">
                <a:off x="8365575" y="3929944"/>
                <a:ext cx="180975" cy="155622"/>
              </a:xfrm>
              <a:prstGeom prst="hexagon">
                <a:avLst>
                  <a:gd name="adj" fmla="val 28729"/>
                  <a:gd name="vf" fmla="val 115470"/>
                </a:avLst>
              </a:prstGeom>
              <a:solidFill>
                <a:srgbClr val="0099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142" name="Hexagon 141"/>
              <p:cNvSpPr>
                <a:spLocks noChangeAspect="1"/>
              </p:cNvSpPr>
              <p:nvPr/>
            </p:nvSpPr>
            <p:spPr>
              <a:xfrm rot="1530093">
                <a:off x="7938538" y="4795395"/>
                <a:ext cx="180975" cy="155622"/>
              </a:xfrm>
              <a:prstGeom prst="hexagon">
                <a:avLst>
                  <a:gd name="adj" fmla="val 28729"/>
                  <a:gd name="vf" fmla="val 115470"/>
                </a:avLst>
              </a:prstGeom>
              <a:solidFill>
                <a:srgbClr val="0099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grpSp>
        <p:sp>
          <p:nvSpPr>
            <p:cNvPr id="164" name="Hexagon 163"/>
            <p:cNvSpPr>
              <a:spLocks noChangeAspect="1"/>
            </p:cNvSpPr>
            <p:nvPr/>
          </p:nvSpPr>
          <p:spPr>
            <a:xfrm rot="1530093">
              <a:off x="6610953" y="5396713"/>
              <a:ext cx="180975" cy="155622"/>
            </a:xfrm>
            <a:prstGeom prst="hexagon">
              <a:avLst>
                <a:gd name="adj" fmla="val 28729"/>
                <a:gd name="vf" fmla="val 115470"/>
              </a:avLst>
            </a:prstGeom>
            <a:solidFill>
              <a:srgbClr val="0099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165" name="Hexagon 164"/>
            <p:cNvSpPr>
              <a:spLocks noChangeAspect="1"/>
            </p:cNvSpPr>
            <p:nvPr/>
          </p:nvSpPr>
          <p:spPr>
            <a:xfrm rot="20389608">
              <a:off x="6669691" y="5717485"/>
              <a:ext cx="179387" cy="155622"/>
            </a:xfrm>
            <a:prstGeom prst="hexagon">
              <a:avLst>
                <a:gd name="adj" fmla="val 28729"/>
                <a:gd name="vf" fmla="val 115470"/>
              </a:avLst>
            </a:prstGeom>
            <a:solidFill>
              <a:srgbClr val="0099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166" name="Hexagon 165"/>
            <p:cNvSpPr>
              <a:spLocks noChangeAspect="1"/>
            </p:cNvSpPr>
            <p:nvPr/>
          </p:nvSpPr>
          <p:spPr>
            <a:xfrm rot="1530093">
              <a:off x="6995127" y="5518987"/>
              <a:ext cx="180975" cy="155622"/>
            </a:xfrm>
            <a:prstGeom prst="hexagon">
              <a:avLst>
                <a:gd name="adj" fmla="val 28729"/>
                <a:gd name="vf" fmla="val 115470"/>
              </a:avLst>
            </a:prstGeom>
            <a:solidFill>
              <a:srgbClr val="0099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167" name="Oval 166"/>
            <p:cNvSpPr>
              <a:spLocks noChangeAspect="1"/>
            </p:cNvSpPr>
            <p:nvPr/>
          </p:nvSpPr>
          <p:spPr>
            <a:xfrm rot="11462652">
              <a:off x="6987190" y="5404652"/>
              <a:ext cx="60325" cy="60343"/>
            </a:xfrm>
            <a:prstGeom prst="ellipse">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168" name="Oval 167"/>
            <p:cNvSpPr>
              <a:spLocks noChangeAspect="1"/>
            </p:cNvSpPr>
            <p:nvPr/>
          </p:nvSpPr>
          <p:spPr>
            <a:xfrm rot="11462652">
              <a:off x="6380766" y="5620618"/>
              <a:ext cx="60325" cy="60343"/>
            </a:xfrm>
            <a:prstGeom prst="ellipse">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169" name="Oval 168"/>
            <p:cNvSpPr>
              <a:spLocks noChangeAspect="1"/>
            </p:cNvSpPr>
            <p:nvPr/>
          </p:nvSpPr>
          <p:spPr>
            <a:xfrm rot="11462652">
              <a:off x="6955440" y="5854052"/>
              <a:ext cx="58737" cy="60343"/>
            </a:xfrm>
            <a:prstGeom prst="ellipse">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170" name="Oval 169"/>
            <p:cNvSpPr>
              <a:spLocks noChangeAspect="1"/>
            </p:cNvSpPr>
            <p:nvPr/>
          </p:nvSpPr>
          <p:spPr>
            <a:xfrm rot="11462652">
              <a:off x="6717316" y="5245854"/>
              <a:ext cx="58737" cy="60343"/>
            </a:xfrm>
            <a:prstGeom prst="ellipse">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171" name="Oval 170"/>
            <p:cNvSpPr>
              <a:spLocks noChangeAspect="1"/>
            </p:cNvSpPr>
            <p:nvPr/>
          </p:nvSpPr>
          <p:spPr>
            <a:xfrm rot="11462652">
              <a:off x="6945915" y="5188686"/>
              <a:ext cx="58737" cy="58756"/>
            </a:xfrm>
            <a:prstGeom prst="ellipse">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172" name="Oval 171"/>
            <p:cNvSpPr>
              <a:spLocks noChangeAspect="1"/>
            </p:cNvSpPr>
            <p:nvPr/>
          </p:nvSpPr>
          <p:spPr>
            <a:xfrm rot="11462652">
              <a:off x="7106252" y="5908043"/>
              <a:ext cx="58738" cy="58755"/>
            </a:xfrm>
            <a:prstGeom prst="ellipse">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173" name="Oval 172"/>
            <p:cNvSpPr>
              <a:spLocks noChangeAspect="1"/>
            </p:cNvSpPr>
            <p:nvPr/>
          </p:nvSpPr>
          <p:spPr>
            <a:xfrm rot="11462652">
              <a:off x="6820502" y="5598386"/>
              <a:ext cx="58738" cy="58756"/>
            </a:xfrm>
            <a:prstGeom prst="ellipse">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174" name="Oval 173"/>
            <p:cNvSpPr>
              <a:spLocks noChangeAspect="1"/>
            </p:cNvSpPr>
            <p:nvPr/>
          </p:nvSpPr>
          <p:spPr>
            <a:xfrm rot="11462652">
              <a:off x="6634766" y="5987442"/>
              <a:ext cx="60325" cy="58755"/>
            </a:xfrm>
            <a:prstGeom prst="ellipse">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175" name="Oval 174"/>
            <p:cNvSpPr>
              <a:spLocks noChangeAspect="1"/>
            </p:cNvSpPr>
            <p:nvPr/>
          </p:nvSpPr>
          <p:spPr>
            <a:xfrm rot="11462652">
              <a:off x="6474428" y="5773064"/>
              <a:ext cx="60325" cy="60343"/>
            </a:xfrm>
            <a:prstGeom prst="ellipse">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176" name="Oval 175"/>
            <p:cNvSpPr>
              <a:spLocks noChangeAspect="1"/>
            </p:cNvSpPr>
            <p:nvPr/>
          </p:nvSpPr>
          <p:spPr>
            <a:xfrm rot="11462652">
              <a:off x="6464903" y="5315725"/>
              <a:ext cx="60325" cy="60343"/>
            </a:xfrm>
            <a:prstGeom prst="ellipse">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177" name="Oval 176"/>
            <p:cNvSpPr>
              <a:spLocks noChangeAspect="1"/>
            </p:cNvSpPr>
            <p:nvPr/>
          </p:nvSpPr>
          <p:spPr>
            <a:xfrm rot="11462652">
              <a:off x="6596666" y="5598386"/>
              <a:ext cx="58737" cy="58756"/>
            </a:xfrm>
            <a:prstGeom prst="ellipse">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178" name="Oval 177"/>
            <p:cNvSpPr>
              <a:spLocks noChangeAspect="1"/>
            </p:cNvSpPr>
            <p:nvPr/>
          </p:nvSpPr>
          <p:spPr>
            <a:xfrm rot="11462652">
              <a:off x="7249127" y="5574567"/>
              <a:ext cx="58738" cy="58755"/>
            </a:xfrm>
            <a:prstGeom prst="ellipse">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grpSp>
      <p:sp>
        <p:nvSpPr>
          <p:cNvPr id="36870" name="TextBox 180"/>
          <p:cNvSpPr txBox="1">
            <a:spLocks noChangeArrowheads="1"/>
          </p:cNvSpPr>
          <p:nvPr/>
        </p:nvSpPr>
        <p:spPr bwMode="auto">
          <a:xfrm>
            <a:off x="4724400" y="4178300"/>
            <a:ext cx="26416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a:latin typeface="Calibri" panose="020F0502020204030204" pitchFamily="34" charset="0"/>
              </a:rPr>
              <a:t>Shell NP: hollow organic,</a:t>
            </a:r>
          </a:p>
          <a:p>
            <a:pPr algn="ctr" eaLnBrk="1" hangingPunct="1"/>
            <a:r>
              <a:rPr lang="en-US" altLang="en-US">
                <a:latin typeface="Calibri" panose="020F0502020204030204" pitchFamily="34" charset="0"/>
              </a:rPr>
              <a:t>inorganic, or metal sphere</a:t>
            </a:r>
          </a:p>
        </p:txBody>
      </p:sp>
      <p:sp>
        <p:nvSpPr>
          <p:cNvPr id="36871" name="TextBox 181"/>
          <p:cNvSpPr txBox="1">
            <a:spLocks noChangeArrowheads="1"/>
          </p:cNvSpPr>
          <p:nvPr/>
        </p:nvSpPr>
        <p:spPr bwMode="auto">
          <a:xfrm>
            <a:off x="3529013" y="6037263"/>
            <a:ext cx="2601912"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a:latin typeface="Calibri" panose="020F0502020204030204" pitchFamily="34" charset="0"/>
              </a:rPr>
              <a:t>Liposome: hollow particle</a:t>
            </a:r>
          </a:p>
          <a:p>
            <a:pPr algn="ctr" eaLnBrk="1" hangingPunct="1"/>
            <a:r>
              <a:rPr lang="en-US" altLang="en-US">
                <a:latin typeface="Calibri" panose="020F0502020204030204" pitchFamily="34" charset="0"/>
              </a:rPr>
              <a:t>made from lipids</a:t>
            </a:r>
          </a:p>
        </p:txBody>
      </p:sp>
      <p:sp>
        <p:nvSpPr>
          <p:cNvPr id="36872" name="TextBox 182"/>
          <p:cNvSpPr txBox="1">
            <a:spLocks noChangeArrowheads="1"/>
          </p:cNvSpPr>
          <p:nvPr/>
        </p:nvSpPr>
        <p:spPr bwMode="auto">
          <a:xfrm>
            <a:off x="1014413" y="2333625"/>
            <a:ext cx="2047875"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a:latin typeface="Calibri" panose="020F0502020204030204" pitchFamily="34" charset="0"/>
              </a:rPr>
              <a:t>Polymer molecules</a:t>
            </a:r>
          </a:p>
          <a:p>
            <a:pPr algn="ctr" eaLnBrk="1" hangingPunct="1"/>
            <a:r>
              <a:rPr lang="en-US" altLang="en-US">
                <a:latin typeface="Calibri" panose="020F0502020204030204" pitchFamily="34" charset="0"/>
              </a:rPr>
              <a:t>dispersed in solvent</a:t>
            </a:r>
          </a:p>
        </p:txBody>
      </p:sp>
      <p:grpSp>
        <p:nvGrpSpPr>
          <p:cNvPr id="36873" name="Group 231"/>
          <p:cNvGrpSpPr>
            <a:grpSpLocks/>
          </p:cNvGrpSpPr>
          <p:nvPr/>
        </p:nvGrpSpPr>
        <p:grpSpPr bwMode="auto">
          <a:xfrm>
            <a:off x="647700" y="4683125"/>
            <a:ext cx="1652588" cy="1544638"/>
            <a:chOff x="3839145" y="5204387"/>
            <a:chExt cx="1651912" cy="1544835"/>
          </a:xfrm>
        </p:grpSpPr>
        <p:sp>
          <p:nvSpPr>
            <p:cNvPr id="184" name="Oval 183"/>
            <p:cNvSpPr>
              <a:spLocks noChangeAspect="1"/>
            </p:cNvSpPr>
            <p:nvPr/>
          </p:nvSpPr>
          <p:spPr>
            <a:xfrm>
              <a:off x="4145408" y="5448893"/>
              <a:ext cx="1006063" cy="1005016"/>
            </a:xfrm>
            <a:prstGeom prst="ellips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cxnSp>
          <p:nvCxnSpPr>
            <p:cNvPr id="186" name="Straight Connector 185"/>
            <p:cNvCxnSpPr/>
            <p:nvPr/>
          </p:nvCxnSpPr>
          <p:spPr>
            <a:xfrm flipH="1" flipV="1">
              <a:off x="5145124" y="5907740"/>
              <a:ext cx="184075" cy="0"/>
            </a:xfrm>
            <a:prstGeom prst="line">
              <a:avLst/>
            </a:prstGeom>
            <a:ln w="12700">
              <a:solidFill>
                <a:schemeClr val="tx1"/>
              </a:solidFill>
              <a:tailEnd type="none"/>
            </a:ln>
          </p:spPr>
          <p:style>
            <a:lnRef idx="1">
              <a:schemeClr val="accent1"/>
            </a:lnRef>
            <a:fillRef idx="0">
              <a:schemeClr val="accent1"/>
            </a:fillRef>
            <a:effectRef idx="0">
              <a:schemeClr val="accent1"/>
            </a:effectRef>
            <a:fontRef idx="minor">
              <a:schemeClr val="tx1"/>
            </a:fontRef>
          </p:style>
        </p:cxnSp>
        <p:sp>
          <p:nvSpPr>
            <p:cNvPr id="192" name="Oval 191"/>
            <p:cNvSpPr>
              <a:spLocks noChangeAspect="1"/>
            </p:cNvSpPr>
            <p:nvPr/>
          </p:nvSpPr>
          <p:spPr>
            <a:xfrm rot="19699003">
              <a:off x="3839145" y="5972835"/>
              <a:ext cx="131709" cy="130192"/>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cxnSp>
          <p:nvCxnSpPr>
            <p:cNvPr id="195" name="Straight Connector 194"/>
            <p:cNvCxnSpPr/>
            <p:nvPr/>
          </p:nvCxnSpPr>
          <p:spPr>
            <a:xfrm rot="600000" flipH="1" flipV="1">
              <a:off x="5143536" y="6066510"/>
              <a:ext cx="182488" cy="0"/>
            </a:xfrm>
            <a:prstGeom prst="line">
              <a:avLst/>
            </a:prstGeom>
            <a:ln w="12700">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196" name="Straight Connector 195"/>
            <p:cNvCxnSpPr/>
            <p:nvPr/>
          </p:nvCxnSpPr>
          <p:spPr>
            <a:xfrm rot="1200000" flipH="1" flipV="1">
              <a:off x="5097518" y="6199877"/>
              <a:ext cx="184075" cy="0"/>
            </a:xfrm>
            <a:prstGeom prst="line">
              <a:avLst/>
            </a:prstGeom>
            <a:ln w="12700">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197" name="Straight Connector 196"/>
            <p:cNvCxnSpPr/>
            <p:nvPr/>
          </p:nvCxnSpPr>
          <p:spPr>
            <a:xfrm rot="2100000" flipH="1" flipV="1">
              <a:off x="5010241" y="6326893"/>
              <a:ext cx="182488" cy="0"/>
            </a:xfrm>
            <a:prstGeom prst="line">
              <a:avLst/>
            </a:prstGeom>
            <a:ln w="12700">
              <a:solidFill>
                <a:schemeClr val="tx1"/>
              </a:solidFill>
              <a:tailEnd type="none"/>
            </a:ln>
          </p:spPr>
          <p:style>
            <a:lnRef idx="1">
              <a:schemeClr val="accent1"/>
            </a:lnRef>
            <a:fillRef idx="0">
              <a:schemeClr val="accent1"/>
            </a:fillRef>
            <a:effectRef idx="0">
              <a:schemeClr val="accent1"/>
            </a:effectRef>
            <a:fontRef idx="minor">
              <a:schemeClr val="tx1"/>
            </a:fontRef>
          </p:style>
        </p:cxnSp>
        <p:grpSp>
          <p:nvGrpSpPr>
            <p:cNvPr id="37029" name="Group 201"/>
            <p:cNvGrpSpPr>
              <a:grpSpLocks/>
            </p:cNvGrpSpPr>
            <p:nvPr/>
          </p:nvGrpSpPr>
          <p:grpSpPr bwMode="auto">
            <a:xfrm rot="-3780000">
              <a:off x="4884061" y="5349192"/>
              <a:ext cx="318805" cy="420128"/>
              <a:chOff x="5162086" y="6059706"/>
              <a:chExt cx="318805" cy="420128"/>
            </a:xfrm>
          </p:grpSpPr>
          <p:cxnSp>
            <p:nvCxnSpPr>
              <p:cNvPr id="198" name="Straight Connector 197"/>
              <p:cNvCxnSpPr/>
              <p:nvPr/>
            </p:nvCxnSpPr>
            <p:spPr>
              <a:xfrm flipH="1" flipV="1">
                <a:off x="5298949" y="6058556"/>
                <a:ext cx="182585" cy="0"/>
              </a:xfrm>
              <a:prstGeom prst="line">
                <a:avLst/>
              </a:prstGeom>
              <a:ln w="12700">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199" name="Straight Connector 198"/>
              <p:cNvCxnSpPr/>
              <p:nvPr/>
            </p:nvCxnSpPr>
            <p:spPr>
              <a:xfrm rot="600000" flipH="1" flipV="1">
                <a:off x="5295110" y="6218612"/>
                <a:ext cx="184174" cy="0"/>
              </a:xfrm>
              <a:prstGeom prst="line">
                <a:avLst/>
              </a:prstGeom>
              <a:ln w="12700">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200" name="Straight Connector 199"/>
              <p:cNvCxnSpPr/>
              <p:nvPr/>
            </p:nvCxnSpPr>
            <p:spPr>
              <a:xfrm rot="1200000" flipH="1" flipV="1">
                <a:off x="5238764" y="6336841"/>
                <a:ext cx="185761" cy="0"/>
              </a:xfrm>
              <a:prstGeom prst="line">
                <a:avLst/>
              </a:prstGeom>
              <a:ln w="12700">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201" name="Straight Connector 200"/>
              <p:cNvCxnSpPr/>
              <p:nvPr/>
            </p:nvCxnSpPr>
            <p:spPr>
              <a:xfrm rot="2100000" flipH="1" flipV="1">
                <a:off x="5149827" y="6464543"/>
                <a:ext cx="187349" cy="0"/>
              </a:xfrm>
              <a:prstGeom prst="line">
                <a:avLst/>
              </a:prstGeom>
              <a:ln w="12700">
                <a:solidFill>
                  <a:schemeClr val="tx1"/>
                </a:solidFill>
                <a:tailEnd type="none"/>
              </a:ln>
            </p:spPr>
            <p:style>
              <a:lnRef idx="1">
                <a:schemeClr val="accent1"/>
              </a:lnRef>
              <a:fillRef idx="0">
                <a:schemeClr val="accent1"/>
              </a:fillRef>
              <a:effectRef idx="0">
                <a:schemeClr val="accent1"/>
              </a:effectRef>
              <a:fontRef idx="minor">
                <a:schemeClr val="tx1"/>
              </a:fontRef>
            </p:style>
          </p:cxnSp>
        </p:grpSp>
        <p:grpSp>
          <p:nvGrpSpPr>
            <p:cNvPr id="37030" name="Group 202"/>
            <p:cNvGrpSpPr>
              <a:grpSpLocks/>
            </p:cNvGrpSpPr>
            <p:nvPr/>
          </p:nvGrpSpPr>
          <p:grpSpPr bwMode="auto">
            <a:xfrm rot="-7946484">
              <a:off x="4257986" y="5242096"/>
              <a:ext cx="318805" cy="420128"/>
              <a:chOff x="5162086" y="6059706"/>
              <a:chExt cx="318805" cy="420128"/>
            </a:xfrm>
          </p:grpSpPr>
          <p:cxnSp>
            <p:nvCxnSpPr>
              <p:cNvPr id="204" name="Straight Connector 203"/>
              <p:cNvCxnSpPr/>
              <p:nvPr/>
            </p:nvCxnSpPr>
            <p:spPr>
              <a:xfrm flipH="1" flipV="1">
                <a:off x="5300769" y="6059604"/>
                <a:ext cx="180998" cy="0"/>
              </a:xfrm>
              <a:prstGeom prst="line">
                <a:avLst/>
              </a:prstGeom>
              <a:ln w="12700">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205" name="Straight Connector 204"/>
              <p:cNvCxnSpPr/>
              <p:nvPr/>
            </p:nvCxnSpPr>
            <p:spPr>
              <a:xfrm rot="600000" flipH="1" flipV="1">
                <a:off x="5308371" y="6218445"/>
                <a:ext cx="169884" cy="0"/>
              </a:xfrm>
              <a:prstGeom prst="line">
                <a:avLst/>
              </a:prstGeom>
              <a:ln w="12700">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206" name="Straight Connector 205"/>
              <p:cNvCxnSpPr/>
              <p:nvPr/>
            </p:nvCxnSpPr>
            <p:spPr>
              <a:xfrm rot="1200000" flipH="1" flipV="1">
                <a:off x="5253135" y="6351515"/>
                <a:ext cx="180998" cy="0"/>
              </a:xfrm>
              <a:prstGeom prst="line">
                <a:avLst/>
              </a:prstGeom>
              <a:ln w="12700">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207" name="Straight Connector 206"/>
              <p:cNvCxnSpPr/>
              <p:nvPr/>
            </p:nvCxnSpPr>
            <p:spPr>
              <a:xfrm rot="2100000" flipH="1" flipV="1">
                <a:off x="5169124" y="6483311"/>
                <a:ext cx="180998" cy="0"/>
              </a:xfrm>
              <a:prstGeom prst="line">
                <a:avLst/>
              </a:prstGeom>
              <a:ln w="12700">
                <a:solidFill>
                  <a:schemeClr val="tx1"/>
                </a:solidFill>
                <a:tailEnd type="none"/>
              </a:ln>
            </p:spPr>
            <p:style>
              <a:lnRef idx="1">
                <a:schemeClr val="accent1"/>
              </a:lnRef>
              <a:fillRef idx="0">
                <a:schemeClr val="accent1"/>
              </a:fillRef>
              <a:effectRef idx="0">
                <a:schemeClr val="accent1"/>
              </a:effectRef>
              <a:fontRef idx="minor">
                <a:schemeClr val="tx1"/>
              </a:fontRef>
            </p:style>
          </p:cxnSp>
        </p:grpSp>
        <p:grpSp>
          <p:nvGrpSpPr>
            <p:cNvPr id="37031" name="Group 207"/>
            <p:cNvGrpSpPr>
              <a:grpSpLocks/>
            </p:cNvGrpSpPr>
            <p:nvPr/>
          </p:nvGrpSpPr>
          <p:grpSpPr bwMode="auto">
            <a:xfrm rot="7942487">
              <a:off x="4008792" y="5987620"/>
              <a:ext cx="318805" cy="420128"/>
              <a:chOff x="5162086" y="6059706"/>
              <a:chExt cx="318805" cy="420128"/>
            </a:xfrm>
          </p:grpSpPr>
          <p:cxnSp>
            <p:nvCxnSpPr>
              <p:cNvPr id="209" name="Straight Connector 208"/>
              <p:cNvCxnSpPr/>
              <p:nvPr/>
            </p:nvCxnSpPr>
            <p:spPr>
              <a:xfrm flipH="1" flipV="1">
                <a:off x="5296390" y="6057677"/>
                <a:ext cx="182585" cy="0"/>
              </a:xfrm>
              <a:prstGeom prst="line">
                <a:avLst/>
              </a:prstGeom>
              <a:ln w="12700">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210" name="Straight Connector 209"/>
              <p:cNvCxnSpPr/>
              <p:nvPr/>
            </p:nvCxnSpPr>
            <p:spPr>
              <a:xfrm rot="600000" flipH="1" flipV="1">
                <a:off x="5294177" y="6218273"/>
                <a:ext cx="185761" cy="0"/>
              </a:xfrm>
              <a:prstGeom prst="line">
                <a:avLst/>
              </a:prstGeom>
              <a:ln w="12700">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211" name="Straight Connector 210"/>
              <p:cNvCxnSpPr/>
              <p:nvPr/>
            </p:nvCxnSpPr>
            <p:spPr>
              <a:xfrm rot="1200000" flipH="1" flipV="1">
                <a:off x="5251464" y="6351033"/>
                <a:ext cx="182585" cy="0"/>
              </a:xfrm>
              <a:prstGeom prst="line">
                <a:avLst/>
              </a:prstGeom>
              <a:ln w="12700">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212" name="Straight Connector 211"/>
              <p:cNvCxnSpPr/>
              <p:nvPr/>
            </p:nvCxnSpPr>
            <p:spPr>
              <a:xfrm rot="2100000" flipH="1" flipV="1">
                <a:off x="5162405" y="6479495"/>
                <a:ext cx="182585" cy="0"/>
              </a:xfrm>
              <a:prstGeom prst="line">
                <a:avLst/>
              </a:prstGeom>
              <a:ln w="12700">
                <a:solidFill>
                  <a:schemeClr val="tx1"/>
                </a:solidFill>
                <a:tailEnd type="none"/>
              </a:ln>
            </p:spPr>
            <p:style>
              <a:lnRef idx="1">
                <a:schemeClr val="accent1"/>
              </a:lnRef>
              <a:fillRef idx="0">
                <a:schemeClr val="accent1"/>
              </a:fillRef>
              <a:effectRef idx="0">
                <a:schemeClr val="accent1"/>
              </a:effectRef>
              <a:fontRef idx="minor">
                <a:schemeClr val="tx1"/>
              </a:fontRef>
            </p:style>
          </p:cxnSp>
        </p:grpSp>
        <p:grpSp>
          <p:nvGrpSpPr>
            <p:cNvPr id="37032" name="Group 212"/>
            <p:cNvGrpSpPr>
              <a:grpSpLocks/>
            </p:cNvGrpSpPr>
            <p:nvPr/>
          </p:nvGrpSpPr>
          <p:grpSpPr bwMode="auto">
            <a:xfrm rot="4471879">
              <a:off x="4472168" y="6290360"/>
              <a:ext cx="318805" cy="420128"/>
              <a:chOff x="5162086" y="6059706"/>
              <a:chExt cx="318805" cy="420128"/>
            </a:xfrm>
          </p:grpSpPr>
          <p:cxnSp>
            <p:nvCxnSpPr>
              <p:cNvPr id="214" name="Straight Connector 213"/>
              <p:cNvCxnSpPr/>
              <p:nvPr/>
            </p:nvCxnSpPr>
            <p:spPr>
              <a:xfrm flipH="1" flipV="1">
                <a:off x="5289904" y="6043652"/>
                <a:ext cx="185761" cy="0"/>
              </a:xfrm>
              <a:prstGeom prst="line">
                <a:avLst/>
              </a:prstGeom>
              <a:ln w="12700">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215" name="Straight Connector 214"/>
              <p:cNvCxnSpPr/>
              <p:nvPr/>
            </p:nvCxnSpPr>
            <p:spPr>
              <a:xfrm rot="600000" flipH="1" flipV="1">
                <a:off x="5290375" y="6208651"/>
                <a:ext cx="187349" cy="0"/>
              </a:xfrm>
              <a:prstGeom prst="line">
                <a:avLst/>
              </a:prstGeom>
              <a:ln w="12700">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216" name="Straight Connector 215"/>
              <p:cNvCxnSpPr/>
              <p:nvPr/>
            </p:nvCxnSpPr>
            <p:spPr>
              <a:xfrm rot="1200000" flipH="1" flipV="1">
                <a:off x="5240811" y="6340272"/>
                <a:ext cx="190525" cy="0"/>
              </a:xfrm>
              <a:prstGeom prst="line">
                <a:avLst/>
              </a:prstGeom>
              <a:ln w="12700">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217" name="Straight Connector 216"/>
              <p:cNvCxnSpPr/>
              <p:nvPr/>
            </p:nvCxnSpPr>
            <p:spPr>
              <a:xfrm rot="2100000" flipH="1" flipV="1">
                <a:off x="5160065" y="6476771"/>
                <a:ext cx="184174" cy="0"/>
              </a:xfrm>
              <a:prstGeom prst="line">
                <a:avLst/>
              </a:prstGeom>
              <a:ln w="12700">
                <a:solidFill>
                  <a:schemeClr val="tx1"/>
                </a:solidFill>
                <a:tailEnd type="none"/>
              </a:ln>
            </p:spPr>
            <p:style>
              <a:lnRef idx="1">
                <a:schemeClr val="accent1"/>
              </a:lnRef>
              <a:fillRef idx="0">
                <a:schemeClr val="accent1"/>
              </a:fillRef>
              <a:effectRef idx="0">
                <a:schemeClr val="accent1"/>
              </a:effectRef>
              <a:fontRef idx="minor">
                <a:schemeClr val="tx1"/>
              </a:fontRef>
            </p:style>
          </p:cxnSp>
        </p:grpSp>
        <p:grpSp>
          <p:nvGrpSpPr>
            <p:cNvPr id="37033" name="Group 217"/>
            <p:cNvGrpSpPr>
              <a:grpSpLocks/>
            </p:cNvGrpSpPr>
            <p:nvPr/>
          </p:nvGrpSpPr>
          <p:grpSpPr bwMode="auto">
            <a:xfrm rot="-10490759">
              <a:off x="3992278" y="5689829"/>
              <a:ext cx="209728" cy="132199"/>
              <a:chOff x="5250643" y="6219949"/>
              <a:chExt cx="209728" cy="132199"/>
            </a:xfrm>
          </p:grpSpPr>
          <p:cxnSp>
            <p:nvCxnSpPr>
              <p:cNvPr id="220" name="Straight Connector 219"/>
              <p:cNvCxnSpPr/>
              <p:nvPr/>
            </p:nvCxnSpPr>
            <p:spPr>
              <a:xfrm rot="600000" flipH="1" flipV="1">
                <a:off x="5295831" y="6210623"/>
                <a:ext cx="179313" cy="0"/>
              </a:xfrm>
              <a:prstGeom prst="line">
                <a:avLst/>
              </a:prstGeom>
              <a:ln w="12700">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221" name="Straight Connector 220"/>
              <p:cNvCxnSpPr/>
              <p:nvPr/>
            </p:nvCxnSpPr>
            <p:spPr>
              <a:xfrm rot="1200000" flipH="1" flipV="1">
                <a:off x="5269016" y="6337314"/>
                <a:ext cx="180901" cy="0"/>
              </a:xfrm>
              <a:prstGeom prst="line">
                <a:avLst/>
              </a:prstGeom>
              <a:ln w="12700">
                <a:solidFill>
                  <a:schemeClr val="tx1"/>
                </a:solidFill>
                <a:tailEnd type="none"/>
              </a:ln>
            </p:spPr>
            <p:style>
              <a:lnRef idx="1">
                <a:schemeClr val="accent1"/>
              </a:lnRef>
              <a:fillRef idx="0">
                <a:schemeClr val="accent1"/>
              </a:fillRef>
              <a:effectRef idx="0">
                <a:schemeClr val="accent1"/>
              </a:effectRef>
              <a:fontRef idx="minor">
                <a:schemeClr val="tx1"/>
              </a:fontRef>
            </p:style>
          </p:cxnSp>
        </p:grpSp>
        <p:cxnSp>
          <p:nvCxnSpPr>
            <p:cNvPr id="223" name="Straight Connector 222"/>
            <p:cNvCxnSpPr/>
            <p:nvPr/>
          </p:nvCxnSpPr>
          <p:spPr>
            <a:xfrm rot="16920000" flipH="1" flipV="1">
              <a:off x="4659498" y="5364745"/>
              <a:ext cx="184173" cy="0"/>
            </a:xfrm>
            <a:prstGeom prst="line">
              <a:avLst/>
            </a:prstGeom>
            <a:ln w="12700">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224" name="Straight Connector 223"/>
            <p:cNvCxnSpPr/>
            <p:nvPr/>
          </p:nvCxnSpPr>
          <p:spPr>
            <a:xfrm rot="14220000" flipH="1" flipV="1">
              <a:off x="4906253" y="6437238"/>
              <a:ext cx="182585" cy="0"/>
            </a:xfrm>
            <a:prstGeom prst="line">
              <a:avLst/>
            </a:prstGeom>
            <a:ln w="12700">
              <a:solidFill>
                <a:schemeClr val="tx1"/>
              </a:solidFill>
              <a:tailEnd type="none"/>
            </a:ln>
          </p:spPr>
          <p:style>
            <a:lnRef idx="1">
              <a:schemeClr val="accent1"/>
            </a:lnRef>
            <a:fillRef idx="0">
              <a:schemeClr val="accent1"/>
            </a:fillRef>
            <a:effectRef idx="0">
              <a:schemeClr val="accent1"/>
            </a:effectRef>
            <a:fontRef idx="minor">
              <a:schemeClr val="tx1"/>
            </a:fontRef>
          </p:style>
        </p:cxnSp>
        <p:sp>
          <p:nvSpPr>
            <p:cNvPr id="225" name="Oval 224"/>
            <p:cNvSpPr>
              <a:spLocks noChangeAspect="1"/>
            </p:cNvSpPr>
            <p:nvPr/>
          </p:nvSpPr>
          <p:spPr>
            <a:xfrm rot="19699003">
              <a:off x="4892814" y="5204387"/>
              <a:ext cx="131709" cy="13178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226" name="Oval 225"/>
            <p:cNvSpPr>
              <a:spLocks noChangeAspect="1"/>
            </p:cNvSpPr>
            <p:nvPr/>
          </p:nvSpPr>
          <p:spPr>
            <a:xfrm rot="19699003">
              <a:off x="5007067" y="6498365"/>
              <a:ext cx="130122" cy="130192"/>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227" name="Oval 226"/>
            <p:cNvSpPr>
              <a:spLocks noChangeAspect="1"/>
            </p:cNvSpPr>
            <p:nvPr/>
          </p:nvSpPr>
          <p:spPr>
            <a:xfrm rot="19699003">
              <a:off x="4110497" y="6442795"/>
              <a:ext cx="131708" cy="130192"/>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228" name="Hexagon 227"/>
            <p:cNvSpPr>
              <a:spLocks noChangeAspect="1"/>
            </p:cNvSpPr>
            <p:nvPr/>
          </p:nvSpPr>
          <p:spPr>
            <a:xfrm rot="2693997">
              <a:off x="4002591" y="5340929"/>
              <a:ext cx="180901" cy="155595"/>
            </a:xfrm>
            <a:prstGeom prst="hexagon">
              <a:avLst>
                <a:gd name="adj" fmla="val 28729"/>
                <a:gd name="vf" fmla="val 115470"/>
              </a:avLst>
            </a:prstGeom>
            <a:solidFill>
              <a:srgbClr val="0099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229" name="Hexagon 228"/>
            <p:cNvSpPr>
              <a:spLocks noChangeAspect="1"/>
            </p:cNvSpPr>
            <p:nvPr/>
          </p:nvSpPr>
          <p:spPr>
            <a:xfrm rot="3386037">
              <a:off x="5322802" y="5820457"/>
              <a:ext cx="180998" cy="155511"/>
            </a:xfrm>
            <a:prstGeom prst="hexagon">
              <a:avLst>
                <a:gd name="adj" fmla="val 28729"/>
                <a:gd name="vf" fmla="val 115470"/>
              </a:avLst>
            </a:prstGeom>
            <a:solidFill>
              <a:srgbClr val="0099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230" name="Hexagon 229"/>
            <p:cNvSpPr>
              <a:spLocks noChangeAspect="1"/>
            </p:cNvSpPr>
            <p:nvPr/>
          </p:nvSpPr>
          <p:spPr>
            <a:xfrm rot="4470191">
              <a:off x="5160944" y="5380664"/>
              <a:ext cx="179410" cy="153924"/>
            </a:xfrm>
            <a:prstGeom prst="hexagon">
              <a:avLst>
                <a:gd name="adj" fmla="val 28729"/>
                <a:gd name="vf" fmla="val 115470"/>
              </a:avLst>
            </a:prstGeom>
            <a:solidFill>
              <a:srgbClr val="0099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231" name="Hexagon 230"/>
            <p:cNvSpPr>
              <a:spLocks noChangeAspect="1"/>
            </p:cNvSpPr>
            <p:nvPr/>
          </p:nvSpPr>
          <p:spPr>
            <a:xfrm rot="6323101">
              <a:off x="4262786" y="6580967"/>
              <a:ext cx="180998" cy="155511"/>
            </a:xfrm>
            <a:prstGeom prst="hexagon">
              <a:avLst>
                <a:gd name="adj" fmla="val 28729"/>
                <a:gd name="vf" fmla="val 115470"/>
              </a:avLst>
            </a:prstGeom>
            <a:solidFill>
              <a:srgbClr val="0099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grpSp>
      <p:sp>
        <p:nvSpPr>
          <p:cNvPr id="36874" name="TextBox 232"/>
          <p:cNvSpPr txBox="1">
            <a:spLocks noChangeArrowheads="1"/>
          </p:cNvSpPr>
          <p:nvPr/>
        </p:nvSpPr>
        <p:spPr bwMode="auto">
          <a:xfrm>
            <a:off x="922338" y="6175375"/>
            <a:ext cx="10541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a:latin typeface="Calibri" panose="020F0502020204030204" pitchFamily="34" charset="0"/>
              </a:rPr>
              <a:t>Metal NP</a:t>
            </a:r>
          </a:p>
        </p:txBody>
      </p:sp>
      <p:sp>
        <p:nvSpPr>
          <p:cNvPr id="156" name="Freeform 155"/>
          <p:cNvSpPr>
            <a:spLocks noChangeAspect="1"/>
          </p:cNvSpPr>
          <p:nvPr/>
        </p:nvSpPr>
        <p:spPr bwMode="auto">
          <a:xfrm>
            <a:off x="4297363" y="966788"/>
            <a:ext cx="671512" cy="1362075"/>
          </a:xfrm>
          <a:custGeom>
            <a:avLst/>
            <a:gdLst>
              <a:gd name="connsiteX0" fmla="*/ 1451112 w 1451112"/>
              <a:gd name="connsiteY0" fmla="*/ 2928731 h 2937565"/>
              <a:gd name="connsiteX1" fmla="*/ 1133060 w 1451112"/>
              <a:gd name="connsiteY1" fmla="*/ 2504661 h 2937565"/>
              <a:gd name="connsiteX2" fmla="*/ 655982 w 1451112"/>
              <a:gd name="connsiteY2" fmla="*/ 2372139 h 2937565"/>
              <a:gd name="connsiteX3" fmla="*/ 192156 w 1451112"/>
              <a:gd name="connsiteY3" fmla="*/ 2478157 h 2937565"/>
              <a:gd name="connsiteX4" fmla="*/ 6626 w 1451112"/>
              <a:gd name="connsiteY4" fmla="*/ 2703444 h 2937565"/>
              <a:gd name="connsiteX5" fmla="*/ 231912 w 1451112"/>
              <a:gd name="connsiteY5" fmla="*/ 2902226 h 2937565"/>
              <a:gd name="connsiteX6" fmla="*/ 616226 w 1451112"/>
              <a:gd name="connsiteY6" fmla="*/ 2915478 h 2937565"/>
              <a:gd name="connsiteX7" fmla="*/ 1106556 w 1451112"/>
              <a:gd name="connsiteY7" fmla="*/ 2796209 h 2937565"/>
              <a:gd name="connsiteX8" fmla="*/ 1305339 w 1451112"/>
              <a:gd name="connsiteY8" fmla="*/ 2650435 h 2937565"/>
              <a:gd name="connsiteX9" fmla="*/ 1358347 w 1451112"/>
              <a:gd name="connsiteY9" fmla="*/ 2398644 h 2937565"/>
              <a:gd name="connsiteX10" fmla="*/ 1265582 w 1451112"/>
              <a:gd name="connsiteY10" fmla="*/ 2160105 h 2937565"/>
              <a:gd name="connsiteX11" fmla="*/ 1106556 w 1451112"/>
              <a:gd name="connsiteY11" fmla="*/ 1961322 h 2937565"/>
              <a:gd name="connsiteX12" fmla="*/ 788504 w 1451112"/>
              <a:gd name="connsiteY12" fmla="*/ 1736035 h 2937565"/>
              <a:gd name="connsiteX13" fmla="*/ 377686 w 1451112"/>
              <a:gd name="connsiteY13" fmla="*/ 1749287 h 2937565"/>
              <a:gd name="connsiteX14" fmla="*/ 165652 w 1451112"/>
              <a:gd name="connsiteY14" fmla="*/ 1881809 h 2937565"/>
              <a:gd name="connsiteX15" fmla="*/ 152399 w 1451112"/>
              <a:gd name="connsiteY15" fmla="*/ 2080592 h 2937565"/>
              <a:gd name="connsiteX16" fmla="*/ 390939 w 1451112"/>
              <a:gd name="connsiteY16" fmla="*/ 2146852 h 2937565"/>
              <a:gd name="connsiteX17" fmla="*/ 682486 w 1451112"/>
              <a:gd name="connsiteY17" fmla="*/ 2146852 h 2937565"/>
              <a:gd name="connsiteX18" fmla="*/ 960782 w 1451112"/>
              <a:gd name="connsiteY18" fmla="*/ 2040835 h 2937565"/>
              <a:gd name="connsiteX19" fmla="*/ 1172817 w 1451112"/>
              <a:gd name="connsiteY19" fmla="*/ 1908313 h 2937565"/>
              <a:gd name="connsiteX20" fmla="*/ 1345095 w 1451112"/>
              <a:gd name="connsiteY20" fmla="*/ 1643270 h 2937565"/>
              <a:gd name="connsiteX21" fmla="*/ 1358347 w 1451112"/>
              <a:gd name="connsiteY21" fmla="*/ 1378226 h 2937565"/>
              <a:gd name="connsiteX22" fmla="*/ 1212573 w 1451112"/>
              <a:gd name="connsiteY22" fmla="*/ 1099931 h 2937565"/>
              <a:gd name="connsiteX23" fmla="*/ 1027043 w 1451112"/>
              <a:gd name="connsiteY23" fmla="*/ 940905 h 2937565"/>
              <a:gd name="connsiteX24" fmla="*/ 629478 w 1451112"/>
              <a:gd name="connsiteY24" fmla="*/ 914400 h 2937565"/>
              <a:gd name="connsiteX25" fmla="*/ 430695 w 1451112"/>
              <a:gd name="connsiteY25" fmla="*/ 954157 h 2937565"/>
              <a:gd name="connsiteX26" fmla="*/ 218660 w 1451112"/>
              <a:gd name="connsiteY26" fmla="*/ 1020418 h 2937565"/>
              <a:gd name="connsiteX27" fmla="*/ 139147 w 1451112"/>
              <a:gd name="connsiteY27" fmla="*/ 1179444 h 2937565"/>
              <a:gd name="connsiteX28" fmla="*/ 271669 w 1451112"/>
              <a:gd name="connsiteY28" fmla="*/ 1311965 h 2937565"/>
              <a:gd name="connsiteX29" fmla="*/ 510208 w 1451112"/>
              <a:gd name="connsiteY29" fmla="*/ 1364974 h 2937565"/>
              <a:gd name="connsiteX30" fmla="*/ 788504 w 1451112"/>
              <a:gd name="connsiteY30" fmla="*/ 1364974 h 2937565"/>
              <a:gd name="connsiteX31" fmla="*/ 1000539 w 1451112"/>
              <a:gd name="connsiteY31" fmla="*/ 1258957 h 2937565"/>
              <a:gd name="connsiteX32" fmla="*/ 1239078 w 1451112"/>
              <a:gd name="connsiteY32" fmla="*/ 1086678 h 2937565"/>
              <a:gd name="connsiteX33" fmla="*/ 1371599 w 1451112"/>
              <a:gd name="connsiteY33" fmla="*/ 927652 h 2937565"/>
              <a:gd name="connsiteX34" fmla="*/ 1398104 w 1451112"/>
              <a:gd name="connsiteY34" fmla="*/ 689113 h 2937565"/>
              <a:gd name="connsiteX35" fmla="*/ 1331843 w 1451112"/>
              <a:gd name="connsiteY35" fmla="*/ 516835 h 2937565"/>
              <a:gd name="connsiteX36" fmla="*/ 1212573 w 1451112"/>
              <a:gd name="connsiteY36" fmla="*/ 331305 h 2937565"/>
              <a:gd name="connsiteX37" fmla="*/ 1066799 w 1451112"/>
              <a:gd name="connsiteY37" fmla="*/ 212035 h 2937565"/>
              <a:gd name="connsiteX38" fmla="*/ 841512 w 1451112"/>
              <a:gd name="connsiteY38" fmla="*/ 145774 h 2937565"/>
              <a:gd name="connsiteX39" fmla="*/ 510208 w 1451112"/>
              <a:gd name="connsiteY39" fmla="*/ 92765 h 2937565"/>
              <a:gd name="connsiteX40" fmla="*/ 231912 w 1451112"/>
              <a:gd name="connsiteY40" fmla="*/ 119270 h 2937565"/>
              <a:gd name="connsiteX41" fmla="*/ 99391 w 1451112"/>
              <a:gd name="connsiteY41" fmla="*/ 278296 h 2937565"/>
              <a:gd name="connsiteX42" fmla="*/ 165652 w 1451112"/>
              <a:gd name="connsiteY42" fmla="*/ 516835 h 2937565"/>
              <a:gd name="connsiteX43" fmla="*/ 483704 w 1451112"/>
              <a:gd name="connsiteY43" fmla="*/ 583096 h 2937565"/>
              <a:gd name="connsiteX44" fmla="*/ 828260 w 1451112"/>
              <a:gd name="connsiteY44" fmla="*/ 503583 h 2937565"/>
              <a:gd name="connsiteX45" fmla="*/ 1106556 w 1451112"/>
              <a:gd name="connsiteY45" fmla="*/ 384313 h 2937565"/>
              <a:gd name="connsiteX46" fmla="*/ 1278834 w 1451112"/>
              <a:gd name="connsiteY46" fmla="*/ 238539 h 2937565"/>
              <a:gd name="connsiteX47" fmla="*/ 1384852 w 1451112"/>
              <a:gd name="connsiteY47" fmla="*/ 106018 h 2937565"/>
              <a:gd name="connsiteX48" fmla="*/ 1451112 w 1451112"/>
              <a:gd name="connsiteY48" fmla="*/ 0 h 29375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Lst>
            <a:rect l="l" t="t" r="r" b="b"/>
            <a:pathLst>
              <a:path w="1451112" h="2937565">
                <a:moveTo>
                  <a:pt x="1451112" y="2928731"/>
                </a:moveTo>
                <a:cubicBezTo>
                  <a:pt x="1358347" y="2763078"/>
                  <a:pt x="1265582" y="2597426"/>
                  <a:pt x="1133060" y="2504661"/>
                </a:cubicBezTo>
                <a:cubicBezTo>
                  <a:pt x="1000538" y="2411896"/>
                  <a:pt x="812799" y="2376556"/>
                  <a:pt x="655982" y="2372139"/>
                </a:cubicBezTo>
                <a:cubicBezTo>
                  <a:pt x="499165" y="2367722"/>
                  <a:pt x="300382" y="2422940"/>
                  <a:pt x="192156" y="2478157"/>
                </a:cubicBezTo>
                <a:cubicBezTo>
                  <a:pt x="83930" y="2533374"/>
                  <a:pt x="0" y="2632766"/>
                  <a:pt x="6626" y="2703444"/>
                </a:cubicBezTo>
                <a:cubicBezTo>
                  <a:pt x="13252" y="2774122"/>
                  <a:pt x="130312" y="2866887"/>
                  <a:pt x="231912" y="2902226"/>
                </a:cubicBezTo>
                <a:cubicBezTo>
                  <a:pt x="333512" y="2937565"/>
                  <a:pt x="470452" y="2933147"/>
                  <a:pt x="616226" y="2915478"/>
                </a:cubicBezTo>
                <a:cubicBezTo>
                  <a:pt x="762000" y="2897809"/>
                  <a:pt x="991704" y="2840383"/>
                  <a:pt x="1106556" y="2796209"/>
                </a:cubicBezTo>
                <a:cubicBezTo>
                  <a:pt x="1221408" y="2752035"/>
                  <a:pt x="1263374" y="2716696"/>
                  <a:pt x="1305339" y="2650435"/>
                </a:cubicBezTo>
                <a:cubicBezTo>
                  <a:pt x="1347304" y="2584174"/>
                  <a:pt x="1364973" y="2480366"/>
                  <a:pt x="1358347" y="2398644"/>
                </a:cubicBezTo>
                <a:cubicBezTo>
                  <a:pt x="1351721" y="2316922"/>
                  <a:pt x="1307547" y="2232992"/>
                  <a:pt x="1265582" y="2160105"/>
                </a:cubicBezTo>
                <a:cubicBezTo>
                  <a:pt x="1223617" y="2087218"/>
                  <a:pt x="1186069" y="2032000"/>
                  <a:pt x="1106556" y="1961322"/>
                </a:cubicBezTo>
                <a:cubicBezTo>
                  <a:pt x="1027043" y="1890644"/>
                  <a:pt x="909982" y="1771374"/>
                  <a:pt x="788504" y="1736035"/>
                </a:cubicBezTo>
                <a:cubicBezTo>
                  <a:pt x="667026" y="1700696"/>
                  <a:pt x="481495" y="1724991"/>
                  <a:pt x="377686" y="1749287"/>
                </a:cubicBezTo>
                <a:cubicBezTo>
                  <a:pt x="273877" y="1773583"/>
                  <a:pt x="203200" y="1826592"/>
                  <a:pt x="165652" y="1881809"/>
                </a:cubicBezTo>
                <a:cubicBezTo>
                  <a:pt x="128104" y="1937027"/>
                  <a:pt x="114851" y="2036418"/>
                  <a:pt x="152399" y="2080592"/>
                </a:cubicBezTo>
                <a:cubicBezTo>
                  <a:pt x="189947" y="2124766"/>
                  <a:pt x="302591" y="2135809"/>
                  <a:pt x="390939" y="2146852"/>
                </a:cubicBezTo>
                <a:cubicBezTo>
                  <a:pt x="479287" y="2157895"/>
                  <a:pt x="587512" y="2164522"/>
                  <a:pt x="682486" y="2146852"/>
                </a:cubicBezTo>
                <a:cubicBezTo>
                  <a:pt x="777460" y="2129183"/>
                  <a:pt x="879060" y="2080591"/>
                  <a:pt x="960782" y="2040835"/>
                </a:cubicBezTo>
                <a:cubicBezTo>
                  <a:pt x="1042504" y="2001079"/>
                  <a:pt x="1108765" y="1974574"/>
                  <a:pt x="1172817" y="1908313"/>
                </a:cubicBezTo>
                <a:cubicBezTo>
                  <a:pt x="1236869" y="1842052"/>
                  <a:pt x="1314173" y="1731618"/>
                  <a:pt x="1345095" y="1643270"/>
                </a:cubicBezTo>
                <a:cubicBezTo>
                  <a:pt x="1376017" y="1554922"/>
                  <a:pt x="1380434" y="1468782"/>
                  <a:pt x="1358347" y="1378226"/>
                </a:cubicBezTo>
                <a:cubicBezTo>
                  <a:pt x="1336260" y="1287670"/>
                  <a:pt x="1267790" y="1172818"/>
                  <a:pt x="1212573" y="1099931"/>
                </a:cubicBezTo>
                <a:cubicBezTo>
                  <a:pt x="1157356" y="1027044"/>
                  <a:pt x="1124226" y="971827"/>
                  <a:pt x="1027043" y="940905"/>
                </a:cubicBezTo>
                <a:cubicBezTo>
                  <a:pt x="929860" y="909983"/>
                  <a:pt x="728869" y="912191"/>
                  <a:pt x="629478" y="914400"/>
                </a:cubicBezTo>
                <a:cubicBezTo>
                  <a:pt x="530087" y="916609"/>
                  <a:pt x="499165" y="936487"/>
                  <a:pt x="430695" y="954157"/>
                </a:cubicBezTo>
                <a:cubicBezTo>
                  <a:pt x="362225" y="971827"/>
                  <a:pt x="267251" y="982870"/>
                  <a:pt x="218660" y="1020418"/>
                </a:cubicBezTo>
                <a:cubicBezTo>
                  <a:pt x="170069" y="1057966"/>
                  <a:pt x="130312" y="1130853"/>
                  <a:pt x="139147" y="1179444"/>
                </a:cubicBezTo>
                <a:cubicBezTo>
                  <a:pt x="147982" y="1228035"/>
                  <a:pt x="209826" y="1281043"/>
                  <a:pt x="271669" y="1311965"/>
                </a:cubicBezTo>
                <a:cubicBezTo>
                  <a:pt x="333513" y="1342887"/>
                  <a:pt x="424069" y="1356139"/>
                  <a:pt x="510208" y="1364974"/>
                </a:cubicBezTo>
                <a:cubicBezTo>
                  <a:pt x="596347" y="1373809"/>
                  <a:pt x="706782" y="1382643"/>
                  <a:pt x="788504" y="1364974"/>
                </a:cubicBezTo>
                <a:cubicBezTo>
                  <a:pt x="870226" y="1347305"/>
                  <a:pt x="925443" y="1305340"/>
                  <a:pt x="1000539" y="1258957"/>
                </a:cubicBezTo>
                <a:cubicBezTo>
                  <a:pt x="1075635" y="1212574"/>
                  <a:pt x="1177235" y="1141896"/>
                  <a:pt x="1239078" y="1086678"/>
                </a:cubicBezTo>
                <a:cubicBezTo>
                  <a:pt x="1300921" y="1031461"/>
                  <a:pt x="1345095" y="993913"/>
                  <a:pt x="1371599" y="927652"/>
                </a:cubicBezTo>
                <a:cubicBezTo>
                  <a:pt x="1398103" y="861391"/>
                  <a:pt x="1404730" y="757582"/>
                  <a:pt x="1398104" y="689113"/>
                </a:cubicBezTo>
                <a:cubicBezTo>
                  <a:pt x="1391478" y="620644"/>
                  <a:pt x="1362765" y="576470"/>
                  <a:pt x="1331843" y="516835"/>
                </a:cubicBezTo>
                <a:cubicBezTo>
                  <a:pt x="1300921" y="457200"/>
                  <a:pt x="1256747" y="382105"/>
                  <a:pt x="1212573" y="331305"/>
                </a:cubicBezTo>
                <a:cubicBezTo>
                  <a:pt x="1168399" y="280505"/>
                  <a:pt x="1128642" y="242957"/>
                  <a:pt x="1066799" y="212035"/>
                </a:cubicBezTo>
                <a:cubicBezTo>
                  <a:pt x="1004956" y="181113"/>
                  <a:pt x="934277" y="165652"/>
                  <a:pt x="841512" y="145774"/>
                </a:cubicBezTo>
                <a:cubicBezTo>
                  <a:pt x="748747" y="125896"/>
                  <a:pt x="611808" y="97182"/>
                  <a:pt x="510208" y="92765"/>
                </a:cubicBezTo>
                <a:cubicBezTo>
                  <a:pt x="408608" y="88348"/>
                  <a:pt x="300381" y="88348"/>
                  <a:pt x="231912" y="119270"/>
                </a:cubicBezTo>
                <a:cubicBezTo>
                  <a:pt x="163443" y="150192"/>
                  <a:pt x="110434" y="212035"/>
                  <a:pt x="99391" y="278296"/>
                </a:cubicBezTo>
                <a:cubicBezTo>
                  <a:pt x="88348" y="344557"/>
                  <a:pt x="101600" y="466035"/>
                  <a:pt x="165652" y="516835"/>
                </a:cubicBezTo>
                <a:cubicBezTo>
                  <a:pt x="229704" y="567635"/>
                  <a:pt x="373269" y="585305"/>
                  <a:pt x="483704" y="583096"/>
                </a:cubicBezTo>
                <a:cubicBezTo>
                  <a:pt x="594139" y="580887"/>
                  <a:pt x="724451" y="536713"/>
                  <a:pt x="828260" y="503583"/>
                </a:cubicBezTo>
                <a:cubicBezTo>
                  <a:pt x="932069" y="470453"/>
                  <a:pt x="1031460" y="428487"/>
                  <a:pt x="1106556" y="384313"/>
                </a:cubicBezTo>
                <a:cubicBezTo>
                  <a:pt x="1181652" y="340139"/>
                  <a:pt x="1232451" y="284921"/>
                  <a:pt x="1278834" y="238539"/>
                </a:cubicBezTo>
                <a:cubicBezTo>
                  <a:pt x="1325217" y="192157"/>
                  <a:pt x="1356139" y="145774"/>
                  <a:pt x="1384852" y="106018"/>
                </a:cubicBezTo>
                <a:cubicBezTo>
                  <a:pt x="1413565" y="66262"/>
                  <a:pt x="1432338" y="33131"/>
                  <a:pt x="1451112" y="0"/>
                </a:cubicBezTo>
              </a:path>
            </a:pathLst>
          </a:custGeom>
          <a:ln w="63500">
            <a:solidFill>
              <a:srgbClr val="FF0000"/>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36876" name="TextBox 182"/>
          <p:cNvSpPr txBox="1">
            <a:spLocks noChangeArrowheads="1"/>
          </p:cNvSpPr>
          <p:nvPr/>
        </p:nvSpPr>
        <p:spPr bwMode="auto">
          <a:xfrm>
            <a:off x="3713163" y="2333625"/>
            <a:ext cx="1839912"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a:latin typeface="Calibri" panose="020F0502020204030204" pitchFamily="34" charset="0"/>
              </a:rPr>
              <a:t>Proteins and DNA</a:t>
            </a:r>
          </a:p>
          <a:p>
            <a:pPr algn="ctr" eaLnBrk="1" hangingPunct="1"/>
            <a:r>
              <a:rPr lang="en-US" altLang="en-US">
                <a:latin typeface="Calibri" panose="020F0502020204030204" pitchFamily="34" charset="0"/>
              </a:rPr>
              <a:t>in biotechnology</a:t>
            </a:r>
          </a:p>
        </p:txBody>
      </p:sp>
      <p:sp>
        <p:nvSpPr>
          <p:cNvPr id="36877" name="TextBox 182"/>
          <p:cNvSpPr txBox="1">
            <a:spLocks noChangeArrowheads="1"/>
          </p:cNvSpPr>
          <p:nvPr/>
        </p:nvSpPr>
        <p:spPr bwMode="auto">
          <a:xfrm>
            <a:off x="6535738" y="2333625"/>
            <a:ext cx="155575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a:latin typeface="Calibri" panose="020F0502020204030204" pitchFamily="34" charset="0"/>
              </a:rPr>
              <a:t>Polymer nano-</a:t>
            </a:r>
          </a:p>
          <a:p>
            <a:pPr algn="ctr" eaLnBrk="1" hangingPunct="1"/>
            <a:r>
              <a:rPr lang="en-US" altLang="en-US">
                <a:latin typeface="Calibri" panose="020F0502020204030204" pitchFamily="34" charset="0"/>
              </a:rPr>
              <a:t>spheres</a:t>
            </a:r>
          </a:p>
        </p:txBody>
      </p:sp>
      <p:grpSp>
        <p:nvGrpSpPr>
          <p:cNvPr id="36878" name="Group 181"/>
          <p:cNvGrpSpPr>
            <a:grpSpLocks/>
          </p:cNvGrpSpPr>
          <p:nvPr/>
        </p:nvGrpSpPr>
        <p:grpSpPr bwMode="auto">
          <a:xfrm>
            <a:off x="2663825" y="2886075"/>
            <a:ext cx="1408113" cy="1338263"/>
            <a:chOff x="2795772" y="3675566"/>
            <a:chExt cx="1408762" cy="1338340"/>
          </a:xfrm>
        </p:grpSpPr>
        <p:grpSp>
          <p:nvGrpSpPr>
            <p:cNvPr id="36977" name="Group 65"/>
            <p:cNvGrpSpPr>
              <a:grpSpLocks noChangeAspect="1"/>
            </p:cNvGrpSpPr>
            <p:nvPr/>
          </p:nvGrpSpPr>
          <p:grpSpPr bwMode="auto">
            <a:xfrm>
              <a:off x="2990049" y="3850752"/>
              <a:ext cx="1017942" cy="1016635"/>
              <a:chOff x="4842192" y="2856577"/>
              <a:chExt cx="2262650" cy="2259066"/>
            </a:xfrm>
          </p:grpSpPr>
          <p:grpSp>
            <p:nvGrpSpPr>
              <p:cNvPr id="36990" name="Group 42"/>
              <p:cNvGrpSpPr>
                <a:grpSpLocks/>
              </p:cNvGrpSpPr>
              <p:nvPr/>
            </p:nvGrpSpPr>
            <p:grpSpPr bwMode="auto">
              <a:xfrm>
                <a:off x="5357145" y="2856577"/>
                <a:ext cx="1404644" cy="1213906"/>
                <a:chOff x="5357145" y="2856577"/>
                <a:chExt cx="1404644" cy="1213906"/>
              </a:xfrm>
            </p:grpSpPr>
            <p:cxnSp>
              <p:nvCxnSpPr>
                <p:cNvPr id="18" name="Straight Connector 17"/>
                <p:cNvCxnSpPr/>
                <p:nvPr/>
              </p:nvCxnSpPr>
              <p:spPr>
                <a:xfrm rot="5400000" flipH="1" flipV="1">
                  <a:off x="5767914" y="3837842"/>
                  <a:ext cx="462139" cy="0"/>
                </a:xfrm>
                <a:prstGeom prst="line">
                  <a:avLst/>
                </a:prstGeom>
                <a:ln w="28575">
                  <a:solidFill>
                    <a:schemeClr val="tx1"/>
                  </a:solidFill>
                  <a:tailEnd type="none"/>
                </a:ln>
              </p:spPr>
              <p:style>
                <a:lnRef idx="1">
                  <a:schemeClr val="accent1"/>
                </a:lnRef>
                <a:fillRef idx="0">
                  <a:schemeClr val="accent1"/>
                </a:fillRef>
                <a:effectRef idx="0">
                  <a:schemeClr val="accent1"/>
                </a:effectRef>
                <a:fontRef idx="minor">
                  <a:schemeClr val="tx1"/>
                </a:fontRef>
              </p:style>
            </p:cxnSp>
            <p:grpSp>
              <p:nvGrpSpPr>
                <p:cNvPr id="37014" name="Group 29"/>
                <p:cNvGrpSpPr>
                  <a:grpSpLocks/>
                </p:cNvGrpSpPr>
                <p:nvPr/>
              </p:nvGrpSpPr>
              <p:grpSpPr bwMode="auto">
                <a:xfrm>
                  <a:off x="5836736" y="3219158"/>
                  <a:ext cx="561807" cy="463463"/>
                  <a:chOff x="5836736" y="3219158"/>
                  <a:chExt cx="561807" cy="463463"/>
                </a:xfrm>
              </p:grpSpPr>
              <p:cxnSp>
                <p:nvCxnSpPr>
                  <p:cNvPr id="22" name="Straight Connector 21"/>
                  <p:cNvCxnSpPr/>
                  <p:nvPr/>
                </p:nvCxnSpPr>
                <p:spPr>
                  <a:xfrm rot="2700000" flipH="1" flipV="1">
                    <a:off x="5605522" y="3449785"/>
                    <a:ext cx="462139" cy="0"/>
                  </a:xfrm>
                  <a:prstGeom prst="line">
                    <a:avLst/>
                  </a:prstGeom>
                  <a:ln w="28575">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rot="-2700000" flipH="1" flipV="1">
                    <a:off x="5935439" y="3451550"/>
                    <a:ext cx="462468" cy="0"/>
                  </a:xfrm>
                  <a:prstGeom prst="line">
                    <a:avLst/>
                  </a:prstGeom>
                  <a:ln w="28575">
                    <a:solidFill>
                      <a:schemeClr val="tx1"/>
                    </a:solidFill>
                    <a:tailEnd type="none"/>
                  </a:ln>
                </p:spPr>
                <p:style>
                  <a:lnRef idx="1">
                    <a:schemeClr val="accent1"/>
                  </a:lnRef>
                  <a:fillRef idx="0">
                    <a:schemeClr val="accent1"/>
                  </a:fillRef>
                  <a:effectRef idx="0">
                    <a:schemeClr val="accent1"/>
                  </a:effectRef>
                  <a:fontRef idx="minor">
                    <a:schemeClr val="tx1"/>
                  </a:fontRef>
                </p:style>
              </p:cxnSp>
            </p:grpSp>
            <p:grpSp>
              <p:nvGrpSpPr>
                <p:cNvPr id="37015" name="Group 36"/>
                <p:cNvGrpSpPr>
                  <a:grpSpLocks/>
                </p:cNvGrpSpPr>
                <p:nvPr/>
              </p:nvGrpSpPr>
              <p:grpSpPr bwMode="auto">
                <a:xfrm rot="2700000">
                  <a:off x="6249154" y="3020533"/>
                  <a:ext cx="561807" cy="463463"/>
                  <a:chOff x="5836736" y="3219158"/>
                  <a:chExt cx="561807" cy="463463"/>
                </a:xfrm>
              </p:grpSpPr>
              <p:cxnSp>
                <p:nvCxnSpPr>
                  <p:cNvPr id="38" name="Straight Connector 37"/>
                  <p:cNvCxnSpPr/>
                  <p:nvPr/>
                </p:nvCxnSpPr>
                <p:spPr>
                  <a:xfrm rot="2700000" flipH="1" flipV="1">
                    <a:off x="5603936" y="3448205"/>
                    <a:ext cx="458935" cy="0"/>
                  </a:xfrm>
                  <a:prstGeom prst="line">
                    <a:avLst/>
                  </a:prstGeom>
                  <a:ln w="28575">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rot="-2700000" flipH="1" flipV="1">
                    <a:off x="5931397" y="3446955"/>
                    <a:ext cx="455084" cy="0"/>
                  </a:xfrm>
                  <a:prstGeom prst="line">
                    <a:avLst/>
                  </a:prstGeom>
                  <a:ln w="28575">
                    <a:solidFill>
                      <a:schemeClr val="tx1"/>
                    </a:solidFill>
                    <a:tailEnd type="none"/>
                  </a:ln>
                </p:spPr>
                <p:style>
                  <a:lnRef idx="1">
                    <a:schemeClr val="accent1"/>
                  </a:lnRef>
                  <a:fillRef idx="0">
                    <a:schemeClr val="accent1"/>
                  </a:fillRef>
                  <a:effectRef idx="0">
                    <a:schemeClr val="accent1"/>
                  </a:effectRef>
                  <a:fontRef idx="minor">
                    <a:schemeClr val="tx1"/>
                  </a:fontRef>
                </p:style>
              </p:cxnSp>
            </p:grpSp>
            <p:grpSp>
              <p:nvGrpSpPr>
                <p:cNvPr id="37016" name="Group 39"/>
                <p:cNvGrpSpPr>
                  <a:grpSpLocks/>
                </p:cNvGrpSpPr>
                <p:nvPr/>
              </p:nvGrpSpPr>
              <p:grpSpPr bwMode="auto">
                <a:xfrm rot="-2700000">
                  <a:off x="5357145" y="2856577"/>
                  <a:ext cx="561807" cy="463463"/>
                  <a:chOff x="5836736" y="3219158"/>
                  <a:chExt cx="561807" cy="463463"/>
                </a:xfrm>
              </p:grpSpPr>
              <p:cxnSp>
                <p:nvCxnSpPr>
                  <p:cNvPr id="41" name="Straight Connector 40"/>
                  <p:cNvCxnSpPr/>
                  <p:nvPr/>
                </p:nvCxnSpPr>
                <p:spPr>
                  <a:xfrm rot="2700000" flipH="1" flipV="1">
                    <a:off x="5599017" y="3423962"/>
                    <a:ext cx="444501" cy="0"/>
                  </a:xfrm>
                  <a:prstGeom prst="line">
                    <a:avLst/>
                  </a:prstGeom>
                  <a:ln w="28575">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rot="-2700000" flipH="1" flipV="1">
                    <a:off x="5948767" y="3406501"/>
                    <a:ext cx="458936" cy="0"/>
                  </a:xfrm>
                  <a:prstGeom prst="line">
                    <a:avLst/>
                  </a:prstGeom>
                  <a:ln w="28575">
                    <a:solidFill>
                      <a:schemeClr val="tx1"/>
                    </a:solidFill>
                    <a:tailEnd type="none"/>
                  </a:ln>
                </p:spPr>
                <p:style>
                  <a:lnRef idx="1">
                    <a:schemeClr val="accent1"/>
                  </a:lnRef>
                  <a:fillRef idx="0">
                    <a:schemeClr val="accent1"/>
                  </a:fillRef>
                  <a:effectRef idx="0">
                    <a:schemeClr val="accent1"/>
                  </a:effectRef>
                  <a:fontRef idx="minor">
                    <a:schemeClr val="tx1"/>
                  </a:fontRef>
                </p:style>
              </p:cxnSp>
            </p:grpSp>
          </p:grpSp>
          <p:grpSp>
            <p:nvGrpSpPr>
              <p:cNvPr id="36991" name="Group 43"/>
              <p:cNvGrpSpPr>
                <a:grpSpLocks/>
              </p:cNvGrpSpPr>
              <p:nvPr/>
            </p:nvGrpSpPr>
            <p:grpSpPr bwMode="auto">
              <a:xfrm rot="7200000">
                <a:off x="5795567" y="3806368"/>
                <a:ext cx="1404644" cy="1213906"/>
                <a:chOff x="5357145" y="2856577"/>
                <a:chExt cx="1404644" cy="1213906"/>
              </a:xfrm>
            </p:grpSpPr>
            <p:cxnSp>
              <p:nvCxnSpPr>
                <p:cNvPr id="45" name="Straight Connector 44"/>
                <p:cNvCxnSpPr/>
                <p:nvPr/>
              </p:nvCxnSpPr>
              <p:spPr>
                <a:xfrm rot="5400000" flipH="1" flipV="1">
                  <a:off x="5764562" y="3915385"/>
                  <a:ext cx="462467" cy="0"/>
                </a:xfrm>
                <a:prstGeom prst="line">
                  <a:avLst/>
                </a:prstGeom>
                <a:ln w="28575">
                  <a:solidFill>
                    <a:schemeClr val="tx1"/>
                  </a:solidFill>
                  <a:tailEnd type="none"/>
                </a:ln>
              </p:spPr>
              <p:style>
                <a:lnRef idx="1">
                  <a:schemeClr val="accent1"/>
                </a:lnRef>
                <a:fillRef idx="0">
                  <a:schemeClr val="accent1"/>
                </a:fillRef>
                <a:effectRef idx="0">
                  <a:schemeClr val="accent1"/>
                </a:effectRef>
                <a:fontRef idx="minor">
                  <a:schemeClr val="tx1"/>
                </a:fontRef>
              </p:style>
            </p:cxnSp>
            <p:grpSp>
              <p:nvGrpSpPr>
                <p:cNvPr id="37004" name="Group 29"/>
                <p:cNvGrpSpPr>
                  <a:grpSpLocks/>
                </p:cNvGrpSpPr>
                <p:nvPr/>
              </p:nvGrpSpPr>
              <p:grpSpPr bwMode="auto">
                <a:xfrm>
                  <a:off x="5836736" y="3219158"/>
                  <a:ext cx="561807" cy="463463"/>
                  <a:chOff x="5836736" y="3219158"/>
                  <a:chExt cx="561807" cy="463463"/>
                </a:xfrm>
              </p:grpSpPr>
              <p:cxnSp>
                <p:nvCxnSpPr>
                  <p:cNvPr id="53" name="Straight Connector 52"/>
                  <p:cNvCxnSpPr/>
                  <p:nvPr/>
                </p:nvCxnSpPr>
                <p:spPr>
                  <a:xfrm rot="2700000" flipH="1" flipV="1">
                    <a:off x="5598790" y="3527089"/>
                    <a:ext cx="451875" cy="0"/>
                  </a:xfrm>
                  <a:prstGeom prst="line">
                    <a:avLst/>
                  </a:prstGeom>
                  <a:ln w="28575">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rot="-2700000" flipH="1" flipV="1">
                    <a:off x="5920611" y="3509401"/>
                    <a:ext cx="476253" cy="0"/>
                  </a:xfrm>
                  <a:prstGeom prst="line">
                    <a:avLst/>
                  </a:prstGeom>
                  <a:ln w="28575">
                    <a:solidFill>
                      <a:schemeClr val="tx1"/>
                    </a:solidFill>
                    <a:tailEnd type="none"/>
                  </a:ln>
                </p:spPr>
                <p:style>
                  <a:lnRef idx="1">
                    <a:schemeClr val="accent1"/>
                  </a:lnRef>
                  <a:fillRef idx="0">
                    <a:schemeClr val="accent1"/>
                  </a:fillRef>
                  <a:effectRef idx="0">
                    <a:schemeClr val="accent1"/>
                  </a:effectRef>
                  <a:fontRef idx="minor">
                    <a:schemeClr val="tx1"/>
                  </a:fontRef>
                </p:style>
              </p:cxnSp>
            </p:grpSp>
            <p:grpSp>
              <p:nvGrpSpPr>
                <p:cNvPr id="37005" name="Group 36"/>
                <p:cNvGrpSpPr>
                  <a:grpSpLocks/>
                </p:cNvGrpSpPr>
                <p:nvPr/>
              </p:nvGrpSpPr>
              <p:grpSpPr bwMode="auto">
                <a:xfrm rot="2700000">
                  <a:off x="6249154" y="3020533"/>
                  <a:ext cx="561807" cy="463463"/>
                  <a:chOff x="5836736" y="3219158"/>
                  <a:chExt cx="561807" cy="463463"/>
                </a:xfrm>
              </p:grpSpPr>
              <p:cxnSp>
                <p:nvCxnSpPr>
                  <p:cNvPr id="51" name="Straight Connector 50"/>
                  <p:cNvCxnSpPr/>
                  <p:nvPr/>
                </p:nvCxnSpPr>
                <p:spPr>
                  <a:xfrm rot="2700000" flipH="1" flipV="1">
                    <a:off x="5652629" y="3533316"/>
                    <a:ext cx="479779" cy="0"/>
                  </a:xfrm>
                  <a:prstGeom prst="line">
                    <a:avLst/>
                  </a:prstGeom>
                  <a:ln w="28575">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rot="-2700000" flipH="1" flipV="1">
                    <a:off x="5979941" y="3536872"/>
                    <a:ext cx="451874" cy="0"/>
                  </a:xfrm>
                  <a:prstGeom prst="line">
                    <a:avLst/>
                  </a:prstGeom>
                  <a:ln w="28575">
                    <a:solidFill>
                      <a:schemeClr val="tx1"/>
                    </a:solidFill>
                    <a:tailEnd type="none"/>
                  </a:ln>
                </p:spPr>
                <p:style>
                  <a:lnRef idx="1">
                    <a:schemeClr val="accent1"/>
                  </a:lnRef>
                  <a:fillRef idx="0">
                    <a:schemeClr val="accent1"/>
                  </a:fillRef>
                  <a:effectRef idx="0">
                    <a:schemeClr val="accent1"/>
                  </a:effectRef>
                  <a:fontRef idx="minor">
                    <a:schemeClr val="tx1"/>
                  </a:fontRef>
                </p:style>
              </p:cxnSp>
            </p:grpSp>
            <p:grpSp>
              <p:nvGrpSpPr>
                <p:cNvPr id="37006" name="Group 39"/>
                <p:cNvGrpSpPr>
                  <a:grpSpLocks/>
                </p:cNvGrpSpPr>
                <p:nvPr/>
              </p:nvGrpSpPr>
              <p:grpSpPr bwMode="auto">
                <a:xfrm rot="-2700000">
                  <a:off x="5357145" y="2856577"/>
                  <a:ext cx="561807" cy="463463"/>
                  <a:chOff x="5836736" y="3219158"/>
                  <a:chExt cx="561807" cy="463463"/>
                </a:xfrm>
              </p:grpSpPr>
              <p:cxnSp>
                <p:nvCxnSpPr>
                  <p:cNvPr id="49" name="Straight Connector 48"/>
                  <p:cNvCxnSpPr/>
                  <p:nvPr/>
                </p:nvCxnSpPr>
                <p:spPr>
                  <a:xfrm rot="2700000" flipH="1" flipV="1">
                    <a:off x="5533023" y="3490300"/>
                    <a:ext cx="451875" cy="0"/>
                  </a:xfrm>
                  <a:prstGeom prst="line">
                    <a:avLst/>
                  </a:prstGeom>
                  <a:ln w="28575">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rot="-2700000" flipH="1" flipV="1">
                    <a:off x="5880281" y="3491182"/>
                    <a:ext cx="472724" cy="0"/>
                  </a:xfrm>
                  <a:prstGeom prst="line">
                    <a:avLst/>
                  </a:prstGeom>
                  <a:ln w="28575">
                    <a:solidFill>
                      <a:schemeClr val="tx1"/>
                    </a:solidFill>
                    <a:tailEnd type="none"/>
                  </a:ln>
                </p:spPr>
                <p:style>
                  <a:lnRef idx="1">
                    <a:schemeClr val="accent1"/>
                  </a:lnRef>
                  <a:fillRef idx="0">
                    <a:schemeClr val="accent1"/>
                  </a:fillRef>
                  <a:effectRef idx="0">
                    <a:schemeClr val="accent1"/>
                  </a:effectRef>
                  <a:fontRef idx="minor">
                    <a:schemeClr val="tx1"/>
                  </a:fontRef>
                </p:style>
              </p:cxnSp>
            </p:grpSp>
          </p:grpSp>
          <p:grpSp>
            <p:nvGrpSpPr>
              <p:cNvPr id="36992" name="Group 54"/>
              <p:cNvGrpSpPr>
                <a:grpSpLocks/>
              </p:cNvGrpSpPr>
              <p:nvPr/>
            </p:nvGrpSpPr>
            <p:grpSpPr bwMode="auto">
              <a:xfrm rot="-7200000">
                <a:off x="4746823" y="3702361"/>
                <a:ext cx="1404644" cy="1213906"/>
                <a:chOff x="5357145" y="2856577"/>
                <a:chExt cx="1404644" cy="1213906"/>
              </a:xfrm>
            </p:grpSpPr>
            <p:cxnSp>
              <p:nvCxnSpPr>
                <p:cNvPr id="56" name="Straight Connector 55"/>
                <p:cNvCxnSpPr/>
                <p:nvPr/>
              </p:nvCxnSpPr>
              <p:spPr>
                <a:xfrm rot="5400000" flipH="1" flipV="1">
                  <a:off x="5801205" y="3836190"/>
                  <a:ext cx="462467" cy="0"/>
                </a:xfrm>
                <a:prstGeom prst="line">
                  <a:avLst/>
                </a:prstGeom>
                <a:ln w="28575">
                  <a:solidFill>
                    <a:schemeClr val="tx1"/>
                  </a:solidFill>
                  <a:tailEnd type="none"/>
                </a:ln>
              </p:spPr>
              <p:style>
                <a:lnRef idx="1">
                  <a:schemeClr val="accent1"/>
                </a:lnRef>
                <a:fillRef idx="0">
                  <a:schemeClr val="accent1"/>
                </a:fillRef>
                <a:effectRef idx="0">
                  <a:schemeClr val="accent1"/>
                </a:effectRef>
                <a:fontRef idx="minor">
                  <a:schemeClr val="tx1"/>
                </a:fontRef>
              </p:style>
            </p:cxnSp>
            <p:grpSp>
              <p:nvGrpSpPr>
                <p:cNvPr id="36994" name="Group 29"/>
                <p:cNvGrpSpPr>
                  <a:grpSpLocks/>
                </p:cNvGrpSpPr>
                <p:nvPr/>
              </p:nvGrpSpPr>
              <p:grpSpPr bwMode="auto">
                <a:xfrm>
                  <a:off x="5836736" y="3219158"/>
                  <a:ext cx="561807" cy="463463"/>
                  <a:chOff x="5836736" y="3219158"/>
                  <a:chExt cx="561807" cy="463463"/>
                </a:xfrm>
              </p:grpSpPr>
              <p:cxnSp>
                <p:nvCxnSpPr>
                  <p:cNvPr id="64" name="Straight Connector 63"/>
                  <p:cNvCxnSpPr/>
                  <p:nvPr/>
                </p:nvCxnSpPr>
                <p:spPr>
                  <a:xfrm rot="2700000" flipH="1" flipV="1">
                    <a:off x="5693154" y="3452741"/>
                    <a:ext cx="444814" cy="0"/>
                  </a:xfrm>
                  <a:prstGeom prst="line">
                    <a:avLst/>
                  </a:prstGeom>
                  <a:ln w="28575">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rot="-2700000" flipH="1" flipV="1">
                    <a:off x="6037383" y="3418158"/>
                    <a:ext cx="448029" cy="0"/>
                  </a:xfrm>
                  <a:prstGeom prst="line">
                    <a:avLst/>
                  </a:prstGeom>
                  <a:ln w="28575">
                    <a:solidFill>
                      <a:schemeClr val="tx1"/>
                    </a:solidFill>
                    <a:tailEnd type="none"/>
                  </a:ln>
                </p:spPr>
                <p:style>
                  <a:lnRef idx="1">
                    <a:schemeClr val="accent1"/>
                  </a:lnRef>
                  <a:fillRef idx="0">
                    <a:schemeClr val="accent1"/>
                  </a:fillRef>
                  <a:effectRef idx="0">
                    <a:schemeClr val="accent1"/>
                  </a:effectRef>
                  <a:fontRef idx="minor">
                    <a:schemeClr val="tx1"/>
                  </a:fontRef>
                </p:style>
              </p:cxnSp>
            </p:grpSp>
            <p:grpSp>
              <p:nvGrpSpPr>
                <p:cNvPr id="36995" name="Group 36"/>
                <p:cNvGrpSpPr>
                  <a:grpSpLocks/>
                </p:cNvGrpSpPr>
                <p:nvPr/>
              </p:nvGrpSpPr>
              <p:grpSpPr bwMode="auto">
                <a:xfrm rot="2700000">
                  <a:off x="6249154" y="3020533"/>
                  <a:ext cx="561807" cy="463463"/>
                  <a:chOff x="5836736" y="3219158"/>
                  <a:chExt cx="561807" cy="463463"/>
                </a:xfrm>
              </p:grpSpPr>
              <p:cxnSp>
                <p:nvCxnSpPr>
                  <p:cNvPr id="62" name="Straight Connector 61"/>
                  <p:cNvCxnSpPr/>
                  <p:nvPr/>
                </p:nvCxnSpPr>
                <p:spPr>
                  <a:xfrm rot="2700000" flipH="1" flipV="1">
                    <a:off x="5645998" y="3371630"/>
                    <a:ext cx="451556" cy="0"/>
                  </a:xfrm>
                  <a:prstGeom prst="line">
                    <a:avLst/>
                  </a:prstGeom>
                  <a:ln w="28575">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p:nvCxnSpPr>
                <p:spPr>
                  <a:xfrm rot="-2700000" flipH="1" flipV="1">
                    <a:off x="6013820" y="3366638"/>
                    <a:ext cx="462466" cy="0"/>
                  </a:xfrm>
                  <a:prstGeom prst="line">
                    <a:avLst/>
                  </a:prstGeom>
                  <a:ln w="28575">
                    <a:solidFill>
                      <a:schemeClr val="tx1"/>
                    </a:solidFill>
                    <a:tailEnd type="none"/>
                  </a:ln>
                </p:spPr>
                <p:style>
                  <a:lnRef idx="1">
                    <a:schemeClr val="accent1"/>
                  </a:lnRef>
                  <a:fillRef idx="0">
                    <a:schemeClr val="accent1"/>
                  </a:fillRef>
                  <a:effectRef idx="0">
                    <a:schemeClr val="accent1"/>
                  </a:effectRef>
                  <a:fontRef idx="minor">
                    <a:schemeClr val="tx1"/>
                  </a:fontRef>
                </p:style>
              </p:cxnSp>
            </p:grpSp>
            <p:grpSp>
              <p:nvGrpSpPr>
                <p:cNvPr id="36996" name="Group 39"/>
                <p:cNvGrpSpPr>
                  <a:grpSpLocks/>
                </p:cNvGrpSpPr>
                <p:nvPr/>
              </p:nvGrpSpPr>
              <p:grpSpPr bwMode="auto">
                <a:xfrm rot="-2700000">
                  <a:off x="5357145" y="2856577"/>
                  <a:ext cx="561807" cy="463463"/>
                  <a:chOff x="5836736" y="3219158"/>
                  <a:chExt cx="561807" cy="463463"/>
                </a:xfrm>
              </p:grpSpPr>
              <p:cxnSp>
                <p:nvCxnSpPr>
                  <p:cNvPr id="60" name="Straight Connector 59"/>
                  <p:cNvCxnSpPr/>
                  <p:nvPr/>
                </p:nvCxnSpPr>
                <p:spPr>
                  <a:xfrm rot="2700000" flipH="1" flipV="1">
                    <a:off x="5661523" y="3478772"/>
                    <a:ext cx="451875" cy="0"/>
                  </a:xfrm>
                  <a:prstGeom prst="line">
                    <a:avLst/>
                  </a:prstGeom>
                  <a:ln w="28575">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rot="-2700000" flipH="1" flipV="1">
                    <a:off x="6011332" y="3461295"/>
                    <a:ext cx="455084" cy="0"/>
                  </a:xfrm>
                  <a:prstGeom prst="line">
                    <a:avLst/>
                  </a:prstGeom>
                  <a:ln w="28575">
                    <a:solidFill>
                      <a:schemeClr val="tx1"/>
                    </a:solidFill>
                    <a:tailEnd type="none"/>
                  </a:ln>
                </p:spPr>
                <p:style>
                  <a:lnRef idx="1">
                    <a:schemeClr val="accent1"/>
                  </a:lnRef>
                  <a:fillRef idx="0">
                    <a:schemeClr val="accent1"/>
                  </a:fillRef>
                  <a:effectRef idx="0">
                    <a:schemeClr val="accent1"/>
                  </a:effectRef>
                  <a:fontRef idx="minor">
                    <a:schemeClr val="tx1"/>
                  </a:fontRef>
                </p:style>
              </p:cxnSp>
            </p:grpSp>
          </p:grpSp>
        </p:grpSp>
        <p:sp>
          <p:nvSpPr>
            <p:cNvPr id="70" name="Oval 69"/>
            <p:cNvSpPr>
              <a:spLocks noChangeAspect="1"/>
            </p:cNvSpPr>
            <p:nvPr/>
          </p:nvSpPr>
          <p:spPr bwMode="auto">
            <a:xfrm>
              <a:off x="3586711" y="3681916"/>
              <a:ext cx="160412" cy="160347"/>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71" name="Oval 70"/>
            <p:cNvSpPr>
              <a:spLocks noChangeAspect="1"/>
            </p:cNvSpPr>
            <p:nvPr/>
          </p:nvSpPr>
          <p:spPr bwMode="auto">
            <a:xfrm>
              <a:off x="3000654" y="3969271"/>
              <a:ext cx="160411" cy="160346"/>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72" name="Oval 71"/>
            <p:cNvSpPr>
              <a:spLocks noChangeAspect="1"/>
            </p:cNvSpPr>
            <p:nvPr/>
          </p:nvSpPr>
          <p:spPr bwMode="auto">
            <a:xfrm>
              <a:off x="2795772" y="4483650"/>
              <a:ext cx="160412" cy="161934"/>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73" name="Oval 72"/>
            <p:cNvSpPr>
              <a:spLocks noChangeAspect="1"/>
            </p:cNvSpPr>
            <p:nvPr/>
          </p:nvSpPr>
          <p:spPr bwMode="auto">
            <a:xfrm>
              <a:off x="3335771" y="4853559"/>
              <a:ext cx="160412" cy="160347"/>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74" name="Oval 73"/>
            <p:cNvSpPr>
              <a:spLocks noChangeAspect="1"/>
            </p:cNvSpPr>
            <p:nvPr/>
          </p:nvSpPr>
          <p:spPr bwMode="auto">
            <a:xfrm>
              <a:off x="3894828" y="4748778"/>
              <a:ext cx="162000" cy="160347"/>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159" name="Oval 158"/>
            <p:cNvSpPr>
              <a:spLocks noChangeAspect="1"/>
            </p:cNvSpPr>
            <p:nvPr/>
          </p:nvSpPr>
          <p:spPr bwMode="auto">
            <a:xfrm>
              <a:off x="3283360" y="3675566"/>
              <a:ext cx="160411" cy="160347"/>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160" name="Oval 159"/>
            <p:cNvSpPr>
              <a:spLocks noChangeAspect="1"/>
            </p:cNvSpPr>
            <p:nvPr/>
          </p:nvSpPr>
          <p:spPr bwMode="auto">
            <a:xfrm>
              <a:off x="3859887" y="3959745"/>
              <a:ext cx="160412" cy="160346"/>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161" name="Oval 160"/>
            <p:cNvSpPr>
              <a:spLocks noChangeAspect="1"/>
            </p:cNvSpPr>
            <p:nvPr/>
          </p:nvSpPr>
          <p:spPr bwMode="auto">
            <a:xfrm>
              <a:off x="3939299" y="4108979"/>
              <a:ext cx="162000" cy="161934"/>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162" name="Oval 161"/>
            <p:cNvSpPr>
              <a:spLocks noChangeAspect="1"/>
            </p:cNvSpPr>
            <p:nvPr/>
          </p:nvSpPr>
          <p:spPr bwMode="auto">
            <a:xfrm>
              <a:off x="2906948" y="4105804"/>
              <a:ext cx="160412" cy="160346"/>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163" name="Oval 162"/>
            <p:cNvSpPr>
              <a:spLocks noChangeAspect="1"/>
            </p:cNvSpPr>
            <p:nvPr/>
          </p:nvSpPr>
          <p:spPr bwMode="auto">
            <a:xfrm>
              <a:off x="2953007" y="4751953"/>
              <a:ext cx="160411" cy="160347"/>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179" name="Oval 178"/>
            <p:cNvSpPr>
              <a:spLocks noChangeAspect="1"/>
            </p:cNvSpPr>
            <p:nvPr/>
          </p:nvSpPr>
          <p:spPr bwMode="auto">
            <a:xfrm>
              <a:off x="3513653" y="4847208"/>
              <a:ext cx="160412" cy="160347"/>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180" name="Oval 179"/>
            <p:cNvSpPr>
              <a:spLocks noChangeAspect="1"/>
            </p:cNvSpPr>
            <p:nvPr/>
          </p:nvSpPr>
          <p:spPr bwMode="auto">
            <a:xfrm>
              <a:off x="4044122" y="4493176"/>
              <a:ext cx="160412" cy="161934"/>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grpSp>
      <p:grpSp>
        <p:nvGrpSpPr>
          <p:cNvPr id="36879" name="Group 186"/>
          <p:cNvGrpSpPr>
            <a:grpSpLocks/>
          </p:cNvGrpSpPr>
          <p:nvPr/>
        </p:nvGrpSpPr>
        <p:grpSpPr bwMode="auto">
          <a:xfrm>
            <a:off x="6672263" y="1006475"/>
            <a:ext cx="1282700" cy="1281113"/>
            <a:chOff x="5490010" y="1084589"/>
            <a:chExt cx="1282181" cy="1280160"/>
          </a:xfrm>
        </p:grpSpPr>
        <p:sp>
          <p:nvSpPr>
            <p:cNvPr id="185" name="Oval 184"/>
            <p:cNvSpPr>
              <a:spLocks noChangeAspect="1"/>
            </p:cNvSpPr>
            <p:nvPr/>
          </p:nvSpPr>
          <p:spPr bwMode="auto">
            <a:xfrm>
              <a:off x="5490010" y="1084589"/>
              <a:ext cx="1282181" cy="1280160"/>
            </a:xfrm>
            <a:prstGeom prst="ellipse">
              <a:avLst/>
            </a:prstGeom>
            <a:solidFill>
              <a:srgbClr val="0000FF">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183" name="Freeform 182"/>
            <p:cNvSpPr/>
            <p:nvPr/>
          </p:nvSpPr>
          <p:spPr>
            <a:xfrm>
              <a:off x="5547137" y="1214667"/>
              <a:ext cx="1142538" cy="1015244"/>
            </a:xfrm>
            <a:custGeom>
              <a:avLst/>
              <a:gdLst>
                <a:gd name="connsiteX0" fmla="*/ 315467 w 1142185"/>
                <a:gd name="connsiteY0" fmla="*/ 475989 h 1015351"/>
                <a:gd name="connsiteX1" fmla="*/ 190207 w 1142185"/>
                <a:gd name="connsiteY1" fmla="*/ 375780 h 1015351"/>
                <a:gd name="connsiteX2" fmla="*/ 165154 w 1142185"/>
                <a:gd name="connsiteY2" fmla="*/ 300624 h 1015351"/>
                <a:gd name="connsiteX3" fmla="*/ 177681 w 1142185"/>
                <a:gd name="connsiteY3" fmla="*/ 250520 h 1015351"/>
                <a:gd name="connsiteX4" fmla="*/ 215259 w 1142185"/>
                <a:gd name="connsiteY4" fmla="*/ 225468 h 1015351"/>
                <a:gd name="connsiteX5" fmla="*/ 265363 w 1142185"/>
                <a:gd name="connsiteY5" fmla="*/ 187890 h 1015351"/>
                <a:gd name="connsiteX6" fmla="*/ 453253 w 1142185"/>
                <a:gd name="connsiteY6" fmla="*/ 237994 h 1015351"/>
                <a:gd name="connsiteX7" fmla="*/ 465779 w 1142185"/>
                <a:gd name="connsiteY7" fmla="*/ 275572 h 1015351"/>
                <a:gd name="connsiteX8" fmla="*/ 415675 w 1142185"/>
                <a:gd name="connsiteY8" fmla="*/ 350728 h 1015351"/>
                <a:gd name="connsiteX9" fmla="*/ 240311 w 1142185"/>
                <a:gd name="connsiteY9" fmla="*/ 388307 h 1015351"/>
                <a:gd name="connsiteX10" fmla="*/ 202733 w 1142185"/>
                <a:gd name="connsiteY10" fmla="*/ 438411 h 1015351"/>
                <a:gd name="connsiteX11" fmla="*/ 215259 w 1142185"/>
                <a:gd name="connsiteY11" fmla="*/ 538619 h 1015351"/>
                <a:gd name="connsiteX12" fmla="*/ 227785 w 1142185"/>
                <a:gd name="connsiteY12" fmla="*/ 576197 h 1015351"/>
                <a:gd name="connsiteX13" fmla="*/ 327993 w 1142185"/>
                <a:gd name="connsiteY13" fmla="*/ 688931 h 1015351"/>
                <a:gd name="connsiteX14" fmla="*/ 365571 w 1142185"/>
                <a:gd name="connsiteY14" fmla="*/ 701457 h 1015351"/>
                <a:gd name="connsiteX15" fmla="*/ 440727 w 1142185"/>
                <a:gd name="connsiteY15" fmla="*/ 751561 h 1015351"/>
                <a:gd name="connsiteX16" fmla="*/ 540935 w 1142185"/>
                <a:gd name="connsiteY16" fmla="*/ 776613 h 1015351"/>
                <a:gd name="connsiteX17" fmla="*/ 628618 w 1142185"/>
                <a:gd name="connsiteY17" fmla="*/ 801665 h 1015351"/>
                <a:gd name="connsiteX18" fmla="*/ 741352 w 1142185"/>
                <a:gd name="connsiteY18" fmla="*/ 826717 h 1015351"/>
                <a:gd name="connsiteX19" fmla="*/ 829034 w 1142185"/>
                <a:gd name="connsiteY19" fmla="*/ 814191 h 1015351"/>
                <a:gd name="connsiteX20" fmla="*/ 866612 w 1142185"/>
                <a:gd name="connsiteY20" fmla="*/ 764087 h 1015351"/>
                <a:gd name="connsiteX21" fmla="*/ 916716 w 1142185"/>
                <a:gd name="connsiteY21" fmla="*/ 713983 h 1015351"/>
                <a:gd name="connsiteX22" fmla="*/ 929242 w 1142185"/>
                <a:gd name="connsiteY22" fmla="*/ 676405 h 1015351"/>
                <a:gd name="connsiteX23" fmla="*/ 904190 w 1142185"/>
                <a:gd name="connsiteY23" fmla="*/ 350728 h 1015351"/>
                <a:gd name="connsiteX24" fmla="*/ 866612 w 1142185"/>
                <a:gd name="connsiteY24" fmla="*/ 300624 h 1015351"/>
                <a:gd name="connsiteX25" fmla="*/ 803982 w 1142185"/>
                <a:gd name="connsiteY25" fmla="*/ 263046 h 1015351"/>
                <a:gd name="connsiteX26" fmla="*/ 728826 w 1142185"/>
                <a:gd name="connsiteY26" fmla="*/ 275572 h 1015351"/>
                <a:gd name="connsiteX27" fmla="*/ 716300 w 1142185"/>
                <a:gd name="connsiteY27" fmla="*/ 313150 h 1015351"/>
                <a:gd name="connsiteX28" fmla="*/ 778930 w 1142185"/>
                <a:gd name="connsiteY28" fmla="*/ 438411 h 1015351"/>
                <a:gd name="connsiteX29" fmla="*/ 791456 w 1142185"/>
                <a:gd name="connsiteY29" fmla="*/ 501041 h 1015351"/>
                <a:gd name="connsiteX30" fmla="*/ 829034 w 1142185"/>
                <a:gd name="connsiteY30" fmla="*/ 538619 h 1015351"/>
                <a:gd name="connsiteX31" fmla="*/ 791456 w 1142185"/>
                <a:gd name="connsiteY31" fmla="*/ 613775 h 1015351"/>
                <a:gd name="connsiteX32" fmla="*/ 428201 w 1142185"/>
                <a:gd name="connsiteY32" fmla="*/ 663879 h 1015351"/>
                <a:gd name="connsiteX33" fmla="*/ 390623 w 1142185"/>
                <a:gd name="connsiteY33" fmla="*/ 676405 h 1015351"/>
                <a:gd name="connsiteX34" fmla="*/ 378097 w 1142185"/>
                <a:gd name="connsiteY34" fmla="*/ 914400 h 1015351"/>
                <a:gd name="connsiteX35" fmla="*/ 340519 w 1142185"/>
                <a:gd name="connsiteY35" fmla="*/ 964504 h 1015351"/>
                <a:gd name="connsiteX36" fmla="*/ 365571 w 1142185"/>
                <a:gd name="connsiteY36" fmla="*/ 1002082 h 1015351"/>
                <a:gd name="connsiteX37" fmla="*/ 490831 w 1142185"/>
                <a:gd name="connsiteY37" fmla="*/ 1014608 h 1015351"/>
                <a:gd name="connsiteX38" fmla="*/ 678722 w 1142185"/>
                <a:gd name="connsiteY38" fmla="*/ 1002082 h 1015351"/>
                <a:gd name="connsiteX39" fmla="*/ 716300 w 1142185"/>
                <a:gd name="connsiteY39" fmla="*/ 989556 h 1015351"/>
                <a:gd name="connsiteX40" fmla="*/ 766404 w 1142185"/>
                <a:gd name="connsiteY40" fmla="*/ 926926 h 1015351"/>
                <a:gd name="connsiteX41" fmla="*/ 778930 w 1142185"/>
                <a:gd name="connsiteY41" fmla="*/ 889348 h 1015351"/>
                <a:gd name="connsiteX42" fmla="*/ 703774 w 1142185"/>
                <a:gd name="connsiteY42" fmla="*/ 776613 h 1015351"/>
                <a:gd name="connsiteX43" fmla="*/ 578513 w 1142185"/>
                <a:gd name="connsiteY43" fmla="*/ 751561 h 1015351"/>
                <a:gd name="connsiteX44" fmla="*/ 528409 w 1142185"/>
                <a:gd name="connsiteY44" fmla="*/ 713983 h 1015351"/>
                <a:gd name="connsiteX45" fmla="*/ 453253 w 1142185"/>
                <a:gd name="connsiteY45" fmla="*/ 701457 h 1015351"/>
                <a:gd name="connsiteX46" fmla="*/ 302941 w 1142185"/>
                <a:gd name="connsiteY46" fmla="*/ 726509 h 1015351"/>
                <a:gd name="connsiteX47" fmla="*/ 265363 w 1142185"/>
                <a:gd name="connsiteY47" fmla="*/ 739035 h 1015351"/>
                <a:gd name="connsiteX48" fmla="*/ 89998 w 1142185"/>
                <a:gd name="connsiteY48" fmla="*/ 663879 h 1015351"/>
                <a:gd name="connsiteX49" fmla="*/ 52420 w 1142185"/>
                <a:gd name="connsiteY49" fmla="*/ 601249 h 1015351"/>
                <a:gd name="connsiteX50" fmla="*/ 64946 w 1142185"/>
                <a:gd name="connsiteY50" fmla="*/ 475989 h 1015351"/>
                <a:gd name="connsiteX51" fmla="*/ 77472 w 1142185"/>
                <a:gd name="connsiteY51" fmla="*/ 425885 h 1015351"/>
                <a:gd name="connsiteX52" fmla="*/ 177681 w 1142185"/>
                <a:gd name="connsiteY52" fmla="*/ 400833 h 1015351"/>
                <a:gd name="connsiteX53" fmla="*/ 265363 w 1142185"/>
                <a:gd name="connsiteY53" fmla="*/ 413359 h 1015351"/>
                <a:gd name="connsiteX54" fmla="*/ 353045 w 1142185"/>
                <a:gd name="connsiteY54" fmla="*/ 513567 h 1015351"/>
                <a:gd name="connsiteX55" fmla="*/ 453253 w 1142185"/>
                <a:gd name="connsiteY55" fmla="*/ 563671 h 1015351"/>
                <a:gd name="connsiteX56" fmla="*/ 565987 w 1142185"/>
                <a:gd name="connsiteY56" fmla="*/ 501041 h 1015351"/>
                <a:gd name="connsiteX57" fmla="*/ 591039 w 1142185"/>
                <a:gd name="connsiteY57" fmla="*/ 450937 h 1015351"/>
                <a:gd name="connsiteX58" fmla="*/ 628618 w 1142185"/>
                <a:gd name="connsiteY58" fmla="*/ 400833 h 1015351"/>
                <a:gd name="connsiteX59" fmla="*/ 641144 w 1142185"/>
                <a:gd name="connsiteY59" fmla="*/ 350728 h 1015351"/>
                <a:gd name="connsiteX60" fmla="*/ 879138 w 1142185"/>
                <a:gd name="connsiteY60" fmla="*/ 501041 h 1015351"/>
                <a:gd name="connsiteX61" fmla="*/ 465779 w 1142185"/>
                <a:gd name="connsiteY61" fmla="*/ 513567 h 1015351"/>
                <a:gd name="connsiteX62" fmla="*/ 378097 w 1142185"/>
                <a:gd name="connsiteY62" fmla="*/ 526093 h 1015351"/>
                <a:gd name="connsiteX63" fmla="*/ 290415 w 1142185"/>
                <a:gd name="connsiteY63" fmla="*/ 551145 h 1015351"/>
                <a:gd name="connsiteX64" fmla="*/ 240311 w 1142185"/>
                <a:gd name="connsiteY64" fmla="*/ 563671 h 1015351"/>
                <a:gd name="connsiteX65" fmla="*/ 190207 w 1142185"/>
                <a:gd name="connsiteY65" fmla="*/ 601249 h 1015351"/>
                <a:gd name="connsiteX66" fmla="*/ 152628 w 1142185"/>
                <a:gd name="connsiteY66" fmla="*/ 626301 h 1015351"/>
                <a:gd name="connsiteX67" fmla="*/ 115050 w 1142185"/>
                <a:gd name="connsiteY67" fmla="*/ 676405 h 1015351"/>
                <a:gd name="connsiteX68" fmla="*/ 102524 w 1142185"/>
                <a:gd name="connsiteY68" fmla="*/ 713983 h 1015351"/>
                <a:gd name="connsiteX69" fmla="*/ 115050 w 1142185"/>
                <a:gd name="connsiteY69" fmla="*/ 764087 h 1015351"/>
                <a:gd name="connsiteX70" fmla="*/ 152628 w 1142185"/>
                <a:gd name="connsiteY70" fmla="*/ 776613 h 1015351"/>
                <a:gd name="connsiteX71" fmla="*/ 240311 w 1142185"/>
                <a:gd name="connsiteY71" fmla="*/ 789139 h 1015351"/>
                <a:gd name="connsiteX72" fmla="*/ 716300 w 1142185"/>
                <a:gd name="connsiteY72" fmla="*/ 814191 h 1015351"/>
                <a:gd name="connsiteX73" fmla="*/ 753878 w 1142185"/>
                <a:gd name="connsiteY73" fmla="*/ 864296 h 1015351"/>
                <a:gd name="connsiteX74" fmla="*/ 803982 w 1142185"/>
                <a:gd name="connsiteY74" fmla="*/ 889348 h 1015351"/>
                <a:gd name="connsiteX75" fmla="*/ 1104607 w 1142185"/>
                <a:gd name="connsiteY75" fmla="*/ 851770 h 1015351"/>
                <a:gd name="connsiteX76" fmla="*/ 1142185 w 1142185"/>
                <a:gd name="connsiteY76" fmla="*/ 764087 h 1015351"/>
                <a:gd name="connsiteX77" fmla="*/ 1129659 w 1142185"/>
                <a:gd name="connsiteY77" fmla="*/ 576197 h 1015351"/>
                <a:gd name="connsiteX78" fmla="*/ 1092081 w 1142185"/>
                <a:gd name="connsiteY78" fmla="*/ 513567 h 1015351"/>
                <a:gd name="connsiteX79" fmla="*/ 1067028 w 1142185"/>
                <a:gd name="connsiteY79" fmla="*/ 463463 h 1015351"/>
                <a:gd name="connsiteX80" fmla="*/ 954294 w 1142185"/>
                <a:gd name="connsiteY80" fmla="*/ 413359 h 1015351"/>
                <a:gd name="connsiteX81" fmla="*/ 791456 w 1142185"/>
                <a:gd name="connsiteY81" fmla="*/ 388307 h 1015351"/>
                <a:gd name="connsiteX82" fmla="*/ 766404 w 1142185"/>
                <a:gd name="connsiteY82" fmla="*/ 363254 h 1015351"/>
                <a:gd name="connsiteX83" fmla="*/ 778930 w 1142185"/>
                <a:gd name="connsiteY83" fmla="*/ 212942 h 1015351"/>
                <a:gd name="connsiteX84" fmla="*/ 816508 w 1142185"/>
                <a:gd name="connsiteY84" fmla="*/ 162838 h 1015351"/>
                <a:gd name="connsiteX85" fmla="*/ 753878 w 1142185"/>
                <a:gd name="connsiteY85" fmla="*/ 37578 h 1015351"/>
                <a:gd name="connsiteX86" fmla="*/ 616091 w 1142185"/>
                <a:gd name="connsiteY86" fmla="*/ 0 h 1015351"/>
                <a:gd name="connsiteX87" fmla="*/ 528409 w 1142185"/>
                <a:gd name="connsiteY87" fmla="*/ 12526 h 1015351"/>
                <a:gd name="connsiteX88" fmla="*/ 490831 w 1142185"/>
                <a:gd name="connsiteY88" fmla="*/ 37578 h 1015351"/>
                <a:gd name="connsiteX89" fmla="*/ 528409 w 1142185"/>
                <a:gd name="connsiteY89" fmla="*/ 162838 h 1015351"/>
                <a:gd name="connsiteX90" fmla="*/ 553461 w 1142185"/>
                <a:gd name="connsiteY90" fmla="*/ 200416 h 1015351"/>
                <a:gd name="connsiteX91" fmla="*/ 728826 w 1142185"/>
                <a:gd name="connsiteY91" fmla="*/ 463463 h 1015351"/>
                <a:gd name="connsiteX92" fmla="*/ 703774 w 1142185"/>
                <a:gd name="connsiteY92" fmla="*/ 501041 h 1015351"/>
                <a:gd name="connsiteX93" fmla="*/ 591039 w 1142185"/>
                <a:gd name="connsiteY93" fmla="*/ 538619 h 1015351"/>
                <a:gd name="connsiteX94" fmla="*/ 478305 w 1142185"/>
                <a:gd name="connsiteY94" fmla="*/ 576197 h 1015351"/>
                <a:gd name="connsiteX95" fmla="*/ 140102 w 1142185"/>
                <a:gd name="connsiteY95" fmla="*/ 601249 h 1015351"/>
                <a:gd name="connsiteX96" fmla="*/ 102524 w 1142185"/>
                <a:gd name="connsiteY96" fmla="*/ 613775 h 1015351"/>
                <a:gd name="connsiteX97" fmla="*/ 77472 w 1142185"/>
                <a:gd name="connsiteY97" fmla="*/ 776613 h 1015351"/>
                <a:gd name="connsiteX98" fmla="*/ 202733 w 1142185"/>
                <a:gd name="connsiteY98" fmla="*/ 814191 h 1015351"/>
                <a:gd name="connsiteX99" fmla="*/ 252837 w 1142185"/>
                <a:gd name="connsiteY99" fmla="*/ 839243 h 1015351"/>
                <a:gd name="connsiteX100" fmla="*/ 378097 w 1142185"/>
                <a:gd name="connsiteY100" fmla="*/ 864296 h 1015351"/>
                <a:gd name="connsiteX101" fmla="*/ 528409 w 1142185"/>
                <a:gd name="connsiteY101" fmla="*/ 851770 h 1015351"/>
                <a:gd name="connsiteX102" fmla="*/ 591039 w 1142185"/>
                <a:gd name="connsiteY102" fmla="*/ 839243 h 1015351"/>
                <a:gd name="connsiteX103" fmla="*/ 666196 w 1142185"/>
                <a:gd name="connsiteY103" fmla="*/ 776613 h 1015351"/>
                <a:gd name="connsiteX104" fmla="*/ 703774 w 1142185"/>
                <a:gd name="connsiteY104" fmla="*/ 764087 h 1015351"/>
                <a:gd name="connsiteX105" fmla="*/ 829034 w 1142185"/>
                <a:gd name="connsiteY105" fmla="*/ 713983 h 1015351"/>
                <a:gd name="connsiteX106" fmla="*/ 879138 w 1142185"/>
                <a:gd name="connsiteY106" fmla="*/ 676405 h 1015351"/>
                <a:gd name="connsiteX107" fmla="*/ 929242 w 1142185"/>
                <a:gd name="connsiteY107" fmla="*/ 663879 h 1015351"/>
                <a:gd name="connsiteX108" fmla="*/ 966820 w 1142185"/>
                <a:gd name="connsiteY108" fmla="*/ 651353 h 1015351"/>
                <a:gd name="connsiteX109" fmla="*/ 1016924 w 1142185"/>
                <a:gd name="connsiteY109" fmla="*/ 663879 h 1015351"/>
                <a:gd name="connsiteX110" fmla="*/ 1079554 w 1142185"/>
                <a:gd name="connsiteY110" fmla="*/ 764087 h 1015351"/>
                <a:gd name="connsiteX111" fmla="*/ 979346 w 1142185"/>
                <a:gd name="connsiteY111" fmla="*/ 814191 h 1015351"/>
                <a:gd name="connsiteX112" fmla="*/ 904190 w 1142185"/>
                <a:gd name="connsiteY112" fmla="*/ 826717 h 1015351"/>
                <a:gd name="connsiteX113" fmla="*/ 778930 w 1142185"/>
                <a:gd name="connsiteY113" fmla="*/ 789139 h 1015351"/>
                <a:gd name="connsiteX114" fmla="*/ 553461 w 1142185"/>
                <a:gd name="connsiteY114" fmla="*/ 601249 h 1015351"/>
                <a:gd name="connsiteX115" fmla="*/ 478305 w 1142185"/>
                <a:gd name="connsiteY115" fmla="*/ 438411 h 1015351"/>
                <a:gd name="connsiteX116" fmla="*/ 453253 w 1142185"/>
                <a:gd name="connsiteY116" fmla="*/ 250520 h 1015351"/>
                <a:gd name="connsiteX117" fmla="*/ 490831 w 1142185"/>
                <a:gd name="connsiteY117" fmla="*/ 62630 h 1015351"/>
                <a:gd name="connsiteX118" fmla="*/ 440727 w 1142185"/>
                <a:gd name="connsiteY118" fmla="*/ 50104 h 1015351"/>
                <a:gd name="connsiteX119" fmla="*/ 240311 w 1142185"/>
                <a:gd name="connsiteY119" fmla="*/ 112734 h 1015351"/>
                <a:gd name="connsiteX120" fmla="*/ 202733 w 1142185"/>
                <a:gd name="connsiteY120" fmla="*/ 162838 h 1015351"/>
                <a:gd name="connsiteX121" fmla="*/ 215259 w 1142185"/>
                <a:gd name="connsiteY121" fmla="*/ 237994 h 1015351"/>
                <a:gd name="connsiteX122" fmla="*/ 302941 w 1142185"/>
                <a:gd name="connsiteY122" fmla="*/ 250520 h 1015351"/>
                <a:gd name="connsiteX123" fmla="*/ 591039 w 1142185"/>
                <a:gd name="connsiteY123" fmla="*/ 225468 h 1015351"/>
                <a:gd name="connsiteX124" fmla="*/ 653670 w 1142185"/>
                <a:gd name="connsiteY124" fmla="*/ 200416 h 1015351"/>
                <a:gd name="connsiteX125" fmla="*/ 691248 w 1142185"/>
                <a:gd name="connsiteY125" fmla="*/ 162838 h 1015351"/>
                <a:gd name="connsiteX126" fmla="*/ 766404 w 1142185"/>
                <a:gd name="connsiteY126" fmla="*/ 100208 h 1015351"/>
                <a:gd name="connsiteX127" fmla="*/ 728826 w 1142185"/>
                <a:gd name="connsiteY127" fmla="*/ 87682 h 1015351"/>
                <a:gd name="connsiteX128" fmla="*/ 716300 w 1142185"/>
                <a:gd name="connsiteY128" fmla="*/ 137786 h 1015351"/>
                <a:gd name="connsiteX129" fmla="*/ 778930 w 1142185"/>
                <a:gd name="connsiteY129" fmla="*/ 162838 h 1015351"/>
                <a:gd name="connsiteX130" fmla="*/ 854086 w 1142185"/>
                <a:gd name="connsiteY130" fmla="*/ 187890 h 1015351"/>
                <a:gd name="connsiteX131" fmla="*/ 904190 w 1142185"/>
                <a:gd name="connsiteY131" fmla="*/ 212942 h 1015351"/>
                <a:gd name="connsiteX132" fmla="*/ 1016924 w 1142185"/>
                <a:gd name="connsiteY132" fmla="*/ 237994 h 1015351"/>
                <a:gd name="connsiteX133" fmla="*/ 1079554 w 1142185"/>
                <a:gd name="connsiteY133" fmla="*/ 313150 h 1015351"/>
                <a:gd name="connsiteX134" fmla="*/ 1067028 w 1142185"/>
                <a:gd name="connsiteY134" fmla="*/ 363254 h 1015351"/>
                <a:gd name="connsiteX135" fmla="*/ 904190 w 1142185"/>
                <a:gd name="connsiteY135" fmla="*/ 400833 h 1015351"/>
                <a:gd name="connsiteX136" fmla="*/ 803982 w 1142185"/>
                <a:gd name="connsiteY136" fmla="*/ 450937 h 1015351"/>
                <a:gd name="connsiteX137" fmla="*/ 766404 w 1142185"/>
                <a:gd name="connsiteY137" fmla="*/ 488515 h 1015351"/>
                <a:gd name="connsiteX138" fmla="*/ 703774 w 1142185"/>
                <a:gd name="connsiteY138" fmla="*/ 526093 h 1015351"/>
                <a:gd name="connsiteX139" fmla="*/ 666196 w 1142185"/>
                <a:gd name="connsiteY139" fmla="*/ 563671 h 1015351"/>
                <a:gd name="connsiteX140" fmla="*/ 628618 w 1142185"/>
                <a:gd name="connsiteY140" fmla="*/ 613775 h 1015351"/>
                <a:gd name="connsiteX141" fmla="*/ 528409 w 1142185"/>
                <a:gd name="connsiteY141" fmla="*/ 676405 h 1015351"/>
                <a:gd name="connsiteX142" fmla="*/ 390623 w 1142185"/>
                <a:gd name="connsiteY142" fmla="*/ 638827 h 1015351"/>
                <a:gd name="connsiteX143" fmla="*/ 353045 w 1142185"/>
                <a:gd name="connsiteY143" fmla="*/ 613775 h 1015351"/>
                <a:gd name="connsiteX144" fmla="*/ 277889 w 1142185"/>
                <a:gd name="connsiteY144" fmla="*/ 551145 h 1015351"/>
                <a:gd name="connsiteX145" fmla="*/ 240311 w 1142185"/>
                <a:gd name="connsiteY145" fmla="*/ 488515 h 1015351"/>
                <a:gd name="connsiteX146" fmla="*/ 190207 w 1142185"/>
                <a:gd name="connsiteY146" fmla="*/ 425885 h 1015351"/>
                <a:gd name="connsiteX147" fmla="*/ 152628 w 1142185"/>
                <a:gd name="connsiteY147" fmla="*/ 313150 h 1015351"/>
                <a:gd name="connsiteX148" fmla="*/ 89998 w 1142185"/>
                <a:gd name="connsiteY148" fmla="*/ 250520 h 1015351"/>
                <a:gd name="connsiteX149" fmla="*/ 27368 w 1142185"/>
                <a:gd name="connsiteY149" fmla="*/ 237994 h 1015351"/>
                <a:gd name="connsiteX150" fmla="*/ 2316 w 1142185"/>
                <a:gd name="connsiteY150" fmla="*/ 288098 h 10153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Lst>
              <a:rect l="l" t="t" r="r" b="b"/>
              <a:pathLst>
                <a:path w="1142185" h="1015351">
                  <a:moveTo>
                    <a:pt x="315467" y="475989"/>
                  </a:moveTo>
                  <a:cubicBezTo>
                    <a:pt x="259127" y="440776"/>
                    <a:pt x="215463" y="432605"/>
                    <a:pt x="190207" y="375780"/>
                  </a:cubicBezTo>
                  <a:cubicBezTo>
                    <a:pt x="179482" y="351649"/>
                    <a:pt x="165154" y="300624"/>
                    <a:pt x="165154" y="300624"/>
                  </a:cubicBezTo>
                  <a:cubicBezTo>
                    <a:pt x="169330" y="283923"/>
                    <a:pt x="168131" y="264844"/>
                    <a:pt x="177681" y="250520"/>
                  </a:cubicBezTo>
                  <a:cubicBezTo>
                    <a:pt x="186032" y="237994"/>
                    <a:pt x="203009" y="234218"/>
                    <a:pt x="215259" y="225468"/>
                  </a:cubicBezTo>
                  <a:cubicBezTo>
                    <a:pt x="232247" y="213334"/>
                    <a:pt x="248662" y="200416"/>
                    <a:pt x="265363" y="187890"/>
                  </a:cubicBezTo>
                  <a:cubicBezTo>
                    <a:pt x="360072" y="195782"/>
                    <a:pt x="405934" y="167015"/>
                    <a:pt x="453253" y="237994"/>
                  </a:cubicBezTo>
                  <a:cubicBezTo>
                    <a:pt x="460577" y="248980"/>
                    <a:pt x="461604" y="263046"/>
                    <a:pt x="465779" y="275572"/>
                  </a:cubicBezTo>
                  <a:cubicBezTo>
                    <a:pt x="449078" y="300624"/>
                    <a:pt x="444885" y="343426"/>
                    <a:pt x="415675" y="350728"/>
                  </a:cubicBezTo>
                  <a:cubicBezTo>
                    <a:pt x="324262" y="373581"/>
                    <a:pt x="382452" y="359878"/>
                    <a:pt x="240311" y="388307"/>
                  </a:cubicBezTo>
                  <a:cubicBezTo>
                    <a:pt x="227785" y="405008"/>
                    <a:pt x="206165" y="417818"/>
                    <a:pt x="202733" y="438411"/>
                  </a:cubicBezTo>
                  <a:cubicBezTo>
                    <a:pt x="197199" y="471616"/>
                    <a:pt x="209237" y="505499"/>
                    <a:pt x="215259" y="538619"/>
                  </a:cubicBezTo>
                  <a:cubicBezTo>
                    <a:pt x="217621" y="551610"/>
                    <a:pt x="221880" y="564387"/>
                    <a:pt x="227785" y="576197"/>
                  </a:cubicBezTo>
                  <a:cubicBezTo>
                    <a:pt x="257212" y="635050"/>
                    <a:pt x="270408" y="652940"/>
                    <a:pt x="327993" y="688931"/>
                  </a:cubicBezTo>
                  <a:cubicBezTo>
                    <a:pt x="339190" y="695929"/>
                    <a:pt x="354029" y="695045"/>
                    <a:pt x="365571" y="701457"/>
                  </a:cubicBezTo>
                  <a:cubicBezTo>
                    <a:pt x="391891" y="716079"/>
                    <a:pt x="413053" y="739701"/>
                    <a:pt x="440727" y="751561"/>
                  </a:cubicBezTo>
                  <a:cubicBezTo>
                    <a:pt x="472374" y="765124"/>
                    <a:pt x="507667" y="767742"/>
                    <a:pt x="540935" y="776613"/>
                  </a:cubicBezTo>
                  <a:cubicBezTo>
                    <a:pt x="570306" y="784445"/>
                    <a:pt x="599128" y="794293"/>
                    <a:pt x="628618" y="801665"/>
                  </a:cubicBezTo>
                  <a:cubicBezTo>
                    <a:pt x="665963" y="811001"/>
                    <a:pt x="703774" y="818366"/>
                    <a:pt x="741352" y="826717"/>
                  </a:cubicBezTo>
                  <a:cubicBezTo>
                    <a:pt x="770579" y="822542"/>
                    <a:pt x="802627" y="827395"/>
                    <a:pt x="829034" y="814191"/>
                  </a:cubicBezTo>
                  <a:cubicBezTo>
                    <a:pt x="847707" y="804855"/>
                    <a:pt x="852865" y="779798"/>
                    <a:pt x="866612" y="764087"/>
                  </a:cubicBezTo>
                  <a:cubicBezTo>
                    <a:pt x="882165" y="746312"/>
                    <a:pt x="900015" y="730684"/>
                    <a:pt x="916716" y="713983"/>
                  </a:cubicBezTo>
                  <a:cubicBezTo>
                    <a:pt x="920891" y="701457"/>
                    <a:pt x="926040" y="689214"/>
                    <a:pt x="929242" y="676405"/>
                  </a:cubicBezTo>
                  <a:cubicBezTo>
                    <a:pt x="959414" y="555715"/>
                    <a:pt x="943631" y="515066"/>
                    <a:pt x="904190" y="350728"/>
                  </a:cubicBezTo>
                  <a:cubicBezTo>
                    <a:pt x="899318" y="330428"/>
                    <a:pt x="882323" y="314371"/>
                    <a:pt x="866612" y="300624"/>
                  </a:cubicBezTo>
                  <a:cubicBezTo>
                    <a:pt x="848290" y="284592"/>
                    <a:pt x="824859" y="275572"/>
                    <a:pt x="803982" y="263046"/>
                  </a:cubicBezTo>
                  <a:cubicBezTo>
                    <a:pt x="778930" y="267221"/>
                    <a:pt x="750877" y="262971"/>
                    <a:pt x="728826" y="275572"/>
                  </a:cubicBezTo>
                  <a:cubicBezTo>
                    <a:pt x="717362" y="282123"/>
                    <a:pt x="714842" y="300027"/>
                    <a:pt x="716300" y="313150"/>
                  </a:cubicBezTo>
                  <a:cubicBezTo>
                    <a:pt x="723181" y="375083"/>
                    <a:pt x="745092" y="393293"/>
                    <a:pt x="778930" y="438411"/>
                  </a:cubicBezTo>
                  <a:cubicBezTo>
                    <a:pt x="783105" y="459288"/>
                    <a:pt x="781935" y="481999"/>
                    <a:pt x="791456" y="501041"/>
                  </a:cubicBezTo>
                  <a:cubicBezTo>
                    <a:pt x="799378" y="516885"/>
                    <a:pt x="829034" y="520905"/>
                    <a:pt x="829034" y="538619"/>
                  </a:cubicBezTo>
                  <a:cubicBezTo>
                    <a:pt x="829034" y="566628"/>
                    <a:pt x="810064" y="592841"/>
                    <a:pt x="791456" y="613775"/>
                  </a:cubicBezTo>
                  <a:cubicBezTo>
                    <a:pt x="714853" y="699953"/>
                    <a:pt x="456422" y="662703"/>
                    <a:pt x="428201" y="663879"/>
                  </a:cubicBezTo>
                  <a:cubicBezTo>
                    <a:pt x="415675" y="668054"/>
                    <a:pt x="399959" y="667069"/>
                    <a:pt x="390623" y="676405"/>
                  </a:cubicBezTo>
                  <a:cubicBezTo>
                    <a:pt x="334180" y="732848"/>
                    <a:pt x="375490" y="875294"/>
                    <a:pt x="378097" y="914400"/>
                  </a:cubicBezTo>
                  <a:cubicBezTo>
                    <a:pt x="365571" y="931101"/>
                    <a:pt x="343471" y="943837"/>
                    <a:pt x="340519" y="964504"/>
                  </a:cubicBezTo>
                  <a:cubicBezTo>
                    <a:pt x="338390" y="979407"/>
                    <a:pt x="351289" y="997321"/>
                    <a:pt x="365571" y="1002082"/>
                  </a:cubicBezTo>
                  <a:cubicBezTo>
                    <a:pt x="405379" y="1015351"/>
                    <a:pt x="449078" y="1010433"/>
                    <a:pt x="490831" y="1014608"/>
                  </a:cubicBezTo>
                  <a:cubicBezTo>
                    <a:pt x="553461" y="1010433"/>
                    <a:pt x="616337" y="1009014"/>
                    <a:pt x="678722" y="1002082"/>
                  </a:cubicBezTo>
                  <a:cubicBezTo>
                    <a:pt x="691845" y="1000624"/>
                    <a:pt x="706275" y="998149"/>
                    <a:pt x="716300" y="989556"/>
                  </a:cubicBezTo>
                  <a:cubicBezTo>
                    <a:pt x="736599" y="972157"/>
                    <a:pt x="749703" y="947803"/>
                    <a:pt x="766404" y="926926"/>
                  </a:cubicBezTo>
                  <a:cubicBezTo>
                    <a:pt x="770579" y="914400"/>
                    <a:pt x="780388" y="902471"/>
                    <a:pt x="778930" y="889348"/>
                  </a:cubicBezTo>
                  <a:cubicBezTo>
                    <a:pt x="773346" y="839093"/>
                    <a:pt x="754394" y="794692"/>
                    <a:pt x="703774" y="776613"/>
                  </a:cubicBezTo>
                  <a:cubicBezTo>
                    <a:pt x="663674" y="762292"/>
                    <a:pt x="578513" y="751561"/>
                    <a:pt x="578513" y="751561"/>
                  </a:cubicBezTo>
                  <a:cubicBezTo>
                    <a:pt x="561812" y="739035"/>
                    <a:pt x="547792" y="721736"/>
                    <a:pt x="528409" y="713983"/>
                  </a:cubicBezTo>
                  <a:cubicBezTo>
                    <a:pt x="504828" y="704551"/>
                    <a:pt x="478651" y="701457"/>
                    <a:pt x="453253" y="701457"/>
                  </a:cubicBezTo>
                  <a:cubicBezTo>
                    <a:pt x="407506" y="701457"/>
                    <a:pt x="349115" y="713317"/>
                    <a:pt x="302941" y="726509"/>
                  </a:cubicBezTo>
                  <a:cubicBezTo>
                    <a:pt x="290245" y="730136"/>
                    <a:pt x="277889" y="734860"/>
                    <a:pt x="265363" y="739035"/>
                  </a:cubicBezTo>
                  <a:cubicBezTo>
                    <a:pt x="202811" y="720269"/>
                    <a:pt x="135368" y="715730"/>
                    <a:pt x="89998" y="663879"/>
                  </a:cubicBezTo>
                  <a:cubicBezTo>
                    <a:pt x="73966" y="645557"/>
                    <a:pt x="64946" y="622126"/>
                    <a:pt x="52420" y="601249"/>
                  </a:cubicBezTo>
                  <a:cubicBezTo>
                    <a:pt x="56595" y="559496"/>
                    <a:pt x="59012" y="517529"/>
                    <a:pt x="64946" y="475989"/>
                  </a:cubicBezTo>
                  <a:cubicBezTo>
                    <a:pt x="67381" y="458947"/>
                    <a:pt x="63148" y="435434"/>
                    <a:pt x="77472" y="425885"/>
                  </a:cubicBezTo>
                  <a:cubicBezTo>
                    <a:pt x="106120" y="406786"/>
                    <a:pt x="177681" y="400833"/>
                    <a:pt x="177681" y="400833"/>
                  </a:cubicBezTo>
                  <a:cubicBezTo>
                    <a:pt x="206908" y="405008"/>
                    <a:pt x="238485" y="401142"/>
                    <a:pt x="265363" y="413359"/>
                  </a:cubicBezTo>
                  <a:cubicBezTo>
                    <a:pt x="301142" y="429622"/>
                    <a:pt x="327005" y="487527"/>
                    <a:pt x="353045" y="513567"/>
                  </a:cubicBezTo>
                  <a:cubicBezTo>
                    <a:pt x="378061" y="538583"/>
                    <a:pt x="423350" y="551710"/>
                    <a:pt x="453253" y="563671"/>
                  </a:cubicBezTo>
                  <a:cubicBezTo>
                    <a:pt x="495409" y="546808"/>
                    <a:pt x="534902" y="537307"/>
                    <a:pt x="565987" y="501041"/>
                  </a:cubicBezTo>
                  <a:cubicBezTo>
                    <a:pt x="578139" y="486864"/>
                    <a:pt x="581142" y="466771"/>
                    <a:pt x="591039" y="450937"/>
                  </a:cubicBezTo>
                  <a:cubicBezTo>
                    <a:pt x="602104" y="433234"/>
                    <a:pt x="616092" y="417534"/>
                    <a:pt x="628618" y="400833"/>
                  </a:cubicBezTo>
                  <a:cubicBezTo>
                    <a:pt x="632793" y="384131"/>
                    <a:pt x="625160" y="344334"/>
                    <a:pt x="641144" y="350728"/>
                  </a:cubicBezTo>
                  <a:cubicBezTo>
                    <a:pt x="728262" y="385575"/>
                    <a:pt x="947895" y="437195"/>
                    <a:pt x="879138" y="501041"/>
                  </a:cubicBezTo>
                  <a:cubicBezTo>
                    <a:pt x="778123" y="594841"/>
                    <a:pt x="603565" y="509392"/>
                    <a:pt x="465779" y="513567"/>
                  </a:cubicBezTo>
                  <a:cubicBezTo>
                    <a:pt x="436552" y="517742"/>
                    <a:pt x="407145" y="520812"/>
                    <a:pt x="378097" y="526093"/>
                  </a:cubicBezTo>
                  <a:cubicBezTo>
                    <a:pt x="324254" y="535883"/>
                    <a:pt x="337368" y="537730"/>
                    <a:pt x="290415" y="551145"/>
                  </a:cubicBezTo>
                  <a:cubicBezTo>
                    <a:pt x="273862" y="555874"/>
                    <a:pt x="257012" y="559496"/>
                    <a:pt x="240311" y="563671"/>
                  </a:cubicBezTo>
                  <a:cubicBezTo>
                    <a:pt x="223610" y="576197"/>
                    <a:pt x="207195" y="589115"/>
                    <a:pt x="190207" y="601249"/>
                  </a:cubicBezTo>
                  <a:cubicBezTo>
                    <a:pt x="177956" y="609999"/>
                    <a:pt x="163273" y="615656"/>
                    <a:pt x="152628" y="626301"/>
                  </a:cubicBezTo>
                  <a:cubicBezTo>
                    <a:pt x="137866" y="641063"/>
                    <a:pt x="127576" y="659704"/>
                    <a:pt x="115050" y="676405"/>
                  </a:cubicBezTo>
                  <a:cubicBezTo>
                    <a:pt x="110875" y="688931"/>
                    <a:pt x="102524" y="700779"/>
                    <a:pt x="102524" y="713983"/>
                  </a:cubicBezTo>
                  <a:cubicBezTo>
                    <a:pt x="102524" y="731198"/>
                    <a:pt x="104296" y="750644"/>
                    <a:pt x="115050" y="764087"/>
                  </a:cubicBezTo>
                  <a:cubicBezTo>
                    <a:pt x="123298" y="774397"/>
                    <a:pt x="139681" y="774024"/>
                    <a:pt x="152628" y="776613"/>
                  </a:cubicBezTo>
                  <a:cubicBezTo>
                    <a:pt x="181579" y="782403"/>
                    <a:pt x="211083" y="784964"/>
                    <a:pt x="240311" y="789139"/>
                  </a:cubicBezTo>
                  <a:cubicBezTo>
                    <a:pt x="437408" y="854838"/>
                    <a:pt x="34111" y="724428"/>
                    <a:pt x="716300" y="814191"/>
                  </a:cubicBezTo>
                  <a:cubicBezTo>
                    <a:pt x="736999" y="816915"/>
                    <a:pt x="738027" y="850709"/>
                    <a:pt x="753878" y="864296"/>
                  </a:cubicBezTo>
                  <a:cubicBezTo>
                    <a:pt x="768055" y="876448"/>
                    <a:pt x="787281" y="880997"/>
                    <a:pt x="803982" y="889348"/>
                  </a:cubicBezTo>
                  <a:cubicBezTo>
                    <a:pt x="818495" y="888494"/>
                    <a:pt x="1046359" y="890602"/>
                    <a:pt x="1104607" y="851770"/>
                  </a:cubicBezTo>
                  <a:cubicBezTo>
                    <a:pt x="1117874" y="842926"/>
                    <a:pt x="1136263" y="781854"/>
                    <a:pt x="1142185" y="764087"/>
                  </a:cubicBezTo>
                  <a:cubicBezTo>
                    <a:pt x="1138010" y="701457"/>
                    <a:pt x="1141969" y="637747"/>
                    <a:pt x="1129659" y="576197"/>
                  </a:cubicBezTo>
                  <a:cubicBezTo>
                    <a:pt x="1124884" y="552324"/>
                    <a:pt x="1103905" y="534849"/>
                    <a:pt x="1092081" y="513567"/>
                  </a:cubicBezTo>
                  <a:cubicBezTo>
                    <a:pt x="1083013" y="497244"/>
                    <a:pt x="1079180" y="477640"/>
                    <a:pt x="1067028" y="463463"/>
                  </a:cubicBezTo>
                  <a:cubicBezTo>
                    <a:pt x="1030581" y="420942"/>
                    <a:pt x="1006098" y="421993"/>
                    <a:pt x="954294" y="413359"/>
                  </a:cubicBezTo>
                  <a:cubicBezTo>
                    <a:pt x="900123" y="404331"/>
                    <a:pt x="845735" y="396658"/>
                    <a:pt x="791456" y="388307"/>
                  </a:cubicBezTo>
                  <a:cubicBezTo>
                    <a:pt x="783105" y="379956"/>
                    <a:pt x="771685" y="373817"/>
                    <a:pt x="766404" y="363254"/>
                  </a:cubicBezTo>
                  <a:cubicBezTo>
                    <a:pt x="744692" y="319830"/>
                    <a:pt x="751372" y="249685"/>
                    <a:pt x="778930" y="212942"/>
                  </a:cubicBezTo>
                  <a:lnTo>
                    <a:pt x="816508" y="162838"/>
                  </a:lnTo>
                  <a:cubicBezTo>
                    <a:pt x="795631" y="121085"/>
                    <a:pt x="783763" y="73440"/>
                    <a:pt x="753878" y="37578"/>
                  </a:cubicBezTo>
                  <a:cubicBezTo>
                    <a:pt x="734411" y="14217"/>
                    <a:pt x="638036" y="3657"/>
                    <a:pt x="616091" y="0"/>
                  </a:cubicBezTo>
                  <a:cubicBezTo>
                    <a:pt x="586864" y="4175"/>
                    <a:pt x="556688" y="4042"/>
                    <a:pt x="528409" y="12526"/>
                  </a:cubicBezTo>
                  <a:cubicBezTo>
                    <a:pt x="513990" y="16852"/>
                    <a:pt x="490831" y="22524"/>
                    <a:pt x="490831" y="37578"/>
                  </a:cubicBezTo>
                  <a:cubicBezTo>
                    <a:pt x="490831" y="81170"/>
                    <a:pt x="512760" y="122152"/>
                    <a:pt x="528409" y="162838"/>
                  </a:cubicBezTo>
                  <a:cubicBezTo>
                    <a:pt x="533813" y="176889"/>
                    <a:pt x="545110" y="187890"/>
                    <a:pt x="553461" y="200416"/>
                  </a:cubicBezTo>
                  <a:cubicBezTo>
                    <a:pt x="589482" y="380522"/>
                    <a:pt x="525821" y="112819"/>
                    <a:pt x="728826" y="463463"/>
                  </a:cubicBezTo>
                  <a:cubicBezTo>
                    <a:pt x="736369" y="476491"/>
                    <a:pt x="715339" y="491403"/>
                    <a:pt x="703774" y="501041"/>
                  </a:cubicBezTo>
                  <a:cubicBezTo>
                    <a:pt x="665605" y="532849"/>
                    <a:pt x="636659" y="525585"/>
                    <a:pt x="591039" y="538619"/>
                  </a:cubicBezTo>
                  <a:cubicBezTo>
                    <a:pt x="552952" y="549501"/>
                    <a:pt x="516863" y="567125"/>
                    <a:pt x="478305" y="576197"/>
                  </a:cubicBezTo>
                  <a:cubicBezTo>
                    <a:pt x="407373" y="592887"/>
                    <a:pt x="156594" y="600381"/>
                    <a:pt x="140102" y="601249"/>
                  </a:cubicBezTo>
                  <a:cubicBezTo>
                    <a:pt x="127576" y="605424"/>
                    <a:pt x="109848" y="602789"/>
                    <a:pt x="102524" y="613775"/>
                  </a:cubicBezTo>
                  <a:cubicBezTo>
                    <a:pt x="79953" y="647631"/>
                    <a:pt x="44532" y="730497"/>
                    <a:pt x="77472" y="776613"/>
                  </a:cubicBezTo>
                  <a:cubicBezTo>
                    <a:pt x="97153" y="804167"/>
                    <a:pt x="181436" y="810641"/>
                    <a:pt x="202733" y="814191"/>
                  </a:cubicBezTo>
                  <a:cubicBezTo>
                    <a:pt x="219434" y="822542"/>
                    <a:pt x="235353" y="832686"/>
                    <a:pt x="252837" y="839243"/>
                  </a:cubicBezTo>
                  <a:cubicBezTo>
                    <a:pt x="282740" y="850457"/>
                    <a:pt x="352112" y="859965"/>
                    <a:pt x="378097" y="864296"/>
                  </a:cubicBezTo>
                  <a:cubicBezTo>
                    <a:pt x="428201" y="860121"/>
                    <a:pt x="478476" y="857645"/>
                    <a:pt x="528409" y="851770"/>
                  </a:cubicBezTo>
                  <a:cubicBezTo>
                    <a:pt x="549553" y="849282"/>
                    <a:pt x="572348" y="849438"/>
                    <a:pt x="591039" y="839243"/>
                  </a:cubicBezTo>
                  <a:cubicBezTo>
                    <a:pt x="619668" y="823627"/>
                    <a:pt x="639062" y="794702"/>
                    <a:pt x="666196" y="776613"/>
                  </a:cubicBezTo>
                  <a:cubicBezTo>
                    <a:pt x="677182" y="769289"/>
                    <a:pt x="691638" y="769288"/>
                    <a:pt x="703774" y="764087"/>
                  </a:cubicBezTo>
                  <a:cubicBezTo>
                    <a:pt x="832790" y="708795"/>
                    <a:pt x="657968" y="771005"/>
                    <a:pt x="829034" y="713983"/>
                  </a:cubicBezTo>
                  <a:cubicBezTo>
                    <a:pt x="845735" y="701457"/>
                    <a:pt x="860465" y="685741"/>
                    <a:pt x="879138" y="676405"/>
                  </a:cubicBezTo>
                  <a:cubicBezTo>
                    <a:pt x="894536" y="668706"/>
                    <a:pt x="912689" y="668608"/>
                    <a:pt x="929242" y="663879"/>
                  </a:cubicBezTo>
                  <a:cubicBezTo>
                    <a:pt x="941938" y="660252"/>
                    <a:pt x="954294" y="655528"/>
                    <a:pt x="966820" y="651353"/>
                  </a:cubicBezTo>
                  <a:cubicBezTo>
                    <a:pt x="983521" y="655528"/>
                    <a:pt x="1001977" y="655338"/>
                    <a:pt x="1016924" y="663879"/>
                  </a:cubicBezTo>
                  <a:cubicBezTo>
                    <a:pt x="1058517" y="687647"/>
                    <a:pt x="1063007" y="722720"/>
                    <a:pt x="1079554" y="764087"/>
                  </a:cubicBezTo>
                  <a:cubicBezTo>
                    <a:pt x="1039839" y="790564"/>
                    <a:pt x="1031203" y="800048"/>
                    <a:pt x="979346" y="814191"/>
                  </a:cubicBezTo>
                  <a:cubicBezTo>
                    <a:pt x="954843" y="820874"/>
                    <a:pt x="929242" y="822542"/>
                    <a:pt x="904190" y="826717"/>
                  </a:cubicBezTo>
                  <a:cubicBezTo>
                    <a:pt x="862437" y="814191"/>
                    <a:pt x="817578" y="809303"/>
                    <a:pt x="778930" y="789139"/>
                  </a:cubicBezTo>
                  <a:cubicBezTo>
                    <a:pt x="687467" y="741419"/>
                    <a:pt x="609854" y="685838"/>
                    <a:pt x="553461" y="601249"/>
                  </a:cubicBezTo>
                  <a:cubicBezTo>
                    <a:pt x="532742" y="570170"/>
                    <a:pt x="491632" y="469508"/>
                    <a:pt x="478305" y="438411"/>
                  </a:cubicBezTo>
                  <a:cubicBezTo>
                    <a:pt x="466356" y="378665"/>
                    <a:pt x="450541" y="310182"/>
                    <a:pt x="453253" y="250520"/>
                  </a:cubicBezTo>
                  <a:cubicBezTo>
                    <a:pt x="457551" y="155957"/>
                    <a:pt x="468201" y="130520"/>
                    <a:pt x="490831" y="62630"/>
                  </a:cubicBezTo>
                  <a:cubicBezTo>
                    <a:pt x="474130" y="58455"/>
                    <a:pt x="457909" y="49030"/>
                    <a:pt x="440727" y="50104"/>
                  </a:cubicBezTo>
                  <a:cubicBezTo>
                    <a:pt x="347687" y="55919"/>
                    <a:pt x="299049" y="53996"/>
                    <a:pt x="240311" y="112734"/>
                  </a:cubicBezTo>
                  <a:cubicBezTo>
                    <a:pt x="225549" y="127496"/>
                    <a:pt x="215259" y="146137"/>
                    <a:pt x="202733" y="162838"/>
                  </a:cubicBezTo>
                  <a:cubicBezTo>
                    <a:pt x="206908" y="187890"/>
                    <a:pt x="196145" y="221270"/>
                    <a:pt x="215259" y="237994"/>
                  </a:cubicBezTo>
                  <a:cubicBezTo>
                    <a:pt x="237478" y="257436"/>
                    <a:pt x="273433" y="251504"/>
                    <a:pt x="302941" y="250520"/>
                  </a:cubicBezTo>
                  <a:cubicBezTo>
                    <a:pt x="399283" y="247309"/>
                    <a:pt x="495006" y="233819"/>
                    <a:pt x="591039" y="225468"/>
                  </a:cubicBezTo>
                  <a:cubicBezTo>
                    <a:pt x="611916" y="217117"/>
                    <a:pt x="634603" y="212333"/>
                    <a:pt x="653670" y="200416"/>
                  </a:cubicBezTo>
                  <a:cubicBezTo>
                    <a:pt x="668692" y="191027"/>
                    <a:pt x="677639" y="174179"/>
                    <a:pt x="691248" y="162838"/>
                  </a:cubicBezTo>
                  <a:cubicBezTo>
                    <a:pt x="795883" y="75642"/>
                    <a:pt x="656619" y="209993"/>
                    <a:pt x="766404" y="100208"/>
                  </a:cubicBezTo>
                  <a:cubicBezTo>
                    <a:pt x="753878" y="96033"/>
                    <a:pt x="739389" y="79760"/>
                    <a:pt x="728826" y="87682"/>
                  </a:cubicBezTo>
                  <a:cubicBezTo>
                    <a:pt x="715054" y="98011"/>
                    <a:pt x="706751" y="123462"/>
                    <a:pt x="716300" y="137786"/>
                  </a:cubicBezTo>
                  <a:cubicBezTo>
                    <a:pt x="728772" y="156495"/>
                    <a:pt x="757799" y="155154"/>
                    <a:pt x="778930" y="162838"/>
                  </a:cubicBezTo>
                  <a:cubicBezTo>
                    <a:pt x="803747" y="171862"/>
                    <a:pt x="829568" y="178083"/>
                    <a:pt x="854086" y="187890"/>
                  </a:cubicBezTo>
                  <a:cubicBezTo>
                    <a:pt x="871423" y="194825"/>
                    <a:pt x="886706" y="206386"/>
                    <a:pt x="904190" y="212942"/>
                  </a:cubicBezTo>
                  <a:cubicBezTo>
                    <a:pt x="924407" y="220523"/>
                    <a:pt x="999918" y="234593"/>
                    <a:pt x="1016924" y="237994"/>
                  </a:cubicBezTo>
                  <a:cubicBezTo>
                    <a:pt x="1027526" y="248596"/>
                    <a:pt x="1076647" y="292804"/>
                    <a:pt x="1079554" y="313150"/>
                  </a:cubicBezTo>
                  <a:cubicBezTo>
                    <a:pt x="1081989" y="330192"/>
                    <a:pt x="1080099" y="352050"/>
                    <a:pt x="1067028" y="363254"/>
                  </a:cubicBezTo>
                  <a:cubicBezTo>
                    <a:pt x="1039516" y="386836"/>
                    <a:pt x="933432" y="396656"/>
                    <a:pt x="904190" y="400833"/>
                  </a:cubicBezTo>
                  <a:cubicBezTo>
                    <a:pt x="870787" y="417534"/>
                    <a:pt x="830389" y="424530"/>
                    <a:pt x="803982" y="450937"/>
                  </a:cubicBezTo>
                  <a:cubicBezTo>
                    <a:pt x="791456" y="463463"/>
                    <a:pt x="780576" y="477886"/>
                    <a:pt x="766404" y="488515"/>
                  </a:cubicBezTo>
                  <a:cubicBezTo>
                    <a:pt x="746927" y="503123"/>
                    <a:pt x="723251" y="511485"/>
                    <a:pt x="703774" y="526093"/>
                  </a:cubicBezTo>
                  <a:cubicBezTo>
                    <a:pt x="689602" y="536722"/>
                    <a:pt x="677724" y="550221"/>
                    <a:pt x="666196" y="563671"/>
                  </a:cubicBezTo>
                  <a:cubicBezTo>
                    <a:pt x="652610" y="579522"/>
                    <a:pt x="644776" y="600555"/>
                    <a:pt x="628618" y="613775"/>
                  </a:cubicBezTo>
                  <a:cubicBezTo>
                    <a:pt x="598132" y="638718"/>
                    <a:pt x="528409" y="676405"/>
                    <a:pt x="528409" y="676405"/>
                  </a:cubicBezTo>
                  <a:cubicBezTo>
                    <a:pt x="482480" y="663879"/>
                    <a:pt x="435456" y="654839"/>
                    <a:pt x="390623" y="638827"/>
                  </a:cubicBezTo>
                  <a:cubicBezTo>
                    <a:pt x="376446" y="633764"/>
                    <a:pt x="364928" y="623017"/>
                    <a:pt x="353045" y="613775"/>
                  </a:cubicBezTo>
                  <a:cubicBezTo>
                    <a:pt x="327304" y="593754"/>
                    <a:pt x="299704" y="575384"/>
                    <a:pt x="277889" y="551145"/>
                  </a:cubicBezTo>
                  <a:cubicBezTo>
                    <a:pt x="261602" y="533049"/>
                    <a:pt x="254273" y="508460"/>
                    <a:pt x="240311" y="488515"/>
                  </a:cubicBezTo>
                  <a:cubicBezTo>
                    <a:pt x="224979" y="466613"/>
                    <a:pt x="206908" y="446762"/>
                    <a:pt x="190207" y="425885"/>
                  </a:cubicBezTo>
                  <a:lnTo>
                    <a:pt x="152628" y="313150"/>
                  </a:lnTo>
                  <a:cubicBezTo>
                    <a:pt x="136933" y="266066"/>
                    <a:pt x="148042" y="269868"/>
                    <a:pt x="89998" y="250520"/>
                  </a:cubicBezTo>
                  <a:cubicBezTo>
                    <a:pt x="69800" y="243787"/>
                    <a:pt x="48245" y="242169"/>
                    <a:pt x="27368" y="237994"/>
                  </a:cubicBezTo>
                  <a:cubicBezTo>
                    <a:pt x="0" y="279046"/>
                    <a:pt x="2316" y="260518"/>
                    <a:pt x="2316" y="288098"/>
                  </a:cubicBezTo>
                </a:path>
              </a:pathLst>
            </a:custGeom>
            <a:ln>
              <a:solidFill>
                <a:srgbClr val="0000FF"/>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grpSp>
      <p:sp>
        <p:nvSpPr>
          <p:cNvPr id="36880" name="TextBox 232"/>
          <p:cNvSpPr txBox="1">
            <a:spLocks noChangeArrowheads="1"/>
          </p:cNvSpPr>
          <p:nvPr/>
        </p:nvSpPr>
        <p:spPr bwMode="auto">
          <a:xfrm>
            <a:off x="2473325" y="4178300"/>
            <a:ext cx="1789113"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a:latin typeface="Calibri" panose="020F0502020204030204" pitchFamily="34" charset="0"/>
              </a:rPr>
              <a:t>Dendrimer: star-</a:t>
            </a:r>
          </a:p>
          <a:p>
            <a:pPr algn="ctr" eaLnBrk="1" hangingPunct="1"/>
            <a:r>
              <a:rPr lang="en-US" altLang="en-US">
                <a:latin typeface="Calibri" panose="020F0502020204030204" pitchFamily="34" charset="0"/>
              </a:rPr>
              <a:t>shaped polymer</a:t>
            </a:r>
          </a:p>
        </p:txBody>
      </p:sp>
      <p:grpSp>
        <p:nvGrpSpPr>
          <p:cNvPr id="36881" name="Group 101"/>
          <p:cNvGrpSpPr>
            <a:grpSpLocks noChangeAspect="1"/>
          </p:cNvGrpSpPr>
          <p:nvPr/>
        </p:nvGrpSpPr>
        <p:grpSpPr bwMode="auto">
          <a:xfrm>
            <a:off x="7275513" y="4795838"/>
            <a:ext cx="1243012" cy="1320800"/>
            <a:chOff x="2811764" y="1504035"/>
            <a:chExt cx="3877698" cy="4121135"/>
          </a:xfrm>
        </p:grpSpPr>
        <p:grpSp>
          <p:nvGrpSpPr>
            <p:cNvPr id="36883" name="Group 34"/>
            <p:cNvGrpSpPr>
              <a:grpSpLocks/>
            </p:cNvGrpSpPr>
            <p:nvPr/>
          </p:nvGrpSpPr>
          <p:grpSpPr bwMode="auto">
            <a:xfrm rot="-760186">
              <a:off x="4544212" y="1326497"/>
              <a:ext cx="2029106" cy="2808225"/>
              <a:chOff x="1546224" y="1066232"/>
              <a:chExt cx="2029106" cy="2808225"/>
            </a:xfrm>
          </p:grpSpPr>
          <p:grpSp>
            <p:nvGrpSpPr>
              <p:cNvPr id="36949" name="Group 17"/>
              <p:cNvGrpSpPr>
                <a:grpSpLocks/>
              </p:cNvGrpSpPr>
              <p:nvPr/>
            </p:nvGrpSpPr>
            <p:grpSpPr bwMode="auto">
              <a:xfrm rot="341218">
                <a:off x="1724240" y="2015163"/>
                <a:ext cx="1851090" cy="1859294"/>
                <a:chOff x="1838621" y="2062476"/>
                <a:chExt cx="1851090" cy="1859294"/>
              </a:xfrm>
            </p:grpSpPr>
            <p:grpSp>
              <p:nvGrpSpPr>
                <p:cNvPr id="36960" name="Group 4"/>
                <p:cNvGrpSpPr>
                  <a:grpSpLocks/>
                </p:cNvGrpSpPr>
                <p:nvPr/>
              </p:nvGrpSpPr>
              <p:grpSpPr bwMode="auto">
                <a:xfrm rot="-5400000">
                  <a:off x="2443127" y="2171522"/>
                  <a:ext cx="802433" cy="1684874"/>
                  <a:chOff x="89725" y="2386560"/>
                  <a:chExt cx="802433" cy="1684874"/>
                </a:xfrm>
              </p:grpSpPr>
              <p:sp>
                <p:nvSpPr>
                  <p:cNvPr id="322" name="Freeform 2"/>
                  <p:cNvSpPr/>
                  <p:nvPr/>
                </p:nvSpPr>
                <p:spPr bwMode="auto">
                  <a:xfrm rot="18135756">
                    <a:off x="-119894" y="2602153"/>
                    <a:ext cx="1312378" cy="802433"/>
                  </a:xfrm>
                  <a:custGeom>
                    <a:avLst/>
                    <a:gdLst>
                      <a:gd name="connsiteX0" fmla="*/ 0 w 1339403"/>
                      <a:gd name="connsiteY0" fmla="*/ 839273 h 839273"/>
                      <a:gd name="connsiteX1" fmla="*/ 103031 w 1339403"/>
                      <a:gd name="connsiteY1" fmla="*/ 568816 h 839273"/>
                      <a:gd name="connsiteX2" fmla="*/ 334851 w 1339403"/>
                      <a:gd name="connsiteY2" fmla="*/ 607453 h 839273"/>
                      <a:gd name="connsiteX3" fmla="*/ 425003 w 1339403"/>
                      <a:gd name="connsiteY3" fmla="*/ 375633 h 839273"/>
                      <a:gd name="connsiteX4" fmla="*/ 695459 w 1339403"/>
                      <a:gd name="connsiteY4" fmla="*/ 440028 h 839273"/>
                      <a:gd name="connsiteX5" fmla="*/ 772732 w 1339403"/>
                      <a:gd name="connsiteY5" fmla="*/ 169571 h 839273"/>
                      <a:gd name="connsiteX6" fmla="*/ 1068946 w 1339403"/>
                      <a:gd name="connsiteY6" fmla="*/ 259723 h 839273"/>
                      <a:gd name="connsiteX7" fmla="*/ 1146220 w 1339403"/>
                      <a:gd name="connsiteY7" fmla="*/ 27904 h 839273"/>
                      <a:gd name="connsiteX8" fmla="*/ 1339403 w 1339403"/>
                      <a:gd name="connsiteY8" fmla="*/ 92298 h 8392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39403" h="839273">
                        <a:moveTo>
                          <a:pt x="0" y="839273"/>
                        </a:moveTo>
                        <a:cubicBezTo>
                          <a:pt x="23611" y="723363"/>
                          <a:pt x="47223" y="607453"/>
                          <a:pt x="103031" y="568816"/>
                        </a:cubicBezTo>
                        <a:cubicBezTo>
                          <a:pt x="158839" y="530179"/>
                          <a:pt x="281189" y="639650"/>
                          <a:pt x="334851" y="607453"/>
                        </a:cubicBezTo>
                        <a:cubicBezTo>
                          <a:pt x="388513" y="575256"/>
                          <a:pt x="364902" y="403537"/>
                          <a:pt x="425003" y="375633"/>
                        </a:cubicBezTo>
                        <a:cubicBezTo>
                          <a:pt x="485104" y="347729"/>
                          <a:pt x="637504" y="474372"/>
                          <a:pt x="695459" y="440028"/>
                        </a:cubicBezTo>
                        <a:cubicBezTo>
                          <a:pt x="753414" y="405684"/>
                          <a:pt x="710484" y="199622"/>
                          <a:pt x="772732" y="169571"/>
                        </a:cubicBezTo>
                        <a:cubicBezTo>
                          <a:pt x="834980" y="139520"/>
                          <a:pt x="1006698" y="283334"/>
                          <a:pt x="1068946" y="259723"/>
                        </a:cubicBezTo>
                        <a:cubicBezTo>
                          <a:pt x="1131194" y="236112"/>
                          <a:pt x="1101144" y="55808"/>
                          <a:pt x="1146220" y="27904"/>
                        </a:cubicBezTo>
                        <a:cubicBezTo>
                          <a:pt x="1191296" y="0"/>
                          <a:pt x="1311499" y="79419"/>
                          <a:pt x="1339403" y="92298"/>
                        </a:cubicBezTo>
                      </a:path>
                    </a:pathLst>
                  </a:custGeom>
                  <a:ln w="2540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323" name="Oval 3"/>
                  <p:cNvSpPr>
                    <a:spLocks noChangeAspect="1"/>
                  </p:cNvSpPr>
                  <p:nvPr/>
                </p:nvSpPr>
                <p:spPr bwMode="auto">
                  <a:xfrm rot="18135756">
                    <a:off x="434527" y="3754736"/>
                    <a:ext cx="277332" cy="257571"/>
                  </a:xfrm>
                  <a:prstGeom prst="ellipse">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grpSp>
              <p:nvGrpSpPr>
                <p:cNvPr id="36961" name="Group 5"/>
                <p:cNvGrpSpPr>
                  <a:grpSpLocks/>
                </p:cNvGrpSpPr>
                <p:nvPr/>
              </p:nvGrpSpPr>
              <p:grpSpPr bwMode="auto">
                <a:xfrm rot="-4657300">
                  <a:off x="2374382" y="2373708"/>
                  <a:ext cx="802433" cy="1753454"/>
                  <a:chOff x="79739" y="2288164"/>
                  <a:chExt cx="802433" cy="1753454"/>
                </a:xfrm>
              </p:grpSpPr>
              <p:sp>
                <p:nvSpPr>
                  <p:cNvPr id="320" name="Freeform 6"/>
                  <p:cNvSpPr/>
                  <p:nvPr/>
                </p:nvSpPr>
                <p:spPr bwMode="auto">
                  <a:xfrm rot="18135756">
                    <a:off x="-165220" y="2519357"/>
                    <a:ext cx="1371808" cy="802433"/>
                  </a:xfrm>
                  <a:custGeom>
                    <a:avLst/>
                    <a:gdLst>
                      <a:gd name="connsiteX0" fmla="*/ 0 w 1339403"/>
                      <a:gd name="connsiteY0" fmla="*/ 839273 h 839273"/>
                      <a:gd name="connsiteX1" fmla="*/ 103031 w 1339403"/>
                      <a:gd name="connsiteY1" fmla="*/ 568816 h 839273"/>
                      <a:gd name="connsiteX2" fmla="*/ 334851 w 1339403"/>
                      <a:gd name="connsiteY2" fmla="*/ 607453 h 839273"/>
                      <a:gd name="connsiteX3" fmla="*/ 425003 w 1339403"/>
                      <a:gd name="connsiteY3" fmla="*/ 375633 h 839273"/>
                      <a:gd name="connsiteX4" fmla="*/ 695459 w 1339403"/>
                      <a:gd name="connsiteY4" fmla="*/ 440028 h 839273"/>
                      <a:gd name="connsiteX5" fmla="*/ 772732 w 1339403"/>
                      <a:gd name="connsiteY5" fmla="*/ 169571 h 839273"/>
                      <a:gd name="connsiteX6" fmla="*/ 1068946 w 1339403"/>
                      <a:gd name="connsiteY6" fmla="*/ 259723 h 839273"/>
                      <a:gd name="connsiteX7" fmla="*/ 1146220 w 1339403"/>
                      <a:gd name="connsiteY7" fmla="*/ 27904 h 839273"/>
                      <a:gd name="connsiteX8" fmla="*/ 1339403 w 1339403"/>
                      <a:gd name="connsiteY8" fmla="*/ 92298 h 8392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39403" h="839273">
                        <a:moveTo>
                          <a:pt x="0" y="839273"/>
                        </a:moveTo>
                        <a:cubicBezTo>
                          <a:pt x="23611" y="723363"/>
                          <a:pt x="47223" y="607453"/>
                          <a:pt x="103031" y="568816"/>
                        </a:cubicBezTo>
                        <a:cubicBezTo>
                          <a:pt x="158839" y="530179"/>
                          <a:pt x="281189" y="639650"/>
                          <a:pt x="334851" y="607453"/>
                        </a:cubicBezTo>
                        <a:cubicBezTo>
                          <a:pt x="388513" y="575256"/>
                          <a:pt x="364902" y="403537"/>
                          <a:pt x="425003" y="375633"/>
                        </a:cubicBezTo>
                        <a:cubicBezTo>
                          <a:pt x="485104" y="347729"/>
                          <a:pt x="637504" y="474372"/>
                          <a:pt x="695459" y="440028"/>
                        </a:cubicBezTo>
                        <a:cubicBezTo>
                          <a:pt x="753414" y="405684"/>
                          <a:pt x="710484" y="199622"/>
                          <a:pt x="772732" y="169571"/>
                        </a:cubicBezTo>
                        <a:cubicBezTo>
                          <a:pt x="834980" y="139520"/>
                          <a:pt x="1006698" y="283334"/>
                          <a:pt x="1068946" y="259723"/>
                        </a:cubicBezTo>
                        <a:cubicBezTo>
                          <a:pt x="1131194" y="236112"/>
                          <a:pt x="1101144" y="55808"/>
                          <a:pt x="1146220" y="27904"/>
                        </a:cubicBezTo>
                        <a:cubicBezTo>
                          <a:pt x="1191296" y="0"/>
                          <a:pt x="1311499" y="79419"/>
                          <a:pt x="1339403" y="92298"/>
                        </a:cubicBezTo>
                      </a:path>
                    </a:pathLst>
                  </a:custGeom>
                  <a:ln w="2540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321" name="Oval 7"/>
                  <p:cNvSpPr>
                    <a:spLocks noChangeAspect="1"/>
                  </p:cNvSpPr>
                  <p:nvPr/>
                </p:nvSpPr>
                <p:spPr bwMode="auto">
                  <a:xfrm rot="18135756">
                    <a:off x="459242" y="3707048"/>
                    <a:ext cx="282284" cy="272429"/>
                  </a:xfrm>
                  <a:prstGeom prst="ellipse">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grpSp>
              <p:nvGrpSpPr>
                <p:cNvPr id="36962" name="Group 8"/>
                <p:cNvGrpSpPr>
                  <a:grpSpLocks/>
                </p:cNvGrpSpPr>
                <p:nvPr/>
              </p:nvGrpSpPr>
              <p:grpSpPr bwMode="auto">
                <a:xfrm rot="-4109402">
                  <a:off x="2332587" y="2664093"/>
                  <a:ext cx="792526" cy="1722827"/>
                  <a:chOff x="69933" y="2291991"/>
                  <a:chExt cx="792526" cy="1722827"/>
                </a:xfrm>
              </p:grpSpPr>
              <p:sp>
                <p:nvSpPr>
                  <p:cNvPr id="318" name="Freeform 9"/>
                  <p:cNvSpPr/>
                  <p:nvPr/>
                </p:nvSpPr>
                <p:spPr bwMode="auto">
                  <a:xfrm rot="18135756">
                    <a:off x="-157383" y="2536402"/>
                    <a:ext cx="1361902" cy="792526"/>
                  </a:xfrm>
                  <a:custGeom>
                    <a:avLst/>
                    <a:gdLst>
                      <a:gd name="connsiteX0" fmla="*/ 0 w 1339403"/>
                      <a:gd name="connsiteY0" fmla="*/ 839273 h 839273"/>
                      <a:gd name="connsiteX1" fmla="*/ 103031 w 1339403"/>
                      <a:gd name="connsiteY1" fmla="*/ 568816 h 839273"/>
                      <a:gd name="connsiteX2" fmla="*/ 334851 w 1339403"/>
                      <a:gd name="connsiteY2" fmla="*/ 607453 h 839273"/>
                      <a:gd name="connsiteX3" fmla="*/ 425003 w 1339403"/>
                      <a:gd name="connsiteY3" fmla="*/ 375633 h 839273"/>
                      <a:gd name="connsiteX4" fmla="*/ 695459 w 1339403"/>
                      <a:gd name="connsiteY4" fmla="*/ 440028 h 839273"/>
                      <a:gd name="connsiteX5" fmla="*/ 772732 w 1339403"/>
                      <a:gd name="connsiteY5" fmla="*/ 169571 h 839273"/>
                      <a:gd name="connsiteX6" fmla="*/ 1068946 w 1339403"/>
                      <a:gd name="connsiteY6" fmla="*/ 259723 h 839273"/>
                      <a:gd name="connsiteX7" fmla="*/ 1146220 w 1339403"/>
                      <a:gd name="connsiteY7" fmla="*/ 27904 h 839273"/>
                      <a:gd name="connsiteX8" fmla="*/ 1339403 w 1339403"/>
                      <a:gd name="connsiteY8" fmla="*/ 92298 h 8392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39403" h="839273">
                        <a:moveTo>
                          <a:pt x="0" y="839273"/>
                        </a:moveTo>
                        <a:cubicBezTo>
                          <a:pt x="23611" y="723363"/>
                          <a:pt x="47223" y="607453"/>
                          <a:pt x="103031" y="568816"/>
                        </a:cubicBezTo>
                        <a:cubicBezTo>
                          <a:pt x="158839" y="530179"/>
                          <a:pt x="281189" y="639650"/>
                          <a:pt x="334851" y="607453"/>
                        </a:cubicBezTo>
                        <a:cubicBezTo>
                          <a:pt x="388513" y="575256"/>
                          <a:pt x="364902" y="403537"/>
                          <a:pt x="425003" y="375633"/>
                        </a:cubicBezTo>
                        <a:cubicBezTo>
                          <a:pt x="485104" y="347729"/>
                          <a:pt x="637504" y="474372"/>
                          <a:pt x="695459" y="440028"/>
                        </a:cubicBezTo>
                        <a:cubicBezTo>
                          <a:pt x="753414" y="405684"/>
                          <a:pt x="710484" y="199622"/>
                          <a:pt x="772732" y="169571"/>
                        </a:cubicBezTo>
                        <a:cubicBezTo>
                          <a:pt x="834980" y="139520"/>
                          <a:pt x="1006698" y="283334"/>
                          <a:pt x="1068946" y="259723"/>
                        </a:cubicBezTo>
                        <a:cubicBezTo>
                          <a:pt x="1131194" y="236112"/>
                          <a:pt x="1101144" y="55808"/>
                          <a:pt x="1146220" y="27904"/>
                        </a:cubicBezTo>
                        <a:cubicBezTo>
                          <a:pt x="1191296" y="0"/>
                          <a:pt x="1311499" y="79419"/>
                          <a:pt x="1339403" y="92298"/>
                        </a:cubicBezTo>
                      </a:path>
                    </a:pathLst>
                  </a:custGeom>
                  <a:ln w="2540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319" name="Oval 10"/>
                  <p:cNvSpPr>
                    <a:spLocks noChangeAspect="1"/>
                  </p:cNvSpPr>
                  <p:nvPr/>
                </p:nvSpPr>
                <p:spPr bwMode="auto">
                  <a:xfrm rot="18135756">
                    <a:off x="379470" y="3715445"/>
                    <a:ext cx="282286" cy="267478"/>
                  </a:xfrm>
                  <a:prstGeom prst="ellipse">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grpSp>
              <p:nvGrpSpPr>
                <p:cNvPr id="36963" name="Group 11"/>
                <p:cNvGrpSpPr>
                  <a:grpSpLocks/>
                </p:cNvGrpSpPr>
                <p:nvPr/>
              </p:nvGrpSpPr>
              <p:grpSpPr bwMode="auto">
                <a:xfrm rot="-6595151">
                  <a:off x="2435402" y="1920888"/>
                  <a:ext cx="807384" cy="1701234"/>
                  <a:chOff x="121042" y="2446825"/>
                  <a:chExt cx="807384" cy="1701234"/>
                </a:xfrm>
              </p:grpSpPr>
              <p:sp>
                <p:nvSpPr>
                  <p:cNvPr id="316" name="Freeform 315"/>
                  <p:cNvSpPr/>
                  <p:nvPr/>
                </p:nvSpPr>
                <p:spPr bwMode="auto">
                  <a:xfrm rot="18135756">
                    <a:off x="-56415" y="2712448"/>
                    <a:ext cx="1361899" cy="767758"/>
                  </a:xfrm>
                  <a:custGeom>
                    <a:avLst/>
                    <a:gdLst>
                      <a:gd name="connsiteX0" fmla="*/ 0 w 1339403"/>
                      <a:gd name="connsiteY0" fmla="*/ 839273 h 839273"/>
                      <a:gd name="connsiteX1" fmla="*/ 103031 w 1339403"/>
                      <a:gd name="connsiteY1" fmla="*/ 568816 h 839273"/>
                      <a:gd name="connsiteX2" fmla="*/ 334851 w 1339403"/>
                      <a:gd name="connsiteY2" fmla="*/ 607453 h 839273"/>
                      <a:gd name="connsiteX3" fmla="*/ 425003 w 1339403"/>
                      <a:gd name="connsiteY3" fmla="*/ 375633 h 839273"/>
                      <a:gd name="connsiteX4" fmla="*/ 695459 w 1339403"/>
                      <a:gd name="connsiteY4" fmla="*/ 440028 h 839273"/>
                      <a:gd name="connsiteX5" fmla="*/ 772732 w 1339403"/>
                      <a:gd name="connsiteY5" fmla="*/ 169571 h 839273"/>
                      <a:gd name="connsiteX6" fmla="*/ 1068946 w 1339403"/>
                      <a:gd name="connsiteY6" fmla="*/ 259723 h 839273"/>
                      <a:gd name="connsiteX7" fmla="*/ 1146220 w 1339403"/>
                      <a:gd name="connsiteY7" fmla="*/ 27904 h 839273"/>
                      <a:gd name="connsiteX8" fmla="*/ 1339403 w 1339403"/>
                      <a:gd name="connsiteY8" fmla="*/ 92298 h 8392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39403" h="839273">
                        <a:moveTo>
                          <a:pt x="0" y="839273"/>
                        </a:moveTo>
                        <a:cubicBezTo>
                          <a:pt x="23611" y="723363"/>
                          <a:pt x="47223" y="607453"/>
                          <a:pt x="103031" y="568816"/>
                        </a:cubicBezTo>
                        <a:cubicBezTo>
                          <a:pt x="158839" y="530179"/>
                          <a:pt x="281189" y="639650"/>
                          <a:pt x="334851" y="607453"/>
                        </a:cubicBezTo>
                        <a:cubicBezTo>
                          <a:pt x="388513" y="575256"/>
                          <a:pt x="364902" y="403537"/>
                          <a:pt x="425003" y="375633"/>
                        </a:cubicBezTo>
                        <a:cubicBezTo>
                          <a:pt x="485104" y="347729"/>
                          <a:pt x="637504" y="474372"/>
                          <a:pt x="695459" y="440028"/>
                        </a:cubicBezTo>
                        <a:cubicBezTo>
                          <a:pt x="753414" y="405684"/>
                          <a:pt x="710484" y="199622"/>
                          <a:pt x="772732" y="169571"/>
                        </a:cubicBezTo>
                        <a:cubicBezTo>
                          <a:pt x="834980" y="139520"/>
                          <a:pt x="1006698" y="283334"/>
                          <a:pt x="1068946" y="259723"/>
                        </a:cubicBezTo>
                        <a:cubicBezTo>
                          <a:pt x="1131194" y="236112"/>
                          <a:pt x="1101144" y="55808"/>
                          <a:pt x="1146220" y="27904"/>
                        </a:cubicBezTo>
                        <a:cubicBezTo>
                          <a:pt x="1191296" y="0"/>
                          <a:pt x="1311499" y="79419"/>
                          <a:pt x="1339403" y="92298"/>
                        </a:cubicBezTo>
                      </a:path>
                    </a:pathLst>
                  </a:custGeom>
                  <a:ln w="2540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317" name="Oval 316"/>
                  <p:cNvSpPr>
                    <a:spLocks noChangeAspect="1"/>
                  </p:cNvSpPr>
                  <p:nvPr/>
                </p:nvSpPr>
                <p:spPr bwMode="auto">
                  <a:xfrm rot="18135756">
                    <a:off x="504619" y="3880426"/>
                    <a:ext cx="282286" cy="252619"/>
                  </a:xfrm>
                  <a:prstGeom prst="ellipse">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grpSp>
              <p:nvGrpSpPr>
                <p:cNvPr id="36964" name="Group 14"/>
                <p:cNvGrpSpPr>
                  <a:grpSpLocks/>
                </p:cNvGrpSpPr>
                <p:nvPr/>
              </p:nvGrpSpPr>
              <p:grpSpPr bwMode="auto">
                <a:xfrm rot="-7274546">
                  <a:off x="2276617" y="1624480"/>
                  <a:ext cx="802433" cy="1678426"/>
                  <a:chOff x="171494" y="2448924"/>
                  <a:chExt cx="802433" cy="1678426"/>
                </a:xfrm>
              </p:grpSpPr>
              <p:sp>
                <p:nvSpPr>
                  <p:cNvPr id="314" name="Freeform 313"/>
                  <p:cNvSpPr/>
                  <p:nvPr/>
                </p:nvSpPr>
                <p:spPr bwMode="auto">
                  <a:xfrm rot="18135756">
                    <a:off x="-24192" y="2720587"/>
                    <a:ext cx="1347043" cy="802433"/>
                  </a:xfrm>
                  <a:custGeom>
                    <a:avLst/>
                    <a:gdLst>
                      <a:gd name="connsiteX0" fmla="*/ 0 w 1339403"/>
                      <a:gd name="connsiteY0" fmla="*/ 839273 h 839273"/>
                      <a:gd name="connsiteX1" fmla="*/ 103031 w 1339403"/>
                      <a:gd name="connsiteY1" fmla="*/ 568816 h 839273"/>
                      <a:gd name="connsiteX2" fmla="*/ 334851 w 1339403"/>
                      <a:gd name="connsiteY2" fmla="*/ 607453 h 839273"/>
                      <a:gd name="connsiteX3" fmla="*/ 425003 w 1339403"/>
                      <a:gd name="connsiteY3" fmla="*/ 375633 h 839273"/>
                      <a:gd name="connsiteX4" fmla="*/ 695459 w 1339403"/>
                      <a:gd name="connsiteY4" fmla="*/ 440028 h 839273"/>
                      <a:gd name="connsiteX5" fmla="*/ 772732 w 1339403"/>
                      <a:gd name="connsiteY5" fmla="*/ 169571 h 839273"/>
                      <a:gd name="connsiteX6" fmla="*/ 1068946 w 1339403"/>
                      <a:gd name="connsiteY6" fmla="*/ 259723 h 839273"/>
                      <a:gd name="connsiteX7" fmla="*/ 1146220 w 1339403"/>
                      <a:gd name="connsiteY7" fmla="*/ 27904 h 839273"/>
                      <a:gd name="connsiteX8" fmla="*/ 1339403 w 1339403"/>
                      <a:gd name="connsiteY8" fmla="*/ 92298 h 8392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39403" h="839273">
                        <a:moveTo>
                          <a:pt x="0" y="839273"/>
                        </a:moveTo>
                        <a:cubicBezTo>
                          <a:pt x="23611" y="723363"/>
                          <a:pt x="47223" y="607453"/>
                          <a:pt x="103031" y="568816"/>
                        </a:cubicBezTo>
                        <a:cubicBezTo>
                          <a:pt x="158839" y="530179"/>
                          <a:pt x="281189" y="639650"/>
                          <a:pt x="334851" y="607453"/>
                        </a:cubicBezTo>
                        <a:cubicBezTo>
                          <a:pt x="388513" y="575256"/>
                          <a:pt x="364902" y="403537"/>
                          <a:pt x="425003" y="375633"/>
                        </a:cubicBezTo>
                        <a:cubicBezTo>
                          <a:pt x="485104" y="347729"/>
                          <a:pt x="637504" y="474372"/>
                          <a:pt x="695459" y="440028"/>
                        </a:cubicBezTo>
                        <a:cubicBezTo>
                          <a:pt x="753414" y="405684"/>
                          <a:pt x="710484" y="199622"/>
                          <a:pt x="772732" y="169571"/>
                        </a:cubicBezTo>
                        <a:cubicBezTo>
                          <a:pt x="834980" y="139520"/>
                          <a:pt x="1006698" y="283334"/>
                          <a:pt x="1068946" y="259723"/>
                        </a:cubicBezTo>
                        <a:cubicBezTo>
                          <a:pt x="1131194" y="236112"/>
                          <a:pt x="1101144" y="55808"/>
                          <a:pt x="1146220" y="27904"/>
                        </a:cubicBezTo>
                        <a:cubicBezTo>
                          <a:pt x="1191296" y="0"/>
                          <a:pt x="1311499" y="79419"/>
                          <a:pt x="1339403" y="92298"/>
                        </a:cubicBezTo>
                      </a:path>
                    </a:pathLst>
                  </a:custGeom>
                  <a:ln w="2540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315" name="Oval 314"/>
                  <p:cNvSpPr>
                    <a:spLocks noChangeAspect="1"/>
                  </p:cNvSpPr>
                  <p:nvPr/>
                </p:nvSpPr>
                <p:spPr bwMode="auto">
                  <a:xfrm rot="18135756">
                    <a:off x="497942" y="3860614"/>
                    <a:ext cx="277332" cy="267478"/>
                  </a:xfrm>
                  <a:prstGeom prst="ellipse">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grpSp>
          <p:grpSp>
            <p:nvGrpSpPr>
              <p:cNvPr id="36950" name="Group 18"/>
              <p:cNvGrpSpPr>
                <a:grpSpLocks/>
              </p:cNvGrpSpPr>
              <p:nvPr/>
            </p:nvGrpSpPr>
            <p:grpSpPr bwMode="auto">
              <a:xfrm rot="-3494287">
                <a:off x="1373453" y="1239003"/>
                <a:ext cx="1752548" cy="1407005"/>
                <a:chOff x="2123717" y="2430948"/>
                <a:chExt cx="1752548" cy="1407005"/>
              </a:xfrm>
            </p:grpSpPr>
            <p:grpSp>
              <p:nvGrpSpPr>
                <p:cNvPr id="36951" name="Group 4"/>
                <p:cNvGrpSpPr>
                  <a:grpSpLocks/>
                </p:cNvGrpSpPr>
                <p:nvPr/>
              </p:nvGrpSpPr>
              <p:grpSpPr bwMode="auto">
                <a:xfrm rot="-5400000">
                  <a:off x="2604806" y="2021198"/>
                  <a:ext cx="861710" cy="1681209"/>
                  <a:chOff x="212242" y="2579711"/>
                  <a:chExt cx="861710" cy="1681209"/>
                </a:xfrm>
              </p:grpSpPr>
              <p:sp>
                <p:nvSpPr>
                  <p:cNvPr id="307" name="Freeform 2"/>
                  <p:cNvSpPr/>
                  <p:nvPr/>
                </p:nvSpPr>
                <p:spPr bwMode="auto">
                  <a:xfrm rot="18135756">
                    <a:off x="6039" y="2860456"/>
                    <a:ext cx="1372058" cy="861710"/>
                  </a:xfrm>
                  <a:custGeom>
                    <a:avLst/>
                    <a:gdLst>
                      <a:gd name="connsiteX0" fmla="*/ 0 w 1339403"/>
                      <a:gd name="connsiteY0" fmla="*/ 839273 h 839273"/>
                      <a:gd name="connsiteX1" fmla="*/ 103031 w 1339403"/>
                      <a:gd name="connsiteY1" fmla="*/ 568816 h 839273"/>
                      <a:gd name="connsiteX2" fmla="*/ 334851 w 1339403"/>
                      <a:gd name="connsiteY2" fmla="*/ 607453 h 839273"/>
                      <a:gd name="connsiteX3" fmla="*/ 425003 w 1339403"/>
                      <a:gd name="connsiteY3" fmla="*/ 375633 h 839273"/>
                      <a:gd name="connsiteX4" fmla="*/ 695459 w 1339403"/>
                      <a:gd name="connsiteY4" fmla="*/ 440028 h 839273"/>
                      <a:gd name="connsiteX5" fmla="*/ 772732 w 1339403"/>
                      <a:gd name="connsiteY5" fmla="*/ 169571 h 839273"/>
                      <a:gd name="connsiteX6" fmla="*/ 1068946 w 1339403"/>
                      <a:gd name="connsiteY6" fmla="*/ 259723 h 839273"/>
                      <a:gd name="connsiteX7" fmla="*/ 1146220 w 1339403"/>
                      <a:gd name="connsiteY7" fmla="*/ 27904 h 839273"/>
                      <a:gd name="connsiteX8" fmla="*/ 1339403 w 1339403"/>
                      <a:gd name="connsiteY8" fmla="*/ 92298 h 8392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39403" h="839273">
                        <a:moveTo>
                          <a:pt x="0" y="839273"/>
                        </a:moveTo>
                        <a:cubicBezTo>
                          <a:pt x="23611" y="723363"/>
                          <a:pt x="47223" y="607453"/>
                          <a:pt x="103031" y="568816"/>
                        </a:cubicBezTo>
                        <a:cubicBezTo>
                          <a:pt x="158839" y="530179"/>
                          <a:pt x="281189" y="639650"/>
                          <a:pt x="334851" y="607453"/>
                        </a:cubicBezTo>
                        <a:cubicBezTo>
                          <a:pt x="388513" y="575256"/>
                          <a:pt x="364902" y="403537"/>
                          <a:pt x="425003" y="375633"/>
                        </a:cubicBezTo>
                        <a:cubicBezTo>
                          <a:pt x="485104" y="347729"/>
                          <a:pt x="637504" y="474372"/>
                          <a:pt x="695459" y="440028"/>
                        </a:cubicBezTo>
                        <a:cubicBezTo>
                          <a:pt x="753414" y="405684"/>
                          <a:pt x="710484" y="199622"/>
                          <a:pt x="772732" y="169571"/>
                        </a:cubicBezTo>
                        <a:cubicBezTo>
                          <a:pt x="834980" y="139520"/>
                          <a:pt x="1006698" y="283334"/>
                          <a:pt x="1068946" y="259723"/>
                        </a:cubicBezTo>
                        <a:cubicBezTo>
                          <a:pt x="1131194" y="236112"/>
                          <a:pt x="1101144" y="55808"/>
                          <a:pt x="1146220" y="27904"/>
                        </a:cubicBezTo>
                        <a:cubicBezTo>
                          <a:pt x="1191296" y="0"/>
                          <a:pt x="1311499" y="79419"/>
                          <a:pt x="1339403" y="92298"/>
                        </a:cubicBezTo>
                      </a:path>
                    </a:pathLst>
                  </a:custGeom>
                  <a:ln w="2540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308" name="Oval 3"/>
                  <p:cNvSpPr>
                    <a:spLocks noChangeAspect="1"/>
                  </p:cNvSpPr>
                  <p:nvPr/>
                </p:nvSpPr>
                <p:spPr bwMode="auto">
                  <a:xfrm rot="18135756">
                    <a:off x="580848" y="4054459"/>
                    <a:ext cx="282336" cy="282286"/>
                  </a:xfrm>
                  <a:prstGeom prst="ellipse">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grpSp>
              <p:nvGrpSpPr>
                <p:cNvPr id="36952" name="Group 5"/>
                <p:cNvGrpSpPr>
                  <a:grpSpLocks/>
                </p:cNvGrpSpPr>
                <p:nvPr/>
              </p:nvGrpSpPr>
              <p:grpSpPr bwMode="auto">
                <a:xfrm rot="-4657300">
                  <a:off x="2557783" y="2399724"/>
                  <a:ext cx="906281" cy="1669251"/>
                  <a:chOff x="93974" y="2556671"/>
                  <a:chExt cx="906281" cy="1669251"/>
                </a:xfrm>
              </p:grpSpPr>
              <p:sp>
                <p:nvSpPr>
                  <p:cNvPr id="305" name="Freeform 6"/>
                  <p:cNvSpPr/>
                  <p:nvPr/>
                </p:nvSpPr>
                <p:spPr bwMode="auto">
                  <a:xfrm rot="18135756">
                    <a:off x="-30699" y="2808620"/>
                    <a:ext cx="1302711" cy="906284"/>
                  </a:xfrm>
                  <a:custGeom>
                    <a:avLst/>
                    <a:gdLst>
                      <a:gd name="connsiteX0" fmla="*/ 0 w 1339403"/>
                      <a:gd name="connsiteY0" fmla="*/ 839273 h 839273"/>
                      <a:gd name="connsiteX1" fmla="*/ 103031 w 1339403"/>
                      <a:gd name="connsiteY1" fmla="*/ 568816 h 839273"/>
                      <a:gd name="connsiteX2" fmla="*/ 334851 w 1339403"/>
                      <a:gd name="connsiteY2" fmla="*/ 607453 h 839273"/>
                      <a:gd name="connsiteX3" fmla="*/ 425003 w 1339403"/>
                      <a:gd name="connsiteY3" fmla="*/ 375633 h 839273"/>
                      <a:gd name="connsiteX4" fmla="*/ 695459 w 1339403"/>
                      <a:gd name="connsiteY4" fmla="*/ 440028 h 839273"/>
                      <a:gd name="connsiteX5" fmla="*/ 772732 w 1339403"/>
                      <a:gd name="connsiteY5" fmla="*/ 169571 h 839273"/>
                      <a:gd name="connsiteX6" fmla="*/ 1068946 w 1339403"/>
                      <a:gd name="connsiteY6" fmla="*/ 259723 h 839273"/>
                      <a:gd name="connsiteX7" fmla="*/ 1146220 w 1339403"/>
                      <a:gd name="connsiteY7" fmla="*/ 27904 h 839273"/>
                      <a:gd name="connsiteX8" fmla="*/ 1339403 w 1339403"/>
                      <a:gd name="connsiteY8" fmla="*/ 92298 h 8392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39403" h="839273">
                        <a:moveTo>
                          <a:pt x="0" y="839273"/>
                        </a:moveTo>
                        <a:cubicBezTo>
                          <a:pt x="23611" y="723363"/>
                          <a:pt x="47223" y="607453"/>
                          <a:pt x="103031" y="568816"/>
                        </a:cubicBezTo>
                        <a:cubicBezTo>
                          <a:pt x="158839" y="530179"/>
                          <a:pt x="281189" y="639650"/>
                          <a:pt x="334851" y="607453"/>
                        </a:cubicBezTo>
                        <a:cubicBezTo>
                          <a:pt x="388513" y="575256"/>
                          <a:pt x="364902" y="403537"/>
                          <a:pt x="425003" y="375633"/>
                        </a:cubicBezTo>
                        <a:cubicBezTo>
                          <a:pt x="485104" y="347729"/>
                          <a:pt x="637504" y="474372"/>
                          <a:pt x="695459" y="440028"/>
                        </a:cubicBezTo>
                        <a:cubicBezTo>
                          <a:pt x="753414" y="405684"/>
                          <a:pt x="710484" y="199622"/>
                          <a:pt x="772732" y="169571"/>
                        </a:cubicBezTo>
                        <a:cubicBezTo>
                          <a:pt x="834980" y="139520"/>
                          <a:pt x="1006698" y="283334"/>
                          <a:pt x="1068946" y="259723"/>
                        </a:cubicBezTo>
                        <a:cubicBezTo>
                          <a:pt x="1131194" y="236112"/>
                          <a:pt x="1101144" y="55808"/>
                          <a:pt x="1146220" y="27904"/>
                        </a:cubicBezTo>
                        <a:cubicBezTo>
                          <a:pt x="1191296" y="0"/>
                          <a:pt x="1311499" y="79419"/>
                          <a:pt x="1339403" y="92298"/>
                        </a:cubicBezTo>
                      </a:path>
                    </a:pathLst>
                  </a:custGeom>
                  <a:ln w="2540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306" name="Oval 305"/>
                  <p:cNvSpPr>
                    <a:spLocks noChangeAspect="1"/>
                  </p:cNvSpPr>
                  <p:nvPr/>
                </p:nvSpPr>
                <p:spPr bwMode="auto">
                  <a:xfrm rot="18135756">
                    <a:off x="513805" y="3983869"/>
                    <a:ext cx="277384" cy="282283"/>
                  </a:xfrm>
                  <a:prstGeom prst="ellipse">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grpSp>
              <p:nvGrpSpPr>
                <p:cNvPr id="36953" name="Group 8"/>
                <p:cNvGrpSpPr>
                  <a:grpSpLocks/>
                </p:cNvGrpSpPr>
                <p:nvPr/>
              </p:nvGrpSpPr>
              <p:grpSpPr bwMode="auto">
                <a:xfrm rot="-4109402">
                  <a:off x="2535499" y="2559511"/>
                  <a:ext cx="866660" cy="1690223"/>
                  <a:chOff x="233323" y="2487234"/>
                  <a:chExt cx="866660" cy="1690223"/>
                </a:xfrm>
              </p:grpSpPr>
              <p:sp>
                <p:nvSpPr>
                  <p:cNvPr id="303" name="Freeform 302"/>
                  <p:cNvSpPr/>
                  <p:nvPr/>
                </p:nvSpPr>
                <p:spPr bwMode="auto">
                  <a:xfrm rot="18135756">
                    <a:off x="60834" y="2778073"/>
                    <a:ext cx="1337387" cy="866663"/>
                  </a:xfrm>
                  <a:custGeom>
                    <a:avLst/>
                    <a:gdLst>
                      <a:gd name="connsiteX0" fmla="*/ 0 w 1339403"/>
                      <a:gd name="connsiteY0" fmla="*/ 839273 h 839273"/>
                      <a:gd name="connsiteX1" fmla="*/ 103031 w 1339403"/>
                      <a:gd name="connsiteY1" fmla="*/ 568816 h 839273"/>
                      <a:gd name="connsiteX2" fmla="*/ 334851 w 1339403"/>
                      <a:gd name="connsiteY2" fmla="*/ 607453 h 839273"/>
                      <a:gd name="connsiteX3" fmla="*/ 425003 w 1339403"/>
                      <a:gd name="connsiteY3" fmla="*/ 375633 h 839273"/>
                      <a:gd name="connsiteX4" fmla="*/ 695459 w 1339403"/>
                      <a:gd name="connsiteY4" fmla="*/ 440028 h 839273"/>
                      <a:gd name="connsiteX5" fmla="*/ 772732 w 1339403"/>
                      <a:gd name="connsiteY5" fmla="*/ 169571 h 839273"/>
                      <a:gd name="connsiteX6" fmla="*/ 1068946 w 1339403"/>
                      <a:gd name="connsiteY6" fmla="*/ 259723 h 839273"/>
                      <a:gd name="connsiteX7" fmla="*/ 1146220 w 1339403"/>
                      <a:gd name="connsiteY7" fmla="*/ 27904 h 839273"/>
                      <a:gd name="connsiteX8" fmla="*/ 1339403 w 1339403"/>
                      <a:gd name="connsiteY8" fmla="*/ 92298 h 8392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39403" h="839273">
                        <a:moveTo>
                          <a:pt x="0" y="839273"/>
                        </a:moveTo>
                        <a:cubicBezTo>
                          <a:pt x="23611" y="723363"/>
                          <a:pt x="47223" y="607453"/>
                          <a:pt x="103031" y="568816"/>
                        </a:cubicBezTo>
                        <a:cubicBezTo>
                          <a:pt x="158839" y="530179"/>
                          <a:pt x="281189" y="639650"/>
                          <a:pt x="334851" y="607453"/>
                        </a:cubicBezTo>
                        <a:cubicBezTo>
                          <a:pt x="388513" y="575256"/>
                          <a:pt x="364902" y="403537"/>
                          <a:pt x="425003" y="375633"/>
                        </a:cubicBezTo>
                        <a:cubicBezTo>
                          <a:pt x="485104" y="347729"/>
                          <a:pt x="637504" y="474372"/>
                          <a:pt x="695459" y="440028"/>
                        </a:cubicBezTo>
                        <a:cubicBezTo>
                          <a:pt x="753414" y="405684"/>
                          <a:pt x="710484" y="199622"/>
                          <a:pt x="772732" y="169571"/>
                        </a:cubicBezTo>
                        <a:cubicBezTo>
                          <a:pt x="834980" y="139520"/>
                          <a:pt x="1006698" y="283334"/>
                          <a:pt x="1068946" y="259723"/>
                        </a:cubicBezTo>
                        <a:cubicBezTo>
                          <a:pt x="1131194" y="236112"/>
                          <a:pt x="1101144" y="55808"/>
                          <a:pt x="1146220" y="27904"/>
                        </a:cubicBezTo>
                        <a:cubicBezTo>
                          <a:pt x="1191296" y="0"/>
                          <a:pt x="1311499" y="79419"/>
                          <a:pt x="1339403" y="92298"/>
                        </a:cubicBezTo>
                      </a:path>
                    </a:pathLst>
                  </a:custGeom>
                  <a:ln w="2540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304" name="Oval 303"/>
                  <p:cNvSpPr>
                    <a:spLocks noChangeAspect="1"/>
                  </p:cNvSpPr>
                  <p:nvPr/>
                </p:nvSpPr>
                <p:spPr bwMode="auto">
                  <a:xfrm rot="18135756">
                    <a:off x="583326" y="3934480"/>
                    <a:ext cx="277384" cy="302093"/>
                  </a:xfrm>
                  <a:prstGeom prst="ellipse">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grpSp>
        </p:grpSp>
        <p:grpSp>
          <p:nvGrpSpPr>
            <p:cNvPr id="36884" name="Group 35"/>
            <p:cNvGrpSpPr>
              <a:grpSpLocks/>
            </p:cNvGrpSpPr>
            <p:nvPr/>
          </p:nvGrpSpPr>
          <p:grpSpPr bwMode="auto">
            <a:xfrm rot="6899777">
              <a:off x="3650959" y="2839915"/>
              <a:ext cx="2510899" cy="2864487"/>
              <a:chOff x="1057328" y="1212417"/>
              <a:chExt cx="2510899" cy="2864487"/>
            </a:xfrm>
          </p:grpSpPr>
          <p:grpSp>
            <p:nvGrpSpPr>
              <p:cNvPr id="36917" name="Group 17"/>
              <p:cNvGrpSpPr>
                <a:grpSpLocks/>
              </p:cNvGrpSpPr>
              <p:nvPr/>
            </p:nvGrpSpPr>
            <p:grpSpPr bwMode="auto">
              <a:xfrm rot="341218">
                <a:off x="1794007" y="2183213"/>
                <a:ext cx="1774220" cy="1893691"/>
                <a:chOff x="1926588" y="2226514"/>
                <a:chExt cx="1774220" cy="1893691"/>
              </a:xfrm>
            </p:grpSpPr>
            <p:grpSp>
              <p:nvGrpSpPr>
                <p:cNvPr id="36934" name="Group 4"/>
                <p:cNvGrpSpPr>
                  <a:grpSpLocks/>
                </p:cNvGrpSpPr>
                <p:nvPr/>
              </p:nvGrpSpPr>
              <p:grpSpPr bwMode="auto">
                <a:xfrm rot="-5400000">
                  <a:off x="2428446" y="2305252"/>
                  <a:ext cx="871614" cy="1673110"/>
                  <a:chOff x="-72714" y="2412352"/>
                  <a:chExt cx="871614" cy="1673110"/>
                </a:xfrm>
              </p:grpSpPr>
              <p:sp>
                <p:nvSpPr>
                  <p:cNvPr id="296" name="Freeform 2"/>
                  <p:cNvSpPr/>
                  <p:nvPr/>
                </p:nvSpPr>
                <p:spPr bwMode="auto">
                  <a:xfrm rot="18135756">
                    <a:off x="-425087" y="2638530"/>
                    <a:ext cx="1352247" cy="871617"/>
                  </a:xfrm>
                  <a:custGeom>
                    <a:avLst/>
                    <a:gdLst>
                      <a:gd name="connsiteX0" fmla="*/ 0 w 1339403"/>
                      <a:gd name="connsiteY0" fmla="*/ 839273 h 839273"/>
                      <a:gd name="connsiteX1" fmla="*/ 103031 w 1339403"/>
                      <a:gd name="connsiteY1" fmla="*/ 568816 h 839273"/>
                      <a:gd name="connsiteX2" fmla="*/ 334851 w 1339403"/>
                      <a:gd name="connsiteY2" fmla="*/ 607453 h 839273"/>
                      <a:gd name="connsiteX3" fmla="*/ 425003 w 1339403"/>
                      <a:gd name="connsiteY3" fmla="*/ 375633 h 839273"/>
                      <a:gd name="connsiteX4" fmla="*/ 695459 w 1339403"/>
                      <a:gd name="connsiteY4" fmla="*/ 440028 h 839273"/>
                      <a:gd name="connsiteX5" fmla="*/ 772732 w 1339403"/>
                      <a:gd name="connsiteY5" fmla="*/ 169571 h 839273"/>
                      <a:gd name="connsiteX6" fmla="*/ 1068946 w 1339403"/>
                      <a:gd name="connsiteY6" fmla="*/ 259723 h 839273"/>
                      <a:gd name="connsiteX7" fmla="*/ 1146220 w 1339403"/>
                      <a:gd name="connsiteY7" fmla="*/ 27904 h 839273"/>
                      <a:gd name="connsiteX8" fmla="*/ 1339403 w 1339403"/>
                      <a:gd name="connsiteY8" fmla="*/ 92298 h 8392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39403" h="839273">
                        <a:moveTo>
                          <a:pt x="0" y="839273"/>
                        </a:moveTo>
                        <a:cubicBezTo>
                          <a:pt x="23611" y="723363"/>
                          <a:pt x="47223" y="607453"/>
                          <a:pt x="103031" y="568816"/>
                        </a:cubicBezTo>
                        <a:cubicBezTo>
                          <a:pt x="158839" y="530179"/>
                          <a:pt x="281189" y="639650"/>
                          <a:pt x="334851" y="607453"/>
                        </a:cubicBezTo>
                        <a:cubicBezTo>
                          <a:pt x="388513" y="575256"/>
                          <a:pt x="364902" y="403537"/>
                          <a:pt x="425003" y="375633"/>
                        </a:cubicBezTo>
                        <a:cubicBezTo>
                          <a:pt x="485104" y="347729"/>
                          <a:pt x="637504" y="474372"/>
                          <a:pt x="695459" y="440028"/>
                        </a:cubicBezTo>
                        <a:cubicBezTo>
                          <a:pt x="753414" y="405684"/>
                          <a:pt x="710484" y="199622"/>
                          <a:pt x="772732" y="169571"/>
                        </a:cubicBezTo>
                        <a:cubicBezTo>
                          <a:pt x="834980" y="139520"/>
                          <a:pt x="1006698" y="283334"/>
                          <a:pt x="1068946" y="259723"/>
                        </a:cubicBezTo>
                        <a:cubicBezTo>
                          <a:pt x="1131194" y="236112"/>
                          <a:pt x="1101144" y="55808"/>
                          <a:pt x="1146220" y="27904"/>
                        </a:cubicBezTo>
                        <a:cubicBezTo>
                          <a:pt x="1191296" y="0"/>
                          <a:pt x="1311499" y="79419"/>
                          <a:pt x="1339403" y="92298"/>
                        </a:cubicBezTo>
                      </a:path>
                    </a:pathLst>
                  </a:custGeom>
                  <a:ln w="2540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297" name="Oval 3"/>
                  <p:cNvSpPr>
                    <a:spLocks noChangeAspect="1"/>
                  </p:cNvSpPr>
                  <p:nvPr/>
                </p:nvSpPr>
                <p:spPr bwMode="auto">
                  <a:xfrm rot="18135756">
                    <a:off x="192867" y="3762280"/>
                    <a:ext cx="282335" cy="282287"/>
                  </a:xfrm>
                  <a:prstGeom prst="ellipse">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grpSp>
              <p:nvGrpSpPr>
                <p:cNvPr id="36935" name="Group 5"/>
                <p:cNvGrpSpPr>
                  <a:grpSpLocks/>
                </p:cNvGrpSpPr>
                <p:nvPr/>
              </p:nvGrpSpPr>
              <p:grpSpPr bwMode="auto">
                <a:xfrm rot="-4657300">
                  <a:off x="2402552" y="2581820"/>
                  <a:ext cx="881519" cy="1642252"/>
                  <a:chOff x="-94254" y="2442597"/>
                  <a:chExt cx="881519" cy="1642252"/>
                </a:xfrm>
              </p:grpSpPr>
              <p:sp>
                <p:nvSpPr>
                  <p:cNvPr id="294" name="Freeform 6"/>
                  <p:cNvSpPr/>
                  <p:nvPr/>
                </p:nvSpPr>
                <p:spPr bwMode="auto">
                  <a:xfrm rot="18135756">
                    <a:off x="-414338" y="2658455"/>
                    <a:ext cx="1332431" cy="881522"/>
                  </a:xfrm>
                  <a:custGeom>
                    <a:avLst/>
                    <a:gdLst>
                      <a:gd name="connsiteX0" fmla="*/ 0 w 1339403"/>
                      <a:gd name="connsiteY0" fmla="*/ 839273 h 839273"/>
                      <a:gd name="connsiteX1" fmla="*/ 103031 w 1339403"/>
                      <a:gd name="connsiteY1" fmla="*/ 568816 h 839273"/>
                      <a:gd name="connsiteX2" fmla="*/ 334851 w 1339403"/>
                      <a:gd name="connsiteY2" fmla="*/ 607453 h 839273"/>
                      <a:gd name="connsiteX3" fmla="*/ 425003 w 1339403"/>
                      <a:gd name="connsiteY3" fmla="*/ 375633 h 839273"/>
                      <a:gd name="connsiteX4" fmla="*/ 695459 w 1339403"/>
                      <a:gd name="connsiteY4" fmla="*/ 440028 h 839273"/>
                      <a:gd name="connsiteX5" fmla="*/ 772732 w 1339403"/>
                      <a:gd name="connsiteY5" fmla="*/ 169571 h 839273"/>
                      <a:gd name="connsiteX6" fmla="*/ 1068946 w 1339403"/>
                      <a:gd name="connsiteY6" fmla="*/ 259723 h 839273"/>
                      <a:gd name="connsiteX7" fmla="*/ 1146220 w 1339403"/>
                      <a:gd name="connsiteY7" fmla="*/ 27904 h 839273"/>
                      <a:gd name="connsiteX8" fmla="*/ 1339403 w 1339403"/>
                      <a:gd name="connsiteY8" fmla="*/ 92298 h 8392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39403" h="839273">
                        <a:moveTo>
                          <a:pt x="0" y="839273"/>
                        </a:moveTo>
                        <a:cubicBezTo>
                          <a:pt x="23611" y="723363"/>
                          <a:pt x="47223" y="607453"/>
                          <a:pt x="103031" y="568816"/>
                        </a:cubicBezTo>
                        <a:cubicBezTo>
                          <a:pt x="158839" y="530179"/>
                          <a:pt x="281189" y="639650"/>
                          <a:pt x="334851" y="607453"/>
                        </a:cubicBezTo>
                        <a:cubicBezTo>
                          <a:pt x="388513" y="575256"/>
                          <a:pt x="364902" y="403537"/>
                          <a:pt x="425003" y="375633"/>
                        </a:cubicBezTo>
                        <a:cubicBezTo>
                          <a:pt x="485104" y="347729"/>
                          <a:pt x="637504" y="474372"/>
                          <a:pt x="695459" y="440028"/>
                        </a:cubicBezTo>
                        <a:cubicBezTo>
                          <a:pt x="753414" y="405684"/>
                          <a:pt x="710484" y="199622"/>
                          <a:pt x="772732" y="169571"/>
                        </a:cubicBezTo>
                        <a:cubicBezTo>
                          <a:pt x="834980" y="139520"/>
                          <a:pt x="1006698" y="283334"/>
                          <a:pt x="1068946" y="259723"/>
                        </a:cubicBezTo>
                        <a:cubicBezTo>
                          <a:pt x="1131194" y="236112"/>
                          <a:pt x="1101144" y="55808"/>
                          <a:pt x="1146220" y="27904"/>
                        </a:cubicBezTo>
                        <a:cubicBezTo>
                          <a:pt x="1191296" y="0"/>
                          <a:pt x="1311499" y="79419"/>
                          <a:pt x="1339403" y="92298"/>
                        </a:cubicBezTo>
                      </a:path>
                    </a:pathLst>
                  </a:custGeom>
                  <a:ln w="2540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295" name="Oval 7"/>
                  <p:cNvSpPr>
                    <a:spLocks noChangeAspect="1"/>
                  </p:cNvSpPr>
                  <p:nvPr/>
                </p:nvSpPr>
                <p:spPr bwMode="auto">
                  <a:xfrm rot="18135756">
                    <a:off x="163045" y="3833328"/>
                    <a:ext cx="272432" cy="287238"/>
                  </a:xfrm>
                  <a:prstGeom prst="ellipse">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grpSp>
              <p:nvGrpSpPr>
                <p:cNvPr id="36936" name="Group 8"/>
                <p:cNvGrpSpPr>
                  <a:grpSpLocks/>
                </p:cNvGrpSpPr>
                <p:nvPr/>
              </p:nvGrpSpPr>
              <p:grpSpPr bwMode="auto">
                <a:xfrm rot="-4109402">
                  <a:off x="2308841" y="2866338"/>
                  <a:ext cx="871614" cy="1636119"/>
                  <a:chOff x="-111642" y="2408301"/>
                  <a:chExt cx="871614" cy="1636119"/>
                </a:xfrm>
              </p:grpSpPr>
              <p:sp>
                <p:nvSpPr>
                  <p:cNvPr id="292" name="Freeform 291"/>
                  <p:cNvSpPr/>
                  <p:nvPr/>
                </p:nvSpPr>
                <p:spPr bwMode="auto">
                  <a:xfrm rot="18135756">
                    <a:off x="-428015" y="2689821"/>
                    <a:ext cx="1332432" cy="871617"/>
                  </a:xfrm>
                  <a:custGeom>
                    <a:avLst/>
                    <a:gdLst>
                      <a:gd name="connsiteX0" fmla="*/ 0 w 1339403"/>
                      <a:gd name="connsiteY0" fmla="*/ 839273 h 839273"/>
                      <a:gd name="connsiteX1" fmla="*/ 103031 w 1339403"/>
                      <a:gd name="connsiteY1" fmla="*/ 568816 h 839273"/>
                      <a:gd name="connsiteX2" fmla="*/ 334851 w 1339403"/>
                      <a:gd name="connsiteY2" fmla="*/ 607453 h 839273"/>
                      <a:gd name="connsiteX3" fmla="*/ 425003 w 1339403"/>
                      <a:gd name="connsiteY3" fmla="*/ 375633 h 839273"/>
                      <a:gd name="connsiteX4" fmla="*/ 695459 w 1339403"/>
                      <a:gd name="connsiteY4" fmla="*/ 440028 h 839273"/>
                      <a:gd name="connsiteX5" fmla="*/ 772732 w 1339403"/>
                      <a:gd name="connsiteY5" fmla="*/ 169571 h 839273"/>
                      <a:gd name="connsiteX6" fmla="*/ 1068946 w 1339403"/>
                      <a:gd name="connsiteY6" fmla="*/ 259723 h 839273"/>
                      <a:gd name="connsiteX7" fmla="*/ 1146220 w 1339403"/>
                      <a:gd name="connsiteY7" fmla="*/ 27904 h 839273"/>
                      <a:gd name="connsiteX8" fmla="*/ 1339403 w 1339403"/>
                      <a:gd name="connsiteY8" fmla="*/ 92298 h 8392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39403" h="839273">
                        <a:moveTo>
                          <a:pt x="0" y="839273"/>
                        </a:moveTo>
                        <a:cubicBezTo>
                          <a:pt x="23611" y="723363"/>
                          <a:pt x="47223" y="607453"/>
                          <a:pt x="103031" y="568816"/>
                        </a:cubicBezTo>
                        <a:cubicBezTo>
                          <a:pt x="158839" y="530179"/>
                          <a:pt x="281189" y="639650"/>
                          <a:pt x="334851" y="607453"/>
                        </a:cubicBezTo>
                        <a:cubicBezTo>
                          <a:pt x="388513" y="575256"/>
                          <a:pt x="364902" y="403537"/>
                          <a:pt x="425003" y="375633"/>
                        </a:cubicBezTo>
                        <a:cubicBezTo>
                          <a:pt x="485104" y="347729"/>
                          <a:pt x="637504" y="474372"/>
                          <a:pt x="695459" y="440028"/>
                        </a:cubicBezTo>
                        <a:cubicBezTo>
                          <a:pt x="753414" y="405684"/>
                          <a:pt x="710484" y="199622"/>
                          <a:pt x="772732" y="169571"/>
                        </a:cubicBezTo>
                        <a:cubicBezTo>
                          <a:pt x="834980" y="139520"/>
                          <a:pt x="1006698" y="283334"/>
                          <a:pt x="1068946" y="259723"/>
                        </a:cubicBezTo>
                        <a:cubicBezTo>
                          <a:pt x="1131194" y="236112"/>
                          <a:pt x="1101144" y="55808"/>
                          <a:pt x="1146220" y="27904"/>
                        </a:cubicBezTo>
                        <a:cubicBezTo>
                          <a:pt x="1191296" y="0"/>
                          <a:pt x="1311499" y="79419"/>
                          <a:pt x="1339403" y="92298"/>
                        </a:cubicBezTo>
                      </a:path>
                    </a:pathLst>
                  </a:custGeom>
                  <a:ln w="2540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293" name="Oval 292"/>
                  <p:cNvSpPr>
                    <a:spLocks noChangeAspect="1"/>
                  </p:cNvSpPr>
                  <p:nvPr/>
                </p:nvSpPr>
                <p:spPr bwMode="auto">
                  <a:xfrm rot="18135756">
                    <a:off x="119979" y="3762095"/>
                    <a:ext cx="277384" cy="282287"/>
                  </a:xfrm>
                  <a:prstGeom prst="ellipse">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grpSp>
              <p:nvGrpSpPr>
                <p:cNvPr id="36937" name="Group 11"/>
                <p:cNvGrpSpPr>
                  <a:grpSpLocks/>
                </p:cNvGrpSpPr>
                <p:nvPr/>
              </p:nvGrpSpPr>
              <p:grpSpPr bwMode="auto">
                <a:xfrm rot="-6595151">
                  <a:off x="2401964" y="2077483"/>
                  <a:ext cx="866660" cy="1719473"/>
                  <a:chOff x="-63100" y="2377676"/>
                  <a:chExt cx="866660" cy="1719473"/>
                </a:xfrm>
              </p:grpSpPr>
              <p:sp>
                <p:nvSpPr>
                  <p:cNvPr id="290" name="Freeform 289"/>
                  <p:cNvSpPr/>
                  <p:nvPr/>
                </p:nvSpPr>
                <p:spPr bwMode="auto">
                  <a:xfrm rot="18135756">
                    <a:off x="-446651" y="2567548"/>
                    <a:ext cx="1342340" cy="866663"/>
                  </a:xfrm>
                  <a:custGeom>
                    <a:avLst/>
                    <a:gdLst>
                      <a:gd name="connsiteX0" fmla="*/ 0 w 1339403"/>
                      <a:gd name="connsiteY0" fmla="*/ 839273 h 839273"/>
                      <a:gd name="connsiteX1" fmla="*/ 103031 w 1339403"/>
                      <a:gd name="connsiteY1" fmla="*/ 568816 h 839273"/>
                      <a:gd name="connsiteX2" fmla="*/ 334851 w 1339403"/>
                      <a:gd name="connsiteY2" fmla="*/ 607453 h 839273"/>
                      <a:gd name="connsiteX3" fmla="*/ 425003 w 1339403"/>
                      <a:gd name="connsiteY3" fmla="*/ 375633 h 839273"/>
                      <a:gd name="connsiteX4" fmla="*/ 695459 w 1339403"/>
                      <a:gd name="connsiteY4" fmla="*/ 440028 h 839273"/>
                      <a:gd name="connsiteX5" fmla="*/ 772732 w 1339403"/>
                      <a:gd name="connsiteY5" fmla="*/ 169571 h 839273"/>
                      <a:gd name="connsiteX6" fmla="*/ 1068946 w 1339403"/>
                      <a:gd name="connsiteY6" fmla="*/ 259723 h 839273"/>
                      <a:gd name="connsiteX7" fmla="*/ 1146220 w 1339403"/>
                      <a:gd name="connsiteY7" fmla="*/ 27904 h 839273"/>
                      <a:gd name="connsiteX8" fmla="*/ 1339403 w 1339403"/>
                      <a:gd name="connsiteY8" fmla="*/ 92298 h 8392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39403" h="839273">
                        <a:moveTo>
                          <a:pt x="0" y="839273"/>
                        </a:moveTo>
                        <a:cubicBezTo>
                          <a:pt x="23611" y="723363"/>
                          <a:pt x="47223" y="607453"/>
                          <a:pt x="103031" y="568816"/>
                        </a:cubicBezTo>
                        <a:cubicBezTo>
                          <a:pt x="158839" y="530179"/>
                          <a:pt x="281189" y="639650"/>
                          <a:pt x="334851" y="607453"/>
                        </a:cubicBezTo>
                        <a:cubicBezTo>
                          <a:pt x="388513" y="575256"/>
                          <a:pt x="364902" y="403537"/>
                          <a:pt x="425003" y="375633"/>
                        </a:cubicBezTo>
                        <a:cubicBezTo>
                          <a:pt x="485104" y="347729"/>
                          <a:pt x="637504" y="474372"/>
                          <a:pt x="695459" y="440028"/>
                        </a:cubicBezTo>
                        <a:cubicBezTo>
                          <a:pt x="753414" y="405684"/>
                          <a:pt x="710484" y="199622"/>
                          <a:pt x="772732" y="169571"/>
                        </a:cubicBezTo>
                        <a:cubicBezTo>
                          <a:pt x="834980" y="139520"/>
                          <a:pt x="1006698" y="283334"/>
                          <a:pt x="1068946" y="259723"/>
                        </a:cubicBezTo>
                        <a:cubicBezTo>
                          <a:pt x="1131194" y="236112"/>
                          <a:pt x="1101144" y="55808"/>
                          <a:pt x="1146220" y="27904"/>
                        </a:cubicBezTo>
                        <a:cubicBezTo>
                          <a:pt x="1191296" y="0"/>
                          <a:pt x="1311499" y="79419"/>
                          <a:pt x="1339403" y="92298"/>
                        </a:cubicBezTo>
                      </a:path>
                    </a:pathLst>
                  </a:custGeom>
                  <a:ln w="2540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291" name="Oval 290"/>
                  <p:cNvSpPr>
                    <a:spLocks noChangeAspect="1"/>
                  </p:cNvSpPr>
                  <p:nvPr/>
                </p:nvSpPr>
                <p:spPr bwMode="auto">
                  <a:xfrm rot="18135756">
                    <a:off x="109255" y="3762883"/>
                    <a:ext cx="277384" cy="287237"/>
                  </a:xfrm>
                  <a:prstGeom prst="ellipse">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grpSp>
              <p:nvGrpSpPr>
                <p:cNvPr id="36938" name="Group 14"/>
                <p:cNvGrpSpPr>
                  <a:grpSpLocks/>
                </p:cNvGrpSpPr>
                <p:nvPr/>
              </p:nvGrpSpPr>
              <p:grpSpPr bwMode="auto">
                <a:xfrm rot="-7274546">
                  <a:off x="2312401" y="1854607"/>
                  <a:ext cx="841900" cy="1585714"/>
                  <a:chOff x="-34155" y="2447431"/>
                  <a:chExt cx="841900" cy="1585714"/>
                </a:xfrm>
              </p:grpSpPr>
              <p:sp>
                <p:nvSpPr>
                  <p:cNvPr id="288" name="Freeform 287"/>
                  <p:cNvSpPr/>
                  <p:nvPr/>
                </p:nvSpPr>
                <p:spPr bwMode="auto">
                  <a:xfrm rot="18135756">
                    <a:off x="-331035" y="2625057"/>
                    <a:ext cx="1277946" cy="841903"/>
                  </a:xfrm>
                  <a:custGeom>
                    <a:avLst/>
                    <a:gdLst>
                      <a:gd name="connsiteX0" fmla="*/ 0 w 1339403"/>
                      <a:gd name="connsiteY0" fmla="*/ 839273 h 839273"/>
                      <a:gd name="connsiteX1" fmla="*/ 103031 w 1339403"/>
                      <a:gd name="connsiteY1" fmla="*/ 568816 h 839273"/>
                      <a:gd name="connsiteX2" fmla="*/ 334851 w 1339403"/>
                      <a:gd name="connsiteY2" fmla="*/ 607453 h 839273"/>
                      <a:gd name="connsiteX3" fmla="*/ 425003 w 1339403"/>
                      <a:gd name="connsiteY3" fmla="*/ 375633 h 839273"/>
                      <a:gd name="connsiteX4" fmla="*/ 695459 w 1339403"/>
                      <a:gd name="connsiteY4" fmla="*/ 440028 h 839273"/>
                      <a:gd name="connsiteX5" fmla="*/ 772732 w 1339403"/>
                      <a:gd name="connsiteY5" fmla="*/ 169571 h 839273"/>
                      <a:gd name="connsiteX6" fmla="*/ 1068946 w 1339403"/>
                      <a:gd name="connsiteY6" fmla="*/ 259723 h 839273"/>
                      <a:gd name="connsiteX7" fmla="*/ 1146220 w 1339403"/>
                      <a:gd name="connsiteY7" fmla="*/ 27904 h 839273"/>
                      <a:gd name="connsiteX8" fmla="*/ 1339403 w 1339403"/>
                      <a:gd name="connsiteY8" fmla="*/ 92298 h 8392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39403" h="839273">
                        <a:moveTo>
                          <a:pt x="0" y="839273"/>
                        </a:moveTo>
                        <a:cubicBezTo>
                          <a:pt x="23611" y="723363"/>
                          <a:pt x="47223" y="607453"/>
                          <a:pt x="103031" y="568816"/>
                        </a:cubicBezTo>
                        <a:cubicBezTo>
                          <a:pt x="158839" y="530179"/>
                          <a:pt x="281189" y="639650"/>
                          <a:pt x="334851" y="607453"/>
                        </a:cubicBezTo>
                        <a:cubicBezTo>
                          <a:pt x="388513" y="575256"/>
                          <a:pt x="364902" y="403537"/>
                          <a:pt x="425003" y="375633"/>
                        </a:cubicBezTo>
                        <a:cubicBezTo>
                          <a:pt x="485104" y="347729"/>
                          <a:pt x="637504" y="474372"/>
                          <a:pt x="695459" y="440028"/>
                        </a:cubicBezTo>
                        <a:cubicBezTo>
                          <a:pt x="753414" y="405684"/>
                          <a:pt x="710484" y="199622"/>
                          <a:pt x="772732" y="169571"/>
                        </a:cubicBezTo>
                        <a:cubicBezTo>
                          <a:pt x="834980" y="139520"/>
                          <a:pt x="1006698" y="283334"/>
                          <a:pt x="1068946" y="259723"/>
                        </a:cubicBezTo>
                        <a:cubicBezTo>
                          <a:pt x="1131194" y="236112"/>
                          <a:pt x="1101144" y="55808"/>
                          <a:pt x="1146220" y="27904"/>
                        </a:cubicBezTo>
                        <a:cubicBezTo>
                          <a:pt x="1191296" y="0"/>
                          <a:pt x="1311499" y="79419"/>
                          <a:pt x="1339403" y="92298"/>
                        </a:cubicBezTo>
                      </a:path>
                    </a:pathLst>
                  </a:custGeom>
                  <a:ln w="2540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289" name="Oval 288"/>
                  <p:cNvSpPr>
                    <a:spLocks noChangeAspect="1"/>
                  </p:cNvSpPr>
                  <p:nvPr/>
                </p:nvSpPr>
                <p:spPr bwMode="auto">
                  <a:xfrm rot="18135756">
                    <a:off x="250871" y="3661054"/>
                    <a:ext cx="272429" cy="311998"/>
                  </a:xfrm>
                  <a:prstGeom prst="ellipse">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grpSp>
          <p:grpSp>
            <p:nvGrpSpPr>
              <p:cNvPr id="36918" name="Group 18"/>
              <p:cNvGrpSpPr>
                <a:grpSpLocks/>
              </p:cNvGrpSpPr>
              <p:nvPr/>
            </p:nvGrpSpPr>
            <p:grpSpPr bwMode="auto">
              <a:xfrm rot="-3494287">
                <a:off x="1083161" y="1186584"/>
                <a:ext cx="1890243" cy="1941909"/>
                <a:chOff x="1755474" y="2088408"/>
                <a:chExt cx="1890243" cy="1941909"/>
              </a:xfrm>
            </p:grpSpPr>
            <p:grpSp>
              <p:nvGrpSpPr>
                <p:cNvPr id="36919" name="Group 62"/>
                <p:cNvGrpSpPr>
                  <a:grpSpLocks/>
                </p:cNvGrpSpPr>
                <p:nvPr/>
              </p:nvGrpSpPr>
              <p:grpSpPr bwMode="auto">
                <a:xfrm rot="-5400000">
                  <a:off x="2308670" y="2181250"/>
                  <a:ext cx="861872" cy="1726675"/>
                  <a:chOff x="29378" y="2260921"/>
                  <a:chExt cx="861872" cy="1726675"/>
                </a:xfrm>
              </p:grpSpPr>
              <p:sp>
                <p:nvSpPr>
                  <p:cNvPr id="281" name="Freeform 2"/>
                  <p:cNvSpPr/>
                  <p:nvPr/>
                </p:nvSpPr>
                <p:spPr bwMode="auto">
                  <a:xfrm rot="18135756">
                    <a:off x="-208679" y="2386566"/>
                    <a:ext cx="1347042" cy="861872"/>
                  </a:xfrm>
                  <a:custGeom>
                    <a:avLst/>
                    <a:gdLst>
                      <a:gd name="connsiteX0" fmla="*/ 0 w 1339403"/>
                      <a:gd name="connsiteY0" fmla="*/ 839273 h 839273"/>
                      <a:gd name="connsiteX1" fmla="*/ 103031 w 1339403"/>
                      <a:gd name="connsiteY1" fmla="*/ 568816 h 839273"/>
                      <a:gd name="connsiteX2" fmla="*/ 334851 w 1339403"/>
                      <a:gd name="connsiteY2" fmla="*/ 607453 h 839273"/>
                      <a:gd name="connsiteX3" fmla="*/ 425003 w 1339403"/>
                      <a:gd name="connsiteY3" fmla="*/ 375633 h 839273"/>
                      <a:gd name="connsiteX4" fmla="*/ 695459 w 1339403"/>
                      <a:gd name="connsiteY4" fmla="*/ 440028 h 839273"/>
                      <a:gd name="connsiteX5" fmla="*/ 772732 w 1339403"/>
                      <a:gd name="connsiteY5" fmla="*/ 169571 h 839273"/>
                      <a:gd name="connsiteX6" fmla="*/ 1068946 w 1339403"/>
                      <a:gd name="connsiteY6" fmla="*/ 259723 h 839273"/>
                      <a:gd name="connsiteX7" fmla="*/ 1146220 w 1339403"/>
                      <a:gd name="connsiteY7" fmla="*/ 27904 h 839273"/>
                      <a:gd name="connsiteX8" fmla="*/ 1339403 w 1339403"/>
                      <a:gd name="connsiteY8" fmla="*/ 92298 h 8392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39403" h="839273">
                        <a:moveTo>
                          <a:pt x="0" y="839273"/>
                        </a:moveTo>
                        <a:cubicBezTo>
                          <a:pt x="23611" y="723363"/>
                          <a:pt x="47223" y="607453"/>
                          <a:pt x="103031" y="568816"/>
                        </a:cubicBezTo>
                        <a:cubicBezTo>
                          <a:pt x="158839" y="530179"/>
                          <a:pt x="281189" y="639650"/>
                          <a:pt x="334851" y="607453"/>
                        </a:cubicBezTo>
                        <a:cubicBezTo>
                          <a:pt x="388513" y="575256"/>
                          <a:pt x="364902" y="403537"/>
                          <a:pt x="425003" y="375633"/>
                        </a:cubicBezTo>
                        <a:cubicBezTo>
                          <a:pt x="485104" y="347729"/>
                          <a:pt x="637504" y="474372"/>
                          <a:pt x="695459" y="440028"/>
                        </a:cubicBezTo>
                        <a:cubicBezTo>
                          <a:pt x="753414" y="405684"/>
                          <a:pt x="710484" y="199622"/>
                          <a:pt x="772732" y="169571"/>
                        </a:cubicBezTo>
                        <a:cubicBezTo>
                          <a:pt x="834980" y="139520"/>
                          <a:pt x="1006698" y="283334"/>
                          <a:pt x="1068946" y="259723"/>
                        </a:cubicBezTo>
                        <a:cubicBezTo>
                          <a:pt x="1131194" y="236112"/>
                          <a:pt x="1101144" y="55808"/>
                          <a:pt x="1146220" y="27904"/>
                        </a:cubicBezTo>
                        <a:cubicBezTo>
                          <a:pt x="1191296" y="0"/>
                          <a:pt x="1311499" y="79419"/>
                          <a:pt x="1339403" y="92298"/>
                        </a:cubicBezTo>
                      </a:path>
                    </a:pathLst>
                  </a:custGeom>
                  <a:ln w="2540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282" name="Oval 3"/>
                  <p:cNvSpPr>
                    <a:spLocks noChangeAspect="1"/>
                  </p:cNvSpPr>
                  <p:nvPr/>
                </p:nvSpPr>
                <p:spPr bwMode="auto">
                  <a:xfrm rot="18135756">
                    <a:off x="359329" y="3554372"/>
                    <a:ext cx="267427" cy="292246"/>
                  </a:xfrm>
                  <a:prstGeom prst="ellipse">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grpSp>
              <p:nvGrpSpPr>
                <p:cNvPr id="36920" name="Group 63"/>
                <p:cNvGrpSpPr>
                  <a:grpSpLocks/>
                </p:cNvGrpSpPr>
                <p:nvPr/>
              </p:nvGrpSpPr>
              <p:grpSpPr bwMode="auto">
                <a:xfrm rot="-4657300">
                  <a:off x="2338022" y="2425743"/>
                  <a:ext cx="866827" cy="1748562"/>
                  <a:chOff x="-1786" y="2297173"/>
                  <a:chExt cx="866827" cy="1748562"/>
                </a:xfrm>
              </p:grpSpPr>
              <p:sp>
                <p:nvSpPr>
                  <p:cNvPr id="279" name="Freeform 6"/>
                  <p:cNvSpPr/>
                  <p:nvPr/>
                </p:nvSpPr>
                <p:spPr bwMode="auto">
                  <a:xfrm rot="18135756">
                    <a:off x="-272529" y="2426063"/>
                    <a:ext cx="1327232" cy="866824"/>
                  </a:xfrm>
                  <a:custGeom>
                    <a:avLst/>
                    <a:gdLst>
                      <a:gd name="connsiteX0" fmla="*/ 0 w 1339403"/>
                      <a:gd name="connsiteY0" fmla="*/ 839273 h 839273"/>
                      <a:gd name="connsiteX1" fmla="*/ 103031 w 1339403"/>
                      <a:gd name="connsiteY1" fmla="*/ 568816 h 839273"/>
                      <a:gd name="connsiteX2" fmla="*/ 334851 w 1339403"/>
                      <a:gd name="connsiteY2" fmla="*/ 607453 h 839273"/>
                      <a:gd name="connsiteX3" fmla="*/ 425003 w 1339403"/>
                      <a:gd name="connsiteY3" fmla="*/ 375633 h 839273"/>
                      <a:gd name="connsiteX4" fmla="*/ 695459 w 1339403"/>
                      <a:gd name="connsiteY4" fmla="*/ 440028 h 839273"/>
                      <a:gd name="connsiteX5" fmla="*/ 772732 w 1339403"/>
                      <a:gd name="connsiteY5" fmla="*/ 169571 h 839273"/>
                      <a:gd name="connsiteX6" fmla="*/ 1068946 w 1339403"/>
                      <a:gd name="connsiteY6" fmla="*/ 259723 h 839273"/>
                      <a:gd name="connsiteX7" fmla="*/ 1146220 w 1339403"/>
                      <a:gd name="connsiteY7" fmla="*/ 27904 h 839273"/>
                      <a:gd name="connsiteX8" fmla="*/ 1339403 w 1339403"/>
                      <a:gd name="connsiteY8" fmla="*/ 92298 h 8392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39403" h="839273">
                        <a:moveTo>
                          <a:pt x="0" y="839273"/>
                        </a:moveTo>
                        <a:cubicBezTo>
                          <a:pt x="23611" y="723363"/>
                          <a:pt x="47223" y="607453"/>
                          <a:pt x="103031" y="568816"/>
                        </a:cubicBezTo>
                        <a:cubicBezTo>
                          <a:pt x="158839" y="530179"/>
                          <a:pt x="281189" y="639650"/>
                          <a:pt x="334851" y="607453"/>
                        </a:cubicBezTo>
                        <a:cubicBezTo>
                          <a:pt x="388513" y="575256"/>
                          <a:pt x="364902" y="403537"/>
                          <a:pt x="425003" y="375633"/>
                        </a:cubicBezTo>
                        <a:cubicBezTo>
                          <a:pt x="485104" y="347729"/>
                          <a:pt x="637504" y="474372"/>
                          <a:pt x="695459" y="440028"/>
                        </a:cubicBezTo>
                        <a:cubicBezTo>
                          <a:pt x="753414" y="405684"/>
                          <a:pt x="710484" y="199622"/>
                          <a:pt x="772732" y="169571"/>
                        </a:cubicBezTo>
                        <a:cubicBezTo>
                          <a:pt x="834980" y="139520"/>
                          <a:pt x="1006698" y="283334"/>
                          <a:pt x="1068946" y="259723"/>
                        </a:cubicBezTo>
                        <a:cubicBezTo>
                          <a:pt x="1131194" y="236112"/>
                          <a:pt x="1101144" y="55808"/>
                          <a:pt x="1146220" y="27904"/>
                        </a:cubicBezTo>
                        <a:cubicBezTo>
                          <a:pt x="1191296" y="0"/>
                          <a:pt x="1311499" y="79419"/>
                          <a:pt x="1339403" y="92298"/>
                        </a:cubicBezTo>
                      </a:path>
                    </a:pathLst>
                  </a:custGeom>
                  <a:ln w="2540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280" name="Oval 279"/>
                  <p:cNvSpPr>
                    <a:spLocks noChangeAspect="1"/>
                  </p:cNvSpPr>
                  <p:nvPr/>
                </p:nvSpPr>
                <p:spPr bwMode="auto">
                  <a:xfrm rot="18135756">
                    <a:off x="275252" y="3619437"/>
                    <a:ext cx="272381" cy="292246"/>
                  </a:xfrm>
                  <a:prstGeom prst="ellipse">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grpSp>
              <p:nvGrpSpPr>
                <p:cNvPr id="36921" name="Group 8"/>
                <p:cNvGrpSpPr>
                  <a:grpSpLocks/>
                </p:cNvGrpSpPr>
                <p:nvPr/>
              </p:nvGrpSpPr>
              <p:grpSpPr bwMode="auto">
                <a:xfrm rot="-4109402">
                  <a:off x="2277896" y="2748088"/>
                  <a:ext cx="866827" cy="1697632"/>
                  <a:chOff x="-40073" y="2314448"/>
                  <a:chExt cx="866827" cy="1697632"/>
                </a:xfrm>
              </p:grpSpPr>
              <p:sp>
                <p:nvSpPr>
                  <p:cNvPr id="277" name="Freeform 276"/>
                  <p:cNvSpPr/>
                  <p:nvPr/>
                </p:nvSpPr>
                <p:spPr bwMode="auto">
                  <a:xfrm rot="18135756">
                    <a:off x="-355403" y="2449895"/>
                    <a:ext cx="1317328" cy="866824"/>
                  </a:xfrm>
                  <a:custGeom>
                    <a:avLst/>
                    <a:gdLst>
                      <a:gd name="connsiteX0" fmla="*/ 0 w 1339403"/>
                      <a:gd name="connsiteY0" fmla="*/ 839273 h 839273"/>
                      <a:gd name="connsiteX1" fmla="*/ 103031 w 1339403"/>
                      <a:gd name="connsiteY1" fmla="*/ 568816 h 839273"/>
                      <a:gd name="connsiteX2" fmla="*/ 334851 w 1339403"/>
                      <a:gd name="connsiteY2" fmla="*/ 607453 h 839273"/>
                      <a:gd name="connsiteX3" fmla="*/ 425003 w 1339403"/>
                      <a:gd name="connsiteY3" fmla="*/ 375633 h 839273"/>
                      <a:gd name="connsiteX4" fmla="*/ 695459 w 1339403"/>
                      <a:gd name="connsiteY4" fmla="*/ 440028 h 839273"/>
                      <a:gd name="connsiteX5" fmla="*/ 772732 w 1339403"/>
                      <a:gd name="connsiteY5" fmla="*/ 169571 h 839273"/>
                      <a:gd name="connsiteX6" fmla="*/ 1068946 w 1339403"/>
                      <a:gd name="connsiteY6" fmla="*/ 259723 h 839273"/>
                      <a:gd name="connsiteX7" fmla="*/ 1146220 w 1339403"/>
                      <a:gd name="connsiteY7" fmla="*/ 27904 h 839273"/>
                      <a:gd name="connsiteX8" fmla="*/ 1339403 w 1339403"/>
                      <a:gd name="connsiteY8" fmla="*/ 92298 h 8392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39403" h="839273">
                        <a:moveTo>
                          <a:pt x="0" y="839273"/>
                        </a:moveTo>
                        <a:cubicBezTo>
                          <a:pt x="23611" y="723363"/>
                          <a:pt x="47223" y="607453"/>
                          <a:pt x="103031" y="568816"/>
                        </a:cubicBezTo>
                        <a:cubicBezTo>
                          <a:pt x="158839" y="530179"/>
                          <a:pt x="281189" y="639650"/>
                          <a:pt x="334851" y="607453"/>
                        </a:cubicBezTo>
                        <a:cubicBezTo>
                          <a:pt x="388513" y="575256"/>
                          <a:pt x="364902" y="403537"/>
                          <a:pt x="425003" y="375633"/>
                        </a:cubicBezTo>
                        <a:cubicBezTo>
                          <a:pt x="485104" y="347729"/>
                          <a:pt x="637504" y="474372"/>
                          <a:pt x="695459" y="440028"/>
                        </a:cubicBezTo>
                        <a:cubicBezTo>
                          <a:pt x="753414" y="405684"/>
                          <a:pt x="710484" y="199622"/>
                          <a:pt x="772732" y="169571"/>
                        </a:cubicBezTo>
                        <a:cubicBezTo>
                          <a:pt x="834980" y="139520"/>
                          <a:pt x="1006698" y="283334"/>
                          <a:pt x="1068946" y="259723"/>
                        </a:cubicBezTo>
                        <a:cubicBezTo>
                          <a:pt x="1131194" y="236112"/>
                          <a:pt x="1101144" y="55808"/>
                          <a:pt x="1146220" y="27904"/>
                        </a:cubicBezTo>
                        <a:cubicBezTo>
                          <a:pt x="1191296" y="0"/>
                          <a:pt x="1311499" y="79419"/>
                          <a:pt x="1339403" y="92298"/>
                        </a:cubicBezTo>
                      </a:path>
                    </a:pathLst>
                  </a:custGeom>
                  <a:ln w="2540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278" name="Oval 277"/>
                  <p:cNvSpPr>
                    <a:spLocks noChangeAspect="1"/>
                  </p:cNvSpPr>
                  <p:nvPr/>
                </p:nvSpPr>
                <p:spPr bwMode="auto">
                  <a:xfrm rot="18135756">
                    <a:off x="196616" y="3613143"/>
                    <a:ext cx="272381" cy="277384"/>
                  </a:xfrm>
                  <a:prstGeom prst="ellipse">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grpSp>
              <p:nvGrpSpPr>
                <p:cNvPr id="36922" name="Group 11"/>
                <p:cNvGrpSpPr>
                  <a:grpSpLocks/>
                </p:cNvGrpSpPr>
                <p:nvPr/>
              </p:nvGrpSpPr>
              <p:grpSpPr bwMode="auto">
                <a:xfrm rot="-6595151">
                  <a:off x="2329198" y="2022861"/>
                  <a:ext cx="832152" cy="1717492"/>
                  <a:chOff x="37108" y="2312978"/>
                  <a:chExt cx="832152" cy="1717492"/>
                </a:xfrm>
              </p:grpSpPr>
              <p:sp>
                <p:nvSpPr>
                  <p:cNvPr id="275" name="Freeform 274"/>
                  <p:cNvSpPr/>
                  <p:nvPr/>
                </p:nvSpPr>
                <p:spPr bwMode="auto">
                  <a:xfrm rot="18135756">
                    <a:off x="-148458" y="2459014"/>
                    <a:ext cx="1361898" cy="832152"/>
                  </a:xfrm>
                  <a:custGeom>
                    <a:avLst/>
                    <a:gdLst>
                      <a:gd name="connsiteX0" fmla="*/ 0 w 1339403"/>
                      <a:gd name="connsiteY0" fmla="*/ 839273 h 839273"/>
                      <a:gd name="connsiteX1" fmla="*/ 103031 w 1339403"/>
                      <a:gd name="connsiteY1" fmla="*/ 568816 h 839273"/>
                      <a:gd name="connsiteX2" fmla="*/ 334851 w 1339403"/>
                      <a:gd name="connsiteY2" fmla="*/ 607453 h 839273"/>
                      <a:gd name="connsiteX3" fmla="*/ 425003 w 1339403"/>
                      <a:gd name="connsiteY3" fmla="*/ 375633 h 839273"/>
                      <a:gd name="connsiteX4" fmla="*/ 695459 w 1339403"/>
                      <a:gd name="connsiteY4" fmla="*/ 440028 h 839273"/>
                      <a:gd name="connsiteX5" fmla="*/ 772732 w 1339403"/>
                      <a:gd name="connsiteY5" fmla="*/ 169571 h 839273"/>
                      <a:gd name="connsiteX6" fmla="*/ 1068946 w 1339403"/>
                      <a:gd name="connsiteY6" fmla="*/ 259723 h 839273"/>
                      <a:gd name="connsiteX7" fmla="*/ 1146220 w 1339403"/>
                      <a:gd name="connsiteY7" fmla="*/ 27904 h 839273"/>
                      <a:gd name="connsiteX8" fmla="*/ 1339403 w 1339403"/>
                      <a:gd name="connsiteY8" fmla="*/ 92298 h 8392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39403" h="839273">
                        <a:moveTo>
                          <a:pt x="0" y="839273"/>
                        </a:moveTo>
                        <a:cubicBezTo>
                          <a:pt x="23611" y="723363"/>
                          <a:pt x="47223" y="607453"/>
                          <a:pt x="103031" y="568816"/>
                        </a:cubicBezTo>
                        <a:cubicBezTo>
                          <a:pt x="158839" y="530179"/>
                          <a:pt x="281189" y="639650"/>
                          <a:pt x="334851" y="607453"/>
                        </a:cubicBezTo>
                        <a:cubicBezTo>
                          <a:pt x="388513" y="575256"/>
                          <a:pt x="364902" y="403537"/>
                          <a:pt x="425003" y="375633"/>
                        </a:cubicBezTo>
                        <a:cubicBezTo>
                          <a:pt x="485104" y="347729"/>
                          <a:pt x="637504" y="474372"/>
                          <a:pt x="695459" y="440028"/>
                        </a:cubicBezTo>
                        <a:cubicBezTo>
                          <a:pt x="753414" y="405684"/>
                          <a:pt x="710484" y="199622"/>
                          <a:pt x="772732" y="169571"/>
                        </a:cubicBezTo>
                        <a:cubicBezTo>
                          <a:pt x="834980" y="139520"/>
                          <a:pt x="1006698" y="283334"/>
                          <a:pt x="1068946" y="259723"/>
                        </a:cubicBezTo>
                        <a:cubicBezTo>
                          <a:pt x="1131194" y="236112"/>
                          <a:pt x="1101144" y="55808"/>
                          <a:pt x="1146220" y="27904"/>
                        </a:cubicBezTo>
                        <a:cubicBezTo>
                          <a:pt x="1191296" y="0"/>
                          <a:pt x="1311499" y="79419"/>
                          <a:pt x="1339403" y="92298"/>
                        </a:cubicBezTo>
                      </a:path>
                    </a:pathLst>
                  </a:custGeom>
                  <a:ln w="2540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276" name="Oval 275"/>
                  <p:cNvSpPr>
                    <a:spLocks noChangeAspect="1"/>
                  </p:cNvSpPr>
                  <p:nvPr/>
                </p:nvSpPr>
                <p:spPr bwMode="auto">
                  <a:xfrm rot="18135756">
                    <a:off x="401266" y="3634265"/>
                    <a:ext cx="277332" cy="277384"/>
                  </a:xfrm>
                  <a:prstGeom prst="ellipse">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grpSp>
              <p:nvGrpSpPr>
                <p:cNvPr id="36923" name="Group 14"/>
                <p:cNvGrpSpPr>
                  <a:grpSpLocks/>
                </p:cNvGrpSpPr>
                <p:nvPr/>
              </p:nvGrpSpPr>
              <p:grpSpPr bwMode="auto">
                <a:xfrm rot="-7274546">
                  <a:off x="2158402" y="1685480"/>
                  <a:ext cx="891592" cy="1697448"/>
                  <a:chOff x="104821" y="2339884"/>
                  <a:chExt cx="891592" cy="1697448"/>
                </a:xfrm>
              </p:grpSpPr>
              <p:sp>
                <p:nvSpPr>
                  <p:cNvPr id="273" name="Freeform 272"/>
                  <p:cNvSpPr/>
                  <p:nvPr/>
                </p:nvSpPr>
                <p:spPr bwMode="auto">
                  <a:xfrm rot="18135756">
                    <a:off x="-35416" y="2470093"/>
                    <a:ext cx="1317328" cy="891592"/>
                  </a:xfrm>
                  <a:custGeom>
                    <a:avLst/>
                    <a:gdLst>
                      <a:gd name="connsiteX0" fmla="*/ 0 w 1339403"/>
                      <a:gd name="connsiteY0" fmla="*/ 839273 h 839273"/>
                      <a:gd name="connsiteX1" fmla="*/ 103031 w 1339403"/>
                      <a:gd name="connsiteY1" fmla="*/ 568816 h 839273"/>
                      <a:gd name="connsiteX2" fmla="*/ 334851 w 1339403"/>
                      <a:gd name="connsiteY2" fmla="*/ 607453 h 839273"/>
                      <a:gd name="connsiteX3" fmla="*/ 425003 w 1339403"/>
                      <a:gd name="connsiteY3" fmla="*/ 375633 h 839273"/>
                      <a:gd name="connsiteX4" fmla="*/ 695459 w 1339403"/>
                      <a:gd name="connsiteY4" fmla="*/ 440028 h 839273"/>
                      <a:gd name="connsiteX5" fmla="*/ 772732 w 1339403"/>
                      <a:gd name="connsiteY5" fmla="*/ 169571 h 839273"/>
                      <a:gd name="connsiteX6" fmla="*/ 1068946 w 1339403"/>
                      <a:gd name="connsiteY6" fmla="*/ 259723 h 839273"/>
                      <a:gd name="connsiteX7" fmla="*/ 1146220 w 1339403"/>
                      <a:gd name="connsiteY7" fmla="*/ 27904 h 839273"/>
                      <a:gd name="connsiteX8" fmla="*/ 1339403 w 1339403"/>
                      <a:gd name="connsiteY8" fmla="*/ 92298 h 8392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39403" h="839273">
                        <a:moveTo>
                          <a:pt x="0" y="839273"/>
                        </a:moveTo>
                        <a:cubicBezTo>
                          <a:pt x="23611" y="723363"/>
                          <a:pt x="47223" y="607453"/>
                          <a:pt x="103031" y="568816"/>
                        </a:cubicBezTo>
                        <a:cubicBezTo>
                          <a:pt x="158839" y="530179"/>
                          <a:pt x="281189" y="639650"/>
                          <a:pt x="334851" y="607453"/>
                        </a:cubicBezTo>
                        <a:cubicBezTo>
                          <a:pt x="388513" y="575256"/>
                          <a:pt x="364902" y="403537"/>
                          <a:pt x="425003" y="375633"/>
                        </a:cubicBezTo>
                        <a:cubicBezTo>
                          <a:pt x="485104" y="347729"/>
                          <a:pt x="637504" y="474372"/>
                          <a:pt x="695459" y="440028"/>
                        </a:cubicBezTo>
                        <a:cubicBezTo>
                          <a:pt x="753414" y="405684"/>
                          <a:pt x="710484" y="199622"/>
                          <a:pt x="772732" y="169571"/>
                        </a:cubicBezTo>
                        <a:cubicBezTo>
                          <a:pt x="834980" y="139520"/>
                          <a:pt x="1006698" y="283334"/>
                          <a:pt x="1068946" y="259723"/>
                        </a:cubicBezTo>
                        <a:cubicBezTo>
                          <a:pt x="1131194" y="236112"/>
                          <a:pt x="1101144" y="55808"/>
                          <a:pt x="1146220" y="27904"/>
                        </a:cubicBezTo>
                        <a:cubicBezTo>
                          <a:pt x="1191296" y="0"/>
                          <a:pt x="1311499" y="79419"/>
                          <a:pt x="1339403" y="92298"/>
                        </a:cubicBezTo>
                      </a:path>
                    </a:pathLst>
                  </a:custGeom>
                  <a:ln w="2540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274" name="Oval 273"/>
                  <p:cNvSpPr>
                    <a:spLocks noChangeAspect="1"/>
                  </p:cNvSpPr>
                  <p:nvPr/>
                </p:nvSpPr>
                <p:spPr bwMode="auto">
                  <a:xfrm rot="18135756">
                    <a:off x="521178" y="3618851"/>
                    <a:ext cx="272378" cy="312059"/>
                  </a:xfrm>
                  <a:prstGeom prst="ellipse">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grpSp>
        </p:grpSp>
        <p:grpSp>
          <p:nvGrpSpPr>
            <p:cNvPr id="36885" name="Group 18"/>
            <p:cNvGrpSpPr>
              <a:grpSpLocks/>
            </p:cNvGrpSpPr>
            <p:nvPr/>
          </p:nvGrpSpPr>
          <p:grpSpPr bwMode="auto">
            <a:xfrm rot="-10447994">
              <a:off x="2806582" y="2424271"/>
              <a:ext cx="1835834" cy="1887126"/>
              <a:chOff x="1963646" y="2303256"/>
              <a:chExt cx="1835834" cy="1887126"/>
            </a:xfrm>
          </p:grpSpPr>
          <p:grpSp>
            <p:nvGrpSpPr>
              <p:cNvPr id="36902" name="Group 71"/>
              <p:cNvGrpSpPr>
                <a:grpSpLocks/>
              </p:cNvGrpSpPr>
              <p:nvPr/>
            </p:nvGrpSpPr>
            <p:grpSpPr bwMode="auto">
              <a:xfrm rot="-5400000">
                <a:off x="2556838" y="2375040"/>
                <a:ext cx="807387" cy="1677896"/>
                <a:chOff x="-112781" y="2506237"/>
                <a:chExt cx="807387" cy="1677896"/>
              </a:xfrm>
            </p:grpSpPr>
            <p:sp>
              <p:nvSpPr>
                <p:cNvPr id="264" name="Freeform 2"/>
                <p:cNvSpPr/>
                <p:nvPr/>
              </p:nvSpPr>
              <p:spPr bwMode="auto">
                <a:xfrm rot="18135756">
                  <a:off x="-395839" y="2823917"/>
                  <a:ext cx="1361899" cy="807387"/>
                </a:xfrm>
                <a:custGeom>
                  <a:avLst/>
                  <a:gdLst>
                    <a:gd name="connsiteX0" fmla="*/ 0 w 1339403"/>
                    <a:gd name="connsiteY0" fmla="*/ 839273 h 839273"/>
                    <a:gd name="connsiteX1" fmla="*/ 103031 w 1339403"/>
                    <a:gd name="connsiteY1" fmla="*/ 568816 h 839273"/>
                    <a:gd name="connsiteX2" fmla="*/ 334851 w 1339403"/>
                    <a:gd name="connsiteY2" fmla="*/ 607453 h 839273"/>
                    <a:gd name="connsiteX3" fmla="*/ 425003 w 1339403"/>
                    <a:gd name="connsiteY3" fmla="*/ 375633 h 839273"/>
                    <a:gd name="connsiteX4" fmla="*/ 695459 w 1339403"/>
                    <a:gd name="connsiteY4" fmla="*/ 440028 h 839273"/>
                    <a:gd name="connsiteX5" fmla="*/ 772732 w 1339403"/>
                    <a:gd name="connsiteY5" fmla="*/ 169571 h 839273"/>
                    <a:gd name="connsiteX6" fmla="*/ 1068946 w 1339403"/>
                    <a:gd name="connsiteY6" fmla="*/ 259723 h 839273"/>
                    <a:gd name="connsiteX7" fmla="*/ 1146220 w 1339403"/>
                    <a:gd name="connsiteY7" fmla="*/ 27904 h 839273"/>
                    <a:gd name="connsiteX8" fmla="*/ 1339403 w 1339403"/>
                    <a:gd name="connsiteY8" fmla="*/ 92298 h 8392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39403" h="839273">
                      <a:moveTo>
                        <a:pt x="0" y="839273"/>
                      </a:moveTo>
                      <a:cubicBezTo>
                        <a:pt x="23611" y="723363"/>
                        <a:pt x="47223" y="607453"/>
                        <a:pt x="103031" y="568816"/>
                      </a:cubicBezTo>
                      <a:cubicBezTo>
                        <a:pt x="158839" y="530179"/>
                        <a:pt x="281189" y="639650"/>
                        <a:pt x="334851" y="607453"/>
                      </a:cubicBezTo>
                      <a:cubicBezTo>
                        <a:pt x="388513" y="575256"/>
                        <a:pt x="364902" y="403537"/>
                        <a:pt x="425003" y="375633"/>
                      </a:cubicBezTo>
                      <a:cubicBezTo>
                        <a:pt x="485104" y="347729"/>
                        <a:pt x="637504" y="474372"/>
                        <a:pt x="695459" y="440028"/>
                      </a:cubicBezTo>
                      <a:cubicBezTo>
                        <a:pt x="753414" y="405684"/>
                        <a:pt x="710484" y="199622"/>
                        <a:pt x="772732" y="169571"/>
                      </a:cubicBezTo>
                      <a:cubicBezTo>
                        <a:pt x="834980" y="139520"/>
                        <a:pt x="1006698" y="283334"/>
                        <a:pt x="1068946" y="259723"/>
                      </a:cubicBezTo>
                      <a:cubicBezTo>
                        <a:pt x="1131194" y="236112"/>
                        <a:pt x="1101144" y="55808"/>
                        <a:pt x="1146220" y="27904"/>
                      </a:cubicBezTo>
                      <a:cubicBezTo>
                        <a:pt x="1191296" y="0"/>
                        <a:pt x="1311499" y="79419"/>
                        <a:pt x="1339403" y="92298"/>
                      </a:cubicBezTo>
                    </a:path>
                  </a:pathLst>
                </a:custGeom>
                <a:ln w="2540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265" name="Oval 3"/>
                <p:cNvSpPr>
                  <a:spLocks noChangeAspect="1"/>
                </p:cNvSpPr>
                <p:nvPr/>
              </p:nvSpPr>
              <p:spPr bwMode="auto">
                <a:xfrm rot="18135756">
                  <a:off x="205600" y="3909250"/>
                  <a:ext cx="277333" cy="272429"/>
                </a:xfrm>
                <a:prstGeom prst="ellipse">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grpSp>
            <p:nvGrpSpPr>
              <p:cNvPr id="36903" name="Group 72"/>
              <p:cNvGrpSpPr>
                <a:grpSpLocks/>
              </p:cNvGrpSpPr>
              <p:nvPr/>
            </p:nvGrpSpPr>
            <p:grpSpPr bwMode="auto">
              <a:xfrm rot="-4657300">
                <a:off x="2496573" y="2523138"/>
                <a:ext cx="861872" cy="1715315"/>
                <a:chOff x="-44746" y="2483558"/>
                <a:chExt cx="861872" cy="1715315"/>
              </a:xfrm>
            </p:grpSpPr>
            <p:sp>
              <p:nvSpPr>
                <p:cNvPr id="262" name="Freeform 6"/>
                <p:cNvSpPr/>
                <p:nvPr/>
              </p:nvSpPr>
              <p:spPr bwMode="auto">
                <a:xfrm rot="18135756">
                  <a:off x="-272477" y="2711288"/>
                  <a:ext cx="1317329" cy="861872"/>
                </a:xfrm>
                <a:custGeom>
                  <a:avLst/>
                  <a:gdLst>
                    <a:gd name="connsiteX0" fmla="*/ 0 w 1339403"/>
                    <a:gd name="connsiteY0" fmla="*/ 839273 h 839273"/>
                    <a:gd name="connsiteX1" fmla="*/ 103031 w 1339403"/>
                    <a:gd name="connsiteY1" fmla="*/ 568816 h 839273"/>
                    <a:gd name="connsiteX2" fmla="*/ 334851 w 1339403"/>
                    <a:gd name="connsiteY2" fmla="*/ 607453 h 839273"/>
                    <a:gd name="connsiteX3" fmla="*/ 425003 w 1339403"/>
                    <a:gd name="connsiteY3" fmla="*/ 375633 h 839273"/>
                    <a:gd name="connsiteX4" fmla="*/ 695459 w 1339403"/>
                    <a:gd name="connsiteY4" fmla="*/ 440028 h 839273"/>
                    <a:gd name="connsiteX5" fmla="*/ 772732 w 1339403"/>
                    <a:gd name="connsiteY5" fmla="*/ 169571 h 839273"/>
                    <a:gd name="connsiteX6" fmla="*/ 1068946 w 1339403"/>
                    <a:gd name="connsiteY6" fmla="*/ 259723 h 839273"/>
                    <a:gd name="connsiteX7" fmla="*/ 1146220 w 1339403"/>
                    <a:gd name="connsiteY7" fmla="*/ 27904 h 839273"/>
                    <a:gd name="connsiteX8" fmla="*/ 1339403 w 1339403"/>
                    <a:gd name="connsiteY8" fmla="*/ 92298 h 8392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39403" h="839273">
                      <a:moveTo>
                        <a:pt x="0" y="839273"/>
                      </a:moveTo>
                      <a:cubicBezTo>
                        <a:pt x="23611" y="723363"/>
                        <a:pt x="47223" y="607453"/>
                        <a:pt x="103031" y="568816"/>
                      </a:cubicBezTo>
                      <a:cubicBezTo>
                        <a:pt x="158839" y="530179"/>
                        <a:pt x="281189" y="639650"/>
                        <a:pt x="334851" y="607453"/>
                      </a:cubicBezTo>
                      <a:cubicBezTo>
                        <a:pt x="388513" y="575256"/>
                        <a:pt x="364902" y="403537"/>
                        <a:pt x="425003" y="375633"/>
                      </a:cubicBezTo>
                      <a:cubicBezTo>
                        <a:pt x="485104" y="347729"/>
                        <a:pt x="637504" y="474372"/>
                        <a:pt x="695459" y="440028"/>
                      </a:cubicBezTo>
                      <a:cubicBezTo>
                        <a:pt x="753414" y="405684"/>
                        <a:pt x="710484" y="199622"/>
                        <a:pt x="772732" y="169571"/>
                      </a:cubicBezTo>
                      <a:cubicBezTo>
                        <a:pt x="834980" y="139520"/>
                        <a:pt x="1006698" y="283334"/>
                        <a:pt x="1068946" y="259723"/>
                      </a:cubicBezTo>
                      <a:cubicBezTo>
                        <a:pt x="1131194" y="236112"/>
                        <a:pt x="1101144" y="55808"/>
                        <a:pt x="1146220" y="27904"/>
                      </a:cubicBezTo>
                      <a:cubicBezTo>
                        <a:pt x="1191296" y="0"/>
                        <a:pt x="1311499" y="79419"/>
                        <a:pt x="1339403" y="92298"/>
                      </a:cubicBezTo>
                    </a:path>
                  </a:pathLst>
                </a:custGeom>
                <a:ln w="2540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263" name="Oval 262"/>
                <p:cNvSpPr>
                  <a:spLocks noChangeAspect="1"/>
                </p:cNvSpPr>
                <p:nvPr/>
              </p:nvSpPr>
              <p:spPr bwMode="auto">
                <a:xfrm rot="18135756">
                  <a:off x="325930" y="3921517"/>
                  <a:ext cx="277332" cy="277384"/>
                </a:xfrm>
                <a:prstGeom prst="ellipse">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grpSp>
            <p:nvGrpSpPr>
              <p:cNvPr id="36904" name="Group 8"/>
              <p:cNvGrpSpPr>
                <a:grpSpLocks/>
              </p:cNvGrpSpPr>
              <p:nvPr/>
            </p:nvGrpSpPr>
            <p:grpSpPr bwMode="auto">
              <a:xfrm rot="-4109402">
                <a:off x="2484806" y="2962470"/>
                <a:ext cx="797478" cy="1658345"/>
                <a:chOff x="-123422" y="2565735"/>
                <a:chExt cx="797478" cy="1658345"/>
              </a:xfrm>
            </p:grpSpPr>
            <p:sp>
              <p:nvSpPr>
                <p:cNvPr id="260" name="Freeform 259"/>
                <p:cNvSpPr/>
                <p:nvPr/>
              </p:nvSpPr>
              <p:spPr bwMode="auto">
                <a:xfrm rot="18135756">
                  <a:off x="-404800" y="2841465"/>
                  <a:ext cx="1347043" cy="797481"/>
                </a:xfrm>
                <a:custGeom>
                  <a:avLst/>
                  <a:gdLst>
                    <a:gd name="connsiteX0" fmla="*/ 0 w 1339403"/>
                    <a:gd name="connsiteY0" fmla="*/ 839273 h 839273"/>
                    <a:gd name="connsiteX1" fmla="*/ 103031 w 1339403"/>
                    <a:gd name="connsiteY1" fmla="*/ 568816 h 839273"/>
                    <a:gd name="connsiteX2" fmla="*/ 334851 w 1339403"/>
                    <a:gd name="connsiteY2" fmla="*/ 607453 h 839273"/>
                    <a:gd name="connsiteX3" fmla="*/ 425003 w 1339403"/>
                    <a:gd name="connsiteY3" fmla="*/ 375633 h 839273"/>
                    <a:gd name="connsiteX4" fmla="*/ 695459 w 1339403"/>
                    <a:gd name="connsiteY4" fmla="*/ 440028 h 839273"/>
                    <a:gd name="connsiteX5" fmla="*/ 772732 w 1339403"/>
                    <a:gd name="connsiteY5" fmla="*/ 169571 h 839273"/>
                    <a:gd name="connsiteX6" fmla="*/ 1068946 w 1339403"/>
                    <a:gd name="connsiteY6" fmla="*/ 259723 h 839273"/>
                    <a:gd name="connsiteX7" fmla="*/ 1146220 w 1339403"/>
                    <a:gd name="connsiteY7" fmla="*/ 27904 h 839273"/>
                    <a:gd name="connsiteX8" fmla="*/ 1339403 w 1339403"/>
                    <a:gd name="connsiteY8" fmla="*/ 92298 h 8392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39403" h="839273">
                      <a:moveTo>
                        <a:pt x="0" y="839273"/>
                      </a:moveTo>
                      <a:cubicBezTo>
                        <a:pt x="23611" y="723363"/>
                        <a:pt x="47223" y="607453"/>
                        <a:pt x="103031" y="568816"/>
                      </a:cubicBezTo>
                      <a:cubicBezTo>
                        <a:pt x="158839" y="530179"/>
                        <a:pt x="281189" y="639650"/>
                        <a:pt x="334851" y="607453"/>
                      </a:cubicBezTo>
                      <a:cubicBezTo>
                        <a:pt x="388513" y="575256"/>
                        <a:pt x="364902" y="403537"/>
                        <a:pt x="425003" y="375633"/>
                      </a:cubicBezTo>
                      <a:cubicBezTo>
                        <a:pt x="485104" y="347729"/>
                        <a:pt x="637504" y="474372"/>
                        <a:pt x="695459" y="440028"/>
                      </a:cubicBezTo>
                      <a:cubicBezTo>
                        <a:pt x="753414" y="405684"/>
                        <a:pt x="710484" y="199622"/>
                        <a:pt x="772732" y="169571"/>
                      </a:cubicBezTo>
                      <a:cubicBezTo>
                        <a:pt x="834980" y="139520"/>
                        <a:pt x="1006698" y="283334"/>
                        <a:pt x="1068946" y="259723"/>
                      </a:cubicBezTo>
                      <a:cubicBezTo>
                        <a:pt x="1131194" y="236112"/>
                        <a:pt x="1101144" y="55808"/>
                        <a:pt x="1146220" y="27904"/>
                      </a:cubicBezTo>
                      <a:cubicBezTo>
                        <a:pt x="1191296" y="0"/>
                        <a:pt x="1311499" y="79419"/>
                        <a:pt x="1339403" y="92298"/>
                      </a:cubicBezTo>
                    </a:path>
                  </a:pathLst>
                </a:custGeom>
                <a:ln w="2540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261" name="Oval 260"/>
                <p:cNvSpPr>
                  <a:spLocks noChangeAspect="1"/>
                </p:cNvSpPr>
                <p:nvPr/>
              </p:nvSpPr>
              <p:spPr bwMode="auto">
                <a:xfrm rot="18135756">
                  <a:off x="156155" y="3932285"/>
                  <a:ext cx="277332" cy="267478"/>
                </a:xfrm>
                <a:prstGeom prst="ellipse">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grpSp>
            <p:nvGrpSpPr>
              <p:cNvPr id="36905" name="Group 11"/>
              <p:cNvGrpSpPr>
                <a:grpSpLocks/>
              </p:cNvGrpSpPr>
              <p:nvPr/>
            </p:nvGrpSpPr>
            <p:grpSpPr bwMode="auto">
              <a:xfrm rot="-6595151">
                <a:off x="2515946" y="2081668"/>
                <a:ext cx="802433" cy="1707497"/>
                <a:chOff x="-57184" y="2461247"/>
                <a:chExt cx="802433" cy="1707497"/>
              </a:xfrm>
            </p:grpSpPr>
            <p:sp>
              <p:nvSpPr>
                <p:cNvPr id="258" name="Freeform 257"/>
                <p:cNvSpPr/>
                <p:nvPr/>
              </p:nvSpPr>
              <p:spPr bwMode="auto">
                <a:xfrm rot="18135756">
                  <a:off x="-360567" y="2709368"/>
                  <a:ext cx="1337138" cy="802433"/>
                </a:xfrm>
                <a:custGeom>
                  <a:avLst/>
                  <a:gdLst>
                    <a:gd name="connsiteX0" fmla="*/ 0 w 1339403"/>
                    <a:gd name="connsiteY0" fmla="*/ 839273 h 839273"/>
                    <a:gd name="connsiteX1" fmla="*/ 103031 w 1339403"/>
                    <a:gd name="connsiteY1" fmla="*/ 568816 h 839273"/>
                    <a:gd name="connsiteX2" fmla="*/ 334851 w 1339403"/>
                    <a:gd name="connsiteY2" fmla="*/ 607453 h 839273"/>
                    <a:gd name="connsiteX3" fmla="*/ 425003 w 1339403"/>
                    <a:gd name="connsiteY3" fmla="*/ 375633 h 839273"/>
                    <a:gd name="connsiteX4" fmla="*/ 695459 w 1339403"/>
                    <a:gd name="connsiteY4" fmla="*/ 440028 h 839273"/>
                    <a:gd name="connsiteX5" fmla="*/ 772732 w 1339403"/>
                    <a:gd name="connsiteY5" fmla="*/ 169571 h 839273"/>
                    <a:gd name="connsiteX6" fmla="*/ 1068946 w 1339403"/>
                    <a:gd name="connsiteY6" fmla="*/ 259723 h 839273"/>
                    <a:gd name="connsiteX7" fmla="*/ 1146220 w 1339403"/>
                    <a:gd name="connsiteY7" fmla="*/ 27904 h 839273"/>
                    <a:gd name="connsiteX8" fmla="*/ 1339403 w 1339403"/>
                    <a:gd name="connsiteY8" fmla="*/ 92298 h 8392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39403" h="839273">
                      <a:moveTo>
                        <a:pt x="0" y="839273"/>
                      </a:moveTo>
                      <a:cubicBezTo>
                        <a:pt x="23611" y="723363"/>
                        <a:pt x="47223" y="607453"/>
                        <a:pt x="103031" y="568816"/>
                      </a:cubicBezTo>
                      <a:cubicBezTo>
                        <a:pt x="158839" y="530179"/>
                        <a:pt x="281189" y="639650"/>
                        <a:pt x="334851" y="607453"/>
                      </a:cubicBezTo>
                      <a:cubicBezTo>
                        <a:pt x="388513" y="575256"/>
                        <a:pt x="364902" y="403537"/>
                        <a:pt x="425003" y="375633"/>
                      </a:cubicBezTo>
                      <a:cubicBezTo>
                        <a:pt x="485104" y="347729"/>
                        <a:pt x="637504" y="474372"/>
                        <a:pt x="695459" y="440028"/>
                      </a:cubicBezTo>
                      <a:cubicBezTo>
                        <a:pt x="753414" y="405684"/>
                        <a:pt x="710484" y="199622"/>
                        <a:pt x="772732" y="169571"/>
                      </a:cubicBezTo>
                      <a:cubicBezTo>
                        <a:pt x="834980" y="139520"/>
                        <a:pt x="1006698" y="283334"/>
                        <a:pt x="1068946" y="259723"/>
                      </a:cubicBezTo>
                      <a:cubicBezTo>
                        <a:pt x="1131194" y="236112"/>
                        <a:pt x="1101144" y="55808"/>
                        <a:pt x="1146220" y="27904"/>
                      </a:cubicBezTo>
                      <a:cubicBezTo>
                        <a:pt x="1191296" y="0"/>
                        <a:pt x="1311499" y="79419"/>
                        <a:pt x="1339403" y="92298"/>
                      </a:cubicBezTo>
                    </a:path>
                  </a:pathLst>
                </a:custGeom>
                <a:ln w="2540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259" name="Oval 258"/>
                <p:cNvSpPr>
                  <a:spLocks noChangeAspect="1"/>
                </p:cNvSpPr>
                <p:nvPr/>
              </p:nvSpPr>
              <p:spPr bwMode="auto">
                <a:xfrm rot="18135756">
                  <a:off x="235672" y="3913067"/>
                  <a:ext cx="282283" cy="272433"/>
                </a:xfrm>
                <a:prstGeom prst="ellipse">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grpSp>
            <p:nvGrpSpPr>
              <p:cNvPr id="36906" name="Group 14"/>
              <p:cNvGrpSpPr>
                <a:grpSpLocks/>
              </p:cNvGrpSpPr>
              <p:nvPr/>
            </p:nvGrpSpPr>
            <p:grpSpPr bwMode="auto">
              <a:xfrm rot="-7274546">
                <a:off x="2394122" y="1872780"/>
                <a:ext cx="802433" cy="1663386"/>
                <a:chOff x="-95314" y="2432025"/>
                <a:chExt cx="802433" cy="1663386"/>
              </a:xfrm>
            </p:grpSpPr>
            <p:sp>
              <p:nvSpPr>
                <p:cNvPr id="256" name="Freeform 255"/>
                <p:cNvSpPr/>
                <p:nvPr/>
              </p:nvSpPr>
              <p:spPr bwMode="auto">
                <a:xfrm rot="18135756">
                  <a:off x="-324032" y="2710919"/>
                  <a:ext cx="1327234" cy="802433"/>
                </a:xfrm>
                <a:custGeom>
                  <a:avLst/>
                  <a:gdLst>
                    <a:gd name="connsiteX0" fmla="*/ 0 w 1339403"/>
                    <a:gd name="connsiteY0" fmla="*/ 839273 h 839273"/>
                    <a:gd name="connsiteX1" fmla="*/ 103031 w 1339403"/>
                    <a:gd name="connsiteY1" fmla="*/ 568816 h 839273"/>
                    <a:gd name="connsiteX2" fmla="*/ 334851 w 1339403"/>
                    <a:gd name="connsiteY2" fmla="*/ 607453 h 839273"/>
                    <a:gd name="connsiteX3" fmla="*/ 425003 w 1339403"/>
                    <a:gd name="connsiteY3" fmla="*/ 375633 h 839273"/>
                    <a:gd name="connsiteX4" fmla="*/ 695459 w 1339403"/>
                    <a:gd name="connsiteY4" fmla="*/ 440028 h 839273"/>
                    <a:gd name="connsiteX5" fmla="*/ 772732 w 1339403"/>
                    <a:gd name="connsiteY5" fmla="*/ 169571 h 839273"/>
                    <a:gd name="connsiteX6" fmla="*/ 1068946 w 1339403"/>
                    <a:gd name="connsiteY6" fmla="*/ 259723 h 839273"/>
                    <a:gd name="connsiteX7" fmla="*/ 1146220 w 1339403"/>
                    <a:gd name="connsiteY7" fmla="*/ 27904 h 839273"/>
                    <a:gd name="connsiteX8" fmla="*/ 1339403 w 1339403"/>
                    <a:gd name="connsiteY8" fmla="*/ 92298 h 8392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39403" h="839273">
                      <a:moveTo>
                        <a:pt x="0" y="839273"/>
                      </a:moveTo>
                      <a:cubicBezTo>
                        <a:pt x="23611" y="723363"/>
                        <a:pt x="47223" y="607453"/>
                        <a:pt x="103031" y="568816"/>
                      </a:cubicBezTo>
                      <a:cubicBezTo>
                        <a:pt x="158839" y="530179"/>
                        <a:pt x="281189" y="639650"/>
                        <a:pt x="334851" y="607453"/>
                      </a:cubicBezTo>
                      <a:cubicBezTo>
                        <a:pt x="388513" y="575256"/>
                        <a:pt x="364902" y="403537"/>
                        <a:pt x="425003" y="375633"/>
                      </a:cubicBezTo>
                      <a:cubicBezTo>
                        <a:pt x="485104" y="347729"/>
                        <a:pt x="637504" y="474372"/>
                        <a:pt x="695459" y="440028"/>
                      </a:cubicBezTo>
                      <a:cubicBezTo>
                        <a:pt x="753414" y="405684"/>
                        <a:pt x="710484" y="199622"/>
                        <a:pt x="772732" y="169571"/>
                      </a:cubicBezTo>
                      <a:cubicBezTo>
                        <a:pt x="834980" y="139520"/>
                        <a:pt x="1006698" y="283334"/>
                        <a:pt x="1068946" y="259723"/>
                      </a:cubicBezTo>
                      <a:cubicBezTo>
                        <a:pt x="1131194" y="236112"/>
                        <a:pt x="1101144" y="55808"/>
                        <a:pt x="1146220" y="27904"/>
                      </a:cubicBezTo>
                      <a:cubicBezTo>
                        <a:pt x="1191296" y="0"/>
                        <a:pt x="1311499" y="79419"/>
                        <a:pt x="1339403" y="92298"/>
                      </a:cubicBezTo>
                    </a:path>
                  </a:pathLst>
                </a:custGeom>
                <a:ln w="2540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257" name="Oval 256"/>
                <p:cNvSpPr>
                  <a:spLocks noChangeAspect="1"/>
                </p:cNvSpPr>
                <p:nvPr/>
              </p:nvSpPr>
              <p:spPr bwMode="auto">
                <a:xfrm rot="18135756">
                  <a:off x="234039" y="3869657"/>
                  <a:ext cx="272378" cy="262523"/>
                </a:xfrm>
                <a:prstGeom prst="ellipse">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grpSp>
        <p:grpSp>
          <p:nvGrpSpPr>
            <p:cNvPr id="36886" name="Group 17"/>
            <p:cNvGrpSpPr>
              <a:grpSpLocks/>
            </p:cNvGrpSpPr>
            <p:nvPr/>
          </p:nvGrpSpPr>
          <p:grpSpPr bwMode="auto">
            <a:xfrm rot="-6612489">
              <a:off x="3432882" y="1564757"/>
              <a:ext cx="1859006" cy="1884828"/>
              <a:chOff x="1973466" y="2143669"/>
              <a:chExt cx="1859006" cy="1884828"/>
            </a:xfrm>
          </p:grpSpPr>
          <p:grpSp>
            <p:nvGrpSpPr>
              <p:cNvPr id="36887" name="Group 4"/>
              <p:cNvGrpSpPr>
                <a:grpSpLocks/>
              </p:cNvGrpSpPr>
              <p:nvPr/>
            </p:nvGrpSpPr>
            <p:grpSpPr bwMode="auto">
              <a:xfrm rot="-5400000">
                <a:off x="2550423" y="2169427"/>
                <a:ext cx="866664" cy="1697435"/>
                <a:chOff x="53425" y="2519690"/>
                <a:chExt cx="866664" cy="1697435"/>
              </a:xfrm>
            </p:grpSpPr>
            <p:sp>
              <p:nvSpPr>
                <p:cNvPr id="249" name="Freeform 2"/>
                <p:cNvSpPr/>
                <p:nvPr/>
              </p:nvSpPr>
              <p:spPr bwMode="auto">
                <a:xfrm rot="18135756">
                  <a:off x="-154584" y="2802191"/>
                  <a:ext cx="1307668" cy="866661"/>
                </a:xfrm>
                <a:custGeom>
                  <a:avLst/>
                  <a:gdLst>
                    <a:gd name="connsiteX0" fmla="*/ 0 w 1339403"/>
                    <a:gd name="connsiteY0" fmla="*/ 839273 h 839273"/>
                    <a:gd name="connsiteX1" fmla="*/ 103031 w 1339403"/>
                    <a:gd name="connsiteY1" fmla="*/ 568816 h 839273"/>
                    <a:gd name="connsiteX2" fmla="*/ 334851 w 1339403"/>
                    <a:gd name="connsiteY2" fmla="*/ 607453 h 839273"/>
                    <a:gd name="connsiteX3" fmla="*/ 425003 w 1339403"/>
                    <a:gd name="connsiteY3" fmla="*/ 375633 h 839273"/>
                    <a:gd name="connsiteX4" fmla="*/ 695459 w 1339403"/>
                    <a:gd name="connsiteY4" fmla="*/ 440028 h 839273"/>
                    <a:gd name="connsiteX5" fmla="*/ 772732 w 1339403"/>
                    <a:gd name="connsiteY5" fmla="*/ 169571 h 839273"/>
                    <a:gd name="connsiteX6" fmla="*/ 1068946 w 1339403"/>
                    <a:gd name="connsiteY6" fmla="*/ 259723 h 839273"/>
                    <a:gd name="connsiteX7" fmla="*/ 1146220 w 1339403"/>
                    <a:gd name="connsiteY7" fmla="*/ 27904 h 839273"/>
                    <a:gd name="connsiteX8" fmla="*/ 1339403 w 1339403"/>
                    <a:gd name="connsiteY8" fmla="*/ 92298 h 8392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39403" h="839273">
                      <a:moveTo>
                        <a:pt x="0" y="839273"/>
                      </a:moveTo>
                      <a:cubicBezTo>
                        <a:pt x="23611" y="723363"/>
                        <a:pt x="47223" y="607453"/>
                        <a:pt x="103031" y="568816"/>
                      </a:cubicBezTo>
                      <a:cubicBezTo>
                        <a:pt x="158839" y="530179"/>
                        <a:pt x="281189" y="639650"/>
                        <a:pt x="334851" y="607453"/>
                      </a:cubicBezTo>
                      <a:cubicBezTo>
                        <a:pt x="388513" y="575256"/>
                        <a:pt x="364902" y="403537"/>
                        <a:pt x="425003" y="375633"/>
                      </a:cubicBezTo>
                      <a:cubicBezTo>
                        <a:pt x="485104" y="347729"/>
                        <a:pt x="637504" y="474372"/>
                        <a:pt x="695459" y="440028"/>
                      </a:cubicBezTo>
                      <a:cubicBezTo>
                        <a:pt x="753414" y="405684"/>
                        <a:pt x="710484" y="199622"/>
                        <a:pt x="772732" y="169571"/>
                      </a:cubicBezTo>
                      <a:cubicBezTo>
                        <a:pt x="834980" y="139520"/>
                        <a:pt x="1006698" y="283334"/>
                        <a:pt x="1068946" y="259723"/>
                      </a:cubicBezTo>
                      <a:cubicBezTo>
                        <a:pt x="1131194" y="236112"/>
                        <a:pt x="1101144" y="55808"/>
                        <a:pt x="1146220" y="27904"/>
                      </a:cubicBezTo>
                      <a:cubicBezTo>
                        <a:pt x="1191296" y="0"/>
                        <a:pt x="1311499" y="79419"/>
                        <a:pt x="1339403" y="92298"/>
                      </a:cubicBezTo>
                    </a:path>
                  </a:pathLst>
                </a:custGeom>
                <a:ln w="2540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250" name="Oval 3"/>
                <p:cNvSpPr>
                  <a:spLocks noChangeAspect="1"/>
                </p:cNvSpPr>
                <p:nvPr/>
              </p:nvSpPr>
              <p:spPr bwMode="auto">
                <a:xfrm rot="18135756">
                  <a:off x="417609" y="3947187"/>
                  <a:ext cx="267478" cy="272381"/>
                </a:xfrm>
                <a:prstGeom prst="ellipse">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grpSp>
            <p:nvGrpSpPr>
              <p:cNvPr id="36888" name="Group 5"/>
              <p:cNvGrpSpPr>
                <a:grpSpLocks/>
              </p:cNvGrpSpPr>
              <p:nvPr/>
            </p:nvGrpSpPr>
            <p:grpSpPr bwMode="auto">
              <a:xfrm rot="-4657300">
                <a:off x="2528234" y="2467428"/>
                <a:ext cx="861710" cy="1653742"/>
                <a:chOff x="46592" y="2526648"/>
                <a:chExt cx="861710" cy="1653742"/>
              </a:xfrm>
            </p:grpSpPr>
            <p:sp>
              <p:nvSpPr>
                <p:cNvPr id="247" name="Freeform 6"/>
                <p:cNvSpPr/>
                <p:nvPr/>
              </p:nvSpPr>
              <p:spPr bwMode="auto">
                <a:xfrm rot="18135756">
                  <a:off x="-147697" y="2793315"/>
                  <a:ext cx="1342342" cy="861710"/>
                </a:xfrm>
                <a:custGeom>
                  <a:avLst/>
                  <a:gdLst>
                    <a:gd name="connsiteX0" fmla="*/ 0 w 1339403"/>
                    <a:gd name="connsiteY0" fmla="*/ 839273 h 839273"/>
                    <a:gd name="connsiteX1" fmla="*/ 103031 w 1339403"/>
                    <a:gd name="connsiteY1" fmla="*/ 568816 h 839273"/>
                    <a:gd name="connsiteX2" fmla="*/ 334851 w 1339403"/>
                    <a:gd name="connsiteY2" fmla="*/ 607453 h 839273"/>
                    <a:gd name="connsiteX3" fmla="*/ 425003 w 1339403"/>
                    <a:gd name="connsiteY3" fmla="*/ 375633 h 839273"/>
                    <a:gd name="connsiteX4" fmla="*/ 695459 w 1339403"/>
                    <a:gd name="connsiteY4" fmla="*/ 440028 h 839273"/>
                    <a:gd name="connsiteX5" fmla="*/ 772732 w 1339403"/>
                    <a:gd name="connsiteY5" fmla="*/ 169571 h 839273"/>
                    <a:gd name="connsiteX6" fmla="*/ 1068946 w 1339403"/>
                    <a:gd name="connsiteY6" fmla="*/ 259723 h 839273"/>
                    <a:gd name="connsiteX7" fmla="*/ 1146220 w 1339403"/>
                    <a:gd name="connsiteY7" fmla="*/ 27904 h 839273"/>
                    <a:gd name="connsiteX8" fmla="*/ 1339403 w 1339403"/>
                    <a:gd name="connsiteY8" fmla="*/ 92298 h 8392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39403" h="839273">
                      <a:moveTo>
                        <a:pt x="0" y="839273"/>
                      </a:moveTo>
                      <a:cubicBezTo>
                        <a:pt x="23611" y="723363"/>
                        <a:pt x="47223" y="607453"/>
                        <a:pt x="103031" y="568816"/>
                      </a:cubicBezTo>
                      <a:cubicBezTo>
                        <a:pt x="158839" y="530179"/>
                        <a:pt x="281189" y="639650"/>
                        <a:pt x="334851" y="607453"/>
                      </a:cubicBezTo>
                      <a:cubicBezTo>
                        <a:pt x="388513" y="575256"/>
                        <a:pt x="364902" y="403537"/>
                        <a:pt x="425003" y="375633"/>
                      </a:cubicBezTo>
                      <a:cubicBezTo>
                        <a:pt x="485104" y="347729"/>
                        <a:pt x="637504" y="474372"/>
                        <a:pt x="695459" y="440028"/>
                      </a:cubicBezTo>
                      <a:cubicBezTo>
                        <a:pt x="753414" y="405684"/>
                        <a:pt x="710484" y="199622"/>
                        <a:pt x="772732" y="169571"/>
                      </a:cubicBezTo>
                      <a:cubicBezTo>
                        <a:pt x="834980" y="139520"/>
                        <a:pt x="1006698" y="283334"/>
                        <a:pt x="1068946" y="259723"/>
                      </a:cubicBezTo>
                      <a:cubicBezTo>
                        <a:pt x="1131194" y="236112"/>
                        <a:pt x="1101144" y="55808"/>
                        <a:pt x="1146220" y="27904"/>
                      </a:cubicBezTo>
                      <a:cubicBezTo>
                        <a:pt x="1191296" y="0"/>
                        <a:pt x="1311499" y="79419"/>
                        <a:pt x="1339403" y="92298"/>
                      </a:cubicBezTo>
                    </a:path>
                  </a:pathLst>
                </a:custGeom>
                <a:ln w="2540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248" name="Oval 7"/>
                <p:cNvSpPr>
                  <a:spLocks noChangeAspect="1"/>
                </p:cNvSpPr>
                <p:nvPr/>
              </p:nvSpPr>
              <p:spPr bwMode="auto">
                <a:xfrm rot="18135756">
                  <a:off x="352300" y="3893615"/>
                  <a:ext cx="277384" cy="297141"/>
                </a:xfrm>
                <a:prstGeom prst="ellipse">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grpSp>
            <p:nvGrpSpPr>
              <p:cNvPr id="36889" name="Group 32"/>
              <p:cNvGrpSpPr>
                <a:grpSpLocks/>
              </p:cNvGrpSpPr>
              <p:nvPr/>
            </p:nvGrpSpPr>
            <p:grpSpPr bwMode="auto">
              <a:xfrm rot="-4109402">
                <a:off x="2485153" y="2783044"/>
                <a:ext cx="841900" cy="1649006"/>
                <a:chOff x="33912" y="2523890"/>
                <a:chExt cx="841900" cy="1649006"/>
              </a:xfrm>
            </p:grpSpPr>
            <p:sp>
              <p:nvSpPr>
                <p:cNvPr id="245" name="Freeform 244"/>
                <p:cNvSpPr/>
                <p:nvPr/>
              </p:nvSpPr>
              <p:spPr bwMode="auto">
                <a:xfrm rot="18135756">
                  <a:off x="-155987" y="2812829"/>
                  <a:ext cx="1302716" cy="841903"/>
                </a:xfrm>
                <a:custGeom>
                  <a:avLst/>
                  <a:gdLst>
                    <a:gd name="connsiteX0" fmla="*/ 0 w 1339403"/>
                    <a:gd name="connsiteY0" fmla="*/ 839273 h 839273"/>
                    <a:gd name="connsiteX1" fmla="*/ 103031 w 1339403"/>
                    <a:gd name="connsiteY1" fmla="*/ 568816 h 839273"/>
                    <a:gd name="connsiteX2" fmla="*/ 334851 w 1339403"/>
                    <a:gd name="connsiteY2" fmla="*/ 607453 h 839273"/>
                    <a:gd name="connsiteX3" fmla="*/ 425003 w 1339403"/>
                    <a:gd name="connsiteY3" fmla="*/ 375633 h 839273"/>
                    <a:gd name="connsiteX4" fmla="*/ 695459 w 1339403"/>
                    <a:gd name="connsiteY4" fmla="*/ 440028 h 839273"/>
                    <a:gd name="connsiteX5" fmla="*/ 772732 w 1339403"/>
                    <a:gd name="connsiteY5" fmla="*/ 169571 h 839273"/>
                    <a:gd name="connsiteX6" fmla="*/ 1068946 w 1339403"/>
                    <a:gd name="connsiteY6" fmla="*/ 259723 h 839273"/>
                    <a:gd name="connsiteX7" fmla="*/ 1146220 w 1339403"/>
                    <a:gd name="connsiteY7" fmla="*/ 27904 h 839273"/>
                    <a:gd name="connsiteX8" fmla="*/ 1339403 w 1339403"/>
                    <a:gd name="connsiteY8" fmla="*/ 92298 h 8392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39403" h="839273">
                      <a:moveTo>
                        <a:pt x="0" y="839273"/>
                      </a:moveTo>
                      <a:cubicBezTo>
                        <a:pt x="23611" y="723363"/>
                        <a:pt x="47223" y="607453"/>
                        <a:pt x="103031" y="568816"/>
                      </a:cubicBezTo>
                      <a:cubicBezTo>
                        <a:pt x="158839" y="530179"/>
                        <a:pt x="281189" y="639650"/>
                        <a:pt x="334851" y="607453"/>
                      </a:cubicBezTo>
                      <a:cubicBezTo>
                        <a:pt x="388513" y="575256"/>
                        <a:pt x="364902" y="403537"/>
                        <a:pt x="425003" y="375633"/>
                      </a:cubicBezTo>
                      <a:cubicBezTo>
                        <a:pt x="485104" y="347729"/>
                        <a:pt x="637504" y="474372"/>
                        <a:pt x="695459" y="440028"/>
                      </a:cubicBezTo>
                      <a:cubicBezTo>
                        <a:pt x="753414" y="405684"/>
                        <a:pt x="710484" y="199622"/>
                        <a:pt x="772732" y="169571"/>
                      </a:cubicBezTo>
                      <a:cubicBezTo>
                        <a:pt x="834980" y="139520"/>
                        <a:pt x="1006698" y="283334"/>
                        <a:pt x="1068946" y="259723"/>
                      </a:cubicBezTo>
                      <a:cubicBezTo>
                        <a:pt x="1131194" y="236112"/>
                        <a:pt x="1101144" y="55808"/>
                        <a:pt x="1146220" y="27904"/>
                      </a:cubicBezTo>
                      <a:cubicBezTo>
                        <a:pt x="1191296" y="0"/>
                        <a:pt x="1311499" y="79419"/>
                        <a:pt x="1339403" y="92298"/>
                      </a:cubicBezTo>
                    </a:path>
                  </a:pathLst>
                </a:custGeom>
                <a:ln w="2540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246" name="Oval 245"/>
                <p:cNvSpPr>
                  <a:spLocks noChangeAspect="1"/>
                </p:cNvSpPr>
                <p:nvPr/>
              </p:nvSpPr>
              <p:spPr bwMode="auto">
                <a:xfrm rot="18135756">
                  <a:off x="384754" y="3894640"/>
                  <a:ext cx="277384" cy="277333"/>
                </a:xfrm>
                <a:prstGeom prst="ellipse">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grpSp>
            <p:nvGrpSpPr>
              <p:cNvPr id="36890" name="Group 11"/>
              <p:cNvGrpSpPr>
                <a:grpSpLocks/>
              </p:cNvGrpSpPr>
              <p:nvPr/>
            </p:nvGrpSpPr>
            <p:grpSpPr bwMode="auto">
              <a:xfrm rot="-6595151">
                <a:off x="2461808" y="1934540"/>
                <a:ext cx="866660" cy="1735569"/>
                <a:chOff x="43335" y="2471848"/>
                <a:chExt cx="866660" cy="1735569"/>
              </a:xfrm>
            </p:grpSpPr>
            <p:sp>
              <p:nvSpPr>
                <p:cNvPr id="243" name="Freeform 242"/>
                <p:cNvSpPr/>
                <p:nvPr/>
              </p:nvSpPr>
              <p:spPr bwMode="auto">
                <a:xfrm rot="18135756">
                  <a:off x="-185245" y="2772350"/>
                  <a:ext cx="1347294" cy="866663"/>
                </a:xfrm>
                <a:custGeom>
                  <a:avLst/>
                  <a:gdLst>
                    <a:gd name="connsiteX0" fmla="*/ 0 w 1339403"/>
                    <a:gd name="connsiteY0" fmla="*/ 839273 h 839273"/>
                    <a:gd name="connsiteX1" fmla="*/ 103031 w 1339403"/>
                    <a:gd name="connsiteY1" fmla="*/ 568816 h 839273"/>
                    <a:gd name="connsiteX2" fmla="*/ 334851 w 1339403"/>
                    <a:gd name="connsiteY2" fmla="*/ 607453 h 839273"/>
                    <a:gd name="connsiteX3" fmla="*/ 425003 w 1339403"/>
                    <a:gd name="connsiteY3" fmla="*/ 375633 h 839273"/>
                    <a:gd name="connsiteX4" fmla="*/ 695459 w 1339403"/>
                    <a:gd name="connsiteY4" fmla="*/ 440028 h 839273"/>
                    <a:gd name="connsiteX5" fmla="*/ 772732 w 1339403"/>
                    <a:gd name="connsiteY5" fmla="*/ 169571 h 839273"/>
                    <a:gd name="connsiteX6" fmla="*/ 1068946 w 1339403"/>
                    <a:gd name="connsiteY6" fmla="*/ 259723 h 839273"/>
                    <a:gd name="connsiteX7" fmla="*/ 1146220 w 1339403"/>
                    <a:gd name="connsiteY7" fmla="*/ 27904 h 839273"/>
                    <a:gd name="connsiteX8" fmla="*/ 1339403 w 1339403"/>
                    <a:gd name="connsiteY8" fmla="*/ 92298 h 8392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39403" h="839273">
                      <a:moveTo>
                        <a:pt x="0" y="839273"/>
                      </a:moveTo>
                      <a:cubicBezTo>
                        <a:pt x="23611" y="723363"/>
                        <a:pt x="47223" y="607453"/>
                        <a:pt x="103031" y="568816"/>
                      </a:cubicBezTo>
                      <a:cubicBezTo>
                        <a:pt x="158839" y="530179"/>
                        <a:pt x="281189" y="639650"/>
                        <a:pt x="334851" y="607453"/>
                      </a:cubicBezTo>
                      <a:cubicBezTo>
                        <a:pt x="388513" y="575256"/>
                        <a:pt x="364902" y="403537"/>
                        <a:pt x="425003" y="375633"/>
                      </a:cubicBezTo>
                      <a:cubicBezTo>
                        <a:pt x="485104" y="347729"/>
                        <a:pt x="637504" y="474372"/>
                        <a:pt x="695459" y="440028"/>
                      </a:cubicBezTo>
                      <a:cubicBezTo>
                        <a:pt x="753414" y="405684"/>
                        <a:pt x="710484" y="199622"/>
                        <a:pt x="772732" y="169571"/>
                      </a:cubicBezTo>
                      <a:cubicBezTo>
                        <a:pt x="834980" y="139520"/>
                        <a:pt x="1006698" y="283334"/>
                        <a:pt x="1068946" y="259723"/>
                      </a:cubicBezTo>
                      <a:cubicBezTo>
                        <a:pt x="1131194" y="236112"/>
                        <a:pt x="1101144" y="55808"/>
                        <a:pt x="1146220" y="27904"/>
                      </a:cubicBezTo>
                      <a:cubicBezTo>
                        <a:pt x="1191296" y="0"/>
                        <a:pt x="1311499" y="79419"/>
                        <a:pt x="1339403" y="92298"/>
                      </a:cubicBezTo>
                    </a:path>
                  </a:pathLst>
                </a:custGeom>
                <a:ln w="2540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244" name="Oval 243"/>
                <p:cNvSpPr>
                  <a:spLocks noChangeAspect="1"/>
                </p:cNvSpPr>
                <p:nvPr/>
              </p:nvSpPr>
              <p:spPr bwMode="auto">
                <a:xfrm rot="18135756">
                  <a:off x="349690" y="3971463"/>
                  <a:ext cx="277384" cy="282287"/>
                </a:xfrm>
                <a:prstGeom prst="ellipse">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grpSp>
            <p:nvGrpSpPr>
              <p:cNvPr id="36891" name="Group 14"/>
              <p:cNvGrpSpPr>
                <a:grpSpLocks/>
              </p:cNvGrpSpPr>
              <p:nvPr/>
            </p:nvGrpSpPr>
            <p:grpSpPr bwMode="auto">
              <a:xfrm rot="-7274546">
                <a:off x="2379532" y="1737603"/>
                <a:ext cx="871614" cy="1683746"/>
                <a:chOff x="-33407" y="2503776"/>
                <a:chExt cx="871614" cy="1683746"/>
              </a:xfrm>
            </p:grpSpPr>
            <p:sp>
              <p:nvSpPr>
                <p:cNvPr id="219" name="Freeform 218"/>
                <p:cNvSpPr/>
                <p:nvPr/>
              </p:nvSpPr>
              <p:spPr bwMode="auto">
                <a:xfrm rot="18135756">
                  <a:off x="-263854" y="2762059"/>
                  <a:ext cx="1357200" cy="871617"/>
                </a:xfrm>
                <a:custGeom>
                  <a:avLst/>
                  <a:gdLst>
                    <a:gd name="connsiteX0" fmla="*/ 0 w 1339403"/>
                    <a:gd name="connsiteY0" fmla="*/ 839273 h 839273"/>
                    <a:gd name="connsiteX1" fmla="*/ 103031 w 1339403"/>
                    <a:gd name="connsiteY1" fmla="*/ 568816 h 839273"/>
                    <a:gd name="connsiteX2" fmla="*/ 334851 w 1339403"/>
                    <a:gd name="connsiteY2" fmla="*/ 607453 h 839273"/>
                    <a:gd name="connsiteX3" fmla="*/ 425003 w 1339403"/>
                    <a:gd name="connsiteY3" fmla="*/ 375633 h 839273"/>
                    <a:gd name="connsiteX4" fmla="*/ 695459 w 1339403"/>
                    <a:gd name="connsiteY4" fmla="*/ 440028 h 839273"/>
                    <a:gd name="connsiteX5" fmla="*/ 772732 w 1339403"/>
                    <a:gd name="connsiteY5" fmla="*/ 169571 h 839273"/>
                    <a:gd name="connsiteX6" fmla="*/ 1068946 w 1339403"/>
                    <a:gd name="connsiteY6" fmla="*/ 259723 h 839273"/>
                    <a:gd name="connsiteX7" fmla="*/ 1146220 w 1339403"/>
                    <a:gd name="connsiteY7" fmla="*/ 27904 h 839273"/>
                    <a:gd name="connsiteX8" fmla="*/ 1339403 w 1339403"/>
                    <a:gd name="connsiteY8" fmla="*/ 92298 h 8392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39403" h="839273">
                      <a:moveTo>
                        <a:pt x="0" y="839273"/>
                      </a:moveTo>
                      <a:cubicBezTo>
                        <a:pt x="23611" y="723363"/>
                        <a:pt x="47223" y="607453"/>
                        <a:pt x="103031" y="568816"/>
                      </a:cubicBezTo>
                      <a:cubicBezTo>
                        <a:pt x="158839" y="530179"/>
                        <a:pt x="281189" y="639650"/>
                        <a:pt x="334851" y="607453"/>
                      </a:cubicBezTo>
                      <a:cubicBezTo>
                        <a:pt x="388513" y="575256"/>
                        <a:pt x="364902" y="403537"/>
                        <a:pt x="425003" y="375633"/>
                      </a:cubicBezTo>
                      <a:cubicBezTo>
                        <a:pt x="485104" y="347729"/>
                        <a:pt x="637504" y="474372"/>
                        <a:pt x="695459" y="440028"/>
                      </a:cubicBezTo>
                      <a:cubicBezTo>
                        <a:pt x="753414" y="405684"/>
                        <a:pt x="710484" y="199622"/>
                        <a:pt x="772732" y="169571"/>
                      </a:cubicBezTo>
                      <a:cubicBezTo>
                        <a:pt x="834980" y="139520"/>
                        <a:pt x="1006698" y="283334"/>
                        <a:pt x="1068946" y="259723"/>
                      </a:cubicBezTo>
                      <a:cubicBezTo>
                        <a:pt x="1131194" y="236112"/>
                        <a:pt x="1101144" y="55808"/>
                        <a:pt x="1146220" y="27904"/>
                      </a:cubicBezTo>
                      <a:cubicBezTo>
                        <a:pt x="1191296" y="0"/>
                        <a:pt x="1311499" y="79419"/>
                        <a:pt x="1339403" y="92298"/>
                      </a:cubicBezTo>
                    </a:path>
                  </a:pathLst>
                </a:custGeom>
                <a:ln w="2540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222" name="Oval 221"/>
                <p:cNvSpPr>
                  <a:spLocks noChangeAspect="1"/>
                </p:cNvSpPr>
                <p:nvPr/>
              </p:nvSpPr>
              <p:spPr bwMode="auto">
                <a:xfrm rot="18135756">
                  <a:off x="306052" y="3947322"/>
                  <a:ext cx="277384" cy="277333"/>
                </a:xfrm>
                <a:prstGeom prst="ellipse">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grpSp>
      </p:grpSp>
      <p:sp>
        <p:nvSpPr>
          <p:cNvPr id="36882" name="TextBox 232"/>
          <p:cNvSpPr txBox="1">
            <a:spLocks noChangeArrowheads="1"/>
          </p:cNvSpPr>
          <p:nvPr/>
        </p:nvSpPr>
        <p:spPr bwMode="auto">
          <a:xfrm>
            <a:off x="7392988" y="6102350"/>
            <a:ext cx="1042987"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a:latin typeface="Calibri" panose="020F0502020204030204" pitchFamily="34" charset="0"/>
              </a:rPr>
              <a:t>Emulsion</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p:txBody>
          <a:bodyPr/>
          <a:lstStyle/>
          <a:p>
            <a:r>
              <a:rPr lang="en-US" altLang="en-US" smtClean="0"/>
              <a:t>Formation of Colloidal Particles</a:t>
            </a:r>
          </a:p>
        </p:txBody>
      </p:sp>
      <p:sp>
        <p:nvSpPr>
          <p:cNvPr id="37891" name="Content Placeholder 2"/>
          <p:cNvSpPr>
            <a:spLocks noGrp="1"/>
          </p:cNvSpPr>
          <p:nvPr>
            <p:ph sz="half" idx="1"/>
          </p:nvPr>
        </p:nvSpPr>
        <p:spPr>
          <a:xfrm>
            <a:off x="457200" y="1036638"/>
            <a:ext cx="4038600" cy="1719262"/>
          </a:xfrm>
        </p:spPr>
        <p:txBody>
          <a:bodyPr/>
          <a:lstStyle/>
          <a:p>
            <a:pPr>
              <a:buFontTx/>
              <a:buNone/>
            </a:pPr>
            <a:r>
              <a:rPr lang="en-US" altLang="en-US" b="1" u="sng" smtClean="0"/>
              <a:t>Physical Methods</a:t>
            </a:r>
          </a:p>
          <a:p>
            <a:r>
              <a:rPr lang="en-US" altLang="en-US" smtClean="0"/>
              <a:t>Grinding or milling</a:t>
            </a:r>
          </a:p>
        </p:txBody>
      </p:sp>
      <p:sp>
        <p:nvSpPr>
          <p:cNvPr id="37892" name="Content Placeholder 3"/>
          <p:cNvSpPr>
            <a:spLocks noGrp="1"/>
          </p:cNvSpPr>
          <p:nvPr>
            <p:ph sz="half" idx="2"/>
          </p:nvPr>
        </p:nvSpPr>
        <p:spPr>
          <a:xfrm>
            <a:off x="4533900" y="1036638"/>
            <a:ext cx="4397375" cy="2720975"/>
          </a:xfrm>
        </p:spPr>
        <p:txBody>
          <a:bodyPr/>
          <a:lstStyle/>
          <a:p>
            <a:pPr>
              <a:buFontTx/>
              <a:buNone/>
            </a:pPr>
            <a:r>
              <a:rPr lang="en-US" altLang="en-US" b="1" u="sng" smtClean="0"/>
              <a:t>Condensation Methods</a:t>
            </a:r>
          </a:p>
          <a:p>
            <a:r>
              <a:rPr lang="en-US" altLang="en-US" smtClean="0"/>
              <a:t>Flame-spray</a:t>
            </a:r>
          </a:p>
          <a:p>
            <a:r>
              <a:rPr lang="en-US" altLang="en-US" smtClean="0"/>
              <a:t>Liquid phase synthesis</a:t>
            </a:r>
          </a:p>
        </p:txBody>
      </p:sp>
      <p:grpSp>
        <p:nvGrpSpPr>
          <p:cNvPr id="37893" name="Group 20"/>
          <p:cNvGrpSpPr>
            <a:grpSpLocks/>
          </p:cNvGrpSpPr>
          <p:nvPr/>
        </p:nvGrpSpPr>
        <p:grpSpPr bwMode="auto">
          <a:xfrm>
            <a:off x="1571625" y="2505075"/>
            <a:ext cx="1893888" cy="1689100"/>
            <a:chOff x="1465545" y="2868464"/>
            <a:chExt cx="1893518" cy="1689122"/>
          </a:xfrm>
        </p:grpSpPr>
        <p:grpSp>
          <p:nvGrpSpPr>
            <p:cNvPr id="37956" name="Group 9"/>
            <p:cNvGrpSpPr>
              <a:grpSpLocks/>
            </p:cNvGrpSpPr>
            <p:nvPr/>
          </p:nvGrpSpPr>
          <p:grpSpPr bwMode="auto">
            <a:xfrm>
              <a:off x="1465545" y="3308960"/>
              <a:ext cx="914400" cy="914400"/>
              <a:chOff x="1340285" y="3945698"/>
              <a:chExt cx="914400" cy="914400"/>
            </a:xfrm>
          </p:grpSpPr>
          <p:sp>
            <p:nvSpPr>
              <p:cNvPr id="5" name="Oval 4"/>
              <p:cNvSpPr/>
              <p:nvPr/>
            </p:nvSpPr>
            <p:spPr>
              <a:xfrm>
                <a:off x="1340285" y="3944946"/>
                <a:ext cx="914221" cy="914412"/>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7" name="Arc 6"/>
              <p:cNvSpPr/>
              <p:nvPr/>
            </p:nvSpPr>
            <p:spPr>
              <a:xfrm>
                <a:off x="1432342" y="4037022"/>
                <a:ext cx="730107" cy="730260"/>
              </a:xfrm>
              <a:prstGeom prst="arc">
                <a:avLst>
                  <a:gd name="adj1" fmla="val 15939904"/>
                  <a:gd name="adj2" fmla="val 2529027"/>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grpSp>
        <p:grpSp>
          <p:nvGrpSpPr>
            <p:cNvPr id="37957" name="Group 8"/>
            <p:cNvGrpSpPr>
              <a:grpSpLocks/>
            </p:cNvGrpSpPr>
            <p:nvPr/>
          </p:nvGrpSpPr>
          <p:grpSpPr bwMode="auto">
            <a:xfrm>
              <a:off x="2444663" y="3308960"/>
              <a:ext cx="914400" cy="914400"/>
              <a:chOff x="2319403" y="3935260"/>
              <a:chExt cx="914400" cy="914400"/>
            </a:xfrm>
          </p:grpSpPr>
          <p:sp>
            <p:nvSpPr>
              <p:cNvPr id="6" name="Oval 5"/>
              <p:cNvSpPr/>
              <p:nvPr/>
            </p:nvSpPr>
            <p:spPr>
              <a:xfrm>
                <a:off x="2319582" y="3934508"/>
                <a:ext cx="914221" cy="914412"/>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8" name="Arc 7"/>
              <p:cNvSpPr/>
              <p:nvPr/>
            </p:nvSpPr>
            <p:spPr>
              <a:xfrm flipH="1">
                <a:off x="2411639" y="4026584"/>
                <a:ext cx="730107" cy="730260"/>
              </a:xfrm>
              <a:prstGeom prst="arc">
                <a:avLst>
                  <a:gd name="adj1" fmla="val 15939904"/>
                  <a:gd name="adj2" fmla="val 2529027"/>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grpSp>
        <p:sp>
          <p:nvSpPr>
            <p:cNvPr id="11" name="Rectangle 10"/>
            <p:cNvSpPr>
              <a:spLocks noChangeAspect="1"/>
            </p:cNvSpPr>
            <p:nvPr/>
          </p:nvSpPr>
          <p:spPr>
            <a:xfrm rot="11594772">
              <a:off x="2254379" y="2868464"/>
              <a:ext cx="374577" cy="374655"/>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2" name="Rectangle 11"/>
            <p:cNvSpPr>
              <a:spLocks noChangeAspect="1"/>
            </p:cNvSpPr>
            <p:nvPr/>
          </p:nvSpPr>
          <p:spPr>
            <a:xfrm rot="2700000">
              <a:off x="2309116" y="3342360"/>
              <a:ext cx="201615" cy="20316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3" name="Rectangle 12"/>
            <p:cNvSpPr>
              <a:spLocks noChangeAspect="1"/>
            </p:cNvSpPr>
            <p:nvPr/>
          </p:nvSpPr>
          <p:spPr>
            <a:xfrm rot="2700000">
              <a:off x="2395634" y="3859082"/>
              <a:ext cx="44451" cy="4444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4" name="Rectangle 13"/>
            <p:cNvSpPr>
              <a:spLocks noChangeAspect="1"/>
            </p:cNvSpPr>
            <p:nvPr/>
          </p:nvSpPr>
          <p:spPr>
            <a:xfrm rot="4080000">
              <a:off x="2206759" y="4313112"/>
              <a:ext cx="44451" cy="4444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5" name="Rectangle 14"/>
            <p:cNvSpPr>
              <a:spLocks noChangeAspect="1"/>
            </p:cNvSpPr>
            <p:nvPr/>
          </p:nvSpPr>
          <p:spPr>
            <a:xfrm rot="1800000">
              <a:off x="2359133" y="4465510"/>
              <a:ext cx="44441" cy="4445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6" name="Rectangle 15"/>
            <p:cNvSpPr>
              <a:spLocks noChangeAspect="1"/>
            </p:cNvSpPr>
            <p:nvPr/>
          </p:nvSpPr>
          <p:spPr>
            <a:xfrm rot="420000">
              <a:off x="2481347" y="4194044"/>
              <a:ext cx="44441" cy="4445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7" name="Rectangle 16"/>
            <p:cNvSpPr>
              <a:spLocks noChangeAspect="1"/>
            </p:cNvSpPr>
            <p:nvPr/>
          </p:nvSpPr>
          <p:spPr>
            <a:xfrm rot="420000">
              <a:off x="2128990" y="4502023"/>
              <a:ext cx="44441" cy="4445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8" name="Rectangle 17"/>
            <p:cNvSpPr>
              <a:spLocks noChangeAspect="1"/>
            </p:cNvSpPr>
            <p:nvPr/>
          </p:nvSpPr>
          <p:spPr>
            <a:xfrm rot="4080000">
              <a:off x="2508325" y="4354388"/>
              <a:ext cx="44451" cy="4444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9" name="Rectangle 18"/>
            <p:cNvSpPr>
              <a:spLocks noChangeAspect="1"/>
            </p:cNvSpPr>
            <p:nvPr/>
          </p:nvSpPr>
          <p:spPr>
            <a:xfrm rot="1800000">
              <a:off x="2359133" y="4082918"/>
              <a:ext cx="44441" cy="4445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0" name="Rectangle 19"/>
            <p:cNvSpPr>
              <a:spLocks noChangeAspect="1"/>
            </p:cNvSpPr>
            <p:nvPr/>
          </p:nvSpPr>
          <p:spPr>
            <a:xfrm rot="420000">
              <a:off x="2663874" y="4513135"/>
              <a:ext cx="44441" cy="4445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grpSp>
        <p:nvGrpSpPr>
          <p:cNvPr id="37894" name="Group 52"/>
          <p:cNvGrpSpPr>
            <a:grpSpLocks/>
          </p:cNvGrpSpPr>
          <p:nvPr/>
        </p:nvGrpSpPr>
        <p:grpSpPr bwMode="auto">
          <a:xfrm>
            <a:off x="763588" y="4529138"/>
            <a:ext cx="3509962" cy="2384425"/>
            <a:chOff x="763524" y="4838017"/>
            <a:chExt cx="3510503" cy="2385743"/>
          </a:xfrm>
        </p:grpSpPr>
        <p:grpSp>
          <p:nvGrpSpPr>
            <p:cNvPr id="37924" name="Group 50"/>
            <p:cNvGrpSpPr>
              <a:grpSpLocks/>
            </p:cNvGrpSpPr>
            <p:nvPr/>
          </p:nvGrpSpPr>
          <p:grpSpPr bwMode="auto">
            <a:xfrm>
              <a:off x="763524" y="4838017"/>
              <a:ext cx="3510503" cy="1673749"/>
              <a:chOff x="763524" y="4827259"/>
              <a:chExt cx="3510503" cy="1673749"/>
            </a:xfrm>
          </p:grpSpPr>
          <p:grpSp>
            <p:nvGrpSpPr>
              <p:cNvPr id="37926" name="Group 26"/>
              <p:cNvGrpSpPr>
                <a:grpSpLocks/>
              </p:cNvGrpSpPr>
              <p:nvPr/>
            </p:nvGrpSpPr>
            <p:grpSpPr bwMode="auto">
              <a:xfrm flipH="1">
                <a:off x="2631990" y="5013062"/>
                <a:ext cx="1642037" cy="1464981"/>
                <a:chOff x="763524" y="5036027"/>
                <a:chExt cx="1642037" cy="1464981"/>
              </a:xfrm>
            </p:grpSpPr>
            <p:sp>
              <p:nvSpPr>
                <p:cNvPr id="28" name="Can 27"/>
                <p:cNvSpPr/>
                <p:nvPr/>
              </p:nvSpPr>
              <p:spPr>
                <a:xfrm rot="4086092">
                  <a:off x="1126935" y="4672652"/>
                  <a:ext cx="914906" cy="1641728"/>
                </a:xfrm>
                <a:prstGeom prst="can">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9" name="Oval 28"/>
                <p:cNvSpPr>
                  <a:spLocks noChangeAspect="1"/>
                </p:cNvSpPr>
                <p:nvPr/>
              </p:nvSpPr>
              <p:spPr>
                <a:xfrm>
                  <a:off x="888955" y="5474456"/>
                  <a:ext cx="585878" cy="601996"/>
                </a:xfrm>
                <a:prstGeom prst="ellipse">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cxnSp>
              <p:nvCxnSpPr>
                <p:cNvPr id="30" name="Straight Connector 29"/>
                <p:cNvCxnSpPr/>
                <p:nvPr/>
              </p:nvCxnSpPr>
              <p:spPr>
                <a:xfrm rot="16200000" flipH="1">
                  <a:off x="1578711" y="6093180"/>
                  <a:ext cx="600407" cy="249275"/>
                </a:xfrm>
                <a:prstGeom prst="line">
                  <a:avLst/>
                </a:prstGeom>
                <a:ln w="25400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grpSp>
          <p:grpSp>
            <p:nvGrpSpPr>
              <p:cNvPr id="37927" name="Group 30"/>
              <p:cNvGrpSpPr>
                <a:grpSpLocks/>
              </p:cNvGrpSpPr>
              <p:nvPr/>
            </p:nvGrpSpPr>
            <p:grpSpPr bwMode="auto">
              <a:xfrm rot="20220000" flipH="1">
                <a:off x="1869990" y="4827259"/>
                <a:ext cx="1642037" cy="1464981"/>
                <a:chOff x="763524" y="5036027"/>
                <a:chExt cx="1642037" cy="1464981"/>
              </a:xfrm>
            </p:grpSpPr>
            <p:sp>
              <p:nvSpPr>
                <p:cNvPr id="32" name="Can 31"/>
                <p:cNvSpPr/>
                <p:nvPr/>
              </p:nvSpPr>
              <p:spPr>
                <a:xfrm rot="4086092">
                  <a:off x="1129104" y="4664183"/>
                  <a:ext cx="919670" cy="1640141"/>
                </a:xfrm>
                <a:prstGeom prst="can">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3" name="Oval 32"/>
                <p:cNvSpPr>
                  <a:spLocks noChangeAspect="1"/>
                </p:cNvSpPr>
                <p:nvPr/>
              </p:nvSpPr>
              <p:spPr>
                <a:xfrm>
                  <a:off x="1351582" y="5290721"/>
                  <a:ext cx="584290" cy="592465"/>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cxnSp>
              <p:nvCxnSpPr>
                <p:cNvPr id="34" name="Straight Connector 33"/>
                <p:cNvCxnSpPr/>
                <p:nvPr/>
              </p:nvCxnSpPr>
              <p:spPr>
                <a:xfrm rot="16200000" flipH="1">
                  <a:off x="1588440" y="6083828"/>
                  <a:ext cx="584523" cy="249275"/>
                </a:xfrm>
                <a:prstGeom prst="line">
                  <a:avLst/>
                </a:prstGeom>
                <a:ln w="2540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grpSp>
          <p:grpSp>
            <p:nvGrpSpPr>
              <p:cNvPr id="37928" name="Group 34"/>
              <p:cNvGrpSpPr>
                <a:grpSpLocks/>
              </p:cNvGrpSpPr>
              <p:nvPr/>
            </p:nvGrpSpPr>
            <p:grpSpPr bwMode="auto">
              <a:xfrm rot="20880000" flipH="1">
                <a:off x="2373120" y="4917029"/>
                <a:ext cx="1642037" cy="1464981"/>
                <a:chOff x="763524" y="5036027"/>
                <a:chExt cx="1642037" cy="1464981"/>
              </a:xfrm>
            </p:grpSpPr>
            <p:sp>
              <p:nvSpPr>
                <p:cNvPr id="36" name="Can 35"/>
                <p:cNvSpPr/>
                <p:nvPr/>
              </p:nvSpPr>
              <p:spPr>
                <a:xfrm rot="4086092">
                  <a:off x="1127400" y="4671418"/>
                  <a:ext cx="913317" cy="1641728"/>
                </a:xfrm>
                <a:prstGeom prst="can">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7" name="Oval 36"/>
                <p:cNvSpPr>
                  <a:spLocks noChangeAspect="1"/>
                </p:cNvSpPr>
                <p:nvPr/>
              </p:nvSpPr>
              <p:spPr>
                <a:xfrm>
                  <a:off x="1140480" y="5372704"/>
                  <a:ext cx="584290" cy="586111"/>
                </a:xfrm>
                <a:prstGeom prst="ellipse">
                  <a:avLst/>
                </a:prstGeom>
                <a:solidFill>
                  <a:schemeClr val="bg1">
                    <a:lumMod val="7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cxnSp>
              <p:nvCxnSpPr>
                <p:cNvPr id="38" name="Straight Connector 37"/>
                <p:cNvCxnSpPr/>
                <p:nvPr/>
              </p:nvCxnSpPr>
              <p:spPr>
                <a:xfrm rot="16200000" flipH="1">
                  <a:off x="1589731" y="6071718"/>
                  <a:ext cx="582934" cy="247688"/>
                </a:xfrm>
                <a:prstGeom prst="line">
                  <a:avLst/>
                </a:prstGeom>
                <a:ln w="2540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37929" name="Group 25"/>
              <p:cNvGrpSpPr>
                <a:grpSpLocks/>
              </p:cNvGrpSpPr>
              <p:nvPr/>
            </p:nvGrpSpPr>
            <p:grpSpPr bwMode="auto">
              <a:xfrm>
                <a:off x="763524" y="5036027"/>
                <a:ext cx="1642037" cy="1464981"/>
                <a:chOff x="763524" y="5036027"/>
                <a:chExt cx="1642037" cy="1464981"/>
              </a:xfrm>
            </p:grpSpPr>
            <p:sp>
              <p:nvSpPr>
                <p:cNvPr id="22" name="Can 21"/>
                <p:cNvSpPr/>
                <p:nvPr/>
              </p:nvSpPr>
              <p:spPr>
                <a:xfrm rot="4086092">
                  <a:off x="1126936" y="4671924"/>
                  <a:ext cx="914906" cy="1641728"/>
                </a:xfrm>
                <a:prstGeom prst="can">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3" name="Oval 22"/>
                <p:cNvSpPr>
                  <a:spLocks noChangeAspect="1"/>
                </p:cNvSpPr>
                <p:nvPr/>
              </p:nvSpPr>
              <p:spPr>
                <a:xfrm>
                  <a:off x="977034" y="5436299"/>
                  <a:ext cx="585489" cy="585489"/>
                </a:xfrm>
                <a:prstGeom prst="ellipse">
                  <a:avLst/>
                </a:prstGeom>
                <a:solidFill>
                  <a:schemeClr val="bg2">
                    <a:lumMod val="75000"/>
                  </a:schemeClr>
                </a:solidFill>
                <a:ln>
                  <a:noFill/>
                </a:ln>
                <a:scene3d>
                  <a:camera prst="orthographicFront"/>
                  <a:lightRig rig="threePt" dir="t"/>
                </a:scene3d>
                <a:sp3d>
                  <a:bevelT w="279400" h="1905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cxnSp>
              <p:nvCxnSpPr>
                <p:cNvPr id="25" name="Straight Connector 24"/>
                <p:cNvCxnSpPr/>
                <p:nvPr/>
              </p:nvCxnSpPr>
              <p:spPr>
                <a:xfrm rot="16200000" flipH="1">
                  <a:off x="1586653" y="6084509"/>
                  <a:ext cx="584523" cy="249275"/>
                </a:xfrm>
                <a:prstGeom prst="line">
                  <a:avLst/>
                </a:prstGeom>
                <a:ln w="2540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39" name="Rectangle 38"/>
              <p:cNvSpPr>
                <a:spLocks noChangeAspect="1"/>
              </p:cNvSpPr>
              <p:nvPr/>
            </p:nvSpPr>
            <p:spPr>
              <a:xfrm rot="4080000">
                <a:off x="992150" y="5438793"/>
                <a:ext cx="44475" cy="44457"/>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0" name="Rectangle 39"/>
              <p:cNvSpPr>
                <a:spLocks noChangeAspect="1"/>
              </p:cNvSpPr>
              <p:nvPr/>
            </p:nvSpPr>
            <p:spPr>
              <a:xfrm rot="1800000">
                <a:off x="928649" y="5835878"/>
                <a:ext cx="44457" cy="44475"/>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1" name="Rectangle 40"/>
              <p:cNvSpPr>
                <a:spLocks noChangeAspect="1"/>
              </p:cNvSpPr>
              <p:nvPr/>
            </p:nvSpPr>
            <p:spPr>
              <a:xfrm rot="420000">
                <a:off x="1289067" y="5338717"/>
                <a:ext cx="44457" cy="44475"/>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2" name="Rectangle 41"/>
              <p:cNvSpPr>
                <a:spLocks noChangeAspect="1"/>
              </p:cNvSpPr>
              <p:nvPr/>
            </p:nvSpPr>
            <p:spPr>
              <a:xfrm rot="420000">
                <a:off x="865140" y="5602387"/>
                <a:ext cx="44457" cy="44475"/>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3" name="Rectangle 42"/>
              <p:cNvSpPr>
                <a:spLocks noChangeAspect="1"/>
              </p:cNvSpPr>
              <p:nvPr/>
            </p:nvSpPr>
            <p:spPr>
              <a:xfrm rot="4080000">
                <a:off x="1049309" y="6009021"/>
                <a:ext cx="44475" cy="44457"/>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4" name="Rectangle 43"/>
              <p:cNvSpPr>
                <a:spLocks noChangeAspect="1"/>
              </p:cNvSpPr>
              <p:nvPr/>
            </p:nvSpPr>
            <p:spPr>
              <a:xfrm rot="1800000">
                <a:off x="1147758" y="5248179"/>
                <a:ext cx="44457" cy="44475"/>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5" name="Rectangle 44"/>
              <p:cNvSpPr>
                <a:spLocks noChangeAspect="1"/>
              </p:cNvSpPr>
              <p:nvPr/>
            </p:nvSpPr>
            <p:spPr>
              <a:xfrm rot="420000">
                <a:off x="1595502" y="5611918"/>
                <a:ext cx="44457" cy="44475"/>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6" name="Rectangle 45"/>
              <p:cNvSpPr>
                <a:spLocks noChangeAspect="1"/>
              </p:cNvSpPr>
              <p:nvPr/>
            </p:nvSpPr>
            <p:spPr>
              <a:xfrm rot="4080000">
                <a:off x="1195382" y="6037612"/>
                <a:ext cx="44475" cy="44457"/>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7" name="Rectangle 46"/>
              <p:cNvSpPr>
                <a:spLocks noChangeAspect="1"/>
              </p:cNvSpPr>
              <p:nvPr/>
            </p:nvSpPr>
            <p:spPr>
              <a:xfrm rot="1800000">
                <a:off x="798454" y="5362542"/>
                <a:ext cx="44457" cy="44475"/>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8" name="Rectangle 47"/>
              <p:cNvSpPr>
                <a:spLocks noChangeAspect="1"/>
              </p:cNvSpPr>
              <p:nvPr/>
            </p:nvSpPr>
            <p:spPr>
              <a:xfrm rot="420000">
                <a:off x="1562159" y="5889883"/>
                <a:ext cx="44457" cy="44475"/>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9" name="Rectangle 48"/>
              <p:cNvSpPr>
                <a:spLocks noChangeAspect="1"/>
              </p:cNvSpPr>
              <p:nvPr/>
            </p:nvSpPr>
            <p:spPr>
              <a:xfrm rot="1800000">
                <a:off x="1368454" y="5179879"/>
                <a:ext cx="44457" cy="4288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0" name="Rectangle 49"/>
              <p:cNvSpPr>
                <a:spLocks noChangeAspect="1"/>
              </p:cNvSpPr>
              <p:nvPr/>
            </p:nvSpPr>
            <p:spPr>
              <a:xfrm rot="4080000">
                <a:off x="1478000" y="5408614"/>
                <a:ext cx="44475" cy="44457"/>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sp>
          <p:nvSpPr>
            <p:cNvPr id="52" name="Arc 51"/>
            <p:cNvSpPr/>
            <p:nvPr/>
          </p:nvSpPr>
          <p:spPr>
            <a:xfrm flipH="1">
              <a:off x="1840015" y="6491517"/>
              <a:ext cx="1333706" cy="732243"/>
            </a:xfrm>
            <a:prstGeom prst="arc">
              <a:avLst>
                <a:gd name="adj1" fmla="val 12130292"/>
                <a:gd name="adj2" fmla="val 20423757"/>
              </a:avLst>
            </a:prstGeom>
            <a:ln>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grpSp>
      <p:grpSp>
        <p:nvGrpSpPr>
          <p:cNvPr id="37895" name="Group 78"/>
          <p:cNvGrpSpPr>
            <a:grpSpLocks/>
          </p:cNvGrpSpPr>
          <p:nvPr/>
        </p:nvGrpSpPr>
        <p:grpSpPr bwMode="auto">
          <a:xfrm>
            <a:off x="5446713" y="3463925"/>
            <a:ext cx="2212975" cy="1971675"/>
            <a:chOff x="4807284" y="4251949"/>
            <a:chExt cx="2213809" cy="1972387"/>
          </a:xfrm>
        </p:grpSpPr>
        <p:sp>
          <p:nvSpPr>
            <p:cNvPr id="54" name="Oval 53"/>
            <p:cNvSpPr>
              <a:spLocks noChangeAspect="1"/>
            </p:cNvSpPr>
            <p:nvPr/>
          </p:nvSpPr>
          <p:spPr>
            <a:xfrm>
              <a:off x="5750614" y="5800321"/>
              <a:ext cx="128635" cy="127046"/>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5" name="Oval 54"/>
            <p:cNvSpPr>
              <a:spLocks noChangeAspect="1"/>
            </p:cNvSpPr>
            <p:nvPr/>
          </p:nvSpPr>
          <p:spPr>
            <a:xfrm>
              <a:off x="5485401" y="5800321"/>
              <a:ext cx="128636" cy="127046"/>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6" name="Oval 55"/>
            <p:cNvSpPr>
              <a:spLocks noChangeAspect="1"/>
            </p:cNvSpPr>
            <p:nvPr/>
          </p:nvSpPr>
          <p:spPr>
            <a:xfrm>
              <a:off x="5618802" y="5800321"/>
              <a:ext cx="128636" cy="127046"/>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7" name="Oval 56"/>
            <p:cNvSpPr>
              <a:spLocks noChangeAspect="1"/>
            </p:cNvSpPr>
            <p:nvPr/>
          </p:nvSpPr>
          <p:spPr>
            <a:xfrm>
              <a:off x="6149227" y="5800321"/>
              <a:ext cx="128636" cy="127046"/>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8" name="Oval 57"/>
            <p:cNvSpPr>
              <a:spLocks noChangeAspect="1"/>
            </p:cNvSpPr>
            <p:nvPr/>
          </p:nvSpPr>
          <p:spPr>
            <a:xfrm>
              <a:off x="5884015" y="5800321"/>
              <a:ext cx="128635" cy="127046"/>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9" name="Oval 58"/>
            <p:cNvSpPr>
              <a:spLocks noChangeAspect="1"/>
            </p:cNvSpPr>
            <p:nvPr/>
          </p:nvSpPr>
          <p:spPr>
            <a:xfrm>
              <a:off x="6015826" y="5800321"/>
              <a:ext cx="128636" cy="127046"/>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0" name="Oval 59"/>
            <p:cNvSpPr>
              <a:spLocks noChangeAspect="1"/>
            </p:cNvSpPr>
            <p:nvPr/>
          </p:nvSpPr>
          <p:spPr>
            <a:xfrm>
              <a:off x="5818902" y="5684391"/>
              <a:ext cx="127048" cy="128634"/>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1" name="Oval 60"/>
            <p:cNvSpPr>
              <a:spLocks noChangeAspect="1"/>
            </p:cNvSpPr>
            <p:nvPr/>
          </p:nvSpPr>
          <p:spPr>
            <a:xfrm>
              <a:off x="5553690" y="5684391"/>
              <a:ext cx="127048" cy="128634"/>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2" name="Oval 61"/>
            <p:cNvSpPr>
              <a:spLocks noChangeAspect="1"/>
            </p:cNvSpPr>
            <p:nvPr/>
          </p:nvSpPr>
          <p:spPr>
            <a:xfrm>
              <a:off x="5685502" y="5684391"/>
              <a:ext cx="128636" cy="128634"/>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4" name="Oval 63"/>
            <p:cNvSpPr>
              <a:spLocks noChangeAspect="1"/>
            </p:cNvSpPr>
            <p:nvPr/>
          </p:nvSpPr>
          <p:spPr>
            <a:xfrm>
              <a:off x="5950715" y="5684391"/>
              <a:ext cx="128635" cy="128634"/>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5" name="Oval 64"/>
            <p:cNvSpPr>
              <a:spLocks noChangeAspect="1"/>
            </p:cNvSpPr>
            <p:nvPr/>
          </p:nvSpPr>
          <p:spPr>
            <a:xfrm>
              <a:off x="6084115" y="5684391"/>
              <a:ext cx="127048" cy="128634"/>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6" name="Oval 65"/>
            <p:cNvSpPr>
              <a:spLocks noChangeAspect="1"/>
            </p:cNvSpPr>
            <p:nvPr/>
          </p:nvSpPr>
          <p:spPr>
            <a:xfrm>
              <a:off x="5159842" y="5284197"/>
              <a:ext cx="128635" cy="127046"/>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7" name="Oval 66"/>
            <p:cNvSpPr>
              <a:spLocks noChangeAspect="1"/>
            </p:cNvSpPr>
            <p:nvPr/>
          </p:nvSpPr>
          <p:spPr>
            <a:xfrm>
              <a:off x="5104258" y="4882415"/>
              <a:ext cx="127048" cy="128633"/>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8" name="Oval 67"/>
            <p:cNvSpPr>
              <a:spLocks noChangeAspect="1"/>
            </p:cNvSpPr>
            <p:nvPr/>
          </p:nvSpPr>
          <p:spPr>
            <a:xfrm>
              <a:off x="5504459" y="5053927"/>
              <a:ext cx="127048" cy="128633"/>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9" name="Oval 68"/>
            <p:cNvSpPr>
              <a:spLocks noChangeAspect="1"/>
            </p:cNvSpPr>
            <p:nvPr/>
          </p:nvSpPr>
          <p:spPr>
            <a:xfrm>
              <a:off x="6450965" y="5171444"/>
              <a:ext cx="128636" cy="128633"/>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70" name="Oval 69"/>
            <p:cNvSpPr>
              <a:spLocks noChangeAspect="1"/>
            </p:cNvSpPr>
            <p:nvPr/>
          </p:nvSpPr>
          <p:spPr>
            <a:xfrm>
              <a:off x="5677562" y="4251949"/>
              <a:ext cx="128635" cy="128634"/>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71" name="Oval 70"/>
            <p:cNvSpPr>
              <a:spLocks noChangeAspect="1"/>
            </p:cNvSpPr>
            <p:nvPr/>
          </p:nvSpPr>
          <p:spPr>
            <a:xfrm>
              <a:off x="6115877" y="5006284"/>
              <a:ext cx="127048" cy="127046"/>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72" name="Oval 71"/>
            <p:cNvSpPr>
              <a:spLocks noChangeAspect="1"/>
            </p:cNvSpPr>
            <p:nvPr/>
          </p:nvSpPr>
          <p:spPr>
            <a:xfrm>
              <a:off x="6254041" y="4490160"/>
              <a:ext cx="128636" cy="127046"/>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73" name="Oval 72"/>
            <p:cNvSpPr>
              <a:spLocks noChangeAspect="1"/>
            </p:cNvSpPr>
            <p:nvPr/>
          </p:nvSpPr>
          <p:spPr>
            <a:xfrm>
              <a:off x="5401233" y="4553683"/>
              <a:ext cx="127048" cy="128634"/>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74" name="Oval 73"/>
            <p:cNvSpPr>
              <a:spLocks noChangeAspect="1"/>
            </p:cNvSpPr>
            <p:nvPr/>
          </p:nvSpPr>
          <p:spPr>
            <a:xfrm>
              <a:off x="5051851" y="4291651"/>
              <a:ext cx="128635" cy="128633"/>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75" name="Oval 74"/>
            <p:cNvSpPr>
              <a:spLocks noChangeAspect="1"/>
            </p:cNvSpPr>
            <p:nvPr/>
          </p:nvSpPr>
          <p:spPr>
            <a:xfrm>
              <a:off x="5990417" y="4644204"/>
              <a:ext cx="128636" cy="128633"/>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76" name="Oval 75"/>
            <p:cNvSpPr>
              <a:spLocks noChangeAspect="1"/>
            </p:cNvSpPr>
            <p:nvPr/>
          </p:nvSpPr>
          <p:spPr>
            <a:xfrm>
              <a:off x="6460494" y="4282123"/>
              <a:ext cx="128636" cy="127046"/>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77" name="Arc 76"/>
            <p:cNvSpPr/>
            <p:nvPr/>
          </p:nvSpPr>
          <p:spPr>
            <a:xfrm>
              <a:off x="4807284" y="5063455"/>
              <a:ext cx="1052909" cy="1156117"/>
            </a:xfrm>
            <a:prstGeom prst="arc">
              <a:avLst>
                <a:gd name="adj1" fmla="val 18410605"/>
                <a:gd name="adj2" fmla="val 0"/>
              </a:avLst>
            </a:prstGeom>
            <a:ln>
              <a:solidFill>
                <a:schemeClr val="tx1"/>
              </a:solidFill>
              <a:prstDash val="dash"/>
              <a:tailEnd type="arrow"/>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78" name="Arc 77"/>
            <p:cNvSpPr/>
            <p:nvPr/>
          </p:nvSpPr>
          <p:spPr>
            <a:xfrm flipH="1">
              <a:off x="5980888" y="4909411"/>
              <a:ext cx="1040205" cy="1314925"/>
            </a:xfrm>
            <a:prstGeom prst="arc">
              <a:avLst>
                <a:gd name="adj1" fmla="val 19002722"/>
                <a:gd name="adj2" fmla="val 491516"/>
              </a:avLst>
            </a:prstGeom>
            <a:ln>
              <a:solidFill>
                <a:schemeClr val="tx1"/>
              </a:solidFill>
              <a:prstDash val="dash"/>
              <a:tailEnd type="arrow"/>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grpSp>
      <p:sp>
        <p:nvSpPr>
          <p:cNvPr id="37896" name="TextBox 78"/>
          <p:cNvSpPr txBox="1">
            <a:spLocks noChangeArrowheads="1"/>
          </p:cNvSpPr>
          <p:nvPr/>
        </p:nvSpPr>
        <p:spPr bwMode="auto">
          <a:xfrm>
            <a:off x="5586413" y="3068638"/>
            <a:ext cx="20701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a:t>Precursor Material</a:t>
            </a:r>
          </a:p>
        </p:txBody>
      </p:sp>
      <p:sp>
        <p:nvSpPr>
          <p:cNvPr id="37897" name="TextBox 79"/>
          <p:cNvSpPr txBox="1">
            <a:spLocks noChangeArrowheads="1"/>
          </p:cNvSpPr>
          <p:nvPr/>
        </p:nvSpPr>
        <p:spPr bwMode="auto">
          <a:xfrm>
            <a:off x="5576888" y="5162550"/>
            <a:ext cx="18764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a:t>Growing Particle</a:t>
            </a:r>
          </a:p>
        </p:txBody>
      </p:sp>
      <p:sp>
        <p:nvSpPr>
          <p:cNvPr id="37898" name="TextBox 80"/>
          <p:cNvSpPr txBox="1">
            <a:spLocks noChangeArrowheads="1"/>
          </p:cNvSpPr>
          <p:nvPr/>
        </p:nvSpPr>
        <p:spPr bwMode="auto">
          <a:xfrm>
            <a:off x="504825" y="4362450"/>
            <a:ext cx="97948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a:t>Ball Mill</a:t>
            </a:r>
          </a:p>
        </p:txBody>
      </p:sp>
      <p:sp>
        <p:nvSpPr>
          <p:cNvPr id="37899" name="TextBox 81"/>
          <p:cNvSpPr txBox="1">
            <a:spLocks noChangeArrowheads="1"/>
          </p:cNvSpPr>
          <p:nvPr/>
        </p:nvSpPr>
        <p:spPr bwMode="auto">
          <a:xfrm>
            <a:off x="620713" y="2724150"/>
            <a:ext cx="119697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a:t>Roller Mill</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altLang="en-US" sz="3200" smtClean="0"/>
              <a:t>Example: Formation of Gold Nanoparticles</a:t>
            </a:r>
          </a:p>
        </p:txBody>
      </p:sp>
      <p:grpSp>
        <p:nvGrpSpPr>
          <p:cNvPr id="38915" name="Group 24"/>
          <p:cNvGrpSpPr>
            <a:grpSpLocks/>
          </p:cNvGrpSpPr>
          <p:nvPr/>
        </p:nvGrpSpPr>
        <p:grpSpPr bwMode="auto">
          <a:xfrm>
            <a:off x="1366838" y="1757363"/>
            <a:ext cx="914400" cy="1812925"/>
            <a:chOff x="1366380" y="1956150"/>
            <a:chExt cx="914400" cy="1812018"/>
          </a:xfrm>
        </p:grpSpPr>
        <p:grpSp>
          <p:nvGrpSpPr>
            <p:cNvPr id="38954" name="Group 13"/>
            <p:cNvGrpSpPr>
              <a:grpSpLocks/>
            </p:cNvGrpSpPr>
            <p:nvPr/>
          </p:nvGrpSpPr>
          <p:grpSpPr bwMode="auto">
            <a:xfrm>
              <a:off x="1366380" y="1956150"/>
              <a:ext cx="914400" cy="1372452"/>
              <a:chOff x="3683695" y="1981201"/>
              <a:chExt cx="914400" cy="1372452"/>
            </a:xfrm>
          </p:grpSpPr>
          <p:sp>
            <p:nvSpPr>
              <p:cNvPr id="12" name="Can 11"/>
              <p:cNvSpPr/>
              <p:nvPr/>
            </p:nvSpPr>
            <p:spPr>
              <a:xfrm>
                <a:off x="3683695" y="2439758"/>
                <a:ext cx="914400" cy="913943"/>
              </a:xfrm>
              <a:prstGeom prst="can">
                <a:avLst/>
              </a:prstGeom>
              <a:ln w="635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600" dirty="0">
                    <a:solidFill>
                      <a:schemeClr val="tx1"/>
                    </a:solidFill>
                  </a:rPr>
                  <a:t>HAuCl</a:t>
                </a:r>
                <a:r>
                  <a:rPr lang="en-US" sz="1600" baseline="-25000" dirty="0">
                    <a:solidFill>
                      <a:schemeClr val="tx1"/>
                    </a:solidFill>
                  </a:rPr>
                  <a:t>4</a:t>
                </a:r>
              </a:p>
            </p:txBody>
          </p:sp>
          <p:sp>
            <p:nvSpPr>
              <p:cNvPr id="13" name="Can 12"/>
              <p:cNvSpPr/>
              <p:nvPr/>
            </p:nvSpPr>
            <p:spPr>
              <a:xfrm>
                <a:off x="3683695" y="1981201"/>
                <a:ext cx="914400" cy="1370914"/>
              </a:xfrm>
              <a:prstGeom prst="can">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grpSp>
          <p:nvGrpSpPr>
            <p:cNvPr id="38955" name="Group 23"/>
            <p:cNvGrpSpPr>
              <a:grpSpLocks/>
            </p:cNvGrpSpPr>
            <p:nvPr/>
          </p:nvGrpSpPr>
          <p:grpSpPr bwMode="auto">
            <a:xfrm>
              <a:off x="1498582" y="3367336"/>
              <a:ext cx="650989" cy="400832"/>
              <a:chOff x="1494772" y="3447346"/>
              <a:chExt cx="650989" cy="400832"/>
            </a:xfrm>
          </p:grpSpPr>
          <p:sp>
            <p:nvSpPr>
              <p:cNvPr id="21" name="Freeform 20"/>
              <p:cNvSpPr/>
              <p:nvPr/>
            </p:nvSpPr>
            <p:spPr>
              <a:xfrm>
                <a:off x="1494332" y="3446741"/>
                <a:ext cx="133350" cy="401437"/>
              </a:xfrm>
              <a:custGeom>
                <a:avLst/>
                <a:gdLst>
                  <a:gd name="connsiteX0" fmla="*/ 83507 w 133612"/>
                  <a:gd name="connsiteY0" fmla="*/ 0 h 400832"/>
                  <a:gd name="connsiteX1" fmla="*/ 8351 w 133612"/>
                  <a:gd name="connsiteY1" fmla="*/ 125260 h 400832"/>
                  <a:gd name="connsiteX2" fmla="*/ 133612 w 133612"/>
                  <a:gd name="connsiteY2" fmla="*/ 263046 h 400832"/>
                  <a:gd name="connsiteX3" fmla="*/ 8351 w 133612"/>
                  <a:gd name="connsiteY3" fmla="*/ 400832 h 400832"/>
                </a:gdLst>
                <a:ahLst/>
                <a:cxnLst>
                  <a:cxn ang="0">
                    <a:pos x="connsiteX0" y="connsiteY0"/>
                  </a:cxn>
                  <a:cxn ang="0">
                    <a:pos x="connsiteX1" y="connsiteY1"/>
                  </a:cxn>
                  <a:cxn ang="0">
                    <a:pos x="connsiteX2" y="connsiteY2"/>
                  </a:cxn>
                  <a:cxn ang="0">
                    <a:pos x="connsiteX3" y="connsiteY3"/>
                  </a:cxn>
                </a:cxnLst>
                <a:rect l="l" t="t" r="r" b="b"/>
                <a:pathLst>
                  <a:path w="133612" h="400832">
                    <a:moveTo>
                      <a:pt x="83507" y="0"/>
                    </a:moveTo>
                    <a:cubicBezTo>
                      <a:pt x="41753" y="40709"/>
                      <a:pt x="0" y="81419"/>
                      <a:pt x="8351" y="125260"/>
                    </a:cubicBezTo>
                    <a:cubicBezTo>
                      <a:pt x="16702" y="169101"/>
                      <a:pt x="133612" y="217117"/>
                      <a:pt x="133612" y="263046"/>
                    </a:cubicBezTo>
                    <a:cubicBezTo>
                      <a:pt x="133612" y="308975"/>
                      <a:pt x="70981" y="354903"/>
                      <a:pt x="8351" y="400832"/>
                    </a:cubicBezTo>
                  </a:path>
                </a:pathLst>
              </a:custGeom>
              <a:ln w="25400">
                <a:solidFill>
                  <a:srgbClr val="FF0000"/>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22" name="Freeform 21"/>
              <p:cNvSpPr/>
              <p:nvPr/>
            </p:nvSpPr>
            <p:spPr>
              <a:xfrm>
                <a:off x="1753095" y="3446741"/>
                <a:ext cx="133350" cy="401437"/>
              </a:xfrm>
              <a:custGeom>
                <a:avLst/>
                <a:gdLst>
                  <a:gd name="connsiteX0" fmla="*/ 83507 w 133612"/>
                  <a:gd name="connsiteY0" fmla="*/ 0 h 400832"/>
                  <a:gd name="connsiteX1" fmla="*/ 8351 w 133612"/>
                  <a:gd name="connsiteY1" fmla="*/ 125260 h 400832"/>
                  <a:gd name="connsiteX2" fmla="*/ 133612 w 133612"/>
                  <a:gd name="connsiteY2" fmla="*/ 263046 h 400832"/>
                  <a:gd name="connsiteX3" fmla="*/ 8351 w 133612"/>
                  <a:gd name="connsiteY3" fmla="*/ 400832 h 400832"/>
                </a:gdLst>
                <a:ahLst/>
                <a:cxnLst>
                  <a:cxn ang="0">
                    <a:pos x="connsiteX0" y="connsiteY0"/>
                  </a:cxn>
                  <a:cxn ang="0">
                    <a:pos x="connsiteX1" y="connsiteY1"/>
                  </a:cxn>
                  <a:cxn ang="0">
                    <a:pos x="connsiteX2" y="connsiteY2"/>
                  </a:cxn>
                  <a:cxn ang="0">
                    <a:pos x="connsiteX3" y="connsiteY3"/>
                  </a:cxn>
                </a:cxnLst>
                <a:rect l="l" t="t" r="r" b="b"/>
                <a:pathLst>
                  <a:path w="133612" h="400832">
                    <a:moveTo>
                      <a:pt x="83507" y="0"/>
                    </a:moveTo>
                    <a:cubicBezTo>
                      <a:pt x="41753" y="40709"/>
                      <a:pt x="0" y="81419"/>
                      <a:pt x="8351" y="125260"/>
                    </a:cubicBezTo>
                    <a:cubicBezTo>
                      <a:pt x="16702" y="169101"/>
                      <a:pt x="133612" y="217117"/>
                      <a:pt x="133612" y="263046"/>
                    </a:cubicBezTo>
                    <a:cubicBezTo>
                      <a:pt x="133612" y="308975"/>
                      <a:pt x="70981" y="354903"/>
                      <a:pt x="8351" y="400832"/>
                    </a:cubicBezTo>
                  </a:path>
                </a:pathLst>
              </a:custGeom>
              <a:ln w="25400">
                <a:solidFill>
                  <a:srgbClr val="FF0000"/>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23" name="Freeform 22"/>
              <p:cNvSpPr/>
              <p:nvPr/>
            </p:nvSpPr>
            <p:spPr>
              <a:xfrm>
                <a:off x="2011857" y="3446741"/>
                <a:ext cx="133350" cy="401437"/>
              </a:xfrm>
              <a:custGeom>
                <a:avLst/>
                <a:gdLst>
                  <a:gd name="connsiteX0" fmla="*/ 83507 w 133612"/>
                  <a:gd name="connsiteY0" fmla="*/ 0 h 400832"/>
                  <a:gd name="connsiteX1" fmla="*/ 8351 w 133612"/>
                  <a:gd name="connsiteY1" fmla="*/ 125260 h 400832"/>
                  <a:gd name="connsiteX2" fmla="*/ 133612 w 133612"/>
                  <a:gd name="connsiteY2" fmla="*/ 263046 h 400832"/>
                  <a:gd name="connsiteX3" fmla="*/ 8351 w 133612"/>
                  <a:gd name="connsiteY3" fmla="*/ 400832 h 400832"/>
                </a:gdLst>
                <a:ahLst/>
                <a:cxnLst>
                  <a:cxn ang="0">
                    <a:pos x="connsiteX0" y="connsiteY0"/>
                  </a:cxn>
                  <a:cxn ang="0">
                    <a:pos x="connsiteX1" y="connsiteY1"/>
                  </a:cxn>
                  <a:cxn ang="0">
                    <a:pos x="connsiteX2" y="connsiteY2"/>
                  </a:cxn>
                  <a:cxn ang="0">
                    <a:pos x="connsiteX3" y="connsiteY3"/>
                  </a:cxn>
                </a:cxnLst>
                <a:rect l="l" t="t" r="r" b="b"/>
                <a:pathLst>
                  <a:path w="133612" h="400832">
                    <a:moveTo>
                      <a:pt x="83507" y="0"/>
                    </a:moveTo>
                    <a:cubicBezTo>
                      <a:pt x="41753" y="40709"/>
                      <a:pt x="0" y="81419"/>
                      <a:pt x="8351" y="125260"/>
                    </a:cubicBezTo>
                    <a:cubicBezTo>
                      <a:pt x="16702" y="169101"/>
                      <a:pt x="133612" y="217117"/>
                      <a:pt x="133612" y="263046"/>
                    </a:cubicBezTo>
                    <a:cubicBezTo>
                      <a:pt x="133612" y="308975"/>
                      <a:pt x="70981" y="354903"/>
                      <a:pt x="8351" y="400832"/>
                    </a:cubicBezTo>
                  </a:path>
                </a:pathLst>
              </a:custGeom>
              <a:ln w="25400">
                <a:solidFill>
                  <a:srgbClr val="FF0000"/>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grpSp>
      </p:grpSp>
      <p:grpSp>
        <p:nvGrpSpPr>
          <p:cNvPr id="38916" name="Group 33"/>
          <p:cNvGrpSpPr>
            <a:grpSpLocks/>
          </p:cNvGrpSpPr>
          <p:nvPr/>
        </p:nvGrpSpPr>
        <p:grpSpPr bwMode="auto">
          <a:xfrm>
            <a:off x="5083175" y="1757363"/>
            <a:ext cx="914400" cy="1812925"/>
            <a:chOff x="1366380" y="1956150"/>
            <a:chExt cx="914400" cy="1812018"/>
          </a:xfrm>
        </p:grpSpPr>
        <p:grpSp>
          <p:nvGrpSpPr>
            <p:cNvPr id="38947" name="Group 13"/>
            <p:cNvGrpSpPr>
              <a:grpSpLocks/>
            </p:cNvGrpSpPr>
            <p:nvPr/>
          </p:nvGrpSpPr>
          <p:grpSpPr bwMode="auto">
            <a:xfrm>
              <a:off x="1366380" y="1956150"/>
              <a:ext cx="914400" cy="1372452"/>
              <a:chOff x="3683695" y="1981201"/>
              <a:chExt cx="914400" cy="1372452"/>
            </a:xfrm>
          </p:grpSpPr>
          <p:sp>
            <p:nvSpPr>
              <p:cNvPr id="40" name="Can 39"/>
              <p:cNvSpPr/>
              <p:nvPr/>
            </p:nvSpPr>
            <p:spPr>
              <a:xfrm>
                <a:off x="3683695" y="2439758"/>
                <a:ext cx="914400" cy="913943"/>
              </a:xfrm>
              <a:prstGeom prst="can">
                <a:avLst/>
              </a:prstGeom>
              <a:solidFill>
                <a:srgbClr val="9966FF"/>
              </a:solidFill>
              <a:ln w="635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600" baseline="-25000" dirty="0">
                  <a:solidFill>
                    <a:schemeClr val="tx1"/>
                  </a:solidFill>
                </a:endParaRPr>
              </a:p>
            </p:txBody>
          </p:sp>
          <p:sp>
            <p:nvSpPr>
              <p:cNvPr id="41" name="Can 40"/>
              <p:cNvSpPr/>
              <p:nvPr/>
            </p:nvSpPr>
            <p:spPr>
              <a:xfrm>
                <a:off x="3683695" y="1981201"/>
                <a:ext cx="914400" cy="1370914"/>
              </a:xfrm>
              <a:prstGeom prst="can">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grpSp>
          <p:nvGrpSpPr>
            <p:cNvPr id="38948" name="Group 23"/>
            <p:cNvGrpSpPr>
              <a:grpSpLocks/>
            </p:cNvGrpSpPr>
            <p:nvPr/>
          </p:nvGrpSpPr>
          <p:grpSpPr bwMode="auto">
            <a:xfrm>
              <a:off x="1498582" y="3367336"/>
              <a:ext cx="650989" cy="400832"/>
              <a:chOff x="1494772" y="3447346"/>
              <a:chExt cx="650989" cy="400832"/>
            </a:xfrm>
          </p:grpSpPr>
          <p:sp>
            <p:nvSpPr>
              <p:cNvPr id="37" name="Freeform 36"/>
              <p:cNvSpPr/>
              <p:nvPr/>
            </p:nvSpPr>
            <p:spPr>
              <a:xfrm>
                <a:off x="1494333" y="3446741"/>
                <a:ext cx="133350" cy="401437"/>
              </a:xfrm>
              <a:custGeom>
                <a:avLst/>
                <a:gdLst>
                  <a:gd name="connsiteX0" fmla="*/ 83507 w 133612"/>
                  <a:gd name="connsiteY0" fmla="*/ 0 h 400832"/>
                  <a:gd name="connsiteX1" fmla="*/ 8351 w 133612"/>
                  <a:gd name="connsiteY1" fmla="*/ 125260 h 400832"/>
                  <a:gd name="connsiteX2" fmla="*/ 133612 w 133612"/>
                  <a:gd name="connsiteY2" fmla="*/ 263046 h 400832"/>
                  <a:gd name="connsiteX3" fmla="*/ 8351 w 133612"/>
                  <a:gd name="connsiteY3" fmla="*/ 400832 h 400832"/>
                </a:gdLst>
                <a:ahLst/>
                <a:cxnLst>
                  <a:cxn ang="0">
                    <a:pos x="connsiteX0" y="connsiteY0"/>
                  </a:cxn>
                  <a:cxn ang="0">
                    <a:pos x="connsiteX1" y="connsiteY1"/>
                  </a:cxn>
                  <a:cxn ang="0">
                    <a:pos x="connsiteX2" y="connsiteY2"/>
                  </a:cxn>
                  <a:cxn ang="0">
                    <a:pos x="connsiteX3" y="connsiteY3"/>
                  </a:cxn>
                </a:cxnLst>
                <a:rect l="l" t="t" r="r" b="b"/>
                <a:pathLst>
                  <a:path w="133612" h="400832">
                    <a:moveTo>
                      <a:pt x="83507" y="0"/>
                    </a:moveTo>
                    <a:cubicBezTo>
                      <a:pt x="41753" y="40709"/>
                      <a:pt x="0" y="81419"/>
                      <a:pt x="8351" y="125260"/>
                    </a:cubicBezTo>
                    <a:cubicBezTo>
                      <a:pt x="16702" y="169101"/>
                      <a:pt x="133612" y="217117"/>
                      <a:pt x="133612" y="263046"/>
                    </a:cubicBezTo>
                    <a:cubicBezTo>
                      <a:pt x="133612" y="308975"/>
                      <a:pt x="70981" y="354903"/>
                      <a:pt x="8351" y="400832"/>
                    </a:cubicBezTo>
                  </a:path>
                </a:pathLst>
              </a:custGeom>
              <a:ln w="25400">
                <a:solidFill>
                  <a:srgbClr val="FF0000"/>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38" name="Freeform 37"/>
              <p:cNvSpPr/>
              <p:nvPr/>
            </p:nvSpPr>
            <p:spPr>
              <a:xfrm>
                <a:off x="1753095" y="3446741"/>
                <a:ext cx="133350" cy="401437"/>
              </a:xfrm>
              <a:custGeom>
                <a:avLst/>
                <a:gdLst>
                  <a:gd name="connsiteX0" fmla="*/ 83507 w 133612"/>
                  <a:gd name="connsiteY0" fmla="*/ 0 h 400832"/>
                  <a:gd name="connsiteX1" fmla="*/ 8351 w 133612"/>
                  <a:gd name="connsiteY1" fmla="*/ 125260 h 400832"/>
                  <a:gd name="connsiteX2" fmla="*/ 133612 w 133612"/>
                  <a:gd name="connsiteY2" fmla="*/ 263046 h 400832"/>
                  <a:gd name="connsiteX3" fmla="*/ 8351 w 133612"/>
                  <a:gd name="connsiteY3" fmla="*/ 400832 h 400832"/>
                </a:gdLst>
                <a:ahLst/>
                <a:cxnLst>
                  <a:cxn ang="0">
                    <a:pos x="connsiteX0" y="connsiteY0"/>
                  </a:cxn>
                  <a:cxn ang="0">
                    <a:pos x="connsiteX1" y="connsiteY1"/>
                  </a:cxn>
                  <a:cxn ang="0">
                    <a:pos x="connsiteX2" y="connsiteY2"/>
                  </a:cxn>
                  <a:cxn ang="0">
                    <a:pos x="connsiteX3" y="connsiteY3"/>
                  </a:cxn>
                </a:cxnLst>
                <a:rect l="l" t="t" r="r" b="b"/>
                <a:pathLst>
                  <a:path w="133612" h="400832">
                    <a:moveTo>
                      <a:pt x="83507" y="0"/>
                    </a:moveTo>
                    <a:cubicBezTo>
                      <a:pt x="41753" y="40709"/>
                      <a:pt x="0" y="81419"/>
                      <a:pt x="8351" y="125260"/>
                    </a:cubicBezTo>
                    <a:cubicBezTo>
                      <a:pt x="16702" y="169101"/>
                      <a:pt x="133612" y="217117"/>
                      <a:pt x="133612" y="263046"/>
                    </a:cubicBezTo>
                    <a:cubicBezTo>
                      <a:pt x="133612" y="308975"/>
                      <a:pt x="70981" y="354903"/>
                      <a:pt x="8351" y="400832"/>
                    </a:cubicBezTo>
                  </a:path>
                </a:pathLst>
              </a:custGeom>
              <a:ln w="25400">
                <a:solidFill>
                  <a:srgbClr val="FF0000"/>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39" name="Freeform 38"/>
              <p:cNvSpPr/>
              <p:nvPr/>
            </p:nvSpPr>
            <p:spPr>
              <a:xfrm>
                <a:off x="2011858" y="3446741"/>
                <a:ext cx="133350" cy="401437"/>
              </a:xfrm>
              <a:custGeom>
                <a:avLst/>
                <a:gdLst>
                  <a:gd name="connsiteX0" fmla="*/ 83507 w 133612"/>
                  <a:gd name="connsiteY0" fmla="*/ 0 h 400832"/>
                  <a:gd name="connsiteX1" fmla="*/ 8351 w 133612"/>
                  <a:gd name="connsiteY1" fmla="*/ 125260 h 400832"/>
                  <a:gd name="connsiteX2" fmla="*/ 133612 w 133612"/>
                  <a:gd name="connsiteY2" fmla="*/ 263046 h 400832"/>
                  <a:gd name="connsiteX3" fmla="*/ 8351 w 133612"/>
                  <a:gd name="connsiteY3" fmla="*/ 400832 h 400832"/>
                </a:gdLst>
                <a:ahLst/>
                <a:cxnLst>
                  <a:cxn ang="0">
                    <a:pos x="connsiteX0" y="connsiteY0"/>
                  </a:cxn>
                  <a:cxn ang="0">
                    <a:pos x="connsiteX1" y="connsiteY1"/>
                  </a:cxn>
                  <a:cxn ang="0">
                    <a:pos x="connsiteX2" y="connsiteY2"/>
                  </a:cxn>
                  <a:cxn ang="0">
                    <a:pos x="connsiteX3" y="connsiteY3"/>
                  </a:cxn>
                </a:cxnLst>
                <a:rect l="l" t="t" r="r" b="b"/>
                <a:pathLst>
                  <a:path w="133612" h="400832">
                    <a:moveTo>
                      <a:pt x="83507" y="0"/>
                    </a:moveTo>
                    <a:cubicBezTo>
                      <a:pt x="41753" y="40709"/>
                      <a:pt x="0" y="81419"/>
                      <a:pt x="8351" y="125260"/>
                    </a:cubicBezTo>
                    <a:cubicBezTo>
                      <a:pt x="16702" y="169101"/>
                      <a:pt x="133612" y="217117"/>
                      <a:pt x="133612" y="263046"/>
                    </a:cubicBezTo>
                    <a:cubicBezTo>
                      <a:pt x="133612" y="308975"/>
                      <a:pt x="70981" y="354903"/>
                      <a:pt x="8351" y="400832"/>
                    </a:cubicBezTo>
                  </a:path>
                </a:pathLst>
              </a:custGeom>
              <a:ln w="25400">
                <a:solidFill>
                  <a:srgbClr val="FF0000"/>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grpSp>
      </p:grpSp>
      <p:grpSp>
        <p:nvGrpSpPr>
          <p:cNvPr id="38917" name="Group 41"/>
          <p:cNvGrpSpPr>
            <a:grpSpLocks/>
          </p:cNvGrpSpPr>
          <p:nvPr/>
        </p:nvGrpSpPr>
        <p:grpSpPr bwMode="auto">
          <a:xfrm>
            <a:off x="6921500" y="1757363"/>
            <a:ext cx="914400" cy="1812925"/>
            <a:chOff x="1366380" y="1956150"/>
            <a:chExt cx="914400" cy="1812018"/>
          </a:xfrm>
        </p:grpSpPr>
        <p:grpSp>
          <p:nvGrpSpPr>
            <p:cNvPr id="38940" name="Group 13"/>
            <p:cNvGrpSpPr>
              <a:grpSpLocks/>
            </p:cNvGrpSpPr>
            <p:nvPr/>
          </p:nvGrpSpPr>
          <p:grpSpPr bwMode="auto">
            <a:xfrm>
              <a:off x="1366380" y="1956150"/>
              <a:ext cx="914400" cy="1372452"/>
              <a:chOff x="3683695" y="1981201"/>
              <a:chExt cx="914400" cy="1372452"/>
            </a:xfrm>
          </p:grpSpPr>
          <p:sp>
            <p:nvSpPr>
              <p:cNvPr id="48" name="Can 47"/>
              <p:cNvSpPr/>
              <p:nvPr/>
            </p:nvSpPr>
            <p:spPr>
              <a:xfrm>
                <a:off x="3683695" y="2439758"/>
                <a:ext cx="914400" cy="913943"/>
              </a:xfrm>
              <a:prstGeom prst="can">
                <a:avLst/>
              </a:prstGeom>
              <a:solidFill>
                <a:srgbClr val="CC0000"/>
              </a:solidFill>
              <a:ln w="635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600" dirty="0">
                    <a:solidFill>
                      <a:schemeClr val="tx1"/>
                    </a:solidFill>
                  </a:rPr>
                  <a:t>Gold</a:t>
                </a:r>
              </a:p>
              <a:p>
                <a:pPr algn="ctr">
                  <a:defRPr/>
                </a:pPr>
                <a:r>
                  <a:rPr lang="en-US" sz="1600" dirty="0">
                    <a:solidFill>
                      <a:schemeClr val="tx1"/>
                    </a:solidFill>
                  </a:rPr>
                  <a:t>NP</a:t>
                </a:r>
              </a:p>
            </p:txBody>
          </p:sp>
          <p:sp>
            <p:nvSpPr>
              <p:cNvPr id="49" name="Can 48"/>
              <p:cNvSpPr/>
              <p:nvPr/>
            </p:nvSpPr>
            <p:spPr>
              <a:xfrm>
                <a:off x="3683695" y="1981201"/>
                <a:ext cx="914400" cy="1370914"/>
              </a:xfrm>
              <a:prstGeom prst="can">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grpSp>
          <p:nvGrpSpPr>
            <p:cNvPr id="38941" name="Group 23"/>
            <p:cNvGrpSpPr>
              <a:grpSpLocks/>
            </p:cNvGrpSpPr>
            <p:nvPr/>
          </p:nvGrpSpPr>
          <p:grpSpPr bwMode="auto">
            <a:xfrm>
              <a:off x="1498582" y="3367336"/>
              <a:ext cx="650989" cy="400832"/>
              <a:chOff x="1494772" y="3447346"/>
              <a:chExt cx="650989" cy="400832"/>
            </a:xfrm>
          </p:grpSpPr>
          <p:sp>
            <p:nvSpPr>
              <p:cNvPr id="45" name="Freeform 44"/>
              <p:cNvSpPr/>
              <p:nvPr/>
            </p:nvSpPr>
            <p:spPr>
              <a:xfrm>
                <a:off x="1494333" y="3446741"/>
                <a:ext cx="133350" cy="401437"/>
              </a:xfrm>
              <a:custGeom>
                <a:avLst/>
                <a:gdLst>
                  <a:gd name="connsiteX0" fmla="*/ 83507 w 133612"/>
                  <a:gd name="connsiteY0" fmla="*/ 0 h 400832"/>
                  <a:gd name="connsiteX1" fmla="*/ 8351 w 133612"/>
                  <a:gd name="connsiteY1" fmla="*/ 125260 h 400832"/>
                  <a:gd name="connsiteX2" fmla="*/ 133612 w 133612"/>
                  <a:gd name="connsiteY2" fmla="*/ 263046 h 400832"/>
                  <a:gd name="connsiteX3" fmla="*/ 8351 w 133612"/>
                  <a:gd name="connsiteY3" fmla="*/ 400832 h 400832"/>
                </a:gdLst>
                <a:ahLst/>
                <a:cxnLst>
                  <a:cxn ang="0">
                    <a:pos x="connsiteX0" y="connsiteY0"/>
                  </a:cxn>
                  <a:cxn ang="0">
                    <a:pos x="connsiteX1" y="connsiteY1"/>
                  </a:cxn>
                  <a:cxn ang="0">
                    <a:pos x="connsiteX2" y="connsiteY2"/>
                  </a:cxn>
                  <a:cxn ang="0">
                    <a:pos x="connsiteX3" y="connsiteY3"/>
                  </a:cxn>
                </a:cxnLst>
                <a:rect l="l" t="t" r="r" b="b"/>
                <a:pathLst>
                  <a:path w="133612" h="400832">
                    <a:moveTo>
                      <a:pt x="83507" y="0"/>
                    </a:moveTo>
                    <a:cubicBezTo>
                      <a:pt x="41753" y="40709"/>
                      <a:pt x="0" y="81419"/>
                      <a:pt x="8351" y="125260"/>
                    </a:cubicBezTo>
                    <a:cubicBezTo>
                      <a:pt x="16702" y="169101"/>
                      <a:pt x="133612" y="217117"/>
                      <a:pt x="133612" y="263046"/>
                    </a:cubicBezTo>
                    <a:cubicBezTo>
                      <a:pt x="133612" y="308975"/>
                      <a:pt x="70981" y="354903"/>
                      <a:pt x="8351" y="400832"/>
                    </a:cubicBezTo>
                  </a:path>
                </a:pathLst>
              </a:custGeom>
              <a:ln w="25400">
                <a:solidFill>
                  <a:srgbClr val="FF0000"/>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46" name="Freeform 45"/>
              <p:cNvSpPr/>
              <p:nvPr/>
            </p:nvSpPr>
            <p:spPr>
              <a:xfrm>
                <a:off x="1753095" y="3446741"/>
                <a:ext cx="133350" cy="401437"/>
              </a:xfrm>
              <a:custGeom>
                <a:avLst/>
                <a:gdLst>
                  <a:gd name="connsiteX0" fmla="*/ 83507 w 133612"/>
                  <a:gd name="connsiteY0" fmla="*/ 0 h 400832"/>
                  <a:gd name="connsiteX1" fmla="*/ 8351 w 133612"/>
                  <a:gd name="connsiteY1" fmla="*/ 125260 h 400832"/>
                  <a:gd name="connsiteX2" fmla="*/ 133612 w 133612"/>
                  <a:gd name="connsiteY2" fmla="*/ 263046 h 400832"/>
                  <a:gd name="connsiteX3" fmla="*/ 8351 w 133612"/>
                  <a:gd name="connsiteY3" fmla="*/ 400832 h 400832"/>
                </a:gdLst>
                <a:ahLst/>
                <a:cxnLst>
                  <a:cxn ang="0">
                    <a:pos x="connsiteX0" y="connsiteY0"/>
                  </a:cxn>
                  <a:cxn ang="0">
                    <a:pos x="connsiteX1" y="connsiteY1"/>
                  </a:cxn>
                  <a:cxn ang="0">
                    <a:pos x="connsiteX2" y="connsiteY2"/>
                  </a:cxn>
                  <a:cxn ang="0">
                    <a:pos x="connsiteX3" y="connsiteY3"/>
                  </a:cxn>
                </a:cxnLst>
                <a:rect l="l" t="t" r="r" b="b"/>
                <a:pathLst>
                  <a:path w="133612" h="400832">
                    <a:moveTo>
                      <a:pt x="83507" y="0"/>
                    </a:moveTo>
                    <a:cubicBezTo>
                      <a:pt x="41753" y="40709"/>
                      <a:pt x="0" y="81419"/>
                      <a:pt x="8351" y="125260"/>
                    </a:cubicBezTo>
                    <a:cubicBezTo>
                      <a:pt x="16702" y="169101"/>
                      <a:pt x="133612" y="217117"/>
                      <a:pt x="133612" y="263046"/>
                    </a:cubicBezTo>
                    <a:cubicBezTo>
                      <a:pt x="133612" y="308975"/>
                      <a:pt x="70981" y="354903"/>
                      <a:pt x="8351" y="400832"/>
                    </a:cubicBezTo>
                  </a:path>
                </a:pathLst>
              </a:custGeom>
              <a:ln w="25400">
                <a:solidFill>
                  <a:srgbClr val="FF0000"/>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47" name="Freeform 46"/>
              <p:cNvSpPr/>
              <p:nvPr/>
            </p:nvSpPr>
            <p:spPr>
              <a:xfrm>
                <a:off x="2011858" y="3446741"/>
                <a:ext cx="133350" cy="401437"/>
              </a:xfrm>
              <a:custGeom>
                <a:avLst/>
                <a:gdLst>
                  <a:gd name="connsiteX0" fmla="*/ 83507 w 133612"/>
                  <a:gd name="connsiteY0" fmla="*/ 0 h 400832"/>
                  <a:gd name="connsiteX1" fmla="*/ 8351 w 133612"/>
                  <a:gd name="connsiteY1" fmla="*/ 125260 h 400832"/>
                  <a:gd name="connsiteX2" fmla="*/ 133612 w 133612"/>
                  <a:gd name="connsiteY2" fmla="*/ 263046 h 400832"/>
                  <a:gd name="connsiteX3" fmla="*/ 8351 w 133612"/>
                  <a:gd name="connsiteY3" fmla="*/ 400832 h 400832"/>
                </a:gdLst>
                <a:ahLst/>
                <a:cxnLst>
                  <a:cxn ang="0">
                    <a:pos x="connsiteX0" y="connsiteY0"/>
                  </a:cxn>
                  <a:cxn ang="0">
                    <a:pos x="connsiteX1" y="connsiteY1"/>
                  </a:cxn>
                  <a:cxn ang="0">
                    <a:pos x="connsiteX2" y="connsiteY2"/>
                  </a:cxn>
                  <a:cxn ang="0">
                    <a:pos x="connsiteX3" y="connsiteY3"/>
                  </a:cxn>
                </a:cxnLst>
                <a:rect l="l" t="t" r="r" b="b"/>
                <a:pathLst>
                  <a:path w="133612" h="400832">
                    <a:moveTo>
                      <a:pt x="83507" y="0"/>
                    </a:moveTo>
                    <a:cubicBezTo>
                      <a:pt x="41753" y="40709"/>
                      <a:pt x="0" y="81419"/>
                      <a:pt x="8351" y="125260"/>
                    </a:cubicBezTo>
                    <a:cubicBezTo>
                      <a:pt x="16702" y="169101"/>
                      <a:pt x="133612" y="217117"/>
                      <a:pt x="133612" y="263046"/>
                    </a:cubicBezTo>
                    <a:cubicBezTo>
                      <a:pt x="133612" y="308975"/>
                      <a:pt x="70981" y="354903"/>
                      <a:pt x="8351" y="400832"/>
                    </a:cubicBezTo>
                  </a:path>
                </a:pathLst>
              </a:custGeom>
              <a:ln w="25400">
                <a:solidFill>
                  <a:srgbClr val="FF0000"/>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grpSp>
      </p:grpSp>
      <p:grpSp>
        <p:nvGrpSpPr>
          <p:cNvPr id="38918" name="Group 56"/>
          <p:cNvGrpSpPr>
            <a:grpSpLocks/>
          </p:cNvGrpSpPr>
          <p:nvPr/>
        </p:nvGrpSpPr>
        <p:grpSpPr bwMode="auto">
          <a:xfrm>
            <a:off x="2692400" y="982663"/>
            <a:ext cx="1590675" cy="2587625"/>
            <a:chOff x="2536761" y="1232713"/>
            <a:chExt cx="1591996" cy="2587647"/>
          </a:xfrm>
        </p:grpSpPr>
        <p:grpSp>
          <p:nvGrpSpPr>
            <p:cNvPr id="38926" name="Group 54"/>
            <p:cNvGrpSpPr>
              <a:grpSpLocks/>
            </p:cNvGrpSpPr>
            <p:nvPr/>
          </p:nvGrpSpPr>
          <p:grpSpPr bwMode="auto">
            <a:xfrm>
              <a:off x="3072008" y="1232713"/>
              <a:ext cx="1056749" cy="2587647"/>
              <a:chOff x="3072008" y="1232713"/>
              <a:chExt cx="1056749" cy="2587647"/>
            </a:xfrm>
          </p:grpSpPr>
          <p:grpSp>
            <p:nvGrpSpPr>
              <p:cNvPr id="38928" name="Group 25"/>
              <p:cNvGrpSpPr>
                <a:grpSpLocks/>
              </p:cNvGrpSpPr>
              <p:nvPr/>
            </p:nvGrpSpPr>
            <p:grpSpPr bwMode="auto">
              <a:xfrm>
                <a:off x="3072008" y="2008342"/>
                <a:ext cx="914400" cy="1812018"/>
                <a:chOff x="1366380" y="1956150"/>
                <a:chExt cx="914400" cy="1812018"/>
              </a:xfrm>
            </p:grpSpPr>
            <p:grpSp>
              <p:nvGrpSpPr>
                <p:cNvPr id="38933" name="Group 13"/>
                <p:cNvGrpSpPr>
                  <a:grpSpLocks/>
                </p:cNvGrpSpPr>
                <p:nvPr/>
              </p:nvGrpSpPr>
              <p:grpSpPr bwMode="auto">
                <a:xfrm>
                  <a:off x="1366380" y="1956150"/>
                  <a:ext cx="914400" cy="1372452"/>
                  <a:chOff x="3683695" y="1981201"/>
                  <a:chExt cx="914400" cy="1372452"/>
                </a:xfrm>
              </p:grpSpPr>
              <p:sp>
                <p:nvSpPr>
                  <p:cNvPr id="32" name="Can 31"/>
                  <p:cNvSpPr/>
                  <p:nvPr/>
                </p:nvSpPr>
                <p:spPr>
                  <a:xfrm>
                    <a:off x="3683880" y="2439070"/>
                    <a:ext cx="913570" cy="914407"/>
                  </a:xfrm>
                  <a:prstGeom prst="can">
                    <a:avLst/>
                  </a:prstGeom>
                  <a:solidFill>
                    <a:schemeClr val="bg1">
                      <a:lumMod val="75000"/>
                    </a:schemeClr>
                  </a:solidFill>
                  <a:ln w="635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600" dirty="0">
                        <a:solidFill>
                          <a:schemeClr val="tx1"/>
                        </a:solidFill>
                      </a:rPr>
                      <a:t>HAuCl</a:t>
                    </a:r>
                    <a:r>
                      <a:rPr lang="en-US" sz="1600" baseline="-25000" dirty="0">
                        <a:solidFill>
                          <a:schemeClr val="tx1"/>
                        </a:solidFill>
                      </a:rPr>
                      <a:t>4</a:t>
                    </a:r>
                  </a:p>
                </p:txBody>
              </p:sp>
              <p:sp>
                <p:nvSpPr>
                  <p:cNvPr id="33" name="Can 32"/>
                  <p:cNvSpPr/>
                  <p:nvPr/>
                </p:nvSpPr>
                <p:spPr>
                  <a:xfrm>
                    <a:off x="3683880" y="1981866"/>
                    <a:ext cx="913570" cy="1370024"/>
                  </a:xfrm>
                  <a:prstGeom prst="can">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grpSp>
              <p:nvGrpSpPr>
                <p:cNvPr id="38934" name="Group 23"/>
                <p:cNvGrpSpPr>
                  <a:grpSpLocks/>
                </p:cNvGrpSpPr>
                <p:nvPr/>
              </p:nvGrpSpPr>
              <p:grpSpPr bwMode="auto">
                <a:xfrm>
                  <a:off x="1498582" y="3367336"/>
                  <a:ext cx="650989" cy="400832"/>
                  <a:chOff x="1494772" y="3447346"/>
                  <a:chExt cx="650989" cy="400832"/>
                </a:xfrm>
              </p:grpSpPr>
              <p:sp>
                <p:nvSpPr>
                  <p:cNvPr id="29" name="Freeform 28"/>
                  <p:cNvSpPr/>
                  <p:nvPr/>
                </p:nvSpPr>
                <p:spPr>
                  <a:xfrm>
                    <a:off x="1494627" y="3448125"/>
                    <a:ext cx="133461" cy="400053"/>
                  </a:xfrm>
                  <a:custGeom>
                    <a:avLst/>
                    <a:gdLst>
                      <a:gd name="connsiteX0" fmla="*/ 83507 w 133612"/>
                      <a:gd name="connsiteY0" fmla="*/ 0 h 400832"/>
                      <a:gd name="connsiteX1" fmla="*/ 8351 w 133612"/>
                      <a:gd name="connsiteY1" fmla="*/ 125260 h 400832"/>
                      <a:gd name="connsiteX2" fmla="*/ 133612 w 133612"/>
                      <a:gd name="connsiteY2" fmla="*/ 263046 h 400832"/>
                      <a:gd name="connsiteX3" fmla="*/ 8351 w 133612"/>
                      <a:gd name="connsiteY3" fmla="*/ 400832 h 400832"/>
                    </a:gdLst>
                    <a:ahLst/>
                    <a:cxnLst>
                      <a:cxn ang="0">
                        <a:pos x="connsiteX0" y="connsiteY0"/>
                      </a:cxn>
                      <a:cxn ang="0">
                        <a:pos x="connsiteX1" y="connsiteY1"/>
                      </a:cxn>
                      <a:cxn ang="0">
                        <a:pos x="connsiteX2" y="connsiteY2"/>
                      </a:cxn>
                      <a:cxn ang="0">
                        <a:pos x="connsiteX3" y="connsiteY3"/>
                      </a:cxn>
                    </a:cxnLst>
                    <a:rect l="l" t="t" r="r" b="b"/>
                    <a:pathLst>
                      <a:path w="133612" h="400832">
                        <a:moveTo>
                          <a:pt x="83507" y="0"/>
                        </a:moveTo>
                        <a:cubicBezTo>
                          <a:pt x="41753" y="40709"/>
                          <a:pt x="0" y="81419"/>
                          <a:pt x="8351" y="125260"/>
                        </a:cubicBezTo>
                        <a:cubicBezTo>
                          <a:pt x="16702" y="169101"/>
                          <a:pt x="133612" y="217117"/>
                          <a:pt x="133612" y="263046"/>
                        </a:cubicBezTo>
                        <a:cubicBezTo>
                          <a:pt x="133612" y="308975"/>
                          <a:pt x="70981" y="354903"/>
                          <a:pt x="8351" y="400832"/>
                        </a:cubicBezTo>
                      </a:path>
                    </a:pathLst>
                  </a:custGeom>
                  <a:ln w="25400">
                    <a:solidFill>
                      <a:srgbClr val="FF0000"/>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30" name="Freeform 29"/>
                  <p:cNvSpPr/>
                  <p:nvPr/>
                </p:nvSpPr>
                <p:spPr>
                  <a:xfrm>
                    <a:off x="1753605" y="3448125"/>
                    <a:ext cx="120750" cy="400053"/>
                  </a:xfrm>
                  <a:custGeom>
                    <a:avLst/>
                    <a:gdLst>
                      <a:gd name="connsiteX0" fmla="*/ 83507 w 133612"/>
                      <a:gd name="connsiteY0" fmla="*/ 0 h 400832"/>
                      <a:gd name="connsiteX1" fmla="*/ 8351 w 133612"/>
                      <a:gd name="connsiteY1" fmla="*/ 125260 h 400832"/>
                      <a:gd name="connsiteX2" fmla="*/ 133612 w 133612"/>
                      <a:gd name="connsiteY2" fmla="*/ 263046 h 400832"/>
                      <a:gd name="connsiteX3" fmla="*/ 8351 w 133612"/>
                      <a:gd name="connsiteY3" fmla="*/ 400832 h 400832"/>
                    </a:gdLst>
                    <a:ahLst/>
                    <a:cxnLst>
                      <a:cxn ang="0">
                        <a:pos x="connsiteX0" y="connsiteY0"/>
                      </a:cxn>
                      <a:cxn ang="0">
                        <a:pos x="connsiteX1" y="connsiteY1"/>
                      </a:cxn>
                      <a:cxn ang="0">
                        <a:pos x="connsiteX2" y="connsiteY2"/>
                      </a:cxn>
                      <a:cxn ang="0">
                        <a:pos x="connsiteX3" y="connsiteY3"/>
                      </a:cxn>
                    </a:cxnLst>
                    <a:rect l="l" t="t" r="r" b="b"/>
                    <a:pathLst>
                      <a:path w="133612" h="400832">
                        <a:moveTo>
                          <a:pt x="83507" y="0"/>
                        </a:moveTo>
                        <a:cubicBezTo>
                          <a:pt x="41753" y="40709"/>
                          <a:pt x="0" y="81419"/>
                          <a:pt x="8351" y="125260"/>
                        </a:cubicBezTo>
                        <a:cubicBezTo>
                          <a:pt x="16702" y="169101"/>
                          <a:pt x="133612" y="217117"/>
                          <a:pt x="133612" y="263046"/>
                        </a:cubicBezTo>
                        <a:cubicBezTo>
                          <a:pt x="133612" y="308975"/>
                          <a:pt x="70981" y="354903"/>
                          <a:pt x="8351" y="400832"/>
                        </a:cubicBezTo>
                      </a:path>
                    </a:pathLst>
                  </a:custGeom>
                  <a:ln w="25400">
                    <a:solidFill>
                      <a:srgbClr val="FF0000"/>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31" name="Freeform 30"/>
                  <p:cNvSpPr/>
                  <p:nvPr/>
                </p:nvSpPr>
                <p:spPr>
                  <a:xfrm>
                    <a:off x="1999871" y="3448125"/>
                    <a:ext cx="133461" cy="400053"/>
                  </a:xfrm>
                  <a:custGeom>
                    <a:avLst/>
                    <a:gdLst>
                      <a:gd name="connsiteX0" fmla="*/ 83507 w 133612"/>
                      <a:gd name="connsiteY0" fmla="*/ 0 h 400832"/>
                      <a:gd name="connsiteX1" fmla="*/ 8351 w 133612"/>
                      <a:gd name="connsiteY1" fmla="*/ 125260 h 400832"/>
                      <a:gd name="connsiteX2" fmla="*/ 133612 w 133612"/>
                      <a:gd name="connsiteY2" fmla="*/ 263046 h 400832"/>
                      <a:gd name="connsiteX3" fmla="*/ 8351 w 133612"/>
                      <a:gd name="connsiteY3" fmla="*/ 400832 h 400832"/>
                    </a:gdLst>
                    <a:ahLst/>
                    <a:cxnLst>
                      <a:cxn ang="0">
                        <a:pos x="connsiteX0" y="connsiteY0"/>
                      </a:cxn>
                      <a:cxn ang="0">
                        <a:pos x="connsiteX1" y="connsiteY1"/>
                      </a:cxn>
                      <a:cxn ang="0">
                        <a:pos x="connsiteX2" y="connsiteY2"/>
                      </a:cxn>
                      <a:cxn ang="0">
                        <a:pos x="connsiteX3" y="connsiteY3"/>
                      </a:cxn>
                    </a:cxnLst>
                    <a:rect l="l" t="t" r="r" b="b"/>
                    <a:pathLst>
                      <a:path w="133612" h="400832">
                        <a:moveTo>
                          <a:pt x="83507" y="0"/>
                        </a:moveTo>
                        <a:cubicBezTo>
                          <a:pt x="41753" y="40709"/>
                          <a:pt x="0" y="81419"/>
                          <a:pt x="8351" y="125260"/>
                        </a:cubicBezTo>
                        <a:cubicBezTo>
                          <a:pt x="16702" y="169101"/>
                          <a:pt x="133612" y="217117"/>
                          <a:pt x="133612" y="263046"/>
                        </a:cubicBezTo>
                        <a:cubicBezTo>
                          <a:pt x="133612" y="308975"/>
                          <a:pt x="70981" y="354903"/>
                          <a:pt x="8351" y="400832"/>
                        </a:cubicBezTo>
                      </a:path>
                    </a:pathLst>
                  </a:custGeom>
                  <a:ln w="25400">
                    <a:solidFill>
                      <a:srgbClr val="FF0000"/>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grpSp>
          </p:grpSp>
          <p:grpSp>
            <p:nvGrpSpPr>
              <p:cNvPr id="38929" name="Group 53"/>
              <p:cNvGrpSpPr>
                <a:grpSpLocks/>
              </p:cNvGrpSpPr>
              <p:nvPr/>
            </p:nvGrpSpPr>
            <p:grpSpPr bwMode="auto">
              <a:xfrm>
                <a:off x="3374377" y="1232713"/>
                <a:ext cx="754380" cy="1308992"/>
                <a:chOff x="3522649" y="1232713"/>
                <a:chExt cx="754380" cy="1308992"/>
              </a:xfrm>
            </p:grpSpPr>
            <p:sp>
              <p:nvSpPr>
                <p:cNvPr id="50" name="Can 49"/>
                <p:cNvSpPr>
                  <a:spLocks noChangeAspect="1"/>
                </p:cNvSpPr>
                <p:nvPr/>
              </p:nvSpPr>
              <p:spPr>
                <a:xfrm rot="15165912">
                  <a:off x="3648064" y="1106990"/>
                  <a:ext cx="503241" cy="754688"/>
                </a:xfrm>
                <a:prstGeom prst="can">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1" name="Teardrop 50"/>
                <p:cNvSpPr>
                  <a:spLocks noChangeAspect="1"/>
                </p:cNvSpPr>
                <p:nvPr/>
              </p:nvSpPr>
              <p:spPr>
                <a:xfrm rot="18897435">
                  <a:off x="3569286" y="1957338"/>
                  <a:ext cx="184152" cy="182714"/>
                </a:xfrm>
                <a:prstGeom prst="teardrop">
                  <a:avLst>
                    <a:gd name="adj" fmla="val 200000"/>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2" name="Teardrop 51"/>
                <p:cNvSpPr>
                  <a:spLocks noChangeAspect="1"/>
                </p:cNvSpPr>
                <p:nvPr/>
              </p:nvSpPr>
              <p:spPr>
                <a:xfrm rot="18897435">
                  <a:off x="3570080" y="2359772"/>
                  <a:ext cx="182564" cy="182714"/>
                </a:xfrm>
                <a:prstGeom prst="teardrop">
                  <a:avLst>
                    <a:gd name="adj" fmla="val 200000"/>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grpSp>
        <p:sp>
          <p:nvSpPr>
            <p:cNvPr id="38927" name="TextBox 55"/>
            <p:cNvSpPr txBox="1">
              <a:spLocks noChangeArrowheads="1"/>
            </p:cNvSpPr>
            <p:nvPr/>
          </p:nvSpPr>
          <p:spPr bwMode="auto">
            <a:xfrm>
              <a:off x="2536761" y="1453018"/>
              <a:ext cx="87876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600"/>
                <a:t>Sodium</a:t>
              </a:r>
            </a:p>
            <a:p>
              <a:pPr algn="ctr" eaLnBrk="1" hangingPunct="1"/>
              <a:r>
                <a:rPr lang="en-US" altLang="en-US" sz="1600"/>
                <a:t>Citrate</a:t>
              </a:r>
            </a:p>
          </p:txBody>
        </p:sp>
      </p:grpSp>
      <p:sp>
        <p:nvSpPr>
          <p:cNvPr id="38919" name="TextBox 57"/>
          <p:cNvSpPr txBox="1">
            <a:spLocks noChangeArrowheads="1"/>
          </p:cNvSpPr>
          <p:nvPr/>
        </p:nvSpPr>
        <p:spPr bwMode="auto">
          <a:xfrm>
            <a:off x="889000" y="3155950"/>
            <a:ext cx="6731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a:solidFill>
                  <a:srgbClr val="FF0000"/>
                </a:solidFill>
              </a:rPr>
              <a:t>Heat</a:t>
            </a:r>
          </a:p>
        </p:txBody>
      </p:sp>
      <p:sp>
        <p:nvSpPr>
          <p:cNvPr id="38920" name="Rectangle 58"/>
          <p:cNvSpPr>
            <a:spLocks noChangeArrowheads="1"/>
          </p:cNvSpPr>
          <p:nvPr/>
        </p:nvSpPr>
        <p:spPr bwMode="auto">
          <a:xfrm>
            <a:off x="3225800" y="6334125"/>
            <a:ext cx="59182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r>
              <a:rPr lang="en-US" altLang="en-US" sz="1000"/>
              <a:t>http://mrsec.wisc.edu/Edetc/nanolab/gold/index.html</a:t>
            </a:r>
          </a:p>
          <a:p>
            <a:pPr algn="r" eaLnBrk="1" hangingPunct="1"/>
            <a:r>
              <a:rPr lang="en-US" altLang="en-US" sz="1000"/>
              <a:t>J. Chem. Ed. 2004, 81, 544A.</a:t>
            </a:r>
          </a:p>
        </p:txBody>
      </p:sp>
      <p:cxnSp>
        <p:nvCxnSpPr>
          <p:cNvPr id="61" name="Straight Arrow Connector 60"/>
          <p:cNvCxnSpPr/>
          <p:nvPr/>
        </p:nvCxnSpPr>
        <p:spPr>
          <a:xfrm>
            <a:off x="2517775" y="2574925"/>
            <a:ext cx="463550" cy="1588"/>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2" name="Straight Arrow Connector 61"/>
          <p:cNvCxnSpPr/>
          <p:nvPr/>
        </p:nvCxnSpPr>
        <p:spPr>
          <a:xfrm>
            <a:off x="4360863" y="2574925"/>
            <a:ext cx="461962" cy="1588"/>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3" name="Straight Arrow Connector 62"/>
          <p:cNvCxnSpPr/>
          <p:nvPr/>
        </p:nvCxnSpPr>
        <p:spPr>
          <a:xfrm>
            <a:off x="6202363" y="2574925"/>
            <a:ext cx="463550" cy="1588"/>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8924" name="TextBox 64"/>
          <p:cNvSpPr txBox="1">
            <a:spLocks noChangeArrowheads="1"/>
          </p:cNvSpPr>
          <p:nvPr/>
        </p:nvSpPr>
        <p:spPr bwMode="auto">
          <a:xfrm>
            <a:off x="588963" y="3783013"/>
            <a:ext cx="8104187" cy="2584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Arial" panose="020B0604020202020204" pitchFamily="34" charset="0"/>
              </a:defRPr>
            </a:lvl1pPr>
            <a:lvl2pPr marL="800100" indent="-34290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buFontTx/>
              <a:buAutoNum type="arabicPeriod"/>
            </a:pPr>
            <a:r>
              <a:rPr lang="en-US" altLang="en-US"/>
              <a:t>Heat a solution of chloroauric acid (HAuCl</a:t>
            </a:r>
            <a:r>
              <a:rPr lang="en-US" altLang="en-US" baseline="-25000"/>
              <a:t>4</a:t>
            </a:r>
            <a:r>
              <a:rPr lang="en-US" altLang="en-US"/>
              <a:t>) up to reflux (boiling). HAuCl</a:t>
            </a:r>
            <a:r>
              <a:rPr lang="en-US" altLang="en-US" baseline="-25000"/>
              <a:t>4</a:t>
            </a:r>
            <a:r>
              <a:rPr lang="en-US" altLang="en-US"/>
              <a:t> is a water soluble gold salt</a:t>
            </a:r>
          </a:p>
          <a:p>
            <a:pPr eaLnBrk="1" hangingPunct="1">
              <a:buFontTx/>
              <a:buAutoNum type="arabicPeriod"/>
            </a:pPr>
            <a:r>
              <a:rPr lang="en-US" altLang="en-US"/>
              <a:t>Add trisodium citrate, which is a reducing agent</a:t>
            </a:r>
          </a:p>
          <a:p>
            <a:pPr eaLnBrk="1" hangingPunct="1">
              <a:buFontTx/>
              <a:buAutoNum type="arabicPeriod"/>
            </a:pPr>
            <a:r>
              <a:rPr lang="en-US" altLang="en-US"/>
              <a:t>Continue stirring and heating for about 10 minutes</a:t>
            </a:r>
          </a:p>
          <a:p>
            <a:pPr lvl="1" eaLnBrk="1" hangingPunct="1">
              <a:buFont typeface="Arial" panose="020B0604020202020204" pitchFamily="34" charset="0"/>
              <a:buChar char="•"/>
            </a:pPr>
            <a:r>
              <a:rPr lang="en-US" altLang="en-US"/>
              <a:t>During this time, the sodium citrate reduces the gold salt (Au</a:t>
            </a:r>
            <a:r>
              <a:rPr lang="en-US" altLang="en-US" baseline="30000"/>
              <a:t>3+</a:t>
            </a:r>
            <a:r>
              <a:rPr lang="en-US" altLang="en-US"/>
              <a:t>) to metallic gold (Au</a:t>
            </a:r>
            <a:r>
              <a:rPr lang="en-US" altLang="en-US" baseline="30000"/>
              <a:t>0</a:t>
            </a:r>
            <a:r>
              <a:rPr lang="en-US" altLang="en-US"/>
              <a:t>)</a:t>
            </a:r>
          </a:p>
          <a:p>
            <a:pPr lvl="1" eaLnBrk="1" hangingPunct="1">
              <a:buFont typeface="Arial" panose="020B0604020202020204" pitchFamily="34" charset="0"/>
              <a:buChar char="•"/>
            </a:pPr>
            <a:r>
              <a:rPr lang="en-US" altLang="en-US"/>
              <a:t>The neutral gold atoms aggregate into seed crystals</a:t>
            </a:r>
          </a:p>
          <a:p>
            <a:pPr lvl="1" eaLnBrk="1" hangingPunct="1">
              <a:buFont typeface="Arial" panose="020B0604020202020204" pitchFamily="34" charset="0"/>
              <a:buChar char="•"/>
            </a:pPr>
            <a:r>
              <a:rPr lang="en-US" altLang="en-US"/>
              <a:t>The seed crystals continue to grow and eventually form gold nanoparticles</a:t>
            </a:r>
          </a:p>
        </p:txBody>
      </p:sp>
      <p:sp>
        <p:nvSpPr>
          <p:cNvPr id="38925" name="TextBox 65"/>
          <p:cNvSpPr txBox="1">
            <a:spLocks noChangeArrowheads="1"/>
          </p:cNvSpPr>
          <p:nvPr/>
        </p:nvSpPr>
        <p:spPr bwMode="auto">
          <a:xfrm>
            <a:off x="6321425" y="1403350"/>
            <a:ext cx="2116138"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600"/>
              <a:t>Red Color = Gold NP</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5"/>
          <p:cNvSpPr>
            <a:spLocks noGrp="1"/>
          </p:cNvSpPr>
          <p:nvPr>
            <p:ph type="title"/>
          </p:nvPr>
        </p:nvSpPr>
        <p:spPr/>
        <p:txBody>
          <a:bodyPr/>
          <a:lstStyle/>
          <a:p>
            <a:r>
              <a:rPr lang="en-US" altLang="en-US" sz="3200" smtClean="0"/>
              <a:t>Example: Formation of Gold Nanoparticles</a:t>
            </a:r>
          </a:p>
        </p:txBody>
      </p:sp>
      <p:sp>
        <p:nvSpPr>
          <p:cNvPr id="7" name="TextBox 6"/>
          <p:cNvSpPr txBox="1"/>
          <p:nvPr/>
        </p:nvSpPr>
        <p:spPr>
          <a:xfrm>
            <a:off x="204788" y="1065213"/>
            <a:ext cx="4692650" cy="368300"/>
          </a:xfrm>
          <a:prstGeom prst="rect">
            <a:avLst/>
          </a:prstGeom>
          <a:noFill/>
        </p:spPr>
        <p:txBody>
          <a:bodyPr wrap="none">
            <a:spAutoFit/>
          </a:bodyPr>
          <a:lstStyle/>
          <a:p>
            <a:pPr>
              <a:defRPr/>
            </a:pPr>
            <a:r>
              <a:rPr lang="en-US" u="sng" dirty="0">
                <a:latin typeface="+mn-lt"/>
              </a:rPr>
              <a:t>Reduction of gold ions:</a:t>
            </a:r>
            <a:r>
              <a:rPr lang="en-US" dirty="0">
                <a:latin typeface="+mn-lt"/>
              </a:rPr>
              <a:t> Au(III) + 3e</a:t>
            </a:r>
            <a:r>
              <a:rPr lang="en-US" baseline="30000" dirty="0">
                <a:latin typeface="+mn-lt"/>
              </a:rPr>
              <a:t>-</a:t>
            </a:r>
            <a:r>
              <a:rPr lang="en-US" dirty="0">
                <a:latin typeface="+mn-lt"/>
              </a:rPr>
              <a:t> </a:t>
            </a:r>
            <a:r>
              <a:rPr lang="en-US" dirty="0">
                <a:latin typeface="+mn-lt"/>
                <a:cs typeface="Times New Roman"/>
              </a:rPr>
              <a:t>→ Au(0)</a:t>
            </a:r>
            <a:endParaRPr lang="en-US" dirty="0">
              <a:latin typeface="+mn-lt"/>
            </a:endParaRPr>
          </a:p>
        </p:txBody>
      </p:sp>
      <p:sp>
        <p:nvSpPr>
          <p:cNvPr id="52" name="TextBox 51"/>
          <p:cNvSpPr txBox="1"/>
          <p:nvPr/>
        </p:nvSpPr>
        <p:spPr>
          <a:xfrm>
            <a:off x="204788" y="1655763"/>
            <a:ext cx="3621087" cy="369887"/>
          </a:xfrm>
          <a:prstGeom prst="rect">
            <a:avLst/>
          </a:prstGeom>
          <a:noFill/>
        </p:spPr>
        <p:txBody>
          <a:bodyPr wrap="none">
            <a:spAutoFit/>
          </a:bodyPr>
          <a:lstStyle/>
          <a:p>
            <a:pPr>
              <a:defRPr/>
            </a:pPr>
            <a:r>
              <a:rPr lang="en-US" u="sng" dirty="0">
                <a:latin typeface="+mn-lt"/>
              </a:rPr>
              <a:t>Nucleation of Au(0) seed crystals:</a:t>
            </a:r>
          </a:p>
        </p:txBody>
      </p:sp>
      <p:grpSp>
        <p:nvGrpSpPr>
          <p:cNvPr id="39941" name="Group 55"/>
          <p:cNvGrpSpPr>
            <a:grpSpLocks/>
          </p:cNvGrpSpPr>
          <p:nvPr/>
        </p:nvGrpSpPr>
        <p:grpSpPr bwMode="auto">
          <a:xfrm>
            <a:off x="688975" y="2073275"/>
            <a:ext cx="2011363" cy="2012950"/>
            <a:chOff x="688932" y="2630466"/>
            <a:chExt cx="2011680" cy="2011680"/>
          </a:xfrm>
        </p:grpSpPr>
        <p:sp>
          <p:nvSpPr>
            <p:cNvPr id="5" name="Oval 4"/>
            <p:cNvSpPr>
              <a:spLocks noChangeAspect="1"/>
            </p:cNvSpPr>
            <p:nvPr/>
          </p:nvSpPr>
          <p:spPr>
            <a:xfrm>
              <a:off x="1090633" y="2739935"/>
              <a:ext cx="146073" cy="147544"/>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8" name="Oval 7"/>
            <p:cNvSpPr>
              <a:spLocks noChangeAspect="1"/>
            </p:cNvSpPr>
            <p:nvPr/>
          </p:nvSpPr>
          <p:spPr>
            <a:xfrm>
              <a:off x="2254454" y="3058821"/>
              <a:ext cx="146073" cy="147545"/>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9" name="Oval 8"/>
            <p:cNvSpPr>
              <a:spLocks noChangeAspect="1"/>
            </p:cNvSpPr>
            <p:nvPr/>
          </p:nvSpPr>
          <p:spPr>
            <a:xfrm>
              <a:off x="1511387" y="3207951"/>
              <a:ext cx="146073" cy="14595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0" name="Oval 9"/>
            <p:cNvSpPr>
              <a:spLocks noChangeAspect="1"/>
            </p:cNvSpPr>
            <p:nvPr/>
          </p:nvSpPr>
          <p:spPr>
            <a:xfrm>
              <a:off x="2024230" y="3721977"/>
              <a:ext cx="146073" cy="14595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1" name="Oval 10"/>
            <p:cNvSpPr>
              <a:spLocks noChangeAspect="1"/>
            </p:cNvSpPr>
            <p:nvPr/>
          </p:nvSpPr>
          <p:spPr>
            <a:xfrm>
              <a:off x="1538379" y="4140812"/>
              <a:ext cx="146073" cy="14595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2" name="Oval 11"/>
            <p:cNvSpPr>
              <a:spLocks noChangeAspect="1"/>
            </p:cNvSpPr>
            <p:nvPr/>
          </p:nvSpPr>
          <p:spPr>
            <a:xfrm>
              <a:off x="928683" y="3741015"/>
              <a:ext cx="146073" cy="14595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3" name="Oval 12"/>
            <p:cNvSpPr>
              <a:spLocks noChangeAspect="1"/>
            </p:cNvSpPr>
            <p:nvPr/>
          </p:nvSpPr>
          <p:spPr>
            <a:xfrm>
              <a:off x="1490746" y="3674382"/>
              <a:ext cx="146073" cy="14595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4" name="Oval 13"/>
            <p:cNvSpPr>
              <a:spLocks noChangeAspect="1"/>
            </p:cNvSpPr>
            <p:nvPr/>
          </p:nvSpPr>
          <p:spPr>
            <a:xfrm>
              <a:off x="976315" y="3054062"/>
              <a:ext cx="146073" cy="147544"/>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5" name="Oval 14"/>
            <p:cNvSpPr>
              <a:spLocks noChangeAspect="1"/>
            </p:cNvSpPr>
            <p:nvPr/>
          </p:nvSpPr>
          <p:spPr>
            <a:xfrm>
              <a:off x="1938492" y="2816087"/>
              <a:ext cx="146073" cy="147544"/>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6" name="Oval 15"/>
            <p:cNvSpPr>
              <a:spLocks noChangeAspect="1"/>
            </p:cNvSpPr>
            <p:nvPr/>
          </p:nvSpPr>
          <p:spPr>
            <a:xfrm>
              <a:off x="2471976" y="3579192"/>
              <a:ext cx="146073" cy="14595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7" name="Oval 16"/>
            <p:cNvSpPr>
              <a:spLocks noChangeAspect="1"/>
            </p:cNvSpPr>
            <p:nvPr/>
          </p:nvSpPr>
          <p:spPr>
            <a:xfrm>
              <a:off x="881050" y="4226483"/>
              <a:ext cx="146073" cy="14595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8" name="Oval 17"/>
            <p:cNvSpPr>
              <a:spLocks noChangeAspect="1"/>
            </p:cNvSpPr>
            <p:nvPr/>
          </p:nvSpPr>
          <p:spPr>
            <a:xfrm>
              <a:off x="2176654" y="4293116"/>
              <a:ext cx="146073" cy="14595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cxnSp>
          <p:nvCxnSpPr>
            <p:cNvPr id="46" name="Straight Arrow Connector 45"/>
            <p:cNvCxnSpPr>
              <a:stCxn id="9" idx="4"/>
              <a:endCxn id="13" idx="0"/>
            </p:cNvCxnSpPr>
            <p:nvPr/>
          </p:nvCxnSpPr>
          <p:spPr>
            <a:xfrm rot="5400000">
              <a:off x="1413867" y="3503825"/>
              <a:ext cx="320473" cy="20640"/>
            </a:xfrm>
            <a:prstGeom prst="straightConnector1">
              <a:avLst/>
            </a:prstGeom>
            <a:ln>
              <a:solidFill>
                <a:schemeClr val="tx1"/>
              </a:solidFill>
              <a:prstDash val="sysDash"/>
              <a:tailEnd type="arrow"/>
            </a:ln>
          </p:spPr>
          <p:style>
            <a:lnRef idx="1">
              <a:schemeClr val="accent1"/>
            </a:lnRef>
            <a:fillRef idx="0">
              <a:schemeClr val="accent1"/>
            </a:fillRef>
            <a:effectRef idx="0">
              <a:schemeClr val="accent1"/>
            </a:effectRef>
            <a:fontRef idx="minor">
              <a:schemeClr val="tx1"/>
            </a:fontRef>
          </p:style>
        </p:cxnSp>
        <p:cxnSp>
          <p:nvCxnSpPr>
            <p:cNvPr id="49" name="Straight Arrow Connector 48"/>
            <p:cNvCxnSpPr>
              <a:stCxn id="10" idx="2"/>
              <a:endCxn id="13" idx="6"/>
            </p:cNvCxnSpPr>
            <p:nvPr/>
          </p:nvCxnSpPr>
          <p:spPr>
            <a:xfrm rot="10800000">
              <a:off x="1636819" y="3747361"/>
              <a:ext cx="387411" cy="47595"/>
            </a:xfrm>
            <a:prstGeom prst="straightConnector1">
              <a:avLst/>
            </a:prstGeom>
            <a:ln>
              <a:solidFill>
                <a:schemeClr val="tx1"/>
              </a:solidFill>
              <a:prstDash val="sysDash"/>
              <a:tailEnd type="arrow"/>
            </a:ln>
          </p:spPr>
          <p:style>
            <a:lnRef idx="1">
              <a:schemeClr val="accent1"/>
            </a:lnRef>
            <a:fillRef idx="0">
              <a:schemeClr val="accent1"/>
            </a:fillRef>
            <a:effectRef idx="0">
              <a:schemeClr val="accent1"/>
            </a:effectRef>
            <a:fontRef idx="minor">
              <a:schemeClr val="tx1"/>
            </a:fontRef>
          </p:style>
        </p:cxnSp>
        <p:sp>
          <p:nvSpPr>
            <p:cNvPr id="53" name="Rectangle 52"/>
            <p:cNvSpPr/>
            <p:nvPr/>
          </p:nvSpPr>
          <p:spPr>
            <a:xfrm>
              <a:off x="688932" y="2630466"/>
              <a:ext cx="2011680" cy="201168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grpSp>
        <p:nvGrpSpPr>
          <p:cNvPr id="39942" name="Group 56"/>
          <p:cNvGrpSpPr>
            <a:grpSpLocks/>
          </p:cNvGrpSpPr>
          <p:nvPr/>
        </p:nvGrpSpPr>
        <p:grpSpPr bwMode="auto">
          <a:xfrm>
            <a:off x="3665538" y="2073275"/>
            <a:ext cx="2011362" cy="2012950"/>
            <a:chOff x="3584532" y="2695184"/>
            <a:chExt cx="2011680" cy="2011680"/>
          </a:xfrm>
        </p:grpSpPr>
        <p:sp>
          <p:nvSpPr>
            <p:cNvPr id="19" name="Oval 18"/>
            <p:cNvSpPr>
              <a:spLocks noChangeAspect="1"/>
            </p:cNvSpPr>
            <p:nvPr/>
          </p:nvSpPr>
          <p:spPr>
            <a:xfrm>
              <a:off x="4243448" y="2741193"/>
              <a:ext cx="146073" cy="14595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0" name="Oval 19"/>
            <p:cNvSpPr>
              <a:spLocks noChangeAspect="1"/>
            </p:cNvSpPr>
            <p:nvPr/>
          </p:nvSpPr>
          <p:spPr>
            <a:xfrm>
              <a:off x="4559411" y="3126712"/>
              <a:ext cx="146073" cy="14595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1" name="Oval 20"/>
            <p:cNvSpPr>
              <a:spLocks noChangeAspect="1"/>
            </p:cNvSpPr>
            <p:nvPr/>
          </p:nvSpPr>
          <p:spPr>
            <a:xfrm>
              <a:off x="4643561" y="3569345"/>
              <a:ext cx="146073" cy="14595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2" name="Oval 21"/>
            <p:cNvSpPr>
              <a:spLocks noChangeAspect="1"/>
            </p:cNvSpPr>
            <p:nvPr/>
          </p:nvSpPr>
          <p:spPr>
            <a:xfrm>
              <a:off x="4662614" y="3721649"/>
              <a:ext cx="146073" cy="14595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3" name="Oval 22"/>
            <p:cNvSpPr>
              <a:spLocks noChangeAspect="1"/>
            </p:cNvSpPr>
            <p:nvPr/>
          </p:nvSpPr>
          <p:spPr>
            <a:xfrm>
              <a:off x="4748353" y="4483168"/>
              <a:ext cx="146073" cy="14595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4" name="Oval 23"/>
            <p:cNvSpPr>
              <a:spLocks noChangeAspect="1"/>
            </p:cNvSpPr>
            <p:nvPr/>
          </p:nvSpPr>
          <p:spPr>
            <a:xfrm>
              <a:off x="3662331" y="3816839"/>
              <a:ext cx="146073" cy="14595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5" name="Oval 24"/>
            <p:cNvSpPr>
              <a:spLocks noChangeAspect="1"/>
            </p:cNvSpPr>
            <p:nvPr/>
          </p:nvSpPr>
          <p:spPr>
            <a:xfrm>
              <a:off x="4510190" y="3674054"/>
              <a:ext cx="146073" cy="14595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6" name="Oval 25"/>
            <p:cNvSpPr>
              <a:spLocks noChangeAspect="1"/>
            </p:cNvSpPr>
            <p:nvPr/>
          </p:nvSpPr>
          <p:spPr>
            <a:xfrm>
              <a:off x="3919547" y="3188586"/>
              <a:ext cx="146073" cy="14595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7" name="Oval 26"/>
            <p:cNvSpPr>
              <a:spLocks noChangeAspect="1"/>
            </p:cNvSpPr>
            <p:nvPr/>
          </p:nvSpPr>
          <p:spPr>
            <a:xfrm>
              <a:off x="5005569" y="2741193"/>
              <a:ext cx="146073" cy="14595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8" name="Oval 27"/>
            <p:cNvSpPr>
              <a:spLocks noChangeAspect="1"/>
            </p:cNvSpPr>
            <p:nvPr/>
          </p:nvSpPr>
          <p:spPr>
            <a:xfrm>
              <a:off x="5405682" y="3407522"/>
              <a:ext cx="146073" cy="14595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9" name="Oval 28"/>
            <p:cNvSpPr>
              <a:spLocks noChangeAspect="1"/>
            </p:cNvSpPr>
            <p:nvPr/>
          </p:nvSpPr>
          <p:spPr>
            <a:xfrm>
              <a:off x="3824282" y="4359421"/>
              <a:ext cx="146073" cy="14595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0" name="Oval 29"/>
            <p:cNvSpPr>
              <a:spLocks noChangeAspect="1"/>
            </p:cNvSpPr>
            <p:nvPr/>
          </p:nvSpPr>
          <p:spPr>
            <a:xfrm>
              <a:off x="5310417" y="4359421"/>
              <a:ext cx="146073" cy="14595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3" name="Oval 42"/>
            <p:cNvSpPr>
              <a:spLocks noChangeAspect="1"/>
            </p:cNvSpPr>
            <p:nvPr/>
          </p:nvSpPr>
          <p:spPr>
            <a:xfrm>
              <a:off x="4484786" y="3532855"/>
              <a:ext cx="390587" cy="390279"/>
            </a:xfrm>
            <a:prstGeom prst="ellipse">
              <a:avLst/>
            </a:prstGeom>
            <a:noFill/>
            <a:ln>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4" name="Rectangle 53"/>
            <p:cNvSpPr/>
            <p:nvPr/>
          </p:nvSpPr>
          <p:spPr>
            <a:xfrm>
              <a:off x="3584532" y="2695184"/>
              <a:ext cx="2011680" cy="201168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grpSp>
        <p:nvGrpSpPr>
          <p:cNvPr id="39943" name="Group 69"/>
          <p:cNvGrpSpPr>
            <a:grpSpLocks/>
          </p:cNvGrpSpPr>
          <p:nvPr/>
        </p:nvGrpSpPr>
        <p:grpSpPr bwMode="auto">
          <a:xfrm>
            <a:off x="6640513" y="2073275"/>
            <a:ext cx="2011362" cy="2012950"/>
            <a:chOff x="6640883" y="2474935"/>
            <a:chExt cx="2011680" cy="2011680"/>
          </a:xfrm>
        </p:grpSpPr>
        <p:sp>
          <p:nvSpPr>
            <p:cNvPr id="31" name="Oval 30"/>
            <p:cNvSpPr>
              <a:spLocks noChangeAspect="1"/>
            </p:cNvSpPr>
            <p:nvPr/>
          </p:nvSpPr>
          <p:spPr>
            <a:xfrm>
              <a:off x="7268044" y="2941366"/>
              <a:ext cx="146073" cy="14595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2" name="Oval 31"/>
            <p:cNvSpPr>
              <a:spLocks noChangeAspect="1"/>
            </p:cNvSpPr>
            <p:nvPr/>
          </p:nvSpPr>
          <p:spPr>
            <a:xfrm>
              <a:off x="7717378" y="3328471"/>
              <a:ext cx="146073" cy="14595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3" name="Oval 32"/>
            <p:cNvSpPr>
              <a:spLocks noChangeAspect="1"/>
            </p:cNvSpPr>
            <p:nvPr/>
          </p:nvSpPr>
          <p:spPr>
            <a:xfrm>
              <a:off x="7568130" y="3282463"/>
              <a:ext cx="146073" cy="14595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4" name="Oval 33"/>
            <p:cNvSpPr>
              <a:spLocks noChangeAspect="1"/>
            </p:cNvSpPr>
            <p:nvPr/>
          </p:nvSpPr>
          <p:spPr>
            <a:xfrm>
              <a:off x="7591945" y="3434767"/>
              <a:ext cx="146073" cy="14595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5" name="Oval 34"/>
            <p:cNvSpPr>
              <a:spLocks noChangeAspect="1"/>
            </p:cNvSpPr>
            <p:nvPr/>
          </p:nvSpPr>
          <p:spPr>
            <a:xfrm>
              <a:off x="7684035" y="4032876"/>
              <a:ext cx="147661" cy="14595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6" name="Oval 35"/>
            <p:cNvSpPr>
              <a:spLocks noChangeAspect="1"/>
            </p:cNvSpPr>
            <p:nvPr/>
          </p:nvSpPr>
          <p:spPr>
            <a:xfrm>
              <a:off x="7466514" y="3534716"/>
              <a:ext cx="146073" cy="14595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7" name="Oval 36"/>
            <p:cNvSpPr>
              <a:spLocks noChangeAspect="1"/>
            </p:cNvSpPr>
            <p:nvPr/>
          </p:nvSpPr>
          <p:spPr>
            <a:xfrm>
              <a:off x="7439521" y="3380826"/>
              <a:ext cx="146073" cy="14595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9" name="Oval 38"/>
            <p:cNvSpPr>
              <a:spLocks noChangeAspect="1"/>
            </p:cNvSpPr>
            <p:nvPr/>
          </p:nvSpPr>
          <p:spPr>
            <a:xfrm>
              <a:off x="7953953" y="2866801"/>
              <a:ext cx="146073" cy="14595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0" name="Oval 39"/>
            <p:cNvSpPr>
              <a:spLocks noChangeAspect="1"/>
            </p:cNvSpPr>
            <p:nvPr/>
          </p:nvSpPr>
          <p:spPr>
            <a:xfrm>
              <a:off x="7733256" y="3487121"/>
              <a:ext cx="146073" cy="14595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1" name="Oval 40"/>
            <p:cNvSpPr>
              <a:spLocks noChangeAspect="1"/>
            </p:cNvSpPr>
            <p:nvPr/>
          </p:nvSpPr>
          <p:spPr>
            <a:xfrm>
              <a:off x="7010828" y="3671155"/>
              <a:ext cx="146073" cy="14595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2" name="Oval 41"/>
            <p:cNvSpPr>
              <a:spLocks noChangeAspect="1"/>
            </p:cNvSpPr>
            <p:nvPr/>
          </p:nvSpPr>
          <p:spPr>
            <a:xfrm>
              <a:off x="7610998" y="3587071"/>
              <a:ext cx="146073" cy="14595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4" name="Oval 43"/>
            <p:cNvSpPr>
              <a:spLocks noChangeAspect="1"/>
            </p:cNvSpPr>
            <p:nvPr/>
          </p:nvSpPr>
          <p:spPr>
            <a:xfrm>
              <a:off x="7417293" y="3252319"/>
              <a:ext cx="516020" cy="514025"/>
            </a:xfrm>
            <a:prstGeom prst="ellipse">
              <a:avLst/>
            </a:prstGeom>
            <a:noFill/>
            <a:ln>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5" name="Rectangle 54"/>
            <p:cNvSpPr/>
            <p:nvPr/>
          </p:nvSpPr>
          <p:spPr>
            <a:xfrm>
              <a:off x="6640883" y="2474935"/>
              <a:ext cx="2011680" cy="201168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cxnSp>
        <p:nvCxnSpPr>
          <p:cNvPr id="59" name="Straight Arrow Connector 58"/>
          <p:cNvCxnSpPr/>
          <p:nvPr/>
        </p:nvCxnSpPr>
        <p:spPr>
          <a:xfrm>
            <a:off x="2981325" y="3079750"/>
            <a:ext cx="463550" cy="1588"/>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0" name="Straight Arrow Connector 59"/>
          <p:cNvCxnSpPr/>
          <p:nvPr/>
        </p:nvCxnSpPr>
        <p:spPr>
          <a:xfrm>
            <a:off x="5899150" y="3079750"/>
            <a:ext cx="463550" cy="1588"/>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9946" name="TextBox 60"/>
          <p:cNvSpPr txBox="1">
            <a:spLocks noChangeArrowheads="1"/>
          </p:cNvSpPr>
          <p:nvPr/>
        </p:nvSpPr>
        <p:spPr bwMode="auto">
          <a:xfrm>
            <a:off x="6550025" y="1516063"/>
            <a:ext cx="2185988"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600"/>
              <a:t>Seed Crystal</a:t>
            </a:r>
          </a:p>
          <a:p>
            <a:pPr algn="ctr" eaLnBrk="1" hangingPunct="1"/>
            <a:r>
              <a:rPr lang="en-US" altLang="en-US" sz="1600"/>
              <a:t>10’s to 100’s of Atoms</a:t>
            </a:r>
          </a:p>
        </p:txBody>
      </p:sp>
      <p:grpSp>
        <p:nvGrpSpPr>
          <p:cNvPr id="39947" name="Group 70"/>
          <p:cNvGrpSpPr>
            <a:grpSpLocks/>
          </p:cNvGrpSpPr>
          <p:nvPr/>
        </p:nvGrpSpPr>
        <p:grpSpPr bwMode="auto">
          <a:xfrm>
            <a:off x="1006475" y="5238750"/>
            <a:ext cx="515938" cy="515938"/>
            <a:chOff x="4103130" y="4882889"/>
            <a:chExt cx="515059" cy="515059"/>
          </a:xfrm>
        </p:grpSpPr>
        <p:sp>
          <p:nvSpPr>
            <p:cNvPr id="62" name="Oval 61"/>
            <p:cNvSpPr>
              <a:spLocks noChangeAspect="1"/>
            </p:cNvSpPr>
            <p:nvPr/>
          </p:nvSpPr>
          <p:spPr>
            <a:xfrm>
              <a:off x="4418505" y="4958959"/>
              <a:ext cx="145801" cy="145801"/>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3" name="Oval 62"/>
            <p:cNvSpPr>
              <a:spLocks noChangeAspect="1"/>
            </p:cNvSpPr>
            <p:nvPr/>
          </p:nvSpPr>
          <p:spPr>
            <a:xfrm>
              <a:off x="4269534" y="4913001"/>
              <a:ext cx="145801" cy="145801"/>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4" name="Oval 63"/>
            <p:cNvSpPr>
              <a:spLocks noChangeAspect="1"/>
            </p:cNvSpPr>
            <p:nvPr/>
          </p:nvSpPr>
          <p:spPr>
            <a:xfrm>
              <a:off x="4293305" y="5065141"/>
              <a:ext cx="145801" cy="147385"/>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5" name="Oval 64"/>
            <p:cNvSpPr>
              <a:spLocks noChangeAspect="1"/>
            </p:cNvSpPr>
            <p:nvPr/>
          </p:nvSpPr>
          <p:spPr>
            <a:xfrm>
              <a:off x="4168107" y="5166568"/>
              <a:ext cx="147385" cy="145801"/>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6" name="Oval 65"/>
            <p:cNvSpPr>
              <a:spLocks noChangeAspect="1"/>
            </p:cNvSpPr>
            <p:nvPr/>
          </p:nvSpPr>
          <p:spPr>
            <a:xfrm>
              <a:off x="4141165" y="5012842"/>
              <a:ext cx="145801" cy="145801"/>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7" name="Oval 66"/>
            <p:cNvSpPr>
              <a:spLocks noChangeAspect="1"/>
            </p:cNvSpPr>
            <p:nvPr/>
          </p:nvSpPr>
          <p:spPr>
            <a:xfrm>
              <a:off x="4434353" y="5119024"/>
              <a:ext cx="147385" cy="145801"/>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8" name="Oval 67"/>
            <p:cNvSpPr>
              <a:spLocks noChangeAspect="1"/>
            </p:cNvSpPr>
            <p:nvPr/>
          </p:nvSpPr>
          <p:spPr>
            <a:xfrm>
              <a:off x="4312323" y="5217281"/>
              <a:ext cx="145801" cy="147385"/>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9" name="Oval 68"/>
            <p:cNvSpPr>
              <a:spLocks noChangeAspect="1"/>
            </p:cNvSpPr>
            <p:nvPr/>
          </p:nvSpPr>
          <p:spPr>
            <a:xfrm>
              <a:off x="4103130" y="4882889"/>
              <a:ext cx="515059" cy="515059"/>
            </a:xfrm>
            <a:prstGeom prst="ellipse">
              <a:avLst/>
            </a:prstGeom>
            <a:noFill/>
            <a:ln>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cxnSp>
        <p:nvCxnSpPr>
          <p:cNvPr id="74" name="Straight Arrow Connector 73"/>
          <p:cNvCxnSpPr/>
          <p:nvPr/>
        </p:nvCxnSpPr>
        <p:spPr>
          <a:xfrm flipV="1">
            <a:off x="1938338" y="5011738"/>
            <a:ext cx="903287" cy="34290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77" name="Can 76"/>
          <p:cNvSpPr/>
          <p:nvPr/>
        </p:nvSpPr>
        <p:spPr>
          <a:xfrm rot="5400000">
            <a:off x="4887119" y="5214144"/>
            <a:ext cx="412750" cy="1563688"/>
          </a:xfrm>
          <a:prstGeom prst="can">
            <a:avLst>
              <a:gd name="adj" fmla="val 45170"/>
            </a:avLst>
          </a:prstGeom>
          <a:solidFill>
            <a:srgbClr val="FFC000"/>
          </a:solidFill>
          <a:ln w="63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cxnSp>
        <p:nvCxnSpPr>
          <p:cNvPr id="78" name="Straight Arrow Connector 77"/>
          <p:cNvCxnSpPr/>
          <p:nvPr/>
        </p:nvCxnSpPr>
        <p:spPr>
          <a:xfrm>
            <a:off x="1935163" y="5614988"/>
            <a:ext cx="904875" cy="34290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9951" name="TextBox 78"/>
          <p:cNvSpPr txBox="1">
            <a:spLocks noChangeArrowheads="1"/>
          </p:cNvSpPr>
          <p:nvPr/>
        </p:nvSpPr>
        <p:spPr bwMode="auto">
          <a:xfrm>
            <a:off x="3044825" y="5807075"/>
            <a:ext cx="107315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600"/>
              <a:t>Nanorods</a:t>
            </a:r>
          </a:p>
        </p:txBody>
      </p:sp>
      <p:sp>
        <p:nvSpPr>
          <p:cNvPr id="39952" name="TextBox 79"/>
          <p:cNvSpPr txBox="1">
            <a:spLocks noChangeArrowheads="1"/>
          </p:cNvSpPr>
          <p:nvPr/>
        </p:nvSpPr>
        <p:spPr bwMode="auto">
          <a:xfrm>
            <a:off x="2919413" y="4676775"/>
            <a:ext cx="1436687"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600"/>
              <a:t>Spherical</a:t>
            </a:r>
          </a:p>
          <a:p>
            <a:pPr algn="ctr" eaLnBrk="1" hangingPunct="1"/>
            <a:r>
              <a:rPr lang="en-US" altLang="en-US" sz="1600"/>
              <a:t>Nanoparticles</a:t>
            </a:r>
          </a:p>
        </p:txBody>
      </p:sp>
      <p:sp>
        <p:nvSpPr>
          <p:cNvPr id="39953" name="TextBox 80"/>
          <p:cNvSpPr txBox="1">
            <a:spLocks noChangeArrowheads="1"/>
          </p:cNvSpPr>
          <p:nvPr/>
        </p:nvSpPr>
        <p:spPr bwMode="auto">
          <a:xfrm>
            <a:off x="1773238" y="4633913"/>
            <a:ext cx="862012"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400"/>
              <a:t>Isotropic</a:t>
            </a:r>
          </a:p>
          <a:p>
            <a:pPr algn="ctr" eaLnBrk="1" hangingPunct="1"/>
            <a:r>
              <a:rPr lang="en-US" altLang="en-US" sz="1400"/>
              <a:t>Growth</a:t>
            </a:r>
          </a:p>
        </p:txBody>
      </p:sp>
      <p:sp>
        <p:nvSpPr>
          <p:cNvPr id="39954" name="TextBox 81"/>
          <p:cNvSpPr txBox="1">
            <a:spLocks noChangeArrowheads="1"/>
          </p:cNvSpPr>
          <p:nvPr/>
        </p:nvSpPr>
        <p:spPr bwMode="auto">
          <a:xfrm>
            <a:off x="1668463" y="5864225"/>
            <a:ext cx="1071562"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400"/>
              <a:t>Anisotropic</a:t>
            </a:r>
          </a:p>
          <a:p>
            <a:pPr algn="ctr" eaLnBrk="1" hangingPunct="1"/>
            <a:r>
              <a:rPr lang="en-US" altLang="en-US" sz="1400"/>
              <a:t>Growth</a:t>
            </a:r>
          </a:p>
        </p:txBody>
      </p:sp>
      <p:grpSp>
        <p:nvGrpSpPr>
          <p:cNvPr id="39955" name="Group 97"/>
          <p:cNvGrpSpPr>
            <a:grpSpLocks/>
          </p:cNvGrpSpPr>
          <p:nvPr/>
        </p:nvGrpSpPr>
        <p:grpSpPr bwMode="auto">
          <a:xfrm>
            <a:off x="4443413" y="4354513"/>
            <a:ext cx="3916362" cy="1258887"/>
            <a:chOff x="5446064" y="4417627"/>
            <a:chExt cx="3915991" cy="1258785"/>
          </a:xfrm>
        </p:grpSpPr>
        <p:sp>
          <p:nvSpPr>
            <p:cNvPr id="83" name="Arc 82"/>
            <p:cNvSpPr/>
            <p:nvPr/>
          </p:nvSpPr>
          <p:spPr>
            <a:xfrm>
              <a:off x="5973064" y="4417627"/>
              <a:ext cx="1306388" cy="1258785"/>
            </a:xfrm>
            <a:prstGeom prst="arc">
              <a:avLst>
                <a:gd name="adj1" fmla="val 19942861"/>
                <a:gd name="adj2" fmla="val 1710929"/>
              </a:avLst>
            </a:prstGeom>
            <a:ln w="76200">
              <a:solidFill>
                <a:srgbClr val="FFC000"/>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grpSp>
          <p:nvGrpSpPr>
            <p:cNvPr id="39960" name="Group 96"/>
            <p:cNvGrpSpPr>
              <a:grpSpLocks/>
            </p:cNvGrpSpPr>
            <p:nvPr/>
          </p:nvGrpSpPr>
          <p:grpSpPr bwMode="auto">
            <a:xfrm>
              <a:off x="5446064" y="4584698"/>
              <a:ext cx="3915991" cy="914404"/>
              <a:chOff x="5458590" y="4584698"/>
              <a:chExt cx="3915991" cy="914404"/>
            </a:xfrm>
          </p:grpSpPr>
          <p:sp>
            <p:nvSpPr>
              <p:cNvPr id="76" name="Oval 75"/>
              <p:cNvSpPr>
                <a:spLocks noChangeAspect="1"/>
              </p:cNvSpPr>
              <p:nvPr/>
            </p:nvSpPr>
            <p:spPr>
              <a:xfrm>
                <a:off x="5458590" y="4708115"/>
                <a:ext cx="598430" cy="598440"/>
              </a:xfrm>
              <a:prstGeom prst="ellips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84" name="Diamond 83"/>
              <p:cNvSpPr>
                <a:spLocks noChangeAspect="1"/>
              </p:cNvSpPr>
              <p:nvPr/>
            </p:nvSpPr>
            <p:spPr>
              <a:xfrm>
                <a:off x="7328488" y="4838279"/>
                <a:ext cx="119051" cy="119053"/>
              </a:xfrm>
              <a:prstGeom prst="diamond">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85" name="Diamond 84"/>
              <p:cNvSpPr>
                <a:spLocks noChangeAspect="1"/>
              </p:cNvSpPr>
              <p:nvPr/>
            </p:nvSpPr>
            <p:spPr>
              <a:xfrm>
                <a:off x="7284042" y="4704940"/>
                <a:ext cx="119051" cy="119053"/>
              </a:xfrm>
              <a:prstGeom prst="diamond">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86" name="Diamond 85"/>
              <p:cNvSpPr>
                <a:spLocks noChangeAspect="1"/>
              </p:cNvSpPr>
              <p:nvPr/>
            </p:nvSpPr>
            <p:spPr>
              <a:xfrm>
                <a:off x="7328488" y="5003366"/>
                <a:ext cx="119051" cy="119053"/>
              </a:xfrm>
              <a:prstGeom prst="diamond">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87" name="Diamond 86"/>
              <p:cNvSpPr>
                <a:spLocks noChangeAspect="1"/>
              </p:cNvSpPr>
              <p:nvPr/>
            </p:nvSpPr>
            <p:spPr>
              <a:xfrm>
                <a:off x="7328488" y="5149404"/>
                <a:ext cx="119051" cy="119053"/>
              </a:xfrm>
              <a:prstGeom prst="diamond">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88" name="Diamond 87"/>
              <p:cNvSpPr>
                <a:spLocks noChangeAspect="1"/>
              </p:cNvSpPr>
              <p:nvPr/>
            </p:nvSpPr>
            <p:spPr>
              <a:xfrm>
                <a:off x="7271343" y="5289093"/>
                <a:ext cx="119051" cy="119053"/>
              </a:xfrm>
              <a:prstGeom prst="diamond">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89" name="Rectangle 88"/>
              <p:cNvSpPr/>
              <p:nvPr/>
            </p:nvSpPr>
            <p:spPr>
              <a:xfrm>
                <a:off x="6852283" y="4584300"/>
                <a:ext cx="914313" cy="914326"/>
              </a:xfrm>
              <a:prstGeom prst="rect">
                <a:avLst/>
              </a:prstGeom>
              <a:noFill/>
              <a:ln w="127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cxnSp>
            <p:nvCxnSpPr>
              <p:cNvPr id="91" name="Straight Connector 90"/>
              <p:cNvCxnSpPr>
                <a:endCxn id="76" idx="7"/>
              </p:cNvCxnSpPr>
              <p:nvPr/>
            </p:nvCxnSpPr>
            <p:spPr>
              <a:xfrm rot="10800000" flipV="1">
                <a:off x="5969717" y="4584300"/>
                <a:ext cx="876217" cy="212708"/>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93" name="Straight Connector 92"/>
              <p:cNvCxnSpPr>
                <a:endCxn id="76" idx="7"/>
              </p:cNvCxnSpPr>
              <p:nvPr/>
            </p:nvCxnSpPr>
            <p:spPr>
              <a:xfrm rot="10800000">
                <a:off x="5969717" y="4797008"/>
                <a:ext cx="882566" cy="701618"/>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39970" name="TextBox 95"/>
              <p:cNvSpPr txBox="1">
                <a:spLocks noChangeArrowheads="1"/>
              </p:cNvSpPr>
              <p:nvPr/>
            </p:nvSpPr>
            <p:spPr bwMode="auto">
              <a:xfrm>
                <a:off x="7756830" y="4749800"/>
                <a:ext cx="1617751"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400"/>
                  <a:t>Surface capped</a:t>
                </a:r>
              </a:p>
              <a:p>
                <a:pPr algn="ctr" eaLnBrk="1" hangingPunct="1"/>
                <a:r>
                  <a:rPr lang="en-US" altLang="en-US" sz="1400"/>
                  <a:t>with citrate anions</a:t>
                </a:r>
              </a:p>
            </p:txBody>
          </p:sp>
        </p:grpSp>
      </p:grpSp>
      <p:sp>
        <p:nvSpPr>
          <p:cNvPr id="39956" name="TextBox 98"/>
          <p:cNvSpPr txBox="1">
            <a:spLocks noChangeArrowheads="1"/>
          </p:cNvSpPr>
          <p:nvPr/>
        </p:nvSpPr>
        <p:spPr bwMode="auto">
          <a:xfrm>
            <a:off x="5846763" y="5653088"/>
            <a:ext cx="3338512" cy="739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400"/>
              <a:t>Adding surfactant to growth solution</a:t>
            </a:r>
          </a:p>
          <a:p>
            <a:pPr eaLnBrk="1" hangingPunct="1"/>
            <a:r>
              <a:rPr lang="en-US" altLang="en-US" sz="1400"/>
              <a:t>caps certain crystal faces and promotes</a:t>
            </a:r>
          </a:p>
          <a:p>
            <a:pPr eaLnBrk="1" hangingPunct="1"/>
            <a:r>
              <a:rPr lang="en-US" altLang="en-US" sz="1400"/>
              <a:t>growth only in selected directions</a:t>
            </a:r>
          </a:p>
        </p:txBody>
      </p:sp>
      <p:sp>
        <p:nvSpPr>
          <p:cNvPr id="100" name="TextBox 99"/>
          <p:cNvSpPr txBox="1"/>
          <p:nvPr/>
        </p:nvSpPr>
        <p:spPr>
          <a:xfrm>
            <a:off x="204788" y="4200525"/>
            <a:ext cx="2684462" cy="369888"/>
          </a:xfrm>
          <a:prstGeom prst="rect">
            <a:avLst/>
          </a:prstGeom>
          <a:noFill/>
        </p:spPr>
        <p:txBody>
          <a:bodyPr wrap="none">
            <a:spAutoFit/>
          </a:bodyPr>
          <a:lstStyle/>
          <a:p>
            <a:pPr>
              <a:defRPr/>
            </a:pPr>
            <a:r>
              <a:rPr lang="en-US" u="sng" dirty="0">
                <a:latin typeface="+mn-lt"/>
              </a:rPr>
              <a:t>Growth of nanoparticles:</a:t>
            </a:r>
          </a:p>
        </p:txBody>
      </p:sp>
      <p:sp>
        <p:nvSpPr>
          <p:cNvPr id="39958" name="TextBox 100"/>
          <p:cNvSpPr txBox="1">
            <a:spLocks noChangeArrowheads="1"/>
          </p:cNvSpPr>
          <p:nvPr/>
        </p:nvSpPr>
        <p:spPr bwMode="auto">
          <a:xfrm>
            <a:off x="309563" y="5314950"/>
            <a:ext cx="661987"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600"/>
              <a:t>Seed</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ChangeArrowheads="1"/>
          </p:cNvSpPr>
          <p:nvPr/>
        </p:nvSpPr>
        <p:spPr bwMode="auto">
          <a:xfrm>
            <a:off x="685800" y="85725"/>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4400">
                <a:solidFill>
                  <a:schemeClr val="tx2"/>
                </a:solidFill>
              </a:rPr>
              <a:t>Stabilization of Colloids</a:t>
            </a:r>
          </a:p>
        </p:txBody>
      </p:sp>
      <p:sp>
        <p:nvSpPr>
          <p:cNvPr id="40963" name="Rectangle 3"/>
          <p:cNvSpPr>
            <a:spLocks noChangeArrowheads="1"/>
          </p:cNvSpPr>
          <p:nvPr/>
        </p:nvSpPr>
        <p:spPr bwMode="auto">
          <a:xfrm>
            <a:off x="685800" y="1331913"/>
            <a:ext cx="7772400" cy="450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20000"/>
              </a:spcBef>
              <a:buFontTx/>
              <a:buChar char="•"/>
            </a:pPr>
            <a:r>
              <a:rPr lang="en-US" altLang="en-US" sz="2400"/>
              <a:t>Remember: An important aspect of colloidal engineering is the suspension of the particle in a medium – often water</a:t>
            </a:r>
          </a:p>
          <a:p>
            <a:pPr eaLnBrk="1" hangingPunct="1">
              <a:spcBef>
                <a:spcPct val="20000"/>
              </a:spcBef>
              <a:buFontTx/>
              <a:buChar char="•"/>
            </a:pPr>
            <a:r>
              <a:rPr lang="en-US" altLang="en-US" sz="2400"/>
              <a:t>Colloidal particles can be hydrophobic or hydrophilic.</a:t>
            </a:r>
          </a:p>
          <a:p>
            <a:pPr eaLnBrk="1" hangingPunct="1">
              <a:spcBef>
                <a:spcPct val="20000"/>
              </a:spcBef>
              <a:buFontTx/>
              <a:buChar char="•"/>
            </a:pPr>
            <a:r>
              <a:rPr lang="en-US" altLang="en-US" sz="2400"/>
              <a:t>Hydrophilic groups generally contain oxygen and nitrogen. They are water loving</a:t>
            </a:r>
          </a:p>
          <a:p>
            <a:pPr eaLnBrk="1" hangingPunct="1">
              <a:spcBef>
                <a:spcPct val="20000"/>
              </a:spcBef>
              <a:buFontTx/>
              <a:buChar char="•"/>
            </a:pPr>
            <a:r>
              <a:rPr lang="en-US" altLang="en-US" sz="2400"/>
              <a:t>Hydrophobic colloids can be prepared in water only if they are stabilized in some way. The lack of affinity for water will cause them to settle or float</a:t>
            </a:r>
          </a:p>
          <a:p>
            <a:pPr eaLnBrk="1" hangingPunct="1">
              <a:spcBef>
                <a:spcPct val="20000"/>
              </a:spcBef>
              <a:buFontTx/>
              <a:buChar char="•"/>
            </a:pPr>
            <a:r>
              <a:rPr lang="en-US" altLang="en-US" sz="2400"/>
              <a:t>More general terms are lyophilic (likes the external phase) and lyophobic (dislikes the external phase). These terms are used when the medium is not water</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p:nvPr>
        </p:nvSpPr>
        <p:spPr/>
        <p:txBody>
          <a:bodyPr/>
          <a:lstStyle/>
          <a:p>
            <a:r>
              <a:rPr lang="en-US" altLang="en-US" smtClean="0"/>
              <a:t>Stabilization of Colloids</a:t>
            </a:r>
          </a:p>
        </p:txBody>
      </p:sp>
      <p:sp>
        <p:nvSpPr>
          <p:cNvPr id="3" name="TextBox 2"/>
          <p:cNvSpPr txBox="1"/>
          <p:nvPr/>
        </p:nvSpPr>
        <p:spPr>
          <a:xfrm>
            <a:off x="382588" y="1116013"/>
            <a:ext cx="8461375" cy="2032000"/>
          </a:xfrm>
          <a:prstGeom prst="rect">
            <a:avLst/>
          </a:prstGeom>
          <a:noFill/>
        </p:spPr>
        <p:txBody>
          <a:bodyPr>
            <a:spAutoFit/>
          </a:bodyPr>
          <a:lstStyle/>
          <a:p>
            <a:pPr>
              <a:defRPr/>
            </a:pPr>
            <a:r>
              <a:rPr lang="en-US" b="1" u="sng" dirty="0">
                <a:latin typeface="Arial" charset="0"/>
              </a:rPr>
              <a:t>How do the particles remain suspended in solution?</a:t>
            </a:r>
          </a:p>
          <a:p>
            <a:pPr marL="274320" indent="-274320">
              <a:buFont typeface="Arial" pitchFamily="34" charset="0"/>
              <a:buChar char="•"/>
              <a:defRPr/>
            </a:pPr>
            <a:r>
              <a:rPr lang="en-US" dirty="0">
                <a:latin typeface="Arial" charset="0"/>
              </a:rPr>
              <a:t>For such small particles, the forces of Brownian motion exceed the force of gravity, which otherwise would cause the particles to settle out</a:t>
            </a:r>
          </a:p>
          <a:p>
            <a:pPr marL="274320" indent="-274320">
              <a:buFont typeface="Arial" pitchFamily="34" charset="0"/>
              <a:buChar char="•"/>
              <a:defRPr/>
            </a:pPr>
            <a:r>
              <a:rPr lang="en-US" dirty="0">
                <a:latin typeface="Arial" charset="0"/>
              </a:rPr>
              <a:t>Particles suspended in water often acquire a negative surface charge. Particles with charged surfaces repel each other at short distances</a:t>
            </a:r>
          </a:p>
          <a:p>
            <a:pPr marL="274320" indent="-274320">
              <a:buFont typeface="Arial" pitchFamily="34" charset="0"/>
              <a:buChar char="•"/>
              <a:defRPr/>
            </a:pPr>
            <a:r>
              <a:rPr lang="en-US" dirty="0" err="1">
                <a:latin typeface="Arial" charset="0"/>
              </a:rPr>
              <a:t>Steric</a:t>
            </a:r>
            <a:r>
              <a:rPr lang="en-US" dirty="0">
                <a:latin typeface="Arial" charset="0"/>
              </a:rPr>
              <a:t> repulsion can also be used to keep particles from aggregating. This is useful for suspending neutral particles in non-polar continuous phases</a:t>
            </a:r>
          </a:p>
        </p:txBody>
      </p:sp>
      <p:grpSp>
        <p:nvGrpSpPr>
          <p:cNvPr id="41988" name="Group 144"/>
          <p:cNvGrpSpPr>
            <a:grpSpLocks/>
          </p:cNvGrpSpPr>
          <p:nvPr/>
        </p:nvGrpSpPr>
        <p:grpSpPr bwMode="auto">
          <a:xfrm>
            <a:off x="5145088" y="3433763"/>
            <a:ext cx="3495675" cy="2325687"/>
            <a:chOff x="5144780" y="3693371"/>
            <a:chExt cx="3496562" cy="2324924"/>
          </a:xfrm>
        </p:grpSpPr>
        <p:grpSp>
          <p:nvGrpSpPr>
            <p:cNvPr id="42057" name="Group 134"/>
            <p:cNvGrpSpPr>
              <a:grpSpLocks/>
            </p:cNvGrpSpPr>
            <p:nvPr/>
          </p:nvGrpSpPr>
          <p:grpSpPr bwMode="auto">
            <a:xfrm>
              <a:off x="5144780" y="4220135"/>
              <a:ext cx="3496562" cy="1798160"/>
              <a:chOff x="5458684" y="4206487"/>
              <a:chExt cx="3496562" cy="1798160"/>
            </a:xfrm>
          </p:grpSpPr>
          <p:grpSp>
            <p:nvGrpSpPr>
              <p:cNvPr id="42062" name="Group 110"/>
              <p:cNvGrpSpPr>
                <a:grpSpLocks/>
              </p:cNvGrpSpPr>
              <p:nvPr/>
            </p:nvGrpSpPr>
            <p:grpSpPr bwMode="auto">
              <a:xfrm>
                <a:off x="5458684" y="4206487"/>
                <a:ext cx="1817558" cy="1798160"/>
                <a:chOff x="6727925" y="4204210"/>
                <a:chExt cx="1817558" cy="1798160"/>
              </a:xfrm>
            </p:grpSpPr>
            <p:sp>
              <p:nvSpPr>
                <p:cNvPr id="84" name="Oval 83"/>
                <p:cNvSpPr>
                  <a:spLocks noChangeAspect="1"/>
                </p:cNvSpPr>
                <p:nvPr/>
              </p:nvSpPr>
              <p:spPr>
                <a:xfrm>
                  <a:off x="7126488" y="4591546"/>
                  <a:ext cx="1022609" cy="1023601"/>
                </a:xfrm>
                <a:prstGeom prst="ellipse">
                  <a:avLst/>
                </a:prstGeom>
                <a:solidFill>
                  <a:srgbClr val="800080"/>
                </a:solidFill>
                <a:ln w="2540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cxnSp>
              <p:nvCxnSpPr>
                <p:cNvPr id="86" name="Straight Connector 85"/>
                <p:cNvCxnSpPr>
                  <a:stCxn id="84" idx="0"/>
                </p:cNvCxnSpPr>
                <p:nvPr/>
              </p:nvCxnSpPr>
              <p:spPr>
                <a:xfrm rot="16200000" flipV="1">
                  <a:off x="7472745" y="4426498"/>
                  <a:ext cx="323744" cy="6352"/>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8" name="Straight Connector 87"/>
                <p:cNvCxnSpPr>
                  <a:stCxn id="84" idx="7"/>
                </p:cNvCxnSpPr>
                <p:nvPr/>
              </p:nvCxnSpPr>
              <p:spPr>
                <a:xfrm rot="5400000" flipH="1" flipV="1">
                  <a:off x="8002283" y="4508161"/>
                  <a:ext cx="230112" cy="23501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9" name="Straight Connector 88"/>
                <p:cNvCxnSpPr/>
                <p:nvPr/>
              </p:nvCxnSpPr>
              <p:spPr>
                <a:xfrm rot="16200000" flipV="1">
                  <a:off x="7491800" y="5775431"/>
                  <a:ext cx="323744" cy="6352"/>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0" name="Straight Connector 89"/>
                <p:cNvCxnSpPr/>
                <p:nvPr/>
              </p:nvCxnSpPr>
              <p:spPr>
                <a:xfrm rot="5400000" flipH="1" flipV="1">
                  <a:off x="7052718" y="5485740"/>
                  <a:ext cx="228525" cy="236597"/>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2" name="Straight Connector 91"/>
                <p:cNvCxnSpPr>
                  <a:stCxn id="84" idx="6"/>
                </p:cNvCxnSpPr>
                <p:nvPr/>
              </p:nvCxnSpPr>
              <p:spPr>
                <a:xfrm>
                  <a:off x="8149097" y="5102553"/>
                  <a:ext cx="381097" cy="1586"/>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5" name="Straight Connector 94"/>
                <p:cNvCxnSpPr/>
                <p:nvPr/>
              </p:nvCxnSpPr>
              <p:spPr>
                <a:xfrm>
                  <a:off x="6732688" y="5110488"/>
                  <a:ext cx="381097" cy="1587"/>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42093" name="Group 97"/>
                <p:cNvGrpSpPr>
                  <a:grpSpLocks/>
                </p:cNvGrpSpPr>
                <p:nvPr/>
              </p:nvGrpSpPr>
              <p:grpSpPr bwMode="auto">
                <a:xfrm rot="2542173">
                  <a:off x="6736237" y="5099793"/>
                  <a:ext cx="1795391" cy="9764"/>
                  <a:chOff x="6885867" y="5254964"/>
                  <a:chExt cx="1795391" cy="9764"/>
                </a:xfrm>
              </p:grpSpPr>
              <p:cxnSp>
                <p:nvCxnSpPr>
                  <p:cNvPr id="96" name="Straight Connector 95"/>
                  <p:cNvCxnSpPr/>
                  <p:nvPr/>
                </p:nvCxnSpPr>
                <p:spPr>
                  <a:xfrm>
                    <a:off x="8282730" y="5246841"/>
                    <a:ext cx="381097"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7" name="Straight Connector 96"/>
                  <p:cNvCxnSpPr/>
                  <p:nvPr/>
                </p:nvCxnSpPr>
                <p:spPr>
                  <a:xfrm>
                    <a:off x="6851559" y="5260129"/>
                    <a:ext cx="382685" cy="1588"/>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42094" name="Group 98"/>
                <p:cNvGrpSpPr>
                  <a:grpSpLocks/>
                </p:cNvGrpSpPr>
                <p:nvPr/>
              </p:nvGrpSpPr>
              <p:grpSpPr bwMode="auto">
                <a:xfrm rot="-1318987">
                  <a:off x="6750092" y="5108106"/>
                  <a:ext cx="1795391" cy="9764"/>
                  <a:chOff x="6885867" y="5254964"/>
                  <a:chExt cx="1795391" cy="9764"/>
                </a:xfrm>
              </p:grpSpPr>
              <p:cxnSp>
                <p:nvCxnSpPr>
                  <p:cNvPr id="100" name="Straight Connector 99"/>
                  <p:cNvCxnSpPr/>
                  <p:nvPr/>
                </p:nvCxnSpPr>
                <p:spPr>
                  <a:xfrm>
                    <a:off x="8301262" y="5255116"/>
                    <a:ext cx="379508" cy="1588"/>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1" name="Straight Connector 100"/>
                  <p:cNvCxnSpPr/>
                  <p:nvPr/>
                </p:nvCxnSpPr>
                <p:spPr>
                  <a:xfrm>
                    <a:off x="6885579" y="5262417"/>
                    <a:ext cx="379509" cy="1588"/>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42095" name="Group 101"/>
                <p:cNvGrpSpPr>
                  <a:grpSpLocks/>
                </p:cNvGrpSpPr>
                <p:nvPr/>
              </p:nvGrpSpPr>
              <p:grpSpPr bwMode="auto">
                <a:xfrm rot="1176340">
                  <a:off x="6727925" y="5113647"/>
                  <a:ext cx="1795391" cy="9764"/>
                  <a:chOff x="6885867" y="5254964"/>
                  <a:chExt cx="1795391" cy="9764"/>
                </a:xfrm>
              </p:grpSpPr>
              <p:cxnSp>
                <p:nvCxnSpPr>
                  <p:cNvPr id="103" name="Straight Connector 102"/>
                  <p:cNvCxnSpPr/>
                  <p:nvPr/>
                </p:nvCxnSpPr>
                <p:spPr>
                  <a:xfrm>
                    <a:off x="8295311" y="5254329"/>
                    <a:ext cx="379509" cy="1588"/>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4" name="Straight Connector 103"/>
                  <p:cNvCxnSpPr/>
                  <p:nvPr/>
                </p:nvCxnSpPr>
                <p:spPr>
                  <a:xfrm>
                    <a:off x="6868606" y="5253124"/>
                    <a:ext cx="381097"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42096" name="Group 104"/>
                <p:cNvGrpSpPr>
                  <a:grpSpLocks/>
                </p:cNvGrpSpPr>
                <p:nvPr/>
              </p:nvGrpSpPr>
              <p:grpSpPr bwMode="auto">
                <a:xfrm rot="4076838">
                  <a:off x="6730697" y="5099793"/>
                  <a:ext cx="1795391" cy="9764"/>
                  <a:chOff x="6885867" y="5254964"/>
                  <a:chExt cx="1795391" cy="9764"/>
                </a:xfrm>
              </p:grpSpPr>
              <p:cxnSp>
                <p:nvCxnSpPr>
                  <p:cNvPr id="106" name="Straight Connector 105"/>
                  <p:cNvCxnSpPr/>
                  <p:nvPr/>
                </p:nvCxnSpPr>
                <p:spPr>
                  <a:xfrm>
                    <a:off x="8288112" y="5275487"/>
                    <a:ext cx="377701"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7" name="Straight Connector 106"/>
                  <p:cNvCxnSpPr/>
                  <p:nvPr/>
                </p:nvCxnSpPr>
                <p:spPr>
                  <a:xfrm>
                    <a:off x="6876705" y="5284572"/>
                    <a:ext cx="379289" cy="1587"/>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42097" name="Group 107"/>
                <p:cNvGrpSpPr>
                  <a:grpSpLocks/>
                </p:cNvGrpSpPr>
                <p:nvPr/>
              </p:nvGrpSpPr>
              <p:grpSpPr bwMode="auto">
                <a:xfrm rot="-4087298">
                  <a:off x="6761176" y="5097024"/>
                  <a:ext cx="1795391" cy="9764"/>
                  <a:chOff x="6885867" y="5254964"/>
                  <a:chExt cx="1795391" cy="9764"/>
                </a:xfrm>
              </p:grpSpPr>
              <p:cxnSp>
                <p:nvCxnSpPr>
                  <p:cNvPr id="109" name="Straight Connector 108"/>
                  <p:cNvCxnSpPr/>
                  <p:nvPr/>
                </p:nvCxnSpPr>
                <p:spPr>
                  <a:xfrm>
                    <a:off x="8303819" y="5220931"/>
                    <a:ext cx="377701" cy="1587"/>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0" name="Straight Connector 109"/>
                  <p:cNvCxnSpPr/>
                  <p:nvPr/>
                </p:nvCxnSpPr>
                <p:spPr>
                  <a:xfrm>
                    <a:off x="6887515" y="5262639"/>
                    <a:ext cx="379288" cy="1587"/>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grpSp>
          </p:grpSp>
          <p:grpSp>
            <p:nvGrpSpPr>
              <p:cNvPr id="42063" name="Group 111"/>
              <p:cNvGrpSpPr>
                <a:grpSpLocks/>
              </p:cNvGrpSpPr>
              <p:nvPr/>
            </p:nvGrpSpPr>
            <p:grpSpPr bwMode="auto">
              <a:xfrm rot="830752">
                <a:off x="7137688" y="4206487"/>
                <a:ext cx="1817558" cy="1798160"/>
                <a:chOff x="6727925" y="4204210"/>
                <a:chExt cx="1817558" cy="1798160"/>
              </a:xfrm>
            </p:grpSpPr>
            <p:sp>
              <p:nvSpPr>
                <p:cNvPr id="113" name="Oval 112"/>
                <p:cNvSpPr>
                  <a:spLocks noChangeAspect="1"/>
                </p:cNvSpPr>
                <p:nvPr/>
              </p:nvSpPr>
              <p:spPr>
                <a:xfrm>
                  <a:off x="7125897" y="4591425"/>
                  <a:ext cx="1022609" cy="1023601"/>
                </a:xfrm>
                <a:prstGeom prst="ellipse">
                  <a:avLst/>
                </a:prstGeom>
                <a:solidFill>
                  <a:srgbClr val="800080"/>
                </a:solidFill>
                <a:ln w="2540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cxnSp>
              <p:nvCxnSpPr>
                <p:cNvPr id="114" name="Straight Connector 113"/>
                <p:cNvCxnSpPr>
                  <a:stCxn id="113" idx="0"/>
                </p:cNvCxnSpPr>
                <p:nvPr/>
              </p:nvCxnSpPr>
              <p:spPr>
                <a:xfrm rot="16200000" flipV="1">
                  <a:off x="7458542" y="4415255"/>
                  <a:ext cx="323744" cy="6352"/>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5" name="Straight Connector 114"/>
                <p:cNvCxnSpPr>
                  <a:stCxn id="113" idx="7"/>
                </p:cNvCxnSpPr>
                <p:nvPr/>
              </p:nvCxnSpPr>
              <p:spPr>
                <a:xfrm rot="5400000" flipH="1" flipV="1">
                  <a:off x="8001288" y="4508111"/>
                  <a:ext cx="230111" cy="23501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6" name="Straight Connector 115"/>
                <p:cNvCxnSpPr/>
                <p:nvPr/>
              </p:nvCxnSpPr>
              <p:spPr>
                <a:xfrm rot="16200000" flipV="1">
                  <a:off x="7491379" y="5775220"/>
                  <a:ext cx="323744" cy="6352"/>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7" name="Straight Connector 116"/>
                <p:cNvCxnSpPr/>
                <p:nvPr/>
              </p:nvCxnSpPr>
              <p:spPr>
                <a:xfrm rot="5400000" flipH="1" flipV="1">
                  <a:off x="7051999" y="5485851"/>
                  <a:ext cx="228525" cy="236597"/>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8" name="Straight Connector 117"/>
                <p:cNvCxnSpPr>
                  <a:stCxn id="113" idx="6"/>
                </p:cNvCxnSpPr>
                <p:nvPr/>
              </p:nvCxnSpPr>
              <p:spPr>
                <a:xfrm>
                  <a:off x="8132952" y="5093360"/>
                  <a:ext cx="382685" cy="1586"/>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9" name="Straight Connector 118"/>
                <p:cNvCxnSpPr/>
                <p:nvPr/>
              </p:nvCxnSpPr>
              <p:spPr>
                <a:xfrm>
                  <a:off x="6714143" y="5103079"/>
                  <a:ext cx="381097" cy="1586"/>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42071" name="Group 97"/>
                <p:cNvGrpSpPr>
                  <a:grpSpLocks/>
                </p:cNvGrpSpPr>
                <p:nvPr/>
              </p:nvGrpSpPr>
              <p:grpSpPr bwMode="auto">
                <a:xfrm rot="2542173">
                  <a:off x="6736237" y="5099793"/>
                  <a:ext cx="1795391" cy="9764"/>
                  <a:chOff x="6885867" y="5254964"/>
                  <a:chExt cx="1795391" cy="9764"/>
                </a:xfrm>
              </p:grpSpPr>
              <p:cxnSp>
                <p:nvCxnSpPr>
                  <p:cNvPr id="133" name="Straight Connector 132"/>
                  <p:cNvCxnSpPr/>
                  <p:nvPr/>
                </p:nvCxnSpPr>
                <p:spPr>
                  <a:xfrm>
                    <a:off x="8261305" y="5260182"/>
                    <a:ext cx="382685" cy="1588"/>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4" name="Straight Connector 133"/>
                  <p:cNvCxnSpPr/>
                  <p:nvPr/>
                </p:nvCxnSpPr>
                <p:spPr>
                  <a:xfrm>
                    <a:off x="6842439" y="5267524"/>
                    <a:ext cx="381097" cy="1587"/>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42072" name="Group 98"/>
                <p:cNvGrpSpPr>
                  <a:grpSpLocks/>
                </p:cNvGrpSpPr>
                <p:nvPr/>
              </p:nvGrpSpPr>
              <p:grpSpPr bwMode="auto">
                <a:xfrm rot="-1318987">
                  <a:off x="6750092" y="5108106"/>
                  <a:ext cx="1795391" cy="9764"/>
                  <a:chOff x="6885867" y="5254964"/>
                  <a:chExt cx="1795391" cy="9764"/>
                </a:xfrm>
              </p:grpSpPr>
              <p:cxnSp>
                <p:nvCxnSpPr>
                  <p:cNvPr id="131" name="Straight Connector 130"/>
                  <p:cNvCxnSpPr/>
                  <p:nvPr/>
                </p:nvCxnSpPr>
                <p:spPr>
                  <a:xfrm>
                    <a:off x="8286602" y="5243322"/>
                    <a:ext cx="379508" cy="1587"/>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2" name="Straight Connector 131"/>
                  <p:cNvCxnSpPr/>
                  <p:nvPr/>
                </p:nvCxnSpPr>
                <p:spPr>
                  <a:xfrm>
                    <a:off x="6867585" y="5250551"/>
                    <a:ext cx="379508" cy="1588"/>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42073" name="Group 101"/>
                <p:cNvGrpSpPr>
                  <a:grpSpLocks/>
                </p:cNvGrpSpPr>
                <p:nvPr/>
              </p:nvGrpSpPr>
              <p:grpSpPr bwMode="auto">
                <a:xfrm rot="1176340">
                  <a:off x="6727925" y="5113647"/>
                  <a:ext cx="1795391" cy="9764"/>
                  <a:chOff x="6885867" y="5254964"/>
                  <a:chExt cx="1795391" cy="9764"/>
                </a:xfrm>
              </p:grpSpPr>
              <p:cxnSp>
                <p:nvCxnSpPr>
                  <p:cNvPr id="129" name="Straight Connector 128"/>
                  <p:cNvCxnSpPr/>
                  <p:nvPr/>
                </p:nvCxnSpPr>
                <p:spPr>
                  <a:xfrm>
                    <a:off x="8283695" y="5255043"/>
                    <a:ext cx="379509" cy="1588"/>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0" name="Straight Connector 129"/>
                  <p:cNvCxnSpPr/>
                  <p:nvPr/>
                </p:nvCxnSpPr>
                <p:spPr>
                  <a:xfrm>
                    <a:off x="6863345" y="5262778"/>
                    <a:ext cx="379508" cy="1587"/>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42074" name="Group 104"/>
                <p:cNvGrpSpPr>
                  <a:grpSpLocks/>
                </p:cNvGrpSpPr>
                <p:nvPr/>
              </p:nvGrpSpPr>
              <p:grpSpPr bwMode="auto">
                <a:xfrm rot="4076838">
                  <a:off x="6730697" y="5099793"/>
                  <a:ext cx="1795391" cy="9764"/>
                  <a:chOff x="6885867" y="5254964"/>
                  <a:chExt cx="1795391" cy="9764"/>
                </a:xfrm>
              </p:grpSpPr>
              <p:cxnSp>
                <p:nvCxnSpPr>
                  <p:cNvPr id="127" name="Straight Connector 126"/>
                  <p:cNvCxnSpPr/>
                  <p:nvPr/>
                </p:nvCxnSpPr>
                <p:spPr>
                  <a:xfrm>
                    <a:off x="8273264" y="5300765"/>
                    <a:ext cx="379288" cy="1588"/>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8" name="Straight Connector 127"/>
                  <p:cNvCxnSpPr/>
                  <p:nvPr/>
                </p:nvCxnSpPr>
                <p:spPr>
                  <a:xfrm>
                    <a:off x="6862700" y="5308867"/>
                    <a:ext cx="377701" cy="1588"/>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42075" name="Group 107"/>
                <p:cNvGrpSpPr>
                  <a:grpSpLocks/>
                </p:cNvGrpSpPr>
                <p:nvPr/>
              </p:nvGrpSpPr>
              <p:grpSpPr bwMode="auto">
                <a:xfrm rot="-4087298">
                  <a:off x="6761176" y="5097024"/>
                  <a:ext cx="1795391" cy="9764"/>
                  <a:chOff x="6885867" y="5254964"/>
                  <a:chExt cx="1795391" cy="9764"/>
                </a:xfrm>
              </p:grpSpPr>
              <p:cxnSp>
                <p:nvCxnSpPr>
                  <p:cNvPr id="125" name="Straight Connector 124"/>
                  <p:cNvCxnSpPr/>
                  <p:nvPr/>
                </p:nvCxnSpPr>
                <p:spPr>
                  <a:xfrm>
                    <a:off x="8300165" y="5156718"/>
                    <a:ext cx="379288" cy="9527"/>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6" name="Straight Connector 125"/>
                  <p:cNvCxnSpPr/>
                  <p:nvPr/>
                </p:nvCxnSpPr>
                <p:spPr>
                  <a:xfrm>
                    <a:off x="6890973" y="5205355"/>
                    <a:ext cx="376114" cy="6351"/>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grpSp>
          </p:grpSp>
        </p:grpSp>
        <p:cxnSp>
          <p:nvCxnSpPr>
            <p:cNvPr id="137" name="Straight Connector 136"/>
            <p:cNvCxnSpPr/>
            <p:nvPr/>
          </p:nvCxnSpPr>
          <p:spPr>
            <a:xfrm>
              <a:off x="6569128" y="5364460"/>
              <a:ext cx="654216" cy="1587"/>
            </a:xfrm>
            <a:prstGeom prst="line">
              <a:avLst/>
            </a:prstGeom>
            <a:ln w="25400">
              <a:solidFill>
                <a:srgbClr val="FF0000"/>
              </a:solidFill>
              <a:prstDash val="sysDash"/>
              <a:headEnd type="arrow"/>
              <a:tailEnd type="arrow"/>
            </a:ln>
          </p:spPr>
          <p:style>
            <a:lnRef idx="1">
              <a:schemeClr val="accent1"/>
            </a:lnRef>
            <a:fillRef idx="0">
              <a:schemeClr val="accent1"/>
            </a:fillRef>
            <a:effectRef idx="0">
              <a:schemeClr val="accent1"/>
            </a:effectRef>
            <a:fontRef idx="minor">
              <a:schemeClr val="tx1"/>
            </a:fontRef>
          </p:style>
        </p:cxnSp>
        <p:cxnSp>
          <p:nvCxnSpPr>
            <p:cNvPr id="138" name="Straight Connector 137"/>
            <p:cNvCxnSpPr/>
            <p:nvPr/>
          </p:nvCxnSpPr>
          <p:spPr>
            <a:xfrm>
              <a:off x="6569128" y="5066107"/>
              <a:ext cx="654216" cy="1587"/>
            </a:xfrm>
            <a:prstGeom prst="line">
              <a:avLst/>
            </a:prstGeom>
            <a:ln w="25400">
              <a:solidFill>
                <a:srgbClr val="FF0000"/>
              </a:solidFill>
              <a:prstDash val="sysDash"/>
              <a:headEnd type="arrow"/>
              <a:tailEnd type="arrow"/>
            </a:ln>
          </p:spPr>
          <p:style>
            <a:lnRef idx="1">
              <a:schemeClr val="accent1"/>
            </a:lnRef>
            <a:fillRef idx="0">
              <a:schemeClr val="accent1"/>
            </a:fillRef>
            <a:effectRef idx="0">
              <a:schemeClr val="accent1"/>
            </a:effectRef>
            <a:fontRef idx="minor">
              <a:schemeClr val="tx1"/>
            </a:fontRef>
          </p:style>
        </p:cxnSp>
        <p:cxnSp>
          <p:nvCxnSpPr>
            <p:cNvPr id="139" name="Straight Connector 138"/>
            <p:cNvCxnSpPr/>
            <p:nvPr/>
          </p:nvCxnSpPr>
          <p:spPr>
            <a:xfrm>
              <a:off x="6569128" y="4767755"/>
              <a:ext cx="654216" cy="1587"/>
            </a:xfrm>
            <a:prstGeom prst="line">
              <a:avLst/>
            </a:prstGeom>
            <a:ln w="25400">
              <a:solidFill>
                <a:srgbClr val="FF0000"/>
              </a:solidFill>
              <a:prstDash val="sysDash"/>
              <a:headEnd type="arrow"/>
              <a:tailEnd type="arrow"/>
            </a:ln>
          </p:spPr>
          <p:style>
            <a:lnRef idx="1">
              <a:schemeClr val="accent1"/>
            </a:lnRef>
            <a:fillRef idx="0">
              <a:schemeClr val="accent1"/>
            </a:fillRef>
            <a:effectRef idx="0">
              <a:schemeClr val="accent1"/>
            </a:effectRef>
            <a:fontRef idx="minor">
              <a:schemeClr val="tx1"/>
            </a:fontRef>
          </p:style>
        </p:cxnSp>
        <p:sp>
          <p:nvSpPr>
            <p:cNvPr id="42061" name="TextBox 142"/>
            <p:cNvSpPr txBox="1">
              <a:spLocks noChangeArrowheads="1"/>
            </p:cNvSpPr>
            <p:nvPr/>
          </p:nvSpPr>
          <p:spPr bwMode="auto">
            <a:xfrm>
              <a:off x="5922335" y="3693371"/>
              <a:ext cx="200567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t>Steric Repulsion</a:t>
              </a:r>
            </a:p>
          </p:txBody>
        </p:sp>
      </p:grpSp>
      <p:grpSp>
        <p:nvGrpSpPr>
          <p:cNvPr id="41989" name="Group 145"/>
          <p:cNvGrpSpPr>
            <a:grpSpLocks/>
          </p:cNvGrpSpPr>
          <p:nvPr/>
        </p:nvGrpSpPr>
        <p:grpSpPr bwMode="auto">
          <a:xfrm>
            <a:off x="152400" y="3433763"/>
            <a:ext cx="4276725" cy="3001962"/>
            <a:chOff x="152396" y="3693371"/>
            <a:chExt cx="4277168" cy="3000856"/>
          </a:xfrm>
        </p:grpSpPr>
        <p:grpSp>
          <p:nvGrpSpPr>
            <p:cNvPr id="41990" name="Group 82"/>
            <p:cNvGrpSpPr>
              <a:grpSpLocks/>
            </p:cNvGrpSpPr>
            <p:nvPr/>
          </p:nvGrpSpPr>
          <p:grpSpPr bwMode="auto">
            <a:xfrm>
              <a:off x="152396" y="3810000"/>
              <a:ext cx="4277168" cy="2884227"/>
              <a:chOff x="384412" y="3810000"/>
              <a:chExt cx="4277168" cy="2884227"/>
            </a:xfrm>
          </p:grpSpPr>
          <p:grpSp>
            <p:nvGrpSpPr>
              <p:cNvPr id="41995" name="Group 65"/>
              <p:cNvGrpSpPr>
                <a:grpSpLocks noChangeAspect="1"/>
              </p:cNvGrpSpPr>
              <p:nvPr/>
            </p:nvGrpSpPr>
            <p:grpSpPr bwMode="auto">
              <a:xfrm>
                <a:off x="2624902" y="4303598"/>
                <a:ext cx="1465449" cy="1484826"/>
                <a:chOff x="3825923" y="4249003"/>
                <a:chExt cx="1953932" cy="1979768"/>
              </a:xfrm>
            </p:grpSpPr>
            <p:sp>
              <p:nvSpPr>
                <p:cNvPr id="20" name="Oval 19"/>
                <p:cNvSpPr>
                  <a:spLocks noChangeAspect="1"/>
                </p:cNvSpPr>
                <p:nvPr/>
              </p:nvSpPr>
              <p:spPr>
                <a:xfrm>
                  <a:off x="4147296" y="4664697"/>
                  <a:ext cx="1363275" cy="1364748"/>
                </a:xfrm>
                <a:prstGeom prst="ellipse">
                  <a:avLst/>
                </a:prstGeom>
                <a:solidFill>
                  <a:srgbClr val="009900"/>
                </a:solidFill>
                <a:ln w="2540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42043" name="TextBox 20"/>
                <p:cNvSpPr txBox="1">
                  <a:spLocks noChangeArrowheads="1"/>
                </p:cNvSpPr>
                <p:nvPr/>
              </p:nvSpPr>
              <p:spPr bwMode="auto">
                <a:xfrm>
                  <a:off x="4287672" y="4342263"/>
                  <a:ext cx="26161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t>-</a:t>
                  </a:r>
                </a:p>
              </p:txBody>
            </p:sp>
            <p:sp>
              <p:nvSpPr>
                <p:cNvPr id="42044" name="TextBox 21"/>
                <p:cNvSpPr txBox="1">
                  <a:spLocks noChangeArrowheads="1"/>
                </p:cNvSpPr>
                <p:nvPr/>
              </p:nvSpPr>
              <p:spPr bwMode="auto">
                <a:xfrm>
                  <a:off x="4713027" y="4249003"/>
                  <a:ext cx="26161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t>-</a:t>
                  </a:r>
                </a:p>
              </p:txBody>
            </p:sp>
            <p:sp>
              <p:nvSpPr>
                <p:cNvPr id="42045" name="TextBox 22"/>
                <p:cNvSpPr txBox="1">
                  <a:spLocks noChangeArrowheads="1"/>
                </p:cNvSpPr>
                <p:nvPr/>
              </p:nvSpPr>
              <p:spPr bwMode="auto">
                <a:xfrm>
                  <a:off x="3825923" y="4849505"/>
                  <a:ext cx="26161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t>-</a:t>
                  </a:r>
                </a:p>
              </p:txBody>
            </p:sp>
            <p:sp>
              <p:nvSpPr>
                <p:cNvPr id="42046" name="TextBox 23"/>
                <p:cNvSpPr txBox="1">
                  <a:spLocks noChangeArrowheads="1"/>
                </p:cNvSpPr>
                <p:nvPr/>
              </p:nvSpPr>
              <p:spPr bwMode="auto">
                <a:xfrm>
                  <a:off x="3825923" y="5231643"/>
                  <a:ext cx="26161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t>-</a:t>
                  </a:r>
                </a:p>
              </p:txBody>
            </p:sp>
            <p:sp>
              <p:nvSpPr>
                <p:cNvPr id="42047" name="TextBox 24"/>
                <p:cNvSpPr txBox="1">
                  <a:spLocks noChangeArrowheads="1"/>
                </p:cNvSpPr>
                <p:nvPr/>
              </p:nvSpPr>
              <p:spPr bwMode="auto">
                <a:xfrm>
                  <a:off x="5040573" y="4344538"/>
                  <a:ext cx="26161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t>-</a:t>
                  </a:r>
                </a:p>
              </p:txBody>
            </p:sp>
            <p:sp>
              <p:nvSpPr>
                <p:cNvPr id="42048" name="TextBox 25"/>
                <p:cNvSpPr txBox="1">
                  <a:spLocks noChangeArrowheads="1"/>
                </p:cNvSpPr>
                <p:nvPr/>
              </p:nvSpPr>
              <p:spPr bwMode="auto">
                <a:xfrm>
                  <a:off x="3962400" y="5586484"/>
                  <a:ext cx="26161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t>-</a:t>
                  </a:r>
                </a:p>
              </p:txBody>
            </p:sp>
            <p:sp>
              <p:nvSpPr>
                <p:cNvPr id="42049" name="TextBox 26"/>
                <p:cNvSpPr txBox="1">
                  <a:spLocks noChangeArrowheads="1"/>
                </p:cNvSpPr>
                <p:nvPr/>
              </p:nvSpPr>
              <p:spPr bwMode="auto">
                <a:xfrm>
                  <a:off x="4249003" y="5818496"/>
                  <a:ext cx="26161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t>-</a:t>
                  </a:r>
                </a:p>
              </p:txBody>
            </p:sp>
            <p:sp>
              <p:nvSpPr>
                <p:cNvPr id="42050" name="TextBox 27"/>
                <p:cNvSpPr txBox="1">
                  <a:spLocks noChangeArrowheads="1"/>
                </p:cNvSpPr>
                <p:nvPr/>
              </p:nvSpPr>
              <p:spPr bwMode="auto">
                <a:xfrm>
                  <a:off x="4562902" y="5859439"/>
                  <a:ext cx="26161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t>-</a:t>
                  </a:r>
                </a:p>
              </p:txBody>
            </p:sp>
            <p:sp>
              <p:nvSpPr>
                <p:cNvPr id="42051" name="TextBox 28"/>
                <p:cNvSpPr txBox="1">
                  <a:spLocks noChangeArrowheads="1"/>
                </p:cNvSpPr>
                <p:nvPr/>
              </p:nvSpPr>
              <p:spPr bwMode="auto">
                <a:xfrm>
                  <a:off x="5026925" y="5791201"/>
                  <a:ext cx="26161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t>-</a:t>
                  </a:r>
                </a:p>
              </p:txBody>
            </p:sp>
            <p:sp>
              <p:nvSpPr>
                <p:cNvPr id="42052" name="TextBox 29"/>
                <p:cNvSpPr txBox="1">
                  <a:spLocks noChangeArrowheads="1"/>
                </p:cNvSpPr>
                <p:nvPr/>
              </p:nvSpPr>
              <p:spPr bwMode="auto">
                <a:xfrm>
                  <a:off x="5368121" y="5559189"/>
                  <a:ext cx="26161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t>-</a:t>
                  </a:r>
                </a:p>
              </p:txBody>
            </p:sp>
            <p:sp>
              <p:nvSpPr>
                <p:cNvPr id="42053" name="TextBox 30"/>
                <p:cNvSpPr txBox="1">
                  <a:spLocks noChangeArrowheads="1"/>
                </p:cNvSpPr>
                <p:nvPr/>
              </p:nvSpPr>
              <p:spPr bwMode="auto">
                <a:xfrm>
                  <a:off x="5518245" y="5190699"/>
                  <a:ext cx="26161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t>-</a:t>
                  </a:r>
                </a:p>
              </p:txBody>
            </p:sp>
            <p:sp>
              <p:nvSpPr>
                <p:cNvPr id="42054" name="TextBox 31"/>
                <p:cNvSpPr txBox="1">
                  <a:spLocks noChangeArrowheads="1"/>
                </p:cNvSpPr>
                <p:nvPr/>
              </p:nvSpPr>
              <p:spPr bwMode="auto">
                <a:xfrm>
                  <a:off x="5490950" y="4890448"/>
                  <a:ext cx="26161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t>-</a:t>
                  </a:r>
                </a:p>
              </p:txBody>
            </p:sp>
            <p:sp>
              <p:nvSpPr>
                <p:cNvPr id="42055" name="TextBox 32"/>
                <p:cNvSpPr txBox="1">
                  <a:spLocks noChangeArrowheads="1"/>
                </p:cNvSpPr>
                <p:nvPr/>
              </p:nvSpPr>
              <p:spPr bwMode="auto">
                <a:xfrm>
                  <a:off x="5395415" y="4617493"/>
                  <a:ext cx="26161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t>-</a:t>
                  </a:r>
                </a:p>
              </p:txBody>
            </p:sp>
            <p:sp>
              <p:nvSpPr>
                <p:cNvPr id="42056" name="TextBox 33"/>
                <p:cNvSpPr txBox="1">
                  <a:spLocks noChangeArrowheads="1"/>
                </p:cNvSpPr>
                <p:nvPr/>
              </p:nvSpPr>
              <p:spPr bwMode="auto">
                <a:xfrm>
                  <a:off x="4016992" y="4562902"/>
                  <a:ext cx="26161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t>-</a:t>
                  </a:r>
                </a:p>
              </p:txBody>
            </p:sp>
          </p:grpSp>
          <p:sp>
            <p:nvSpPr>
              <p:cNvPr id="41996" name="TextBox 34"/>
              <p:cNvSpPr txBox="1">
                <a:spLocks noChangeArrowheads="1"/>
              </p:cNvSpPr>
              <p:nvPr/>
            </p:nvSpPr>
            <p:spPr bwMode="auto">
              <a:xfrm>
                <a:off x="464024" y="4312693"/>
                <a:ext cx="31931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t>+</a:t>
                </a:r>
              </a:p>
            </p:txBody>
          </p:sp>
          <p:sp>
            <p:nvSpPr>
              <p:cNvPr id="41997" name="TextBox 35"/>
              <p:cNvSpPr txBox="1">
                <a:spLocks noChangeArrowheads="1"/>
              </p:cNvSpPr>
              <p:nvPr/>
            </p:nvSpPr>
            <p:spPr bwMode="auto">
              <a:xfrm>
                <a:off x="602777" y="4669809"/>
                <a:ext cx="31931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t>+</a:t>
                </a:r>
              </a:p>
            </p:txBody>
          </p:sp>
          <p:sp>
            <p:nvSpPr>
              <p:cNvPr id="41998" name="TextBox 36"/>
              <p:cNvSpPr txBox="1">
                <a:spLocks noChangeArrowheads="1"/>
              </p:cNvSpPr>
              <p:nvPr/>
            </p:nvSpPr>
            <p:spPr bwMode="auto">
              <a:xfrm>
                <a:off x="1189630" y="3837296"/>
                <a:ext cx="31931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t>+</a:t>
                </a:r>
              </a:p>
            </p:txBody>
          </p:sp>
          <p:sp>
            <p:nvSpPr>
              <p:cNvPr id="41999" name="TextBox 37"/>
              <p:cNvSpPr txBox="1">
                <a:spLocks noChangeArrowheads="1"/>
              </p:cNvSpPr>
              <p:nvPr/>
            </p:nvSpPr>
            <p:spPr bwMode="auto">
              <a:xfrm>
                <a:off x="821141" y="5420436"/>
                <a:ext cx="31931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t>+</a:t>
                </a:r>
              </a:p>
            </p:txBody>
          </p:sp>
          <p:sp>
            <p:nvSpPr>
              <p:cNvPr id="42000" name="TextBox 38"/>
              <p:cNvSpPr txBox="1">
                <a:spLocks noChangeArrowheads="1"/>
              </p:cNvSpPr>
              <p:nvPr/>
            </p:nvSpPr>
            <p:spPr bwMode="auto">
              <a:xfrm>
                <a:off x="1025857" y="4314969"/>
                <a:ext cx="31931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t>+</a:t>
                </a:r>
              </a:p>
            </p:txBody>
          </p:sp>
          <p:sp>
            <p:nvSpPr>
              <p:cNvPr id="42001" name="TextBox 39"/>
              <p:cNvSpPr txBox="1">
                <a:spLocks noChangeArrowheads="1"/>
              </p:cNvSpPr>
              <p:nvPr/>
            </p:nvSpPr>
            <p:spPr bwMode="auto">
              <a:xfrm>
                <a:off x="3277738" y="3973774"/>
                <a:ext cx="31931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t>+</a:t>
                </a:r>
              </a:p>
            </p:txBody>
          </p:sp>
          <p:sp>
            <p:nvSpPr>
              <p:cNvPr id="42002" name="TextBox 40"/>
              <p:cNvSpPr txBox="1">
                <a:spLocks noChangeArrowheads="1"/>
              </p:cNvSpPr>
              <p:nvPr/>
            </p:nvSpPr>
            <p:spPr bwMode="auto">
              <a:xfrm>
                <a:off x="3482454" y="6116472"/>
                <a:ext cx="31931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t>+</a:t>
                </a:r>
              </a:p>
            </p:txBody>
          </p:sp>
          <p:sp>
            <p:nvSpPr>
              <p:cNvPr id="42003" name="TextBox 41"/>
              <p:cNvSpPr txBox="1">
                <a:spLocks noChangeArrowheads="1"/>
              </p:cNvSpPr>
              <p:nvPr/>
            </p:nvSpPr>
            <p:spPr bwMode="auto">
              <a:xfrm>
                <a:off x="2022123" y="3932834"/>
                <a:ext cx="31931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t>+</a:t>
                </a:r>
              </a:p>
            </p:txBody>
          </p:sp>
          <p:sp>
            <p:nvSpPr>
              <p:cNvPr id="42004" name="TextBox 42"/>
              <p:cNvSpPr txBox="1">
                <a:spLocks noChangeArrowheads="1"/>
              </p:cNvSpPr>
              <p:nvPr/>
            </p:nvSpPr>
            <p:spPr bwMode="auto">
              <a:xfrm>
                <a:off x="4055640" y="4028363"/>
                <a:ext cx="31931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t>+</a:t>
                </a:r>
              </a:p>
            </p:txBody>
          </p:sp>
          <p:sp>
            <p:nvSpPr>
              <p:cNvPr id="42005" name="TextBox 43"/>
              <p:cNvSpPr txBox="1">
                <a:spLocks noChangeArrowheads="1"/>
              </p:cNvSpPr>
              <p:nvPr/>
            </p:nvSpPr>
            <p:spPr bwMode="auto">
              <a:xfrm>
                <a:off x="2172269" y="6007290"/>
                <a:ext cx="31931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t>+</a:t>
                </a:r>
              </a:p>
            </p:txBody>
          </p:sp>
          <p:sp>
            <p:nvSpPr>
              <p:cNvPr id="42006" name="TextBox 44"/>
              <p:cNvSpPr txBox="1">
                <a:spLocks noChangeArrowheads="1"/>
              </p:cNvSpPr>
              <p:nvPr/>
            </p:nvSpPr>
            <p:spPr bwMode="auto">
              <a:xfrm>
                <a:off x="3154888" y="5816219"/>
                <a:ext cx="31931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t>+</a:t>
                </a:r>
              </a:p>
            </p:txBody>
          </p:sp>
          <p:sp>
            <p:nvSpPr>
              <p:cNvPr id="42007" name="TextBox 45"/>
              <p:cNvSpPr txBox="1">
                <a:spLocks noChangeArrowheads="1"/>
              </p:cNvSpPr>
              <p:nvPr/>
            </p:nvSpPr>
            <p:spPr bwMode="auto">
              <a:xfrm>
                <a:off x="657367" y="3810000"/>
                <a:ext cx="31931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t>+</a:t>
                </a:r>
              </a:p>
            </p:txBody>
          </p:sp>
          <p:sp>
            <p:nvSpPr>
              <p:cNvPr id="42008" name="TextBox 46"/>
              <p:cNvSpPr txBox="1">
                <a:spLocks noChangeArrowheads="1"/>
              </p:cNvSpPr>
              <p:nvPr/>
            </p:nvSpPr>
            <p:spPr bwMode="auto">
              <a:xfrm>
                <a:off x="1639985" y="5925403"/>
                <a:ext cx="31931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t>+</a:t>
                </a:r>
              </a:p>
            </p:txBody>
          </p:sp>
          <p:sp>
            <p:nvSpPr>
              <p:cNvPr id="42009" name="TextBox 47"/>
              <p:cNvSpPr txBox="1">
                <a:spLocks noChangeArrowheads="1"/>
              </p:cNvSpPr>
              <p:nvPr/>
            </p:nvSpPr>
            <p:spPr bwMode="auto">
              <a:xfrm>
                <a:off x="3973754" y="4410502"/>
                <a:ext cx="31931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t>+</a:t>
                </a:r>
              </a:p>
            </p:txBody>
          </p:sp>
          <p:sp>
            <p:nvSpPr>
              <p:cNvPr id="42010" name="TextBox 48"/>
              <p:cNvSpPr txBox="1">
                <a:spLocks noChangeArrowheads="1"/>
              </p:cNvSpPr>
              <p:nvPr/>
            </p:nvSpPr>
            <p:spPr bwMode="auto">
              <a:xfrm>
                <a:off x="889379" y="5024651"/>
                <a:ext cx="31931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t>+</a:t>
                </a:r>
              </a:p>
            </p:txBody>
          </p:sp>
          <p:sp>
            <p:nvSpPr>
              <p:cNvPr id="42011" name="TextBox 49"/>
              <p:cNvSpPr txBox="1">
                <a:spLocks noChangeArrowheads="1"/>
              </p:cNvSpPr>
              <p:nvPr/>
            </p:nvSpPr>
            <p:spPr bwMode="auto">
              <a:xfrm rot="10800000">
                <a:off x="4317221" y="4853210"/>
                <a:ext cx="31931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t>+</a:t>
                </a:r>
              </a:p>
            </p:txBody>
          </p:sp>
          <p:sp>
            <p:nvSpPr>
              <p:cNvPr id="42012" name="TextBox 50"/>
              <p:cNvSpPr txBox="1">
                <a:spLocks noChangeArrowheads="1"/>
              </p:cNvSpPr>
              <p:nvPr/>
            </p:nvSpPr>
            <p:spPr bwMode="auto">
              <a:xfrm rot="10800000">
                <a:off x="2963817" y="6283952"/>
                <a:ext cx="31931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t>+</a:t>
                </a:r>
              </a:p>
            </p:txBody>
          </p:sp>
          <p:sp>
            <p:nvSpPr>
              <p:cNvPr id="42013" name="TextBox 51"/>
              <p:cNvSpPr txBox="1">
                <a:spLocks noChangeArrowheads="1"/>
              </p:cNvSpPr>
              <p:nvPr/>
            </p:nvSpPr>
            <p:spPr bwMode="auto">
              <a:xfrm rot="10800000">
                <a:off x="4069286" y="5778984"/>
                <a:ext cx="31931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t>+</a:t>
                </a:r>
              </a:p>
            </p:txBody>
          </p:sp>
          <p:sp>
            <p:nvSpPr>
              <p:cNvPr id="42014" name="TextBox 52"/>
              <p:cNvSpPr txBox="1">
                <a:spLocks noChangeArrowheads="1"/>
              </p:cNvSpPr>
              <p:nvPr/>
            </p:nvSpPr>
            <p:spPr bwMode="auto">
              <a:xfrm rot="10800000">
                <a:off x="520888" y="5847225"/>
                <a:ext cx="31931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t>+</a:t>
                </a:r>
              </a:p>
            </p:txBody>
          </p:sp>
          <p:sp>
            <p:nvSpPr>
              <p:cNvPr id="42015" name="TextBox 53"/>
              <p:cNvSpPr txBox="1">
                <a:spLocks noChangeArrowheads="1"/>
              </p:cNvSpPr>
              <p:nvPr/>
            </p:nvSpPr>
            <p:spPr bwMode="auto">
              <a:xfrm rot="10800000">
                <a:off x="3973773" y="6161121"/>
                <a:ext cx="31931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t>+</a:t>
                </a:r>
              </a:p>
            </p:txBody>
          </p:sp>
          <p:sp>
            <p:nvSpPr>
              <p:cNvPr id="42016" name="TextBox 54"/>
              <p:cNvSpPr txBox="1">
                <a:spLocks noChangeArrowheads="1"/>
              </p:cNvSpPr>
              <p:nvPr/>
            </p:nvSpPr>
            <p:spPr bwMode="auto">
              <a:xfrm rot="10800000">
                <a:off x="2568053" y="5765338"/>
                <a:ext cx="31931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t>+</a:t>
                </a:r>
              </a:p>
            </p:txBody>
          </p:sp>
          <p:sp>
            <p:nvSpPr>
              <p:cNvPr id="42017" name="TextBox 55"/>
              <p:cNvSpPr txBox="1">
                <a:spLocks noChangeArrowheads="1"/>
              </p:cNvSpPr>
              <p:nvPr/>
            </p:nvSpPr>
            <p:spPr bwMode="auto">
              <a:xfrm rot="10800000">
                <a:off x="2568053" y="4154902"/>
                <a:ext cx="31931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t>+</a:t>
                </a:r>
              </a:p>
            </p:txBody>
          </p:sp>
          <p:sp>
            <p:nvSpPr>
              <p:cNvPr id="42018" name="TextBox 56"/>
              <p:cNvSpPr txBox="1">
                <a:spLocks noChangeArrowheads="1"/>
              </p:cNvSpPr>
              <p:nvPr/>
            </p:nvSpPr>
            <p:spPr bwMode="auto">
              <a:xfrm rot="10800000">
                <a:off x="2336042" y="6324895"/>
                <a:ext cx="31931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t>+</a:t>
                </a:r>
              </a:p>
            </p:txBody>
          </p:sp>
          <p:sp>
            <p:nvSpPr>
              <p:cNvPr id="42019" name="TextBox 57"/>
              <p:cNvSpPr txBox="1">
                <a:spLocks noChangeArrowheads="1"/>
              </p:cNvSpPr>
              <p:nvPr/>
            </p:nvSpPr>
            <p:spPr bwMode="auto">
              <a:xfrm rot="10800000">
                <a:off x="1175981" y="6106532"/>
                <a:ext cx="31931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t>+</a:t>
                </a:r>
              </a:p>
            </p:txBody>
          </p:sp>
          <p:sp>
            <p:nvSpPr>
              <p:cNvPr id="42020" name="TextBox 58"/>
              <p:cNvSpPr txBox="1">
                <a:spLocks noChangeArrowheads="1"/>
              </p:cNvSpPr>
              <p:nvPr/>
            </p:nvSpPr>
            <p:spPr bwMode="auto">
              <a:xfrm rot="10800000">
                <a:off x="3796351" y="3991133"/>
                <a:ext cx="31931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t>+</a:t>
                </a:r>
              </a:p>
            </p:txBody>
          </p:sp>
          <p:sp>
            <p:nvSpPr>
              <p:cNvPr id="42021" name="TextBox 59"/>
              <p:cNvSpPr txBox="1">
                <a:spLocks noChangeArrowheads="1"/>
              </p:cNvSpPr>
              <p:nvPr/>
            </p:nvSpPr>
            <p:spPr bwMode="auto">
              <a:xfrm rot="10800000">
                <a:off x="2922894" y="3963838"/>
                <a:ext cx="31931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t>+</a:t>
                </a:r>
              </a:p>
            </p:txBody>
          </p:sp>
          <p:sp>
            <p:nvSpPr>
              <p:cNvPr id="42022" name="TextBox 60"/>
              <p:cNvSpPr txBox="1">
                <a:spLocks noChangeArrowheads="1"/>
              </p:cNvSpPr>
              <p:nvPr/>
            </p:nvSpPr>
            <p:spPr bwMode="auto">
              <a:xfrm rot="10800000">
                <a:off x="4342262" y="4523391"/>
                <a:ext cx="31931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t>+</a:t>
                </a:r>
              </a:p>
            </p:txBody>
          </p:sp>
          <p:sp>
            <p:nvSpPr>
              <p:cNvPr id="42023" name="TextBox 61"/>
              <p:cNvSpPr txBox="1">
                <a:spLocks noChangeArrowheads="1"/>
              </p:cNvSpPr>
              <p:nvPr/>
            </p:nvSpPr>
            <p:spPr bwMode="auto">
              <a:xfrm rot="10800000">
                <a:off x="384412" y="5164836"/>
                <a:ext cx="31931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t>+</a:t>
                </a:r>
              </a:p>
            </p:txBody>
          </p:sp>
          <p:sp>
            <p:nvSpPr>
              <p:cNvPr id="42024" name="TextBox 62"/>
              <p:cNvSpPr txBox="1">
                <a:spLocks noChangeArrowheads="1"/>
              </p:cNvSpPr>
              <p:nvPr/>
            </p:nvSpPr>
            <p:spPr bwMode="auto">
              <a:xfrm rot="10800000">
                <a:off x="1653653" y="4004776"/>
                <a:ext cx="31931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t>+</a:t>
                </a:r>
              </a:p>
            </p:txBody>
          </p:sp>
          <p:sp>
            <p:nvSpPr>
              <p:cNvPr id="42025" name="TextBox 63"/>
              <p:cNvSpPr txBox="1">
                <a:spLocks noChangeArrowheads="1"/>
              </p:cNvSpPr>
              <p:nvPr/>
            </p:nvSpPr>
            <p:spPr bwMode="auto">
              <a:xfrm rot="10800000">
                <a:off x="4069287" y="5328608"/>
                <a:ext cx="31931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t>+</a:t>
                </a:r>
              </a:p>
            </p:txBody>
          </p:sp>
          <p:grpSp>
            <p:nvGrpSpPr>
              <p:cNvPr id="42026" name="Group 66"/>
              <p:cNvGrpSpPr>
                <a:grpSpLocks noChangeAspect="1"/>
              </p:cNvGrpSpPr>
              <p:nvPr/>
            </p:nvGrpSpPr>
            <p:grpSpPr bwMode="auto">
              <a:xfrm>
                <a:off x="1262412" y="4305871"/>
                <a:ext cx="1465449" cy="1484826"/>
                <a:chOff x="3825923" y="4249003"/>
                <a:chExt cx="1953932" cy="1979768"/>
              </a:xfrm>
            </p:grpSpPr>
            <p:sp>
              <p:nvSpPr>
                <p:cNvPr id="68" name="Oval 67"/>
                <p:cNvSpPr>
                  <a:spLocks noChangeAspect="1"/>
                </p:cNvSpPr>
                <p:nvPr/>
              </p:nvSpPr>
              <p:spPr>
                <a:xfrm>
                  <a:off x="4164597" y="4646855"/>
                  <a:ext cx="1365391" cy="1341472"/>
                </a:xfrm>
                <a:prstGeom prst="ellipse">
                  <a:avLst/>
                </a:prstGeom>
                <a:solidFill>
                  <a:srgbClr val="009900"/>
                </a:solidFill>
                <a:ln w="2540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42028" name="TextBox 68"/>
                <p:cNvSpPr txBox="1">
                  <a:spLocks noChangeArrowheads="1"/>
                </p:cNvSpPr>
                <p:nvPr/>
              </p:nvSpPr>
              <p:spPr bwMode="auto">
                <a:xfrm>
                  <a:off x="4287672" y="4342263"/>
                  <a:ext cx="26161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t>-</a:t>
                  </a:r>
                </a:p>
              </p:txBody>
            </p:sp>
            <p:sp>
              <p:nvSpPr>
                <p:cNvPr id="42029" name="TextBox 69"/>
                <p:cNvSpPr txBox="1">
                  <a:spLocks noChangeArrowheads="1"/>
                </p:cNvSpPr>
                <p:nvPr/>
              </p:nvSpPr>
              <p:spPr bwMode="auto">
                <a:xfrm>
                  <a:off x="4713027" y="4249003"/>
                  <a:ext cx="26161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t>-</a:t>
                  </a:r>
                </a:p>
              </p:txBody>
            </p:sp>
            <p:sp>
              <p:nvSpPr>
                <p:cNvPr id="42030" name="TextBox 70"/>
                <p:cNvSpPr txBox="1">
                  <a:spLocks noChangeArrowheads="1"/>
                </p:cNvSpPr>
                <p:nvPr/>
              </p:nvSpPr>
              <p:spPr bwMode="auto">
                <a:xfrm>
                  <a:off x="3825923" y="4849505"/>
                  <a:ext cx="26161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t>-</a:t>
                  </a:r>
                </a:p>
              </p:txBody>
            </p:sp>
            <p:sp>
              <p:nvSpPr>
                <p:cNvPr id="42031" name="TextBox 71"/>
                <p:cNvSpPr txBox="1">
                  <a:spLocks noChangeArrowheads="1"/>
                </p:cNvSpPr>
                <p:nvPr/>
              </p:nvSpPr>
              <p:spPr bwMode="auto">
                <a:xfrm>
                  <a:off x="3825923" y="5231643"/>
                  <a:ext cx="26161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t>-</a:t>
                  </a:r>
                </a:p>
              </p:txBody>
            </p:sp>
            <p:sp>
              <p:nvSpPr>
                <p:cNvPr id="42032" name="TextBox 72"/>
                <p:cNvSpPr txBox="1">
                  <a:spLocks noChangeArrowheads="1"/>
                </p:cNvSpPr>
                <p:nvPr/>
              </p:nvSpPr>
              <p:spPr bwMode="auto">
                <a:xfrm>
                  <a:off x="5040573" y="4344538"/>
                  <a:ext cx="26161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t>-</a:t>
                  </a:r>
                </a:p>
              </p:txBody>
            </p:sp>
            <p:sp>
              <p:nvSpPr>
                <p:cNvPr id="42033" name="TextBox 73"/>
                <p:cNvSpPr txBox="1">
                  <a:spLocks noChangeArrowheads="1"/>
                </p:cNvSpPr>
                <p:nvPr/>
              </p:nvSpPr>
              <p:spPr bwMode="auto">
                <a:xfrm>
                  <a:off x="3962400" y="5586484"/>
                  <a:ext cx="26161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t>-</a:t>
                  </a:r>
                </a:p>
              </p:txBody>
            </p:sp>
            <p:sp>
              <p:nvSpPr>
                <p:cNvPr id="42034" name="TextBox 74"/>
                <p:cNvSpPr txBox="1">
                  <a:spLocks noChangeArrowheads="1"/>
                </p:cNvSpPr>
                <p:nvPr/>
              </p:nvSpPr>
              <p:spPr bwMode="auto">
                <a:xfrm>
                  <a:off x="4249003" y="5818496"/>
                  <a:ext cx="26161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t>-</a:t>
                  </a:r>
                </a:p>
              </p:txBody>
            </p:sp>
            <p:sp>
              <p:nvSpPr>
                <p:cNvPr id="42035" name="TextBox 75"/>
                <p:cNvSpPr txBox="1">
                  <a:spLocks noChangeArrowheads="1"/>
                </p:cNvSpPr>
                <p:nvPr/>
              </p:nvSpPr>
              <p:spPr bwMode="auto">
                <a:xfrm>
                  <a:off x="4562902" y="5859439"/>
                  <a:ext cx="26161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t>-</a:t>
                  </a:r>
                </a:p>
              </p:txBody>
            </p:sp>
            <p:sp>
              <p:nvSpPr>
                <p:cNvPr id="42036" name="TextBox 76"/>
                <p:cNvSpPr txBox="1">
                  <a:spLocks noChangeArrowheads="1"/>
                </p:cNvSpPr>
                <p:nvPr/>
              </p:nvSpPr>
              <p:spPr bwMode="auto">
                <a:xfrm>
                  <a:off x="5026925" y="5791201"/>
                  <a:ext cx="26161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t>-</a:t>
                  </a:r>
                </a:p>
              </p:txBody>
            </p:sp>
            <p:sp>
              <p:nvSpPr>
                <p:cNvPr id="42037" name="TextBox 77"/>
                <p:cNvSpPr txBox="1">
                  <a:spLocks noChangeArrowheads="1"/>
                </p:cNvSpPr>
                <p:nvPr/>
              </p:nvSpPr>
              <p:spPr bwMode="auto">
                <a:xfrm>
                  <a:off x="5368121" y="5559189"/>
                  <a:ext cx="26161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t>-</a:t>
                  </a:r>
                </a:p>
              </p:txBody>
            </p:sp>
            <p:sp>
              <p:nvSpPr>
                <p:cNvPr id="42038" name="TextBox 78"/>
                <p:cNvSpPr txBox="1">
                  <a:spLocks noChangeArrowheads="1"/>
                </p:cNvSpPr>
                <p:nvPr/>
              </p:nvSpPr>
              <p:spPr bwMode="auto">
                <a:xfrm>
                  <a:off x="5518245" y="5190699"/>
                  <a:ext cx="26161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t>-</a:t>
                  </a:r>
                </a:p>
              </p:txBody>
            </p:sp>
            <p:sp>
              <p:nvSpPr>
                <p:cNvPr id="42039" name="TextBox 79"/>
                <p:cNvSpPr txBox="1">
                  <a:spLocks noChangeArrowheads="1"/>
                </p:cNvSpPr>
                <p:nvPr/>
              </p:nvSpPr>
              <p:spPr bwMode="auto">
                <a:xfrm>
                  <a:off x="5490950" y="4890448"/>
                  <a:ext cx="26161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t>-</a:t>
                  </a:r>
                </a:p>
              </p:txBody>
            </p:sp>
            <p:sp>
              <p:nvSpPr>
                <p:cNvPr id="42040" name="TextBox 80"/>
                <p:cNvSpPr txBox="1">
                  <a:spLocks noChangeArrowheads="1"/>
                </p:cNvSpPr>
                <p:nvPr/>
              </p:nvSpPr>
              <p:spPr bwMode="auto">
                <a:xfrm>
                  <a:off x="5395415" y="4617493"/>
                  <a:ext cx="26161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t>-</a:t>
                  </a:r>
                </a:p>
              </p:txBody>
            </p:sp>
            <p:sp>
              <p:nvSpPr>
                <p:cNvPr id="42041" name="TextBox 81"/>
                <p:cNvSpPr txBox="1">
                  <a:spLocks noChangeArrowheads="1"/>
                </p:cNvSpPr>
                <p:nvPr/>
              </p:nvSpPr>
              <p:spPr bwMode="auto">
                <a:xfrm>
                  <a:off x="4016992" y="4562902"/>
                  <a:ext cx="26161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t>-</a:t>
                  </a:r>
                </a:p>
              </p:txBody>
            </p:sp>
          </p:grpSp>
        </p:grpSp>
        <p:cxnSp>
          <p:nvCxnSpPr>
            <p:cNvPr id="140" name="Straight Connector 139"/>
            <p:cNvCxnSpPr/>
            <p:nvPr/>
          </p:nvCxnSpPr>
          <p:spPr>
            <a:xfrm>
              <a:off x="2249701" y="5423108"/>
              <a:ext cx="457247" cy="1586"/>
            </a:xfrm>
            <a:prstGeom prst="line">
              <a:avLst/>
            </a:prstGeom>
            <a:ln w="25400">
              <a:solidFill>
                <a:srgbClr val="FF0000"/>
              </a:solidFill>
              <a:prstDash val="sysDash"/>
              <a:headEnd type="arrow"/>
              <a:tailEnd type="arrow"/>
            </a:ln>
          </p:spPr>
          <p:style>
            <a:lnRef idx="1">
              <a:schemeClr val="accent1"/>
            </a:lnRef>
            <a:fillRef idx="0">
              <a:schemeClr val="accent1"/>
            </a:fillRef>
            <a:effectRef idx="0">
              <a:schemeClr val="accent1"/>
            </a:effectRef>
            <a:fontRef idx="minor">
              <a:schemeClr val="tx1"/>
            </a:fontRef>
          </p:style>
        </p:cxnSp>
        <p:cxnSp>
          <p:nvCxnSpPr>
            <p:cNvPr id="141" name="Straight Connector 140"/>
            <p:cNvCxnSpPr/>
            <p:nvPr/>
          </p:nvCxnSpPr>
          <p:spPr>
            <a:xfrm>
              <a:off x="2249701" y="5124768"/>
              <a:ext cx="457247" cy="1586"/>
            </a:xfrm>
            <a:prstGeom prst="line">
              <a:avLst/>
            </a:prstGeom>
            <a:ln w="25400">
              <a:solidFill>
                <a:srgbClr val="FF0000"/>
              </a:solidFill>
              <a:prstDash val="sysDash"/>
              <a:headEnd type="arrow"/>
              <a:tailEnd type="arrow"/>
            </a:ln>
          </p:spPr>
          <p:style>
            <a:lnRef idx="1">
              <a:schemeClr val="accent1"/>
            </a:lnRef>
            <a:fillRef idx="0">
              <a:schemeClr val="accent1"/>
            </a:fillRef>
            <a:effectRef idx="0">
              <a:schemeClr val="accent1"/>
            </a:effectRef>
            <a:fontRef idx="minor">
              <a:schemeClr val="tx1"/>
            </a:fontRef>
          </p:style>
        </p:cxnSp>
        <p:cxnSp>
          <p:nvCxnSpPr>
            <p:cNvPr id="142" name="Straight Connector 141"/>
            <p:cNvCxnSpPr/>
            <p:nvPr/>
          </p:nvCxnSpPr>
          <p:spPr>
            <a:xfrm>
              <a:off x="2249701" y="4828015"/>
              <a:ext cx="457247" cy="1587"/>
            </a:xfrm>
            <a:prstGeom prst="line">
              <a:avLst/>
            </a:prstGeom>
            <a:ln w="25400">
              <a:solidFill>
                <a:srgbClr val="FF0000"/>
              </a:solidFill>
              <a:prstDash val="sysDash"/>
              <a:headEnd type="arrow"/>
              <a:tailEnd type="arrow"/>
            </a:ln>
          </p:spPr>
          <p:style>
            <a:lnRef idx="1">
              <a:schemeClr val="accent1"/>
            </a:lnRef>
            <a:fillRef idx="0">
              <a:schemeClr val="accent1"/>
            </a:fillRef>
            <a:effectRef idx="0">
              <a:schemeClr val="accent1"/>
            </a:effectRef>
            <a:fontRef idx="minor">
              <a:schemeClr val="tx1"/>
            </a:fontRef>
          </p:style>
        </p:cxnSp>
        <p:sp>
          <p:nvSpPr>
            <p:cNvPr id="41994" name="TextBox 143"/>
            <p:cNvSpPr txBox="1">
              <a:spLocks noChangeArrowheads="1"/>
            </p:cNvSpPr>
            <p:nvPr/>
          </p:nvSpPr>
          <p:spPr bwMode="auto">
            <a:xfrm>
              <a:off x="1243427" y="3693371"/>
              <a:ext cx="274947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t>Electrostatic Repulsion</a:t>
              </a:r>
            </a:p>
          </p:txBody>
        </p:sp>
      </p:gr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457200" y="3175"/>
            <a:ext cx="8229600" cy="823913"/>
          </a:xfrm>
        </p:spPr>
        <p:txBody>
          <a:bodyPr/>
          <a:lstStyle/>
          <a:p>
            <a:pPr eaLnBrk="1" hangingPunct="1"/>
            <a:r>
              <a:rPr lang="en-US" altLang="en-US" smtClean="0"/>
              <a:t>Separating Colloids: Electrophoresis</a:t>
            </a:r>
          </a:p>
        </p:txBody>
      </p:sp>
      <p:grpSp>
        <p:nvGrpSpPr>
          <p:cNvPr id="43011" name="Group 39"/>
          <p:cNvGrpSpPr>
            <a:grpSpLocks/>
          </p:cNvGrpSpPr>
          <p:nvPr/>
        </p:nvGrpSpPr>
        <p:grpSpPr bwMode="auto">
          <a:xfrm>
            <a:off x="50800" y="2562225"/>
            <a:ext cx="3213100" cy="3111500"/>
            <a:chOff x="50106" y="1770345"/>
            <a:chExt cx="3213899" cy="3111933"/>
          </a:xfrm>
        </p:grpSpPr>
        <p:cxnSp>
          <p:nvCxnSpPr>
            <p:cNvPr id="6" name="Straight Connector 5"/>
            <p:cNvCxnSpPr/>
            <p:nvPr/>
          </p:nvCxnSpPr>
          <p:spPr>
            <a:xfrm>
              <a:off x="990140" y="1991039"/>
              <a:ext cx="2142071"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990140" y="4172567"/>
              <a:ext cx="2142071"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43073" name="TextBox 7"/>
            <p:cNvSpPr txBox="1">
              <a:spLocks noChangeArrowheads="1"/>
            </p:cNvSpPr>
            <p:nvPr/>
          </p:nvSpPr>
          <p:spPr bwMode="auto">
            <a:xfrm>
              <a:off x="1039660" y="1903956"/>
              <a:ext cx="206979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a:t>++++++++++++++</a:t>
              </a:r>
            </a:p>
          </p:txBody>
        </p:sp>
        <p:sp>
          <p:nvSpPr>
            <p:cNvPr id="43074" name="TextBox 8"/>
            <p:cNvSpPr txBox="1">
              <a:spLocks noChangeArrowheads="1"/>
            </p:cNvSpPr>
            <p:nvPr/>
          </p:nvSpPr>
          <p:spPr bwMode="auto">
            <a:xfrm>
              <a:off x="979118" y="3872631"/>
              <a:ext cx="223651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a:t>- - - - - - - - - - - - - - -</a:t>
              </a:r>
            </a:p>
          </p:txBody>
        </p:sp>
        <p:sp>
          <p:nvSpPr>
            <p:cNvPr id="43075" name="TextBox 9"/>
            <p:cNvSpPr txBox="1">
              <a:spLocks noChangeArrowheads="1"/>
            </p:cNvSpPr>
            <p:nvPr/>
          </p:nvSpPr>
          <p:spPr bwMode="auto">
            <a:xfrm>
              <a:off x="876206" y="4359058"/>
              <a:ext cx="792204"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400"/>
                <a:t>Sample</a:t>
              </a:r>
            </a:p>
            <a:p>
              <a:pPr algn="ctr" eaLnBrk="1" hangingPunct="1"/>
              <a:r>
                <a:rPr lang="en-US" altLang="en-US" sz="1400"/>
                <a:t>1</a:t>
              </a:r>
            </a:p>
          </p:txBody>
        </p:sp>
        <p:sp>
          <p:nvSpPr>
            <p:cNvPr id="43076" name="TextBox 10"/>
            <p:cNvSpPr txBox="1">
              <a:spLocks noChangeArrowheads="1"/>
            </p:cNvSpPr>
            <p:nvPr/>
          </p:nvSpPr>
          <p:spPr bwMode="auto">
            <a:xfrm>
              <a:off x="1674003" y="4359058"/>
              <a:ext cx="79220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400"/>
                <a:t>Sample</a:t>
              </a:r>
            </a:p>
            <a:p>
              <a:pPr algn="ctr" eaLnBrk="1" hangingPunct="1"/>
              <a:r>
                <a:rPr lang="en-US" altLang="en-US" sz="1400"/>
                <a:t>2</a:t>
              </a:r>
            </a:p>
          </p:txBody>
        </p:sp>
        <p:sp>
          <p:nvSpPr>
            <p:cNvPr id="43077" name="TextBox 11"/>
            <p:cNvSpPr txBox="1">
              <a:spLocks noChangeArrowheads="1"/>
            </p:cNvSpPr>
            <p:nvPr/>
          </p:nvSpPr>
          <p:spPr bwMode="auto">
            <a:xfrm>
              <a:off x="2471800" y="4359058"/>
              <a:ext cx="79220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400"/>
                <a:t>Sample</a:t>
              </a:r>
            </a:p>
            <a:p>
              <a:pPr algn="ctr" eaLnBrk="1" hangingPunct="1"/>
              <a:r>
                <a:rPr lang="en-US" altLang="en-US" sz="1400"/>
                <a:t>3</a:t>
              </a:r>
            </a:p>
          </p:txBody>
        </p:sp>
        <p:sp>
          <p:nvSpPr>
            <p:cNvPr id="13" name="Rectangle 12"/>
            <p:cNvSpPr/>
            <p:nvPr/>
          </p:nvSpPr>
          <p:spPr>
            <a:xfrm>
              <a:off x="50106" y="2656293"/>
              <a:ext cx="914627" cy="9129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rPr>
                <a:t>Power</a:t>
              </a:r>
            </a:p>
            <a:p>
              <a:pPr algn="ctr">
                <a:defRPr/>
              </a:pPr>
              <a:r>
                <a:rPr lang="en-US" dirty="0">
                  <a:solidFill>
                    <a:schemeClr val="tx1"/>
                  </a:solidFill>
                </a:rPr>
                <a:t>Supply</a:t>
              </a:r>
            </a:p>
          </p:txBody>
        </p:sp>
        <p:sp>
          <p:nvSpPr>
            <p:cNvPr id="21" name="Freeform 20"/>
            <p:cNvSpPr/>
            <p:nvPr/>
          </p:nvSpPr>
          <p:spPr>
            <a:xfrm>
              <a:off x="316872" y="1770345"/>
              <a:ext cx="747899" cy="873247"/>
            </a:xfrm>
            <a:custGeom>
              <a:avLst/>
              <a:gdLst>
                <a:gd name="connsiteX0" fmla="*/ 158663 w 747386"/>
                <a:gd name="connsiteY0" fmla="*/ 872647 h 872647"/>
                <a:gd name="connsiteX1" fmla="*/ 20877 w 747386"/>
                <a:gd name="connsiteY1" fmla="*/ 459288 h 872647"/>
                <a:gd name="connsiteX2" fmla="*/ 283923 w 747386"/>
                <a:gd name="connsiteY2" fmla="*/ 434236 h 872647"/>
                <a:gd name="connsiteX3" fmla="*/ 221293 w 747386"/>
                <a:gd name="connsiteY3" fmla="*/ 96033 h 872647"/>
                <a:gd name="connsiteX4" fmla="*/ 521918 w 747386"/>
                <a:gd name="connsiteY4" fmla="*/ 20877 h 872647"/>
                <a:gd name="connsiteX5" fmla="*/ 747386 w 747386"/>
                <a:gd name="connsiteY5" fmla="*/ 221293 h 8726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47386" h="872647">
                  <a:moveTo>
                    <a:pt x="158663" y="872647"/>
                  </a:moveTo>
                  <a:cubicBezTo>
                    <a:pt x="79331" y="702502"/>
                    <a:pt x="0" y="532357"/>
                    <a:pt x="20877" y="459288"/>
                  </a:cubicBezTo>
                  <a:cubicBezTo>
                    <a:pt x="41754" y="386220"/>
                    <a:pt x="250520" y="494778"/>
                    <a:pt x="283923" y="434236"/>
                  </a:cubicBezTo>
                  <a:cubicBezTo>
                    <a:pt x="317326" y="373694"/>
                    <a:pt x="181627" y="164926"/>
                    <a:pt x="221293" y="96033"/>
                  </a:cubicBezTo>
                  <a:cubicBezTo>
                    <a:pt x="260959" y="27140"/>
                    <a:pt x="434236" y="0"/>
                    <a:pt x="521918" y="20877"/>
                  </a:cubicBezTo>
                  <a:cubicBezTo>
                    <a:pt x="609600" y="41754"/>
                    <a:pt x="678493" y="131523"/>
                    <a:pt x="747386" y="221293"/>
                  </a:cubicBezTo>
                </a:path>
              </a:pathLst>
            </a:custGeom>
            <a:ln w="1270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22" name="Freeform 21"/>
            <p:cNvSpPr/>
            <p:nvPr/>
          </p:nvSpPr>
          <p:spPr>
            <a:xfrm>
              <a:off x="343867" y="3569233"/>
              <a:ext cx="695498" cy="893886"/>
            </a:xfrm>
            <a:custGeom>
              <a:avLst/>
              <a:gdLst>
                <a:gd name="connsiteX0" fmla="*/ 169101 w 695194"/>
                <a:gd name="connsiteY0" fmla="*/ 0 h 893524"/>
                <a:gd name="connsiteX1" fmla="*/ 6263 w 695194"/>
                <a:gd name="connsiteY1" fmla="*/ 263046 h 893524"/>
                <a:gd name="connsiteX2" fmla="*/ 206679 w 695194"/>
                <a:gd name="connsiteY2" fmla="*/ 450937 h 893524"/>
                <a:gd name="connsiteX3" fmla="*/ 43841 w 695194"/>
                <a:gd name="connsiteY3" fmla="*/ 688931 h 893524"/>
                <a:gd name="connsiteX4" fmla="*/ 269309 w 695194"/>
                <a:gd name="connsiteY4" fmla="*/ 876822 h 893524"/>
                <a:gd name="connsiteX5" fmla="*/ 557408 w 695194"/>
                <a:gd name="connsiteY5" fmla="*/ 789140 h 893524"/>
                <a:gd name="connsiteX6" fmla="*/ 695194 w 695194"/>
                <a:gd name="connsiteY6" fmla="*/ 613775 h 8935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95194" h="893524">
                  <a:moveTo>
                    <a:pt x="169101" y="0"/>
                  </a:moveTo>
                  <a:cubicBezTo>
                    <a:pt x="84550" y="93945"/>
                    <a:pt x="0" y="187890"/>
                    <a:pt x="6263" y="263046"/>
                  </a:cubicBezTo>
                  <a:cubicBezTo>
                    <a:pt x="12526" y="338202"/>
                    <a:pt x="200416" y="379956"/>
                    <a:pt x="206679" y="450937"/>
                  </a:cubicBezTo>
                  <a:cubicBezTo>
                    <a:pt x="212942" y="521918"/>
                    <a:pt x="33403" y="617950"/>
                    <a:pt x="43841" y="688931"/>
                  </a:cubicBezTo>
                  <a:cubicBezTo>
                    <a:pt x="54279" y="759912"/>
                    <a:pt x="183715" y="860121"/>
                    <a:pt x="269309" y="876822"/>
                  </a:cubicBezTo>
                  <a:cubicBezTo>
                    <a:pt x="354904" y="893524"/>
                    <a:pt x="486427" y="832981"/>
                    <a:pt x="557408" y="789140"/>
                  </a:cubicBezTo>
                  <a:cubicBezTo>
                    <a:pt x="628389" y="745299"/>
                    <a:pt x="661791" y="679537"/>
                    <a:pt x="695194" y="613775"/>
                  </a:cubicBezTo>
                </a:path>
              </a:pathLst>
            </a:custGeom>
            <a:ln w="1270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24" name="Rounded Rectangle 23"/>
            <p:cNvSpPr>
              <a:spLocks noChangeAspect="1"/>
            </p:cNvSpPr>
            <p:nvPr/>
          </p:nvSpPr>
          <p:spPr>
            <a:xfrm>
              <a:off x="1152105" y="3797865"/>
              <a:ext cx="247712" cy="246096"/>
            </a:xfrm>
            <a:prstGeom prst="round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5" name="Rounded Rectangle 24"/>
            <p:cNvSpPr>
              <a:spLocks noChangeAspect="1"/>
            </p:cNvSpPr>
            <p:nvPr/>
          </p:nvSpPr>
          <p:spPr>
            <a:xfrm>
              <a:off x="1961931" y="3797865"/>
              <a:ext cx="246124" cy="246096"/>
            </a:xfrm>
            <a:prstGeom prst="round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6" name="Rounded Rectangle 25"/>
            <p:cNvSpPr>
              <a:spLocks noChangeAspect="1"/>
            </p:cNvSpPr>
            <p:nvPr/>
          </p:nvSpPr>
          <p:spPr>
            <a:xfrm>
              <a:off x="2744764" y="3797865"/>
              <a:ext cx="247712" cy="246096"/>
            </a:xfrm>
            <a:prstGeom prst="round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grpSp>
        <p:nvGrpSpPr>
          <p:cNvPr id="43012" name="Group 84"/>
          <p:cNvGrpSpPr>
            <a:grpSpLocks/>
          </p:cNvGrpSpPr>
          <p:nvPr/>
        </p:nvGrpSpPr>
        <p:grpSpPr bwMode="auto">
          <a:xfrm>
            <a:off x="3365500" y="2695575"/>
            <a:ext cx="2387600" cy="2978150"/>
            <a:chOff x="3734228" y="1906043"/>
            <a:chExt cx="2387799" cy="2978322"/>
          </a:xfrm>
        </p:grpSpPr>
        <p:grpSp>
          <p:nvGrpSpPr>
            <p:cNvPr id="43046" name="Group 40"/>
            <p:cNvGrpSpPr>
              <a:grpSpLocks/>
            </p:cNvGrpSpPr>
            <p:nvPr/>
          </p:nvGrpSpPr>
          <p:grpSpPr bwMode="auto">
            <a:xfrm>
              <a:off x="3734228" y="1906043"/>
              <a:ext cx="2387799" cy="2978322"/>
              <a:chOff x="5525450" y="2156564"/>
              <a:chExt cx="2387799" cy="2978322"/>
            </a:xfrm>
          </p:grpSpPr>
          <p:cxnSp>
            <p:nvCxnSpPr>
              <p:cNvPr id="27" name="Straight Connector 26"/>
              <p:cNvCxnSpPr/>
              <p:nvPr/>
            </p:nvCxnSpPr>
            <p:spPr>
              <a:xfrm>
                <a:off x="5639760" y="2243882"/>
                <a:ext cx="2141716"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a:off x="5639760" y="4425233"/>
                <a:ext cx="2141716"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43066" name="TextBox 28"/>
              <p:cNvSpPr txBox="1">
                <a:spLocks noChangeArrowheads="1"/>
              </p:cNvSpPr>
              <p:nvPr/>
            </p:nvSpPr>
            <p:spPr bwMode="auto">
              <a:xfrm>
                <a:off x="5688904" y="2156564"/>
                <a:ext cx="206979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a:t>++++++++++++++</a:t>
                </a:r>
              </a:p>
            </p:txBody>
          </p:sp>
          <p:sp>
            <p:nvSpPr>
              <p:cNvPr id="43067" name="TextBox 29"/>
              <p:cNvSpPr txBox="1">
                <a:spLocks noChangeArrowheads="1"/>
              </p:cNvSpPr>
              <p:nvPr/>
            </p:nvSpPr>
            <p:spPr bwMode="auto">
              <a:xfrm>
                <a:off x="5628362" y="4125239"/>
                <a:ext cx="223651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a:t>- - - - - - - - - - - - - - -</a:t>
                </a:r>
              </a:p>
            </p:txBody>
          </p:sp>
          <p:sp>
            <p:nvSpPr>
              <p:cNvPr id="43068" name="TextBox 30"/>
              <p:cNvSpPr txBox="1">
                <a:spLocks noChangeArrowheads="1"/>
              </p:cNvSpPr>
              <p:nvPr/>
            </p:nvSpPr>
            <p:spPr bwMode="auto">
              <a:xfrm>
                <a:off x="5525450" y="4611666"/>
                <a:ext cx="792204"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400"/>
                  <a:t>Sample</a:t>
                </a:r>
              </a:p>
              <a:p>
                <a:pPr algn="ctr" eaLnBrk="1" hangingPunct="1"/>
                <a:r>
                  <a:rPr lang="en-US" altLang="en-US" sz="1400"/>
                  <a:t>1</a:t>
                </a:r>
              </a:p>
            </p:txBody>
          </p:sp>
          <p:sp>
            <p:nvSpPr>
              <p:cNvPr id="43069" name="TextBox 31"/>
              <p:cNvSpPr txBox="1">
                <a:spLocks noChangeArrowheads="1"/>
              </p:cNvSpPr>
              <p:nvPr/>
            </p:nvSpPr>
            <p:spPr bwMode="auto">
              <a:xfrm>
                <a:off x="6323247" y="4611666"/>
                <a:ext cx="79220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400"/>
                  <a:t>Sample</a:t>
                </a:r>
              </a:p>
              <a:p>
                <a:pPr algn="ctr" eaLnBrk="1" hangingPunct="1"/>
                <a:r>
                  <a:rPr lang="en-US" altLang="en-US" sz="1400"/>
                  <a:t>2</a:t>
                </a:r>
              </a:p>
            </p:txBody>
          </p:sp>
          <p:sp>
            <p:nvSpPr>
              <p:cNvPr id="43070" name="TextBox 32"/>
              <p:cNvSpPr txBox="1">
                <a:spLocks noChangeArrowheads="1"/>
              </p:cNvSpPr>
              <p:nvPr/>
            </p:nvSpPr>
            <p:spPr bwMode="auto">
              <a:xfrm>
                <a:off x="7121044" y="4611666"/>
                <a:ext cx="79220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400"/>
                  <a:t>Sample</a:t>
                </a:r>
              </a:p>
              <a:p>
                <a:pPr algn="ctr" eaLnBrk="1" hangingPunct="1"/>
                <a:r>
                  <a:rPr lang="en-US" altLang="en-US" sz="1400"/>
                  <a:t>3</a:t>
                </a:r>
              </a:p>
            </p:txBody>
          </p:sp>
        </p:grpSp>
        <p:grpSp>
          <p:nvGrpSpPr>
            <p:cNvPr id="43047" name="Group 50"/>
            <p:cNvGrpSpPr>
              <a:grpSpLocks/>
            </p:cNvGrpSpPr>
            <p:nvPr/>
          </p:nvGrpSpPr>
          <p:grpSpPr bwMode="auto">
            <a:xfrm>
              <a:off x="4015370" y="3337958"/>
              <a:ext cx="246888" cy="520733"/>
              <a:chOff x="4015370" y="3311238"/>
              <a:chExt cx="246888" cy="520733"/>
            </a:xfrm>
          </p:grpSpPr>
          <p:sp>
            <p:nvSpPr>
              <p:cNvPr id="42" name="Rounded Rectangle 41"/>
              <p:cNvSpPr>
                <a:spLocks/>
              </p:cNvSpPr>
              <p:nvPr/>
            </p:nvSpPr>
            <p:spPr>
              <a:xfrm>
                <a:off x="4015239" y="3639963"/>
                <a:ext cx="247671" cy="46040"/>
              </a:xfrm>
              <a:prstGeom prst="round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3" name="Rounded Rectangle 42"/>
              <p:cNvSpPr>
                <a:spLocks/>
              </p:cNvSpPr>
              <p:nvPr/>
            </p:nvSpPr>
            <p:spPr>
              <a:xfrm>
                <a:off x="4015239" y="3512956"/>
                <a:ext cx="247671" cy="46040"/>
              </a:xfrm>
              <a:prstGeom prst="round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4" name="Rounded Rectangle 43"/>
              <p:cNvSpPr>
                <a:spLocks/>
              </p:cNvSpPr>
              <p:nvPr/>
            </p:nvSpPr>
            <p:spPr>
              <a:xfrm>
                <a:off x="4015239" y="3311331"/>
                <a:ext cx="247671" cy="46041"/>
              </a:xfrm>
              <a:prstGeom prst="round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5" name="Rounded Rectangle 44"/>
              <p:cNvSpPr>
                <a:spLocks/>
              </p:cNvSpPr>
              <p:nvPr/>
            </p:nvSpPr>
            <p:spPr>
              <a:xfrm>
                <a:off x="4015239" y="3786021"/>
                <a:ext cx="247671" cy="46040"/>
              </a:xfrm>
              <a:prstGeom prst="round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grpSp>
          <p:nvGrpSpPr>
            <p:cNvPr id="43048" name="Group 49"/>
            <p:cNvGrpSpPr>
              <a:grpSpLocks/>
            </p:cNvGrpSpPr>
            <p:nvPr/>
          </p:nvGrpSpPr>
          <p:grpSpPr bwMode="auto">
            <a:xfrm>
              <a:off x="5576297" y="3337958"/>
              <a:ext cx="246888" cy="520733"/>
              <a:chOff x="5551245" y="3344885"/>
              <a:chExt cx="246888" cy="520733"/>
            </a:xfrm>
          </p:grpSpPr>
          <p:sp>
            <p:nvSpPr>
              <p:cNvPr id="46" name="Rounded Rectangle 45"/>
              <p:cNvSpPr>
                <a:spLocks/>
              </p:cNvSpPr>
              <p:nvPr/>
            </p:nvSpPr>
            <p:spPr>
              <a:xfrm>
                <a:off x="5550830" y="3673610"/>
                <a:ext cx="247671" cy="46040"/>
              </a:xfrm>
              <a:prstGeom prst="round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7" name="Rounded Rectangle 46"/>
              <p:cNvSpPr>
                <a:spLocks/>
              </p:cNvSpPr>
              <p:nvPr/>
            </p:nvSpPr>
            <p:spPr>
              <a:xfrm>
                <a:off x="5550830" y="3546603"/>
                <a:ext cx="247671" cy="46040"/>
              </a:xfrm>
              <a:prstGeom prst="round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8" name="Rounded Rectangle 47"/>
              <p:cNvSpPr>
                <a:spLocks/>
              </p:cNvSpPr>
              <p:nvPr/>
            </p:nvSpPr>
            <p:spPr>
              <a:xfrm>
                <a:off x="5550830" y="3344978"/>
                <a:ext cx="247671" cy="46041"/>
              </a:xfrm>
              <a:prstGeom prst="round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9" name="Rounded Rectangle 48"/>
              <p:cNvSpPr>
                <a:spLocks/>
              </p:cNvSpPr>
              <p:nvPr/>
            </p:nvSpPr>
            <p:spPr>
              <a:xfrm>
                <a:off x="5550830" y="3819668"/>
                <a:ext cx="247671" cy="46040"/>
              </a:xfrm>
              <a:prstGeom prst="round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grpSp>
          <p:nvGrpSpPr>
            <p:cNvPr id="43049" name="Group 57"/>
            <p:cNvGrpSpPr>
              <a:grpSpLocks/>
            </p:cNvGrpSpPr>
            <p:nvPr/>
          </p:nvGrpSpPr>
          <p:grpSpPr bwMode="auto">
            <a:xfrm>
              <a:off x="4793850" y="3207322"/>
              <a:ext cx="246888" cy="651369"/>
              <a:chOff x="4781324" y="3207322"/>
              <a:chExt cx="246888" cy="651369"/>
            </a:xfrm>
          </p:grpSpPr>
          <p:grpSp>
            <p:nvGrpSpPr>
              <p:cNvPr id="43050" name="Group 51"/>
              <p:cNvGrpSpPr>
                <a:grpSpLocks/>
              </p:cNvGrpSpPr>
              <p:nvPr/>
            </p:nvGrpSpPr>
            <p:grpSpPr bwMode="auto">
              <a:xfrm>
                <a:off x="4781324" y="3207322"/>
                <a:ext cx="246888" cy="651369"/>
                <a:chOff x="4015370" y="3180602"/>
                <a:chExt cx="246888" cy="651369"/>
              </a:xfrm>
            </p:grpSpPr>
            <p:sp>
              <p:nvSpPr>
                <p:cNvPr id="53" name="Rounded Rectangle 52"/>
                <p:cNvSpPr>
                  <a:spLocks/>
                </p:cNvSpPr>
                <p:nvPr/>
              </p:nvSpPr>
              <p:spPr>
                <a:xfrm>
                  <a:off x="4014699" y="3693941"/>
                  <a:ext cx="247671" cy="44453"/>
                </a:xfrm>
                <a:prstGeom prst="round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4" name="Rounded Rectangle 53"/>
                <p:cNvSpPr>
                  <a:spLocks/>
                </p:cNvSpPr>
                <p:nvPr/>
              </p:nvSpPr>
              <p:spPr>
                <a:xfrm>
                  <a:off x="4014699" y="3389123"/>
                  <a:ext cx="247671" cy="46040"/>
                </a:xfrm>
                <a:prstGeom prst="round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5" name="Rounded Rectangle 54"/>
                <p:cNvSpPr>
                  <a:spLocks/>
                </p:cNvSpPr>
                <p:nvPr/>
              </p:nvSpPr>
              <p:spPr>
                <a:xfrm>
                  <a:off x="4014699" y="3181148"/>
                  <a:ext cx="247671" cy="46041"/>
                </a:xfrm>
                <a:prstGeom prst="round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6" name="Rounded Rectangle 55"/>
                <p:cNvSpPr>
                  <a:spLocks/>
                </p:cNvSpPr>
                <p:nvPr/>
              </p:nvSpPr>
              <p:spPr>
                <a:xfrm>
                  <a:off x="4014699" y="3786021"/>
                  <a:ext cx="247671" cy="46040"/>
                </a:xfrm>
                <a:prstGeom prst="round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sp>
            <p:nvSpPr>
              <p:cNvPr id="57" name="Rounded Rectangle 56"/>
              <p:cNvSpPr>
                <a:spLocks/>
              </p:cNvSpPr>
              <p:nvPr/>
            </p:nvSpPr>
            <p:spPr>
              <a:xfrm>
                <a:off x="4780653" y="3558727"/>
                <a:ext cx="247671" cy="44453"/>
              </a:xfrm>
              <a:prstGeom prst="round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grpSp>
      <p:grpSp>
        <p:nvGrpSpPr>
          <p:cNvPr id="43013" name="Group 83"/>
          <p:cNvGrpSpPr>
            <a:grpSpLocks/>
          </p:cNvGrpSpPr>
          <p:nvPr/>
        </p:nvGrpSpPr>
        <p:grpSpPr bwMode="auto">
          <a:xfrm>
            <a:off x="5853113" y="2695575"/>
            <a:ext cx="2387600" cy="2978150"/>
            <a:chOff x="6341729" y="1906043"/>
            <a:chExt cx="2387799" cy="2978322"/>
          </a:xfrm>
        </p:grpSpPr>
        <p:grpSp>
          <p:nvGrpSpPr>
            <p:cNvPr id="43021" name="Group 58"/>
            <p:cNvGrpSpPr>
              <a:grpSpLocks/>
            </p:cNvGrpSpPr>
            <p:nvPr/>
          </p:nvGrpSpPr>
          <p:grpSpPr bwMode="auto">
            <a:xfrm>
              <a:off x="6341729" y="1906043"/>
              <a:ext cx="2387799" cy="2978322"/>
              <a:chOff x="5525450" y="2156564"/>
              <a:chExt cx="2387799" cy="2978322"/>
            </a:xfrm>
          </p:grpSpPr>
          <p:cxnSp>
            <p:nvCxnSpPr>
              <p:cNvPr id="60" name="Straight Connector 59"/>
              <p:cNvCxnSpPr/>
              <p:nvPr/>
            </p:nvCxnSpPr>
            <p:spPr>
              <a:xfrm>
                <a:off x="5639760" y="2243882"/>
                <a:ext cx="2141715"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a:off x="5639760" y="4425233"/>
                <a:ext cx="2141715"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43041" name="TextBox 61"/>
              <p:cNvSpPr txBox="1">
                <a:spLocks noChangeArrowheads="1"/>
              </p:cNvSpPr>
              <p:nvPr/>
            </p:nvSpPr>
            <p:spPr bwMode="auto">
              <a:xfrm>
                <a:off x="5688904" y="2156564"/>
                <a:ext cx="206979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a:t>++++++++++++++</a:t>
                </a:r>
              </a:p>
            </p:txBody>
          </p:sp>
          <p:sp>
            <p:nvSpPr>
              <p:cNvPr id="43042" name="TextBox 62"/>
              <p:cNvSpPr txBox="1">
                <a:spLocks noChangeArrowheads="1"/>
              </p:cNvSpPr>
              <p:nvPr/>
            </p:nvSpPr>
            <p:spPr bwMode="auto">
              <a:xfrm>
                <a:off x="5628362" y="4125239"/>
                <a:ext cx="223651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a:t>- - - - - - - - - - - - - - -</a:t>
                </a:r>
              </a:p>
            </p:txBody>
          </p:sp>
          <p:sp>
            <p:nvSpPr>
              <p:cNvPr id="43043" name="TextBox 63"/>
              <p:cNvSpPr txBox="1">
                <a:spLocks noChangeArrowheads="1"/>
              </p:cNvSpPr>
              <p:nvPr/>
            </p:nvSpPr>
            <p:spPr bwMode="auto">
              <a:xfrm>
                <a:off x="5525450" y="4611666"/>
                <a:ext cx="792204"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400"/>
                  <a:t>Sample</a:t>
                </a:r>
              </a:p>
              <a:p>
                <a:pPr algn="ctr" eaLnBrk="1" hangingPunct="1"/>
                <a:r>
                  <a:rPr lang="en-US" altLang="en-US" sz="1400"/>
                  <a:t>1</a:t>
                </a:r>
              </a:p>
            </p:txBody>
          </p:sp>
          <p:sp>
            <p:nvSpPr>
              <p:cNvPr id="43044" name="TextBox 64"/>
              <p:cNvSpPr txBox="1">
                <a:spLocks noChangeArrowheads="1"/>
              </p:cNvSpPr>
              <p:nvPr/>
            </p:nvSpPr>
            <p:spPr bwMode="auto">
              <a:xfrm>
                <a:off x="6323247" y="4611666"/>
                <a:ext cx="79220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400"/>
                  <a:t>Sample</a:t>
                </a:r>
              </a:p>
              <a:p>
                <a:pPr algn="ctr" eaLnBrk="1" hangingPunct="1"/>
                <a:r>
                  <a:rPr lang="en-US" altLang="en-US" sz="1400"/>
                  <a:t>2</a:t>
                </a:r>
              </a:p>
            </p:txBody>
          </p:sp>
          <p:sp>
            <p:nvSpPr>
              <p:cNvPr id="43045" name="TextBox 65"/>
              <p:cNvSpPr txBox="1">
                <a:spLocks noChangeArrowheads="1"/>
              </p:cNvSpPr>
              <p:nvPr/>
            </p:nvSpPr>
            <p:spPr bwMode="auto">
              <a:xfrm>
                <a:off x="7121044" y="4611666"/>
                <a:ext cx="79220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400"/>
                  <a:t>Sample</a:t>
                </a:r>
              </a:p>
              <a:p>
                <a:pPr algn="ctr" eaLnBrk="1" hangingPunct="1"/>
                <a:r>
                  <a:rPr lang="en-US" altLang="en-US" sz="1400"/>
                  <a:t>3</a:t>
                </a:r>
              </a:p>
            </p:txBody>
          </p:sp>
        </p:grpSp>
        <p:grpSp>
          <p:nvGrpSpPr>
            <p:cNvPr id="43022" name="Group 66"/>
            <p:cNvGrpSpPr>
              <a:grpSpLocks/>
            </p:cNvGrpSpPr>
            <p:nvPr/>
          </p:nvGrpSpPr>
          <p:grpSpPr bwMode="auto">
            <a:xfrm>
              <a:off x="6635397" y="2325439"/>
              <a:ext cx="246888" cy="1371600"/>
              <a:chOff x="4015370" y="3311238"/>
              <a:chExt cx="246888" cy="520733"/>
            </a:xfrm>
          </p:grpSpPr>
          <p:sp>
            <p:nvSpPr>
              <p:cNvPr id="68" name="Rounded Rectangle 67"/>
              <p:cNvSpPr>
                <a:spLocks/>
              </p:cNvSpPr>
              <p:nvPr/>
            </p:nvSpPr>
            <p:spPr>
              <a:xfrm>
                <a:off x="4015413" y="3639625"/>
                <a:ext cx="246084" cy="45808"/>
              </a:xfrm>
              <a:prstGeom prst="round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9" name="Rounded Rectangle 68"/>
              <p:cNvSpPr>
                <a:spLocks/>
              </p:cNvSpPr>
              <p:nvPr/>
            </p:nvSpPr>
            <p:spPr>
              <a:xfrm>
                <a:off x="4015413" y="3513051"/>
                <a:ext cx="246084" cy="45808"/>
              </a:xfrm>
              <a:prstGeom prst="round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70" name="Rounded Rectangle 69"/>
              <p:cNvSpPr>
                <a:spLocks/>
              </p:cNvSpPr>
              <p:nvPr/>
            </p:nvSpPr>
            <p:spPr>
              <a:xfrm>
                <a:off x="4015413" y="3311135"/>
                <a:ext cx="246084" cy="45808"/>
              </a:xfrm>
              <a:prstGeom prst="round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71" name="Rounded Rectangle 70"/>
              <p:cNvSpPr>
                <a:spLocks/>
              </p:cNvSpPr>
              <p:nvPr/>
            </p:nvSpPr>
            <p:spPr>
              <a:xfrm>
                <a:off x="4015413" y="3786090"/>
                <a:ext cx="246084" cy="45808"/>
              </a:xfrm>
              <a:prstGeom prst="round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grpSp>
          <p:nvGrpSpPr>
            <p:cNvPr id="43023" name="Group 71"/>
            <p:cNvGrpSpPr>
              <a:grpSpLocks/>
            </p:cNvGrpSpPr>
            <p:nvPr/>
          </p:nvGrpSpPr>
          <p:grpSpPr bwMode="auto">
            <a:xfrm>
              <a:off x="8171272" y="2325439"/>
              <a:ext cx="246888" cy="1371600"/>
              <a:chOff x="5551245" y="3344885"/>
              <a:chExt cx="246888" cy="520733"/>
            </a:xfrm>
          </p:grpSpPr>
          <p:sp>
            <p:nvSpPr>
              <p:cNvPr id="73" name="Rounded Rectangle 72"/>
              <p:cNvSpPr>
                <a:spLocks/>
              </p:cNvSpPr>
              <p:nvPr/>
            </p:nvSpPr>
            <p:spPr>
              <a:xfrm>
                <a:off x="5550654" y="3673272"/>
                <a:ext cx="247671" cy="45808"/>
              </a:xfrm>
              <a:prstGeom prst="round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74" name="Rounded Rectangle 73"/>
              <p:cNvSpPr>
                <a:spLocks/>
              </p:cNvSpPr>
              <p:nvPr/>
            </p:nvSpPr>
            <p:spPr>
              <a:xfrm>
                <a:off x="5550654" y="3546698"/>
                <a:ext cx="247671" cy="45808"/>
              </a:xfrm>
              <a:prstGeom prst="round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75" name="Rounded Rectangle 74"/>
              <p:cNvSpPr>
                <a:spLocks/>
              </p:cNvSpPr>
              <p:nvPr/>
            </p:nvSpPr>
            <p:spPr>
              <a:xfrm>
                <a:off x="5550654" y="3344782"/>
                <a:ext cx="247671" cy="45808"/>
              </a:xfrm>
              <a:prstGeom prst="round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76" name="Rounded Rectangle 75"/>
              <p:cNvSpPr>
                <a:spLocks/>
              </p:cNvSpPr>
              <p:nvPr/>
            </p:nvSpPr>
            <p:spPr>
              <a:xfrm>
                <a:off x="5550654" y="3819737"/>
                <a:ext cx="247671" cy="45808"/>
              </a:xfrm>
              <a:prstGeom prst="round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grpSp>
          <p:nvGrpSpPr>
            <p:cNvPr id="43024" name="Group 76"/>
            <p:cNvGrpSpPr>
              <a:grpSpLocks/>
            </p:cNvGrpSpPr>
            <p:nvPr/>
          </p:nvGrpSpPr>
          <p:grpSpPr bwMode="auto">
            <a:xfrm>
              <a:off x="7401351" y="2325439"/>
              <a:ext cx="246888" cy="1371600"/>
              <a:chOff x="4781324" y="3207322"/>
              <a:chExt cx="246888" cy="651369"/>
            </a:xfrm>
          </p:grpSpPr>
          <p:grpSp>
            <p:nvGrpSpPr>
              <p:cNvPr id="43025" name="Group 51"/>
              <p:cNvGrpSpPr>
                <a:grpSpLocks/>
              </p:cNvGrpSpPr>
              <p:nvPr/>
            </p:nvGrpSpPr>
            <p:grpSpPr bwMode="auto">
              <a:xfrm>
                <a:off x="4781324" y="3207322"/>
                <a:ext cx="246888" cy="651369"/>
                <a:chOff x="4015370" y="3180602"/>
                <a:chExt cx="246888" cy="651369"/>
              </a:xfrm>
            </p:grpSpPr>
            <p:sp>
              <p:nvSpPr>
                <p:cNvPr id="80" name="Rounded Rectangle 79"/>
                <p:cNvSpPr>
                  <a:spLocks/>
                </p:cNvSpPr>
                <p:nvPr/>
              </p:nvSpPr>
              <p:spPr>
                <a:xfrm>
                  <a:off x="4014698" y="3693154"/>
                  <a:ext cx="247671" cy="45991"/>
                </a:xfrm>
                <a:prstGeom prst="round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81" name="Rounded Rectangle 80"/>
                <p:cNvSpPr>
                  <a:spLocks/>
                </p:cNvSpPr>
                <p:nvPr/>
              </p:nvSpPr>
              <p:spPr>
                <a:xfrm>
                  <a:off x="4014698" y="3388561"/>
                  <a:ext cx="247671" cy="45237"/>
                </a:xfrm>
                <a:prstGeom prst="round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82" name="Rounded Rectangle 81"/>
                <p:cNvSpPr>
                  <a:spLocks/>
                </p:cNvSpPr>
                <p:nvPr/>
              </p:nvSpPr>
              <p:spPr>
                <a:xfrm>
                  <a:off x="4014698" y="3180473"/>
                  <a:ext cx="247671" cy="45991"/>
                </a:xfrm>
                <a:prstGeom prst="round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83" name="Rounded Rectangle 82"/>
                <p:cNvSpPr>
                  <a:spLocks/>
                </p:cNvSpPr>
                <p:nvPr/>
              </p:nvSpPr>
              <p:spPr>
                <a:xfrm>
                  <a:off x="4014698" y="3785889"/>
                  <a:ext cx="247671" cy="45990"/>
                </a:xfrm>
                <a:prstGeom prst="round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sp>
            <p:nvSpPr>
              <p:cNvPr id="79" name="Rounded Rectangle 78"/>
              <p:cNvSpPr>
                <a:spLocks/>
              </p:cNvSpPr>
              <p:nvPr/>
            </p:nvSpPr>
            <p:spPr>
              <a:xfrm>
                <a:off x="4780652" y="3557776"/>
                <a:ext cx="247671" cy="45237"/>
              </a:xfrm>
              <a:prstGeom prst="round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grpSp>
      <p:sp>
        <p:nvSpPr>
          <p:cNvPr id="43014" name="TextBox 85"/>
          <p:cNvSpPr txBox="1">
            <a:spLocks noChangeArrowheads="1"/>
          </p:cNvSpPr>
          <p:nvPr/>
        </p:nvSpPr>
        <p:spPr bwMode="auto">
          <a:xfrm>
            <a:off x="8099425" y="2906713"/>
            <a:ext cx="1044575"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a:t>smaller</a:t>
            </a:r>
          </a:p>
          <a:p>
            <a:pPr algn="ctr" eaLnBrk="1" hangingPunct="1"/>
            <a:r>
              <a:rPr lang="en-US" altLang="en-US"/>
              <a:t>particles</a:t>
            </a:r>
          </a:p>
        </p:txBody>
      </p:sp>
      <p:sp>
        <p:nvSpPr>
          <p:cNvPr id="43015" name="TextBox 86"/>
          <p:cNvSpPr txBox="1">
            <a:spLocks noChangeArrowheads="1"/>
          </p:cNvSpPr>
          <p:nvPr/>
        </p:nvSpPr>
        <p:spPr bwMode="auto">
          <a:xfrm>
            <a:off x="8099425" y="4210050"/>
            <a:ext cx="1044575"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a:t>larger</a:t>
            </a:r>
          </a:p>
          <a:p>
            <a:pPr algn="ctr" eaLnBrk="1" hangingPunct="1"/>
            <a:r>
              <a:rPr lang="en-US" altLang="en-US"/>
              <a:t>particles</a:t>
            </a:r>
          </a:p>
        </p:txBody>
      </p:sp>
      <p:sp>
        <p:nvSpPr>
          <p:cNvPr id="43016" name="TextBox 87"/>
          <p:cNvSpPr txBox="1">
            <a:spLocks noChangeArrowheads="1"/>
          </p:cNvSpPr>
          <p:nvPr/>
        </p:nvSpPr>
        <p:spPr bwMode="auto">
          <a:xfrm>
            <a:off x="50800" y="5872163"/>
            <a:ext cx="2865438"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a:t>Samples added to gel and</a:t>
            </a:r>
          </a:p>
          <a:p>
            <a:pPr algn="ctr" eaLnBrk="1" hangingPunct="1"/>
            <a:r>
              <a:rPr lang="en-US" altLang="en-US"/>
              <a:t>voltage applied</a:t>
            </a:r>
          </a:p>
        </p:txBody>
      </p:sp>
      <p:cxnSp>
        <p:nvCxnSpPr>
          <p:cNvPr id="89" name="Straight Arrow Connector 88"/>
          <p:cNvCxnSpPr/>
          <p:nvPr/>
        </p:nvCxnSpPr>
        <p:spPr>
          <a:xfrm>
            <a:off x="1377950" y="5872163"/>
            <a:ext cx="6126163" cy="1587"/>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3018" name="TextBox 89"/>
          <p:cNvSpPr txBox="1">
            <a:spLocks noChangeArrowheads="1"/>
          </p:cNvSpPr>
          <p:nvPr/>
        </p:nvSpPr>
        <p:spPr bwMode="auto">
          <a:xfrm>
            <a:off x="2941638" y="5872163"/>
            <a:ext cx="3713162"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a:t>Negatively charged particles migrate slowly towards the (+) electrode</a:t>
            </a:r>
          </a:p>
        </p:txBody>
      </p:sp>
      <p:sp>
        <p:nvSpPr>
          <p:cNvPr id="43019" name="TextBox 90"/>
          <p:cNvSpPr txBox="1">
            <a:spLocks noChangeArrowheads="1"/>
          </p:cNvSpPr>
          <p:nvPr/>
        </p:nvSpPr>
        <p:spPr bwMode="auto">
          <a:xfrm>
            <a:off x="6526213" y="5849938"/>
            <a:ext cx="2617787"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a:t>End point: Particles separated by size</a:t>
            </a:r>
          </a:p>
        </p:txBody>
      </p:sp>
      <p:sp>
        <p:nvSpPr>
          <p:cNvPr id="43020" name="TextBox 91"/>
          <p:cNvSpPr txBox="1">
            <a:spLocks noChangeArrowheads="1"/>
          </p:cNvSpPr>
          <p:nvPr/>
        </p:nvSpPr>
        <p:spPr bwMode="auto">
          <a:xfrm>
            <a:off x="298450" y="763588"/>
            <a:ext cx="8682038" cy="1754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a:t>Colloidal particles commonly take on a negative surface charge when dispersed in water. In the presence of an electric field, the particles move through the surrounding medium. Smaller particles move faster than larger particles. Over time, the colloidal particles become separated according to size</a:t>
            </a:r>
          </a:p>
          <a:p>
            <a:pPr eaLnBrk="1" hangingPunct="1"/>
            <a:endParaRPr lang="en-US" altLang="en-US"/>
          </a:p>
          <a:p>
            <a:pPr eaLnBrk="1" hangingPunct="1"/>
            <a:r>
              <a:rPr lang="en-US" altLang="en-US" b="1" u="sng"/>
              <a:t>Applications</a:t>
            </a:r>
            <a:r>
              <a:rPr lang="en-US" altLang="en-US" b="1"/>
              <a:t>:</a:t>
            </a:r>
            <a:r>
              <a:rPr lang="en-US" altLang="en-US"/>
              <a:t> DNA fingerprinting and protein isolation/purification</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smtClean="0"/>
              <a:t>Solutions</a:t>
            </a:r>
          </a:p>
        </p:txBody>
      </p:sp>
      <p:sp>
        <p:nvSpPr>
          <p:cNvPr id="16387" name="Content Placeholder 2"/>
          <p:cNvSpPr>
            <a:spLocks noGrp="1"/>
          </p:cNvSpPr>
          <p:nvPr>
            <p:ph idx="1"/>
          </p:nvPr>
        </p:nvSpPr>
        <p:spPr>
          <a:xfrm>
            <a:off x="457200" y="1287463"/>
            <a:ext cx="8229600" cy="4525962"/>
          </a:xfrm>
        </p:spPr>
        <p:txBody>
          <a:bodyPr/>
          <a:lstStyle/>
          <a:p>
            <a:r>
              <a:rPr lang="en-US" altLang="en-US" smtClean="0"/>
              <a:t>A homogeneous mixture of two or more substances</a:t>
            </a:r>
          </a:p>
          <a:p>
            <a:r>
              <a:rPr lang="en-US" altLang="en-US" smtClean="0"/>
              <a:t>Most common:</a:t>
            </a:r>
          </a:p>
          <a:p>
            <a:pPr lvl="1"/>
            <a:r>
              <a:rPr lang="en-US" altLang="en-US" smtClean="0"/>
              <a:t>Solid dissolved in liquid</a:t>
            </a:r>
          </a:p>
          <a:p>
            <a:pPr lvl="1"/>
            <a:r>
              <a:rPr lang="en-US" altLang="en-US" smtClean="0"/>
              <a:t>Mixture of two liquids</a:t>
            </a:r>
          </a:p>
          <a:p>
            <a:pPr lvl="1"/>
            <a:r>
              <a:rPr lang="en-US" altLang="en-US" smtClean="0"/>
              <a:t>Gas dissolved in liquid</a:t>
            </a:r>
          </a:p>
          <a:p>
            <a:r>
              <a:rPr lang="en-US" altLang="en-US" smtClean="0"/>
              <a:t>There are other types as well (solid-solid, gas-solid, etc.)</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p:txBody>
          <a:bodyPr/>
          <a:lstStyle/>
          <a:p>
            <a:r>
              <a:rPr lang="en-US" altLang="en-US" smtClean="0"/>
              <a:t>Purifying Colloids: Dialysis</a:t>
            </a:r>
          </a:p>
        </p:txBody>
      </p:sp>
      <p:sp>
        <p:nvSpPr>
          <p:cNvPr id="44035" name="TextBox 3"/>
          <p:cNvSpPr txBox="1">
            <a:spLocks noChangeArrowheads="1"/>
          </p:cNvSpPr>
          <p:nvPr/>
        </p:nvSpPr>
        <p:spPr bwMode="auto">
          <a:xfrm>
            <a:off x="250825" y="981075"/>
            <a:ext cx="8742363"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u="sng"/>
              <a:t>Application</a:t>
            </a:r>
            <a:r>
              <a:rPr lang="en-US" altLang="en-US" b="1"/>
              <a:t>: </a:t>
            </a:r>
            <a:r>
              <a:rPr lang="en-US" altLang="en-US"/>
              <a:t>Removing impurities from a colloidal suspension. Impurities could be unreacted starting materials, by-products from particle synthesis, salts, excess capping agents, etc</a:t>
            </a:r>
          </a:p>
        </p:txBody>
      </p:sp>
      <p:sp>
        <p:nvSpPr>
          <p:cNvPr id="44036" name="TextBox 124"/>
          <p:cNvSpPr txBox="1">
            <a:spLocks noChangeArrowheads="1"/>
          </p:cNvSpPr>
          <p:nvPr/>
        </p:nvSpPr>
        <p:spPr bwMode="auto">
          <a:xfrm>
            <a:off x="476250" y="5438775"/>
            <a:ext cx="8355013"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a:t>Semi-permeable membrane allows small molecules to pass. Colloidal particles are too large to pass through the membrane pores. Continuous rinsing with fresh solvent eventually removes all unwanted small molecule impurities</a:t>
            </a:r>
          </a:p>
        </p:txBody>
      </p:sp>
      <p:grpSp>
        <p:nvGrpSpPr>
          <p:cNvPr id="44037" name="Group 136"/>
          <p:cNvGrpSpPr>
            <a:grpSpLocks/>
          </p:cNvGrpSpPr>
          <p:nvPr/>
        </p:nvGrpSpPr>
        <p:grpSpPr bwMode="auto">
          <a:xfrm>
            <a:off x="579438" y="2006600"/>
            <a:ext cx="2190750" cy="3317875"/>
            <a:chOff x="904875" y="2006409"/>
            <a:chExt cx="2190750" cy="3318069"/>
          </a:xfrm>
        </p:grpSpPr>
        <p:grpSp>
          <p:nvGrpSpPr>
            <p:cNvPr id="44190" name="Group 125"/>
            <p:cNvGrpSpPr>
              <a:grpSpLocks/>
            </p:cNvGrpSpPr>
            <p:nvPr/>
          </p:nvGrpSpPr>
          <p:grpSpPr bwMode="auto">
            <a:xfrm>
              <a:off x="1077239" y="2006409"/>
              <a:ext cx="1778696" cy="3166841"/>
              <a:chOff x="1215025" y="2219351"/>
              <a:chExt cx="1778696" cy="3166841"/>
            </a:xfrm>
          </p:grpSpPr>
          <p:sp>
            <p:nvSpPr>
              <p:cNvPr id="5" name="Rounded Rectangle 4"/>
              <p:cNvSpPr/>
              <p:nvPr/>
            </p:nvSpPr>
            <p:spPr>
              <a:xfrm>
                <a:off x="1215698" y="2568621"/>
                <a:ext cx="1778000" cy="2817978"/>
              </a:xfrm>
              <a:prstGeom prst="roundRect">
                <a:avLst/>
              </a:prstGeom>
              <a:noFill/>
              <a:ln>
                <a:solidFill>
                  <a:schemeClr val="tx1"/>
                </a:solidFill>
                <a:prstDash val="lg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4195" name="TextBox 5"/>
              <p:cNvSpPr txBox="1">
                <a:spLocks noChangeArrowheads="1"/>
              </p:cNvSpPr>
              <p:nvPr/>
            </p:nvSpPr>
            <p:spPr bwMode="auto">
              <a:xfrm>
                <a:off x="1390389" y="2219351"/>
                <a:ext cx="145424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a:t>Dialysis Bag</a:t>
                </a:r>
              </a:p>
            </p:txBody>
          </p:sp>
          <p:grpSp>
            <p:nvGrpSpPr>
              <p:cNvPr id="44196" name="Group 110"/>
              <p:cNvGrpSpPr>
                <a:grpSpLocks noChangeAspect="1"/>
              </p:cNvGrpSpPr>
              <p:nvPr/>
            </p:nvGrpSpPr>
            <p:grpSpPr bwMode="auto">
              <a:xfrm>
                <a:off x="1319446" y="2667763"/>
                <a:ext cx="728696" cy="719417"/>
                <a:chOff x="6722714" y="4202035"/>
                <a:chExt cx="1822202" cy="1797951"/>
              </a:xfrm>
            </p:grpSpPr>
            <p:sp>
              <p:nvSpPr>
                <p:cNvPr id="38" name="Oval 37"/>
                <p:cNvSpPr>
                  <a:spLocks noChangeAspect="1"/>
                </p:cNvSpPr>
                <p:nvPr/>
              </p:nvSpPr>
              <p:spPr>
                <a:xfrm>
                  <a:off x="7157987" y="4589090"/>
                  <a:ext cx="1020226" cy="1027629"/>
                </a:xfrm>
                <a:prstGeom prst="ellipse">
                  <a:avLst/>
                </a:prstGeom>
                <a:solidFill>
                  <a:srgbClr val="009900"/>
                </a:solidFill>
                <a:ln w="25400">
                  <a:no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cxnSp>
              <p:nvCxnSpPr>
                <p:cNvPr id="39" name="Straight Connector 38"/>
                <p:cNvCxnSpPr>
                  <a:stCxn id="38" idx="0"/>
                </p:cNvCxnSpPr>
                <p:nvPr/>
              </p:nvCxnSpPr>
              <p:spPr>
                <a:xfrm rot="16200000" flipV="1">
                  <a:off x="7505424" y="4424430"/>
                  <a:ext cx="321381" cy="7940"/>
                </a:xfrm>
                <a:prstGeom prst="line">
                  <a:avLst/>
                </a:prstGeom>
                <a:solidFill>
                  <a:srgbClr val="009900"/>
                </a:solidFill>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a:stCxn id="38" idx="7"/>
                </p:cNvCxnSpPr>
                <p:nvPr/>
              </p:nvCxnSpPr>
              <p:spPr>
                <a:xfrm rot="5400000" flipH="1" flipV="1">
                  <a:off x="8033377" y="4507693"/>
                  <a:ext cx="230125" cy="234214"/>
                </a:xfrm>
                <a:prstGeom prst="line">
                  <a:avLst/>
                </a:prstGeom>
                <a:solidFill>
                  <a:srgbClr val="009900"/>
                </a:solidFill>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rot="16200000" flipV="1">
                  <a:off x="7521304" y="5777410"/>
                  <a:ext cx="325349" cy="3969"/>
                </a:xfrm>
                <a:prstGeom prst="line">
                  <a:avLst/>
                </a:prstGeom>
                <a:solidFill>
                  <a:srgbClr val="009900"/>
                </a:solidFill>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rot="5400000" flipH="1" flipV="1">
                  <a:off x="7082621" y="5485725"/>
                  <a:ext cx="230125" cy="238185"/>
                </a:xfrm>
                <a:prstGeom prst="line">
                  <a:avLst/>
                </a:prstGeom>
                <a:solidFill>
                  <a:srgbClr val="009900"/>
                </a:solidFill>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a:stCxn id="38" idx="6"/>
                </p:cNvCxnSpPr>
                <p:nvPr/>
              </p:nvCxnSpPr>
              <p:spPr>
                <a:xfrm>
                  <a:off x="8178213" y="5100922"/>
                  <a:ext cx="381097" cy="3966"/>
                </a:xfrm>
                <a:prstGeom prst="line">
                  <a:avLst/>
                </a:prstGeom>
                <a:solidFill>
                  <a:srgbClr val="009900"/>
                </a:solidFill>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a:off x="6764980" y="5108857"/>
                  <a:ext cx="381097" cy="3966"/>
                </a:xfrm>
                <a:prstGeom prst="line">
                  <a:avLst/>
                </a:prstGeom>
                <a:solidFill>
                  <a:srgbClr val="009900"/>
                </a:solidFill>
                <a:ln w="254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44268" name="Group 97"/>
                <p:cNvGrpSpPr>
                  <a:grpSpLocks/>
                </p:cNvGrpSpPr>
                <p:nvPr/>
              </p:nvGrpSpPr>
              <p:grpSpPr bwMode="auto">
                <a:xfrm rot="2542173">
                  <a:off x="6726868" y="5093724"/>
                  <a:ext cx="1803848" cy="7924"/>
                  <a:chOff x="6873130" y="5254185"/>
                  <a:chExt cx="1803848" cy="7924"/>
                </a:xfrm>
              </p:grpSpPr>
              <p:cxnSp>
                <p:nvCxnSpPr>
                  <p:cNvPr id="58" name="Straight Connector 57"/>
                  <p:cNvCxnSpPr/>
                  <p:nvPr/>
                </p:nvCxnSpPr>
                <p:spPr>
                  <a:xfrm>
                    <a:off x="8290691" y="5252416"/>
                    <a:ext cx="381097" cy="0"/>
                  </a:xfrm>
                  <a:prstGeom prst="line">
                    <a:avLst/>
                  </a:prstGeom>
                  <a:solidFill>
                    <a:srgbClr val="009900"/>
                  </a:solidFill>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a:off x="6874083" y="5260389"/>
                    <a:ext cx="381097" cy="0"/>
                  </a:xfrm>
                  <a:prstGeom prst="line">
                    <a:avLst/>
                  </a:prstGeom>
                  <a:solidFill>
                    <a:srgbClr val="009900"/>
                  </a:solidFill>
                  <a:ln w="2540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44269" name="Group 98"/>
                <p:cNvGrpSpPr>
                  <a:grpSpLocks/>
                </p:cNvGrpSpPr>
                <p:nvPr/>
              </p:nvGrpSpPr>
              <p:grpSpPr bwMode="auto">
                <a:xfrm rot="-1318987">
                  <a:off x="6749726" y="5108425"/>
                  <a:ext cx="1795190" cy="8888"/>
                  <a:chOff x="6885579" y="5255117"/>
                  <a:chExt cx="1795190" cy="8888"/>
                </a:xfrm>
              </p:grpSpPr>
              <p:cxnSp>
                <p:nvCxnSpPr>
                  <p:cNvPr id="56" name="Straight Connector 55"/>
                  <p:cNvCxnSpPr/>
                  <p:nvPr/>
                </p:nvCxnSpPr>
                <p:spPr>
                  <a:xfrm>
                    <a:off x="8300101" y="5254002"/>
                    <a:ext cx="381097" cy="0"/>
                  </a:xfrm>
                  <a:prstGeom prst="line">
                    <a:avLst/>
                  </a:prstGeom>
                  <a:solidFill>
                    <a:srgbClr val="009900"/>
                  </a:solidFill>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a:off x="6898729" y="5257666"/>
                    <a:ext cx="381097" cy="0"/>
                  </a:xfrm>
                  <a:prstGeom prst="line">
                    <a:avLst/>
                  </a:prstGeom>
                  <a:solidFill>
                    <a:srgbClr val="009900"/>
                  </a:solidFill>
                  <a:ln w="2540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44270" name="Group 101"/>
                <p:cNvGrpSpPr>
                  <a:grpSpLocks/>
                </p:cNvGrpSpPr>
                <p:nvPr/>
              </p:nvGrpSpPr>
              <p:grpSpPr bwMode="auto">
                <a:xfrm rot="1176340">
                  <a:off x="6722714" y="5110999"/>
                  <a:ext cx="1795225" cy="6910"/>
                  <a:chOff x="6879595" y="5254329"/>
                  <a:chExt cx="1795225" cy="6910"/>
                </a:xfrm>
              </p:grpSpPr>
              <p:cxnSp>
                <p:nvCxnSpPr>
                  <p:cNvPr id="54" name="Straight Connector 53"/>
                  <p:cNvCxnSpPr/>
                  <p:nvPr/>
                </p:nvCxnSpPr>
                <p:spPr>
                  <a:xfrm>
                    <a:off x="8294953" y="5252396"/>
                    <a:ext cx="381097" cy="0"/>
                  </a:xfrm>
                  <a:prstGeom prst="line">
                    <a:avLst/>
                  </a:prstGeom>
                  <a:solidFill>
                    <a:srgbClr val="009900"/>
                  </a:solidFill>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a:off x="6881266" y="5258680"/>
                    <a:ext cx="381097" cy="0"/>
                  </a:xfrm>
                  <a:prstGeom prst="line">
                    <a:avLst/>
                  </a:prstGeom>
                  <a:solidFill>
                    <a:srgbClr val="009900"/>
                  </a:solidFill>
                  <a:ln w="2540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44271" name="Group 104"/>
                <p:cNvGrpSpPr>
                  <a:grpSpLocks/>
                </p:cNvGrpSpPr>
                <p:nvPr/>
              </p:nvGrpSpPr>
              <p:grpSpPr bwMode="auto">
                <a:xfrm rot="4076838">
                  <a:off x="6723689" y="5098727"/>
                  <a:ext cx="1793279" cy="9240"/>
                  <a:chOff x="6882664" y="5262202"/>
                  <a:chExt cx="1793279" cy="9240"/>
                </a:xfrm>
              </p:grpSpPr>
              <p:cxnSp>
                <p:nvCxnSpPr>
                  <p:cNvPr id="52" name="Straight Connector 51"/>
                  <p:cNvCxnSpPr/>
                  <p:nvPr/>
                </p:nvCxnSpPr>
                <p:spPr>
                  <a:xfrm>
                    <a:off x="8293981" y="5263361"/>
                    <a:ext cx="380897" cy="0"/>
                  </a:xfrm>
                  <a:prstGeom prst="line">
                    <a:avLst/>
                  </a:prstGeom>
                  <a:solidFill>
                    <a:srgbClr val="009900"/>
                  </a:solidFill>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a:off x="6850611" y="5265138"/>
                    <a:ext cx="380897" cy="0"/>
                  </a:xfrm>
                  <a:prstGeom prst="line">
                    <a:avLst/>
                  </a:prstGeom>
                  <a:solidFill>
                    <a:srgbClr val="009900"/>
                  </a:solidFill>
                  <a:ln w="2540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44272" name="Group 107"/>
                <p:cNvGrpSpPr>
                  <a:grpSpLocks/>
                </p:cNvGrpSpPr>
                <p:nvPr/>
              </p:nvGrpSpPr>
              <p:grpSpPr bwMode="auto">
                <a:xfrm rot="-4087298">
                  <a:off x="6758710" y="5091442"/>
                  <a:ext cx="1794688" cy="15873"/>
                  <a:chOff x="6887514" y="5248353"/>
                  <a:chExt cx="1794688" cy="15873"/>
                </a:xfrm>
              </p:grpSpPr>
              <p:cxnSp>
                <p:nvCxnSpPr>
                  <p:cNvPr id="50" name="Straight Connector 49"/>
                  <p:cNvCxnSpPr/>
                  <p:nvPr/>
                </p:nvCxnSpPr>
                <p:spPr>
                  <a:xfrm>
                    <a:off x="8287546" y="5248300"/>
                    <a:ext cx="408670" cy="0"/>
                  </a:xfrm>
                  <a:prstGeom prst="line">
                    <a:avLst/>
                  </a:prstGeom>
                  <a:solidFill>
                    <a:srgbClr val="009900"/>
                  </a:solidFill>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a:off x="6886467" y="5264942"/>
                    <a:ext cx="380897" cy="0"/>
                  </a:xfrm>
                  <a:prstGeom prst="line">
                    <a:avLst/>
                  </a:prstGeom>
                  <a:solidFill>
                    <a:srgbClr val="009900"/>
                  </a:solidFill>
                  <a:ln w="25400">
                    <a:solidFill>
                      <a:schemeClr val="tx1"/>
                    </a:solidFill>
                  </a:ln>
                </p:spPr>
                <p:style>
                  <a:lnRef idx="1">
                    <a:schemeClr val="accent1"/>
                  </a:lnRef>
                  <a:fillRef idx="0">
                    <a:schemeClr val="accent1"/>
                  </a:fillRef>
                  <a:effectRef idx="0">
                    <a:schemeClr val="accent1"/>
                  </a:effectRef>
                  <a:fontRef idx="minor">
                    <a:schemeClr val="tx1"/>
                  </a:fontRef>
                </p:style>
              </p:cxnSp>
            </p:grpSp>
          </p:grpSp>
          <p:grpSp>
            <p:nvGrpSpPr>
              <p:cNvPr id="44197" name="Group 110"/>
              <p:cNvGrpSpPr>
                <a:grpSpLocks noChangeAspect="1"/>
              </p:cNvGrpSpPr>
              <p:nvPr/>
            </p:nvGrpSpPr>
            <p:grpSpPr bwMode="auto">
              <a:xfrm>
                <a:off x="2110674" y="3584251"/>
                <a:ext cx="728696" cy="719417"/>
                <a:chOff x="6722714" y="4202035"/>
                <a:chExt cx="1822202" cy="1797951"/>
              </a:xfrm>
            </p:grpSpPr>
            <p:sp>
              <p:nvSpPr>
                <p:cNvPr id="62" name="Oval 61"/>
                <p:cNvSpPr>
                  <a:spLocks noChangeAspect="1"/>
                </p:cNvSpPr>
                <p:nvPr/>
              </p:nvSpPr>
              <p:spPr>
                <a:xfrm>
                  <a:off x="7128564" y="4591942"/>
                  <a:ext cx="1020229" cy="1023661"/>
                </a:xfrm>
                <a:prstGeom prst="ellipse">
                  <a:avLst/>
                </a:prstGeom>
                <a:solidFill>
                  <a:srgbClr val="009900"/>
                </a:solidFill>
                <a:ln w="25400">
                  <a:no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cxnSp>
              <p:nvCxnSpPr>
                <p:cNvPr id="63" name="Straight Connector 62"/>
                <p:cNvCxnSpPr>
                  <a:stCxn id="62" idx="0"/>
                </p:cNvCxnSpPr>
                <p:nvPr/>
              </p:nvCxnSpPr>
              <p:spPr>
                <a:xfrm rot="16200000" flipV="1">
                  <a:off x="7476004" y="4427282"/>
                  <a:ext cx="321381" cy="7940"/>
                </a:xfrm>
                <a:prstGeom prst="line">
                  <a:avLst/>
                </a:prstGeom>
                <a:solidFill>
                  <a:srgbClr val="009900"/>
                </a:solidFill>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4" name="Straight Connector 63"/>
                <p:cNvCxnSpPr>
                  <a:stCxn id="62" idx="7"/>
                </p:cNvCxnSpPr>
                <p:nvPr/>
              </p:nvCxnSpPr>
              <p:spPr>
                <a:xfrm rot="5400000" flipH="1" flipV="1">
                  <a:off x="8003957" y="4510543"/>
                  <a:ext cx="230125" cy="234217"/>
                </a:xfrm>
                <a:prstGeom prst="line">
                  <a:avLst/>
                </a:prstGeom>
                <a:solidFill>
                  <a:srgbClr val="009900"/>
                </a:solidFill>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rot="16200000" flipV="1">
                  <a:off x="7491882" y="5776293"/>
                  <a:ext cx="325349" cy="3971"/>
                </a:xfrm>
                <a:prstGeom prst="line">
                  <a:avLst/>
                </a:prstGeom>
                <a:solidFill>
                  <a:srgbClr val="009900"/>
                </a:solidFill>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rot="5400000" flipH="1" flipV="1">
                  <a:off x="7053198" y="5484608"/>
                  <a:ext cx="230125" cy="238185"/>
                </a:xfrm>
                <a:prstGeom prst="line">
                  <a:avLst/>
                </a:prstGeom>
                <a:solidFill>
                  <a:srgbClr val="009900"/>
                </a:solidFill>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7" name="Straight Connector 66"/>
                <p:cNvCxnSpPr>
                  <a:stCxn id="62" idx="6"/>
                </p:cNvCxnSpPr>
                <p:nvPr/>
              </p:nvCxnSpPr>
              <p:spPr>
                <a:xfrm>
                  <a:off x="8148793" y="5103774"/>
                  <a:ext cx="381097" cy="0"/>
                </a:xfrm>
                <a:prstGeom prst="line">
                  <a:avLst/>
                </a:prstGeom>
                <a:solidFill>
                  <a:srgbClr val="009900"/>
                </a:solidFill>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a:off x="6735560" y="5111709"/>
                  <a:ext cx="381097" cy="0"/>
                </a:xfrm>
                <a:prstGeom prst="line">
                  <a:avLst/>
                </a:prstGeom>
                <a:solidFill>
                  <a:srgbClr val="009900"/>
                </a:solidFill>
                <a:ln w="254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44246" name="Group 97"/>
                <p:cNvGrpSpPr>
                  <a:grpSpLocks/>
                </p:cNvGrpSpPr>
                <p:nvPr/>
              </p:nvGrpSpPr>
              <p:grpSpPr bwMode="auto">
                <a:xfrm rot="2542173">
                  <a:off x="6726868" y="5093724"/>
                  <a:ext cx="1803848" cy="7924"/>
                  <a:chOff x="6873130" y="5254185"/>
                  <a:chExt cx="1803848" cy="7924"/>
                </a:xfrm>
              </p:grpSpPr>
              <p:cxnSp>
                <p:nvCxnSpPr>
                  <p:cNvPr id="82" name="Straight Connector 81"/>
                  <p:cNvCxnSpPr/>
                  <p:nvPr/>
                </p:nvCxnSpPr>
                <p:spPr>
                  <a:xfrm>
                    <a:off x="8291408" y="5255623"/>
                    <a:ext cx="381097" cy="0"/>
                  </a:xfrm>
                  <a:prstGeom prst="line">
                    <a:avLst/>
                  </a:prstGeom>
                  <a:solidFill>
                    <a:srgbClr val="009900"/>
                  </a:solidFill>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3" name="Straight Connector 82"/>
                  <p:cNvCxnSpPr/>
                  <p:nvPr/>
                </p:nvCxnSpPr>
                <p:spPr>
                  <a:xfrm>
                    <a:off x="6874800" y="5263596"/>
                    <a:ext cx="381097" cy="0"/>
                  </a:xfrm>
                  <a:prstGeom prst="line">
                    <a:avLst/>
                  </a:prstGeom>
                  <a:solidFill>
                    <a:srgbClr val="009900"/>
                  </a:solidFill>
                  <a:ln w="2540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44247" name="Group 98"/>
                <p:cNvGrpSpPr>
                  <a:grpSpLocks/>
                </p:cNvGrpSpPr>
                <p:nvPr/>
              </p:nvGrpSpPr>
              <p:grpSpPr bwMode="auto">
                <a:xfrm rot="-1318987">
                  <a:off x="6749726" y="5108425"/>
                  <a:ext cx="1795190" cy="8888"/>
                  <a:chOff x="6885579" y="5255117"/>
                  <a:chExt cx="1795190" cy="8888"/>
                </a:xfrm>
              </p:grpSpPr>
              <p:cxnSp>
                <p:nvCxnSpPr>
                  <p:cNvPr id="80" name="Straight Connector 79"/>
                  <p:cNvCxnSpPr/>
                  <p:nvPr/>
                </p:nvCxnSpPr>
                <p:spPr>
                  <a:xfrm>
                    <a:off x="8293508" y="5160258"/>
                    <a:ext cx="377128" cy="19841"/>
                  </a:xfrm>
                  <a:prstGeom prst="line">
                    <a:avLst/>
                  </a:prstGeom>
                  <a:solidFill>
                    <a:srgbClr val="009900"/>
                  </a:solidFill>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1" name="Straight Connector 80"/>
                  <p:cNvCxnSpPr/>
                  <p:nvPr/>
                </p:nvCxnSpPr>
                <p:spPr>
                  <a:xfrm>
                    <a:off x="6886556" y="5260263"/>
                    <a:ext cx="381097" cy="3969"/>
                  </a:xfrm>
                  <a:prstGeom prst="line">
                    <a:avLst/>
                  </a:prstGeom>
                  <a:solidFill>
                    <a:srgbClr val="009900"/>
                  </a:solidFill>
                  <a:ln w="2540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44248" name="Group 101"/>
                <p:cNvGrpSpPr>
                  <a:grpSpLocks/>
                </p:cNvGrpSpPr>
                <p:nvPr/>
              </p:nvGrpSpPr>
              <p:grpSpPr bwMode="auto">
                <a:xfrm rot="1176340">
                  <a:off x="6722714" y="5110999"/>
                  <a:ext cx="1795225" cy="6910"/>
                  <a:chOff x="6879595" y="5254329"/>
                  <a:chExt cx="1795225" cy="6910"/>
                </a:xfrm>
              </p:grpSpPr>
              <p:cxnSp>
                <p:nvCxnSpPr>
                  <p:cNvPr id="78" name="Straight Connector 77"/>
                  <p:cNvCxnSpPr/>
                  <p:nvPr/>
                </p:nvCxnSpPr>
                <p:spPr>
                  <a:xfrm>
                    <a:off x="8283831" y="5226396"/>
                    <a:ext cx="377128" cy="0"/>
                  </a:xfrm>
                  <a:prstGeom prst="line">
                    <a:avLst/>
                  </a:prstGeom>
                  <a:solidFill>
                    <a:srgbClr val="009900"/>
                  </a:solidFill>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9" name="Straight Connector 78"/>
                  <p:cNvCxnSpPr/>
                  <p:nvPr/>
                </p:nvCxnSpPr>
                <p:spPr>
                  <a:xfrm>
                    <a:off x="6861027" y="5278041"/>
                    <a:ext cx="377128" cy="0"/>
                  </a:xfrm>
                  <a:prstGeom prst="line">
                    <a:avLst/>
                  </a:prstGeom>
                  <a:solidFill>
                    <a:srgbClr val="009900"/>
                  </a:solidFill>
                  <a:ln w="2540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44249" name="Group 104"/>
                <p:cNvGrpSpPr>
                  <a:grpSpLocks/>
                </p:cNvGrpSpPr>
                <p:nvPr/>
              </p:nvGrpSpPr>
              <p:grpSpPr bwMode="auto">
                <a:xfrm rot="4076838">
                  <a:off x="6723689" y="5098727"/>
                  <a:ext cx="1793279" cy="9240"/>
                  <a:chOff x="6882664" y="5262202"/>
                  <a:chExt cx="1793279" cy="9240"/>
                </a:xfrm>
              </p:grpSpPr>
              <p:cxnSp>
                <p:nvCxnSpPr>
                  <p:cNvPr id="76" name="Straight Connector 75"/>
                  <p:cNvCxnSpPr/>
                  <p:nvPr/>
                </p:nvCxnSpPr>
                <p:spPr>
                  <a:xfrm>
                    <a:off x="8270968" y="5264361"/>
                    <a:ext cx="380897" cy="0"/>
                  </a:xfrm>
                  <a:prstGeom prst="line">
                    <a:avLst/>
                  </a:prstGeom>
                  <a:solidFill>
                    <a:srgbClr val="009900"/>
                  </a:solidFill>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7" name="Straight Connector 76"/>
                  <p:cNvCxnSpPr/>
                  <p:nvPr/>
                </p:nvCxnSpPr>
                <p:spPr>
                  <a:xfrm>
                    <a:off x="6881361" y="5270797"/>
                    <a:ext cx="380897" cy="0"/>
                  </a:xfrm>
                  <a:prstGeom prst="line">
                    <a:avLst/>
                  </a:prstGeom>
                  <a:solidFill>
                    <a:srgbClr val="009900"/>
                  </a:solidFill>
                  <a:ln w="2540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44250" name="Group 107"/>
                <p:cNvGrpSpPr>
                  <a:grpSpLocks/>
                </p:cNvGrpSpPr>
                <p:nvPr/>
              </p:nvGrpSpPr>
              <p:grpSpPr bwMode="auto">
                <a:xfrm rot="-4087298">
                  <a:off x="6758710" y="5091442"/>
                  <a:ext cx="1794688" cy="15873"/>
                  <a:chOff x="6887514" y="5248353"/>
                  <a:chExt cx="1794688" cy="15873"/>
                </a:xfrm>
              </p:grpSpPr>
              <p:cxnSp>
                <p:nvCxnSpPr>
                  <p:cNvPr id="74" name="Straight Connector 73"/>
                  <p:cNvCxnSpPr/>
                  <p:nvPr/>
                </p:nvCxnSpPr>
                <p:spPr>
                  <a:xfrm>
                    <a:off x="8300019" y="5247108"/>
                    <a:ext cx="380897" cy="0"/>
                  </a:xfrm>
                  <a:prstGeom prst="line">
                    <a:avLst/>
                  </a:prstGeom>
                  <a:solidFill>
                    <a:srgbClr val="009900"/>
                  </a:solidFill>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5" name="Straight Connector 74"/>
                  <p:cNvCxnSpPr/>
                  <p:nvPr/>
                </p:nvCxnSpPr>
                <p:spPr>
                  <a:xfrm>
                    <a:off x="6892782" y="5256370"/>
                    <a:ext cx="380897" cy="0"/>
                  </a:xfrm>
                  <a:prstGeom prst="line">
                    <a:avLst/>
                  </a:prstGeom>
                  <a:solidFill>
                    <a:srgbClr val="009900"/>
                  </a:solidFill>
                  <a:ln w="25400">
                    <a:solidFill>
                      <a:schemeClr val="tx1"/>
                    </a:solidFill>
                  </a:ln>
                </p:spPr>
                <p:style>
                  <a:lnRef idx="1">
                    <a:schemeClr val="accent1"/>
                  </a:lnRef>
                  <a:fillRef idx="0">
                    <a:schemeClr val="accent1"/>
                  </a:fillRef>
                  <a:effectRef idx="0">
                    <a:schemeClr val="accent1"/>
                  </a:effectRef>
                  <a:fontRef idx="minor">
                    <a:schemeClr val="tx1"/>
                  </a:fontRef>
                </p:style>
              </p:cxnSp>
            </p:grpSp>
          </p:grpSp>
          <p:grpSp>
            <p:nvGrpSpPr>
              <p:cNvPr id="44198" name="Group 110"/>
              <p:cNvGrpSpPr>
                <a:grpSpLocks noChangeAspect="1"/>
              </p:cNvGrpSpPr>
              <p:nvPr/>
            </p:nvGrpSpPr>
            <p:grpSpPr bwMode="auto">
              <a:xfrm>
                <a:off x="1283956" y="4348338"/>
                <a:ext cx="728696" cy="719417"/>
                <a:chOff x="6722714" y="4202035"/>
                <a:chExt cx="1822202" cy="1797951"/>
              </a:xfrm>
            </p:grpSpPr>
            <p:sp>
              <p:nvSpPr>
                <p:cNvPr id="85" name="Oval 84"/>
                <p:cNvSpPr>
                  <a:spLocks noChangeAspect="1"/>
                </p:cNvSpPr>
                <p:nvPr/>
              </p:nvSpPr>
              <p:spPr>
                <a:xfrm>
                  <a:off x="7127642" y="4590805"/>
                  <a:ext cx="1020226" cy="1023661"/>
                </a:xfrm>
                <a:prstGeom prst="ellipse">
                  <a:avLst/>
                </a:prstGeom>
                <a:solidFill>
                  <a:srgbClr val="009900"/>
                </a:solidFill>
                <a:ln w="25400">
                  <a:no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cxnSp>
              <p:nvCxnSpPr>
                <p:cNvPr id="86" name="Straight Connector 85"/>
                <p:cNvCxnSpPr>
                  <a:stCxn id="85" idx="0"/>
                </p:cNvCxnSpPr>
                <p:nvPr/>
              </p:nvCxnSpPr>
              <p:spPr>
                <a:xfrm rot="16200000" flipV="1">
                  <a:off x="7475079" y="4426142"/>
                  <a:ext cx="321383" cy="7940"/>
                </a:xfrm>
                <a:prstGeom prst="line">
                  <a:avLst/>
                </a:prstGeom>
                <a:solidFill>
                  <a:srgbClr val="009900"/>
                </a:solidFill>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7" name="Straight Connector 86"/>
                <p:cNvCxnSpPr>
                  <a:stCxn id="85" idx="7"/>
                </p:cNvCxnSpPr>
                <p:nvPr/>
              </p:nvCxnSpPr>
              <p:spPr>
                <a:xfrm rot="5400000" flipH="1" flipV="1">
                  <a:off x="8003031" y="4509408"/>
                  <a:ext cx="230125" cy="234214"/>
                </a:xfrm>
                <a:prstGeom prst="line">
                  <a:avLst/>
                </a:prstGeom>
                <a:solidFill>
                  <a:srgbClr val="009900"/>
                </a:solidFill>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8" name="Straight Connector 87"/>
                <p:cNvCxnSpPr/>
                <p:nvPr/>
              </p:nvCxnSpPr>
              <p:spPr>
                <a:xfrm rot="16200000" flipV="1">
                  <a:off x="7490959" y="5775156"/>
                  <a:ext cx="325349" cy="3969"/>
                </a:xfrm>
                <a:prstGeom prst="line">
                  <a:avLst/>
                </a:prstGeom>
                <a:solidFill>
                  <a:srgbClr val="009900"/>
                </a:solidFill>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9" name="Straight Connector 88"/>
                <p:cNvCxnSpPr/>
                <p:nvPr/>
              </p:nvCxnSpPr>
              <p:spPr>
                <a:xfrm rot="5400000" flipH="1" flipV="1">
                  <a:off x="7052275" y="5483471"/>
                  <a:ext cx="230125" cy="238185"/>
                </a:xfrm>
                <a:prstGeom prst="line">
                  <a:avLst/>
                </a:prstGeom>
                <a:solidFill>
                  <a:srgbClr val="009900"/>
                </a:solidFill>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0" name="Straight Connector 89"/>
                <p:cNvCxnSpPr>
                  <a:stCxn id="85" idx="6"/>
                </p:cNvCxnSpPr>
                <p:nvPr/>
              </p:nvCxnSpPr>
              <p:spPr>
                <a:xfrm>
                  <a:off x="8147868" y="5102634"/>
                  <a:ext cx="381097" cy="0"/>
                </a:xfrm>
                <a:prstGeom prst="line">
                  <a:avLst/>
                </a:prstGeom>
                <a:solidFill>
                  <a:srgbClr val="009900"/>
                </a:solidFill>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1" name="Straight Connector 90"/>
                <p:cNvCxnSpPr/>
                <p:nvPr/>
              </p:nvCxnSpPr>
              <p:spPr>
                <a:xfrm>
                  <a:off x="6734635" y="5110569"/>
                  <a:ext cx="381097" cy="0"/>
                </a:xfrm>
                <a:prstGeom prst="line">
                  <a:avLst/>
                </a:prstGeom>
                <a:solidFill>
                  <a:srgbClr val="009900"/>
                </a:solidFill>
                <a:ln w="254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44224" name="Group 97"/>
                <p:cNvGrpSpPr>
                  <a:grpSpLocks/>
                </p:cNvGrpSpPr>
                <p:nvPr/>
              </p:nvGrpSpPr>
              <p:grpSpPr bwMode="auto">
                <a:xfrm rot="2542173">
                  <a:off x="6726868" y="5093724"/>
                  <a:ext cx="1803848" cy="7924"/>
                  <a:chOff x="6873130" y="5254185"/>
                  <a:chExt cx="1803848" cy="7924"/>
                </a:xfrm>
              </p:grpSpPr>
              <p:cxnSp>
                <p:nvCxnSpPr>
                  <p:cNvPr id="105" name="Straight Connector 104"/>
                  <p:cNvCxnSpPr/>
                  <p:nvPr/>
                </p:nvCxnSpPr>
                <p:spPr>
                  <a:xfrm>
                    <a:off x="8289958" y="5255403"/>
                    <a:ext cx="381097" cy="0"/>
                  </a:xfrm>
                  <a:prstGeom prst="line">
                    <a:avLst/>
                  </a:prstGeom>
                  <a:solidFill>
                    <a:srgbClr val="009900"/>
                  </a:solidFill>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6" name="Straight Connector 105"/>
                  <p:cNvCxnSpPr/>
                  <p:nvPr/>
                </p:nvCxnSpPr>
                <p:spPr>
                  <a:xfrm>
                    <a:off x="6873349" y="5263379"/>
                    <a:ext cx="381097" cy="0"/>
                  </a:xfrm>
                  <a:prstGeom prst="line">
                    <a:avLst/>
                  </a:prstGeom>
                  <a:solidFill>
                    <a:srgbClr val="009900"/>
                  </a:solidFill>
                  <a:ln w="2540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44225" name="Group 98"/>
                <p:cNvGrpSpPr>
                  <a:grpSpLocks/>
                </p:cNvGrpSpPr>
                <p:nvPr/>
              </p:nvGrpSpPr>
              <p:grpSpPr bwMode="auto">
                <a:xfrm rot="-1318987">
                  <a:off x="6749726" y="5108425"/>
                  <a:ext cx="1795190" cy="8888"/>
                  <a:chOff x="6885579" y="5255117"/>
                  <a:chExt cx="1795190" cy="8888"/>
                </a:xfrm>
              </p:grpSpPr>
              <p:cxnSp>
                <p:nvCxnSpPr>
                  <p:cNvPr id="103" name="Straight Connector 102"/>
                  <p:cNvCxnSpPr/>
                  <p:nvPr/>
                </p:nvCxnSpPr>
                <p:spPr>
                  <a:xfrm>
                    <a:off x="8297393" y="5140626"/>
                    <a:ext cx="381097" cy="35712"/>
                  </a:xfrm>
                  <a:prstGeom prst="line">
                    <a:avLst/>
                  </a:prstGeom>
                  <a:solidFill>
                    <a:srgbClr val="009900"/>
                  </a:solidFill>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4" name="Straight Connector 103"/>
                  <p:cNvCxnSpPr/>
                  <p:nvPr/>
                </p:nvCxnSpPr>
                <p:spPr>
                  <a:xfrm>
                    <a:off x="6875218" y="5183896"/>
                    <a:ext cx="381097" cy="59519"/>
                  </a:xfrm>
                  <a:prstGeom prst="line">
                    <a:avLst/>
                  </a:prstGeom>
                  <a:solidFill>
                    <a:srgbClr val="009900"/>
                  </a:solidFill>
                  <a:ln w="2540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44226" name="Group 101"/>
                <p:cNvGrpSpPr>
                  <a:grpSpLocks/>
                </p:cNvGrpSpPr>
                <p:nvPr/>
              </p:nvGrpSpPr>
              <p:grpSpPr bwMode="auto">
                <a:xfrm rot="1176340">
                  <a:off x="6722714" y="5110999"/>
                  <a:ext cx="1795225" cy="6910"/>
                  <a:chOff x="6879595" y="5254329"/>
                  <a:chExt cx="1795225" cy="6910"/>
                </a:xfrm>
              </p:grpSpPr>
              <p:cxnSp>
                <p:nvCxnSpPr>
                  <p:cNvPr id="101" name="Straight Connector 100"/>
                  <p:cNvCxnSpPr/>
                  <p:nvPr/>
                </p:nvCxnSpPr>
                <p:spPr>
                  <a:xfrm>
                    <a:off x="8268580" y="5221486"/>
                    <a:ext cx="381097" cy="0"/>
                  </a:xfrm>
                  <a:prstGeom prst="line">
                    <a:avLst/>
                  </a:prstGeom>
                  <a:solidFill>
                    <a:srgbClr val="009900"/>
                  </a:solidFill>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2" name="Straight Connector 101"/>
                  <p:cNvCxnSpPr/>
                  <p:nvPr/>
                </p:nvCxnSpPr>
                <p:spPr>
                  <a:xfrm>
                    <a:off x="6856598" y="5244717"/>
                    <a:ext cx="377126" cy="0"/>
                  </a:xfrm>
                  <a:prstGeom prst="line">
                    <a:avLst/>
                  </a:prstGeom>
                  <a:solidFill>
                    <a:srgbClr val="009900"/>
                  </a:solidFill>
                  <a:ln w="2540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44227" name="Group 104"/>
                <p:cNvGrpSpPr>
                  <a:grpSpLocks/>
                </p:cNvGrpSpPr>
                <p:nvPr/>
              </p:nvGrpSpPr>
              <p:grpSpPr bwMode="auto">
                <a:xfrm rot="4076838">
                  <a:off x="6723689" y="5098727"/>
                  <a:ext cx="1793279" cy="9240"/>
                  <a:chOff x="6882664" y="5262202"/>
                  <a:chExt cx="1793279" cy="9240"/>
                </a:xfrm>
              </p:grpSpPr>
              <p:cxnSp>
                <p:nvCxnSpPr>
                  <p:cNvPr id="99" name="Straight Connector 98"/>
                  <p:cNvCxnSpPr/>
                  <p:nvPr/>
                </p:nvCxnSpPr>
                <p:spPr>
                  <a:xfrm>
                    <a:off x="8289443" y="5268563"/>
                    <a:ext cx="380897" cy="0"/>
                  </a:xfrm>
                  <a:prstGeom prst="line">
                    <a:avLst/>
                  </a:prstGeom>
                  <a:solidFill>
                    <a:srgbClr val="009900"/>
                  </a:solidFill>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0" name="Straight Connector 99"/>
                  <p:cNvCxnSpPr/>
                  <p:nvPr/>
                </p:nvCxnSpPr>
                <p:spPr>
                  <a:xfrm>
                    <a:off x="6849748" y="5271830"/>
                    <a:ext cx="380897" cy="0"/>
                  </a:xfrm>
                  <a:prstGeom prst="line">
                    <a:avLst/>
                  </a:prstGeom>
                  <a:solidFill>
                    <a:srgbClr val="009900"/>
                  </a:solidFill>
                  <a:ln w="2540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44228" name="Group 107"/>
                <p:cNvGrpSpPr>
                  <a:grpSpLocks/>
                </p:cNvGrpSpPr>
                <p:nvPr/>
              </p:nvGrpSpPr>
              <p:grpSpPr bwMode="auto">
                <a:xfrm rot="-4087298">
                  <a:off x="6758710" y="5091442"/>
                  <a:ext cx="1794688" cy="15873"/>
                  <a:chOff x="6887514" y="5248353"/>
                  <a:chExt cx="1794688" cy="15873"/>
                </a:xfrm>
              </p:grpSpPr>
              <p:cxnSp>
                <p:nvCxnSpPr>
                  <p:cNvPr id="97" name="Straight Connector 96"/>
                  <p:cNvCxnSpPr/>
                  <p:nvPr/>
                </p:nvCxnSpPr>
                <p:spPr>
                  <a:xfrm>
                    <a:off x="8315430" y="5218533"/>
                    <a:ext cx="380897" cy="0"/>
                  </a:xfrm>
                  <a:prstGeom prst="line">
                    <a:avLst/>
                  </a:prstGeom>
                  <a:solidFill>
                    <a:srgbClr val="009900"/>
                  </a:solidFill>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8" name="Straight Connector 97"/>
                  <p:cNvCxnSpPr/>
                  <p:nvPr/>
                </p:nvCxnSpPr>
                <p:spPr>
                  <a:xfrm>
                    <a:off x="6931181" y="5232188"/>
                    <a:ext cx="376928" cy="0"/>
                  </a:xfrm>
                  <a:prstGeom prst="line">
                    <a:avLst/>
                  </a:prstGeom>
                  <a:solidFill>
                    <a:srgbClr val="009900"/>
                  </a:solidFill>
                  <a:ln w="25400">
                    <a:solidFill>
                      <a:schemeClr val="tx1"/>
                    </a:solidFill>
                  </a:ln>
                </p:spPr>
                <p:style>
                  <a:lnRef idx="1">
                    <a:schemeClr val="accent1"/>
                  </a:lnRef>
                  <a:fillRef idx="0">
                    <a:schemeClr val="accent1"/>
                  </a:fillRef>
                  <a:effectRef idx="0">
                    <a:schemeClr val="accent1"/>
                  </a:effectRef>
                  <a:fontRef idx="minor">
                    <a:schemeClr val="tx1"/>
                  </a:fontRef>
                </p:style>
              </p:cxnSp>
            </p:grpSp>
          </p:grpSp>
          <p:sp>
            <p:nvSpPr>
              <p:cNvPr id="44199" name="TextBox 106"/>
              <p:cNvSpPr txBox="1">
                <a:spLocks noChangeArrowheads="1"/>
              </p:cNvSpPr>
              <p:nvPr/>
            </p:nvSpPr>
            <p:spPr bwMode="auto">
              <a:xfrm>
                <a:off x="2505205" y="3081403"/>
                <a:ext cx="30008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a:solidFill>
                      <a:srgbClr val="0000FF"/>
                    </a:solidFill>
                  </a:rPr>
                  <a:t>x</a:t>
                </a:r>
              </a:p>
            </p:txBody>
          </p:sp>
          <p:sp>
            <p:nvSpPr>
              <p:cNvPr id="44200" name="TextBox 107"/>
              <p:cNvSpPr txBox="1">
                <a:spLocks noChangeArrowheads="1"/>
              </p:cNvSpPr>
              <p:nvPr/>
            </p:nvSpPr>
            <p:spPr bwMode="auto">
              <a:xfrm>
                <a:off x="1442581" y="3534428"/>
                <a:ext cx="30008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a:solidFill>
                      <a:srgbClr val="0000FF"/>
                    </a:solidFill>
                  </a:rPr>
                  <a:t>x</a:t>
                </a:r>
              </a:p>
            </p:txBody>
          </p:sp>
          <p:sp>
            <p:nvSpPr>
              <p:cNvPr id="44201" name="TextBox 108"/>
              <p:cNvSpPr txBox="1">
                <a:spLocks noChangeArrowheads="1"/>
              </p:cNvSpPr>
              <p:nvPr/>
            </p:nvSpPr>
            <p:spPr bwMode="auto">
              <a:xfrm>
                <a:off x="2294350" y="2670132"/>
                <a:ext cx="30008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a:solidFill>
                      <a:srgbClr val="0000FF"/>
                    </a:solidFill>
                  </a:rPr>
                  <a:t>x</a:t>
                </a:r>
              </a:p>
            </p:txBody>
          </p:sp>
          <p:sp>
            <p:nvSpPr>
              <p:cNvPr id="44202" name="TextBox 109"/>
              <p:cNvSpPr txBox="1">
                <a:spLocks noChangeArrowheads="1"/>
              </p:cNvSpPr>
              <p:nvPr/>
            </p:nvSpPr>
            <p:spPr bwMode="auto">
              <a:xfrm>
                <a:off x="2432137" y="4774504"/>
                <a:ext cx="30008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a:solidFill>
                      <a:srgbClr val="0000FF"/>
                    </a:solidFill>
                  </a:rPr>
                  <a:t>x</a:t>
                </a:r>
              </a:p>
            </p:txBody>
          </p:sp>
          <p:sp>
            <p:nvSpPr>
              <p:cNvPr id="44203" name="TextBox 110"/>
              <p:cNvSpPr txBox="1">
                <a:spLocks noChangeArrowheads="1"/>
              </p:cNvSpPr>
              <p:nvPr/>
            </p:nvSpPr>
            <p:spPr bwMode="auto">
              <a:xfrm>
                <a:off x="2144038" y="4398724"/>
                <a:ext cx="30008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a:solidFill>
                      <a:srgbClr val="0000FF"/>
                    </a:solidFill>
                  </a:rPr>
                  <a:t>x</a:t>
                </a:r>
              </a:p>
            </p:txBody>
          </p:sp>
          <p:sp>
            <p:nvSpPr>
              <p:cNvPr id="44204" name="TextBox 111"/>
              <p:cNvSpPr txBox="1">
                <a:spLocks noChangeArrowheads="1"/>
              </p:cNvSpPr>
              <p:nvPr/>
            </p:nvSpPr>
            <p:spPr bwMode="auto">
              <a:xfrm>
                <a:off x="2607501" y="2820444"/>
                <a:ext cx="30008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a:solidFill>
                      <a:srgbClr val="0000FF"/>
                    </a:solidFill>
                  </a:rPr>
                  <a:t>x</a:t>
                </a:r>
              </a:p>
            </p:txBody>
          </p:sp>
          <p:sp>
            <p:nvSpPr>
              <p:cNvPr id="44205" name="TextBox 112"/>
              <p:cNvSpPr txBox="1">
                <a:spLocks noChangeArrowheads="1"/>
              </p:cNvSpPr>
              <p:nvPr/>
            </p:nvSpPr>
            <p:spPr bwMode="auto">
              <a:xfrm>
                <a:off x="1906044" y="3296433"/>
                <a:ext cx="30008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a:solidFill>
                      <a:srgbClr val="0000FF"/>
                    </a:solidFill>
                  </a:rPr>
                  <a:t>x</a:t>
                </a:r>
              </a:p>
            </p:txBody>
          </p:sp>
          <p:sp>
            <p:nvSpPr>
              <p:cNvPr id="44206" name="TextBox 113"/>
              <p:cNvSpPr txBox="1">
                <a:spLocks noChangeArrowheads="1"/>
              </p:cNvSpPr>
              <p:nvPr/>
            </p:nvSpPr>
            <p:spPr bwMode="auto">
              <a:xfrm>
                <a:off x="1292268" y="3935260"/>
                <a:ext cx="30008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a:solidFill>
                      <a:srgbClr val="0000FF"/>
                    </a:solidFill>
                  </a:rPr>
                  <a:t>x</a:t>
                </a:r>
              </a:p>
            </p:txBody>
          </p:sp>
          <p:sp>
            <p:nvSpPr>
              <p:cNvPr id="44207" name="TextBox 114"/>
              <p:cNvSpPr txBox="1">
                <a:spLocks noChangeArrowheads="1"/>
              </p:cNvSpPr>
              <p:nvPr/>
            </p:nvSpPr>
            <p:spPr bwMode="auto">
              <a:xfrm>
                <a:off x="1826843" y="4949869"/>
                <a:ext cx="30008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a:solidFill>
                      <a:srgbClr val="0000FF"/>
                    </a:solidFill>
                  </a:rPr>
                  <a:t>x</a:t>
                </a:r>
              </a:p>
            </p:txBody>
          </p:sp>
          <p:sp>
            <p:nvSpPr>
              <p:cNvPr id="44208" name="TextBox 115"/>
              <p:cNvSpPr txBox="1">
                <a:spLocks noChangeArrowheads="1"/>
              </p:cNvSpPr>
              <p:nvPr/>
            </p:nvSpPr>
            <p:spPr bwMode="auto">
              <a:xfrm>
                <a:off x="1693101" y="3872630"/>
                <a:ext cx="30008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a:solidFill>
                      <a:srgbClr val="0000FF"/>
                    </a:solidFill>
                  </a:rPr>
                  <a:t>x</a:t>
                </a:r>
              </a:p>
            </p:txBody>
          </p:sp>
          <p:cxnSp>
            <p:nvCxnSpPr>
              <p:cNvPr id="117" name="Straight Connector 116"/>
              <p:cNvCxnSpPr/>
              <p:nvPr/>
            </p:nvCxnSpPr>
            <p:spPr bwMode="auto">
              <a:xfrm rot="-420000">
                <a:off x="2295198" y="3271925"/>
                <a:ext cx="150813" cy="0"/>
              </a:xfrm>
              <a:prstGeom prst="line">
                <a:avLst/>
              </a:prstGeom>
              <a:solidFill>
                <a:srgbClr val="009900"/>
              </a:solidFill>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8" name="Straight Connector 117"/>
              <p:cNvCxnSpPr/>
              <p:nvPr/>
            </p:nvCxnSpPr>
            <p:spPr bwMode="auto">
              <a:xfrm rot="1176340">
                <a:off x="1364923" y="3549754"/>
                <a:ext cx="150813" cy="0"/>
              </a:xfrm>
              <a:prstGeom prst="line">
                <a:avLst/>
              </a:prstGeom>
              <a:solidFill>
                <a:srgbClr val="009900"/>
              </a:solidFill>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9" name="Straight Connector 118"/>
              <p:cNvCxnSpPr/>
              <p:nvPr/>
            </p:nvCxnSpPr>
            <p:spPr bwMode="auto">
              <a:xfrm rot="-3240000">
                <a:off x="1801482" y="3772017"/>
                <a:ext cx="152409" cy="0"/>
              </a:xfrm>
              <a:prstGeom prst="line">
                <a:avLst/>
              </a:prstGeom>
              <a:solidFill>
                <a:srgbClr val="009900"/>
              </a:solidFill>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0" name="Straight Connector 119"/>
              <p:cNvCxnSpPr/>
              <p:nvPr/>
            </p:nvCxnSpPr>
            <p:spPr bwMode="auto">
              <a:xfrm rot="4260000">
                <a:off x="2596819" y="4486433"/>
                <a:ext cx="152409" cy="0"/>
              </a:xfrm>
              <a:prstGeom prst="line">
                <a:avLst/>
              </a:prstGeom>
              <a:solidFill>
                <a:srgbClr val="009900"/>
              </a:solidFill>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1" name="Straight Connector 120"/>
              <p:cNvCxnSpPr/>
              <p:nvPr/>
            </p:nvCxnSpPr>
            <p:spPr bwMode="auto">
              <a:xfrm rot="1176340">
                <a:off x="2177723" y="4873806"/>
                <a:ext cx="152400" cy="0"/>
              </a:xfrm>
              <a:prstGeom prst="line">
                <a:avLst/>
              </a:prstGeom>
              <a:solidFill>
                <a:srgbClr val="009900"/>
              </a:solidFill>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2" name="Straight Connector 121"/>
              <p:cNvCxnSpPr/>
              <p:nvPr/>
            </p:nvCxnSpPr>
            <p:spPr bwMode="auto">
              <a:xfrm rot="1176340">
                <a:off x="1487161" y="5250066"/>
                <a:ext cx="150812" cy="0"/>
              </a:xfrm>
              <a:prstGeom prst="line">
                <a:avLst/>
              </a:prstGeom>
              <a:solidFill>
                <a:srgbClr val="009900"/>
              </a:solidFill>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3" name="Straight Connector 122"/>
              <p:cNvCxnSpPr/>
              <p:nvPr/>
            </p:nvCxnSpPr>
            <p:spPr bwMode="auto">
              <a:xfrm rot="-1440000">
                <a:off x="2747636" y="5091307"/>
                <a:ext cx="152400" cy="1587"/>
              </a:xfrm>
              <a:prstGeom prst="line">
                <a:avLst/>
              </a:prstGeom>
              <a:solidFill>
                <a:srgbClr val="009900"/>
              </a:solidFill>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4" name="Straight Connector 123"/>
              <p:cNvCxnSpPr/>
              <p:nvPr/>
            </p:nvCxnSpPr>
            <p:spPr bwMode="auto">
              <a:xfrm rot="6660000">
                <a:off x="2650794" y="2757545"/>
                <a:ext cx="152409" cy="0"/>
              </a:xfrm>
              <a:prstGeom prst="line">
                <a:avLst/>
              </a:prstGeom>
              <a:solidFill>
                <a:srgbClr val="009900"/>
              </a:solidFill>
              <a:ln w="25400">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128" name="Straight Arrow Connector 127"/>
            <p:cNvCxnSpPr>
              <a:stCxn id="44199" idx="3"/>
            </p:cNvCxnSpPr>
            <p:nvPr/>
          </p:nvCxnSpPr>
          <p:spPr>
            <a:xfrm flipV="1">
              <a:off x="2667000" y="2904987"/>
              <a:ext cx="428625" cy="147647"/>
            </a:xfrm>
            <a:prstGeom prst="straightConnector1">
              <a:avLst/>
            </a:prstGeom>
            <a:ln>
              <a:solidFill>
                <a:schemeClr val="tx1"/>
              </a:solidFill>
              <a:prstDash val="sysDash"/>
              <a:tailEnd type="arrow"/>
            </a:ln>
          </p:spPr>
          <p:style>
            <a:lnRef idx="1">
              <a:schemeClr val="accent1"/>
            </a:lnRef>
            <a:fillRef idx="0">
              <a:schemeClr val="accent1"/>
            </a:fillRef>
            <a:effectRef idx="0">
              <a:schemeClr val="accent1"/>
            </a:effectRef>
            <a:fontRef idx="minor">
              <a:schemeClr val="tx1"/>
            </a:fontRef>
          </p:style>
        </p:cxnSp>
        <p:cxnSp>
          <p:nvCxnSpPr>
            <p:cNvPr id="129" name="Straight Arrow Connector 128"/>
            <p:cNvCxnSpPr/>
            <p:nvPr/>
          </p:nvCxnSpPr>
          <p:spPr>
            <a:xfrm rot="10800000" flipV="1">
              <a:off x="904875" y="3352688"/>
              <a:ext cx="323850" cy="9526"/>
            </a:xfrm>
            <a:prstGeom prst="straightConnector1">
              <a:avLst/>
            </a:prstGeom>
            <a:ln>
              <a:solidFill>
                <a:schemeClr val="tx1"/>
              </a:solidFill>
              <a:prstDash val="sysDash"/>
              <a:tailEnd type="arrow"/>
            </a:ln>
          </p:spPr>
          <p:style>
            <a:lnRef idx="1">
              <a:schemeClr val="accent1"/>
            </a:lnRef>
            <a:fillRef idx="0">
              <a:schemeClr val="accent1"/>
            </a:fillRef>
            <a:effectRef idx="0">
              <a:schemeClr val="accent1"/>
            </a:effectRef>
            <a:fontRef idx="minor">
              <a:schemeClr val="tx1"/>
            </a:fontRef>
          </p:style>
        </p:cxnSp>
        <p:cxnSp>
          <p:nvCxnSpPr>
            <p:cNvPr id="133" name="Straight Arrow Connector 132"/>
            <p:cNvCxnSpPr/>
            <p:nvPr/>
          </p:nvCxnSpPr>
          <p:spPr>
            <a:xfrm rot="5400000">
              <a:off x="1638292" y="5143495"/>
              <a:ext cx="285767" cy="76200"/>
            </a:xfrm>
            <a:prstGeom prst="straightConnector1">
              <a:avLst/>
            </a:prstGeom>
            <a:ln>
              <a:solidFill>
                <a:schemeClr val="tx1"/>
              </a:solidFill>
              <a:prstDash val="sysDash"/>
              <a:tailEnd type="arrow"/>
            </a:ln>
          </p:spPr>
          <p:style>
            <a:lnRef idx="1">
              <a:schemeClr val="accent1"/>
            </a:lnRef>
            <a:fillRef idx="0">
              <a:schemeClr val="accent1"/>
            </a:fillRef>
            <a:effectRef idx="0">
              <a:schemeClr val="accent1"/>
            </a:effectRef>
            <a:fontRef idx="minor">
              <a:schemeClr val="tx1"/>
            </a:fontRef>
          </p:style>
        </p:cxnSp>
      </p:grpSp>
      <p:grpSp>
        <p:nvGrpSpPr>
          <p:cNvPr id="44038" name="Group 125"/>
          <p:cNvGrpSpPr>
            <a:grpSpLocks/>
          </p:cNvGrpSpPr>
          <p:nvPr/>
        </p:nvGrpSpPr>
        <p:grpSpPr bwMode="auto">
          <a:xfrm>
            <a:off x="3683000" y="2347913"/>
            <a:ext cx="1778000" cy="2817812"/>
            <a:chOff x="1215025" y="2567836"/>
            <a:chExt cx="1778696" cy="2818356"/>
          </a:xfrm>
        </p:grpSpPr>
        <p:sp>
          <p:nvSpPr>
            <p:cNvPr id="143" name="Rounded Rectangle 142"/>
            <p:cNvSpPr/>
            <p:nvPr/>
          </p:nvSpPr>
          <p:spPr>
            <a:xfrm>
              <a:off x="1215025" y="2567836"/>
              <a:ext cx="1778696" cy="2818356"/>
            </a:xfrm>
            <a:prstGeom prst="roundRect">
              <a:avLst/>
            </a:prstGeom>
            <a:noFill/>
            <a:ln>
              <a:solidFill>
                <a:schemeClr val="tx1"/>
              </a:solidFill>
              <a:prstDash val="lg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nvGrpSpPr>
            <p:cNvPr id="44113" name="Group 110"/>
            <p:cNvGrpSpPr>
              <a:grpSpLocks noChangeAspect="1"/>
            </p:cNvGrpSpPr>
            <p:nvPr/>
          </p:nvGrpSpPr>
          <p:grpSpPr bwMode="auto">
            <a:xfrm>
              <a:off x="1319449" y="2667763"/>
              <a:ext cx="728697" cy="719417"/>
              <a:chOff x="6722714" y="4202035"/>
              <a:chExt cx="1822202" cy="1797951"/>
            </a:xfrm>
          </p:grpSpPr>
          <p:sp>
            <p:nvSpPr>
              <p:cNvPr id="210" name="Oval 37"/>
              <p:cNvSpPr>
                <a:spLocks noChangeAspect="1"/>
              </p:cNvSpPr>
              <p:nvPr/>
            </p:nvSpPr>
            <p:spPr>
              <a:xfrm>
                <a:off x="7128768" y="4591180"/>
                <a:ext cx="1020626" cy="1023799"/>
              </a:xfrm>
              <a:prstGeom prst="ellipse">
                <a:avLst/>
              </a:prstGeom>
              <a:solidFill>
                <a:srgbClr val="009900"/>
              </a:solidFill>
              <a:ln w="25400">
                <a:no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cxnSp>
            <p:nvCxnSpPr>
              <p:cNvPr id="211" name="Straight Connector 38"/>
              <p:cNvCxnSpPr/>
              <p:nvPr/>
            </p:nvCxnSpPr>
            <p:spPr>
              <a:xfrm rot="16200000" flipV="1">
                <a:off x="7476384" y="4426496"/>
                <a:ext cx="321424" cy="7943"/>
              </a:xfrm>
              <a:prstGeom prst="line">
                <a:avLst/>
              </a:prstGeom>
              <a:solidFill>
                <a:srgbClr val="009900"/>
              </a:solidFill>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2" name="Straight Connector 39"/>
              <p:cNvCxnSpPr/>
              <p:nvPr/>
            </p:nvCxnSpPr>
            <p:spPr>
              <a:xfrm rot="5400000" flipH="1" flipV="1">
                <a:off x="8004531" y="4509739"/>
                <a:ext cx="230156" cy="234308"/>
              </a:xfrm>
              <a:prstGeom prst="line">
                <a:avLst/>
              </a:prstGeom>
              <a:solidFill>
                <a:srgbClr val="009900"/>
              </a:solidFill>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3" name="Straight Connector 40"/>
              <p:cNvCxnSpPr/>
              <p:nvPr/>
            </p:nvCxnSpPr>
            <p:spPr>
              <a:xfrm rot="16200000" flipV="1">
                <a:off x="7492268" y="5775690"/>
                <a:ext cx="325393" cy="3973"/>
              </a:xfrm>
              <a:prstGeom prst="line">
                <a:avLst/>
              </a:prstGeom>
              <a:solidFill>
                <a:srgbClr val="009900"/>
              </a:solidFill>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4" name="Straight Connector 213"/>
              <p:cNvCxnSpPr/>
              <p:nvPr/>
            </p:nvCxnSpPr>
            <p:spPr>
              <a:xfrm rot="5400000" flipH="1" flipV="1">
                <a:off x="7053401" y="5483936"/>
                <a:ext cx="230156" cy="238278"/>
              </a:xfrm>
              <a:prstGeom prst="line">
                <a:avLst/>
              </a:prstGeom>
              <a:solidFill>
                <a:srgbClr val="009900"/>
              </a:solidFill>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5" name="Straight Connector 214"/>
              <p:cNvCxnSpPr/>
              <p:nvPr/>
            </p:nvCxnSpPr>
            <p:spPr>
              <a:xfrm>
                <a:off x="8149394" y="5103080"/>
                <a:ext cx="381245" cy="0"/>
              </a:xfrm>
              <a:prstGeom prst="line">
                <a:avLst/>
              </a:prstGeom>
              <a:solidFill>
                <a:srgbClr val="009900"/>
              </a:solidFill>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6" name="Straight Connector 215"/>
              <p:cNvCxnSpPr/>
              <p:nvPr/>
            </p:nvCxnSpPr>
            <p:spPr>
              <a:xfrm>
                <a:off x="6735610" y="5111017"/>
                <a:ext cx="381245" cy="0"/>
              </a:xfrm>
              <a:prstGeom prst="line">
                <a:avLst/>
              </a:prstGeom>
              <a:solidFill>
                <a:srgbClr val="009900"/>
              </a:solidFill>
              <a:ln w="254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44175" name="Group 97"/>
              <p:cNvGrpSpPr>
                <a:grpSpLocks/>
              </p:cNvGrpSpPr>
              <p:nvPr/>
            </p:nvGrpSpPr>
            <p:grpSpPr bwMode="auto">
              <a:xfrm rot="2542173">
                <a:off x="6726868" y="5093724"/>
                <a:ext cx="1803848" cy="7924"/>
                <a:chOff x="6873130" y="5254185"/>
                <a:chExt cx="1803848" cy="7924"/>
              </a:xfrm>
            </p:grpSpPr>
            <p:cxnSp>
              <p:nvCxnSpPr>
                <p:cNvPr id="230" name="Straight Connector 229"/>
                <p:cNvCxnSpPr/>
                <p:nvPr/>
              </p:nvCxnSpPr>
              <p:spPr>
                <a:xfrm>
                  <a:off x="8291433" y="5254843"/>
                  <a:ext cx="381245" cy="0"/>
                </a:xfrm>
                <a:prstGeom prst="line">
                  <a:avLst/>
                </a:prstGeom>
                <a:solidFill>
                  <a:srgbClr val="009900"/>
                </a:solidFill>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1" name="Straight Connector 58"/>
                <p:cNvCxnSpPr/>
                <p:nvPr/>
              </p:nvCxnSpPr>
              <p:spPr>
                <a:xfrm>
                  <a:off x="6874273" y="5262816"/>
                  <a:ext cx="381245" cy="0"/>
                </a:xfrm>
                <a:prstGeom prst="line">
                  <a:avLst/>
                </a:prstGeom>
                <a:solidFill>
                  <a:srgbClr val="009900"/>
                </a:solidFill>
                <a:ln w="2540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44176" name="Group 98"/>
              <p:cNvGrpSpPr>
                <a:grpSpLocks/>
              </p:cNvGrpSpPr>
              <p:nvPr/>
            </p:nvGrpSpPr>
            <p:grpSpPr bwMode="auto">
              <a:xfrm rot="-1318987">
                <a:off x="6749726" y="5108425"/>
                <a:ext cx="1795190" cy="8888"/>
                <a:chOff x="6885579" y="5255117"/>
                <a:chExt cx="1795190" cy="8888"/>
              </a:xfrm>
            </p:grpSpPr>
            <p:cxnSp>
              <p:nvCxnSpPr>
                <p:cNvPr id="228" name="Straight Connector 227"/>
                <p:cNvCxnSpPr/>
                <p:nvPr/>
              </p:nvCxnSpPr>
              <p:spPr>
                <a:xfrm>
                  <a:off x="8301564" y="5163481"/>
                  <a:ext cx="381245" cy="19841"/>
                </a:xfrm>
                <a:prstGeom prst="line">
                  <a:avLst/>
                </a:prstGeom>
                <a:solidFill>
                  <a:srgbClr val="009900"/>
                </a:solidFill>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9" name="Straight Connector 228"/>
                <p:cNvCxnSpPr/>
                <p:nvPr/>
              </p:nvCxnSpPr>
              <p:spPr>
                <a:xfrm>
                  <a:off x="6886841" y="5259772"/>
                  <a:ext cx="381245" cy="3969"/>
                </a:xfrm>
                <a:prstGeom prst="line">
                  <a:avLst/>
                </a:prstGeom>
                <a:solidFill>
                  <a:srgbClr val="009900"/>
                </a:solidFill>
                <a:ln w="2540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44177" name="Group 101"/>
              <p:cNvGrpSpPr>
                <a:grpSpLocks/>
              </p:cNvGrpSpPr>
              <p:nvPr/>
            </p:nvGrpSpPr>
            <p:grpSpPr bwMode="auto">
              <a:xfrm rot="1176340">
                <a:off x="6722714" y="5110999"/>
                <a:ext cx="1795225" cy="6910"/>
                <a:chOff x="6879595" y="5254329"/>
                <a:chExt cx="1795225" cy="6910"/>
              </a:xfrm>
            </p:grpSpPr>
            <p:cxnSp>
              <p:nvCxnSpPr>
                <p:cNvPr id="226" name="Straight Connector 225"/>
                <p:cNvCxnSpPr/>
                <p:nvPr/>
              </p:nvCxnSpPr>
              <p:spPr>
                <a:xfrm>
                  <a:off x="8284054" y="5224935"/>
                  <a:ext cx="381245" cy="0"/>
                </a:xfrm>
                <a:prstGeom prst="line">
                  <a:avLst/>
                </a:prstGeom>
                <a:solidFill>
                  <a:srgbClr val="009900"/>
                </a:solidFill>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7" name="Straight Connector 226"/>
                <p:cNvCxnSpPr/>
                <p:nvPr/>
              </p:nvCxnSpPr>
              <p:spPr>
                <a:xfrm>
                  <a:off x="6867407" y="5236291"/>
                  <a:ext cx="381245" cy="0"/>
                </a:xfrm>
                <a:prstGeom prst="line">
                  <a:avLst/>
                </a:prstGeom>
                <a:solidFill>
                  <a:srgbClr val="009900"/>
                </a:solidFill>
                <a:ln w="2540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44178" name="Group 104"/>
              <p:cNvGrpSpPr>
                <a:grpSpLocks/>
              </p:cNvGrpSpPr>
              <p:nvPr/>
            </p:nvGrpSpPr>
            <p:grpSpPr bwMode="auto">
              <a:xfrm rot="4076838">
                <a:off x="6723689" y="5098727"/>
                <a:ext cx="1793279" cy="9240"/>
                <a:chOff x="6882664" y="5262202"/>
                <a:chExt cx="1793279" cy="9240"/>
              </a:xfrm>
            </p:grpSpPr>
            <p:cxnSp>
              <p:nvCxnSpPr>
                <p:cNvPr id="224" name="Straight Connector 223"/>
                <p:cNvCxnSpPr/>
                <p:nvPr/>
              </p:nvCxnSpPr>
              <p:spPr>
                <a:xfrm>
                  <a:off x="8270540" y="5263733"/>
                  <a:ext cx="380948" cy="0"/>
                </a:xfrm>
                <a:prstGeom prst="line">
                  <a:avLst/>
                </a:prstGeom>
                <a:solidFill>
                  <a:srgbClr val="009900"/>
                </a:solidFill>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5" name="Straight Connector 224"/>
                <p:cNvCxnSpPr/>
                <p:nvPr/>
              </p:nvCxnSpPr>
              <p:spPr>
                <a:xfrm>
                  <a:off x="6880746" y="5270170"/>
                  <a:ext cx="380948" cy="0"/>
                </a:xfrm>
                <a:prstGeom prst="line">
                  <a:avLst/>
                </a:prstGeom>
                <a:solidFill>
                  <a:srgbClr val="009900"/>
                </a:solidFill>
                <a:ln w="2540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44179" name="Group 107"/>
              <p:cNvGrpSpPr>
                <a:grpSpLocks/>
              </p:cNvGrpSpPr>
              <p:nvPr/>
            </p:nvGrpSpPr>
            <p:grpSpPr bwMode="auto">
              <a:xfrm rot="-4087298">
                <a:off x="6758710" y="5091442"/>
                <a:ext cx="1794688" cy="15873"/>
                <a:chOff x="6887514" y="5248353"/>
                <a:chExt cx="1794688" cy="15873"/>
              </a:xfrm>
            </p:grpSpPr>
            <p:cxnSp>
              <p:nvCxnSpPr>
                <p:cNvPr id="222" name="Straight Connector 221"/>
                <p:cNvCxnSpPr/>
                <p:nvPr/>
              </p:nvCxnSpPr>
              <p:spPr>
                <a:xfrm>
                  <a:off x="8300884" y="5247223"/>
                  <a:ext cx="380948" cy="0"/>
                </a:xfrm>
                <a:prstGeom prst="line">
                  <a:avLst/>
                </a:prstGeom>
                <a:solidFill>
                  <a:srgbClr val="009900"/>
                </a:solidFill>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3" name="Straight Connector 222"/>
                <p:cNvCxnSpPr/>
                <p:nvPr/>
              </p:nvCxnSpPr>
              <p:spPr>
                <a:xfrm>
                  <a:off x="6893458" y="5256490"/>
                  <a:ext cx="380948" cy="0"/>
                </a:xfrm>
                <a:prstGeom prst="line">
                  <a:avLst/>
                </a:prstGeom>
                <a:solidFill>
                  <a:srgbClr val="009900"/>
                </a:solidFill>
                <a:ln w="25400">
                  <a:solidFill>
                    <a:schemeClr val="tx1"/>
                  </a:solidFill>
                </a:ln>
              </p:spPr>
              <p:style>
                <a:lnRef idx="1">
                  <a:schemeClr val="accent1"/>
                </a:lnRef>
                <a:fillRef idx="0">
                  <a:schemeClr val="accent1"/>
                </a:fillRef>
                <a:effectRef idx="0">
                  <a:schemeClr val="accent1"/>
                </a:effectRef>
                <a:fontRef idx="minor">
                  <a:schemeClr val="tx1"/>
                </a:fontRef>
              </p:style>
            </p:cxnSp>
          </p:grpSp>
        </p:grpSp>
        <p:grpSp>
          <p:nvGrpSpPr>
            <p:cNvPr id="44114" name="Group 110"/>
            <p:cNvGrpSpPr>
              <a:grpSpLocks noChangeAspect="1"/>
            </p:cNvGrpSpPr>
            <p:nvPr/>
          </p:nvGrpSpPr>
          <p:grpSpPr bwMode="auto">
            <a:xfrm>
              <a:off x="2110677" y="3584251"/>
              <a:ext cx="728697" cy="719417"/>
              <a:chOff x="6722714" y="4202035"/>
              <a:chExt cx="1822202" cy="1797951"/>
            </a:xfrm>
          </p:grpSpPr>
          <p:sp>
            <p:nvSpPr>
              <p:cNvPr id="188" name="Oval 187"/>
              <p:cNvSpPr>
                <a:spLocks noChangeAspect="1"/>
              </p:cNvSpPr>
              <p:nvPr/>
            </p:nvSpPr>
            <p:spPr>
              <a:xfrm>
                <a:off x="7127907" y="4590372"/>
                <a:ext cx="1020626" cy="1023799"/>
              </a:xfrm>
              <a:prstGeom prst="ellipse">
                <a:avLst/>
              </a:prstGeom>
              <a:solidFill>
                <a:srgbClr val="009900"/>
              </a:solidFill>
              <a:ln w="25400">
                <a:no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cxnSp>
            <p:nvCxnSpPr>
              <p:cNvPr id="189" name="Straight Connector 188"/>
              <p:cNvCxnSpPr>
                <a:stCxn id="188" idx="0"/>
              </p:cNvCxnSpPr>
              <p:nvPr/>
            </p:nvCxnSpPr>
            <p:spPr>
              <a:xfrm rot="16200000" flipV="1">
                <a:off x="7475523" y="4425687"/>
                <a:ext cx="321426" cy="7943"/>
              </a:xfrm>
              <a:prstGeom prst="line">
                <a:avLst/>
              </a:prstGeom>
              <a:solidFill>
                <a:srgbClr val="009900"/>
              </a:solidFill>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0" name="Straight Connector 189"/>
              <p:cNvCxnSpPr>
                <a:stCxn id="188" idx="7"/>
              </p:cNvCxnSpPr>
              <p:nvPr/>
            </p:nvCxnSpPr>
            <p:spPr>
              <a:xfrm rot="5400000" flipH="1" flipV="1">
                <a:off x="8003670" y="4508932"/>
                <a:ext cx="230156" cy="234308"/>
              </a:xfrm>
              <a:prstGeom prst="line">
                <a:avLst/>
              </a:prstGeom>
              <a:solidFill>
                <a:srgbClr val="009900"/>
              </a:solidFill>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1" name="Straight Connector 190"/>
              <p:cNvCxnSpPr/>
              <p:nvPr/>
            </p:nvCxnSpPr>
            <p:spPr>
              <a:xfrm rot="16200000" flipV="1">
                <a:off x="7491408" y="5774883"/>
                <a:ext cx="325393" cy="3973"/>
              </a:xfrm>
              <a:prstGeom prst="line">
                <a:avLst/>
              </a:prstGeom>
              <a:solidFill>
                <a:srgbClr val="009900"/>
              </a:solidFill>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2" name="Straight Connector 191"/>
              <p:cNvCxnSpPr/>
              <p:nvPr/>
            </p:nvCxnSpPr>
            <p:spPr>
              <a:xfrm rot="5400000" flipH="1" flipV="1">
                <a:off x="7052541" y="5483128"/>
                <a:ext cx="230156" cy="238278"/>
              </a:xfrm>
              <a:prstGeom prst="line">
                <a:avLst/>
              </a:prstGeom>
              <a:solidFill>
                <a:srgbClr val="009900"/>
              </a:solidFill>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3" name="Straight Connector 192"/>
              <p:cNvCxnSpPr>
                <a:stCxn id="188" idx="6"/>
              </p:cNvCxnSpPr>
              <p:nvPr/>
            </p:nvCxnSpPr>
            <p:spPr>
              <a:xfrm>
                <a:off x="8148534" y="5102270"/>
                <a:ext cx="381245" cy="0"/>
              </a:xfrm>
              <a:prstGeom prst="line">
                <a:avLst/>
              </a:prstGeom>
              <a:solidFill>
                <a:srgbClr val="009900"/>
              </a:solidFill>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4" name="Straight Connector 193"/>
              <p:cNvCxnSpPr/>
              <p:nvPr/>
            </p:nvCxnSpPr>
            <p:spPr>
              <a:xfrm>
                <a:off x="6734749" y="5110207"/>
                <a:ext cx="381245" cy="0"/>
              </a:xfrm>
              <a:prstGeom prst="line">
                <a:avLst/>
              </a:prstGeom>
              <a:solidFill>
                <a:srgbClr val="009900"/>
              </a:solidFill>
              <a:ln w="254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44153" name="Group 97"/>
              <p:cNvGrpSpPr>
                <a:grpSpLocks/>
              </p:cNvGrpSpPr>
              <p:nvPr/>
            </p:nvGrpSpPr>
            <p:grpSpPr bwMode="auto">
              <a:xfrm rot="2542173">
                <a:off x="6726868" y="5093724"/>
                <a:ext cx="1803848" cy="7924"/>
                <a:chOff x="6873130" y="5254185"/>
                <a:chExt cx="1803848" cy="7924"/>
              </a:xfrm>
            </p:grpSpPr>
            <p:cxnSp>
              <p:nvCxnSpPr>
                <p:cNvPr id="208" name="Straight Connector 207"/>
                <p:cNvCxnSpPr/>
                <p:nvPr/>
              </p:nvCxnSpPr>
              <p:spPr>
                <a:xfrm>
                  <a:off x="8290251" y="5254824"/>
                  <a:ext cx="381245" cy="0"/>
                </a:xfrm>
                <a:prstGeom prst="line">
                  <a:avLst/>
                </a:prstGeom>
                <a:solidFill>
                  <a:srgbClr val="009900"/>
                </a:solidFill>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9" name="Straight Connector 208"/>
                <p:cNvCxnSpPr/>
                <p:nvPr/>
              </p:nvCxnSpPr>
              <p:spPr>
                <a:xfrm>
                  <a:off x="6873093" y="5262799"/>
                  <a:ext cx="381245" cy="0"/>
                </a:xfrm>
                <a:prstGeom prst="line">
                  <a:avLst/>
                </a:prstGeom>
                <a:solidFill>
                  <a:srgbClr val="009900"/>
                </a:solidFill>
                <a:ln w="2540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44154" name="Group 98"/>
              <p:cNvGrpSpPr>
                <a:grpSpLocks/>
              </p:cNvGrpSpPr>
              <p:nvPr/>
            </p:nvGrpSpPr>
            <p:grpSpPr bwMode="auto">
              <a:xfrm rot="-1318987">
                <a:off x="6749726" y="5108425"/>
                <a:ext cx="1795190" cy="8888"/>
                <a:chOff x="6885579" y="5255117"/>
                <a:chExt cx="1795190" cy="8888"/>
              </a:xfrm>
            </p:grpSpPr>
            <p:cxnSp>
              <p:nvCxnSpPr>
                <p:cNvPr id="206" name="Straight Connector 205"/>
                <p:cNvCxnSpPr/>
                <p:nvPr/>
              </p:nvCxnSpPr>
              <p:spPr>
                <a:xfrm>
                  <a:off x="8296744" y="5110874"/>
                  <a:ext cx="381245" cy="59517"/>
                </a:xfrm>
                <a:prstGeom prst="line">
                  <a:avLst/>
                </a:prstGeom>
                <a:solidFill>
                  <a:srgbClr val="009900"/>
                </a:solidFill>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7" name="Straight Connector 206"/>
                <p:cNvCxnSpPr/>
                <p:nvPr/>
              </p:nvCxnSpPr>
              <p:spPr>
                <a:xfrm>
                  <a:off x="6875435" y="5183735"/>
                  <a:ext cx="381245" cy="59519"/>
                </a:xfrm>
                <a:prstGeom prst="line">
                  <a:avLst/>
                </a:prstGeom>
                <a:solidFill>
                  <a:srgbClr val="009900"/>
                </a:solidFill>
                <a:ln w="2540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44155" name="Group 101"/>
              <p:cNvGrpSpPr>
                <a:grpSpLocks/>
              </p:cNvGrpSpPr>
              <p:nvPr/>
            </p:nvGrpSpPr>
            <p:grpSpPr bwMode="auto">
              <a:xfrm rot="1176340">
                <a:off x="6722714" y="5110999"/>
                <a:ext cx="1795225" cy="6910"/>
                <a:chOff x="6879595" y="5254329"/>
                <a:chExt cx="1795225" cy="6910"/>
              </a:xfrm>
            </p:grpSpPr>
            <p:cxnSp>
              <p:nvCxnSpPr>
                <p:cNvPr id="204" name="Straight Connector 203"/>
                <p:cNvCxnSpPr/>
                <p:nvPr/>
              </p:nvCxnSpPr>
              <p:spPr>
                <a:xfrm>
                  <a:off x="8269084" y="5220978"/>
                  <a:ext cx="381245" cy="0"/>
                </a:xfrm>
                <a:prstGeom prst="line">
                  <a:avLst/>
                </a:prstGeom>
                <a:solidFill>
                  <a:srgbClr val="009900"/>
                </a:solidFill>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5" name="Straight Connector 204"/>
                <p:cNvCxnSpPr/>
                <p:nvPr/>
              </p:nvCxnSpPr>
              <p:spPr>
                <a:xfrm>
                  <a:off x="6857511" y="5234743"/>
                  <a:ext cx="381245" cy="0"/>
                </a:xfrm>
                <a:prstGeom prst="line">
                  <a:avLst/>
                </a:prstGeom>
                <a:solidFill>
                  <a:srgbClr val="009900"/>
                </a:solidFill>
                <a:ln w="2540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44156" name="Group 104"/>
              <p:cNvGrpSpPr>
                <a:grpSpLocks/>
              </p:cNvGrpSpPr>
              <p:nvPr/>
            </p:nvGrpSpPr>
            <p:grpSpPr bwMode="auto">
              <a:xfrm rot="4076838">
                <a:off x="6723689" y="5098727"/>
                <a:ext cx="1793279" cy="9240"/>
                <a:chOff x="6882664" y="5262202"/>
                <a:chExt cx="1793279" cy="9240"/>
              </a:xfrm>
            </p:grpSpPr>
            <p:cxnSp>
              <p:nvCxnSpPr>
                <p:cNvPr id="202" name="Straight Connector 201"/>
                <p:cNvCxnSpPr/>
                <p:nvPr/>
              </p:nvCxnSpPr>
              <p:spPr>
                <a:xfrm>
                  <a:off x="8269469" y="5264227"/>
                  <a:ext cx="380948" cy="0"/>
                </a:xfrm>
                <a:prstGeom prst="line">
                  <a:avLst/>
                </a:prstGeom>
                <a:solidFill>
                  <a:srgbClr val="009900"/>
                </a:solidFill>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3" name="Straight Connector 202"/>
                <p:cNvCxnSpPr/>
                <p:nvPr/>
              </p:nvCxnSpPr>
              <p:spPr>
                <a:xfrm>
                  <a:off x="6849459" y="5271267"/>
                  <a:ext cx="380948" cy="0"/>
                </a:xfrm>
                <a:prstGeom prst="line">
                  <a:avLst/>
                </a:prstGeom>
                <a:solidFill>
                  <a:srgbClr val="009900"/>
                </a:solidFill>
                <a:ln w="2540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44157" name="Group 107"/>
              <p:cNvGrpSpPr>
                <a:grpSpLocks/>
              </p:cNvGrpSpPr>
              <p:nvPr/>
            </p:nvGrpSpPr>
            <p:grpSpPr bwMode="auto">
              <a:xfrm rot="-4087298">
                <a:off x="6758710" y="5091442"/>
                <a:ext cx="1794688" cy="15873"/>
                <a:chOff x="6887514" y="5248353"/>
                <a:chExt cx="1794688" cy="15873"/>
              </a:xfrm>
            </p:grpSpPr>
            <p:cxnSp>
              <p:nvCxnSpPr>
                <p:cNvPr id="200" name="Straight Connector 199"/>
                <p:cNvCxnSpPr/>
                <p:nvPr/>
              </p:nvCxnSpPr>
              <p:spPr>
                <a:xfrm>
                  <a:off x="8305720" y="5235793"/>
                  <a:ext cx="380948" cy="0"/>
                </a:xfrm>
                <a:prstGeom prst="line">
                  <a:avLst/>
                </a:prstGeom>
                <a:solidFill>
                  <a:srgbClr val="009900"/>
                </a:solidFill>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1" name="Straight Connector 200"/>
                <p:cNvCxnSpPr/>
                <p:nvPr/>
              </p:nvCxnSpPr>
              <p:spPr>
                <a:xfrm>
                  <a:off x="6931580" y="5232480"/>
                  <a:ext cx="376979" cy="0"/>
                </a:xfrm>
                <a:prstGeom prst="line">
                  <a:avLst/>
                </a:prstGeom>
                <a:solidFill>
                  <a:srgbClr val="009900"/>
                </a:solidFill>
                <a:ln w="25400">
                  <a:solidFill>
                    <a:schemeClr val="tx1"/>
                  </a:solidFill>
                </a:ln>
              </p:spPr>
              <p:style>
                <a:lnRef idx="1">
                  <a:schemeClr val="accent1"/>
                </a:lnRef>
                <a:fillRef idx="0">
                  <a:schemeClr val="accent1"/>
                </a:fillRef>
                <a:effectRef idx="0">
                  <a:schemeClr val="accent1"/>
                </a:effectRef>
                <a:fontRef idx="minor">
                  <a:schemeClr val="tx1"/>
                </a:fontRef>
              </p:style>
            </p:cxnSp>
          </p:grpSp>
        </p:grpSp>
        <p:grpSp>
          <p:nvGrpSpPr>
            <p:cNvPr id="44115" name="Group 110"/>
            <p:cNvGrpSpPr>
              <a:grpSpLocks noChangeAspect="1"/>
            </p:cNvGrpSpPr>
            <p:nvPr/>
          </p:nvGrpSpPr>
          <p:grpSpPr bwMode="auto">
            <a:xfrm>
              <a:off x="1283959" y="4348338"/>
              <a:ext cx="728697" cy="719417"/>
              <a:chOff x="6722714" y="4202035"/>
              <a:chExt cx="1822202" cy="1797951"/>
            </a:xfrm>
          </p:grpSpPr>
          <p:sp>
            <p:nvSpPr>
              <p:cNvPr id="166" name="Oval 165"/>
              <p:cNvSpPr>
                <a:spLocks noChangeAspect="1"/>
              </p:cNvSpPr>
              <p:nvPr/>
            </p:nvSpPr>
            <p:spPr>
              <a:xfrm>
                <a:off x="7126176" y="4589492"/>
                <a:ext cx="1020624" cy="1023799"/>
              </a:xfrm>
              <a:prstGeom prst="ellipse">
                <a:avLst/>
              </a:prstGeom>
              <a:solidFill>
                <a:srgbClr val="009900"/>
              </a:solidFill>
              <a:ln w="25400">
                <a:no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cxnSp>
            <p:nvCxnSpPr>
              <p:cNvPr id="167" name="Straight Connector 166"/>
              <p:cNvCxnSpPr>
                <a:stCxn id="166" idx="0"/>
              </p:cNvCxnSpPr>
              <p:nvPr/>
            </p:nvCxnSpPr>
            <p:spPr>
              <a:xfrm rot="16200000" flipV="1">
                <a:off x="7473790" y="4424809"/>
                <a:ext cx="321424" cy="7943"/>
              </a:xfrm>
              <a:prstGeom prst="line">
                <a:avLst/>
              </a:prstGeom>
              <a:solidFill>
                <a:srgbClr val="009900"/>
              </a:solidFill>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8" name="Straight Connector 167"/>
              <p:cNvCxnSpPr>
                <a:stCxn id="166" idx="7"/>
              </p:cNvCxnSpPr>
              <p:nvPr/>
            </p:nvCxnSpPr>
            <p:spPr>
              <a:xfrm rot="5400000" flipH="1" flipV="1">
                <a:off x="8001936" y="4508055"/>
                <a:ext cx="230156" cy="234306"/>
              </a:xfrm>
              <a:prstGeom prst="line">
                <a:avLst/>
              </a:prstGeom>
              <a:solidFill>
                <a:srgbClr val="009900"/>
              </a:solidFill>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9" name="Straight Connector 168"/>
              <p:cNvCxnSpPr/>
              <p:nvPr/>
            </p:nvCxnSpPr>
            <p:spPr>
              <a:xfrm rot="16200000" flipV="1">
                <a:off x="7489677" y="5774003"/>
                <a:ext cx="325393" cy="3970"/>
              </a:xfrm>
              <a:prstGeom prst="line">
                <a:avLst/>
              </a:prstGeom>
              <a:solidFill>
                <a:srgbClr val="009900"/>
              </a:solidFill>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0" name="Straight Connector 169"/>
              <p:cNvCxnSpPr/>
              <p:nvPr/>
            </p:nvCxnSpPr>
            <p:spPr>
              <a:xfrm rot="5400000" flipH="1" flipV="1">
                <a:off x="7050810" y="5482248"/>
                <a:ext cx="230156" cy="238278"/>
              </a:xfrm>
              <a:prstGeom prst="line">
                <a:avLst/>
              </a:prstGeom>
              <a:solidFill>
                <a:srgbClr val="009900"/>
              </a:solidFill>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1" name="Straight Connector 170"/>
              <p:cNvCxnSpPr>
                <a:stCxn id="166" idx="6"/>
              </p:cNvCxnSpPr>
              <p:nvPr/>
            </p:nvCxnSpPr>
            <p:spPr>
              <a:xfrm>
                <a:off x="8146800" y="5101393"/>
                <a:ext cx="381245" cy="0"/>
              </a:xfrm>
              <a:prstGeom prst="line">
                <a:avLst/>
              </a:prstGeom>
              <a:solidFill>
                <a:srgbClr val="009900"/>
              </a:solidFill>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2" name="Straight Connector 171"/>
              <p:cNvCxnSpPr/>
              <p:nvPr/>
            </p:nvCxnSpPr>
            <p:spPr>
              <a:xfrm>
                <a:off x="6733016" y="5109329"/>
                <a:ext cx="381245" cy="0"/>
              </a:xfrm>
              <a:prstGeom prst="line">
                <a:avLst/>
              </a:prstGeom>
              <a:solidFill>
                <a:srgbClr val="009900"/>
              </a:solidFill>
              <a:ln w="254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44131" name="Group 97"/>
              <p:cNvGrpSpPr>
                <a:grpSpLocks/>
              </p:cNvGrpSpPr>
              <p:nvPr/>
            </p:nvGrpSpPr>
            <p:grpSpPr bwMode="auto">
              <a:xfrm rot="2542173">
                <a:off x="6726868" y="5093724"/>
                <a:ext cx="1803848" cy="7924"/>
                <a:chOff x="6873130" y="5254185"/>
                <a:chExt cx="1803848" cy="7924"/>
              </a:xfrm>
            </p:grpSpPr>
            <p:cxnSp>
              <p:nvCxnSpPr>
                <p:cNvPr id="186" name="Straight Connector 185"/>
                <p:cNvCxnSpPr/>
                <p:nvPr/>
              </p:nvCxnSpPr>
              <p:spPr>
                <a:xfrm>
                  <a:off x="8254459" y="5259402"/>
                  <a:ext cx="381245" cy="0"/>
                </a:xfrm>
                <a:prstGeom prst="line">
                  <a:avLst/>
                </a:prstGeom>
                <a:solidFill>
                  <a:srgbClr val="009900"/>
                </a:solidFill>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7" name="Straight Connector 186"/>
                <p:cNvCxnSpPr/>
                <p:nvPr/>
              </p:nvCxnSpPr>
              <p:spPr>
                <a:xfrm>
                  <a:off x="6851200" y="5283372"/>
                  <a:ext cx="377273" cy="0"/>
                </a:xfrm>
                <a:prstGeom prst="line">
                  <a:avLst/>
                </a:prstGeom>
                <a:solidFill>
                  <a:srgbClr val="009900"/>
                </a:solidFill>
                <a:ln w="2540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44132" name="Group 98"/>
              <p:cNvGrpSpPr>
                <a:grpSpLocks/>
              </p:cNvGrpSpPr>
              <p:nvPr/>
            </p:nvGrpSpPr>
            <p:grpSpPr bwMode="auto">
              <a:xfrm rot="-1318987">
                <a:off x="6749726" y="5108425"/>
                <a:ext cx="1795190" cy="8888"/>
                <a:chOff x="6885579" y="5255117"/>
                <a:chExt cx="1795190" cy="8888"/>
              </a:xfrm>
            </p:grpSpPr>
            <p:cxnSp>
              <p:nvCxnSpPr>
                <p:cNvPr id="184" name="Straight Connector 183"/>
                <p:cNvCxnSpPr/>
                <p:nvPr/>
              </p:nvCxnSpPr>
              <p:spPr>
                <a:xfrm>
                  <a:off x="8283812" y="5089851"/>
                  <a:ext cx="381245" cy="7936"/>
                </a:xfrm>
                <a:prstGeom prst="line">
                  <a:avLst/>
                </a:prstGeom>
                <a:solidFill>
                  <a:srgbClr val="009900"/>
                </a:solidFill>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5" name="Straight Connector 184"/>
                <p:cNvCxnSpPr/>
                <p:nvPr/>
              </p:nvCxnSpPr>
              <p:spPr>
                <a:xfrm>
                  <a:off x="6871355" y="5150100"/>
                  <a:ext cx="381245" cy="31743"/>
                </a:xfrm>
                <a:prstGeom prst="line">
                  <a:avLst/>
                </a:prstGeom>
                <a:solidFill>
                  <a:srgbClr val="009900"/>
                </a:solidFill>
                <a:ln w="2540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44133" name="Group 101"/>
              <p:cNvGrpSpPr>
                <a:grpSpLocks/>
              </p:cNvGrpSpPr>
              <p:nvPr/>
            </p:nvGrpSpPr>
            <p:grpSpPr bwMode="auto">
              <a:xfrm rot="1176340">
                <a:off x="6722714" y="5110999"/>
                <a:ext cx="1795225" cy="6910"/>
                <a:chOff x="6879595" y="5254329"/>
                <a:chExt cx="1795225" cy="6910"/>
              </a:xfrm>
            </p:grpSpPr>
            <p:cxnSp>
              <p:nvCxnSpPr>
                <p:cNvPr id="182" name="Straight Connector 181"/>
                <p:cNvCxnSpPr/>
                <p:nvPr/>
              </p:nvCxnSpPr>
              <p:spPr>
                <a:xfrm>
                  <a:off x="8253270" y="5217250"/>
                  <a:ext cx="381245" cy="0"/>
                </a:xfrm>
                <a:prstGeom prst="line">
                  <a:avLst/>
                </a:prstGeom>
                <a:solidFill>
                  <a:srgbClr val="009900"/>
                </a:solidFill>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3" name="Straight Connector 182"/>
                <p:cNvCxnSpPr/>
                <p:nvPr/>
              </p:nvCxnSpPr>
              <p:spPr>
                <a:xfrm>
                  <a:off x="6841951" y="5243562"/>
                  <a:ext cx="381245" cy="0"/>
                </a:xfrm>
                <a:prstGeom prst="line">
                  <a:avLst/>
                </a:prstGeom>
                <a:solidFill>
                  <a:srgbClr val="009900"/>
                </a:solidFill>
                <a:ln w="2540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44134" name="Group 104"/>
              <p:cNvGrpSpPr>
                <a:grpSpLocks/>
              </p:cNvGrpSpPr>
              <p:nvPr/>
            </p:nvGrpSpPr>
            <p:grpSpPr bwMode="auto">
              <a:xfrm rot="4076838">
                <a:off x="6723689" y="5098727"/>
                <a:ext cx="1793279" cy="9240"/>
                <a:chOff x="6882664" y="5262202"/>
                <a:chExt cx="1793279" cy="9240"/>
              </a:xfrm>
            </p:grpSpPr>
            <p:cxnSp>
              <p:nvCxnSpPr>
                <p:cNvPr id="180" name="Straight Connector 179"/>
                <p:cNvCxnSpPr/>
                <p:nvPr/>
              </p:nvCxnSpPr>
              <p:spPr>
                <a:xfrm>
                  <a:off x="8256178" y="5273561"/>
                  <a:ext cx="380948" cy="0"/>
                </a:xfrm>
                <a:prstGeom prst="line">
                  <a:avLst/>
                </a:prstGeom>
                <a:solidFill>
                  <a:srgbClr val="009900"/>
                </a:solidFill>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1" name="Straight Connector 180"/>
                <p:cNvCxnSpPr/>
                <p:nvPr/>
              </p:nvCxnSpPr>
              <p:spPr>
                <a:xfrm>
                  <a:off x="6841336" y="5278413"/>
                  <a:ext cx="380948" cy="0"/>
                </a:xfrm>
                <a:prstGeom prst="line">
                  <a:avLst/>
                </a:prstGeom>
                <a:solidFill>
                  <a:srgbClr val="009900"/>
                </a:solidFill>
                <a:ln w="2540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44135" name="Group 107"/>
              <p:cNvGrpSpPr>
                <a:grpSpLocks/>
              </p:cNvGrpSpPr>
              <p:nvPr/>
            </p:nvGrpSpPr>
            <p:grpSpPr bwMode="auto">
              <a:xfrm rot="-4087298">
                <a:off x="6758710" y="5091442"/>
                <a:ext cx="1794688" cy="15873"/>
                <a:chOff x="6887514" y="5248353"/>
                <a:chExt cx="1794688" cy="15873"/>
              </a:xfrm>
            </p:grpSpPr>
            <p:cxnSp>
              <p:nvCxnSpPr>
                <p:cNvPr id="178" name="Straight Connector 177"/>
                <p:cNvCxnSpPr/>
                <p:nvPr/>
              </p:nvCxnSpPr>
              <p:spPr>
                <a:xfrm>
                  <a:off x="8316909" y="5208031"/>
                  <a:ext cx="380948" cy="0"/>
                </a:xfrm>
                <a:prstGeom prst="line">
                  <a:avLst/>
                </a:prstGeom>
                <a:solidFill>
                  <a:srgbClr val="009900"/>
                </a:solidFill>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9" name="Straight Connector 178"/>
                <p:cNvCxnSpPr/>
                <p:nvPr/>
              </p:nvCxnSpPr>
              <p:spPr>
                <a:xfrm>
                  <a:off x="6914645" y="5219502"/>
                  <a:ext cx="380948" cy="0"/>
                </a:xfrm>
                <a:prstGeom prst="line">
                  <a:avLst/>
                </a:prstGeom>
                <a:solidFill>
                  <a:srgbClr val="009900"/>
                </a:solidFill>
                <a:ln w="25400">
                  <a:solidFill>
                    <a:schemeClr val="tx1"/>
                  </a:solidFill>
                </a:ln>
              </p:spPr>
              <p:style>
                <a:lnRef idx="1">
                  <a:schemeClr val="accent1"/>
                </a:lnRef>
                <a:fillRef idx="0">
                  <a:schemeClr val="accent1"/>
                </a:fillRef>
                <a:effectRef idx="0">
                  <a:schemeClr val="accent1"/>
                </a:effectRef>
                <a:fontRef idx="minor">
                  <a:schemeClr val="tx1"/>
                </a:fontRef>
              </p:style>
            </p:cxnSp>
          </p:grpSp>
        </p:grpSp>
        <p:sp>
          <p:nvSpPr>
            <p:cNvPr id="44116" name="TextBox 148"/>
            <p:cNvSpPr txBox="1">
              <a:spLocks noChangeArrowheads="1"/>
            </p:cNvSpPr>
            <p:nvPr/>
          </p:nvSpPr>
          <p:spPr bwMode="auto">
            <a:xfrm>
              <a:off x="1442581" y="3534428"/>
              <a:ext cx="30008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a:solidFill>
                    <a:srgbClr val="0000FF"/>
                  </a:solidFill>
                </a:rPr>
                <a:t>x</a:t>
              </a:r>
            </a:p>
          </p:txBody>
        </p:sp>
        <p:sp>
          <p:nvSpPr>
            <p:cNvPr id="44117" name="TextBox 149"/>
            <p:cNvSpPr txBox="1">
              <a:spLocks noChangeArrowheads="1"/>
            </p:cNvSpPr>
            <p:nvPr/>
          </p:nvSpPr>
          <p:spPr bwMode="auto">
            <a:xfrm>
              <a:off x="2122900" y="2574882"/>
              <a:ext cx="30008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a:solidFill>
                    <a:srgbClr val="0000FF"/>
                  </a:solidFill>
                </a:rPr>
                <a:t>x</a:t>
              </a:r>
            </a:p>
          </p:txBody>
        </p:sp>
        <p:sp>
          <p:nvSpPr>
            <p:cNvPr id="44118" name="TextBox 150"/>
            <p:cNvSpPr txBox="1">
              <a:spLocks noChangeArrowheads="1"/>
            </p:cNvSpPr>
            <p:nvPr/>
          </p:nvSpPr>
          <p:spPr bwMode="auto">
            <a:xfrm>
              <a:off x="2232112" y="4469704"/>
              <a:ext cx="30008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a:solidFill>
                    <a:srgbClr val="0000FF"/>
                  </a:solidFill>
                </a:rPr>
                <a:t>x</a:t>
              </a:r>
            </a:p>
          </p:txBody>
        </p:sp>
        <p:sp>
          <p:nvSpPr>
            <p:cNvPr id="44119" name="TextBox 152"/>
            <p:cNvSpPr txBox="1">
              <a:spLocks noChangeArrowheads="1"/>
            </p:cNvSpPr>
            <p:nvPr/>
          </p:nvSpPr>
          <p:spPr bwMode="auto">
            <a:xfrm>
              <a:off x="2626551" y="3191919"/>
              <a:ext cx="30008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a:solidFill>
                    <a:srgbClr val="0000FF"/>
                  </a:solidFill>
                </a:rPr>
                <a:t>x</a:t>
              </a:r>
            </a:p>
          </p:txBody>
        </p:sp>
        <p:cxnSp>
          <p:nvCxnSpPr>
            <p:cNvPr id="158" name="Straight Connector 157"/>
            <p:cNvCxnSpPr/>
            <p:nvPr/>
          </p:nvCxnSpPr>
          <p:spPr bwMode="auto">
            <a:xfrm rot="21180000">
              <a:off x="2504580" y="3052116"/>
              <a:ext cx="150872" cy="1588"/>
            </a:xfrm>
            <a:prstGeom prst="line">
              <a:avLst/>
            </a:prstGeom>
            <a:solidFill>
              <a:srgbClr val="009900"/>
            </a:solidFill>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0" name="Straight Connector 159"/>
            <p:cNvCxnSpPr/>
            <p:nvPr/>
          </p:nvCxnSpPr>
          <p:spPr bwMode="auto">
            <a:xfrm rot="18360000">
              <a:off x="1830437" y="4086573"/>
              <a:ext cx="150842" cy="0"/>
            </a:xfrm>
            <a:prstGeom prst="line">
              <a:avLst/>
            </a:prstGeom>
            <a:solidFill>
              <a:srgbClr val="009900"/>
            </a:solidFill>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3" name="Straight Connector 162"/>
            <p:cNvCxnSpPr/>
            <p:nvPr/>
          </p:nvCxnSpPr>
          <p:spPr bwMode="auto">
            <a:xfrm rot="1176340">
              <a:off x="1486594" y="5249641"/>
              <a:ext cx="150871" cy="0"/>
            </a:xfrm>
            <a:prstGeom prst="line">
              <a:avLst/>
            </a:prstGeom>
            <a:solidFill>
              <a:srgbClr val="009900"/>
            </a:solidFill>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4" name="Straight Connector 163"/>
            <p:cNvCxnSpPr/>
            <p:nvPr/>
          </p:nvCxnSpPr>
          <p:spPr bwMode="auto">
            <a:xfrm rot="-1440000">
              <a:off x="2747563" y="5090860"/>
              <a:ext cx="152460" cy="1588"/>
            </a:xfrm>
            <a:prstGeom prst="line">
              <a:avLst/>
            </a:prstGeom>
            <a:solidFill>
              <a:srgbClr val="009900"/>
            </a:solidFill>
            <a:ln w="2540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44039" name="Group 125"/>
          <p:cNvGrpSpPr>
            <a:grpSpLocks/>
          </p:cNvGrpSpPr>
          <p:nvPr/>
        </p:nvGrpSpPr>
        <p:grpSpPr bwMode="auto">
          <a:xfrm>
            <a:off x="6699250" y="2347913"/>
            <a:ext cx="1779588" cy="2817812"/>
            <a:chOff x="1215025" y="2567836"/>
            <a:chExt cx="1778696" cy="2818356"/>
          </a:xfrm>
        </p:grpSpPr>
        <p:sp>
          <p:nvSpPr>
            <p:cNvPr id="234" name="Rounded Rectangle 233"/>
            <p:cNvSpPr/>
            <p:nvPr/>
          </p:nvSpPr>
          <p:spPr>
            <a:xfrm>
              <a:off x="1215025" y="2567836"/>
              <a:ext cx="1778696" cy="2818356"/>
            </a:xfrm>
            <a:prstGeom prst="roundRect">
              <a:avLst/>
            </a:prstGeom>
            <a:noFill/>
            <a:ln>
              <a:solidFill>
                <a:schemeClr val="tx1"/>
              </a:solidFill>
              <a:prstDash val="lg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nvGrpSpPr>
            <p:cNvPr id="44043" name="Group 110"/>
            <p:cNvGrpSpPr>
              <a:grpSpLocks noChangeAspect="1"/>
            </p:cNvGrpSpPr>
            <p:nvPr/>
          </p:nvGrpSpPr>
          <p:grpSpPr bwMode="auto">
            <a:xfrm>
              <a:off x="1319449" y="2667763"/>
              <a:ext cx="728697" cy="719417"/>
              <a:chOff x="6722714" y="4202035"/>
              <a:chExt cx="1822202" cy="1797951"/>
            </a:xfrm>
          </p:grpSpPr>
          <p:sp>
            <p:nvSpPr>
              <p:cNvPr id="290" name="Oval 37"/>
              <p:cNvSpPr>
                <a:spLocks noChangeAspect="1"/>
              </p:cNvSpPr>
              <p:nvPr/>
            </p:nvSpPr>
            <p:spPr>
              <a:xfrm>
                <a:off x="7128173" y="4591180"/>
                <a:ext cx="1019716" cy="1023799"/>
              </a:xfrm>
              <a:prstGeom prst="ellipse">
                <a:avLst/>
              </a:prstGeom>
              <a:solidFill>
                <a:srgbClr val="009900"/>
              </a:solidFill>
              <a:ln w="25400">
                <a:no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cxnSp>
            <p:nvCxnSpPr>
              <p:cNvPr id="291" name="Straight Connector 38"/>
              <p:cNvCxnSpPr/>
              <p:nvPr/>
            </p:nvCxnSpPr>
            <p:spPr>
              <a:xfrm rot="16200000" flipV="1">
                <a:off x="7475336" y="4426500"/>
                <a:ext cx="321424" cy="7936"/>
              </a:xfrm>
              <a:prstGeom prst="line">
                <a:avLst/>
              </a:prstGeom>
              <a:solidFill>
                <a:srgbClr val="009900"/>
              </a:solidFill>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2" name="Straight Connector 39"/>
              <p:cNvCxnSpPr/>
              <p:nvPr/>
            </p:nvCxnSpPr>
            <p:spPr>
              <a:xfrm rot="5400000" flipH="1" flipV="1">
                <a:off x="8003053" y="4509844"/>
                <a:ext cx="230156" cy="234099"/>
              </a:xfrm>
              <a:prstGeom prst="line">
                <a:avLst/>
              </a:prstGeom>
              <a:solidFill>
                <a:srgbClr val="009900"/>
              </a:solidFill>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3" name="Straight Connector 40"/>
              <p:cNvCxnSpPr/>
              <p:nvPr/>
            </p:nvCxnSpPr>
            <p:spPr>
              <a:xfrm rot="16200000" flipV="1">
                <a:off x="7491205" y="5775692"/>
                <a:ext cx="325393" cy="3969"/>
              </a:xfrm>
              <a:prstGeom prst="line">
                <a:avLst/>
              </a:prstGeom>
              <a:solidFill>
                <a:srgbClr val="009900"/>
              </a:solidFill>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4" name="Straight Connector 293"/>
              <p:cNvCxnSpPr/>
              <p:nvPr/>
            </p:nvCxnSpPr>
            <p:spPr>
              <a:xfrm rot="5400000" flipH="1" flipV="1">
                <a:off x="7052771" y="5484042"/>
                <a:ext cx="230156" cy="238066"/>
              </a:xfrm>
              <a:prstGeom prst="line">
                <a:avLst/>
              </a:prstGeom>
              <a:solidFill>
                <a:srgbClr val="009900"/>
              </a:solidFill>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5" name="Straight Connector 294"/>
              <p:cNvCxnSpPr/>
              <p:nvPr/>
            </p:nvCxnSpPr>
            <p:spPr>
              <a:xfrm>
                <a:off x="8147890" y="5103080"/>
                <a:ext cx="380905" cy="0"/>
              </a:xfrm>
              <a:prstGeom prst="line">
                <a:avLst/>
              </a:prstGeom>
              <a:solidFill>
                <a:srgbClr val="009900"/>
              </a:solidFill>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6" name="Straight Connector 295"/>
              <p:cNvCxnSpPr/>
              <p:nvPr/>
            </p:nvCxnSpPr>
            <p:spPr>
              <a:xfrm>
                <a:off x="6735366" y="5111017"/>
                <a:ext cx="380905" cy="0"/>
              </a:xfrm>
              <a:prstGeom prst="line">
                <a:avLst/>
              </a:prstGeom>
              <a:solidFill>
                <a:srgbClr val="009900"/>
              </a:solidFill>
              <a:ln w="254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44097" name="Group 97"/>
              <p:cNvGrpSpPr>
                <a:grpSpLocks/>
              </p:cNvGrpSpPr>
              <p:nvPr/>
            </p:nvGrpSpPr>
            <p:grpSpPr bwMode="auto">
              <a:xfrm rot="2542173">
                <a:off x="6726868" y="5093724"/>
                <a:ext cx="1803848" cy="7924"/>
                <a:chOff x="6873130" y="5254185"/>
                <a:chExt cx="1803848" cy="7924"/>
              </a:xfrm>
            </p:grpSpPr>
            <p:cxnSp>
              <p:nvCxnSpPr>
                <p:cNvPr id="310" name="Straight Connector 309"/>
                <p:cNvCxnSpPr/>
                <p:nvPr/>
              </p:nvCxnSpPr>
              <p:spPr>
                <a:xfrm>
                  <a:off x="8290204" y="5255543"/>
                  <a:ext cx="380905" cy="0"/>
                </a:xfrm>
                <a:prstGeom prst="line">
                  <a:avLst/>
                </a:prstGeom>
                <a:solidFill>
                  <a:srgbClr val="009900"/>
                </a:solidFill>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1" name="Straight Connector 58"/>
                <p:cNvCxnSpPr/>
                <p:nvPr/>
              </p:nvCxnSpPr>
              <p:spPr>
                <a:xfrm>
                  <a:off x="6874309" y="5263517"/>
                  <a:ext cx="380905" cy="0"/>
                </a:xfrm>
                <a:prstGeom prst="line">
                  <a:avLst/>
                </a:prstGeom>
                <a:solidFill>
                  <a:srgbClr val="009900"/>
                </a:solidFill>
                <a:ln w="2540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44098" name="Group 98"/>
              <p:cNvGrpSpPr>
                <a:grpSpLocks/>
              </p:cNvGrpSpPr>
              <p:nvPr/>
            </p:nvGrpSpPr>
            <p:grpSpPr bwMode="auto">
              <a:xfrm rot="-1318987">
                <a:off x="6749726" y="5108425"/>
                <a:ext cx="1795190" cy="8888"/>
                <a:chOff x="6885579" y="5255117"/>
                <a:chExt cx="1795190" cy="8888"/>
              </a:xfrm>
            </p:grpSpPr>
            <p:cxnSp>
              <p:nvCxnSpPr>
                <p:cNvPr id="308" name="Straight Connector 307"/>
                <p:cNvCxnSpPr/>
                <p:nvPr/>
              </p:nvCxnSpPr>
              <p:spPr>
                <a:xfrm>
                  <a:off x="8288664" y="5140364"/>
                  <a:ext cx="372970" cy="35712"/>
                </a:xfrm>
                <a:prstGeom prst="line">
                  <a:avLst/>
                </a:prstGeom>
                <a:solidFill>
                  <a:srgbClr val="009900"/>
                </a:solidFill>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9" name="Straight Connector 308"/>
                <p:cNvCxnSpPr/>
                <p:nvPr/>
              </p:nvCxnSpPr>
              <p:spPr>
                <a:xfrm>
                  <a:off x="6889458" y="5191040"/>
                  <a:ext cx="369003" cy="39679"/>
                </a:xfrm>
                <a:prstGeom prst="line">
                  <a:avLst/>
                </a:prstGeom>
                <a:solidFill>
                  <a:srgbClr val="009900"/>
                </a:solidFill>
                <a:ln w="2540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44099" name="Group 101"/>
              <p:cNvGrpSpPr>
                <a:grpSpLocks/>
              </p:cNvGrpSpPr>
              <p:nvPr/>
            </p:nvGrpSpPr>
            <p:grpSpPr bwMode="auto">
              <a:xfrm rot="1176340">
                <a:off x="6722714" y="5110999"/>
                <a:ext cx="1795225" cy="6910"/>
                <a:chOff x="6879595" y="5254329"/>
                <a:chExt cx="1795225" cy="6910"/>
              </a:xfrm>
            </p:grpSpPr>
            <p:cxnSp>
              <p:nvCxnSpPr>
                <p:cNvPr id="306" name="Straight Connector 305"/>
                <p:cNvCxnSpPr/>
                <p:nvPr/>
              </p:nvCxnSpPr>
              <p:spPr>
                <a:xfrm>
                  <a:off x="8271416" y="5229277"/>
                  <a:ext cx="380905" cy="0"/>
                </a:xfrm>
                <a:prstGeom prst="line">
                  <a:avLst/>
                </a:prstGeom>
                <a:solidFill>
                  <a:srgbClr val="009900"/>
                </a:solidFill>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7" name="Straight Connector 306"/>
                <p:cNvCxnSpPr/>
                <p:nvPr/>
              </p:nvCxnSpPr>
              <p:spPr>
                <a:xfrm>
                  <a:off x="6867476" y="5237970"/>
                  <a:ext cx="372970" cy="0"/>
                </a:xfrm>
                <a:prstGeom prst="line">
                  <a:avLst/>
                </a:prstGeom>
                <a:solidFill>
                  <a:srgbClr val="009900"/>
                </a:solidFill>
                <a:ln w="2540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44100" name="Group 104"/>
              <p:cNvGrpSpPr>
                <a:grpSpLocks/>
              </p:cNvGrpSpPr>
              <p:nvPr/>
            </p:nvGrpSpPr>
            <p:grpSpPr bwMode="auto">
              <a:xfrm rot="4076838">
                <a:off x="6723689" y="5098727"/>
                <a:ext cx="1793279" cy="9240"/>
                <a:chOff x="6882664" y="5262202"/>
                <a:chExt cx="1793279" cy="9240"/>
              </a:xfrm>
            </p:grpSpPr>
            <p:cxnSp>
              <p:nvCxnSpPr>
                <p:cNvPr id="304" name="Straight Connector 303"/>
                <p:cNvCxnSpPr/>
                <p:nvPr/>
              </p:nvCxnSpPr>
              <p:spPr>
                <a:xfrm>
                  <a:off x="8290033" y="5268467"/>
                  <a:ext cx="380948" cy="0"/>
                </a:xfrm>
                <a:prstGeom prst="line">
                  <a:avLst/>
                </a:prstGeom>
                <a:solidFill>
                  <a:srgbClr val="009900"/>
                </a:solidFill>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5" name="Straight Connector 304"/>
                <p:cNvCxnSpPr/>
                <p:nvPr/>
              </p:nvCxnSpPr>
              <p:spPr>
                <a:xfrm>
                  <a:off x="6850145" y="5271730"/>
                  <a:ext cx="380948" cy="0"/>
                </a:xfrm>
                <a:prstGeom prst="line">
                  <a:avLst/>
                </a:prstGeom>
                <a:solidFill>
                  <a:srgbClr val="009900"/>
                </a:solidFill>
                <a:ln w="2540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44101" name="Group 107"/>
              <p:cNvGrpSpPr>
                <a:grpSpLocks/>
              </p:cNvGrpSpPr>
              <p:nvPr/>
            </p:nvGrpSpPr>
            <p:grpSpPr bwMode="auto">
              <a:xfrm rot="-4087298">
                <a:off x="6758710" y="5091442"/>
                <a:ext cx="1794688" cy="15873"/>
                <a:chOff x="6887514" y="5248353"/>
                <a:chExt cx="1794688" cy="15873"/>
              </a:xfrm>
            </p:grpSpPr>
            <p:cxnSp>
              <p:nvCxnSpPr>
                <p:cNvPr id="302" name="Straight Connector 301"/>
                <p:cNvCxnSpPr/>
                <p:nvPr/>
              </p:nvCxnSpPr>
              <p:spPr>
                <a:xfrm>
                  <a:off x="8320489" y="5221905"/>
                  <a:ext cx="376981" cy="0"/>
                </a:xfrm>
                <a:prstGeom prst="line">
                  <a:avLst/>
                </a:prstGeom>
                <a:solidFill>
                  <a:srgbClr val="009900"/>
                </a:solidFill>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3" name="Straight Connector 302"/>
                <p:cNvCxnSpPr/>
                <p:nvPr/>
              </p:nvCxnSpPr>
              <p:spPr>
                <a:xfrm>
                  <a:off x="6893061" y="5255501"/>
                  <a:ext cx="380948" cy="0"/>
                </a:xfrm>
                <a:prstGeom prst="line">
                  <a:avLst/>
                </a:prstGeom>
                <a:solidFill>
                  <a:srgbClr val="009900"/>
                </a:solidFill>
                <a:ln w="25400">
                  <a:solidFill>
                    <a:schemeClr val="tx1"/>
                  </a:solidFill>
                </a:ln>
              </p:spPr>
              <p:style>
                <a:lnRef idx="1">
                  <a:schemeClr val="accent1"/>
                </a:lnRef>
                <a:fillRef idx="0">
                  <a:schemeClr val="accent1"/>
                </a:fillRef>
                <a:effectRef idx="0">
                  <a:schemeClr val="accent1"/>
                </a:effectRef>
                <a:fontRef idx="minor">
                  <a:schemeClr val="tx1"/>
                </a:fontRef>
              </p:style>
            </p:cxnSp>
          </p:grpSp>
        </p:grpSp>
        <p:grpSp>
          <p:nvGrpSpPr>
            <p:cNvPr id="44044" name="Group 110"/>
            <p:cNvGrpSpPr>
              <a:grpSpLocks noChangeAspect="1"/>
            </p:cNvGrpSpPr>
            <p:nvPr/>
          </p:nvGrpSpPr>
          <p:grpSpPr bwMode="auto">
            <a:xfrm>
              <a:off x="2110677" y="3584251"/>
              <a:ext cx="728697" cy="719417"/>
              <a:chOff x="6722714" y="4202035"/>
              <a:chExt cx="1822202" cy="1797951"/>
            </a:xfrm>
          </p:grpSpPr>
          <p:sp>
            <p:nvSpPr>
              <p:cNvPr id="268" name="Oval 267"/>
              <p:cNvSpPr>
                <a:spLocks noChangeAspect="1"/>
              </p:cNvSpPr>
              <p:nvPr/>
            </p:nvSpPr>
            <p:spPr>
              <a:xfrm>
                <a:off x="7125549" y="4590372"/>
                <a:ext cx="1023683" cy="1023799"/>
              </a:xfrm>
              <a:prstGeom prst="ellipse">
                <a:avLst/>
              </a:prstGeom>
              <a:solidFill>
                <a:srgbClr val="009900"/>
              </a:solidFill>
              <a:ln w="25400">
                <a:no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cxnSp>
            <p:nvCxnSpPr>
              <p:cNvPr id="269" name="Straight Connector 268"/>
              <p:cNvCxnSpPr>
                <a:stCxn id="268" idx="0"/>
              </p:cNvCxnSpPr>
              <p:nvPr/>
            </p:nvCxnSpPr>
            <p:spPr>
              <a:xfrm rot="16200000" flipV="1">
                <a:off x="7472712" y="4425690"/>
                <a:ext cx="321426" cy="7936"/>
              </a:xfrm>
              <a:prstGeom prst="line">
                <a:avLst/>
              </a:prstGeom>
              <a:solidFill>
                <a:srgbClr val="009900"/>
              </a:solidFill>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0" name="Straight Connector 269"/>
              <p:cNvCxnSpPr>
                <a:stCxn id="268" idx="7"/>
              </p:cNvCxnSpPr>
              <p:nvPr/>
            </p:nvCxnSpPr>
            <p:spPr>
              <a:xfrm rot="5400000" flipH="1" flipV="1">
                <a:off x="8002410" y="4507055"/>
                <a:ext cx="230156" cy="238066"/>
              </a:xfrm>
              <a:prstGeom prst="line">
                <a:avLst/>
              </a:prstGeom>
              <a:solidFill>
                <a:srgbClr val="009900"/>
              </a:solidFill>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1" name="Straight Connector 270"/>
              <p:cNvCxnSpPr/>
              <p:nvPr/>
            </p:nvCxnSpPr>
            <p:spPr>
              <a:xfrm rot="16200000" flipV="1">
                <a:off x="7490565" y="5772900"/>
                <a:ext cx="325393" cy="7936"/>
              </a:xfrm>
              <a:prstGeom prst="line">
                <a:avLst/>
              </a:prstGeom>
              <a:solidFill>
                <a:srgbClr val="009900"/>
              </a:solidFill>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2" name="Straight Connector 271"/>
              <p:cNvCxnSpPr/>
              <p:nvPr/>
            </p:nvCxnSpPr>
            <p:spPr>
              <a:xfrm rot="5400000" flipH="1" flipV="1">
                <a:off x="7050147" y="5483235"/>
                <a:ext cx="230156" cy="238066"/>
              </a:xfrm>
              <a:prstGeom prst="line">
                <a:avLst/>
              </a:prstGeom>
              <a:solidFill>
                <a:srgbClr val="009900"/>
              </a:solidFill>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3" name="Straight Connector 272"/>
              <p:cNvCxnSpPr>
                <a:stCxn id="268" idx="6"/>
              </p:cNvCxnSpPr>
              <p:nvPr/>
            </p:nvCxnSpPr>
            <p:spPr>
              <a:xfrm>
                <a:off x="8149232" y="5102270"/>
                <a:ext cx="380905" cy="0"/>
              </a:xfrm>
              <a:prstGeom prst="line">
                <a:avLst/>
              </a:prstGeom>
              <a:solidFill>
                <a:srgbClr val="009900"/>
              </a:solidFill>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4" name="Straight Connector 273"/>
              <p:cNvCxnSpPr/>
              <p:nvPr/>
            </p:nvCxnSpPr>
            <p:spPr>
              <a:xfrm>
                <a:off x="6732742" y="5110207"/>
                <a:ext cx="380905" cy="0"/>
              </a:xfrm>
              <a:prstGeom prst="line">
                <a:avLst/>
              </a:prstGeom>
              <a:solidFill>
                <a:srgbClr val="009900"/>
              </a:solidFill>
              <a:ln w="254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44075" name="Group 97"/>
              <p:cNvGrpSpPr>
                <a:grpSpLocks/>
              </p:cNvGrpSpPr>
              <p:nvPr/>
            </p:nvGrpSpPr>
            <p:grpSpPr bwMode="auto">
              <a:xfrm rot="2542173">
                <a:off x="6726868" y="5093724"/>
                <a:ext cx="1803848" cy="7924"/>
                <a:chOff x="6873130" y="5254185"/>
                <a:chExt cx="1803848" cy="7924"/>
              </a:xfrm>
            </p:grpSpPr>
            <p:cxnSp>
              <p:nvCxnSpPr>
                <p:cNvPr id="288" name="Straight Connector 287"/>
                <p:cNvCxnSpPr/>
                <p:nvPr/>
              </p:nvCxnSpPr>
              <p:spPr>
                <a:xfrm>
                  <a:off x="8290652" y="5254039"/>
                  <a:ext cx="380905" cy="0"/>
                </a:xfrm>
                <a:prstGeom prst="line">
                  <a:avLst/>
                </a:prstGeom>
                <a:solidFill>
                  <a:srgbClr val="009900"/>
                </a:solidFill>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9" name="Straight Connector 288"/>
                <p:cNvCxnSpPr/>
                <p:nvPr/>
              </p:nvCxnSpPr>
              <p:spPr>
                <a:xfrm>
                  <a:off x="6835261" y="5265819"/>
                  <a:ext cx="380905" cy="0"/>
                </a:xfrm>
                <a:prstGeom prst="line">
                  <a:avLst/>
                </a:prstGeom>
                <a:solidFill>
                  <a:srgbClr val="009900"/>
                </a:solidFill>
                <a:ln w="2540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44076" name="Group 98"/>
              <p:cNvGrpSpPr>
                <a:grpSpLocks/>
              </p:cNvGrpSpPr>
              <p:nvPr/>
            </p:nvGrpSpPr>
            <p:grpSpPr bwMode="auto">
              <a:xfrm rot="-1318987">
                <a:off x="6749726" y="5108425"/>
                <a:ext cx="1795190" cy="8888"/>
                <a:chOff x="6885579" y="5255117"/>
                <a:chExt cx="1795190" cy="8888"/>
              </a:xfrm>
            </p:grpSpPr>
            <p:cxnSp>
              <p:nvCxnSpPr>
                <p:cNvPr id="286" name="Straight Connector 285"/>
                <p:cNvCxnSpPr/>
                <p:nvPr/>
              </p:nvCxnSpPr>
              <p:spPr>
                <a:xfrm>
                  <a:off x="8298769" y="5140894"/>
                  <a:ext cx="380905" cy="35712"/>
                </a:xfrm>
                <a:prstGeom prst="line">
                  <a:avLst/>
                </a:prstGeom>
                <a:solidFill>
                  <a:srgbClr val="009900"/>
                </a:solidFill>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7" name="Straight Connector 286"/>
                <p:cNvCxnSpPr/>
                <p:nvPr/>
              </p:nvCxnSpPr>
              <p:spPr>
                <a:xfrm>
                  <a:off x="6884531" y="5257646"/>
                  <a:ext cx="380905" cy="3967"/>
                </a:xfrm>
                <a:prstGeom prst="line">
                  <a:avLst/>
                </a:prstGeom>
                <a:solidFill>
                  <a:srgbClr val="009900"/>
                </a:solidFill>
                <a:ln w="2540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44077" name="Group 101"/>
              <p:cNvGrpSpPr>
                <a:grpSpLocks/>
              </p:cNvGrpSpPr>
              <p:nvPr/>
            </p:nvGrpSpPr>
            <p:grpSpPr bwMode="auto">
              <a:xfrm rot="1176340">
                <a:off x="6722714" y="5110999"/>
                <a:ext cx="1795225" cy="6910"/>
                <a:chOff x="6879595" y="5254329"/>
                <a:chExt cx="1795225" cy="6910"/>
              </a:xfrm>
            </p:grpSpPr>
            <p:cxnSp>
              <p:nvCxnSpPr>
                <p:cNvPr id="284" name="Straight Connector 283"/>
                <p:cNvCxnSpPr/>
                <p:nvPr/>
              </p:nvCxnSpPr>
              <p:spPr>
                <a:xfrm>
                  <a:off x="8269631" y="5219920"/>
                  <a:ext cx="384874" cy="0"/>
                </a:xfrm>
                <a:prstGeom prst="line">
                  <a:avLst/>
                </a:prstGeom>
                <a:solidFill>
                  <a:srgbClr val="009900"/>
                </a:solidFill>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5" name="Straight Connector 284"/>
                <p:cNvCxnSpPr/>
                <p:nvPr/>
              </p:nvCxnSpPr>
              <p:spPr>
                <a:xfrm>
                  <a:off x="6840630" y="5240343"/>
                  <a:ext cx="384872" cy="0"/>
                </a:xfrm>
                <a:prstGeom prst="line">
                  <a:avLst/>
                </a:prstGeom>
                <a:solidFill>
                  <a:srgbClr val="009900"/>
                </a:solidFill>
                <a:ln w="2540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44078" name="Group 104"/>
              <p:cNvGrpSpPr>
                <a:grpSpLocks/>
              </p:cNvGrpSpPr>
              <p:nvPr/>
            </p:nvGrpSpPr>
            <p:grpSpPr bwMode="auto">
              <a:xfrm rot="4076838">
                <a:off x="6723689" y="5098727"/>
                <a:ext cx="1793279" cy="9240"/>
                <a:chOff x="6882664" y="5262202"/>
                <a:chExt cx="1793279" cy="9240"/>
              </a:xfrm>
            </p:grpSpPr>
            <p:cxnSp>
              <p:nvCxnSpPr>
                <p:cNvPr id="282" name="Straight Connector 281"/>
                <p:cNvCxnSpPr/>
                <p:nvPr/>
              </p:nvCxnSpPr>
              <p:spPr>
                <a:xfrm>
                  <a:off x="8262599" y="5235598"/>
                  <a:ext cx="380948" cy="27772"/>
                </a:xfrm>
                <a:prstGeom prst="line">
                  <a:avLst/>
                </a:prstGeom>
                <a:solidFill>
                  <a:srgbClr val="009900"/>
                </a:solidFill>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3" name="Straight Connector 282"/>
                <p:cNvCxnSpPr/>
                <p:nvPr/>
              </p:nvCxnSpPr>
              <p:spPr>
                <a:xfrm>
                  <a:off x="6849898" y="5254311"/>
                  <a:ext cx="380948" cy="31741"/>
                </a:xfrm>
                <a:prstGeom prst="line">
                  <a:avLst/>
                </a:prstGeom>
                <a:solidFill>
                  <a:srgbClr val="009900"/>
                </a:solidFill>
                <a:ln w="2540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44079" name="Group 107"/>
              <p:cNvGrpSpPr>
                <a:grpSpLocks/>
              </p:cNvGrpSpPr>
              <p:nvPr/>
            </p:nvGrpSpPr>
            <p:grpSpPr bwMode="auto">
              <a:xfrm rot="-4087298">
                <a:off x="6758710" y="5091442"/>
                <a:ext cx="1794688" cy="15873"/>
                <a:chOff x="6887514" y="5248353"/>
                <a:chExt cx="1794688" cy="15873"/>
              </a:xfrm>
            </p:grpSpPr>
            <p:cxnSp>
              <p:nvCxnSpPr>
                <p:cNvPr id="280" name="Straight Connector 279"/>
                <p:cNvCxnSpPr/>
                <p:nvPr/>
              </p:nvCxnSpPr>
              <p:spPr>
                <a:xfrm>
                  <a:off x="8301736" y="5247188"/>
                  <a:ext cx="380948" cy="0"/>
                </a:xfrm>
                <a:prstGeom prst="line">
                  <a:avLst/>
                </a:prstGeom>
                <a:solidFill>
                  <a:srgbClr val="009900"/>
                </a:solidFill>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1" name="Straight Connector 280"/>
                <p:cNvCxnSpPr/>
                <p:nvPr/>
              </p:nvCxnSpPr>
              <p:spPr>
                <a:xfrm>
                  <a:off x="6905359" y="5252010"/>
                  <a:ext cx="380948" cy="0"/>
                </a:xfrm>
                <a:prstGeom prst="line">
                  <a:avLst/>
                </a:prstGeom>
                <a:solidFill>
                  <a:srgbClr val="009900"/>
                </a:solidFill>
                <a:ln w="25400">
                  <a:solidFill>
                    <a:schemeClr val="tx1"/>
                  </a:solidFill>
                </a:ln>
              </p:spPr>
              <p:style>
                <a:lnRef idx="1">
                  <a:schemeClr val="accent1"/>
                </a:lnRef>
                <a:fillRef idx="0">
                  <a:schemeClr val="accent1"/>
                </a:fillRef>
                <a:effectRef idx="0">
                  <a:schemeClr val="accent1"/>
                </a:effectRef>
                <a:fontRef idx="minor">
                  <a:schemeClr val="tx1"/>
                </a:fontRef>
              </p:style>
            </p:cxnSp>
          </p:grpSp>
        </p:grpSp>
        <p:grpSp>
          <p:nvGrpSpPr>
            <p:cNvPr id="44045" name="Group 110"/>
            <p:cNvGrpSpPr>
              <a:grpSpLocks noChangeAspect="1"/>
            </p:cNvGrpSpPr>
            <p:nvPr/>
          </p:nvGrpSpPr>
          <p:grpSpPr bwMode="auto">
            <a:xfrm>
              <a:off x="1283959" y="4348338"/>
              <a:ext cx="728697" cy="719417"/>
              <a:chOff x="6722714" y="4202035"/>
              <a:chExt cx="1822202" cy="1797951"/>
            </a:xfrm>
          </p:grpSpPr>
          <p:sp>
            <p:nvSpPr>
              <p:cNvPr id="246" name="Oval 245"/>
              <p:cNvSpPr>
                <a:spLocks noChangeAspect="1"/>
              </p:cNvSpPr>
              <p:nvPr/>
            </p:nvSpPr>
            <p:spPr>
              <a:xfrm>
                <a:off x="7125661" y="4589492"/>
                <a:ext cx="1023683" cy="1023799"/>
              </a:xfrm>
              <a:prstGeom prst="ellipse">
                <a:avLst/>
              </a:prstGeom>
              <a:solidFill>
                <a:srgbClr val="009900"/>
              </a:solidFill>
              <a:ln w="25400">
                <a:no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cxnSp>
            <p:nvCxnSpPr>
              <p:cNvPr id="247" name="Straight Connector 246"/>
              <p:cNvCxnSpPr>
                <a:stCxn id="246" idx="0"/>
              </p:cNvCxnSpPr>
              <p:nvPr/>
            </p:nvCxnSpPr>
            <p:spPr>
              <a:xfrm rot="16200000" flipV="1">
                <a:off x="7472822" y="4424813"/>
                <a:ext cx="321424" cy="7936"/>
              </a:xfrm>
              <a:prstGeom prst="line">
                <a:avLst/>
              </a:prstGeom>
              <a:solidFill>
                <a:srgbClr val="009900"/>
              </a:solidFill>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8" name="Straight Connector 247"/>
              <p:cNvCxnSpPr>
                <a:stCxn id="246" idx="7"/>
              </p:cNvCxnSpPr>
              <p:nvPr/>
            </p:nvCxnSpPr>
            <p:spPr>
              <a:xfrm rot="5400000" flipH="1" flipV="1">
                <a:off x="8002523" y="4506175"/>
                <a:ext cx="230156" cy="238066"/>
              </a:xfrm>
              <a:prstGeom prst="line">
                <a:avLst/>
              </a:prstGeom>
              <a:solidFill>
                <a:srgbClr val="009900"/>
              </a:solidFill>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9" name="Straight Connector 248"/>
              <p:cNvCxnSpPr/>
              <p:nvPr/>
            </p:nvCxnSpPr>
            <p:spPr>
              <a:xfrm rot="16200000" flipV="1">
                <a:off x="7490677" y="5772020"/>
                <a:ext cx="325393" cy="7936"/>
              </a:xfrm>
              <a:prstGeom prst="line">
                <a:avLst/>
              </a:prstGeom>
              <a:solidFill>
                <a:srgbClr val="009900"/>
              </a:solidFill>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0" name="Straight Connector 249"/>
              <p:cNvCxnSpPr/>
              <p:nvPr/>
            </p:nvCxnSpPr>
            <p:spPr>
              <a:xfrm rot="5400000" flipH="1" flipV="1">
                <a:off x="7050260" y="5482355"/>
                <a:ext cx="230156" cy="238066"/>
              </a:xfrm>
              <a:prstGeom prst="line">
                <a:avLst/>
              </a:prstGeom>
              <a:solidFill>
                <a:srgbClr val="009900"/>
              </a:solidFill>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1" name="Straight Connector 250"/>
              <p:cNvCxnSpPr>
                <a:stCxn id="246" idx="6"/>
              </p:cNvCxnSpPr>
              <p:nvPr/>
            </p:nvCxnSpPr>
            <p:spPr>
              <a:xfrm>
                <a:off x="8149344" y="5101393"/>
                <a:ext cx="380905" cy="0"/>
              </a:xfrm>
              <a:prstGeom prst="line">
                <a:avLst/>
              </a:prstGeom>
              <a:solidFill>
                <a:srgbClr val="009900"/>
              </a:solidFill>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2" name="Straight Connector 251"/>
              <p:cNvCxnSpPr/>
              <p:nvPr/>
            </p:nvCxnSpPr>
            <p:spPr>
              <a:xfrm>
                <a:off x="6732851" y="5109329"/>
                <a:ext cx="380905" cy="0"/>
              </a:xfrm>
              <a:prstGeom prst="line">
                <a:avLst/>
              </a:prstGeom>
              <a:solidFill>
                <a:srgbClr val="009900"/>
              </a:solidFill>
              <a:ln w="254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44053" name="Group 97"/>
              <p:cNvGrpSpPr>
                <a:grpSpLocks/>
              </p:cNvGrpSpPr>
              <p:nvPr/>
            </p:nvGrpSpPr>
            <p:grpSpPr bwMode="auto">
              <a:xfrm rot="2542173">
                <a:off x="6726868" y="5093724"/>
                <a:ext cx="1803848" cy="7924"/>
                <a:chOff x="6873130" y="5254185"/>
                <a:chExt cx="1803848" cy="7924"/>
              </a:xfrm>
            </p:grpSpPr>
            <p:cxnSp>
              <p:nvCxnSpPr>
                <p:cNvPr id="266" name="Straight Connector 265"/>
                <p:cNvCxnSpPr/>
                <p:nvPr/>
              </p:nvCxnSpPr>
              <p:spPr>
                <a:xfrm>
                  <a:off x="8286694" y="5254653"/>
                  <a:ext cx="384872" cy="0"/>
                </a:xfrm>
                <a:prstGeom prst="line">
                  <a:avLst/>
                </a:prstGeom>
                <a:solidFill>
                  <a:srgbClr val="009900"/>
                </a:solidFill>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7" name="Straight Connector 266"/>
                <p:cNvCxnSpPr/>
                <p:nvPr/>
              </p:nvCxnSpPr>
              <p:spPr>
                <a:xfrm>
                  <a:off x="6831301" y="5266430"/>
                  <a:ext cx="384874" cy="0"/>
                </a:xfrm>
                <a:prstGeom prst="line">
                  <a:avLst/>
                </a:prstGeom>
                <a:solidFill>
                  <a:srgbClr val="009900"/>
                </a:solidFill>
                <a:ln w="2540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44054" name="Group 98"/>
              <p:cNvGrpSpPr>
                <a:grpSpLocks/>
              </p:cNvGrpSpPr>
              <p:nvPr/>
            </p:nvGrpSpPr>
            <p:grpSpPr bwMode="auto">
              <a:xfrm rot="-1318987">
                <a:off x="6749726" y="5108425"/>
                <a:ext cx="1795190" cy="8888"/>
                <a:chOff x="6885579" y="5255117"/>
                <a:chExt cx="1795190" cy="8888"/>
              </a:xfrm>
            </p:grpSpPr>
            <p:cxnSp>
              <p:nvCxnSpPr>
                <p:cNvPr id="264" name="Straight Connector 263"/>
                <p:cNvCxnSpPr/>
                <p:nvPr/>
              </p:nvCxnSpPr>
              <p:spPr>
                <a:xfrm>
                  <a:off x="8293739" y="5093872"/>
                  <a:ext cx="392807" cy="51583"/>
                </a:xfrm>
                <a:prstGeom prst="line">
                  <a:avLst/>
                </a:prstGeom>
                <a:solidFill>
                  <a:srgbClr val="009900"/>
                </a:solidFill>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5" name="Straight Connector 264"/>
                <p:cNvCxnSpPr/>
                <p:nvPr/>
              </p:nvCxnSpPr>
              <p:spPr>
                <a:xfrm>
                  <a:off x="6884964" y="5256872"/>
                  <a:ext cx="380905" cy="3969"/>
                </a:xfrm>
                <a:prstGeom prst="line">
                  <a:avLst/>
                </a:prstGeom>
                <a:solidFill>
                  <a:srgbClr val="009900"/>
                </a:solidFill>
                <a:ln w="2540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44055" name="Group 101"/>
              <p:cNvGrpSpPr>
                <a:grpSpLocks/>
              </p:cNvGrpSpPr>
              <p:nvPr/>
            </p:nvGrpSpPr>
            <p:grpSpPr bwMode="auto">
              <a:xfrm rot="1176340">
                <a:off x="6722714" y="5110999"/>
                <a:ext cx="1795225" cy="6910"/>
                <a:chOff x="6879595" y="5254329"/>
                <a:chExt cx="1795225" cy="6910"/>
              </a:xfrm>
            </p:grpSpPr>
            <p:cxnSp>
              <p:nvCxnSpPr>
                <p:cNvPr id="262" name="Straight Connector 261"/>
                <p:cNvCxnSpPr/>
                <p:nvPr/>
              </p:nvCxnSpPr>
              <p:spPr>
                <a:xfrm>
                  <a:off x="8275444" y="5200773"/>
                  <a:ext cx="380905" cy="0"/>
                </a:xfrm>
                <a:prstGeom prst="line">
                  <a:avLst/>
                </a:prstGeom>
                <a:solidFill>
                  <a:srgbClr val="009900"/>
                </a:solidFill>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3" name="Straight Connector 262"/>
                <p:cNvCxnSpPr/>
                <p:nvPr/>
              </p:nvCxnSpPr>
              <p:spPr>
                <a:xfrm>
                  <a:off x="6847774" y="5224933"/>
                  <a:ext cx="380905" cy="0"/>
                </a:xfrm>
                <a:prstGeom prst="line">
                  <a:avLst/>
                </a:prstGeom>
                <a:solidFill>
                  <a:srgbClr val="009900"/>
                </a:solidFill>
                <a:ln w="2540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44056" name="Group 104"/>
              <p:cNvGrpSpPr>
                <a:grpSpLocks/>
              </p:cNvGrpSpPr>
              <p:nvPr/>
            </p:nvGrpSpPr>
            <p:grpSpPr bwMode="auto">
              <a:xfrm rot="4076838">
                <a:off x="6723689" y="5098727"/>
                <a:ext cx="1793279" cy="9240"/>
                <a:chOff x="6882664" y="5262202"/>
                <a:chExt cx="1793279" cy="9240"/>
              </a:xfrm>
            </p:grpSpPr>
            <p:cxnSp>
              <p:nvCxnSpPr>
                <p:cNvPr id="260" name="Straight Connector 259"/>
                <p:cNvCxnSpPr/>
                <p:nvPr/>
              </p:nvCxnSpPr>
              <p:spPr>
                <a:xfrm>
                  <a:off x="8264062" y="5235599"/>
                  <a:ext cx="380948" cy="15871"/>
                </a:xfrm>
                <a:prstGeom prst="line">
                  <a:avLst/>
                </a:prstGeom>
                <a:solidFill>
                  <a:srgbClr val="009900"/>
                </a:solidFill>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1" name="Straight Connector 260"/>
                <p:cNvCxnSpPr/>
                <p:nvPr/>
              </p:nvCxnSpPr>
              <p:spPr>
                <a:xfrm>
                  <a:off x="6844516" y="5306879"/>
                  <a:ext cx="380948" cy="11902"/>
                </a:xfrm>
                <a:prstGeom prst="line">
                  <a:avLst/>
                </a:prstGeom>
                <a:solidFill>
                  <a:srgbClr val="009900"/>
                </a:solidFill>
                <a:ln w="2540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44057" name="Group 107"/>
              <p:cNvGrpSpPr>
                <a:grpSpLocks/>
              </p:cNvGrpSpPr>
              <p:nvPr/>
            </p:nvGrpSpPr>
            <p:grpSpPr bwMode="auto">
              <a:xfrm rot="-4087298">
                <a:off x="6758710" y="5091442"/>
                <a:ext cx="1794688" cy="15873"/>
                <a:chOff x="6887514" y="5248353"/>
                <a:chExt cx="1794688" cy="15873"/>
              </a:xfrm>
            </p:grpSpPr>
            <p:cxnSp>
              <p:nvCxnSpPr>
                <p:cNvPr id="258" name="Straight Connector 257"/>
                <p:cNvCxnSpPr/>
                <p:nvPr/>
              </p:nvCxnSpPr>
              <p:spPr>
                <a:xfrm>
                  <a:off x="8302595" y="5246965"/>
                  <a:ext cx="380948" cy="0"/>
                </a:xfrm>
                <a:prstGeom prst="line">
                  <a:avLst/>
                </a:prstGeom>
                <a:solidFill>
                  <a:srgbClr val="009900"/>
                </a:solidFill>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9" name="Straight Connector 258"/>
                <p:cNvCxnSpPr/>
                <p:nvPr/>
              </p:nvCxnSpPr>
              <p:spPr>
                <a:xfrm>
                  <a:off x="6920945" y="5245874"/>
                  <a:ext cx="380948" cy="0"/>
                </a:xfrm>
                <a:prstGeom prst="line">
                  <a:avLst/>
                </a:prstGeom>
                <a:solidFill>
                  <a:srgbClr val="009900"/>
                </a:solidFill>
                <a:ln w="25400">
                  <a:solidFill>
                    <a:schemeClr val="tx1"/>
                  </a:solidFill>
                </a:ln>
              </p:spPr>
              <p:style>
                <a:lnRef idx="1">
                  <a:schemeClr val="accent1"/>
                </a:lnRef>
                <a:fillRef idx="0">
                  <a:schemeClr val="accent1"/>
                </a:fillRef>
                <a:effectRef idx="0">
                  <a:schemeClr val="accent1"/>
                </a:effectRef>
                <a:fontRef idx="minor">
                  <a:schemeClr val="tx1"/>
                </a:fontRef>
              </p:style>
            </p:cxnSp>
          </p:grpSp>
        </p:grpSp>
      </p:grpSp>
      <p:cxnSp>
        <p:nvCxnSpPr>
          <p:cNvPr id="312" name="Straight Arrow Connector 311"/>
          <p:cNvCxnSpPr/>
          <p:nvPr/>
        </p:nvCxnSpPr>
        <p:spPr>
          <a:xfrm>
            <a:off x="2722563" y="3694113"/>
            <a:ext cx="730250" cy="1587"/>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13" name="Straight Arrow Connector 312"/>
          <p:cNvCxnSpPr/>
          <p:nvPr/>
        </p:nvCxnSpPr>
        <p:spPr>
          <a:xfrm>
            <a:off x="5672138" y="3694113"/>
            <a:ext cx="731837" cy="1587"/>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US" altLang="en-US" smtClean="0"/>
              <a:t>Solution Definitions</a:t>
            </a:r>
          </a:p>
        </p:txBody>
      </p:sp>
      <p:grpSp>
        <p:nvGrpSpPr>
          <p:cNvPr id="17411" name="Group 13"/>
          <p:cNvGrpSpPr>
            <a:grpSpLocks/>
          </p:cNvGrpSpPr>
          <p:nvPr/>
        </p:nvGrpSpPr>
        <p:grpSpPr bwMode="auto">
          <a:xfrm>
            <a:off x="966788" y="1695450"/>
            <a:ext cx="1838325" cy="2400300"/>
            <a:chOff x="3683695" y="1981201"/>
            <a:chExt cx="914400" cy="1372500"/>
          </a:xfrm>
        </p:grpSpPr>
        <p:sp>
          <p:nvSpPr>
            <p:cNvPr id="54" name="Can 53"/>
            <p:cNvSpPr/>
            <p:nvPr/>
          </p:nvSpPr>
          <p:spPr>
            <a:xfrm>
              <a:off x="3683695" y="2439609"/>
              <a:ext cx="914400" cy="914092"/>
            </a:xfrm>
            <a:prstGeom prst="can">
              <a:avLst/>
            </a:prstGeom>
            <a:ln w="635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600" dirty="0">
                  <a:solidFill>
                    <a:schemeClr val="tx1"/>
                  </a:solidFill>
                </a:rPr>
                <a:t>Homogeneous</a:t>
              </a:r>
            </a:p>
            <a:p>
              <a:pPr algn="ctr">
                <a:defRPr/>
              </a:pPr>
              <a:r>
                <a:rPr lang="en-US" sz="1600" dirty="0">
                  <a:solidFill>
                    <a:schemeClr val="tx1"/>
                  </a:solidFill>
                </a:rPr>
                <a:t>Solution</a:t>
              </a:r>
            </a:p>
          </p:txBody>
        </p:sp>
        <p:sp>
          <p:nvSpPr>
            <p:cNvPr id="55" name="Can 54"/>
            <p:cNvSpPr/>
            <p:nvPr/>
          </p:nvSpPr>
          <p:spPr>
            <a:xfrm>
              <a:off x="3683695" y="1981201"/>
              <a:ext cx="914400" cy="1370685"/>
            </a:xfrm>
            <a:prstGeom prst="can">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grpSp>
        <p:nvGrpSpPr>
          <p:cNvPr id="17412" name="Group 61"/>
          <p:cNvGrpSpPr>
            <a:grpSpLocks/>
          </p:cNvGrpSpPr>
          <p:nvPr/>
        </p:nvGrpSpPr>
        <p:grpSpPr bwMode="auto">
          <a:xfrm>
            <a:off x="2592388" y="1490663"/>
            <a:ext cx="5824537" cy="3181350"/>
            <a:chOff x="2968668" y="2129425"/>
            <a:chExt cx="5824603" cy="3181611"/>
          </a:xfrm>
        </p:grpSpPr>
        <p:grpSp>
          <p:nvGrpSpPr>
            <p:cNvPr id="17414" name="Group 46"/>
            <p:cNvGrpSpPr>
              <a:grpSpLocks/>
            </p:cNvGrpSpPr>
            <p:nvPr/>
          </p:nvGrpSpPr>
          <p:grpSpPr bwMode="auto">
            <a:xfrm>
              <a:off x="4345058" y="2181769"/>
              <a:ext cx="4117251" cy="2872962"/>
              <a:chOff x="299151" y="1956300"/>
              <a:chExt cx="4117251" cy="2872962"/>
            </a:xfrm>
          </p:grpSpPr>
          <p:grpSp>
            <p:nvGrpSpPr>
              <p:cNvPr id="17418" name="Group 48"/>
              <p:cNvGrpSpPr>
                <a:grpSpLocks/>
              </p:cNvGrpSpPr>
              <p:nvPr/>
            </p:nvGrpSpPr>
            <p:grpSpPr bwMode="auto">
              <a:xfrm rot="1800000" flipH="1">
                <a:off x="3724036" y="2711537"/>
                <a:ext cx="304800" cy="304800"/>
                <a:chOff x="2017690" y="2107825"/>
                <a:chExt cx="304800" cy="304800"/>
              </a:xfrm>
            </p:grpSpPr>
            <p:sp>
              <p:nvSpPr>
                <p:cNvPr id="17447" name="Oval 50"/>
                <p:cNvSpPr>
                  <a:spLocks noChangeArrowheads="1"/>
                </p:cNvSpPr>
                <p:nvPr/>
              </p:nvSpPr>
              <p:spPr bwMode="auto">
                <a:xfrm>
                  <a:off x="2017690" y="2184025"/>
                  <a:ext cx="152400" cy="152400"/>
                </a:xfrm>
                <a:prstGeom prst="ellipse">
                  <a:avLst/>
                </a:prstGeom>
                <a:solidFill>
                  <a:schemeClr val="accent1"/>
                </a:solidFill>
                <a:ln w="9525">
                  <a:solidFill>
                    <a:schemeClr val="tx1"/>
                  </a:solidFill>
                  <a:round/>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7448" name="Oval 63"/>
                <p:cNvSpPr>
                  <a:spLocks noChangeArrowheads="1"/>
                </p:cNvSpPr>
                <p:nvPr/>
              </p:nvSpPr>
              <p:spPr bwMode="auto">
                <a:xfrm>
                  <a:off x="2170090" y="2260225"/>
                  <a:ext cx="152400" cy="152400"/>
                </a:xfrm>
                <a:prstGeom prst="ellipse">
                  <a:avLst/>
                </a:prstGeom>
                <a:solidFill>
                  <a:srgbClr val="FF0000"/>
                </a:solidFill>
                <a:ln w="9525">
                  <a:solidFill>
                    <a:schemeClr val="tx1"/>
                  </a:solidFill>
                  <a:round/>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7449" name="Oval 76"/>
                <p:cNvSpPr>
                  <a:spLocks noChangeArrowheads="1"/>
                </p:cNvSpPr>
                <p:nvPr/>
              </p:nvSpPr>
              <p:spPr bwMode="auto">
                <a:xfrm>
                  <a:off x="2170090" y="2107825"/>
                  <a:ext cx="152400" cy="152400"/>
                </a:xfrm>
                <a:prstGeom prst="ellipse">
                  <a:avLst/>
                </a:prstGeom>
                <a:solidFill>
                  <a:srgbClr val="FFFF00"/>
                </a:solidFill>
                <a:ln w="9525">
                  <a:solidFill>
                    <a:schemeClr val="tx1"/>
                  </a:solidFill>
                  <a:round/>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grpSp>
          <p:grpSp>
            <p:nvGrpSpPr>
              <p:cNvPr id="17419" name="Group 52"/>
              <p:cNvGrpSpPr>
                <a:grpSpLocks/>
              </p:cNvGrpSpPr>
              <p:nvPr/>
            </p:nvGrpSpPr>
            <p:grpSpPr bwMode="auto">
              <a:xfrm>
                <a:off x="3131898" y="4011700"/>
                <a:ext cx="304800" cy="304800"/>
                <a:chOff x="2017690" y="2107825"/>
                <a:chExt cx="304800" cy="304800"/>
              </a:xfrm>
            </p:grpSpPr>
            <p:sp>
              <p:nvSpPr>
                <p:cNvPr id="17444" name="Oval 50"/>
                <p:cNvSpPr>
                  <a:spLocks noChangeArrowheads="1"/>
                </p:cNvSpPr>
                <p:nvPr/>
              </p:nvSpPr>
              <p:spPr bwMode="auto">
                <a:xfrm>
                  <a:off x="2017690" y="2184025"/>
                  <a:ext cx="152400" cy="152400"/>
                </a:xfrm>
                <a:prstGeom prst="ellipse">
                  <a:avLst/>
                </a:prstGeom>
                <a:solidFill>
                  <a:schemeClr val="accent1"/>
                </a:solidFill>
                <a:ln w="9525">
                  <a:solidFill>
                    <a:schemeClr val="tx1"/>
                  </a:solidFill>
                  <a:round/>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7445" name="Oval 63"/>
                <p:cNvSpPr>
                  <a:spLocks noChangeArrowheads="1"/>
                </p:cNvSpPr>
                <p:nvPr/>
              </p:nvSpPr>
              <p:spPr bwMode="auto">
                <a:xfrm>
                  <a:off x="2170090" y="2260225"/>
                  <a:ext cx="152400" cy="152400"/>
                </a:xfrm>
                <a:prstGeom prst="ellipse">
                  <a:avLst/>
                </a:prstGeom>
                <a:solidFill>
                  <a:srgbClr val="FF0000"/>
                </a:solidFill>
                <a:ln w="9525">
                  <a:solidFill>
                    <a:schemeClr val="tx1"/>
                  </a:solidFill>
                  <a:round/>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7446" name="Oval 76"/>
                <p:cNvSpPr>
                  <a:spLocks noChangeArrowheads="1"/>
                </p:cNvSpPr>
                <p:nvPr/>
              </p:nvSpPr>
              <p:spPr bwMode="auto">
                <a:xfrm>
                  <a:off x="2170090" y="2107825"/>
                  <a:ext cx="152400" cy="152400"/>
                </a:xfrm>
                <a:prstGeom prst="ellipse">
                  <a:avLst/>
                </a:prstGeom>
                <a:solidFill>
                  <a:srgbClr val="FFFF00"/>
                </a:solidFill>
                <a:ln w="9525">
                  <a:solidFill>
                    <a:schemeClr val="tx1"/>
                  </a:solidFill>
                  <a:round/>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grpSp>
          <p:grpSp>
            <p:nvGrpSpPr>
              <p:cNvPr id="17420" name="Group 56"/>
              <p:cNvGrpSpPr>
                <a:grpSpLocks/>
              </p:cNvGrpSpPr>
              <p:nvPr/>
            </p:nvGrpSpPr>
            <p:grpSpPr bwMode="auto">
              <a:xfrm>
                <a:off x="1149111" y="2736937"/>
                <a:ext cx="304800" cy="304800"/>
                <a:chOff x="2017690" y="2107825"/>
                <a:chExt cx="304800" cy="304800"/>
              </a:xfrm>
            </p:grpSpPr>
            <p:sp>
              <p:nvSpPr>
                <p:cNvPr id="17441" name="Oval 50"/>
                <p:cNvSpPr>
                  <a:spLocks noChangeArrowheads="1"/>
                </p:cNvSpPr>
                <p:nvPr/>
              </p:nvSpPr>
              <p:spPr bwMode="auto">
                <a:xfrm>
                  <a:off x="2017690" y="2184025"/>
                  <a:ext cx="152400" cy="152400"/>
                </a:xfrm>
                <a:prstGeom prst="ellipse">
                  <a:avLst/>
                </a:prstGeom>
                <a:solidFill>
                  <a:schemeClr val="accent1"/>
                </a:solidFill>
                <a:ln w="9525">
                  <a:solidFill>
                    <a:schemeClr val="tx1"/>
                  </a:solidFill>
                  <a:round/>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7442" name="Oval 63"/>
                <p:cNvSpPr>
                  <a:spLocks noChangeArrowheads="1"/>
                </p:cNvSpPr>
                <p:nvPr/>
              </p:nvSpPr>
              <p:spPr bwMode="auto">
                <a:xfrm>
                  <a:off x="2170090" y="2260225"/>
                  <a:ext cx="152400" cy="152400"/>
                </a:xfrm>
                <a:prstGeom prst="ellipse">
                  <a:avLst/>
                </a:prstGeom>
                <a:solidFill>
                  <a:srgbClr val="FF0000"/>
                </a:solidFill>
                <a:ln w="9525">
                  <a:solidFill>
                    <a:schemeClr val="tx1"/>
                  </a:solidFill>
                  <a:round/>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7443" name="Oval 76"/>
                <p:cNvSpPr>
                  <a:spLocks noChangeArrowheads="1"/>
                </p:cNvSpPr>
                <p:nvPr/>
              </p:nvSpPr>
              <p:spPr bwMode="auto">
                <a:xfrm>
                  <a:off x="2170090" y="2107825"/>
                  <a:ext cx="152400" cy="152400"/>
                </a:xfrm>
                <a:prstGeom prst="ellipse">
                  <a:avLst/>
                </a:prstGeom>
                <a:solidFill>
                  <a:srgbClr val="FFFF00"/>
                </a:solidFill>
                <a:ln w="9525">
                  <a:solidFill>
                    <a:schemeClr val="tx1"/>
                  </a:solidFill>
                  <a:round/>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grpSp>
          <p:grpSp>
            <p:nvGrpSpPr>
              <p:cNvPr id="17421" name="Group 135"/>
              <p:cNvGrpSpPr>
                <a:grpSpLocks/>
              </p:cNvGrpSpPr>
              <p:nvPr/>
            </p:nvGrpSpPr>
            <p:grpSpPr bwMode="auto">
              <a:xfrm rot="-5400000">
                <a:off x="2015408" y="3612172"/>
                <a:ext cx="304800" cy="304800"/>
                <a:chOff x="2017690" y="2107825"/>
                <a:chExt cx="304800" cy="304800"/>
              </a:xfrm>
            </p:grpSpPr>
            <p:sp>
              <p:nvSpPr>
                <p:cNvPr id="17438" name="Oval 50"/>
                <p:cNvSpPr>
                  <a:spLocks noChangeArrowheads="1"/>
                </p:cNvSpPr>
                <p:nvPr/>
              </p:nvSpPr>
              <p:spPr bwMode="auto">
                <a:xfrm>
                  <a:off x="2017690" y="2184025"/>
                  <a:ext cx="152400" cy="152400"/>
                </a:xfrm>
                <a:prstGeom prst="ellipse">
                  <a:avLst/>
                </a:prstGeom>
                <a:solidFill>
                  <a:schemeClr val="accent1"/>
                </a:solidFill>
                <a:ln w="9525">
                  <a:solidFill>
                    <a:schemeClr val="tx1"/>
                  </a:solidFill>
                  <a:round/>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7439" name="Oval 63"/>
                <p:cNvSpPr>
                  <a:spLocks noChangeArrowheads="1"/>
                </p:cNvSpPr>
                <p:nvPr/>
              </p:nvSpPr>
              <p:spPr bwMode="auto">
                <a:xfrm>
                  <a:off x="2170090" y="2260225"/>
                  <a:ext cx="152400" cy="152400"/>
                </a:xfrm>
                <a:prstGeom prst="ellipse">
                  <a:avLst/>
                </a:prstGeom>
                <a:solidFill>
                  <a:srgbClr val="FF0000"/>
                </a:solidFill>
                <a:ln w="9525">
                  <a:solidFill>
                    <a:schemeClr val="tx1"/>
                  </a:solidFill>
                  <a:round/>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7440" name="Oval 76"/>
                <p:cNvSpPr>
                  <a:spLocks noChangeArrowheads="1"/>
                </p:cNvSpPr>
                <p:nvPr/>
              </p:nvSpPr>
              <p:spPr bwMode="auto">
                <a:xfrm>
                  <a:off x="2170090" y="2107825"/>
                  <a:ext cx="152400" cy="152400"/>
                </a:xfrm>
                <a:prstGeom prst="ellipse">
                  <a:avLst/>
                </a:prstGeom>
                <a:solidFill>
                  <a:srgbClr val="FFFF00"/>
                </a:solidFill>
                <a:ln w="9525">
                  <a:solidFill>
                    <a:schemeClr val="tx1"/>
                  </a:solidFill>
                  <a:round/>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grpSp>
          <p:grpSp>
            <p:nvGrpSpPr>
              <p:cNvPr id="17422" name="Group 139"/>
              <p:cNvGrpSpPr>
                <a:grpSpLocks/>
              </p:cNvGrpSpPr>
              <p:nvPr/>
            </p:nvGrpSpPr>
            <p:grpSpPr bwMode="auto">
              <a:xfrm>
                <a:off x="1198323" y="4524462"/>
                <a:ext cx="304800" cy="304800"/>
                <a:chOff x="2017690" y="2107825"/>
                <a:chExt cx="304800" cy="304800"/>
              </a:xfrm>
            </p:grpSpPr>
            <p:sp>
              <p:nvSpPr>
                <p:cNvPr id="17435" name="Oval 50"/>
                <p:cNvSpPr>
                  <a:spLocks noChangeArrowheads="1"/>
                </p:cNvSpPr>
                <p:nvPr/>
              </p:nvSpPr>
              <p:spPr bwMode="auto">
                <a:xfrm>
                  <a:off x="2017690" y="2184025"/>
                  <a:ext cx="152400" cy="152400"/>
                </a:xfrm>
                <a:prstGeom prst="ellipse">
                  <a:avLst/>
                </a:prstGeom>
                <a:solidFill>
                  <a:schemeClr val="accent1"/>
                </a:solidFill>
                <a:ln w="9525">
                  <a:solidFill>
                    <a:schemeClr val="tx1"/>
                  </a:solidFill>
                  <a:round/>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7436" name="Oval 63"/>
                <p:cNvSpPr>
                  <a:spLocks noChangeArrowheads="1"/>
                </p:cNvSpPr>
                <p:nvPr/>
              </p:nvSpPr>
              <p:spPr bwMode="auto">
                <a:xfrm>
                  <a:off x="2170090" y="2260225"/>
                  <a:ext cx="152400" cy="152400"/>
                </a:xfrm>
                <a:prstGeom prst="ellipse">
                  <a:avLst/>
                </a:prstGeom>
                <a:solidFill>
                  <a:srgbClr val="FF0000"/>
                </a:solidFill>
                <a:ln w="9525">
                  <a:solidFill>
                    <a:schemeClr val="tx1"/>
                  </a:solidFill>
                  <a:round/>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7437" name="Oval 76"/>
                <p:cNvSpPr>
                  <a:spLocks noChangeArrowheads="1"/>
                </p:cNvSpPr>
                <p:nvPr/>
              </p:nvSpPr>
              <p:spPr bwMode="auto">
                <a:xfrm>
                  <a:off x="2170090" y="2107825"/>
                  <a:ext cx="152400" cy="152400"/>
                </a:xfrm>
                <a:prstGeom prst="ellipse">
                  <a:avLst/>
                </a:prstGeom>
                <a:solidFill>
                  <a:srgbClr val="FFFF00"/>
                </a:solidFill>
                <a:ln w="9525">
                  <a:solidFill>
                    <a:schemeClr val="tx1"/>
                  </a:solidFill>
                  <a:round/>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grpSp>
          <p:sp>
            <p:nvSpPr>
              <p:cNvPr id="32" name="Right Triangle 31"/>
              <p:cNvSpPr>
                <a:spLocks noChangeAspect="1"/>
              </p:cNvSpPr>
              <p:nvPr/>
            </p:nvSpPr>
            <p:spPr>
              <a:xfrm rot="5184021">
                <a:off x="2728030" y="3169308"/>
                <a:ext cx="334991" cy="334967"/>
              </a:xfrm>
              <a:prstGeom prst="rtTriangle">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3" name="Right Triangle 32"/>
              <p:cNvSpPr>
                <a:spLocks noChangeAspect="1"/>
              </p:cNvSpPr>
              <p:nvPr/>
            </p:nvSpPr>
            <p:spPr>
              <a:xfrm rot="1398204">
                <a:off x="2235911" y="4415587"/>
                <a:ext cx="334967" cy="334990"/>
              </a:xfrm>
              <a:prstGeom prst="rtTriangle">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4" name="Right Triangle 33"/>
              <p:cNvSpPr>
                <a:spLocks noChangeAspect="1"/>
              </p:cNvSpPr>
              <p:nvPr/>
            </p:nvSpPr>
            <p:spPr>
              <a:xfrm rot="9307996">
                <a:off x="4080607" y="2205605"/>
                <a:ext cx="334967" cy="333402"/>
              </a:xfrm>
              <a:prstGeom prst="rtTriangle">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5" name="Right Triangle 34"/>
              <p:cNvSpPr>
                <a:spLocks noChangeAspect="1"/>
              </p:cNvSpPr>
              <p:nvPr/>
            </p:nvSpPr>
            <p:spPr>
              <a:xfrm rot="17135042">
                <a:off x="727757" y="3553515"/>
                <a:ext cx="334991" cy="334967"/>
              </a:xfrm>
              <a:prstGeom prst="rtTriangle">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6" name="Right Triangle 35"/>
              <p:cNvSpPr>
                <a:spLocks noChangeAspect="1"/>
              </p:cNvSpPr>
              <p:nvPr/>
            </p:nvSpPr>
            <p:spPr>
              <a:xfrm rot="7620231">
                <a:off x="753157" y="2213555"/>
                <a:ext cx="334991" cy="334967"/>
              </a:xfrm>
              <a:prstGeom prst="rtTriangle">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7" name="Right Triangle 36"/>
              <p:cNvSpPr>
                <a:spLocks noChangeAspect="1"/>
              </p:cNvSpPr>
              <p:nvPr/>
            </p:nvSpPr>
            <p:spPr>
              <a:xfrm rot="2446263">
                <a:off x="3813904" y="4482267"/>
                <a:ext cx="334967" cy="334990"/>
              </a:xfrm>
              <a:prstGeom prst="rtTriangle">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7429" name="TextBox 167"/>
              <p:cNvSpPr txBox="1">
                <a:spLocks noChangeArrowheads="1"/>
              </p:cNvSpPr>
              <p:nvPr/>
            </p:nvSpPr>
            <p:spPr bwMode="auto">
              <a:xfrm>
                <a:off x="1685284" y="1956300"/>
                <a:ext cx="190308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a:t>solvent molecule</a:t>
                </a:r>
              </a:p>
            </p:txBody>
          </p:sp>
          <p:sp>
            <p:nvSpPr>
              <p:cNvPr id="17430" name="TextBox 168"/>
              <p:cNvSpPr txBox="1">
                <a:spLocks noChangeArrowheads="1"/>
              </p:cNvSpPr>
              <p:nvPr/>
            </p:nvSpPr>
            <p:spPr bwMode="auto">
              <a:xfrm>
                <a:off x="299151" y="3950636"/>
                <a:ext cx="178766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a:t>solute molecule</a:t>
                </a:r>
              </a:p>
            </p:txBody>
          </p:sp>
          <p:sp>
            <p:nvSpPr>
              <p:cNvPr id="40" name="Right Triangle 39"/>
              <p:cNvSpPr>
                <a:spLocks noChangeAspect="1"/>
              </p:cNvSpPr>
              <p:nvPr/>
            </p:nvSpPr>
            <p:spPr>
              <a:xfrm rot="9652800">
                <a:off x="2066047" y="2632678"/>
                <a:ext cx="334966" cy="334991"/>
              </a:xfrm>
              <a:prstGeom prst="rtTriangle">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1" name="Right Triangle 40"/>
              <p:cNvSpPr>
                <a:spLocks noChangeAspect="1"/>
              </p:cNvSpPr>
              <p:nvPr/>
            </p:nvSpPr>
            <p:spPr>
              <a:xfrm rot="9307996">
                <a:off x="4082195" y="3599545"/>
                <a:ext cx="334966" cy="333402"/>
              </a:xfrm>
              <a:prstGeom prst="rtTriangle">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cxnSp>
            <p:nvCxnSpPr>
              <p:cNvPr id="43" name="Straight Arrow Connector 42"/>
              <p:cNvCxnSpPr>
                <a:stCxn id="17429" idx="2"/>
                <a:endCxn id="40" idx="2"/>
              </p:cNvCxnSpPr>
              <p:nvPr/>
            </p:nvCxnSpPr>
            <p:spPr>
              <a:xfrm rot="5400000">
                <a:off x="2356554" y="2305636"/>
                <a:ext cx="260371" cy="30162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4" name="Straight Arrow Connector 43"/>
              <p:cNvCxnSpPr>
                <a:stCxn id="17430" idx="2"/>
                <a:endCxn id="17435" idx="0"/>
              </p:cNvCxnSpPr>
              <p:nvPr/>
            </p:nvCxnSpPr>
            <p:spPr>
              <a:xfrm rot="16200000" flipH="1">
                <a:off x="1093682" y="4419559"/>
                <a:ext cx="281010" cy="82551"/>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grpSp>
        <p:sp>
          <p:nvSpPr>
            <p:cNvPr id="56" name="Rectangle 55"/>
            <p:cNvSpPr/>
            <p:nvPr/>
          </p:nvSpPr>
          <p:spPr>
            <a:xfrm>
              <a:off x="4259320" y="2129425"/>
              <a:ext cx="4533951" cy="3181611"/>
            </a:xfrm>
            <a:prstGeom prst="rect">
              <a:avLst/>
            </a:prstGeom>
            <a:noFill/>
            <a:ln w="12700">
              <a:solidFill>
                <a:schemeClr val="tx1"/>
              </a:solidFill>
              <a:prstDash val="lg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cxnSp>
          <p:nvCxnSpPr>
            <p:cNvPr id="58" name="Straight Connector 57"/>
            <p:cNvCxnSpPr/>
            <p:nvPr/>
          </p:nvCxnSpPr>
          <p:spPr>
            <a:xfrm rot="5400000" flipH="1" flipV="1">
              <a:off x="2831292" y="2266801"/>
              <a:ext cx="1565403" cy="1290652"/>
            </a:xfrm>
            <a:prstGeom prst="line">
              <a:avLst/>
            </a:prstGeom>
            <a:ln w="12700">
              <a:solidFill>
                <a:schemeClr val="tx1"/>
              </a:solidFill>
              <a:prstDash val="lgDash"/>
            </a:ln>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rot="16200000" flipH="1">
              <a:off x="2812241" y="3863957"/>
              <a:ext cx="1603507" cy="1290652"/>
            </a:xfrm>
            <a:prstGeom prst="line">
              <a:avLst/>
            </a:prstGeom>
            <a:ln w="12700">
              <a:solidFill>
                <a:schemeClr val="tx1"/>
              </a:solidFill>
              <a:prstDash val="lgDash"/>
            </a:ln>
          </p:spPr>
          <p:style>
            <a:lnRef idx="1">
              <a:schemeClr val="accent1"/>
            </a:lnRef>
            <a:fillRef idx="0">
              <a:schemeClr val="accent1"/>
            </a:fillRef>
            <a:effectRef idx="0">
              <a:schemeClr val="accent1"/>
            </a:effectRef>
            <a:fontRef idx="minor">
              <a:schemeClr val="tx1"/>
            </a:fontRef>
          </p:style>
        </p:cxnSp>
      </p:grpSp>
      <p:sp>
        <p:nvSpPr>
          <p:cNvPr id="17413" name="TextBox 62"/>
          <p:cNvSpPr txBox="1">
            <a:spLocks noChangeArrowheads="1"/>
          </p:cNvSpPr>
          <p:nvPr/>
        </p:nvSpPr>
        <p:spPr bwMode="auto">
          <a:xfrm>
            <a:off x="414338" y="5348288"/>
            <a:ext cx="8532812"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t>Solvent: </a:t>
            </a:r>
            <a:r>
              <a:rPr lang="en-US" altLang="en-US"/>
              <a:t>The substance that dissolves the solute; usually the primary component</a:t>
            </a:r>
          </a:p>
          <a:p>
            <a:pPr eaLnBrk="1" hangingPunct="1"/>
            <a:r>
              <a:rPr lang="en-US" altLang="en-US" b="1"/>
              <a:t>Solute: </a:t>
            </a:r>
            <a:r>
              <a:rPr lang="en-US" altLang="en-US"/>
              <a:t>The compound (e.g., salt or sugar) that is dissolved in the solvent</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0" y="3175"/>
            <a:ext cx="9144000" cy="1143000"/>
          </a:xfrm>
        </p:spPr>
        <p:txBody>
          <a:bodyPr/>
          <a:lstStyle/>
          <a:p>
            <a:r>
              <a:rPr lang="en-US" altLang="en-US" sz="3200" smtClean="0"/>
              <a:t>Properties of Solutions, Solutes, and Solvents</a:t>
            </a:r>
          </a:p>
        </p:txBody>
      </p:sp>
      <p:sp>
        <p:nvSpPr>
          <p:cNvPr id="18435" name="Content Placeholder 2"/>
          <p:cNvSpPr>
            <a:spLocks noGrp="1"/>
          </p:cNvSpPr>
          <p:nvPr>
            <p:ph idx="1"/>
          </p:nvPr>
        </p:nvSpPr>
        <p:spPr>
          <a:xfrm>
            <a:off x="457200" y="1085850"/>
            <a:ext cx="8229600" cy="4525963"/>
          </a:xfrm>
        </p:spPr>
        <p:txBody>
          <a:bodyPr/>
          <a:lstStyle/>
          <a:p>
            <a:pPr>
              <a:buFontTx/>
              <a:buNone/>
            </a:pPr>
            <a:r>
              <a:rPr lang="en-US" altLang="en-US" b="1" u="sng" smtClean="0"/>
              <a:t>Solutions</a:t>
            </a:r>
          </a:p>
          <a:p>
            <a:r>
              <a:rPr lang="en-US" altLang="en-US" smtClean="0"/>
              <a:t>Concentration: reported in several ways</a:t>
            </a:r>
          </a:p>
          <a:p>
            <a:pPr lvl="1"/>
            <a:r>
              <a:rPr lang="en-US" altLang="en-US" smtClean="0"/>
              <a:t>Mass basis:</a:t>
            </a:r>
          </a:p>
          <a:p>
            <a:pPr lvl="1"/>
            <a:endParaRPr lang="en-US" altLang="en-US" smtClean="0"/>
          </a:p>
          <a:p>
            <a:pPr lvl="1"/>
            <a:r>
              <a:rPr lang="en-US" altLang="en-US" smtClean="0"/>
              <a:t>Molar basis:</a:t>
            </a:r>
          </a:p>
          <a:p>
            <a:endParaRPr lang="en-US" altLang="en-US" smtClean="0"/>
          </a:p>
          <a:p>
            <a:r>
              <a:rPr lang="en-US" altLang="en-US" smtClean="0"/>
              <a:t>pH: a measure of the H</a:t>
            </a:r>
            <a:r>
              <a:rPr lang="en-US" altLang="en-US" baseline="30000" smtClean="0"/>
              <a:t>+</a:t>
            </a:r>
            <a:r>
              <a:rPr lang="en-US" altLang="en-US" smtClean="0"/>
              <a:t> concentration in an aqueous solution.</a:t>
            </a:r>
          </a:p>
          <a:p>
            <a:pPr lvl="1"/>
            <a:r>
              <a:rPr lang="en-US" altLang="en-US" smtClean="0"/>
              <a:t>High pH = basic; low pH = acidic</a:t>
            </a:r>
          </a:p>
          <a:p>
            <a:pPr lvl="1"/>
            <a:r>
              <a:rPr lang="en-US" altLang="en-US" smtClean="0"/>
              <a:t>pH is a log scale, not linear</a:t>
            </a:r>
          </a:p>
        </p:txBody>
      </p:sp>
      <p:grpSp>
        <p:nvGrpSpPr>
          <p:cNvPr id="18436" name="Group 9"/>
          <p:cNvGrpSpPr>
            <a:grpSpLocks/>
          </p:cNvGrpSpPr>
          <p:nvPr/>
        </p:nvGrpSpPr>
        <p:grpSpPr bwMode="auto">
          <a:xfrm>
            <a:off x="3259138" y="3181350"/>
            <a:ext cx="3494087" cy="747713"/>
            <a:chOff x="5073043" y="5674290"/>
            <a:chExt cx="3494760" cy="747201"/>
          </a:xfrm>
        </p:grpSpPr>
        <p:sp>
          <p:nvSpPr>
            <p:cNvPr id="18442" name="TextBox 4"/>
            <p:cNvSpPr txBox="1">
              <a:spLocks noChangeArrowheads="1"/>
            </p:cNvSpPr>
            <p:nvPr/>
          </p:nvSpPr>
          <p:spPr bwMode="auto">
            <a:xfrm>
              <a:off x="5073043" y="5849655"/>
              <a:ext cx="166584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a:t>Molarity (M) = </a:t>
              </a:r>
            </a:p>
          </p:txBody>
        </p:sp>
        <p:sp>
          <p:nvSpPr>
            <p:cNvPr id="18443" name="TextBox 5"/>
            <p:cNvSpPr txBox="1">
              <a:spLocks noChangeArrowheads="1"/>
            </p:cNvSpPr>
            <p:nvPr/>
          </p:nvSpPr>
          <p:spPr bwMode="auto">
            <a:xfrm>
              <a:off x="6701425" y="5674290"/>
              <a:ext cx="177484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a:t>Moles of Solute</a:t>
              </a:r>
            </a:p>
          </p:txBody>
        </p:sp>
        <p:sp>
          <p:nvSpPr>
            <p:cNvPr id="18444" name="TextBox 6"/>
            <p:cNvSpPr txBox="1">
              <a:spLocks noChangeArrowheads="1"/>
            </p:cNvSpPr>
            <p:nvPr/>
          </p:nvSpPr>
          <p:spPr bwMode="auto">
            <a:xfrm>
              <a:off x="6653408" y="6052159"/>
              <a:ext cx="190308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a:t>Liters of Solution</a:t>
              </a:r>
            </a:p>
          </p:txBody>
        </p:sp>
        <p:cxnSp>
          <p:nvCxnSpPr>
            <p:cNvPr id="9" name="Straight Connector 8"/>
            <p:cNvCxnSpPr/>
            <p:nvPr/>
          </p:nvCxnSpPr>
          <p:spPr>
            <a:xfrm>
              <a:off x="6613215" y="6037579"/>
              <a:ext cx="1954588"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8437" name="Group 10"/>
          <p:cNvGrpSpPr>
            <a:grpSpLocks/>
          </p:cNvGrpSpPr>
          <p:nvPr/>
        </p:nvGrpSpPr>
        <p:grpSpPr bwMode="auto">
          <a:xfrm>
            <a:off x="3246438" y="2144713"/>
            <a:ext cx="4468812" cy="746125"/>
            <a:chOff x="5787025" y="5674290"/>
            <a:chExt cx="4468651" cy="747201"/>
          </a:xfrm>
        </p:grpSpPr>
        <p:sp>
          <p:nvSpPr>
            <p:cNvPr id="18438" name="TextBox 11"/>
            <p:cNvSpPr txBox="1">
              <a:spLocks noChangeArrowheads="1"/>
            </p:cNvSpPr>
            <p:nvPr/>
          </p:nvSpPr>
          <p:spPr bwMode="auto">
            <a:xfrm>
              <a:off x="5787025" y="5849655"/>
              <a:ext cx="88357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a:t>wt% = </a:t>
              </a:r>
            </a:p>
          </p:txBody>
        </p:sp>
        <p:sp>
          <p:nvSpPr>
            <p:cNvPr id="18439" name="TextBox 12"/>
            <p:cNvSpPr txBox="1">
              <a:spLocks noChangeArrowheads="1"/>
            </p:cNvSpPr>
            <p:nvPr/>
          </p:nvSpPr>
          <p:spPr bwMode="auto">
            <a:xfrm>
              <a:off x="7515615" y="5674290"/>
              <a:ext cx="167225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a:t>mass of solute</a:t>
              </a:r>
            </a:p>
          </p:txBody>
        </p:sp>
        <p:sp>
          <p:nvSpPr>
            <p:cNvPr id="18440" name="TextBox 13"/>
            <p:cNvSpPr txBox="1">
              <a:spLocks noChangeArrowheads="1"/>
            </p:cNvSpPr>
            <p:nvPr/>
          </p:nvSpPr>
          <p:spPr bwMode="auto">
            <a:xfrm>
              <a:off x="6653408" y="6052159"/>
              <a:ext cx="360226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a:t>mass of solute + mass of solvent</a:t>
              </a:r>
            </a:p>
          </p:txBody>
        </p:sp>
        <p:cxnSp>
          <p:nvCxnSpPr>
            <p:cNvPr id="15" name="Straight Connector 14"/>
            <p:cNvCxnSpPr/>
            <p:nvPr/>
          </p:nvCxnSpPr>
          <p:spPr>
            <a:xfrm>
              <a:off x="6614082" y="6036762"/>
              <a:ext cx="3474913"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0" y="3175"/>
            <a:ext cx="9144000" cy="1143000"/>
          </a:xfrm>
        </p:spPr>
        <p:txBody>
          <a:bodyPr/>
          <a:lstStyle/>
          <a:p>
            <a:r>
              <a:rPr lang="en-US" altLang="en-US" sz="3200" smtClean="0">
                <a:solidFill>
                  <a:srgbClr val="000000"/>
                </a:solidFill>
              </a:rPr>
              <a:t>Properties of Solutions, Solutes, and Solvents</a:t>
            </a:r>
            <a:endParaRPr lang="en-US" altLang="en-US" smtClean="0"/>
          </a:p>
        </p:txBody>
      </p:sp>
      <p:sp>
        <p:nvSpPr>
          <p:cNvPr id="19459" name="Content Placeholder 2"/>
          <p:cNvSpPr>
            <a:spLocks noGrp="1"/>
          </p:cNvSpPr>
          <p:nvPr>
            <p:ph idx="1"/>
          </p:nvPr>
        </p:nvSpPr>
        <p:spPr>
          <a:xfrm>
            <a:off x="457200" y="1374775"/>
            <a:ext cx="8229600" cy="4525963"/>
          </a:xfrm>
        </p:spPr>
        <p:txBody>
          <a:bodyPr/>
          <a:lstStyle/>
          <a:p>
            <a:pPr>
              <a:buFontTx/>
              <a:buNone/>
            </a:pPr>
            <a:r>
              <a:rPr lang="en-US" altLang="en-US" b="1" u="sng" smtClean="0"/>
              <a:t>Solutes</a:t>
            </a:r>
          </a:p>
          <a:p>
            <a:r>
              <a:rPr lang="en-US" altLang="en-US" smtClean="0"/>
              <a:t>Ionic: dissociate into cations and anions when dissolved in a good solvent (usually water)</a:t>
            </a:r>
          </a:p>
          <a:p>
            <a:pPr lvl="1"/>
            <a:r>
              <a:rPr lang="en-US" altLang="en-US" smtClean="0"/>
              <a:t>Examples: table salt (NaCl), NaOH</a:t>
            </a:r>
          </a:p>
          <a:p>
            <a:r>
              <a:rPr lang="en-US" altLang="en-US" smtClean="0"/>
              <a:t>Molecular: do not dissociate; remain as whole molecules in solution</a:t>
            </a:r>
          </a:p>
          <a:p>
            <a:pPr lvl="1"/>
            <a:r>
              <a:rPr lang="en-US" altLang="en-US" smtClean="0"/>
              <a:t>Examples: sugar (sucrose), ethylene glycol </a:t>
            </a:r>
          </a:p>
          <a:p>
            <a:endParaRPr lang="en-US" altLang="en-US"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0" y="3175"/>
            <a:ext cx="9144000" cy="1143000"/>
          </a:xfrm>
        </p:spPr>
        <p:txBody>
          <a:bodyPr/>
          <a:lstStyle/>
          <a:p>
            <a:r>
              <a:rPr lang="en-US" altLang="en-US" sz="3200" smtClean="0">
                <a:solidFill>
                  <a:srgbClr val="000000"/>
                </a:solidFill>
              </a:rPr>
              <a:t>Properties of Solutions, Solutes, and Solvents</a:t>
            </a:r>
            <a:endParaRPr lang="en-US" altLang="en-US" sz="3200" smtClean="0"/>
          </a:p>
        </p:txBody>
      </p:sp>
      <p:sp>
        <p:nvSpPr>
          <p:cNvPr id="20483" name="Content Placeholder 2"/>
          <p:cNvSpPr>
            <a:spLocks noGrp="1"/>
          </p:cNvSpPr>
          <p:nvPr>
            <p:ph idx="1"/>
          </p:nvPr>
        </p:nvSpPr>
        <p:spPr>
          <a:xfrm>
            <a:off x="457200" y="1249363"/>
            <a:ext cx="8229600" cy="4525962"/>
          </a:xfrm>
        </p:spPr>
        <p:txBody>
          <a:bodyPr/>
          <a:lstStyle/>
          <a:p>
            <a:pPr>
              <a:buFontTx/>
              <a:buNone/>
            </a:pPr>
            <a:r>
              <a:rPr lang="en-US" altLang="en-US" b="1" u="sng" smtClean="0"/>
              <a:t>Solvents</a:t>
            </a:r>
          </a:p>
          <a:p>
            <a:r>
              <a:rPr lang="en-US" altLang="en-US" smtClean="0"/>
              <a:t>Each solvent has its own set of properties</a:t>
            </a:r>
          </a:p>
          <a:p>
            <a:pPr lvl="1"/>
            <a:r>
              <a:rPr lang="en-US" altLang="en-US" smtClean="0"/>
              <a:t>melting point</a:t>
            </a:r>
          </a:p>
          <a:p>
            <a:pPr lvl="1"/>
            <a:r>
              <a:rPr lang="en-US" altLang="en-US" smtClean="0"/>
              <a:t>boiling point</a:t>
            </a:r>
          </a:p>
          <a:p>
            <a:pPr lvl="1"/>
            <a:r>
              <a:rPr lang="en-US" altLang="en-US" smtClean="0"/>
              <a:t>polarity</a:t>
            </a:r>
          </a:p>
          <a:p>
            <a:pPr lvl="1"/>
            <a:r>
              <a:rPr lang="en-US" altLang="en-US" smtClean="0"/>
              <a:t>density</a:t>
            </a:r>
          </a:p>
          <a:p>
            <a:pPr lvl="1"/>
            <a:r>
              <a:rPr lang="en-US" altLang="en-US" smtClean="0"/>
              <a:t>index of refraction</a:t>
            </a:r>
          </a:p>
          <a:p>
            <a:pPr lvl="1"/>
            <a:r>
              <a:rPr lang="en-US" altLang="en-US" smtClean="0"/>
              <a:t>possible impurities</a:t>
            </a:r>
          </a:p>
          <a:p>
            <a:pPr lvl="1"/>
            <a:r>
              <a:rPr lang="en-US" altLang="en-US" smtClean="0"/>
              <a:t>health and safety</a:t>
            </a:r>
          </a:p>
        </p:txBody>
      </p:sp>
      <p:sp>
        <p:nvSpPr>
          <p:cNvPr id="20484" name="TextBox 3"/>
          <p:cNvSpPr txBox="1">
            <a:spLocks noChangeArrowheads="1"/>
          </p:cNvSpPr>
          <p:nvPr/>
        </p:nvSpPr>
        <p:spPr bwMode="auto">
          <a:xfrm>
            <a:off x="4725988" y="3236913"/>
            <a:ext cx="3902075" cy="1477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a:t>Solvents are chosen for a particular application based on these factors.</a:t>
            </a:r>
          </a:p>
          <a:p>
            <a:pPr eaLnBrk="1" hangingPunct="1"/>
            <a:endParaRPr lang="en-US" altLang="en-US"/>
          </a:p>
          <a:p>
            <a:pPr eaLnBrk="1" hangingPunct="1"/>
            <a:r>
              <a:rPr lang="en-US" altLang="en-US"/>
              <a:t>Goal: Find the best one for the job while minimizing risks.</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0" y="3175"/>
            <a:ext cx="9144000" cy="1143000"/>
          </a:xfrm>
        </p:spPr>
        <p:txBody>
          <a:bodyPr/>
          <a:lstStyle/>
          <a:p>
            <a:r>
              <a:rPr lang="en-US" altLang="en-US" sz="3200" smtClean="0">
                <a:solidFill>
                  <a:srgbClr val="000000"/>
                </a:solidFill>
              </a:rPr>
              <a:t>Properties of Solutions, Solutes, and Solvents</a:t>
            </a:r>
            <a:endParaRPr lang="en-US" altLang="en-US" sz="3200" smtClean="0"/>
          </a:p>
        </p:txBody>
      </p:sp>
      <p:sp>
        <p:nvSpPr>
          <p:cNvPr id="21507" name="Content Placeholder 2"/>
          <p:cNvSpPr>
            <a:spLocks noGrp="1"/>
          </p:cNvSpPr>
          <p:nvPr>
            <p:ph idx="1"/>
          </p:nvPr>
        </p:nvSpPr>
        <p:spPr>
          <a:xfrm>
            <a:off x="457200" y="1187450"/>
            <a:ext cx="8229600" cy="4525963"/>
          </a:xfrm>
        </p:spPr>
        <p:txBody>
          <a:bodyPr/>
          <a:lstStyle/>
          <a:p>
            <a:r>
              <a:rPr lang="en-US" altLang="en-US" smtClean="0"/>
              <a:t>Rule of thumb: “Like dissolves like”</a:t>
            </a:r>
          </a:p>
          <a:p>
            <a:pPr lvl="1"/>
            <a:r>
              <a:rPr lang="en-US" altLang="en-US" smtClean="0"/>
              <a:t>This mainly applies to the polarity of solvents vs. solutes.</a:t>
            </a:r>
          </a:p>
          <a:p>
            <a:r>
              <a:rPr lang="en-US" altLang="en-US" smtClean="0"/>
              <a:t>For example, which solvent is better suited to cleaning vacuum grease off of a glass fitting? water, acetone, hexanes</a:t>
            </a:r>
          </a:p>
          <a:p>
            <a:r>
              <a:rPr lang="en-US" altLang="en-US" smtClean="0"/>
              <a:t>Which pairs of liquids are miscible? </a:t>
            </a:r>
          </a:p>
          <a:p>
            <a:pPr lvl="1"/>
            <a:r>
              <a:rPr lang="en-US" altLang="en-US" smtClean="0"/>
              <a:t>water &amp; ethanol, ethanol &amp; IPA, methanol &amp; hexanes, acetone &amp; water, hexanes &amp; pentane, water &amp; pump oil</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US" altLang="en-US" smtClean="0"/>
              <a:t>Solvent Polarity Index</a:t>
            </a:r>
          </a:p>
        </p:txBody>
      </p:sp>
      <p:graphicFrame>
        <p:nvGraphicFramePr>
          <p:cNvPr id="4" name="Content Placeholder 3"/>
          <p:cNvGraphicFramePr>
            <a:graphicFrameLocks noGrp="1"/>
          </p:cNvGraphicFramePr>
          <p:nvPr>
            <p:ph idx="1"/>
          </p:nvPr>
        </p:nvGraphicFramePr>
        <p:xfrm>
          <a:off x="989013" y="973138"/>
          <a:ext cx="7899400" cy="4821232"/>
        </p:xfrm>
        <a:graphic>
          <a:graphicData uri="http://schemas.openxmlformats.org/drawingml/2006/table">
            <a:tbl>
              <a:tblPr firstRow="1" bandRow="1">
                <a:tableStyleId>{5C22544A-7EE6-4342-B048-85BDC9FD1C3A}</a:tableStyleId>
              </a:tblPr>
              <a:tblGrid>
                <a:gridCol w="2993906"/>
                <a:gridCol w="2418924"/>
                <a:gridCol w="2486570"/>
              </a:tblGrid>
              <a:tr h="370864">
                <a:tc>
                  <a:txBody>
                    <a:bodyPr/>
                    <a:lstStyle/>
                    <a:p>
                      <a:r>
                        <a:rPr lang="en-US" sz="1800" b="0" u="sng" dirty="0" smtClean="0">
                          <a:solidFill>
                            <a:schemeClr val="tx1"/>
                          </a:solidFill>
                        </a:rPr>
                        <a:t>Solvent</a:t>
                      </a:r>
                      <a:endParaRPr lang="en-US" sz="1800" b="0" u="sng" dirty="0">
                        <a:solidFill>
                          <a:schemeClr val="tx1"/>
                        </a:solidFill>
                      </a:endParaRPr>
                    </a:p>
                  </a:txBody>
                  <a:tcPr marL="91446" marR="91446" marT="45723" marB="45723">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r>
                        <a:rPr lang="en-US" sz="1800" b="0" u="sng" dirty="0" smtClean="0">
                          <a:solidFill>
                            <a:schemeClr val="tx1"/>
                          </a:solidFill>
                        </a:rPr>
                        <a:t>Polarity Index</a:t>
                      </a:r>
                      <a:endParaRPr lang="en-US" sz="1800" b="0" u="sng" dirty="0">
                        <a:solidFill>
                          <a:schemeClr val="tx1"/>
                        </a:solidFill>
                      </a:endParaRPr>
                    </a:p>
                  </a:txBody>
                  <a:tcPr marL="91446" marR="91446" marT="45723" marB="45723">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r>
                        <a:rPr lang="en-US" sz="1800" b="0" u="sng" dirty="0" smtClean="0">
                          <a:solidFill>
                            <a:schemeClr val="tx1"/>
                          </a:solidFill>
                        </a:rPr>
                        <a:t>Normal </a:t>
                      </a:r>
                      <a:r>
                        <a:rPr lang="en-US" sz="1800" b="0" u="sng" dirty="0" err="1" smtClean="0">
                          <a:solidFill>
                            <a:schemeClr val="tx1"/>
                          </a:solidFill>
                        </a:rPr>
                        <a:t>bp</a:t>
                      </a:r>
                      <a:r>
                        <a:rPr lang="en-US" sz="1800" b="0" u="sng" baseline="0" dirty="0" smtClean="0">
                          <a:solidFill>
                            <a:schemeClr val="tx1"/>
                          </a:solidFill>
                        </a:rPr>
                        <a:t>(°C)</a:t>
                      </a:r>
                      <a:endParaRPr lang="en-US" sz="1800" b="0" u="sng" dirty="0">
                        <a:solidFill>
                          <a:schemeClr val="tx1"/>
                        </a:solidFill>
                      </a:endParaRPr>
                    </a:p>
                  </a:txBody>
                  <a:tcPr marL="91446" marR="91446" marT="45723" marB="45723">
                    <a:lnL w="12700" cmpd="sng">
                      <a:noFill/>
                    </a:lnL>
                    <a:lnR w="12700" cmpd="sng">
                      <a:noFill/>
                    </a:lnR>
                    <a:lnT w="12700" cmpd="sng">
                      <a:noFill/>
                    </a:lnT>
                    <a:lnB w="38100" cmpd="sng">
                      <a:noFill/>
                    </a:lnB>
                    <a:lnTlToBr w="12700" cmpd="sng">
                      <a:noFill/>
                      <a:prstDash val="solid"/>
                    </a:lnTlToBr>
                    <a:lnBlToTr w="12700" cmpd="sng">
                      <a:noFill/>
                      <a:prstDash val="solid"/>
                    </a:lnBlToTr>
                    <a:noFill/>
                  </a:tcPr>
                </a:tc>
              </a:tr>
              <a:tr h="370864">
                <a:tc>
                  <a:txBody>
                    <a:bodyPr/>
                    <a:lstStyle/>
                    <a:p>
                      <a:r>
                        <a:rPr lang="en-US" sz="1800" b="0" dirty="0" smtClean="0">
                          <a:solidFill>
                            <a:schemeClr val="tx1"/>
                          </a:solidFill>
                        </a:rPr>
                        <a:t>Water</a:t>
                      </a:r>
                      <a:endParaRPr lang="en-US" sz="1800" b="0" dirty="0">
                        <a:solidFill>
                          <a:schemeClr val="tx1"/>
                        </a:solidFill>
                      </a:endParaRPr>
                    </a:p>
                  </a:txBody>
                  <a:tcPr marL="91446" marR="91446" marT="45723" marB="45723">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r>
                        <a:rPr lang="en-US" sz="1800" b="0" dirty="0" smtClean="0">
                          <a:solidFill>
                            <a:schemeClr val="tx1"/>
                          </a:solidFill>
                        </a:rPr>
                        <a:t>9</a:t>
                      </a:r>
                      <a:endParaRPr lang="en-US" sz="1800" b="0" dirty="0">
                        <a:solidFill>
                          <a:schemeClr val="tx1"/>
                        </a:solidFill>
                      </a:endParaRPr>
                    </a:p>
                  </a:txBody>
                  <a:tcPr marL="91446" marR="91446" marT="45723" marB="45723">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r>
                        <a:rPr lang="en-US" sz="1800" b="0" dirty="0" smtClean="0">
                          <a:solidFill>
                            <a:schemeClr val="tx1"/>
                          </a:solidFill>
                        </a:rPr>
                        <a:t>100</a:t>
                      </a:r>
                      <a:endParaRPr lang="en-US" sz="1800" b="0" dirty="0">
                        <a:solidFill>
                          <a:schemeClr val="tx1"/>
                        </a:solidFill>
                      </a:endParaRPr>
                    </a:p>
                  </a:txBody>
                  <a:tcPr marL="91446" marR="91446" marT="45723" marB="45723">
                    <a:lnL w="12700" cmpd="sng">
                      <a:noFill/>
                    </a:lnL>
                    <a:lnR w="12700" cmpd="sng">
                      <a:noFill/>
                    </a:lnR>
                    <a:lnT w="12700" cmpd="sng">
                      <a:noFill/>
                    </a:lnT>
                    <a:lnB w="38100" cmpd="sng">
                      <a:noFill/>
                    </a:lnB>
                    <a:lnTlToBr w="12700" cmpd="sng">
                      <a:noFill/>
                      <a:prstDash val="solid"/>
                    </a:lnTlToBr>
                    <a:lnBlToTr w="12700" cmpd="sng">
                      <a:noFill/>
                      <a:prstDash val="solid"/>
                    </a:lnBlToTr>
                    <a:noFill/>
                  </a:tcPr>
                </a:tc>
              </a:tr>
              <a:tr h="370864">
                <a:tc>
                  <a:txBody>
                    <a:bodyPr/>
                    <a:lstStyle/>
                    <a:p>
                      <a:r>
                        <a:rPr lang="en-US" sz="1800" dirty="0" smtClean="0">
                          <a:solidFill>
                            <a:schemeClr val="tx1"/>
                          </a:solidFill>
                        </a:rPr>
                        <a:t>DMSO</a:t>
                      </a:r>
                      <a:endParaRPr lang="en-US" sz="1800" dirty="0">
                        <a:solidFill>
                          <a:schemeClr val="tx1"/>
                        </a:solidFill>
                      </a:endParaRPr>
                    </a:p>
                  </a:txBody>
                  <a:tcPr marL="91446" marR="91446" marT="45723" marB="45723">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pPr algn="ctr"/>
                      <a:r>
                        <a:rPr lang="en-US" sz="1800" dirty="0" smtClean="0">
                          <a:solidFill>
                            <a:schemeClr val="tx1"/>
                          </a:solidFill>
                        </a:rPr>
                        <a:t>7.2</a:t>
                      </a:r>
                      <a:endParaRPr lang="en-US" sz="1800" dirty="0">
                        <a:solidFill>
                          <a:schemeClr val="tx1"/>
                        </a:solidFill>
                      </a:endParaRPr>
                    </a:p>
                  </a:txBody>
                  <a:tcPr marL="91446" marR="91446" marT="45723" marB="45723">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pPr algn="ctr"/>
                      <a:r>
                        <a:rPr lang="en-US" sz="1800" dirty="0" smtClean="0">
                          <a:solidFill>
                            <a:schemeClr val="tx1"/>
                          </a:solidFill>
                        </a:rPr>
                        <a:t>189</a:t>
                      </a:r>
                      <a:endParaRPr lang="en-US" sz="1800" dirty="0">
                        <a:solidFill>
                          <a:schemeClr val="tx1"/>
                        </a:solidFill>
                      </a:endParaRPr>
                    </a:p>
                  </a:txBody>
                  <a:tcPr marL="91446" marR="91446" marT="45723" marB="45723">
                    <a:lnL w="12700" cmpd="sng">
                      <a:noFill/>
                    </a:lnL>
                    <a:lnR w="12700" cmpd="sng">
                      <a:noFill/>
                    </a:lnR>
                    <a:lnT w="38100" cmpd="sng">
                      <a:noFill/>
                    </a:lnT>
                    <a:lnB w="12700" cmpd="sng">
                      <a:noFill/>
                    </a:lnB>
                    <a:lnTlToBr w="12700" cmpd="sng">
                      <a:noFill/>
                      <a:prstDash val="solid"/>
                    </a:lnTlToBr>
                    <a:lnBlToTr w="12700" cmpd="sng">
                      <a:noFill/>
                      <a:prstDash val="solid"/>
                    </a:lnBlToTr>
                    <a:noFill/>
                  </a:tcPr>
                </a:tc>
              </a:tr>
              <a:tr h="370864">
                <a:tc>
                  <a:txBody>
                    <a:bodyPr/>
                    <a:lstStyle/>
                    <a:p>
                      <a:r>
                        <a:rPr lang="en-US" sz="1800" dirty="0" smtClean="0">
                          <a:solidFill>
                            <a:schemeClr val="tx1"/>
                          </a:solidFill>
                        </a:rPr>
                        <a:t>Acetic Acid</a:t>
                      </a:r>
                      <a:endParaRPr lang="en-US" sz="1800" dirty="0">
                        <a:solidFill>
                          <a:schemeClr val="tx1"/>
                        </a:solidFill>
                      </a:endParaRPr>
                    </a:p>
                  </a:txBody>
                  <a:tcPr marL="91446" marR="91446" marT="45723" marB="45723">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1800" dirty="0" smtClean="0">
                          <a:solidFill>
                            <a:schemeClr val="tx1"/>
                          </a:solidFill>
                        </a:rPr>
                        <a:t>6.2</a:t>
                      </a:r>
                      <a:endParaRPr lang="en-US" sz="1800" dirty="0">
                        <a:solidFill>
                          <a:schemeClr val="tx1"/>
                        </a:solidFill>
                      </a:endParaRPr>
                    </a:p>
                  </a:txBody>
                  <a:tcPr marL="91446" marR="91446" marT="45723" marB="45723">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1800" dirty="0" smtClean="0">
                          <a:solidFill>
                            <a:schemeClr val="tx1"/>
                          </a:solidFill>
                        </a:rPr>
                        <a:t>118</a:t>
                      </a:r>
                      <a:endParaRPr lang="en-US" sz="1800" dirty="0">
                        <a:solidFill>
                          <a:schemeClr val="tx1"/>
                        </a:solidFill>
                      </a:endParaRPr>
                    </a:p>
                  </a:txBody>
                  <a:tcPr marL="91446" marR="91446" marT="45723" marB="45723">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370864">
                <a:tc>
                  <a:txBody>
                    <a:bodyPr/>
                    <a:lstStyle/>
                    <a:p>
                      <a:r>
                        <a:rPr lang="en-US" sz="1800" dirty="0" smtClean="0">
                          <a:solidFill>
                            <a:schemeClr val="tx1"/>
                          </a:solidFill>
                        </a:rPr>
                        <a:t>Ethanol</a:t>
                      </a:r>
                      <a:endParaRPr lang="en-US" sz="1800" dirty="0">
                        <a:solidFill>
                          <a:schemeClr val="tx1"/>
                        </a:solidFill>
                      </a:endParaRPr>
                    </a:p>
                  </a:txBody>
                  <a:tcPr marL="91446" marR="91446" marT="45723" marB="45723">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1800" dirty="0" smtClean="0">
                          <a:solidFill>
                            <a:schemeClr val="tx1"/>
                          </a:solidFill>
                        </a:rPr>
                        <a:t>5.2</a:t>
                      </a:r>
                      <a:endParaRPr lang="en-US" sz="1800" dirty="0">
                        <a:solidFill>
                          <a:schemeClr val="tx1"/>
                        </a:solidFill>
                      </a:endParaRPr>
                    </a:p>
                  </a:txBody>
                  <a:tcPr marL="91446" marR="91446" marT="45723" marB="45723">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1800" dirty="0" smtClean="0">
                          <a:solidFill>
                            <a:schemeClr val="tx1"/>
                          </a:solidFill>
                        </a:rPr>
                        <a:t>78</a:t>
                      </a:r>
                      <a:endParaRPr lang="en-US" sz="1800" dirty="0">
                        <a:solidFill>
                          <a:schemeClr val="tx1"/>
                        </a:solidFill>
                      </a:endParaRPr>
                    </a:p>
                  </a:txBody>
                  <a:tcPr marL="91446" marR="91446" marT="45723" marB="45723">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370864">
                <a:tc>
                  <a:txBody>
                    <a:bodyPr/>
                    <a:lstStyle/>
                    <a:p>
                      <a:r>
                        <a:rPr lang="en-US" sz="1800" dirty="0" smtClean="0">
                          <a:solidFill>
                            <a:schemeClr val="tx1"/>
                          </a:solidFill>
                        </a:rPr>
                        <a:t>Methanol</a:t>
                      </a:r>
                      <a:endParaRPr lang="en-US" sz="1800" dirty="0">
                        <a:solidFill>
                          <a:schemeClr val="tx1"/>
                        </a:solidFill>
                      </a:endParaRPr>
                    </a:p>
                  </a:txBody>
                  <a:tcPr marL="91446" marR="91446" marT="45723" marB="45723">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1800" dirty="0" smtClean="0">
                          <a:solidFill>
                            <a:schemeClr val="tx1"/>
                          </a:solidFill>
                        </a:rPr>
                        <a:t>5.1</a:t>
                      </a:r>
                      <a:endParaRPr lang="en-US" sz="1800" dirty="0">
                        <a:solidFill>
                          <a:schemeClr val="tx1"/>
                        </a:solidFill>
                      </a:endParaRPr>
                    </a:p>
                  </a:txBody>
                  <a:tcPr marL="91446" marR="91446" marT="45723" marB="45723">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1800" dirty="0" smtClean="0">
                          <a:solidFill>
                            <a:schemeClr val="tx1"/>
                          </a:solidFill>
                        </a:rPr>
                        <a:t>65</a:t>
                      </a:r>
                      <a:endParaRPr lang="en-US" sz="1800" dirty="0">
                        <a:solidFill>
                          <a:schemeClr val="tx1"/>
                        </a:solidFill>
                      </a:endParaRPr>
                    </a:p>
                  </a:txBody>
                  <a:tcPr marL="91446" marR="91446" marT="45723" marB="45723">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370864">
                <a:tc>
                  <a:txBody>
                    <a:bodyPr/>
                    <a:lstStyle/>
                    <a:p>
                      <a:r>
                        <a:rPr lang="en-US" sz="1800" dirty="0" smtClean="0">
                          <a:solidFill>
                            <a:schemeClr val="tx1"/>
                          </a:solidFill>
                        </a:rPr>
                        <a:t>Chloroform</a:t>
                      </a:r>
                      <a:endParaRPr lang="en-US" sz="1800" dirty="0">
                        <a:solidFill>
                          <a:schemeClr val="tx1"/>
                        </a:solidFill>
                      </a:endParaRPr>
                    </a:p>
                  </a:txBody>
                  <a:tcPr marL="91446" marR="91446" marT="45723" marB="45723">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1800" dirty="0" smtClean="0">
                          <a:solidFill>
                            <a:schemeClr val="tx1"/>
                          </a:solidFill>
                        </a:rPr>
                        <a:t>4.1</a:t>
                      </a:r>
                      <a:endParaRPr lang="en-US" sz="1800" dirty="0">
                        <a:solidFill>
                          <a:schemeClr val="tx1"/>
                        </a:solidFill>
                      </a:endParaRPr>
                    </a:p>
                  </a:txBody>
                  <a:tcPr marL="91446" marR="91446" marT="45723" marB="45723">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1800" dirty="0" smtClean="0">
                          <a:solidFill>
                            <a:schemeClr val="tx1"/>
                          </a:solidFill>
                        </a:rPr>
                        <a:t>61</a:t>
                      </a:r>
                      <a:endParaRPr lang="en-US" sz="1800" dirty="0">
                        <a:solidFill>
                          <a:schemeClr val="tx1"/>
                        </a:solidFill>
                      </a:endParaRPr>
                    </a:p>
                  </a:txBody>
                  <a:tcPr marL="91446" marR="91446" marT="45723" marB="45723">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370864">
                <a:tc>
                  <a:txBody>
                    <a:bodyPr/>
                    <a:lstStyle/>
                    <a:p>
                      <a:r>
                        <a:rPr lang="en-US" sz="1800" dirty="0" smtClean="0">
                          <a:solidFill>
                            <a:schemeClr val="tx1"/>
                          </a:solidFill>
                        </a:rPr>
                        <a:t>Isopropanol</a:t>
                      </a:r>
                      <a:endParaRPr lang="en-US" sz="1800" dirty="0">
                        <a:solidFill>
                          <a:schemeClr val="tx1"/>
                        </a:solidFill>
                      </a:endParaRPr>
                    </a:p>
                  </a:txBody>
                  <a:tcPr marL="91446" marR="91446" marT="45723" marB="45723">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1800" dirty="0" smtClean="0">
                          <a:solidFill>
                            <a:schemeClr val="tx1"/>
                          </a:solidFill>
                        </a:rPr>
                        <a:t>3.9</a:t>
                      </a:r>
                      <a:endParaRPr lang="en-US" sz="1800" dirty="0">
                        <a:solidFill>
                          <a:schemeClr val="tx1"/>
                        </a:solidFill>
                      </a:endParaRPr>
                    </a:p>
                  </a:txBody>
                  <a:tcPr marL="91446" marR="91446" marT="45723" marB="45723">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1800" dirty="0" smtClean="0">
                          <a:solidFill>
                            <a:schemeClr val="tx1"/>
                          </a:solidFill>
                        </a:rPr>
                        <a:t>82</a:t>
                      </a:r>
                      <a:endParaRPr lang="en-US" sz="1800" dirty="0">
                        <a:solidFill>
                          <a:schemeClr val="tx1"/>
                        </a:solidFill>
                      </a:endParaRPr>
                    </a:p>
                  </a:txBody>
                  <a:tcPr marL="91446" marR="91446" marT="45723" marB="45723">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370864">
                <a:tc>
                  <a:txBody>
                    <a:bodyPr/>
                    <a:lstStyle/>
                    <a:p>
                      <a:r>
                        <a:rPr lang="en-US" sz="1800" dirty="0" err="1" smtClean="0">
                          <a:solidFill>
                            <a:schemeClr val="tx1"/>
                          </a:solidFill>
                        </a:rPr>
                        <a:t>Methylene</a:t>
                      </a:r>
                      <a:r>
                        <a:rPr lang="en-US" sz="1800" dirty="0" smtClean="0">
                          <a:solidFill>
                            <a:schemeClr val="tx1"/>
                          </a:solidFill>
                        </a:rPr>
                        <a:t> chloride</a:t>
                      </a:r>
                      <a:endParaRPr lang="en-US" sz="1800" dirty="0">
                        <a:solidFill>
                          <a:schemeClr val="tx1"/>
                        </a:solidFill>
                      </a:endParaRPr>
                    </a:p>
                  </a:txBody>
                  <a:tcPr marL="91446" marR="91446" marT="45723" marB="45723">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1800" dirty="0" smtClean="0">
                          <a:solidFill>
                            <a:schemeClr val="tx1"/>
                          </a:solidFill>
                        </a:rPr>
                        <a:t>3.1</a:t>
                      </a:r>
                      <a:endParaRPr lang="en-US" sz="1800" dirty="0">
                        <a:solidFill>
                          <a:schemeClr val="tx1"/>
                        </a:solidFill>
                      </a:endParaRPr>
                    </a:p>
                  </a:txBody>
                  <a:tcPr marL="91446" marR="91446" marT="45723" marB="45723">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1800" dirty="0" smtClean="0">
                          <a:solidFill>
                            <a:schemeClr val="tx1"/>
                          </a:solidFill>
                        </a:rPr>
                        <a:t>40</a:t>
                      </a:r>
                      <a:endParaRPr lang="en-US" sz="1800" dirty="0">
                        <a:solidFill>
                          <a:schemeClr val="tx1"/>
                        </a:solidFill>
                      </a:endParaRPr>
                    </a:p>
                  </a:txBody>
                  <a:tcPr marL="91446" marR="91446" marT="45723" marB="45723">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370864">
                <a:tc>
                  <a:txBody>
                    <a:bodyPr/>
                    <a:lstStyle/>
                    <a:p>
                      <a:r>
                        <a:rPr lang="en-US" sz="1800" dirty="0" smtClean="0">
                          <a:solidFill>
                            <a:schemeClr val="tx1"/>
                          </a:solidFill>
                        </a:rPr>
                        <a:t>Diethyl ether</a:t>
                      </a:r>
                      <a:endParaRPr lang="en-US" sz="1800" dirty="0">
                        <a:solidFill>
                          <a:schemeClr val="tx1"/>
                        </a:solidFill>
                      </a:endParaRPr>
                    </a:p>
                  </a:txBody>
                  <a:tcPr marL="91446" marR="91446" marT="45723" marB="45723">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1800" dirty="0" smtClean="0">
                          <a:solidFill>
                            <a:schemeClr val="tx1"/>
                          </a:solidFill>
                        </a:rPr>
                        <a:t>2.8</a:t>
                      </a:r>
                      <a:endParaRPr lang="en-US" sz="1800" dirty="0">
                        <a:solidFill>
                          <a:schemeClr val="tx1"/>
                        </a:solidFill>
                      </a:endParaRPr>
                    </a:p>
                  </a:txBody>
                  <a:tcPr marL="91446" marR="91446" marT="45723" marB="45723">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1800" dirty="0" smtClean="0">
                          <a:solidFill>
                            <a:schemeClr val="tx1"/>
                          </a:solidFill>
                        </a:rPr>
                        <a:t>35</a:t>
                      </a:r>
                      <a:endParaRPr lang="en-US" sz="1800" dirty="0">
                        <a:solidFill>
                          <a:schemeClr val="tx1"/>
                        </a:solidFill>
                      </a:endParaRPr>
                    </a:p>
                  </a:txBody>
                  <a:tcPr marL="91446" marR="91446" marT="45723" marB="45723">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370864">
                <a:tc>
                  <a:txBody>
                    <a:bodyPr/>
                    <a:lstStyle/>
                    <a:p>
                      <a:r>
                        <a:rPr lang="en-US" sz="1800" dirty="0" smtClean="0">
                          <a:solidFill>
                            <a:schemeClr val="tx1"/>
                          </a:solidFill>
                        </a:rPr>
                        <a:t>MTBE</a:t>
                      </a:r>
                      <a:endParaRPr lang="en-US" sz="1800" dirty="0">
                        <a:solidFill>
                          <a:schemeClr val="tx1"/>
                        </a:solidFill>
                      </a:endParaRPr>
                    </a:p>
                  </a:txBody>
                  <a:tcPr marL="91446" marR="91446" marT="45723" marB="45723">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1800" dirty="0" smtClean="0">
                          <a:solidFill>
                            <a:schemeClr val="tx1"/>
                          </a:solidFill>
                        </a:rPr>
                        <a:t>2.5</a:t>
                      </a:r>
                      <a:endParaRPr lang="en-US" sz="1800" dirty="0">
                        <a:solidFill>
                          <a:schemeClr val="tx1"/>
                        </a:solidFill>
                      </a:endParaRPr>
                    </a:p>
                  </a:txBody>
                  <a:tcPr marL="91446" marR="91446" marT="45723" marB="45723">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1800" dirty="0" smtClean="0">
                          <a:solidFill>
                            <a:schemeClr val="tx1"/>
                          </a:solidFill>
                        </a:rPr>
                        <a:t>55</a:t>
                      </a:r>
                      <a:endParaRPr lang="en-US" sz="1800" dirty="0">
                        <a:solidFill>
                          <a:schemeClr val="tx1"/>
                        </a:solidFill>
                      </a:endParaRPr>
                    </a:p>
                  </a:txBody>
                  <a:tcPr marL="91446" marR="91446" marT="45723" marB="45723">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37086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solidFill>
                            <a:schemeClr val="tx1"/>
                          </a:solidFill>
                        </a:rPr>
                        <a:t>Toluene</a:t>
                      </a:r>
                    </a:p>
                  </a:txBody>
                  <a:tcPr marL="91446" marR="91446" marT="45723" marB="45723">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1800" dirty="0" smtClean="0">
                          <a:solidFill>
                            <a:schemeClr val="tx1"/>
                          </a:solidFill>
                        </a:rPr>
                        <a:t>2.4</a:t>
                      </a:r>
                      <a:endParaRPr lang="en-US" sz="1800" dirty="0">
                        <a:solidFill>
                          <a:schemeClr val="tx1"/>
                        </a:solidFill>
                      </a:endParaRPr>
                    </a:p>
                  </a:txBody>
                  <a:tcPr marL="91446" marR="91446" marT="45723" marB="45723">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1800" dirty="0" smtClean="0">
                          <a:solidFill>
                            <a:schemeClr val="tx1"/>
                          </a:solidFill>
                        </a:rPr>
                        <a:t>110</a:t>
                      </a:r>
                      <a:endParaRPr lang="en-US" sz="1800" dirty="0">
                        <a:solidFill>
                          <a:schemeClr val="tx1"/>
                        </a:solidFill>
                      </a:endParaRPr>
                    </a:p>
                  </a:txBody>
                  <a:tcPr marL="91446" marR="91446" marT="45723" marB="45723">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370864">
                <a:tc>
                  <a:txBody>
                    <a:bodyPr/>
                    <a:lstStyle/>
                    <a:p>
                      <a:r>
                        <a:rPr lang="en-US" sz="1800" dirty="0" smtClean="0">
                          <a:solidFill>
                            <a:schemeClr val="tx1"/>
                          </a:solidFill>
                        </a:rPr>
                        <a:t>Pentane,</a:t>
                      </a:r>
                      <a:r>
                        <a:rPr lang="en-US" sz="1800" baseline="0" dirty="0" smtClean="0">
                          <a:solidFill>
                            <a:schemeClr val="tx1"/>
                          </a:solidFill>
                        </a:rPr>
                        <a:t> hexane, </a:t>
                      </a:r>
                      <a:r>
                        <a:rPr lang="en-US" sz="1800" baseline="0" dirty="0" err="1" smtClean="0">
                          <a:solidFill>
                            <a:schemeClr val="tx1"/>
                          </a:solidFill>
                        </a:rPr>
                        <a:t>heptane</a:t>
                      </a:r>
                      <a:endParaRPr lang="en-US" sz="1800" dirty="0">
                        <a:solidFill>
                          <a:schemeClr val="tx1"/>
                        </a:solidFill>
                      </a:endParaRPr>
                    </a:p>
                  </a:txBody>
                  <a:tcPr marL="91446" marR="91446" marT="45723" marB="45723">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1800" dirty="0" smtClean="0">
                          <a:solidFill>
                            <a:schemeClr val="tx1"/>
                          </a:solidFill>
                        </a:rPr>
                        <a:t>0</a:t>
                      </a:r>
                      <a:endParaRPr lang="en-US" sz="1800" dirty="0">
                        <a:solidFill>
                          <a:schemeClr val="tx1"/>
                        </a:solidFill>
                      </a:endParaRPr>
                    </a:p>
                  </a:txBody>
                  <a:tcPr marL="91446" marR="91446" marT="45723" marB="45723">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1800" dirty="0" smtClean="0">
                          <a:solidFill>
                            <a:schemeClr val="tx1"/>
                          </a:solidFill>
                        </a:rPr>
                        <a:t>35,69,98</a:t>
                      </a:r>
                      <a:endParaRPr lang="en-US" sz="1800" dirty="0">
                        <a:solidFill>
                          <a:schemeClr val="tx1"/>
                        </a:solidFill>
                      </a:endParaRPr>
                    </a:p>
                  </a:txBody>
                  <a:tcPr marL="91446" marR="91446" marT="45723" marB="45723">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bl>
          </a:graphicData>
        </a:graphic>
      </p:graphicFrame>
      <p:cxnSp>
        <p:nvCxnSpPr>
          <p:cNvPr id="6" name="Straight Arrow Connector 5"/>
          <p:cNvCxnSpPr/>
          <p:nvPr/>
        </p:nvCxnSpPr>
        <p:spPr>
          <a:xfrm rot="5400000">
            <a:off x="-1585118" y="3501231"/>
            <a:ext cx="4070350" cy="1587"/>
          </a:xfrm>
          <a:prstGeom prst="straightConnector1">
            <a:avLst/>
          </a:prstGeom>
          <a:ln w="76200">
            <a:solidFill>
              <a:srgbClr val="FF3300"/>
            </a:solidFill>
            <a:tailEnd type="arrow"/>
          </a:ln>
        </p:spPr>
        <p:style>
          <a:lnRef idx="1">
            <a:schemeClr val="accent1"/>
          </a:lnRef>
          <a:fillRef idx="0">
            <a:schemeClr val="accent1"/>
          </a:fillRef>
          <a:effectRef idx="0">
            <a:schemeClr val="accent1"/>
          </a:effectRef>
          <a:fontRef idx="minor">
            <a:schemeClr val="tx1"/>
          </a:fontRef>
        </p:style>
      </p:cxnSp>
      <p:sp>
        <p:nvSpPr>
          <p:cNvPr id="22572" name="TextBox 6"/>
          <p:cNvSpPr txBox="1">
            <a:spLocks noChangeArrowheads="1"/>
          </p:cNvSpPr>
          <p:nvPr/>
        </p:nvSpPr>
        <p:spPr bwMode="auto">
          <a:xfrm>
            <a:off x="87313" y="739775"/>
            <a:ext cx="7239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a:solidFill>
                  <a:srgbClr val="FF0000"/>
                </a:solidFill>
              </a:rPr>
              <a:t>More</a:t>
            </a:r>
          </a:p>
          <a:p>
            <a:pPr eaLnBrk="1" hangingPunct="1"/>
            <a:r>
              <a:rPr lang="en-US" altLang="en-US">
                <a:solidFill>
                  <a:srgbClr val="FF0000"/>
                </a:solidFill>
              </a:rPr>
              <a:t>Polar</a:t>
            </a:r>
          </a:p>
        </p:txBody>
      </p:sp>
      <p:sp>
        <p:nvSpPr>
          <p:cNvPr id="22573" name="TextBox 7"/>
          <p:cNvSpPr txBox="1">
            <a:spLocks noChangeArrowheads="1"/>
          </p:cNvSpPr>
          <p:nvPr/>
        </p:nvSpPr>
        <p:spPr bwMode="auto">
          <a:xfrm>
            <a:off x="87313" y="5588000"/>
            <a:ext cx="723900"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a:solidFill>
                  <a:srgbClr val="FF0000"/>
                </a:solidFill>
              </a:rPr>
              <a:t>Less</a:t>
            </a:r>
          </a:p>
          <a:p>
            <a:pPr eaLnBrk="1" hangingPunct="1"/>
            <a:r>
              <a:rPr lang="en-US" altLang="en-US">
                <a:solidFill>
                  <a:srgbClr val="FF0000"/>
                </a:solidFill>
              </a:rPr>
              <a:t>Polar</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2865</TotalTime>
  <Words>2032</Words>
  <Application>Microsoft Office PowerPoint</Application>
  <PresentationFormat>On-screen Show (4:3)</PresentationFormat>
  <Paragraphs>524</Paragraphs>
  <Slides>30</Slides>
  <Notes>13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30</vt:i4>
      </vt:variant>
    </vt:vector>
  </HeadingPairs>
  <TitlesOfParts>
    <vt:vector size="35" baseType="lpstr">
      <vt:lpstr>Arial</vt:lpstr>
      <vt:lpstr>Calibri</vt:lpstr>
      <vt:lpstr>CopprplGoth Bd BT</vt:lpstr>
      <vt:lpstr>Times New Roman</vt:lpstr>
      <vt:lpstr>Default Design</vt:lpstr>
      <vt:lpstr>PowerPoint Presentation</vt:lpstr>
      <vt:lpstr>Outline</vt:lpstr>
      <vt:lpstr>Solutions</vt:lpstr>
      <vt:lpstr>Solution Definitions</vt:lpstr>
      <vt:lpstr>Properties of Solutions, Solutes, and Solvents</vt:lpstr>
      <vt:lpstr>Properties of Solutions, Solutes, and Solvents</vt:lpstr>
      <vt:lpstr>Properties of Solutions, Solutes, and Solvents</vt:lpstr>
      <vt:lpstr>Properties of Solutions, Solutes, and Solvents</vt:lpstr>
      <vt:lpstr>Solvent Polarity Index</vt:lpstr>
      <vt:lpstr>Properties of Solutions, Solutes, and Solvents</vt:lpstr>
      <vt:lpstr>Outline</vt:lpstr>
      <vt:lpstr>What is a Colloid?</vt:lpstr>
      <vt:lpstr>PowerPoint Presentation</vt:lpstr>
      <vt:lpstr>General properties of Colloids</vt:lpstr>
      <vt:lpstr>PowerPoint Presentation</vt:lpstr>
      <vt:lpstr>Naming of Colloids</vt:lpstr>
      <vt:lpstr>Examples of Colloids</vt:lpstr>
      <vt:lpstr>Experiment: Finely Dividing a 1 cm3 Cube </vt:lpstr>
      <vt:lpstr>Experiment: Finely Dividing a 1 cm3 Cube </vt:lpstr>
      <vt:lpstr>PowerPoint Presentation</vt:lpstr>
      <vt:lpstr>Scattering of Light by Colloidal Particles</vt:lpstr>
      <vt:lpstr>DLS: Dynamic Light Scattering</vt:lpstr>
      <vt:lpstr>Colloidal Particles in Nanotechnology</vt:lpstr>
      <vt:lpstr>Formation of Colloidal Particles</vt:lpstr>
      <vt:lpstr>Example: Formation of Gold Nanoparticles</vt:lpstr>
      <vt:lpstr>Example: Formation of Gold Nanoparticles</vt:lpstr>
      <vt:lpstr>PowerPoint Presentation</vt:lpstr>
      <vt:lpstr>Stabilization of Colloids</vt:lpstr>
      <vt:lpstr>Separating Colloids: Electrophoresis</vt:lpstr>
      <vt:lpstr>Purifying Colloids: Dialysis</vt:lpstr>
    </vt:vector>
  </TitlesOfParts>
  <Company>Penn State University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Darlene Fink</dc:creator>
  <cp:lastModifiedBy>Renee L. Lindenberg</cp:lastModifiedBy>
  <cp:revision>268</cp:revision>
  <dcterms:created xsi:type="dcterms:W3CDTF">2006-10-25T13:09:16Z</dcterms:created>
  <dcterms:modified xsi:type="dcterms:W3CDTF">2018-02-20T15:46:01Z</dcterms:modified>
</cp:coreProperties>
</file>