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handoutMasterIdLst>
    <p:handoutMasterId r:id="rId57"/>
  </p:handoutMasterIdLst>
  <p:sldIdLst>
    <p:sldId id="753" r:id="rId2"/>
    <p:sldId id="721" r:id="rId3"/>
    <p:sldId id="722" r:id="rId4"/>
    <p:sldId id="740" r:id="rId5"/>
    <p:sldId id="739" r:id="rId6"/>
    <p:sldId id="723" r:id="rId7"/>
    <p:sldId id="741" r:id="rId8"/>
    <p:sldId id="724" r:id="rId9"/>
    <p:sldId id="725" r:id="rId10"/>
    <p:sldId id="726" r:id="rId11"/>
    <p:sldId id="727" r:id="rId12"/>
    <p:sldId id="728" r:id="rId13"/>
    <p:sldId id="738" r:id="rId14"/>
    <p:sldId id="729" r:id="rId15"/>
    <p:sldId id="730" r:id="rId16"/>
    <p:sldId id="744" r:id="rId17"/>
    <p:sldId id="417" r:id="rId18"/>
    <p:sldId id="419" r:id="rId19"/>
    <p:sldId id="421" r:id="rId20"/>
    <p:sldId id="422" r:id="rId21"/>
    <p:sldId id="423" r:id="rId22"/>
    <p:sldId id="424" r:id="rId23"/>
    <p:sldId id="737" r:id="rId24"/>
    <p:sldId id="436" r:id="rId25"/>
    <p:sldId id="426" r:id="rId26"/>
    <p:sldId id="742" r:id="rId27"/>
    <p:sldId id="748" r:id="rId28"/>
    <p:sldId id="749" r:id="rId29"/>
    <p:sldId id="750" r:id="rId30"/>
    <p:sldId id="743" r:id="rId31"/>
    <p:sldId id="745" r:id="rId32"/>
    <p:sldId id="733" r:id="rId33"/>
    <p:sldId id="710" r:id="rId34"/>
    <p:sldId id="473" r:id="rId35"/>
    <p:sldId id="703" r:id="rId36"/>
    <p:sldId id="472" r:id="rId37"/>
    <p:sldId id="488" r:id="rId38"/>
    <p:sldId id="708" r:id="rId39"/>
    <p:sldId id="491" r:id="rId40"/>
    <p:sldId id="489" r:id="rId41"/>
    <p:sldId id="735" r:id="rId42"/>
    <p:sldId id="713" r:id="rId43"/>
    <p:sldId id="711" r:id="rId44"/>
    <p:sldId id="714" r:id="rId45"/>
    <p:sldId id="715" r:id="rId46"/>
    <p:sldId id="716" r:id="rId47"/>
    <p:sldId id="717" r:id="rId48"/>
    <p:sldId id="747" r:id="rId49"/>
    <p:sldId id="746" r:id="rId50"/>
    <p:sldId id="751" r:id="rId51"/>
    <p:sldId id="752" r:id="rId52"/>
    <p:sldId id="734" r:id="rId53"/>
    <p:sldId id="596" r:id="rId54"/>
    <p:sldId id="599" r:id="rId55"/>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CC3399"/>
    <a:srgbClr val="3399FF"/>
    <a:srgbClr val="D60093"/>
    <a:srgbClr val="FF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27" autoAdjust="0"/>
  </p:normalViewPr>
  <p:slideViewPr>
    <p:cSldViewPr snapToGrid="0">
      <p:cViewPr varScale="1">
        <p:scale>
          <a:sx n="95" d="100"/>
          <a:sy n="95" d="100"/>
        </p:scale>
        <p:origin x="90" y="85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76" d="100"/>
          <a:sy n="76" d="100"/>
        </p:scale>
        <p:origin x="-2196" y="-102"/>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5.xml"/><Relationship Id="rId1" Type="http://schemas.openxmlformats.org/officeDocument/2006/relationships/slide" Target="slides/slide2.xml"/><Relationship Id="rId5" Type="http://schemas.openxmlformats.org/officeDocument/2006/relationships/slide" Target="slides/slide52.xml"/><Relationship Id="rId4"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latin typeface="Arial" charset="0"/>
              </a:defRPr>
            </a:lvl1pPr>
          </a:lstStyle>
          <a:p>
            <a:pPr>
              <a:defRPr/>
            </a:pPr>
            <a:endParaRPr lang="en-US"/>
          </a:p>
        </p:txBody>
      </p:sp>
      <p:sp>
        <p:nvSpPr>
          <p:cNvPr id="16281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a:latin typeface="Arial" charset="0"/>
              </a:defRPr>
            </a:lvl1pPr>
          </a:lstStyle>
          <a:p>
            <a:pPr>
              <a:defRPr/>
            </a:pPr>
            <a:endParaRPr lang="en-US"/>
          </a:p>
        </p:txBody>
      </p:sp>
      <p:sp>
        <p:nvSpPr>
          <p:cNvPr id="162820"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latin typeface="Arial" charset="0"/>
              </a:defRPr>
            </a:lvl1pPr>
          </a:lstStyle>
          <a:p>
            <a:pPr>
              <a:defRPr/>
            </a:pPr>
            <a:endParaRPr lang="en-US"/>
          </a:p>
        </p:txBody>
      </p:sp>
      <p:sp>
        <p:nvSpPr>
          <p:cNvPr id="162821"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lvl1pPr>
          </a:lstStyle>
          <a:p>
            <a:fld id="{244C2DB7-1315-4B52-B93C-B8BA3F6261BD}" type="slidenum">
              <a:rPr lang="en-US" altLang="en-US"/>
              <a:pPr/>
              <a:t>‹#›</a:t>
            </a:fld>
            <a:endParaRPr lang="en-US" altLang="en-US"/>
          </a:p>
        </p:txBody>
      </p:sp>
    </p:spTree>
    <p:extLst>
      <p:ext uri="{BB962C8B-B14F-4D97-AF65-F5344CB8AC3E}">
        <p14:creationId xmlns:p14="http://schemas.microsoft.com/office/powerpoint/2010/main" val="3737182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latin typeface="Arial" charset="0"/>
              </a:defRPr>
            </a:lvl1pPr>
          </a:lstStyle>
          <a:p>
            <a:pPr>
              <a:defRPr/>
            </a:pPr>
            <a:endParaRPr lang="en-US"/>
          </a:p>
        </p:txBody>
      </p:sp>
      <p:sp>
        <p:nvSpPr>
          <p:cNvPr id="22531"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a:latin typeface="Arial"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lvl1pPr>
          </a:lstStyle>
          <a:p>
            <a:fld id="{9DD2D31D-D373-4E9B-A557-CEE77E1FB3E9}" type="slidenum">
              <a:rPr lang="en-US" altLang="en-US"/>
              <a:pPr/>
              <a:t>‹#›</a:t>
            </a:fld>
            <a:endParaRPr lang="en-US" altLang="en-US"/>
          </a:p>
        </p:txBody>
      </p:sp>
    </p:spTree>
    <p:extLst>
      <p:ext uri="{BB962C8B-B14F-4D97-AF65-F5344CB8AC3E}">
        <p14:creationId xmlns:p14="http://schemas.microsoft.com/office/powerpoint/2010/main" val="2199218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617BCA-A9E7-40DA-B6EE-411BBD0DD0A2}" type="slidenum">
              <a:rPr lang="en-US" altLang="en-US"/>
              <a:pPr eaLnBrk="1" hangingPunct="1"/>
              <a:t>4</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73579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7386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568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75"/>
            <a:ext cx="2057400" cy="61229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75"/>
            <a:ext cx="6019800" cy="6122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506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358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217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92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893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943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16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669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283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31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Rectangle 5"/>
          <p:cNvSpPr>
            <a:spLocks noChangeArrowheads="1"/>
          </p:cNvSpPr>
          <p:nvPr userDrawn="1"/>
        </p:nvSpPr>
        <p:spPr bwMode="auto">
          <a:xfrm>
            <a:off x="0" y="6644479"/>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defRPr/>
            </a:pPr>
            <a:r>
              <a:rPr lang="en-US" altLang="en-US" sz="800" dirty="0" smtClean="0"/>
              <a:t>www.nano4me.org</a:t>
            </a:r>
          </a:p>
        </p:txBody>
      </p:sp>
      <p:sp>
        <p:nvSpPr>
          <p:cNvPr id="6" name="Rectangle 5"/>
          <p:cNvSpPr>
            <a:spLocks noChangeArrowheads="1"/>
          </p:cNvSpPr>
          <p:nvPr userDrawn="1"/>
        </p:nvSpPr>
        <p:spPr bwMode="auto">
          <a:xfrm>
            <a:off x="0" y="66520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800" dirty="0" smtClean="0"/>
              <a:t>© </a:t>
            </a:r>
            <a:r>
              <a:rPr lang="en-US" altLang="en-US" sz="800" dirty="0" smtClean="0"/>
              <a:t>2018 </a:t>
            </a:r>
            <a:r>
              <a:rPr lang="en-US" altLang="en-US" sz="800" dirty="0" smtClean="0"/>
              <a:t>The Pennsylvania State University</a:t>
            </a:r>
          </a:p>
        </p:txBody>
      </p:sp>
      <p:sp>
        <p:nvSpPr>
          <p:cNvPr id="7" name="Rectangle 5"/>
          <p:cNvSpPr>
            <a:spLocks noChangeArrowheads="1"/>
          </p:cNvSpPr>
          <p:nvPr userDrawn="1"/>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en-US" sz="800" dirty="0" smtClean="0"/>
              <a:t>Intro to Nanoparticles and Nanostructures </a:t>
            </a:r>
            <a:fld id="{862CD6A4-F241-4398-B59C-ADF65728BD48}" type="slidenum">
              <a:rPr lang="en-US" altLang="en-US" sz="800" smtClean="0"/>
              <a:t>‹#›</a:t>
            </a:fld>
            <a:endParaRPr lang="en-US" altLang="en-US" sz="800" dirty="0" smtClean="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itchFamily="34" charset="0"/>
        </a:defRPr>
      </a:lvl2pPr>
      <a:lvl3pPr algn="ctr" rtl="0" eaLnBrk="0" fontAlgn="base" hangingPunct="0">
        <a:spcBef>
          <a:spcPct val="0"/>
        </a:spcBef>
        <a:spcAft>
          <a:spcPct val="0"/>
        </a:spcAft>
        <a:defRPr sz="3600">
          <a:solidFill>
            <a:schemeClr val="tx2"/>
          </a:solidFill>
          <a:latin typeface="Arial" pitchFamily="34" charset="0"/>
        </a:defRPr>
      </a:lvl3pPr>
      <a:lvl4pPr algn="ctr" rtl="0" eaLnBrk="0" fontAlgn="base" hangingPunct="0">
        <a:spcBef>
          <a:spcPct val="0"/>
        </a:spcBef>
        <a:spcAft>
          <a:spcPct val="0"/>
        </a:spcAft>
        <a:defRPr sz="3600">
          <a:solidFill>
            <a:schemeClr val="tx2"/>
          </a:solidFill>
          <a:latin typeface="Arial" pitchFamily="34" charset="0"/>
        </a:defRPr>
      </a:lvl4pPr>
      <a:lvl5pPr algn="ctr" rtl="0" eaLnBrk="0" fontAlgn="base" hangingPunct="0">
        <a:spcBef>
          <a:spcPct val="0"/>
        </a:spcBef>
        <a:spcAft>
          <a:spcPct val="0"/>
        </a:spcAft>
        <a:defRPr sz="3600">
          <a:solidFill>
            <a:schemeClr val="tx2"/>
          </a:solidFill>
          <a:latin typeface="Arial" pitchFamily="34"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p:cNvSpPr>
          <p:nvPr/>
        </p:nvSpPr>
        <p:spPr bwMode="auto">
          <a:xfrm>
            <a:off x="457200" y="3725513"/>
            <a:ext cx="8229600" cy="139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000" b="1" dirty="0">
                <a:latin typeface="+mj-lt"/>
              </a:rPr>
              <a:t>Introduction to Nanoparticles and Nanostructures</a:t>
            </a:r>
            <a:endParaRPr lang="en-US" altLang="en-US" sz="4000" b="1" dirty="0">
              <a:solidFill>
                <a:schemeClr val="tx2"/>
              </a:solidFill>
              <a:latin typeface="+mj-lt"/>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771633"/>
            <a:ext cx="8686800" cy="20492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274638"/>
            <a:ext cx="8229600" cy="1143000"/>
          </a:xfrm>
        </p:spPr>
        <p:txBody>
          <a:bodyPr/>
          <a:lstStyle/>
          <a:p>
            <a:pPr eaLnBrk="1" hangingPunct="1"/>
            <a:r>
              <a:rPr lang="en-US" altLang="en-US" smtClean="0"/>
              <a:t>Size</a:t>
            </a:r>
          </a:p>
        </p:txBody>
      </p:sp>
      <p:sp>
        <p:nvSpPr>
          <p:cNvPr id="14339" name="Rectangle 3"/>
          <p:cNvSpPr>
            <a:spLocks noGrp="1" noChangeArrowheads="1"/>
          </p:cNvSpPr>
          <p:nvPr>
            <p:ph type="body" idx="4294967295"/>
          </p:nvPr>
        </p:nvSpPr>
        <p:spPr>
          <a:xfrm>
            <a:off x="0" y="1600200"/>
            <a:ext cx="8229600" cy="4525963"/>
          </a:xfrm>
        </p:spPr>
        <p:txBody>
          <a:bodyPr/>
          <a:lstStyle/>
          <a:p>
            <a:pPr eaLnBrk="1" hangingPunct="1"/>
            <a:r>
              <a:rPr lang="en-US" altLang="en-US" sz="2800" smtClean="0"/>
              <a:t>Nanoparticles exhibit unique properties due to their high surface area to volume ratio.  </a:t>
            </a:r>
          </a:p>
          <a:p>
            <a:pPr eaLnBrk="1" hangingPunct="1"/>
            <a:r>
              <a:rPr lang="en-US" altLang="en-US" sz="2800" smtClean="0"/>
              <a:t>A spherical particle has a diameter (D) of 100nm.  </a:t>
            </a:r>
          </a:p>
          <a:p>
            <a:pPr lvl="1" eaLnBrk="1" hangingPunct="1"/>
            <a:r>
              <a:rPr lang="en-US" altLang="en-US" sz="2400" smtClean="0"/>
              <a:t>Calculate the volume (V) and surface area (SA)</a:t>
            </a:r>
          </a:p>
        </p:txBody>
      </p:sp>
      <p:graphicFrame>
        <p:nvGraphicFramePr>
          <p:cNvPr id="14340"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347" name="Equation" r:id="rId3" imgW="114151" imgH="215619" progId="Equation.3">
                  <p:embed/>
                </p:oleObj>
              </mc:Choice>
              <mc:Fallback>
                <p:oleObj name="Equation" r:id="rId3" imgW="114151" imgH="215619"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1" name="Object 3"/>
          <p:cNvGraphicFramePr>
            <a:graphicFrameLocks noChangeAspect="1"/>
          </p:cNvGraphicFramePr>
          <p:nvPr/>
        </p:nvGraphicFramePr>
        <p:xfrm>
          <a:off x="1308100" y="4192588"/>
          <a:ext cx="2462213" cy="2132012"/>
        </p:xfrm>
        <a:graphic>
          <a:graphicData uri="http://schemas.openxmlformats.org/presentationml/2006/ole">
            <mc:AlternateContent xmlns:mc="http://schemas.openxmlformats.org/markup-compatibility/2006">
              <mc:Choice xmlns:v="urn:schemas-microsoft-com:vml" Requires="v">
                <p:oleObj spid="_x0000_s14348" name="Equation" r:id="rId5" imgW="1231900" imgH="1066800" progId="Equation.3">
                  <p:embed/>
                </p:oleObj>
              </mc:Choice>
              <mc:Fallback>
                <p:oleObj name="Equation" r:id="rId5" imgW="1231900" imgH="1066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8100" y="4192588"/>
                        <a:ext cx="2462213" cy="213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2" name="Text Box 7"/>
          <p:cNvSpPr txBox="1">
            <a:spLocks noChangeArrowheads="1"/>
          </p:cNvSpPr>
          <p:nvPr/>
        </p:nvSpPr>
        <p:spPr bwMode="auto">
          <a:xfrm>
            <a:off x="5257800" y="6292850"/>
            <a:ext cx="3886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a:t>Poole, C., Owens, F. </a:t>
            </a:r>
            <a:r>
              <a:rPr lang="en-US" altLang="en-US" sz="800" i="1"/>
              <a:t>Introduction to Nanotechnology</a:t>
            </a:r>
            <a:r>
              <a:rPr lang="en-US" altLang="en-US" sz="800"/>
              <a:t>. Wiley, New Jersey. 2003</a:t>
            </a:r>
          </a:p>
        </p:txBody>
      </p:sp>
      <p:graphicFrame>
        <p:nvGraphicFramePr>
          <p:cNvPr id="14343" name="Object 7"/>
          <p:cNvGraphicFramePr>
            <a:graphicFrameLocks noChangeAspect="1"/>
          </p:cNvGraphicFramePr>
          <p:nvPr/>
        </p:nvGraphicFramePr>
        <p:xfrm>
          <a:off x="4762500" y="4192588"/>
          <a:ext cx="2763838" cy="1400175"/>
        </p:xfrm>
        <a:graphic>
          <a:graphicData uri="http://schemas.openxmlformats.org/presentationml/2006/ole">
            <mc:AlternateContent xmlns:mc="http://schemas.openxmlformats.org/markup-compatibility/2006">
              <mc:Choice xmlns:v="urn:schemas-microsoft-com:vml" Requires="v">
                <p:oleObj spid="_x0000_s14349" name="Equation" r:id="rId7" imgW="1384300" imgH="698500" progId="Equation.3">
                  <p:embed/>
                </p:oleObj>
              </mc:Choice>
              <mc:Fallback>
                <p:oleObj name="Equation" r:id="rId7" imgW="1384300" imgH="6985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2500" y="4192588"/>
                        <a:ext cx="2763838"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274638"/>
            <a:ext cx="8229600" cy="1143000"/>
          </a:xfrm>
        </p:spPr>
        <p:txBody>
          <a:bodyPr/>
          <a:lstStyle/>
          <a:p>
            <a:pPr eaLnBrk="1" hangingPunct="1"/>
            <a:r>
              <a:rPr lang="en-US" altLang="en-US" smtClean="0"/>
              <a:t>Surface Area:Volume Ratio</a:t>
            </a:r>
          </a:p>
        </p:txBody>
      </p:sp>
      <p:sp>
        <p:nvSpPr>
          <p:cNvPr id="15363" name="Rectangle 3"/>
          <p:cNvSpPr>
            <a:spLocks noGrp="1" noChangeArrowheads="1"/>
          </p:cNvSpPr>
          <p:nvPr>
            <p:ph type="body" idx="4294967295"/>
          </p:nvPr>
        </p:nvSpPr>
        <p:spPr>
          <a:xfrm>
            <a:off x="0" y="1600200"/>
            <a:ext cx="8229600" cy="4525963"/>
          </a:xfrm>
        </p:spPr>
        <p:txBody>
          <a:bodyPr/>
          <a:lstStyle/>
          <a:p>
            <a:pPr eaLnBrk="1" hangingPunct="1">
              <a:lnSpc>
                <a:spcPct val="80000"/>
              </a:lnSpc>
            </a:pPr>
            <a:r>
              <a:rPr lang="en-US" altLang="en-US" sz="2800" smtClean="0"/>
              <a:t>This gives an approximate surface area to volume ratio of &gt;10</a:t>
            </a:r>
            <a:r>
              <a:rPr lang="en-US" altLang="en-US" sz="2800" baseline="30000" smtClean="0"/>
              <a:t>7</a:t>
            </a:r>
            <a:r>
              <a:rPr lang="en-US" altLang="en-US" sz="2800" smtClean="0"/>
              <a:t>:1 which is significantly larger than a macro sized particle. </a:t>
            </a:r>
          </a:p>
          <a:p>
            <a:pPr eaLnBrk="1" hangingPunct="1">
              <a:lnSpc>
                <a:spcPct val="80000"/>
              </a:lnSpc>
            </a:pPr>
            <a:r>
              <a:rPr lang="en-US" altLang="en-US" sz="2800" smtClean="0"/>
              <a:t>As the surface area to volume ratio increases so does the percentage of atoms at the surface and surface forces become more dominant. </a:t>
            </a:r>
          </a:p>
          <a:p>
            <a:pPr eaLnBrk="1" hangingPunct="1">
              <a:lnSpc>
                <a:spcPct val="90000"/>
              </a:lnSpc>
            </a:pPr>
            <a:r>
              <a:rPr lang="en-US" altLang="en-US" sz="2800" smtClean="0"/>
              <a:t>Generally accepted material properties are derived from the bulk, where the percentage of atoms at the surface is miniscule. These properties change at the nanoscale.</a:t>
            </a:r>
          </a:p>
          <a:p>
            <a:pPr eaLnBrk="1" hangingPunct="1">
              <a:lnSpc>
                <a:spcPct val="90000"/>
              </a:lnSpc>
            </a:pPr>
            <a:endParaRPr lang="en-US" altLang="en-US" sz="2800" smtClean="0"/>
          </a:p>
          <a:p>
            <a:pPr eaLnBrk="1" hangingPunct="1">
              <a:lnSpc>
                <a:spcPct val="80000"/>
              </a:lnSpc>
            </a:pPr>
            <a:endParaRPr lang="en-US" altLang="en-US"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Size</a:t>
            </a:r>
          </a:p>
        </p:txBody>
      </p:sp>
      <p:graphicFrame>
        <p:nvGraphicFramePr>
          <p:cNvPr id="5" name="Table 4"/>
          <p:cNvGraphicFramePr>
            <a:graphicFrameLocks noGrp="1"/>
          </p:cNvGraphicFramePr>
          <p:nvPr/>
        </p:nvGraphicFramePr>
        <p:xfrm>
          <a:off x="274638" y="2557463"/>
          <a:ext cx="8593137" cy="2743200"/>
        </p:xfrm>
        <a:graphic>
          <a:graphicData uri="http://schemas.openxmlformats.org/drawingml/2006/table">
            <a:tbl>
              <a:tblPr/>
              <a:tblGrid>
                <a:gridCol w="1718627"/>
                <a:gridCol w="1718627"/>
                <a:gridCol w="1718627"/>
                <a:gridCol w="1718627"/>
                <a:gridCol w="1718627"/>
              </a:tblGrid>
              <a:tr h="190500">
                <a:tc>
                  <a:txBody>
                    <a:bodyPr/>
                    <a:lstStyle/>
                    <a:p>
                      <a:pPr algn="ctr" fontAlgn="b"/>
                      <a:r>
                        <a:rPr lang="en-US" sz="2000" b="1" i="0" u="none" strike="noStrike">
                          <a:solidFill>
                            <a:srgbClr val="000000"/>
                          </a:solidFill>
                          <a:latin typeface="Calibri"/>
                        </a:rPr>
                        <a:t>Nanoparticle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1" i="0" u="none" strike="noStrike">
                          <a:solidFill>
                            <a:srgbClr val="000000"/>
                          </a:solidFill>
                          <a:latin typeface="Calibri"/>
                        </a:rPr>
                        <a:t>Nanoparticle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1" i="0" u="none" strike="noStrike">
                          <a:solidFill>
                            <a:srgbClr val="000000"/>
                          </a:solidFill>
                          <a:latin typeface="Calibri"/>
                        </a:rPr>
                        <a:t>Volume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1" i="0" u="none" strike="noStrike">
                          <a:solidFill>
                            <a:srgbClr val="000000"/>
                          </a:solidFill>
                          <a:latin typeface="Calibri"/>
                        </a:rPr>
                        <a:t>Surface Area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1" i="0" u="none" strike="noStrike">
                          <a:solidFill>
                            <a:srgbClr val="000000"/>
                          </a:solidFill>
                          <a:latin typeface="Calibri"/>
                        </a:rPr>
                        <a:t>SA:Vol Ratio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9075">
                <a:tc>
                  <a:txBody>
                    <a:bodyPr/>
                    <a:lstStyle/>
                    <a:p>
                      <a:pPr algn="ctr" fontAlgn="b"/>
                      <a:r>
                        <a:rPr lang="en-US" sz="2000" b="1" i="0" u="none" strike="noStrike">
                          <a:solidFill>
                            <a:srgbClr val="000000"/>
                          </a:solidFill>
                          <a:latin typeface="Calibri"/>
                        </a:rPr>
                        <a:t>Diameter (nm)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Diameter (um)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(nm</a:t>
                      </a:r>
                      <a:r>
                        <a:rPr lang="en-US" sz="2000" b="1" i="0" u="none" strike="noStrike" baseline="30000">
                          <a:solidFill>
                            <a:srgbClr val="000000"/>
                          </a:solidFill>
                          <a:latin typeface="Calibri"/>
                        </a:rPr>
                        <a:t>3</a:t>
                      </a:r>
                      <a:r>
                        <a:rPr lang="en-US" sz="2000" b="1"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(nm</a:t>
                      </a:r>
                      <a:r>
                        <a:rPr lang="en-US" sz="2000" b="1" i="0" u="none" strike="noStrike" baseline="30000">
                          <a:solidFill>
                            <a:srgbClr val="000000"/>
                          </a:solidFill>
                          <a:latin typeface="Calibri"/>
                        </a:rPr>
                        <a:t>2</a:t>
                      </a:r>
                      <a:r>
                        <a:rPr lang="en-US" sz="2000" b="1"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(nm</a:t>
                      </a:r>
                      <a:r>
                        <a:rPr lang="en-US" sz="2000" b="1" i="0" u="none" strike="noStrike" baseline="30000">
                          <a:solidFill>
                            <a:srgbClr val="000000"/>
                          </a:solidFill>
                          <a:latin typeface="Calibri"/>
                        </a:rPr>
                        <a:t>2</a:t>
                      </a:r>
                      <a:r>
                        <a:rPr lang="en-US" sz="2000" b="1" i="0" u="none" strike="noStrike">
                          <a:solidFill>
                            <a:srgbClr val="000000"/>
                          </a:solidFill>
                          <a:latin typeface="Calibri"/>
                        </a:rPr>
                        <a:t>/nm</a:t>
                      </a:r>
                      <a:r>
                        <a:rPr lang="en-US" sz="2000" b="1" i="0" u="none" strike="noStrike" baseline="30000">
                          <a:solidFill>
                            <a:srgbClr val="000000"/>
                          </a:solidFill>
                          <a:latin typeface="Calibri"/>
                        </a:rPr>
                        <a:t>3</a:t>
                      </a:r>
                      <a:r>
                        <a:rPr lang="en-US" sz="2000" b="1"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0500">
                <a:tc>
                  <a:txBody>
                    <a:bodyPr/>
                    <a:lstStyle/>
                    <a:p>
                      <a:pPr algn="r" fontAlgn="b"/>
                      <a:r>
                        <a:rPr lang="en-US" sz="2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0" i="0" u="none" strike="noStrike">
                          <a:solidFill>
                            <a:srgbClr val="000000"/>
                          </a:solidFill>
                          <a:latin typeface="Calibri"/>
                        </a:rPr>
                        <a:t>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0" i="0" u="none" strike="noStrike">
                          <a:solidFill>
                            <a:srgbClr val="000000"/>
                          </a:solidFill>
                          <a:latin typeface="Calibri"/>
                        </a:rPr>
                        <a:t>0.524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0" i="0" u="none" strike="noStrike">
                          <a:solidFill>
                            <a:srgbClr val="000000"/>
                          </a:solidFill>
                          <a:latin typeface="Calibri"/>
                        </a:rPr>
                        <a:t>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0500">
                <a:tc>
                  <a:txBody>
                    <a:bodyPr/>
                    <a:lstStyle/>
                    <a:p>
                      <a:pPr algn="r" fontAlgn="b"/>
                      <a:r>
                        <a:rPr lang="en-US" sz="20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0500">
                <a:tc>
                  <a:txBody>
                    <a:bodyPr/>
                    <a:lstStyle/>
                    <a:p>
                      <a:pPr algn="r" fontAlgn="b"/>
                      <a:r>
                        <a:rPr lang="en-US" sz="20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523598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31416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0500">
                <a:tc>
                  <a:txBody>
                    <a:bodyPr/>
                    <a:lstStyle/>
                    <a:p>
                      <a:pPr algn="r" fontAlgn="b"/>
                      <a:r>
                        <a:rPr lang="en-US" sz="2000" b="0" i="0" u="none" strike="noStrike">
                          <a:solidFill>
                            <a:srgbClr val="000000"/>
                          </a:solidFill>
                          <a:latin typeface="Calibri"/>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5.24E+08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3.14E+06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0.006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0500">
                <a:tc>
                  <a:txBody>
                    <a:bodyPr/>
                    <a:lstStyle/>
                    <a:p>
                      <a:pPr algn="r" fontAlgn="b"/>
                      <a:r>
                        <a:rPr lang="en-US" sz="2000" b="0" i="0" u="none" strike="noStrike">
                          <a:solidFill>
                            <a:srgbClr val="000000"/>
                          </a:solidFill>
                          <a:latin typeface="Calibri"/>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5.24E+11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3.14E+08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0.0006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0500">
                <a:tc>
                  <a:txBody>
                    <a:bodyPr/>
                    <a:lstStyle/>
                    <a:p>
                      <a:pPr algn="r" fontAlgn="b"/>
                      <a:r>
                        <a:rPr lang="en-US" sz="2000" b="0" i="0" u="none" strike="noStrike">
                          <a:solidFill>
                            <a:srgbClr val="000000"/>
                          </a:solidFill>
                          <a:latin typeface="Calibri"/>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5.24E+14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3.14E+10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a:solidFill>
                            <a:srgbClr val="000000"/>
                          </a:solidFill>
                          <a:latin typeface="Calibri"/>
                        </a:rPr>
                        <a:t>0.00006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0500">
                <a:tc>
                  <a:txBody>
                    <a:bodyPr/>
                    <a:lstStyle/>
                    <a:p>
                      <a:pPr algn="r" fontAlgn="b"/>
                      <a:r>
                        <a:rPr lang="en-US" sz="2000" b="0" i="0" u="none" strike="noStrike">
                          <a:solidFill>
                            <a:srgbClr val="000000"/>
                          </a:solidFill>
                          <a:latin typeface="Calibri"/>
                        </a:rPr>
                        <a:t>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latin typeface="Calibri"/>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latin typeface="Calibri"/>
                        </a:rPr>
                        <a:t>5.24E+17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latin typeface="Calibri"/>
                        </a:rPr>
                        <a:t>3.14E+12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Calibri"/>
                        </a:rPr>
                        <a:t>0.000006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16442" name="TextBox 3"/>
          <p:cNvSpPr txBox="1">
            <a:spLocks noChangeArrowheads="1"/>
          </p:cNvSpPr>
          <p:nvPr/>
        </p:nvSpPr>
        <p:spPr bwMode="auto">
          <a:xfrm>
            <a:off x="760413" y="1590675"/>
            <a:ext cx="7686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Some example calculations for volume and surface area of nanoparticles.</a:t>
            </a:r>
          </a:p>
          <a:p>
            <a:pPr eaLnBrk="1" hangingPunct="1"/>
            <a:r>
              <a:rPr lang="en-US" altLang="en-US"/>
              <a:t>These calculations use nm as unit of length.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30350"/>
            <a:ext cx="5608638"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3"/>
          <p:cNvSpPr>
            <a:spLocks noGrp="1"/>
          </p:cNvSpPr>
          <p:nvPr>
            <p:ph type="title"/>
          </p:nvPr>
        </p:nvSpPr>
        <p:spPr/>
        <p:txBody>
          <a:bodyPr/>
          <a:lstStyle/>
          <a:p>
            <a:r>
              <a:rPr lang="en-US" altLang="en-US" smtClean="0"/>
              <a:t>Surface Area:Volume Ratio</a:t>
            </a:r>
          </a:p>
        </p:txBody>
      </p:sp>
      <p:sp>
        <p:nvSpPr>
          <p:cNvPr id="17412" name="TextBox 4"/>
          <p:cNvSpPr txBox="1">
            <a:spLocks noChangeArrowheads="1"/>
          </p:cNvSpPr>
          <p:nvPr/>
        </p:nvSpPr>
        <p:spPr bwMode="auto">
          <a:xfrm>
            <a:off x="5805488" y="2105025"/>
            <a:ext cx="31194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t>In this graph:</a:t>
            </a:r>
          </a:p>
          <a:p>
            <a:pPr eaLnBrk="1" hangingPunct="1"/>
            <a:r>
              <a:rPr lang="en-US" altLang="en-US"/>
              <a:t>SA = nm</a:t>
            </a:r>
            <a:r>
              <a:rPr lang="en-US" altLang="en-US" baseline="30000"/>
              <a:t>2</a:t>
            </a:r>
          </a:p>
          <a:p>
            <a:pPr eaLnBrk="1" hangingPunct="1"/>
            <a:r>
              <a:rPr lang="en-US" altLang="en-US"/>
              <a:t>Vol = nm</a:t>
            </a:r>
            <a:r>
              <a:rPr lang="en-US" altLang="en-US" baseline="30000"/>
              <a:t>3</a:t>
            </a:r>
          </a:p>
          <a:p>
            <a:pPr eaLnBrk="1" hangingPunct="1"/>
            <a:endParaRPr lang="en-US" altLang="en-US"/>
          </a:p>
          <a:p>
            <a:pPr eaLnBrk="1" hangingPunct="1"/>
            <a:r>
              <a:rPr lang="en-US" altLang="en-US"/>
              <a:t>SA:Vol Ratio = nm</a:t>
            </a:r>
            <a:r>
              <a:rPr lang="en-US" altLang="en-US" baseline="30000"/>
              <a:t>2</a:t>
            </a:r>
            <a:r>
              <a:rPr lang="en-US" altLang="en-US"/>
              <a:t>/nm</a:t>
            </a:r>
            <a:r>
              <a:rPr lang="en-US" altLang="en-US" baseline="30000"/>
              <a:t>3</a:t>
            </a:r>
          </a:p>
          <a:p>
            <a:pPr eaLnBrk="1" hangingPunct="1"/>
            <a:endParaRPr lang="en-US" altLang="en-US"/>
          </a:p>
          <a:p>
            <a:pPr eaLnBrk="1" hangingPunct="1"/>
            <a:r>
              <a:rPr lang="en-US" altLang="en-US"/>
              <a:t>The ratio increases dramatically when the nanoparticle diameter drops below about 100 nm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1143000"/>
          </a:xfrm>
        </p:spPr>
        <p:txBody>
          <a:bodyPr/>
          <a:lstStyle/>
          <a:p>
            <a:pPr eaLnBrk="1" hangingPunct="1"/>
            <a:r>
              <a:rPr lang="en-US" altLang="en-US" smtClean="0"/>
              <a:t>Size</a:t>
            </a:r>
          </a:p>
        </p:txBody>
      </p:sp>
      <p:sp>
        <p:nvSpPr>
          <p:cNvPr id="18435" name="Rectangle 3"/>
          <p:cNvSpPr>
            <a:spLocks noGrp="1" noChangeArrowheads="1"/>
          </p:cNvSpPr>
          <p:nvPr>
            <p:ph idx="1"/>
          </p:nvPr>
        </p:nvSpPr>
        <p:spPr>
          <a:xfrm>
            <a:off x="457200" y="1295400"/>
            <a:ext cx="8229600" cy="4525963"/>
          </a:xfrm>
        </p:spPr>
        <p:txBody>
          <a:bodyPr/>
          <a:lstStyle/>
          <a:p>
            <a:pPr eaLnBrk="1" hangingPunct="1">
              <a:lnSpc>
                <a:spcPct val="90000"/>
              </a:lnSpc>
            </a:pPr>
            <a:r>
              <a:rPr lang="en-US" altLang="en-US" sz="2600" smtClean="0"/>
              <a:t>As the percentage of atoms at the surface increases, the mechanical, optical, electrical, chemical, and magnetic properties change. </a:t>
            </a:r>
          </a:p>
          <a:p>
            <a:pPr lvl="1" eaLnBrk="1" hangingPunct="1">
              <a:lnSpc>
                <a:spcPct val="90000"/>
              </a:lnSpc>
            </a:pPr>
            <a:r>
              <a:rPr lang="en-US" altLang="en-US" sz="2200" smtClean="0"/>
              <a:t>For example optical properties (color) of gold  and silver change, when the spatial dimensions are reduced and the concentration is changed.</a:t>
            </a:r>
          </a:p>
          <a:p>
            <a:pPr eaLnBrk="1" hangingPunct="1">
              <a:lnSpc>
                <a:spcPct val="90000"/>
              </a:lnSpc>
            </a:pPr>
            <a:endParaRPr lang="en-US" altLang="en-US" smtClean="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05200"/>
            <a:ext cx="63246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274638"/>
            <a:ext cx="8229600" cy="1143000"/>
          </a:xfrm>
        </p:spPr>
        <p:txBody>
          <a:bodyPr/>
          <a:lstStyle/>
          <a:p>
            <a:pPr eaLnBrk="1" hangingPunct="1"/>
            <a:r>
              <a:rPr lang="en-US" altLang="en-US" sz="4000" smtClean="0"/>
              <a:t>Size </a:t>
            </a:r>
          </a:p>
        </p:txBody>
      </p:sp>
      <p:sp>
        <p:nvSpPr>
          <p:cNvPr id="6" name="Rectangle 3"/>
          <p:cNvSpPr txBox="1">
            <a:spLocks noChangeArrowheads="1"/>
          </p:cNvSpPr>
          <p:nvPr/>
        </p:nvSpPr>
        <p:spPr>
          <a:xfrm>
            <a:off x="457200" y="1295400"/>
            <a:ext cx="8229600" cy="1752600"/>
          </a:xfrm>
          <a:prstGeom prst="rect">
            <a:avLst/>
          </a:prstGeom>
        </p:spPr>
        <p:txBody>
          <a:bodyPr/>
          <a:lstStyle/>
          <a:p>
            <a:pPr marL="342900" indent="-342900">
              <a:lnSpc>
                <a:spcPct val="90000"/>
              </a:lnSpc>
              <a:spcBef>
                <a:spcPct val="20000"/>
              </a:spcBef>
              <a:defRPr/>
            </a:pPr>
            <a:r>
              <a:rPr lang="en-US" sz="3200" kern="0" dirty="0">
                <a:latin typeface="+mn-lt"/>
              </a:rPr>
              <a:t>Melting point as a function of particle size</a:t>
            </a:r>
          </a:p>
          <a:p>
            <a:pPr marL="342900" indent="-342900">
              <a:lnSpc>
                <a:spcPct val="90000"/>
              </a:lnSpc>
              <a:spcBef>
                <a:spcPct val="20000"/>
              </a:spcBef>
              <a:buFontTx/>
              <a:buChar char="•"/>
              <a:defRPr/>
            </a:pPr>
            <a:r>
              <a:rPr lang="en-US" sz="2800" kern="0" dirty="0">
                <a:latin typeface="+mn-lt"/>
              </a:rPr>
              <a:t>Nanoparticles have a lower melting point than their bulk counterparts</a:t>
            </a:r>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2605088"/>
            <a:ext cx="5689600"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p:cNvSpPr txBox="1">
            <a:spLocks noChangeArrowheads="1"/>
          </p:cNvSpPr>
          <p:nvPr/>
        </p:nvSpPr>
        <p:spPr bwMode="auto">
          <a:xfrm>
            <a:off x="3657600" y="4295775"/>
            <a:ext cx="43973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Melting point of gold nanoparticles as a function of size.</a:t>
            </a:r>
          </a:p>
          <a:p>
            <a:pPr eaLnBrk="1" hangingPunct="1"/>
            <a:endParaRPr lang="en-US" altLang="en-US"/>
          </a:p>
          <a:p>
            <a:pPr eaLnBrk="1" hangingPunct="1"/>
            <a:r>
              <a:rPr lang="en-US" altLang="en-US" sz="1400"/>
              <a:t>Source: Ph. Buffat and J-P. Borel, Phys. Rev. A 13, 2287–2298 (1976)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mp versus Shape</a:t>
            </a:r>
          </a:p>
        </p:txBody>
      </p:sp>
      <p:sp>
        <p:nvSpPr>
          <p:cNvPr id="20483" name="Content Placeholder 2"/>
          <p:cNvSpPr>
            <a:spLocks noGrp="1"/>
          </p:cNvSpPr>
          <p:nvPr>
            <p:ph idx="1"/>
          </p:nvPr>
        </p:nvSpPr>
        <p:spPr/>
        <p:txBody>
          <a:bodyPr/>
          <a:lstStyle/>
          <a:p>
            <a:r>
              <a:rPr lang="en-US" altLang="en-US" smtClean="0"/>
              <a:t>Particles: May sinter together at lower than expected temperature.</a:t>
            </a:r>
          </a:p>
          <a:p>
            <a:r>
              <a:rPr lang="en-US" altLang="en-US" smtClean="0"/>
              <a:t>Rods: Can melt and form spherical droplets if heated too high.</a:t>
            </a:r>
          </a:p>
          <a:p>
            <a:r>
              <a:rPr lang="en-US" altLang="en-US" smtClean="0"/>
              <a:t>Films: Thin films can form pin-holes. Continued heating can lead to de-wetting behavior and island formation.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4000" smtClean="0"/>
              <a:t>Crystal Structure</a:t>
            </a:r>
          </a:p>
        </p:txBody>
      </p:sp>
      <p:sp>
        <p:nvSpPr>
          <p:cNvPr id="21507" name="Rectangle 3"/>
          <p:cNvSpPr>
            <a:spLocks noGrp="1" noChangeArrowheads="1"/>
          </p:cNvSpPr>
          <p:nvPr>
            <p:ph idx="1"/>
          </p:nvPr>
        </p:nvSpPr>
        <p:spPr/>
        <p:txBody>
          <a:bodyPr/>
          <a:lstStyle/>
          <a:p>
            <a:pPr eaLnBrk="1" hangingPunct="1">
              <a:lnSpc>
                <a:spcPct val="90000"/>
              </a:lnSpc>
            </a:pPr>
            <a:r>
              <a:rPr lang="en-US" altLang="en-US" sz="2800" smtClean="0"/>
              <a:t>Most solids are crystalline with their atoms arranged in a regular manner.</a:t>
            </a:r>
          </a:p>
          <a:p>
            <a:pPr eaLnBrk="1" hangingPunct="1">
              <a:lnSpc>
                <a:spcPct val="90000"/>
              </a:lnSpc>
            </a:pPr>
            <a:r>
              <a:rPr lang="en-US" altLang="en-US" sz="2800" smtClean="0"/>
              <a:t>This arrangement of atoms impacts the functionality of the material.</a:t>
            </a:r>
          </a:p>
          <a:p>
            <a:pPr eaLnBrk="1" hangingPunct="1">
              <a:lnSpc>
                <a:spcPct val="90000"/>
              </a:lnSpc>
            </a:pPr>
            <a:r>
              <a:rPr lang="en-US" altLang="en-US" sz="2800" smtClean="0"/>
              <a:t>Some solids have this order presented over a long range as in a crystal.</a:t>
            </a:r>
          </a:p>
          <a:p>
            <a:pPr eaLnBrk="1" hangingPunct="1">
              <a:lnSpc>
                <a:spcPct val="90000"/>
              </a:lnSpc>
            </a:pPr>
            <a:r>
              <a:rPr lang="en-US" altLang="en-US" sz="2800" smtClean="0"/>
              <a:t>Amorphous materials such as glass and wax lack long range order, but they can have a limited short range order, defined as the local environment that each atom experiences.</a:t>
            </a:r>
          </a:p>
        </p:txBody>
      </p:sp>
      <p:sp>
        <p:nvSpPr>
          <p:cNvPr id="21508" name="Text Box 5"/>
          <p:cNvSpPr txBox="1">
            <a:spLocks noChangeArrowheads="1"/>
          </p:cNvSpPr>
          <p:nvPr/>
        </p:nvSpPr>
        <p:spPr bwMode="auto">
          <a:xfrm>
            <a:off x="5257800" y="6237288"/>
            <a:ext cx="3886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a:t>Poole, C., Owens, F. </a:t>
            </a:r>
            <a:r>
              <a:rPr lang="en-US" altLang="en-US" sz="800" i="1"/>
              <a:t>Introduction to Nanotechnology</a:t>
            </a:r>
            <a:r>
              <a:rPr lang="en-US" altLang="en-US" sz="800"/>
              <a:t>. Wiley, New Jersey. 2003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000" smtClean="0"/>
              <a:t>Crystal Structure</a:t>
            </a:r>
          </a:p>
        </p:txBody>
      </p:sp>
      <p:sp>
        <p:nvSpPr>
          <p:cNvPr id="22531" name="Rectangle 3"/>
          <p:cNvSpPr>
            <a:spLocks noGrp="1" noChangeArrowheads="1"/>
          </p:cNvSpPr>
          <p:nvPr>
            <p:ph idx="1"/>
          </p:nvPr>
        </p:nvSpPr>
        <p:spPr>
          <a:xfrm>
            <a:off x="457200" y="1600200"/>
            <a:ext cx="8229600" cy="2667000"/>
          </a:xfrm>
        </p:spPr>
        <p:txBody>
          <a:bodyPr/>
          <a:lstStyle/>
          <a:p>
            <a:pPr eaLnBrk="1" hangingPunct="1"/>
            <a:r>
              <a:rPr lang="en-US" altLang="en-US" sz="2800" smtClean="0"/>
              <a:t>The spatial arrangement of atoms in a crystal lattice is described by its unit cell.</a:t>
            </a:r>
          </a:p>
          <a:p>
            <a:pPr eaLnBrk="1" hangingPunct="1"/>
            <a:r>
              <a:rPr lang="en-US" altLang="en-US" sz="2800" smtClean="0"/>
              <a:t>The unit cell is the smallest possible volume that displays the full symmetry of the crystal.  </a:t>
            </a:r>
          </a:p>
          <a:p>
            <a:pPr eaLnBrk="1" hangingPunct="1"/>
            <a:r>
              <a:rPr lang="en-US" altLang="en-US" sz="2800" smtClean="0"/>
              <a:t>Many materials have a “preferred” unit cell.</a:t>
            </a:r>
          </a:p>
          <a:p>
            <a:pPr eaLnBrk="1" hangingPunct="1">
              <a:buFontTx/>
              <a:buNone/>
            </a:pPr>
            <a:endParaRPr lang="en-US" altLang="en-US" smtClean="0"/>
          </a:p>
        </p:txBody>
      </p:sp>
      <p:sp>
        <p:nvSpPr>
          <p:cNvPr id="4" name="Oval 3"/>
          <p:cNvSpPr/>
          <p:nvPr/>
        </p:nvSpPr>
        <p:spPr>
          <a:xfrm>
            <a:off x="3048000" y="4572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3200400" y="4724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3352800" y="4572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657600" y="4572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505200" y="4724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3810000" y="4724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3962400" y="4572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3200400" y="4724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505200" y="4724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3810000" y="4724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4114800" y="4724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3352800" y="4876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3657600" y="4876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962400" y="48768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3048000" y="4876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3200400" y="5029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3505200" y="5029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3810000" y="5029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4114800" y="50292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3048000" y="5181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200400" y="533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352800" y="5181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3657600" y="5181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3505200" y="533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810000" y="533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3962400" y="51816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3200400" y="533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3505200" y="533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3810000" y="533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4114800" y="533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3352800" y="548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3657600" y="548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3962400" y="548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3048000" y="548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3200400" y="563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3505200" y="563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3810000" y="563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4114800" y="563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4267200" y="4572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4419600" y="4724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4572000" y="4572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4876800" y="4572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4724400" y="4724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5029200" y="4724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5181600" y="4572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p:nvPr/>
        </p:nvSpPr>
        <p:spPr>
          <a:xfrm>
            <a:off x="4419600" y="4724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4724400" y="4724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5029200" y="4724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5334000" y="4724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4572000" y="4876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4876800" y="4876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5181600" y="4876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p:nvPr/>
        </p:nvSpPr>
        <p:spPr>
          <a:xfrm>
            <a:off x="4267200" y="48768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4419600" y="5029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a:off x="4724400" y="5029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5029200" y="5029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5334000" y="5029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p:nvPr/>
        </p:nvSpPr>
        <p:spPr>
          <a:xfrm>
            <a:off x="4267200" y="51816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4419600" y="533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4572000" y="5181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4876800" y="5181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a:off x="4724400" y="533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5029200" y="533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a:off x="5181600" y="5181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4419600" y="533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4724400" y="533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a:off x="5029200" y="533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a:off x="5334000" y="533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71"/>
          <p:cNvSpPr/>
          <p:nvPr/>
        </p:nvSpPr>
        <p:spPr>
          <a:xfrm>
            <a:off x="4572000" y="548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p:nvPr/>
        </p:nvSpPr>
        <p:spPr>
          <a:xfrm>
            <a:off x="4876800" y="548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73"/>
          <p:cNvSpPr/>
          <p:nvPr/>
        </p:nvSpPr>
        <p:spPr>
          <a:xfrm>
            <a:off x="5181600" y="548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p:cNvSpPr/>
          <p:nvPr/>
        </p:nvSpPr>
        <p:spPr>
          <a:xfrm>
            <a:off x="4267200" y="548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4419600" y="563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4724400" y="563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5029200" y="563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5334000" y="563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1" name="Straight Connector 80"/>
          <p:cNvCxnSpPr/>
          <p:nvPr/>
        </p:nvCxnSpPr>
        <p:spPr>
          <a:xfrm>
            <a:off x="4038600" y="4876800"/>
            <a:ext cx="2286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038600" y="5257800"/>
            <a:ext cx="2286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4229100" y="5067300"/>
            <a:ext cx="2286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3848100" y="5067300"/>
            <a:ext cx="2286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4000" smtClean="0"/>
              <a:t>Crystal Structure</a:t>
            </a:r>
          </a:p>
        </p:txBody>
      </p:sp>
      <p:sp>
        <p:nvSpPr>
          <p:cNvPr id="23555" name="Rectangle 3"/>
          <p:cNvSpPr>
            <a:spLocks noGrp="1" noChangeArrowheads="1"/>
          </p:cNvSpPr>
          <p:nvPr>
            <p:ph idx="1"/>
          </p:nvPr>
        </p:nvSpPr>
        <p:spPr>
          <a:xfrm>
            <a:off x="304800" y="1349375"/>
            <a:ext cx="8229600" cy="2286000"/>
          </a:xfrm>
        </p:spPr>
        <p:txBody>
          <a:bodyPr/>
          <a:lstStyle/>
          <a:p>
            <a:pPr eaLnBrk="1" hangingPunct="1">
              <a:lnSpc>
                <a:spcPct val="90000"/>
              </a:lnSpc>
            </a:pPr>
            <a:r>
              <a:rPr lang="en-US" altLang="en-US" sz="3000" smtClean="0"/>
              <a:t>In 3 dimensions, unit cells are defined by 3 lattice constants and 3 angles.</a:t>
            </a:r>
          </a:p>
          <a:p>
            <a:pPr eaLnBrk="1" hangingPunct="1">
              <a:lnSpc>
                <a:spcPct val="90000"/>
              </a:lnSpc>
            </a:pPr>
            <a:r>
              <a:rPr lang="en-US" altLang="en-US" sz="3000" smtClean="0"/>
              <a:t>This leads to 14 Bravais lattices, each having characteristic restrictions on the lattice constants, angles, and centering of atoms in the unit cell.</a:t>
            </a:r>
          </a:p>
        </p:txBody>
      </p:sp>
      <p:grpSp>
        <p:nvGrpSpPr>
          <p:cNvPr id="23556" name="Group 10"/>
          <p:cNvGrpSpPr>
            <a:grpSpLocks/>
          </p:cNvGrpSpPr>
          <p:nvPr/>
        </p:nvGrpSpPr>
        <p:grpSpPr bwMode="auto">
          <a:xfrm>
            <a:off x="2667000" y="3930650"/>
            <a:ext cx="2838450" cy="2579688"/>
            <a:chOff x="2667000" y="3429000"/>
            <a:chExt cx="2838450" cy="2579688"/>
          </a:xfrm>
        </p:grpSpPr>
        <p:pic>
          <p:nvPicPr>
            <p:cNvPr id="2355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429000"/>
              <a:ext cx="26098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 name="Straight Arrow Connector 60"/>
            <p:cNvCxnSpPr/>
            <p:nvPr/>
          </p:nvCxnSpPr>
          <p:spPr>
            <a:xfrm rot="5400000" flipH="1" flipV="1">
              <a:off x="2400301" y="4762500"/>
              <a:ext cx="1295400" cy="317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352800" y="5715000"/>
              <a:ext cx="13716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flipH="1" flipV="1">
              <a:off x="4991100" y="5143500"/>
              <a:ext cx="4572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61" name="TextBox 68"/>
            <p:cNvSpPr txBox="1">
              <a:spLocks noChangeArrowheads="1"/>
            </p:cNvSpPr>
            <p:nvPr/>
          </p:nvSpPr>
          <p:spPr bwMode="auto">
            <a:xfrm>
              <a:off x="2667000" y="47244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b</a:t>
              </a:r>
            </a:p>
          </p:txBody>
        </p:sp>
        <p:sp>
          <p:nvSpPr>
            <p:cNvPr id="23562" name="TextBox 70"/>
            <p:cNvSpPr txBox="1">
              <a:spLocks noChangeArrowheads="1"/>
            </p:cNvSpPr>
            <p:nvPr/>
          </p:nvSpPr>
          <p:spPr bwMode="auto">
            <a:xfrm>
              <a:off x="3886200" y="56388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a</a:t>
              </a:r>
            </a:p>
          </p:txBody>
        </p:sp>
        <p:sp>
          <p:nvSpPr>
            <p:cNvPr id="23563" name="TextBox 71"/>
            <p:cNvSpPr txBox="1">
              <a:spLocks noChangeArrowheads="1"/>
            </p:cNvSpPr>
            <p:nvPr/>
          </p:nvSpPr>
          <p:spPr bwMode="auto">
            <a:xfrm>
              <a:off x="5181600" y="52578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361950"/>
            <a:ext cx="7772400" cy="1143000"/>
          </a:xfrm>
        </p:spPr>
        <p:txBody>
          <a:bodyPr/>
          <a:lstStyle/>
          <a:p>
            <a:pPr eaLnBrk="1" hangingPunct="1"/>
            <a:r>
              <a:rPr lang="en-US" altLang="en-US" smtClean="0"/>
              <a:t>Outline</a:t>
            </a:r>
          </a:p>
        </p:txBody>
      </p:sp>
      <p:sp>
        <p:nvSpPr>
          <p:cNvPr id="4" name="Rectangle 3"/>
          <p:cNvSpPr txBox="1">
            <a:spLocks noChangeArrowheads="1"/>
          </p:cNvSpPr>
          <p:nvPr/>
        </p:nvSpPr>
        <p:spPr bwMode="auto">
          <a:xfrm>
            <a:off x="609600" y="1657350"/>
            <a:ext cx="8229600" cy="3581400"/>
          </a:xfrm>
          <a:prstGeom prst="rect">
            <a:avLst/>
          </a:prstGeom>
          <a:noFill/>
          <a:ln w="9525">
            <a:noFill/>
            <a:miter lim="800000"/>
            <a:headEnd/>
            <a:tailEnd/>
          </a:ln>
        </p:spPr>
        <p:txBody>
          <a:bodyPr/>
          <a:lstStyle/>
          <a:p>
            <a:pPr marL="285750" indent="-285750">
              <a:lnSpc>
                <a:spcPct val="80000"/>
              </a:lnSpc>
              <a:spcBef>
                <a:spcPct val="20000"/>
              </a:spcBef>
              <a:buFont typeface="Arial" pitchFamily="34" charset="0"/>
              <a:buChar char="•"/>
              <a:defRPr/>
            </a:pPr>
            <a:r>
              <a:rPr lang="en-US" sz="2800" kern="0" dirty="0">
                <a:latin typeface="+mn-lt"/>
              </a:rPr>
              <a:t>Definition and Examples</a:t>
            </a:r>
          </a:p>
          <a:p>
            <a:pPr marL="285750" indent="-285750">
              <a:lnSpc>
                <a:spcPct val="80000"/>
              </a:lnSpc>
              <a:spcBef>
                <a:spcPct val="20000"/>
              </a:spcBef>
              <a:buFont typeface="Arial" pitchFamily="34" charset="0"/>
              <a:buChar char="•"/>
              <a:defRPr/>
            </a:pPr>
            <a:r>
              <a:rPr lang="en-US" sz="2800" kern="0" dirty="0">
                <a:latin typeface="+mn-lt"/>
              </a:rPr>
              <a:t>Physical Properties</a:t>
            </a:r>
          </a:p>
          <a:p>
            <a:pPr marL="742950" lvl="1" indent="-285750">
              <a:lnSpc>
                <a:spcPct val="80000"/>
              </a:lnSpc>
              <a:spcBef>
                <a:spcPct val="20000"/>
              </a:spcBef>
              <a:buFontTx/>
              <a:buChar char="-"/>
              <a:defRPr/>
            </a:pPr>
            <a:r>
              <a:rPr lang="en-US" sz="2400" kern="0" dirty="0">
                <a:latin typeface="+mn-lt"/>
              </a:rPr>
              <a:t>Size</a:t>
            </a:r>
          </a:p>
          <a:p>
            <a:pPr marL="742950" lvl="1" indent="-285750">
              <a:lnSpc>
                <a:spcPct val="80000"/>
              </a:lnSpc>
              <a:spcBef>
                <a:spcPct val="20000"/>
              </a:spcBef>
              <a:buFontTx/>
              <a:buChar char="-"/>
              <a:defRPr/>
            </a:pPr>
            <a:r>
              <a:rPr lang="en-US" sz="2400" kern="0" dirty="0">
                <a:latin typeface="+mn-lt"/>
              </a:rPr>
              <a:t>Crystal Structure</a:t>
            </a:r>
          </a:p>
          <a:p>
            <a:pPr marL="742950" lvl="1" indent="-285750">
              <a:lnSpc>
                <a:spcPct val="80000"/>
              </a:lnSpc>
              <a:spcBef>
                <a:spcPct val="20000"/>
              </a:spcBef>
              <a:buFontTx/>
              <a:buChar char="-"/>
              <a:defRPr/>
            </a:pPr>
            <a:r>
              <a:rPr lang="en-US" sz="2400" kern="0" dirty="0">
                <a:latin typeface="+mn-lt"/>
              </a:rPr>
              <a:t>Melting Point</a:t>
            </a:r>
          </a:p>
          <a:p>
            <a:pPr marL="742950" lvl="1" indent="-285750">
              <a:lnSpc>
                <a:spcPct val="80000"/>
              </a:lnSpc>
              <a:spcBef>
                <a:spcPct val="20000"/>
              </a:spcBef>
              <a:buFontTx/>
              <a:buChar char="-"/>
              <a:defRPr/>
            </a:pPr>
            <a:r>
              <a:rPr lang="en-US" sz="2400" kern="0" dirty="0">
                <a:latin typeface="+mn-lt"/>
              </a:rPr>
              <a:t>Mechanical Strength</a:t>
            </a:r>
          </a:p>
          <a:p>
            <a:pPr marL="285750" indent="-285750">
              <a:lnSpc>
                <a:spcPct val="80000"/>
              </a:lnSpc>
              <a:spcBef>
                <a:spcPct val="20000"/>
              </a:spcBef>
              <a:buFont typeface="Arial" pitchFamily="34" charset="0"/>
              <a:buChar char="•"/>
              <a:defRPr/>
            </a:pPr>
            <a:r>
              <a:rPr lang="en-US" sz="2800" kern="0" dirty="0">
                <a:latin typeface="+mn-lt"/>
              </a:rPr>
              <a:t>Optical Properties</a:t>
            </a:r>
          </a:p>
          <a:p>
            <a:pPr marL="742950" lvl="1" indent="-285750">
              <a:lnSpc>
                <a:spcPct val="80000"/>
              </a:lnSpc>
              <a:spcBef>
                <a:spcPct val="20000"/>
              </a:spcBef>
              <a:buFont typeface="Arial" pitchFamily="34" charset="0"/>
              <a:buChar char="•"/>
              <a:defRPr/>
            </a:pPr>
            <a:r>
              <a:rPr lang="en-US" sz="2400" kern="0" dirty="0">
                <a:latin typeface="+mn-lt"/>
              </a:rPr>
              <a:t>Surface </a:t>
            </a:r>
            <a:r>
              <a:rPr lang="en-US" sz="2400" kern="0" dirty="0" err="1">
                <a:latin typeface="+mn-lt"/>
              </a:rPr>
              <a:t>Plasmons</a:t>
            </a:r>
            <a:endParaRPr lang="en-US" sz="2400" kern="0" dirty="0">
              <a:latin typeface="+mn-lt"/>
            </a:endParaRPr>
          </a:p>
          <a:p>
            <a:pPr marL="742950" lvl="1" indent="-285750">
              <a:lnSpc>
                <a:spcPct val="80000"/>
              </a:lnSpc>
              <a:spcBef>
                <a:spcPct val="20000"/>
              </a:spcBef>
              <a:buFont typeface="Arial" pitchFamily="34" charset="0"/>
              <a:buChar char="•"/>
              <a:defRPr/>
            </a:pPr>
            <a:r>
              <a:rPr lang="en-US" sz="2400" kern="0" dirty="0">
                <a:latin typeface="+mn-lt"/>
              </a:rPr>
              <a:t>Quantum Confinement Effects</a:t>
            </a:r>
          </a:p>
          <a:p>
            <a:pPr marL="285750" indent="-285750">
              <a:lnSpc>
                <a:spcPct val="80000"/>
              </a:lnSpc>
              <a:spcBef>
                <a:spcPct val="20000"/>
              </a:spcBef>
              <a:buFont typeface="Arial" pitchFamily="34" charset="0"/>
              <a:buChar char="•"/>
              <a:defRPr/>
            </a:pPr>
            <a:r>
              <a:rPr lang="en-US" sz="2800" kern="0" dirty="0">
                <a:latin typeface="+mn-lt"/>
              </a:rPr>
              <a:t>Electrical Properties</a:t>
            </a:r>
          </a:p>
          <a:p>
            <a:pPr marL="285750" indent="-285750">
              <a:lnSpc>
                <a:spcPct val="80000"/>
              </a:lnSpc>
              <a:spcBef>
                <a:spcPct val="20000"/>
              </a:spcBef>
              <a:buFont typeface="Arial" pitchFamily="34" charset="0"/>
              <a:buChar char="•"/>
              <a:defRPr/>
            </a:pPr>
            <a:r>
              <a:rPr lang="en-US" sz="2800" kern="0" dirty="0">
                <a:latin typeface="+mn-lt"/>
              </a:rPr>
              <a:t>Health Concerns</a:t>
            </a:r>
          </a:p>
          <a:p>
            <a:pPr marL="342900" indent="-342900">
              <a:lnSpc>
                <a:spcPct val="80000"/>
              </a:lnSpc>
              <a:spcBef>
                <a:spcPct val="20000"/>
              </a:spcBef>
              <a:defRPr/>
            </a:pPr>
            <a:endParaRPr lang="en-US" sz="2400" kern="0" dirty="0">
              <a:solidFill>
                <a:srgbClr val="3399FF"/>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4000" smtClean="0"/>
              <a:t>Crystal Structures</a:t>
            </a:r>
          </a:p>
        </p:txBody>
      </p:sp>
      <p:sp>
        <p:nvSpPr>
          <p:cNvPr id="24579" name="TextBox 7"/>
          <p:cNvSpPr txBox="1">
            <a:spLocks noChangeArrowheads="1"/>
          </p:cNvSpPr>
          <p:nvPr/>
        </p:nvSpPr>
        <p:spPr bwMode="auto">
          <a:xfrm>
            <a:off x="873125" y="4902200"/>
            <a:ext cx="1608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Simple Cubic </a:t>
            </a:r>
          </a:p>
          <a:p>
            <a:pPr algn="ctr" eaLnBrk="1" hangingPunct="1"/>
            <a:r>
              <a:rPr lang="en-US" altLang="en-US"/>
              <a:t>(SC)</a:t>
            </a:r>
          </a:p>
        </p:txBody>
      </p:sp>
      <p:sp>
        <p:nvSpPr>
          <p:cNvPr id="24580" name="TextBox 8"/>
          <p:cNvSpPr txBox="1">
            <a:spLocks noChangeArrowheads="1"/>
          </p:cNvSpPr>
          <p:nvPr/>
        </p:nvSpPr>
        <p:spPr bwMode="auto">
          <a:xfrm>
            <a:off x="3249613" y="4902200"/>
            <a:ext cx="2443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Body Centered Cubic </a:t>
            </a:r>
          </a:p>
          <a:p>
            <a:pPr algn="ctr" eaLnBrk="1" hangingPunct="1"/>
            <a:r>
              <a:rPr lang="en-US" altLang="en-US"/>
              <a:t>(BCC)</a:t>
            </a:r>
          </a:p>
        </p:txBody>
      </p:sp>
      <p:sp>
        <p:nvSpPr>
          <p:cNvPr id="24581" name="TextBox 9"/>
          <p:cNvSpPr txBox="1">
            <a:spLocks noChangeArrowheads="1"/>
          </p:cNvSpPr>
          <p:nvPr/>
        </p:nvSpPr>
        <p:spPr bwMode="auto">
          <a:xfrm>
            <a:off x="6191250" y="4902200"/>
            <a:ext cx="2427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Face Centered Cubic </a:t>
            </a:r>
          </a:p>
          <a:p>
            <a:pPr algn="ctr" eaLnBrk="1" hangingPunct="1"/>
            <a:r>
              <a:rPr lang="en-US" altLang="en-US"/>
              <a:t>(FCC)</a:t>
            </a:r>
          </a:p>
        </p:txBody>
      </p:sp>
      <p:grpSp>
        <p:nvGrpSpPr>
          <p:cNvPr id="24582" name="Group 88"/>
          <p:cNvGrpSpPr>
            <a:grpSpLocks noChangeAspect="1"/>
          </p:cNvGrpSpPr>
          <p:nvPr/>
        </p:nvGrpSpPr>
        <p:grpSpPr bwMode="auto">
          <a:xfrm>
            <a:off x="6294438" y="2536825"/>
            <a:ext cx="2135187" cy="2135188"/>
            <a:chOff x="4439294" y="3055296"/>
            <a:chExt cx="954841" cy="953040"/>
          </a:xfrm>
        </p:grpSpPr>
        <p:sp>
          <p:nvSpPr>
            <p:cNvPr id="24619" name="Oval 78"/>
            <p:cNvSpPr>
              <a:spLocks noChangeAspect="1"/>
            </p:cNvSpPr>
            <p:nvPr/>
          </p:nvSpPr>
          <p:spPr bwMode="auto">
            <a:xfrm>
              <a:off x="5093480" y="3424477"/>
              <a:ext cx="207735" cy="207568"/>
            </a:xfrm>
            <a:prstGeom prst="ellipse">
              <a:avLst/>
            </a:prstGeom>
            <a:solidFill>
              <a:srgbClr val="0033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20" name="Oval 80"/>
            <p:cNvSpPr>
              <a:spLocks noChangeAspect="1"/>
            </p:cNvSpPr>
            <p:nvPr/>
          </p:nvSpPr>
          <p:spPr bwMode="auto">
            <a:xfrm>
              <a:off x="4814446" y="3715467"/>
              <a:ext cx="207735" cy="207568"/>
            </a:xfrm>
            <a:prstGeom prst="ellipse">
              <a:avLst/>
            </a:prstGeom>
            <a:solidFill>
              <a:srgbClr val="0033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21" name="Oval 81"/>
            <p:cNvSpPr>
              <a:spLocks noChangeAspect="1"/>
            </p:cNvSpPr>
            <p:nvPr/>
          </p:nvSpPr>
          <p:spPr bwMode="auto">
            <a:xfrm>
              <a:off x="4907368" y="3360230"/>
              <a:ext cx="207735" cy="207568"/>
            </a:xfrm>
            <a:prstGeom prst="ellipse">
              <a:avLst/>
            </a:prstGeom>
            <a:solidFill>
              <a:srgbClr val="0033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grpSp>
          <p:nvGrpSpPr>
            <p:cNvPr id="24622" name="Group 86"/>
            <p:cNvGrpSpPr>
              <a:grpSpLocks/>
            </p:cNvGrpSpPr>
            <p:nvPr/>
          </p:nvGrpSpPr>
          <p:grpSpPr bwMode="auto">
            <a:xfrm>
              <a:off x="4439294" y="3055296"/>
              <a:ext cx="954841" cy="953040"/>
              <a:chOff x="4439294" y="3055296"/>
              <a:chExt cx="954841" cy="953040"/>
            </a:xfrm>
          </p:grpSpPr>
          <p:sp>
            <p:nvSpPr>
              <p:cNvPr id="24623" name="Oval 79"/>
              <p:cNvSpPr>
                <a:spLocks noChangeAspect="1"/>
              </p:cNvSpPr>
              <p:nvPr/>
            </p:nvSpPr>
            <p:spPr bwMode="auto">
              <a:xfrm>
                <a:off x="4533814" y="3428811"/>
                <a:ext cx="207735" cy="207568"/>
              </a:xfrm>
              <a:prstGeom prst="ellipse">
                <a:avLst/>
              </a:prstGeom>
              <a:solidFill>
                <a:srgbClr val="0033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grpSp>
            <p:nvGrpSpPr>
              <p:cNvPr id="24624" name="Group 59"/>
              <p:cNvGrpSpPr>
                <a:grpSpLocks/>
              </p:cNvGrpSpPr>
              <p:nvPr/>
            </p:nvGrpSpPr>
            <p:grpSpPr bwMode="auto">
              <a:xfrm>
                <a:off x="4439294" y="3055296"/>
                <a:ext cx="954841" cy="953040"/>
                <a:chOff x="2832063" y="3055296"/>
                <a:chExt cx="954841" cy="953040"/>
              </a:xfrm>
            </p:grpSpPr>
            <p:sp>
              <p:nvSpPr>
                <p:cNvPr id="24626" name="Oval 58"/>
                <p:cNvSpPr>
                  <a:spLocks noChangeAspect="1"/>
                </p:cNvSpPr>
                <p:nvPr/>
              </p:nvSpPr>
              <p:spPr bwMode="auto">
                <a:xfrm>
                  <a:off x="3207214" y="3148328"/>
                  <a:ext cx="207735" cy="207568"/>
                </a:xfrm>
                <a:prstGeom prst="ellipse">
                  <a:avLst/>
                </a:prstGeom>
                <a:solidFill>
                  <a:srgbClr val="0033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grpSp>
              <p:nvGrpSpPr>
                <p:cNvPr id="24627" name="Group 23"/>
                <p:cNvGrpSpPr>
                  <a:grpSpLocks noChangeAspect="1"/>
                </p:cNvGrpSpPr>
                <p:nvPr/>
              </p:nvGrpSpPr>
              <p:grpSpPr bwMode="auto">
                <a:xfrm>
                  <a:off x="2832063" y="3055296"/>
                  <a:ext cx="954841" cy="953040"/>
                  <a:chOff x="3011868" y="1955416"/>
                  <a:chExt cx="1681196" cy="1679372"/>
                </a:xfrm>
              </p:grpSpPr>
              <p:grpSp>
                <p:nvGrpSpPr>
                  <p:cNvPr id="24628" name="Group 21"/>
                  <p:cNvGrpSpPr>
                    <a:grpSpLocks/>
                  </p:cNvGrpSpPr>
                  <p:nvPr/>
                </p:nvGrpSpPr>
                <p:grpSpPr bwMode="auto">
                  <a:xfrm>
                    <a:off x="3193959" y="2137891"/>
                    <a:ext cx="1313444" cy="1313444"/>
                    <a:chOff x="3193959" y="2137891"/>
                    <a:chExt cx="1313444" cy="1313444"/>
                  </a:xfrm>
                </p:grpSpPr>
                <p:cxnSp>
                  <p:nvCxnSpPr>
                    <p:cNvPr id="24638" name="Straight Connector 14"/>
                    <p:cNvCxnSpPr>
                      <a:cxnSpLocks noChangeShapeType="1"/>
                    </p:cNvCxnSpPr>
                    <p:nvPr/>
                  </p:nvCxnSpPr>
                  <p:spPr bwMode="auto">
                    <a:xfrm rot="5400000">
                      <a:off x="3197310" y="3110754"/>
                      <a:ext cx="333632" cy="327454"/>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4639" name="Straight Connector 15"/>
                    <p:cNvCxnSpPr>
                      <a:cxnSpLocks noChangeShapeType="1"/>
                    </p:cNvCxnSpPr>
                    <p:nvPr/>
                  </p:nvCxnSpPr>
                  <p:spPr bwMode="auto">
                    <a:xfrm rot="10800000">
                      <a:off x="3519616" y="3115184"/>
                      <a:ext cx="984423" cy="2119"/>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4640" name="Straight Connector 17"/>
                    <p:cNvCxnSpPr>
                      <a:cxnSpLocks noChangeShapeType="1"/>
                    </p:cNvCxnSpPr>
                    <p:nvPr/>
                  </p:nvCxnSpPr>
                  <p:spPr bwMode="auto">
                    <a:xfrm rot="5400000" flipH="1" flipV="1">
                      <a:off x="3034208" y="2629832"/>
                      <a:ext cx="976181" cy="1588"/>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sp>
                  <p:nvSpPr>
                    <p:cNvPr id="24641" name="Cube 4"/>
                    <p:cNvSpPr>
                      <a:spLocks noChangeAspect="1"/>
                    </p:cNvSpPr>
                    <p:nvPr/>
                  </p:nvSpPr>
                  <p:spPr bwMode="auto">
                    <a:xfrm>
                      <a:off x="3193959" y="2137891"/>
                      <a:ext cx="1313444" cy="1313444"/>
                    </a:xfrm>
                    <a:prstGeom prst="cube">
                      <a:avLst>
                        <a:gd name="adj" fmla="val 25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grpSp>
              <p:grpSp>
                <p:nvGrpSpPr>
                  <p:cNvPr id="24629" name="Group 22"/>
                  <p:cNvGrpSpPr>
                    <a:grpSpLocks/>
                  </p:cNvGrpSpPr>
                  <p:nvPr/>
                </p:nvGrpSpPr>
                <p:grpSpPr bwMode="auto">
                  <a:xfrm>
                    <a:off x="3011868" y="1955416"/>
                    <a:ext cx="1681196" cy="1679372"/>
                    <a:chOff x="3011868" y="1955416"/>
                    <a:chExt cx="1681196" cy="1679372"/>
                  </a:xfrm>
                </p:grpSpPr>
                <p:sp>
                  <p:nvSpPr>
                    <p:cNvPr id="24630" name="Oval 46"/>
                    <p:cNvSpPr>
                      <a:spLocks noChangeAspect="1"/>
                    </p:cNvSpPr>
                    <p:nvPr/>
                  </p:nvSpPr>
                  <p:spPr bwMode="auto">
                    <a:xfrm>
                      <a:off x="3344707" y="1955416"/>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31" name="Oval 47"/>
                    <p:cNvSpPr>
                      <a:spLocks noChangeAspect="1"/>
                    </p:cNvSpPr>
                    <p:nvPr/>
                  </p:nvSpPr>
                  <p:spPr bwMode="auto">
                    <a:xfrm>
                      <a:off x="4000086" y="2286516"/>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32" name="Oval 48"/>
                    <p:cNvSpPr>
                      <a:spLocks noChangeAspect="1"/>
                    </p:cNvSpPr>
                    <p:nvPr/>
                  </p:nvSpPr>
                  <p:spPr bwMode="auto">
                    <a:xfrm>
                      <a:off x="4327304" y="1955416"/>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33" name="Oval 49"/>
                    <p:cNvSpPr>
                      <a:spLocks noChangeAspect="1"/>
                    </p:cNvSpPr>
                    <p:nvPr/>
                  </p:nvSpPr>
                  <p:spPr bwMode="auto">
                    <a:xfrm>
                      <a:off x="3011868" y="3269028"/>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34" name="Oval 50"/>
                    <p:cNvSpPr>
                      <a:spLocks noChangeAspect="1"/>
                    </p:cNvSpPr>
                    <p:nvPr/>
                  </p:nvSpPr>
                  <p:spPr bwMode="auto">
                    <a:xfrm>
                      <a:off x="4000086" y="3269028"/>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35" name="Oval 51"/>
                    <p:cNvSpPr>
                      <a:spLocks noChangeAspect="1"/>
                    </p:cNvSpPr>
                    <p:nvPr/>
                  </p:nvSpPr>
                  <p:spPr bwMode="auto">
                    <a:xfrm>
                      <a:off x="4327304" y="2934601"/>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36" name="Oval 52"/>
                    <p:cNvSpPr>
                      <a:spLocks noChangeAspect="1"/>
                    </p:cNvSpPr>
                    <p:nvPr/>
                  </p:nvSpPr>
                  <p:spPr bwMode="auto">
                    <a:xfrm>
                      <a:off x="3344707" y="2934601"/>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37" name="Oval 3"/>
                    <p:cNvSpPr>
                      <a:spLocks noChangeAspect="1"/>
                    </p:cNvSpPr>
                    <p:nvPr/>
                  </p:nvSpPr>
                  <p:spPr bwMode="auto">
                    <a:xfrm>
                      <a:off x="3011868" y="2286516"/>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grpSp>
            </p:grpSp>
          </p:grpSp>
          <p:sp>
            <p:nvSpPr>
              <p:cNvPr id="24625" name="Oval 77"/>
              <p:cNvSpPr>
                <a:spLocks noChangeAspect="1"/>
              </p:cNvSpPr>
              <p:nvPr/>
            </p:nvSpPr>
            <p:spPr bwMode="auto">
              <a:xfrm>
                <a:off x="4719927" y="3499379"/>
                <a:ext cx="207735" cy="207568"/>
              </a:xfrm>
              <a:prstGeom prst="ellipse">
                <a:avLst/>
              </a:prstGeom>
              <a:solidFill>
                <a:srgbClr val="0033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grpSp>
      </p:grpSp>
      <p:grpSp>
        <p:nvGrpSpPr>
          <p:cNvPr id="24583" name="Group 23"/>
          <p:cNvGrpSpPr>
            <a:grpSpLocks noChangeAspect="1"/>
          </p:cNvGrpSpPr>
          <p:nvPr/>
        </p:nvGrpSpPr>
        <p:grpSpPr bwMode="auto">
          <a:xfrm>
            <a:off x="801688" y="2536825"/>
            <a:ext cx="2135187" cy="2135188"/>
            <a:chOff x="3011868" y="1955416"/>
            <a:chExt cx="1681196" cy="1679372"/>
          </a:xfrm>
        </p:grpSpPr>
        <p:grpSp>
          <p:nvGrpSpPr>
            <p:cNvPr id="24605" name="Group 21"/>
            <p:cNvGrpSpPr>
              <a:grpSpLocks/>
            </p:cNvGrpSpPr>
            <p:nvPr/>
          </p:nvGrpSpPr>
          <p:grpSpPr bwMode="auto">
            <a:xfrm>
              <a:off x="3193959" y="2137891"/>
              <a:ext cx="1313444" cy="1313444"/>
              <a:chOff x="3193959" y="2137891"/>
              <a:chExt cx="1313444" cy="1313444"/>
            </a:xfrm>
          </p:grpSpPr>
          <p:sp>
            <p:nvSpPr>
              <p:cNvPr id="24615" name="Cube 4"/>
              <p:cNvSpPr>
                <a:spLocks noChangeAspect="1"/>
              </p:cNvSpPr>
              <p:nvPr/>
            </p:nvSpPr>
            <p:spPr bwMode="auto">
              <a:xfrm>
                <a:off x="3193959" y="2137891"/>
                <a:ext cx="1313444" cy="1313444"/>
              </a:xfrm>
              <a:prstGeom prst="cube">
                <a:avLst>
                  <a:gd name="adj" fmla="val 25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cxnSp>
            <p:nvCxnSpPr>
              <p:cNvPr id="24616" name="Straight Connector 14"/>
              <p:cNvCxnSpPr>
                <a:cxnSpLocks noChangeShapeType="1"/>
              </p:cNvCxnSpPr>
              <p:nvPr/>
            </p:nvCxnSpPr>
            <p:spPr bwMode="auto">
              <a:xfrm rot="5400000">
                <a:off x="3197310" y="3110754"/>
                <a:ext cx="333632" cy="327454"/>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4617" name="Straight Connector 15"/>
              <p:cNvCxnSpPr>
                <a:cxnSpLocks noChangeShapeType="1"/>
              </p:cNvCxnSpPr>
              <p:nvPr/>
            </p:nvCxnSpPr>
            <p:spPr bwMode="auto">
              <a:xfrm rot="10800000">
                <a:off x="3519616" y="3115184"/>
                <a:ext cx="984423" cy="2119"/>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4618" name="Straight Connector 17"/>
              <p:cNvCxnSpPr>
                <a:cxnSpLocks noChangeShapeType="1"/>
              </p:cNvCxnSpPr>
              <p:nvPr/>
            </p:nvCxnSpPr>
            <p:spPr bwMode="auto">
              <a:xfrm rot="5400000" flipH="1" flipV="1">
                <a:off x="3034208" y="2629832"/>
                <a:ext cx="976181" cy="1588"/>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grpSp>
        <p:grpSp>
          <p:nvGrpSpPr>
            <p:cNvPr id="24606" name="Group 22"/>
            <p:cNvGrpSpPr>
              <a:grpSpLocks/>
            </p:cNvGrpSpPr>
            <p:nvPr/>
          </p:nvGrpSpPr>
          <p:grpSpPr bwMode="auto">
            <a:xfrm>
              <a:off x="3011868" y="1955416"/>
              <a:ext cx="1681196" cy="1679372"/>
              <a:chOff x="3011868" y="1955416"/>
              <a:chExt cx="1681196" cy="1679372"/>
            </a:xfrm>
          </p:grpSpPr>
          <p:sp>
            <p:nvSpPr>
              <p:cNvPr id="24607" name="Oval 30"/>
              <p:cNvSpPr>
                <a:spLocks noChangeAspect="1"/>
              </p:cNvSpPr>
              <p:nvPr/>
            </p:nvSpPr>
            <p:spPr bwMode="auto">
              <a:xfrm>
                <a:off x="3344707" y="1955416"/>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08" name="Oval 31"/>
              <p:cNvSpPr>
                <a:spLocks noChangeAspect="1"/>
              </p:cNvSpPr>
              <p:nvPr/>
            </p:nvSpPr>
            <p:spPr bwMode="auto">
              <a:xfrm>
                <a:off x="4000086" y="2286516"/>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09" name="Oval 32"/>
              <p:cNvSpPr>
                <a:spLocks noChangeAspect="1"/>
              </p:cNvSpPr>
              <p:nvPr/>
            </p:nvSpPr>
            <p:spPr bwMode="auto">
              <a:xfrm>
                <a:off x="4327304" y="1955416"/>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10" name="Oval 33"/>
              <p:cNvSpPr>
                <a:spLocks noChangeAspect="1"/>
              </p:cNvSpPr>
              <p:nvPr/>
            </p:nvSpPr>
            <p:spPr bwMode="auto">
              <a:xfrm>
                <a:off x="3011868" y="3269028"/>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11" name="Oval 34"/>
              <p:cNvSpPr>
                <a:spLocks noChangeAspect="1"/>
              </p:cNvSpPr>
              <p:nvPr/>
            </p:nvSpPr>
            <p:spPr bwMode="auto">
              <a:xfrm>
                <a:off x="4000086" y="3269028"/>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12" name="Oval 35"/>
              <p:cNvSpPr>
                <a:spLocks noChangeAspect="1"/>
              </p:cNvSpPr>
              <p:nvPr/>
            </p:nvSpPr>
            <p:spPr bwMode="auto">
              <a:xfrm>
                <a:off x="4327304" y="2934601"/>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13" name="Oval 37"/>
              <p:cNvSpPr>
                <a:spLocks noChangeAspect="1"/>
              </p:cNvSpPr>
              <p:nvPr/>
            </p:nvSpPr>
            <p:spPr bwMode="auto">
              <a:xfrm>
                <a:off x="3344707" y="2934601"/>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14" name="Oval 3"/>
              <p:cNvSpPr>
                <a:spLocks noChangeAspect="1"/>
              </p:cNvSpPr>
              <p:nvPr/>
            </p:nvSpPr>
            <p:spPr bwMode="auto">
              <a:xfrm>
                <a:off x="3011868" y="2286516"/>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grpSp>
      </p:grpSp>
      <p:grpSp>
        <p:nvGrpSpPr>
          <p:cNvPr id="24584" name="Group 87"/>
          <p:cNvGrpSpPr>
            <a:grpSpLocks noChangeAspect="1"/>
          </p:cNvGrpSpPr>
          <p:nvPr/>
        </p:nvGrpSpPr>
        <p:grpSpPr bwMode="auto">
          <a:xfrm>
            <a:off x="3548063" y="2536825"/>
            <a:ext cx="2135187" cy="2135188"/>
            <a:chOff x="2984461" y="3207696"/>
            <a:chExt cx="954841" cy="953040"/>
          </a:xfrm>
        </p:grpSpPr>
        <p:grpSp>
          <p:nvGrpSpPr>
            <p:cNvPr id="24586" name="Group 60"/>
            <p:cNvGrpSpPr>
              <a:grpSpLocks/>
            </p:cNvGrpSpPr>
            <p:nvPr/>
          </p:nvGrpSpPr>
          <p:grpSpPr bwMode="auto">
            <a:xfrm>
              <a:off x="2984461" y="3207696"/>
              <a:ext cx="954841" cy="953040"/>
              <a:chOff x="2832061" y="3055296"/>
              <a:chExt cx="954841" cy="953040"/>
            </a:xfrm>
          </p:grpSpPr>
          <p:grpSp>
            <p:nvGrpSpPr>
              <p:cNvPr id="24589" name="Group 23"/>
              <p:cNvGrpSpPr>
                <a:grpSpLocks noChangeAspect="1"/>
              </p:cNvGrpSpPr>
              <p:nvPr/>
            </p:nvGrpSpPr>
            <p:grpSpPr bwMode="auto">
              <a:xfrm>
                <a:off x="2832061" y="3055296"/>
                <a:ext cx="954841" cy="953040"/>
                <a:chOff x="3011868" y="1955416"/>
                <a:chExt cx="1681196" cy="1679372"/>
              </a:xfrm>
            </p:grpSpPr>
            <p:grpSp>
              <p:nvGrpSpPr>
                <p:cNvPr id="24591" name="Group 21"/>
                <p:cNvGrpSpPr>
                  <a:grpSpLocks/>
                </p:cNvGrpSpPr>
                <p:nvPr/>
              </p:nvGrpSpPr>
              <p:grpSpPr bwMode="auto">
                <a:xfrm>
                  <a:off x="3193959" y="2137891"/>
                  <a:ext cx="1313444" cy="1313444"/>
                  <a:chOff x="3193959" y="2137891"/>
                  <a:chExt cx="1313444" cy="1313444"/>
                </a:xfrm>
              </p:grpSpPr>
              <p:sp>
                <p:nvSpPr>
                  <p:cNvPr id="24601" name="Cube 4"/>
                  <p:cNvSpPr>
                    <a:spLocks noChangeAspect="1"/>
                  </p:cNvSpPr>
                  <p:nvPr/>
                </p:nvSpPr>
                <p:spPr bwMode="auto">
                  <a:xfrm>
                    <a:off x="3193959" y="2137891"/>
                    <a:ext cx="1313444" cy="1313444"/>
                  </a:xfrm>
                  <a:prstGeom prst="cube">
                    <a:avLst>
                      <a:gd name="adj" fmla="val 25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cxnSp>
                <p:nvCxnSpPr>
                  <p:cNvPr id="24602" name="Straight Connector 14"/>
                  <p:cNvCxnSpPr>
                    <a:cxnSpLocks noChangeShapeType="1"/>
                  </p:cNvCxnSpPr>
                  <p:nvPr/>
                </p:nvCxnSpPr>
                <p:spPr bwMode="auto">
                  <a:xfrm rot="5400000">
                    <a:off x="3197310" y="3110754"/>
                    <a:ext cx="333632" cy="327454"/>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4603" name="Straight Connector 15"/>
                  <p:cNvCxnSpPr>
                    <a:cxnSpLocks noChangeShapeType="1"/>
                  </p:cNvCxnSpPr>
                  <p:nvPr/>
                </p:nvCxnSpPr>
                <p:spPr bwMode="auto">
                  <a:xfrm rot="10800000">
                    <a:off x="3519616" y="3115184"/>
                    <a:ext cx="984423" cy="2119"/>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4604" name="Straight Connector 17"/>
                  <p:cNvCxnSpPr>
                    <a:cxnSpLocks noChangeShapeType="1"/>
                  </p:cNvCxnSpPr>
                  <p:nvPr/>
                </p:nvCxnSpPr>
                <p:spPr bwMode="auto">
                  <a:xfrm rot="5400000" flipH="1" flipV="1">
                    <a:off x="3034208" y="2629832"/>
                    <a:ext cx="976181" cy="1588"/>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grpSp>
            <p:grpSp>
              <p:nvGrpSpPr>
                <p:cNvPr id="24592" name="Group 22"/>
                <p:cNvGrpSpPr>
                  <a:grpSpLocks/>
                </p:cNvGrpSpPr>
                <p:nvPr/>
              </p:nvGrpSpPr>
              <p:grpSpPr bwMode="auto">
                <a:xfrm>
                  <a:off x="3011868" y="1955416"/>
                  <a:ext cx="1681196" cy="1679372"/>
                  <a:chOff x="3011868" y="1955416"/>
                  <a:chExt cx="1681196" cy="1679372"/>
                </a:xfrm>
              </p:grpSpPr>
              <p:sp>
                <p:nvSpPr>
                  <p:cNvPr id="24593" name="Oval 65"/>
                  <p:cNvSpPr>
                    <a:spLocks noChangeAspect="1"/>
                  </p:cNvSpPr>
                  <p:nvPr/>
                </p:nvSpPr>
                <p:spPr bwMode="auto">
                  <a:xfrm>
                    <a:off x="3344707" y="1955416"/>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594" name="Oval 66"/>
                  <p:cNvSpPr>
                    <a:spLocks noChangeAspect="1"/>
                  </p:cNvSpPr>
                  <p:nvPr/>
                </p:nvSpPr>
                <p:spPr bwMode="auto">
                  <a:xfrm>
                    <a:off x="4000086" y="2286516"/>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595" name="Oval 67"/>
                  <p:cNvSpPr>
                    <a:spLocks noChangeAspect="1"/>
                  </p:cNvSpPr>
                  <p:nvPr/>
                </p:nvSpPr>
                <p:spPr bwMode="auto">
                  <a:xfrm>
                    <a:off x="4327304" y="1955416"/>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596" name="Oval 68"/>
                  <p:cNvSpPr>
                    <a:spLocks noChangeAspect="1"/>
                  </p:cNvSpPr>
                  <p:nvPr/>
                </p:nvSpPr>
                <p:spPr bwMode="auto">
                  <a:xfrm>
                    <a:off x="3011868" y="3269028"/>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597" name="Oval 69"/>
                  <p:cNvSpPr>
                    <a:spLocks noChangeAspect="1"/>
                  </p:cNvSpPr>
                  <p:nvPr/>
                </p:nvSpPr>
                <p:spPr bwMode="auto">
                  <a:xfrm>
                    <a:off x="4000086" y="3269028"/>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598" name="Oval 70"/>
                  <p:cNvSpPr>
                    <a:spLocks noChangeAspect="1"/>
                  </p:cNvSpPr>
                  <p:nvPr/>
                </p:nvSpPr>
                <p:spPr bwMode="auto">
                  <a:xfrm>
                    <a:off x="4327304" y="2934601"/>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599" name="Oval 71"/>
                  <p:cNvSpPr>
                    <a:spLocks noChangeAspect="1"/>
                  </p:cNvSpPr>
                  <p:nvPr/>
                </p:nvSpPr>
                <p:spPr bwMode="auto">
                  <a:xfrm>
                    <a:off x="3344707" y="2934601"/>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600" name="Oval 3"/>
                  <p:cNvSpPr>
                    <a:spLocks noChangeAspect="1"/>
                  </p:cNvSpPr>
                  <p:nvPr/>
                </p:nvSpPr>
                <p:spPr bwMode="auto">
                  <a:xfrm>
                    <a:off x="3011868" y="2286516"/>
                    <a:ext cx="365760" cy="365760"/>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grpSp>
          </p:grpSp>
          <p:sp>
            <p:nvSpPr>
              <p:cNvPr id="24590" name="Oval 62"/>
              <p:cNvSpPr>
                <a:spLocks noChangeAspect="1"/>
              </p:cNvSpPr>
              <p:nvPr/>
            </p:nvSpPr>
            <p:spPr bwMode="auto">
              <a:xfrm>
                <a:off x="3198778" y="3450763"/>
                <a:ext cx="207735" cy="207568"/>
              </a:xfrm>
              <a:prstGeom prst="ellipse">
                <a:avLst/>
              </a:prstGeom>
              <a:solidFill>
                <a:srgbClr val="0033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grpSp>
        <p:cxnSp>
          <p:nvCxnSpPr>
            <p:cNvPr id="24587" name="Straight Connector 17"/>
            <p:cNvCxnSpPr>
              <a:cxnSpLocks noChangeShapeType="1"/>
            </p:cNvCxnSpPr>
            <p:nvPr/>
          </p:nvCxnSpPr>
          <p:spPr bwMode="auto">
            <a:xfrm rot="5400000" flipH="1" flipV="1">
              <a:off x="3171820" y="3682603"/>
              <a:ext cx="553981" cy="902"/>
            </a:xfrm>
            <a:prstGeom prst="line">
              <a:avLst/>
            </a:prstGeom>
            <a:noFill/>
            <a:ln w="9525" algn="ctr">
              <a:solidFill>
                <a:srgbClr val="0033CC"/>
              </a:solidFill>
              <a:prstDash val="sysDot"/>
              <a:round/>
              <a:headEnd/>
              <a:tailEnd/>
            </a:ln>
            <a:extLst>
              <a:ext uri="{909E8E84-426E-40DD-AFC4-6F175D3DCCD1}">
                <a14:hiddenFill xmlns:a14="http://schemas.microsoft.com/office/drawing/2010/main">
                  <a:noFill/>
                </a14:hiddenFill>
              </a:ext>
            </a:extLst>
          </p:spPr>
        </p:cxnSp>
        <p:cxnSp>
          <p:nvCxnSpPr>
            <p:cNvPr id="24588" name="Straight Connector 17"/>
            <p:cNvCxnSpPr>
              <a:cxnSpLocks noChangeShapeType="1"/>
            </p:cNvCxnSpPr>
            <p:nvPr/>
          </p:nvCxnSpPr>
          <p:spPr bwMode="auto">
            <a:xfrm flipV="1">
              <a:off x="3192200" y="3706947"/>
              <a:ext cx="539369" cy="1"/>
            </a:xfrm>
            <a:prstGeom prst="line">
              <a:avLst/>
            </a:prstGeom>
            <a:noFill/>
            <a:ln w="9525" algn="ctr">
              <a:solidFill>
                <a:srgbClr val="0033CC"/>
              </a:solidFill>
              <a:prstDash val="sysDot"/>
              <a:round/>
              <a:headEnd/>
              <a:tailEnd/>
            </a:ln>
            <a:extLst>
              <a:ext uri="{909E8E84-426E-40DD-AFC4-6F175D3DCCD1}">
                <a14:hiddenFill xmlns:a14="http://schemas.microsoft.com/office/drawing/2010/main">
                  <a:noFill/>
                </a14:hiddenFill>
              </a:ext>
            </a:extLst>
          </p:spPr>
        </p:cxnSp>
      </p:grpSp>
      <p:sp>
        <p:nvSpPr>
          <p:cNvPr id="24585" name="TextBox 80"/>
          <p:cNvSpPr txBox="1">
            <a:spLocks noChangeArrowheads="1"/>
          </p:cNvSpPr>
          <p:nvPr/>
        </p:nvSpPr>
        <p:spPr bwMode="auto">
          <a:xfrm>
            <a:off x="750888" y="1439863"/>
            <a:ext cx="781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For cubic unit cells, there are three centering types: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4000" smtClean="0"/>
              <a:t>Size &amp; Crystal Structure</a:t>
            </a:r>
          </a:p>
        </p:txBody>
      </p:sp>
      <p:sp>
        <p:nvSpPr>
          <p:cNvPr id="25603" name="Rectangle 3"/>
          <p:cNvSpPr>
            <a:spLocks noGrp="1" noChangeArrowheads="1"/>
          </p:cNvSpPr>
          <p:nvPr>
            <p:ph idx="1"/>
          </p:nvPr>
        </p:nvSpPr>
        <p:spPr/>
        <p:txBody>
          <a:bodyPr/>
          <a:lstStyle/>
          <a:p>
            <a:pPr eaLnBrk="1" hangingPunct="1">
              <a:lnSpc>
                <a:spcPct val="90000"/>
              </a:lnSpc>
            </a:pPr>
            <a:r>
              <a:rPr lang="en-US" altLang="en-US" sz="2800" smtClean="0"/>
              <a:t>Most metals in the solid form close packed lattices</a:t>
            </a:r>
          </a:p>
          <a:p>
            <a:pPr eaLnBrk="1" hangingPunct="1">
              <a:lnSpc>
                <a:spcPct val="90000"/>
              </a:lnSpc>
            </a:pPr>
            <a:r>
              <a:rPr lang="en-US" altLang="en-US" sz="2800" smtClean="0"/>
              <a:t>Ag, Al, Cu, Co, Pb, Pt, Rh are Face Centered Cubic (FCC) </a:t>
            </a:r>
          </a:p>
          <a:p>
            <a:pPr eaLnBrk="1" hangingPunct="1">
              <a:lnSpc>
                <a:spcPct val="90000"/>
              </a:lnSpc>
            </a:pPr>
            <a:r>
              <a:rPr lang="en-US" altLang="en-US" sz="2800" smtClean="0"/>
              <a:t>Mg, Nd, Os, Re, Ru, Y, Zn are Hexagonal Close Packed (HCP)</a:t>
            </a:r>
          </a:p>
          <a:p>
            <a:pPr eaLnBrk="1" hangingPunct="1">
              <a:lnSpc>
                <a:spcPct val="90000"/>
              </a:lnSpc>
            </a:pPr>
            <a:r>
              <a:rPr lang="en-US" altLang="en-US" sz="2800" smtClean="0"/>
              <a:t>Cr, Li, Sr can form Body Centered Cubic (BCC) as well as (FCC) and (HCP) depending upon formation energy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4000" smtClean="0"/>
              <a:t>Size &amp; Crystal Structure</a:t>
            </a:r>
          </a:p>
        </p:txBody>
      </p:sp>
      <p:sp>
        <p:nvSpPr>
          <p:cNvPr id="26627" name="Rectangle 3"/>
          <p:cNvSpPr>
            <a:spLocks noGrp="1" noChangeArrowheads="1"/>
          </p:cNvSpPr>
          <p:nvPr>
            <p:ph idx="1"/>
          </p:nvPr>
        </p:nvSpPr>
        <p:spPr>
          <a:xfrm>
            <a:off x="363538" y="1487488"/>
            <a:ext cx="8567737" cy="4525962"/>
          </a:xfrm>
        </p:spPr>
        <p:txBody>
          <a:bodyPr/>
          <a:lstStyle/>
          <a:p>
            <a:pPr eaLnBrk="1" hangingPunct="1"/>
            <a:r>
              <a:rPr lang="en-US" altLang="en-US" sz="2800" smtClean="0"/>
              <a:t>How does crystal structure impact nanoparticles?</a:t>
            </a:r>
          </a:p>
          <a:p>
            <a:pPr eaLnBrk="1" hangingPunct="1"/>
            <a:r>
              <a:rPr lang="en-US" altLang="en-US" sz="2800" smtClean="0"/>
              <a:t>Nanoparticles have a </a:t>
            </a:r>
            <a:r>
              <a:rPr lang="en-US" altLang="en-US" sz="2800" b="1" smtClean="0"/>
              <a:t>“</a:t>
            </a:r>
            <a:r>
              <a:rPr lang="en-US" altLang="en-US" sz="2800" b="1" u="sng" smtClean="0"/>
              <a:t>structural magic number</a:t>
            </a:r>
            <a:r>
              <a:rPr lang="en-US" altLang="en-US" sz="2800" b="1" smtClean="0"/>
              <a:t>”</a:t>
            </a:r>
            <a:r>
              <a:rPr lang="en-US" altLang="en-US" sz="2800" smtClean="0"/>
              <a:t>,</a:t>
            </a:r>
            <a:r>
              <a:rPr lang="en-US" altLang="en-US" sz="2800" b="1" smtClean="0"/>
              <a:t> </a:t>
            </a:r>
            <a:r>
              <a:rPr lang="en-US" altLang="en-US" sz="2800" smtClean="0"/>
              <a:t>that is, the optimum number of atoms that leads to a stable configuration while maintaining a specific structure.</a:t>
            </a:r>
          </a:p>
          <a:p>
            <a:pPr eaLnBrk="1" hangingPunct="1"/>
            <a:r>
              <a:rPr lang="en-US" altLang="en-US" sz="2800" smtClean="0"/>
              <a:t>Structural magic number = minimum volume and maximum density configuration</a:t>
            </a:r>
          </a:p>
          <a:p>
            <a:pPr eaLnBrk="1" hangingPunct="1"/>
            <a:r>
              <a:rPr lang="en-US" altLang="en-US" sz="2800" smtClean="0"/>
              <a:t>If the crystal structure is known, then the number of atoms per particle can be calculated.</a:t>
            </a:r>
          </a:p>
        </p:txBody>
      </p:sp>
      <p:sp>
        <p:nvSpPr>
          <p:cNvPr id="26628" name="Text Box 6"/>
          <p:cNvSpPr txBox="1">
            <a:spLocks noChangeArrowheads="1"/>
          </p:cNvSpPr>
          <p:nvPr/>
        </p:nvSpPr>
        <p:spPr bwMode="auto">
          <a:xfrm>
            <a:off x="5257800" y="6299200"/>
            <a:ext cx="3886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a:t>Poole, C., Owens, F. </a:t>
            </a:r>
            <a:r>
              <a:rPr lang="en-US" altLang="en-US" sz="800" i="1"/>
              <a:t>Introduction to Nanotechnology</a:t>
            </a:r>
            <a:r>
              <a:rPr lang="en-US" altLang="en-US" sz="800"/>
              <a:t>. Wiley, New Jersey. 2003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3175"/>
            <a:ext cx="8229600" cy="1143000"/>
          </a:xfrm>
        </p:spPr>
        <p:txBody>
          <a:bodyPr/>
          <a:lstStyle/>
          <a:p>
            <a:pPr eaLnBrk="1" hangingPunct="1"/>
            <a:r>
              <a:rPr lang="en-US" altLang="en-US" smtClean="0"/>
              <a:t>Close-Packed Magic Number Clusters</a:t>
            </a:r>
          </a:p>
        </p:txBody>
      </p:sp>
      <p:pic>
        <p:nvPicPr>
          <p:cNvPr id="27651" name="Picture 2" descr="http://www3.interscience.wiley.com/cgi-bin/fulltext/121542963/mfig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1128713"/>
            <a:ext cx="8226425"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3"/>
          <p:cNvSpPr>
            <a:spLocks noChangeArrowheads="1"/>
          </p:cNvSpPr>
          <p:nvPr/>
        </p:nvSpPr>
        <p:spPr bwMode="auto">
          <a:xfrm>
            <a:off x="5813425" y="6224588"/>
            <a:ext cx="32210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t>J. D. Aiken III, R. G. Finke, </a:t>
            </a:r>
            <a:r>
              <a:rPr lang="en-US" altLang="en-US" sz="800" i="1"/>
              <a:t>J. Mol. Catal.</a:t>
            </a:r>
            <a:r>
              <a:rPr lang="en-US" altLang="en-US" sz="800"/>
              <a:t> 1999, 145, 1</a:t>
            </a:r>
          </a:p>
        </p:txBody>
      </p:sp>
      <p:sp>
        <p:nvSpPr>
          <p:cNvPr id="27653" name="TextBox 5"/>
          <p:cNvSpPr txBox="1">
            <a:spLocks noChangeArrowheads="1"/>
          </p:cNvSpPr>
          <p:nvPr/>
        </p:nvSpPr>
        <p:spPr bwMode="auto">
          <a:xfrm>
            <a:off x="1177925" y="4646613"/>
            <a:ext cx="72802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563" indent="-1825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a:t>Magic Number = Cluster has a complete, regular outer geometry</a:t>
            </a:r>
          </a:p>
          <a:p>
            <a:pPr eaLnBrk="1" hangingPunct="1">
              <a:buFont typeface="Arial" panose="020B0604020202020204" pitchFamily="34" charset="0"/>
              <a:buChar char="•"/>
            </a:pPr>
            <a:r>
              <a:rPr lang="en-US" altLang="en-US"/>
              <a:t>Formed by successively packing layers around a single metal atom.</a:t>
            </a:r>
          </a:p>
          <a:p>
            <a:pPr eaLnBrk="1" hangingPunct="1">
              <a:buFont typeface="Arial" panose="020B0604020202020204" pitchFamily="34" charset="0"/>
              <a:buChar char="•"/>
            </a:pPr>
            <a:r>
              <a:rPr lang="en-US" altLang="en-US"/>
              <a:t>Number of atoms (y) in shell (n): </a:t>
            </a:r>
            <a:r>
              <a:rPr lang="en-US" altLang="en-US" i="1"/>
              <a:t>y = 10n</a:t>
            </a:r>
            <a:r>
              <a:rPr lang="en-US" altLang="en-US" i="1" baseline="30000"/>
              <a:t>2</a:t>
            </a:r>
            <a:r>
              <a:rPr lang="en-US" altLang="en-US" i="1"/>
              <a:t> + 2 (n = 1,2,3…)</a:t>
            </a:r>
          </a:p>
          <a:p>
            <a:pPr eaLnBrk="1" hangingPunct="1">
              <a:buFont typeface="Arial" panose="020B0604020202020204" pitchFamily="34" charset="0"/>
              <a:buChar char="•"/>
            </a:pPr>
            <a:r>
              <a:rPr lang="en-US" altLang="en-US"/>
              <a:t>Maximum number of nearest neighbors (metal-metal hcp packing)</a:t>
            </a:r>
          </a:p>
          <a:p>
            <a:pPr eaLnBrk="1" hangingPunct="1">
              <a:buFont typeface="Arial" panose="020B0604020202020204" pitchFamily="34" charset="0"/>
              <a:buChar char="•"/>
            </a:pPr>
            <a:r>
              <a:rPr lang="en-US" altLang="en-US"/>
              <a:t>Decreasing percentage of surface atoms as cluster grows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4000" smtClean="0"/>
              <a:t>Size &amp; Crystal Structure</a:t>
            </a:r>
          </a:p>
        </p:txBody>
      </p:sp>
      <p:sp>
        <p:nvSpPr>
          <p:cNvPr id="28675" name="Rectangle 3"/>
          <p:cNvSpPr>
            <a:spLocks noGrp="1" noChangeArrowheads="1"/>
          </p:cNvSpPr>
          <p:nvPr>
            <p:ph idx="1"/>
          </p:nvPr>
        </p:nvSpPr>
        <p:spPr>
          <a:xfrm>
            <a:off x="457200" y="1387475"/>
            <a:ext cx="8229600" cy="4525963"/>
          </a:xfrm>
        </p:spPr>
        <p:txBody>
          <a:bodyPr/>
          <a:lstStyle/>
          <a:p>
            <a:r>
              <a:rPr lang="en-US" altLang="en-US" smtClean="0"/>
              <a:t>For </a:t>
            </a:r>
            <a:r>
              <a:rPr lang="en-US" altLang="en-US" i="1" smtClean="0"/>
              <a:t>n</a:t>
            </a:r>
            <a:r>
              <a:rPr lang="en-US" altLang="en-US" smtClean="0"/>
              <a:t> layers, the number of atoms </a:t>
            </a:r>
            <a:r>
              <a:rPr lang="en-US" altLang="en-US" i="1" smtClean="0"/>
              <a:t>N</a:t>
            </a:r>
            <a:r>
              <a:rPr lang="en-US" altLang="en-US" smtClean="0"/>
              <a:t> in an approximately spherical FCC nanoparticle is given by the following formula:</a:t>
            </a:r>
          </a:p>
          <a:p>
            <a:pPr lvl="2"/>
            <a:endParaRPr lang="en-US" altLang="en-US" smtClean="0"/>
          </a:p>
          <a:p>
            <a:pPr lvl="1" algn="ctr">
              <a:buFontTx/>
              <a:buNone/>
            </a:pPr>
            <a:r>
              <a:rPr lang="en-US" altLang="en-US" sz="3600" i="1" smtClean="0"/>
              <a:t>N </a:t>
            </a:r>
            <a:r>
              <a:rPr lang="en-US" altLang="en-US" sz="3600" smtClean="0"/>
              <a:t>= 1/3[10</a:t>
            </a:r>
            <a:r>
              <a:rPr lang="en-US" altLang="en-US" sz="3600" i="1" smtClean="0"/>
              <a:t>n</a:t>
            </a:r>
            <a:r>
              <a:rPr lang="en-US" altLang="en-US" sz="3600" baseline="30000" smtClean="0"/>
              <a:t>3</a:t>
            </a:r>
            <a:r>
              <a:rPr lang="en-US" altLang="en-US" sz="3600" smtClean="0"/>
              <a:t> – 15</a:t>
            </a:r>
            <a:r>
              <a:rPr lang="en-US" altLang="en-US" sz="3600" i="1" smtClean="0"/>
              <a:t>n</a:t>
            </a:r>
            <a:r>
              <a:rPr lang="en-US" altLang="en-US" sz="3600" baseline="30000" smtClean="0"/>
              <a:t>2</a:t>
            </a:r>
            <a:r>
              <a:rPr lang="en-US" altLang="en-US" sz="3600" smtClean="0"/>
              <a:t> + 11</a:t>
            </a:r>
            <a:r>
              <a:rPr lang="en-US" altLang="en-US" sz="3600" i="1" smtClean="0"/>
              <a:t>n</a:t>
            </a:r>
            <a:r>
              <a:rPr lang="en-US" altLang="en-US" sz="3600" smtClean="0"/>
              <a:t> - 3]</a:t>
            </a:r>
          </a:p>
          <a:p>
            <a:pPr lvl="2"/>
            <a:endParaRPr lang="en-US" altLang="en-US" smtClean="0"/>
          </a:p>
          <a:p>
            <a:r>
              <a:rPr lang="en-US" altLang="en-US" smtClean="0"/>
              <a:t>The number of atoms on the surface </a:t>
            </a:r>
            <a:r>
              <a:rPr lang="en-US" altLang="en-US" i="1" smtClean="0"/>
              <a:t>N</a:t>
            </a:r>
            <a:r>
              <a:rPr lang="en-US" altLang="en-US" i="1" baseline="-25000" smtClean="0"/>
              <a:t>surf</a:t>
            </a:r>
            <a:endParaRPr lang="en-US" altLang="en-US" smtClean="0"/>
          </a:p>
          <a:p>
            <a:pPr lvl="1" algn="ctr">
              <a:buFontTx/>
              <a:buNone/>
            </a:pPr>
            <a:endParaRPr lang="en-US" altLang="en-US" sz="2400" i="1" smtClean="0"/>
          </a:p>
          <a:p>
            <a:pPr lvl="1" algn="ctr">
              <a:buFontTx/>
              <a:buNone/>
            </a:pPr>
            <a:r>
              <a:rPr lang="en-US" altLang="en-US" sz="3600" i="1" smtClean="0"/>
              <a:t>N</a:t>
            </a:r>
            <a:r>
              <a:rPr lang="en-US" altLang="en-US" sz="3600" i="1" baseline="-25000" smtClean="0"/>
              <a:t>Surf</a:t>
            </a:r>
            <a:r>
              <a:rPr lang="en-US" altLang="en-US" sz="3600" baseline="-25000" smtClean="0"/>
              <a:t> </a:t>
            </a:r>
            <a:r>
              <a:rPr lang="en-US" altLang="en-US" sz="3600" smtClean="0"/>
              <a:t>= 10</a:t>
            </a:r>
            <a:r>
              <a:rPr lang="en-US" altLang="en-US" sz="3600" i="1" smtClean="0"/>
              <a:t>n</a:t>
            </a:r>
            <a:r>
              <a:rPr lang="en-US" altLang="en-US" sz="3600" baseline="30000" smtClean="0"/>
              <a:t>2</a:t>
            </a:r>
            <a:r>
              <a:rPr lang="en-US" altLang="en-US" sz="3600" smtClean="0"/>
              <a:t> – 20</a:t>
            </a:r>
            <a:r>
              <a:rPr lang="en-US" altLang="en-US" sz="3600" i="1" smtClean="0"/>
              <a:t>n</a:t>
            </a:r>
            <a:r>
              <a:rPr lang="en-US" altLang="en-US" sz="3600" smtClean="0"/>
              <a:t> +12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4000" smtClean="0"/>
              <a:t>Size &amp; Crystal Structure</a:t>
            </a:r>
          </a:p>
        </p:txBody>
      </p:sp>
      <p:sp>
        <p:nvSpPr>
          <p:cNvPr id="29699" name="Text Box 7"/>
          <p:cNvSpPr txBox="1">
            <a:spLocks noChangeArrowheads="1"/>
          </p:cNvSpPr>
          <p:nvPr/>
        </p:nvSpPr>
        <p:spPr bwMode="auto">
          <a:xfrm>
            <a:off x="5257800" y="6307138"/>
            <a:ext cx="3886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a:t>Poole, C., Owens, F. </a:t>
            </a:r>
            <a:r>
              <a:rPr lang="en-US" altLang="en-US" sz="800" i="1"/>
              <a:t>Introduction to Nanotechnology</a:t>
            </a:r>
            <a:r>
              <a:rPr lang="en-US" altLang="en-US" sz="800"/>
              <a:t>. Wiley, New Jersey. 2003</a:t>
            </a:r>
          </a:p>
        </p:txBody>
      </p:sp>
      <p:sp>
        <p:nvSpPr>
          <p:cNvPr id="29700" name="TextBox 4"/>
          <p:cNvSpPr txBox="1">
            <a:spLocks noChangeArrowheads="1"/>
          </p:cNvSpPr>
          <p:nvPr/>
        </p:nvSpPr>
        <p:spPr bwMode="auto">
          <a:xfrm>
            <a:off x="5737225" y="1133475"/>
            <a:ext cx="340677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u="sng"/>
              <a:t>Example Calculations:</a:t>
            </a:r>
          </a:p>
          <a:p>
            <a:pPr eaLnBrk="1" hangingPunct="1"/>
            <a:endParaRPr lang="en-US" altLang="en-US"/>
          </a:p>
          <a:p>
            <a:pPr eaLnBrk="1" hangingPunct="1"/>
            <a:r>
              <a:rPr lang="en-US" altLang="en-US"/>
              <a:t>How many atoms (N) are in idealized Au NP’s with the following diameters?</a:t>
            </a:r>
          </a:p>
          <a:p>
            <a:pPr eaLnBrk="1" hangingPunct="1"/>
            <a:endParaRPr lang="en-US" altLang="en-US"/>
          </a:p>
          <a:p>
            <a:pPr eaLnBrk="1" hangingPunct="1"/>
            <a:r>
              <a:rPr lang="en-US" altLang="en-US" b="1" u="sng"/>
              <a:t>5 nm Au NP:</a:t>
            </a:r>
          </a:p>
          <a:p>
            <a:pPr eaLnBrk="1" hangingPunct="1"/>
            <a:r>
              <a:rPr lang="en-US" altLang="en-US"/>
              <a:t>With 9 shells, </a:t>
            </a:r>
            <a:r>
              <a:rPr lang="en-US" altLang="en-US" i="1"/>
              <a:t>n</a:t>
            </a:r>
            <a:r>
              <a:rPr lang="en-US" altLang="en-US"/>
              <a:t> = 9 and</a:t>
            </a:r>
          </a:p>
          <a:p>
            <a:pPr eaLnBrk="1" hangingPunct="1"/>
            <a:r>
              <a:rPr lang="en-US" altLang="en-US"/>
              <a:t>NP diameter = 17d = 4.896 nm</a:t>
            </a:r>
          </a:p>
          <a:p>
            <a:pPr eaLnBrk="1" hangingPunct="1"/>
            <a:r>
              <a:rPr lang="en-US" altLang="en-US"/>
              <a:t>N = 1/3[10</a:t>
            </a:r>
            <a:r>
              <a:rPr lang="en-US" altLang="en-US" i="1"/>
              <a:t>n</a:t>
            </a:r>
            <a:r>
              <a:rPr lang="en-US" altLang="en-US" baseline="30000"/>
              <a:t>3</a:t>
            </a:r>
            <a:r>
              <a:rPr lang="en-US" altLang="en-US"/>
              <a:t> – 15</a:t>
            </a:r>
            <a:r>
              <a:rPr lang="en-US" altLang="en-US" i="1"/>
              <a:t>n</a:t>
            </a:r>
            <a:r>
              <a:rPr lang="en-US" altLang="en-US" baseline="30000"/>
              <a:t>2</a:t>
            </a:r>
            <a:r>
              <a:rPr lang="en-US" altLang="en-US"/>
              <a:t> + 11</a:t>
            </a:r>
            <a:r>
              <a:rPr lang="en-US" altLang="en-US" i="1"/>
              <a:t>n</a:t>
            </a:r>
            <a:r>
              <a:rPr lang="en-US" altLang="en-US"/>
              <a:t> - 3] N = 2057</a:t>
            </a:r>
          </a:p>
          <a:p>
            <a:pPr eaLnBrk="1" hangingPunct="1"/>
            <a:endParaRPr lang="en-US" altLang="en-US"/>
          </a:p>
          <a:p>
            <a:pPr eaLnBrk="1" hangingPunct="1"/>
            <a:r>
              <a:rPr lang="en-US" altLang="en-US" b="1" u="sng"/>
              <a:t>Other Approximate Values</a:t>
            </a:r>
          </a:p>
          <a:p>
            <a:pPr eaLnBrk="1" hangingPunct="1"/>
            <a:r>
              <a:rPr lang="en-US" altLang="en-US"/>
              <a:t>10 nm = 17,900</a:t>
            </a:r>
          </a:p>
          <a:p>
            <a:pPr eaLnBrk="1" hangingPunct="1"/>
            <a:r>
              <a:rPr lang="en-US" altLang="en-US"/>
              <a:t>20 nm = 137,000</a:t>
            </a:r>
          </a:p>
          <a:p>
            <a:pPr eaLnBrk="1" hangingPunct="1"/>
            <a:r>
              <a:rPr lang="en-US" altLang="en-US"/>
              <a:t>30 nm = 482,000</a:t>
            </a:r>
          </a:p>
          <a:p>
            <a:pPr eaLnBrk="1" hangingPunct="1"/>
            <a:r>
              <a:rPr lang="en-US" altLang="en-US"/>
              <a:t>40 nm = 1.1 million</a:t>
            </a:r>
          </a:p>
          <a:p>
            <a:pPr eaLnBrk="1" hangingPunct="1"/>
            <a:r>
              <a:rPr lang="en-US" altLang="en-US"/>
              <a:t>50 nm = 2.2 million</a:t>
            </a:r>
          </a:p>
          <a:p>
            <a:pPr eaLnBrk="1" hangingPunct="1"/>
            <a:endParaRPr lang="en-US" altLang="en-US"/>
          </a:p>
        </p:txBody>
      </p:sp>
      <p:grpSp>
        <p:nvGrpSpPr>
          <p:cNvPr id="29701" name="Group 7"/>
          <p:cNvGrpSpPr>
            <a:grpSpLocks/>
          </p:cNvGrpSpPr>
          <p:nvPr/>
        </p:nvGrpSpPr>
        <p:grpSpPr bwMode="auto">
          <a:xfrm>
            <a:off x="263525" y="1371600"/>
            <a:ext cx="5384800" cy="4911725"/>
            <a:chOff x="263047" y="1371600"/>
            <a:chExt cx="5385278" cy="4911725"/>
          </a:xfrm>
        </p:grpSpPr>
        <p:pic>
          <p:nvPicPr>
            <p:cNvPr id="297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371600"/>
              <a:ext cx="51816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263047" y="4295775"/>
              <a:ext cx="37627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Wulff Crystal Shapes</a:t>
            </a:r>
          </a:p>
        </p:txBody>
      </p:sp>
      <p:sp>
        <p:nvSpPr>
          <p:cNvPr id="30723" name="Content Placeholder 2"/>
          <p:cNvSpPr>
            <a:spLocks noGrp="1"/>
          </p:cNvSpPr>
          <p:nvPr>
            <p:ph idx="1"/>
          </p:nvPr>
        </p:nvSpPr>
        <p:spPr/>
        <p:txBody>
          <a:bodyPr/>
          <a:lstStyle/>
          <a:p>
            <a:r>
              <a:rPr lang="en-US" altLang="en-US" smtClean="0"/>
              <a:t>Used to determine the shape of a crystal when formed under </a:t>
            </a:r>
            <a:r>
              <a:rPr lang="en-US" altLang="en-US" u="sng" smtClean="0"/>
              <a:t>thermodynamic equilibrium conditions</a:t>
            </a:r>
            <a:r>
              <a:rPr lang="en-US" altLang="en-US" smtClean="0"/>
              <a:t>.</a:t>
            </a:r>
          </a:p>
          <a:p>
            <a:r>
              <a:rPr lang="en-US" altLang="en-US" smtClean="0"/>
              <a:t>Surfaces = areas of high energy</a:t>
            </a:r>
          </a:p>
          <a:p>
            <a:r>
              <a:rPr lang="en-US" altLang="en-US" smtClean="0"/>
              <a:t>Different facets have different surface energies.</a:t>
            </a:r>
          </a:p>
          <a:p>
            <a:r>
              <a:rPr lang="en-US" altLang="en-US" smtClean="0"/>
              <a:t>Objective is to minimize the total surface energy of the xtal.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Wulff Crystal Shapes</a:t>
            </a:r>
          </a:p>
        </p:txBody>
      </p:sp>
      <p:sp>
        <p:nvSpPr>
          <p:cNvPr id="31747" name="TextBox 24"/>
          <p:cNvSpPr txBox="1">
            <a:spLocks noChangeArrowheads="1"/>
          </p:cNvSpPr>
          <p:nvPr/>
        </p:nvSpPr>
        <p:spPr bwMode="auto">
          <a:xfrm>
            <a:off x="90488" y="5235575"/>
            <a:ext cx="3543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{1 0}</a:t>
            </a:r>
          </a:p>
          <a:p>
            <a:pPr algn="ctr" eaLnBrk="1" hangingPunct="1"/>
            <a:r>
              <a:rPr lang="en-US" altLang="en-US"/>
              <a:t>Family of Crystal Faces</a:t>
            </a:r>
          </a:p>
          <a:p>
            <a:pPr algn="ctr" eaLnBrk="1" hangingPunct="1"/>
            <a:r>
              <a:rPr lang="en-US" altLang="en-US"/>
              <a:t>includes all of the following faces</a:t>
            </a:r>
          </a:p>
          <a:p>
            <a:pPr algn="ctr" eaLnBrk="1" hangingPunct="1"/>
            <a:r>
              <a:rPr lang="en-US" altLang="en-US"/>
              <a:t>(1 0), (-1 0), (0 1), (0 -1)</a:t>
            </a:r>
          </a:p>
        </p:txBody>
      </p:sp>
      <p:sp>
        <p:nvSpPr>
          <p:cNvPr id="31748" name="TextBox 25"/>
          <p:cNvSpPr txBox="1">
            <a:spLocks noChangeArrowheads="1"/>
          </p:cNvSpPr>
          <p:nvPr/>
        </p:nvSpPr>
        <p:spPr bwMode="auto">
          <a:xfrm>
            <a:off x="4889500" y="5286375"/>
            <a:ext cx="35448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{1 1}</a:t>
            </a:r>
          </a:p>
          <a:p>
            <a:pPr algn="ctr" eaLnBrk="1" hangingPunct="1"/>
            <a:r>
              <a:rPr lang="en-US" altLang="en-US"/>
              <a:t>Family of Crystal Faces</a:t>
            </a:r>
          </a:p>
          <a:p>
            <a:pPr algn="ctr" eaLnBrk="1" hangingPunct="1"/>
            <a:r>
              <a:rPr lang="en-US" altLang="en-US"/>
              <a:t>includes all of the following faces</a:t>
            </a:r>
          </a:p>
          <a:p>
            <a:pPr algn="ctr" eaLnBrk="1" hangingPunct="1"/>
            <a:r>
              <a:rPr lang="en-US" altLang="en-US"/>
              <a:t>(1 1), (-1 1), (-1 -1), (1 -1)</a:t>
            </a:r>
          </a:p>
          <a:p>
            <a:pPr algn="ctr" eaLnBrk="1" hangingPunct="1"/>
            <a:endParaRPr lang="en-US" altLang="en-US"/>
          </a:p>
        </p:txBody>
      </p:sp>
      <p:sp>
        <p:nvSpPr>
          <p:cNvPr id="31749" name="TextBox 36"/>
          <p:cNvSpPr txBox="1">
            <a:spLocks noChangeArrowheads="1"/>
          </p:cNvSpPr>
          <p:nvPr/>
        </p:nvSpPr>
        <p:spPr bwMode="auto">
          <a:xfrm>
            <a:off x="2906713" y="2305050"/>
            <a:ext cx="2944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u="sng"/>
              <a:t>Miller Indices in 2-D:</a:t>
            </a:r>
          </a:p>
          <a:p>
            <a:pPr eaLnBrk="1" hangingPunct="1"/>
            <a:r>
              <a:rPr lang="en-US" altLang="en-US"/>
              <a:t>Notation is based on where the “plane” (or face) crosses the x- and y-axes.</a:t>
            </a:r>
          </a:p>
        </p:txBody>
      </p:sp>
      <p:sp>
        <p:nvSpPr>
          <p:cNvPr id="31750" name="TextBox 37"/>
          <p:cNvSpPr txBox="1">
            <a:spLocks noChangeArrowheads="1"/>
          </p:cNvSpPr>
          <p:nvPr/>
        </p:nvSpPr>
        <p:spPr bwMode="auto">
          <a:xfrm>
            <a:off x="423863" y="1571625"/>
            <a:ext cx="12176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rgbClr val="0000CC"/>
                </a:solidFill>
              </a:rPr>
              <a:t>Intercepts</a:t>
            </a:r>
          </a:p>
          <a:p>
            <a:pPr algn="ctr" eaLnBrk="1" hangingPunct="1"/>
            <a:r>
              <a:rPr lang="en-US" altLang="en-US" sz="1400">
                <a:solidFill>
                  <a:srgbClr val="0000CC"/>
                </a:solidFill>
              </a:rPr>
              <a:t>(x = ∞, y = 1)</a:t>
            </a:r>
          </a:p>
          <a:p>
            <a:pPr algn="ctr" eaLnBrk="1" hangingPunct="1"/>
            <a:endParaRPr lang="en-US" altLang="en-US" sz="1400">
              <a:solidFill>
                <a:srgbClr val="0000CC"/>
              </a:solidFill>
            </a:endParaRPr>
          </a:p>
          <a:p>
            <a:pPr algn="ctr" eaLnBrk="1" hangingPunct="1"/>
            <a:r>
              <a:rPr lang="en-US" altLang="en-US" sz="1400">
                <a:solidFill>
                  <a:srgbClr val="0000CC"/>
                </a:solidFill>
              </a:rPr>
              <a:t>Face (0 1)</a:t>
            </a:r>
          </a:p>
        </p:txBody>
      </p:sp>
      <p:grpSp>
        <p:nvGrpSpPr>
          <p:cNvPr id="31751" name="Group 44"/>
          <p:cNvGrpSpPr>
            <a:grpSpLocks/>
          </p:cNvGrpSpPr>
          <p:nvPr/>
        </p:nvGrpSpPr>
        <p:grpSpPr bwMode="auto">
          <a:xfrm>
            <a:off x="311150" y="1693863"/>
            <a:ext cx="3333750" cy="3414712"/>
            <a:chOff x="173038" y="1693863"/>
            <a:chExt cx="3333750" cy="3414712"/>
          </a:xfrm>
        </p:grpSpPr>
        <p:grpSp>
          <p:nvGrpSpPr>
            <p:cNvPr id="31769" name="Group 23"/>
            <p:cNvGrpSpPr>
              <a:grpSpLocks/>
            </p:cNvGrpSpPr>
            <p:nvPr/>
          </p:nvGrpSpPr>
          <p:grpSpPr bwMode="auto">
            <a:xfrm>
              <a:off x="173038" y="1693863"/>
              <a:ext cx="3333750" cy="3414712"/>
              <a:chOff x="173277" y="1693101"/>
              <a:chExt cx="3333469" cy="3415431"/>
            </a:xfrm>
          </p:grpSpPr>
          <p:sp>
            <p:nvSpPr>
              <p:cNvPr id="31771" name="TextBox 6"/>
              <p:cNvSpPr txBox="1">
                <a:spLocks noChangeArrowheads="1"/>
              </p:cNvSpPr>
              <p:nvPr/>
            </p:nvSpPr>
            <p:spPr bwMode="auto">
              <a:xfrm>
                <a:off x="3206664" y="339455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x</a:t>
                </a:r>
              </a:p>
            </p:txBody>
          </p:sp>
          <p:sp>
            <p:nvSpPr>
              <p:cNvPr id="31772" name="TextBox 7"/>
              <p:cNvSpPr txBox="1">
                <a:spLocks noChangeArrowheads="1"/>
              </p:cNvSpPr>
              <p:nvPr/>
            </p:nvSpPr>
            <p:spPr bwMode="auto">
              <a:xfrm>
                <a:off x="1542789" y="169310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y</a:t>
                </a:r>
              </a:p>
            </p:txBody>
          </p:sp>
          <p:grpSp>
            <p:nvGrpSpPr>
              <p:cNvPr id="31773" name="Group 12"/>
              <p:cNvGrpSpPr>
                <a:grpSpLocks/>
              </p:cNvGrpSpPr>
              <p:nvPr/>
            </p:nvGrpSpPr>
            <p:grpSpPr bwMode="auto">
              <a:xfrm>
                <a:off x="173277" y="2075145"/>
                <a:ext cx="3032840" cy="3033387"/>
                <a:chOff x="173277" y="2075145"/>
                <a:chExt cx="3032840" cy="3033387"/>
              </a:xfrm>
            </p:grpSpPr>
            <p:grpSp>
              <p:nvGrpSpPr>
                <p:cNvPr id="31775" name="Group 11"/>
                <p:cNvGrpSpPr>
                  <a:grpSpLocks/>
                </p:cNvGrpSpPr>
                <p:nvPr/>
              </p:nvGrpSpPr>
              <p:grpSpPr bwMode="auto">
                <a:xfrm>
                  <a:off x="1690468" y="2075145"/>
                  <a:ext cx="1515649" cy="1515650"/>
                  <a:chOff x="1624209" y="2087671"/>
                  <a:chExt cx="1515649" cy="1515650"/>
                </a:xfrm>
              </p:grpSpPr>
              <p:cxnSp>
                <p:nvCxnSpPr>
                  <p:cNvPr id="5" name="Straight Arrow Connector 4"/>
                  <p:cNvCxnSpPr/>
                  <p:nvPr/>
                </p:nvCxnSpPr>
                <p:spPr>
                  <a:xfrm>
                    <a:off x="1624540" y="3603088"/>
                    <a:ext cx="1515935" cy="0"/>
                  </a:xfrm>
                  <a:prstGeom prst="straightConnector1">
                    <a:avLst/>
                  </a:prstGeom>
                  <a:ln>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a:off x="867143" y="2845692"/>
                    <a:ext cx="151479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1776" name="Group 10"/>
                <p:cNvGrpSpPr>
                  <a:grpSpLocks/>
                </p:cNvGrpSpPr>
                <p:nvPr/>
              </p:nvGrpSpPr>
              <p:grpSpPr bwMode="auto">
                <a:xfrm rot="10800000">
                  <a:off x="173277" y="3592882"/>
                  <a:ext cx="1515649" cy="1515650"/>
                  <a:chOff x="1776609" y="2240071"/>
                  <a:chExt cx="1515649" cy="1515650"/>
                </a:xfrm>
              </p:grpSpPr>
              <p:cxnSp>
                <p:nvCxnSpPr>
                  <p:cNvPr id="9" name="Straight Arrow Connector 8"/>
                  <p:cNvCxnSpPr/>
                  <p:nvPr/>
                </p:nvCxnSpPr>
                <p:spPr>
                  <a:xfrm>
                    <a:off x="1776323" y="3746925"/>
                    <a:ext cx="1515935" cy="0"/>
                  </a:xfrm>
                  <a:prstGeom prst="straightConnector1">
                    <a:avLst/>
                  </a:prstGeom>
                  <a:ln>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a:off x="1013371" y="2998262"/>
                    <a:ext cx="15068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4" name="Rectangle 13"/>
              <p:cNvSpPr/>
              <p:nvPr/>
            </p:nvSpPr>
            <p:spPr>
              <a:xfrm>
                <a:off x="970135" y="2871274"/>
                <a:ext cx="1439742" cy="1440165"/>
              </a:xfrm>
              <a:prstGeom prst="rect">
                <a:avLst/>
              </a:prstGeom>
              <a:solidFill>
                <a:schemeClr val="accent1">
                  <a:alpha val="5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40" name="Straight Connector 39"/>
            <p:cNvCxnSpPr/>
            <p:nvPr/>
          </p:nvCxnSpPr>
          <p:spPr>
            <a:xfrm>
              <a:off x="973138" y="2873375"/>
              <a:ext cx="1435100" cy="0"/>
            </a:xfrm>
            <a:prstGeom prst="line">
              <a:avLst/>
            </a:prstGeom>
            <a:ln w="88900">
              <a:solidFill>
                <a:srgbClr val="0000CC"/>
              </a:solidFill>
            </a:ln>
          </p:spPr>
          <p:style>
            <a:lnRef idx="1">
              <a:schemeClr val="accent1"/>
            </a:lnRef>
            <a:fillRef idx="0">
              <a:schemeClr val="accent1"/>
            </a:fillRef>
            <a:effectRef idx="0">
              <a:schemeClr val="accent1"/>
            </a:effectRef>
            <a:fontRef idx="minor">
              <a:schemeClr val="tx1"/>
            </a:fontRef>
          </p:style>
        </p:cxnSp>
      </p:grpSp>
      <p:sp>
        <p:nvSpPr>
          <p:cNvPr id="31752" name="TextBox 40"/>
          <p:cNvSpPr txBox="1">
            <a:spLocks noChangeArrowheads="1"/>
          </p:cNvSpPr>
          <p:nvPr/>
        </p:nvSpPr>
        <p:spPr bwMode="auto">
          <a:xfrm>
            <a:off x="7062788" y="1974850"/>
            <a:ext cx="10699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rgbClr val="FF0000"/>
                </a:solidFill>
              </a:rPr>
              <a:t>Intercepts</a:t>
            </a:r>
          </a:p>
          <a:p>
            <a:pPr algn="ctr" eaLnBrk="1" hangingPunct="1"/>
            <a:r>
              <a:rPr lang="en-US" altLang="en-US" sz="1400">
                <a:solidFill>
                  <a:srgbClr val="FF0000"/>
                </a:solidFill>
              </a:rPr>
              <a:t>x = 1, y = 1</a:t>
            </a:r>
          </a:p>
          <a:p>
            <a:pPr algn="ctr" eaLnBrk="1" hangingPunct="1"/>
            <a:endParaRPr lang="en-US" altLang="en-US" sz="1400">
              <a:solidFill>
                <a:srgbClr val="FF0000"/>
              </a:solidFill>
            </a:endParaRPr>
          </a:p>
          <a:p>
            <a:pPr algn="ctr" eaLnBrk="1" hangingPunct="1"/>
            <a:r>
              <a:rPr lang="en-US" altLang="en-US" sz="1400">
                <a:solidFill>
                  <a:srgbClr val="FF0000"/>
                </a:solidFill>
              </a:rPr>
              <a:t>Face (1 1)</a:t>
            </a:r>
          </a:p>
        </p:txBody>
      </p:sp>
      <p:grpSp>
        <p:nvGrpSpPr>
          <p:cNvPr id="31753" name="Group 43"/>
          <p:cNvGrpSpPr>
            <a:grpSpLocks/>
          </p:cNvGrpSpPr>
          <p:nvPr/>
        </p:nvGrpSpPr>
        <p:grpSpPr bwMode="auto">
          <a:xfrm>
            <a:off x="5135563" y="1733550"/>
            <a:ext cx="3333750" cy="3414713"/>
            <a:chOff x="5135563" y="1733550"/>
            <a:chExt cx="3333750" cy="3414713"/>
          </a:xfrm>
        </p:grpSpPr>
        <p:grpSp>
          <p:nvGrpSpPr>
            <p:cNvPr id="31757" name="Group 24"/>
            <p:cNvGrpSpPr>
              <a:grpSpLocks/>
            </p:cNvGrpSpPr>
            <p:nvPr/>
          </p:nvGrpSpPr>
          <p:grpSpPr bwMode="auto">
            <a:xfrm>
              <a:off x="5135563" y="1733550"/>
              <a:ext cx="3333750" cy="3414713"/>
              <a:chOff x="173277" y="1693101"/>
              <a:chExt cx="3333469" cy="3415431"/>
            </a:xfrm>
          </p:grpSpPr>
          <p:sp>
            <p:nvSpPr>
              <p:cNvPr id="31759" name="TextBox 25"/>
              <p:cNvSpPr txBox="1">
                <a:spLocks noChangeArrowheads="1"/>
              </p:cNvSpPr>
              <p:nvPr/>
            </p:nvSpPr>
            <p:spPr bwMode="auto">
              <a:xfrm>
                <a:off x="3206664" y="339455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x</a:t>
                </a:r>
              </a:p>
            </p:txBody>
          </p:sp>
          <p:sp>
            <p:nvSpPr>
              <p:cNvPr id="31760" name="TextBox 26"/>
              <p:cNvSpPr txBox="1">
                <a:spLocks noChangeArrowheads="1"/>
              </p:cNvSpPr>
              <p:nvPr/>
            </p:nvSpPr>
            <p:spPr bwMode="auto">
              <a:xfrm>
                <a:off x="1542789" y="169310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y</a:t>
                </a:r>
              </a:p>
            </p:txBody>
          </p:sp>
          <p:grpSp>
            <p:nvGrpSpPr>
              <p:cNvPr id="31761" name="Group 12"/>
              <p:cNvGrpSpPr>
                <a:grpSpLocks/>
              </p:cNvGrpSpPr>
              <p:nvPr/>
            </p:nvGrpSpPr>
            <p:grpSpPr bwMode="auto">
              <a:xfrm>
                <a:off x="173277" y="2075145"/>
                <a:ext cx="3032840" cy="3033387"/>
                <a:chOff x="173277" y="2075145"/>
                <a:chExt cx="3032840" cy="3033387"/>
              </a:xfrm>
            </p:grpSpPr>
            <p:grpSp>
              <p:nvGrpSpPr>
                <p:cNvPr id="31763" name="Group 11"/>
                <p:cNvGrpSpPr>
                  <a:grpSpLocks/>
                </p:cNvGrpSpPr>
                <p:nvPr/>
              </p:nvGrpSpPr>
              <p:grpSpPr bwMode="auto">
                <a:xfrm>
                  <a:off x="1690468" y="2075145"/>
                  <a:ext cx="1515649" cy="1515650"/>
                  <a:chOff x="1624209" y="2087671"/>
                  <a:chExt cx="1515649" cy="1515650"/>
                </a:xfrm>
              </p:grpSpPr>
              <p:cxnSp>
                <p:nvCxnSpPr>
                  <p:cNvPr id="35" name="Straight Arrow Connector 4"/>
                  <p:cNvCxnSpPr/>
                  <p:nvPr/>
                </p:nvCxnSpPr>
                <p:spPr>
                  <a:xfrm>
                    <a:off x="1624540" y="3603089"/>
                    <a:ext cx="1515934" cy="0"/>
                  </a:xfrm>
                  <a:prstGeom prst="straightConnector1">
                    <a:avLst/>
                  </a:prstGeom>
                  <a:ln>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a:off x="867143" y="2845693"/>
                    <a:ext cx="151479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1764" name="Group 10"/>
                <p:cNvGrpSpPr>
                  <a:grpSpLocks/>
                </p:cNvGrpSpPr>
                <p:nvPr/>
              </p:nvGrpSpPr>
              <p:grpSpPr bwMode="auto">
                <a:xfrm rot="10800000">
                  <a:off x="173277" y="3592882"/>
                  <a:ext cx="1515649" cy="1515650"/>
                  <a:chOff x="1776609" y="2240071"/>
                  <a:chExt cx="1515649" cy="1515650"/>
                </a:xfrm>
              </p:grpSpPr>
              <p:cxnSp>
                <p:nvCxnSpPr>
                  <p:cNvPr id="33" name="Straight Arrow Connector 8"/>
                  <p:cNvCxnSpPr/>
                  <p:nvPr/>
                </p:nvCxnSpPr>
                <p:spPr>
                  <a:xfrm>
                    <a:off x="1785848" y="3746926"/>
                    <a:ext cx="1515934" cy="0"/>
                  </a:xfrm>
                  <a:prstGeom prst="straightConnector1">
                    <a:avLst/>
                  </a:prstGeom>
                  <a:ln>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9"/>
                  <p:cNvCxnSpPr/>
                  <p:nvPr/>
                </p:nvCxnSpPr>
                <p:spPr>
                  <a:xfrm rot="16200000">
                    <a:off x="1013373" y="2998262"/>
                    <a:ext cx="15068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30" name="Rectangle 29"/>
              <p:cNvSpPr/>
              <p:nvPr/>
            </p:nvSpPr>
            <p:spPr>
              <a:xfrm rot="2700000">
                <a:off x="1179517" y="3082606"/>
                <a:ext cx="1019389" cy="1019089"/>
              </a:xfrm>
              <a:prstGeom prst="rect">
                <a:avLst/>
              </a:prstGeom>
              <a:solidFill>
                <a:srgbClr val="FF000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43" name="Straight Connector 42"/>
            <p:cNvCxnSpPr/>
            <p:nvPr/>
          </p:nvCxnSpPr>
          <p:spPr>
            <a:xfrm rot="16200000" flipH="1">
              <a:off x="6650038" y="2911475"/>
              <a:ext cx="725487" cy="722313"/>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754" name="TextBox 36"/>
          <p:cNvSpPr txBox="1">
            <a:spLocks noChangeArrowheads="1"/>
          </p:cNvSpPr>
          <p:nvPr/>
        </p:nvSpPr>
        <p:spPr bwMode="auto">
          <a:xfrm>
            <a:off x="2241550" y="1428750"/>
            <a:ext cx="4297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These plots represent a simplified view of crystal faces in 2-dimensions.</a:t>
            </a:r>
          </a:p>
        </p:txBody>
      </p:sp>
      <p:cxnSp>
        <p:nvCxnSpPr>
          <p:cNvPr id="38" name="Straight Arrow Connector 37"/>
          <p:cNvCxnSpPr>
            <a:stCxn id="31750" idx="2"/>
          </p:cNvCxnSpPr>
          <p:nvPr/>
        </p:nvCxnSpPr>
        <p:spPr>
          <a:xfrm rot="16200000" flipH="1">
            <a:off x="1064419" y="2493169"/>
            <a:ext cx="268287" cy="333375"/>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1752" idx="2"/>
          </p:cNvCxnSpPr>
          <p:nvPr/>
        </p:nvCxnSpPr>
        <p:spPr>
          <a:xfrm rot="5400000">
            <a:off x="7192169" y="2839244"/>
            <a:ext cx="315912" cy="495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Wulff Crystal Shapes</a:t>
            </a:r>
          </a:p>
        </p:txBody>
      </p:sp>
      <p:grpSp>
        <p:nvGrpSpPr>
          <p:cNvPr id="32771" name="Group 3"/>
          <p:cNvGrpSpPr>
            <a:grpSpLocks noChangeAspect="1"/>
          </p:cNvGrpSpPr>
          <p:nvPr/>
        </p:nvGrpSpPr>
        <p:grpSpPr bwMode="auto">
          <a:xfrm>
            <a:off x="111125" y="2027238"/>
            <a:ext cx="2159000" cy="2159000"/>
            <a:chOff x="173277" y="2075145"/>
            <a:chExt cx="3032840" cy="3033387"/>
          </a:xfrm>
        </p:grpSpPr>
        <p:sp>
          <p:nvSpPr>
            <p:cNvPr id="9" name="Rectangle 8"/>
            <p:cNvSpPr/>
            <p:nvPr/>
          </p:nvSpPr>
          <p:spPr>
            <a:xfrm rot="2700000">
              <a:off x="1181160" y="3081161"/>
              <a:ext cx="1017077" cy="1021353"/>
            </a:xfrm>
            <a:prstGeom prst="rect">
              <a:avLst/>
            </a:prstGeom>
            <a:solidFill>
              <a:srgbClr val="FF0000">
                <a:alpha val="5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69398" y="2871408"/>
              <a:ext cx="1440599" cy="1440859"/>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2834" name="Group 12"/>
            <p:cNvGrpSpPr>
              <a:grpSpLocks/>
            </p:cNvGrpSpPr>
            <p:nvPr/>
          </p:nvGrpSpPr>
          <p:grpSpPr bwMode="auto">
            <a:xfrm>
              <a:off x="173277" y="2075145"/>
              <a:ext cx="3032840" cy="3033387"/>
              <a:chOff x="173277" y="2075145"/>
              <a:chExt cx="3032840" cy="3033387"/>
            </a:xfrm>
          </p:grpSpPr>
          <p:grpSp>
            <p:nvGrpSpPr>
              <p:cNvPr id="32835" name="Group 11"/>
              <p:cNvGrpSpPr>
                <a:grpSpLocks/>
              </p:cNvGrpSpPr>
              <p:nvPr/>
            </p:nvGrpSpPr>
            <p:grpSpPr bwMode="auto">
              <a:xfrm>
                <a:off x="1690468" y="2075145"/>
                <a:ext cx="1515649" cy="1515650"/>
                <a:chOff x="1624209" y="2087671"/>
                <a:chExt cx="1515649" cy="1515650"/>
              </a:xfrm>
            </p:grpSpPr>
            <p:cxnSp>
              <p:nvCxnSpPr>
                <p:cNvPr id="14" name="Straight Arrow Connector 4"/>
                <p:cNvCxnSpPr/>
                <p:nvPr/>
              </p:nvCxnSpPr>
              <p:spPr>
                <a:xfrm>
                  <a:off x="1623438" y="3604365"/>
                  <a:ext cx="1516420"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a:off x="865091" y="2846018"/>
                  <a:ext cx="1516694"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2836" name="Group 10"/>
              <p:cNvGrpSpPr>
                <a:grpSpLocks/>
              </p:cNvGrpSpPr>
              <p:nvPr/>
            </p:nvGrpSpPr>
            <p:grpSpPr bwMode="auto">
              <a:xfrm rot="10800000">
                <a:off x="173277" y="3592882"/>
                <a:ext cx="1515649" cy="1515650"/>
                <a:chOff x="1776609" y="2240071"/>
                <a:chExt cx="1515649" cy="1515650"/>
              </a:xfrm>
            </p:grpSpPr>
            <p:cxnSp>
              <p:nvCxnSpPr>
                <p:cNvPr id="12" name="Straight Arrow Connector 8"/>
                <p:cNvCxnSpPr/>
                <p:nvPr/>
              </p:nvCxnSpPr>
              <p:spPr>
                <a:xfrm>
                  <a:off x="1798138" y="3754535"/>
                  <a:ext cx="1518650"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9"/>
                <p:cNvCxnSpPr/>
                <p:nvPr/>
              </p:nvCxnSpPr>
              <p:spPr>
                <a:xfrm rot="16200000">
                  <a:off x="1015260" y="2998418"/>
                  <a:ext cx="1516694"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grpSp>
        <p:nvGrpSpPr>
          <p:cNvPr id="32772" name="Group 28"/>
          <p:cNvGrpSpPr>
            <a:grpSpLocks noChangeAspect="1"/>
          </p:cNvGrpSpPr>
          <p:nvPr/>
        </p:nvGrpSpPr>
        <p:grpSpPr bwMode="auto">
          <a:xfrm>
            <a:off x="4633913" y="2027238"/>
            <a:ext cx="2160587" cy="2159000"/>
            <a:chOff x="4697261" y="2091049"/>
            <a:chExt cx="3032840" cy="3033387"/>
          </a:xfrm>
        </p:grpSpPr>
        <p:sp>
          <p:nvSpPr>
            <p:cNvPr id="16" name="Rectangle 15"/>
            <p:cNvSpPr/>
            <p:nvPr/>
          </p:nvSpPr>
          <p:spPr>
            <a:xfrm rot="2700000">
              <a:off x="5493252" y="2889086"/>
              <a:ext cx="1440859" cy="1437312"/>
            </a:xfrm>
            <a:prstGeom prst="rect">
              <a:avLst/>
            </a:prstGeom>
            <a:solidFill>
              <a:srgbClr val="FF0000">
                <a:alpha val="5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5495025" y="2887312"/>
              <a:ext cx="1437312" cy="1440859"/>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2825" name="Group 12"/>
            <p:cNvGrpSpPr>
              <a:grpSpLocks/>
            </p:cNvGrpSpPr>
            <p:nvPr/>
          </p:nvGrpSpPr>
          <p:grpSpPr bwMode="auto">
            <a:xfrm>
              <a:off x="4697261" y="2091049"/>
              <a:ext cx="3032840" cy="3033387"/>
              <a:chOff x="173277" y="2075145"/>
              <a:chExt cx="3032840" cy="3033387"/>
            </a:xfrm>
          </p:grpSpPr>
          <p:grpSp>
            <p:nvGrpSpPr>
              <p:cNvPr id="32826" name="Group 11"/>
              <p:cNvGrpSpPr>
                <a:grpSpLocks/>
              </p:cNvGrpSpPr>
              <p:nvPr/>
            </p:nvGrpSpPr>
            <p:grpSpPr bwMode="auto">
              <a:xfrm>
                <a:off x="1690468" y="2075145"/>
                <a:ext cx="1515649" cy="1515650"/>
                <a:chOff x="1624209" y="2087671"/>
                <a:chExt cx="1515649" cy="1515650"/>
              </a:xfrm>
            </p:grpSpPr>
            <p:cxnSp>
              <p:nvCxnSpPr>
                <p:cNvPr id="27" name="Straight Arrow Connector 4"/>
                <p:cNvCxnSpPr/>
                <p:nvPr/>
              </p:nvCxnSpPr>
              <p:spPr>
                <a:xfrm>
                  <a:off x="1624552" y="3604365"/>
                  <a:ext cx="1515306"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a:off x="866205" y="2846018"/>
                  <a:ext cx="1516694"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2827" name="Group 23"/>
              <p:cNvGrpSpPr>
                <a:grpSpLocks/>
              </p:cNvGrpSpPr>
              <p:nvPr/>
            </p:nvGrpSpPr>
            <p:grpSpPr bwMode="auto">
              <a:xfrm rot="10800000">
                <a:off x="173277" y="3592882"/>
                <a:ext cx="1515649" cy="1515650"/>
                <a:chOff x="1776609" y="2240071"/>
                <a:chExt cx="1515649" cy="1515650"/>
              </a:xfrm>
            </p:grpSpPr>
            <p:cxnSp>
              <p:nvCxnSpPr>
                <p:cNvPr id="25" name="Straight Arrow Connector 8"/>
                <p:cNvCxnSpPr/>
                <p:nvPr/>
              </p:nvCxnSpPr>
              <p:spPr>
                <a:xfrm>
                  <a:off x="1790322" y="3754535"/>
                  <a:ext cx="1515306"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9"/>
                <p:cNvCxnSpPr/>
                <p:nvPr/>
              </p:nvCxnSpPr>
              <p:spPr>
                <a:xfrm rot="16200000">
                  <a:off x="1029747" y="2998418"/>
                  <a:ext cx="1516694"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grpSp>
        <p:nvGrpSpPr>
          <p:cNvPr id="32773" name="Group 46"/>
          <p:cNvGrpSpPr>
            <a:grpSpLocks/>
          </p:cNvGrpSpPr>
          <p:nvPr/>
        </p:nvGrpSpPr>
        <p:grpSpPr bwMode="auto">
          <a:xfrm>
            <a:off x="2371725" y="2027238"/>
            <a:ext cx="2160588" cy="2159000"/>
            <a:chOff x="2371080" y="1325313"/>
            <a:chExt cx="2161131" cy="2160001"/>
          </a:xfrm>
        </p:grpSpPr>
        <p:sp>
          <p:nvSpPr>
            <p:cNvPr id="24" name="Rectangle 23"/>
            <p:cNvSpPr/>
            <p:nvPr/>
          </p:nvSpPr>
          <p:spPr bwMode="auto">
            <a:xfrm rot="2700000">
              <a:off x="3019645" y="1972611"/>
              <a:ext cx="864000" cy="865405"/>
            </a:xfrm>
            <a:prstGeom prst="rect">
              <a:avLst/>
            </a:prstGeom>
            <a:solidFill>
              <a:srgbClr val="FF0000">
                <a:alpha val="5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bwMode="auto">
            <a:xfrm>
              <a:off x="2939548" y="1892313"/>
              <a:ext cx="1024195" cy="102600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2816" name="Group 12"/>
            <p:cNvGrpSpPr>
              <a:grpSpLocks/>
            </p:cNvGrpSpPr>
            <p:nvPr/>
          </p:nvGrpSpPr>
          <p:grpSpPr bwMode="auto">
            <a:xfrm>
              <a:off x="2371080" y="1325313"/>
              <a:ext cx="2161131" cy="2160001"/>
              <a:chOff x="171689" y="2075145"/>
              <a:chExt cx="3034428" cy="3033388"/>
            </a:xfrm>
          </p:grpSpPr>
          <p:grpSp>
            <p:nvGrpSpPr>
              <p:cNvPr id="32817" name="Group 11"/>
              <p:cNvGrpSpPr>
                <a:grpSpLocks/>
              </p:cNvGrpSpPr>
              <p:nvPr/>
            </p:nvGrpSpPr>
            <p:grpSpPr bwMode="auto">
              <a:xfrm>
                <a:off x="1690491" y="2075145"/>
                <a:ext cx="1515626" cy="1515900"/>
                <a:chOff x="1624232" y="2087671"/>
                <a:chExt cx="1515626" cy="1515900"/>
              </a:xfrm>
            </p:grpSpPr>
            <p:cxnSp>
              <p:nvCxnSpPr>
                <p:cNvPr id="35" name="Straight Arrow Connector 4"/>
                <p:cNvCxnSpPr/>
                <p:nvPr/>
              </p:nvCxnSpPr>
              <p:spPr>
                <a:xfrm>
                  <a:off x="1623759" y="3604365"/>
                  <a:ext cx="1516099"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a:off x="865412" y="2846018"/>
                  <a:ext cx="1516694"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2818" name="Group 23"/>
              <p:cNvGrpSpPr>
                <a:grpSpLocks/>
              </p:cNvGrpSpPr>
              <p:nvPr/>
            </p:nvGrpSpPr>
            <p:grpSpPr bwMode="auto">
              <a:xfrm rot="10800000">
                <a:off x="171689" y="3592633"/>
                <a:ext cx="1517213" cy="1515900"/>
                <a:chOff x="1776633" y="2240070"/>
                <a:chExt cx="1517213" cy="1515900"/>
              </a:xfrm>
            </p:grpSpPr>
            <p:cxnSp>
              <p:nvCxnSpPr>
                <p:cNvPr id="33" name="Straight Arrow Connector 8"/>
                <p:cNvCxnSpPr/>
                <p:nvPr/>
              </p:nvCxnSpPr>
              <p:spPr>
                <a:xfrm>
                  <a:off x="1802271" y="3754534"/>
                  <a:ext cx="1513870"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9"/>
                <p:cNvCxnSpPr/>
                <p:nvPr/>
              </p:nvCxnSpPr>
              <p:spPr>
                <a:xfrm rot="16200000">
                  <a:off x="1023859" y="2998417"/>
                  <a:ext cx="1516694"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grpSp>
        <p:nvGrpSpPr>
          <p:cNvPr id="32774" name="Group 47"/>
          <p:cNvGrpSpPr>
            <a:grpSpLocks/>
          </p:cNvGrpSpPr>
          <p:nvPr/>
        </p:nvGrpSpPr>
        <p:grpSpPr bwMode="auto">
          <a:xfrm>
            <a:off x="6894513" y="2027238"/>
            <a:ext cx="2162175" cy="2159000"/>
            <a:chOff x="6895187" y="1325313"/>
            <a:chExt cx="2161131" cy="2160001"/>
          </a:xfrm>
        </p:grpSpPr>
        <p:sp>
          <p:nvSpPr>
            <p:cNvPr id="38" name="Rectangle 37"/>
            <p:cNvSpPr/>
            <p:nvPr/>
          </p:nvSpPr>
          <p:spPr bwMode="auto">
            <a:xfrm rot="2700000">
              <a:off x="7399223" y="1829329"/>
              <a:ext cx="1153059" cy="1151969"/>
            </a:xfrm>
            <a:prstGeom prst="rect">
              <a:avLst/>
            </a:prstGeom>
            <a:solidFill>
              <a:srgbClr val="FF0000">
                <a:alpha val="5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bwMode="auto">
            <a:xfrm>
              <a:off x="7463238" y="1892313"/>
              <a:ext cx="1025030" cy="102600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2807" name="Group 12"/>
            <p:cNvGrpSpPr>
              <a:grpSpLocks/>
            </p:cNvGrpSpPr>
            <p:nvPr/>
          </p:nvGrpSpPr>
          <p:grpSpPr bwMode="auto">
            <a:xfrm>
              <a:off x="6895187" y="1325313"/>
              <a:ext cx="2161131" cy="2160001"/>
              <a:chOff x="171689" y="2075145"/>
              <a:chExt cx="3034428" cy="3033388"/>
            </a:xfrm>
          </p:grpSpPr>
          <p:grpSp>
            <p:nvGrpSpPr>
              <p:cNvPr id="32808" name="Group 11"/>
              <p:cNvGrpSpPr>
                <a:grpSpLocks/>
              </p:cNvGrpSpPr>
              <p:nvPr/>
            </p:nvGrpSpPr>
            <p:grpSpPr bwMode="auto">
              <a:xfrm>
                <a:off x="1690491" y="2075145"/>
                <a:ext cx="1515626" cy="1515900"/>
                <a:chOff x="1624232" y="2087671"/>
                <a:chExt cx="1515626" cy="1515900"/>
              </a:xfrm>
            </p:grpSpPr>
            <p:cxnSp>
              <p:nvCxnSpPr>
                <p:cNvPr id="45" name="Straight Arrow Connector 4"/>
                <p:cNvCxnSpPr/>
                <p:nvPr/>
              </p:nvCxnSpPr>
              <p:spPr>
                <a:xfrm>
                  <a:off x="1624872" y="3604365"/>
                  <a:ext cx="1514986"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a:off x="866525" y="2846018"/>
                  <a:ext cx="1516694"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2809" name="Group 23"/>
              <p:cNvGrpSpPr>
                <a:grpSpLocks/>
              </p:cNvGrpSpPr>
              <p:nvPr/>
            </p:nvGrpSpPr>
            <p:grpSpPr bwMode="auto">
              <a:xfrm rot="10800000">
                <a:off x="171689" y="3592633"/>
                <a:ext cx="1517213" cy="1515900"/>
                <a:chOff x="1776633" y="2240070"/>
                <a:chExt cx="1517213" cy="1515900"/>
              </a:xfrm>
            </p:grpSpPr>
            <p:cxnSp>
              <p:nvCxnSpPr>
                <p:cNvPr id="43" name="Straight Arrow Connector 8"/>
                <p:cNvCxnSpPr/>
                <p:nvPr/>
              </p:nvCxnSpPr>
              <p:spPr>
                <a:xfrm>
                  <a:off x="1767721" y="3754534"/>
                  <a:ext cx="1514986" cy="0"/>
                </a:xfrm>
                <a:prstGeom prst="straightConnector1">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9"/>
                <p:cNvCxnSpPr/>
                <p:nvPr/>
              </p:nvCxnSpPr>
              <p:spPr>
                <a:xfrm rot="16200000">
                  <a:off x="1007146" y="2998417"/>
                  <a:ext cx="1516694"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sp>
        <p:nvSpPr>
          <p:cNvPr id="49" name="Rectangle 48"/>
          <p:cNvSpPr/>
          <p:nvPr/>
        </p:nvSpPr>
        <p:spPr bwMode="auto">
          <a:xfrm rot="2700000">
            <a:off x="829469" y="5428456"/>
            <a:ext cx="723900" cy="725488"/>
          </a:xfrm>
          <a:prstGeom prst="rect">
            <a:avLst/>
          </a:prstGeom>
          <a:solidFill>
            <a:srgbClr val="CC339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Freeform 50"/>
          <p:cNvSpPr/>
          <p:nvPr/>
        </p:nvSpPr>
        <p:spPr>
          <a:xfrm>
            <a:off x="2936875" y="5278438"/>
            <a:ext cx="1028700" cy="1023937"/>
          </a:xfrm>
          <a:custGeom>
            <a:avLst/>
            <a:gdLst>
              <a:gd name="connsiteX0" fmla="*/ 409575 w 1028700"/>
              <a:gd name="connsiteY0" fmla="*/ 0 h 1023938"/>
              <a:gd name="connsiteX1" fmla="*/ 616744 w 1028700"/>
              <a:gd name="connsiteY1" fmla="*/ 0 h 1023938"/>
              <a:gd name="connsiteX2" fmla="*/ 1028700 w 1028700"/>
              <a:gd name="connsiteY2" fmla="*/ 411956 h 1023938"/>
              <a:gd name="connsiteX3" fmla="*/ 1028700 w 1028700"/>
              <a:gd name="connsiteY3" fmla="*/ 607219 h 1023938"/>
              <a:gd name="connsiteX4" fmla="*/ 614363 w 1028700"/>
              <a:gd name="connsiteY4" fmla="*/ 1023938 h 1023938"/>
              <a:gd name="connsiteX5" fmla="*/ 411957 w 1028700"/>
              <a:gd name="connsiteY5" fmla="*/ 1023938 h 1023938"/>
              <a:gd name="connsiteX6" fmla="*/ 0 w 1028700"/>
              <a:gd name="connsiteY6" fmla="*/ 607219 h 1023938"/>
              <a:gd name="connsiteX7" fmla="*/ 0 w 1028700"/>
              <a:gd name="connsiteY7" fmla="*/ 407194 h 1023938"/>
              <a:gd name="connsiteX8" fmla="*/ 409575 w 1028700"/>
              <a:gd name="connsiteY8" fmla="*/ 0 h 102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0" h="1023938">
                <a:moveTo>
                  <a:pt x="409575" y="0"/>
                </a:moveTo>
                <a:lnTo>
                  <a:pt x="616744" y="0"/>
                </a:lnTo>
                <a:lnTo>
                  <a:pt x="1028700" y="411956"/>
                </a:lnTo>
                <a:lnTo>
                  <a:pt x="1028700" y="607219"/>
                </a:lnTo>
                <a:lnTo>
                  <a:pt x="614363" y="1023938"/>
                </a:lnTo>
                <a:lnTo>
                  <a:pt x="411957" y="1023938"/>
                </a:lnTo>
                <a:lnTo>
                  <a:pt x="0" y="607219"/>
                </a:lnTo>
                <a:lnTo>
                  <a:pt x="0" y="407194"/>
                </a:lnTo>
                <a:lnTo>
                  <a:pt x="409575" y="0"/>
                </a:lnTo>
                <a:close/>
              </a:path>
            </a:pathLst>
          </a:custGeom>
          <a:solidFill>
            <a:srgbClr val="CC339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Freeform 51"/>
          <p:cNvSpPr/>
          <p:nvPr/>
        </p:nvSpPr>
        <p:spPr>
          <a:xfrm>
            <a:off x="5200650" y="5278438"/>
            <a:ext cx="1028700" cy="1023937"/>
          </a:xfrm>
          <a:custGeom>
            <a:avLst/>
            <a:gdLst>
              <a:gd name="connsiteX0" fmla="*/ 297656 w 1028700"/>
              <a:gd name="connsiteY0" fmla="*/ 0 h 1023937"/>
              <a:gd name="connsiteX1" fmla="*/ 735806 w 1028700"/>
              <a:gd name="connsiteY1" fmla="*/ 0 h 1023937"/>
              <a:gd name="connsiteX2" fmla="*/ 1028700 w 1028700"/>
              <a:gd name="connsiteY2" fmla="*/ 297656 h 1023937"/>
              <a:gd name="connsiteX3" fmla="*/ 1028700 w 1028700"/>
              <a:gd name="connsiteY3" fmla="*/ 723900 h 1023937"/>
              <a:gd name="connsiteX4" fmla="*/ 726281 w 1028700"/>
              <a:gd name="connsiteY4" fmla="*/ 1023937 h 1023937"/>
              <a:gd name="connsiteX5" fmla="*/ 295275 w 1028700"/>
              <a:gd name="connsiteY5" fmla="*/ 1023937 h 1023937"/>
              <a:gd name="connsiteX6" fmla="*/ 0 w 1028700"/>
              <a:gd name="connsiteY6" fmla="*/ 726281 h 1023937"/>
              <a:gd name="connsiteX7" fmla="*/ 0 w 1028700"/>
              <a:gd name="connsiteY7" fmla="*/ 297656 h 1023937"/>
              <a:gd name="connsiteX8" fmla="*/ 297656 w 1028700"/>
              <a:gd name="connsiteY8" fmla="*/ 0 h 102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0" h="1023937">
                <a:moveTo>
                  <a:pt x="297656" y="0"/>
                </a:moveTo>
                <a:lnTo>
                  <a:pt x="735806" y="0"/>
                </a:lnTo>
                <a:lnTo>
                  <a:pt x="1028700" y="297656"/>
                </a:lnTo>
                <a:lnTo>
                  <a:pt x="1028700" y="723900"/>
                </a:lnTo>
                <a:lnTo>
                  <a:pt x="726281" y="1023937"/>
                </a:lnTo>
                <a:lnTo>
                  <a:pt x="295275" y="1023937"/>
                </a:lnTo>
                <a:lnTo>
                  <a:pt x="0" y="726281"/>
                </a:lnTo>
                <a:lnTo>
                  <a:pt x="0" y="297656"/>
                </a:lnTo>
                <a:lnTo>
                  <a:pt x="297656" y="0"/>
                </a:lnTo>
                <a:close/>
              </a:path>
            </a:pathLst>
          </a:custGeom>
          <a:solidFill>
            <a:srgbClr val="CC339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Freeform 52"/>
          <p:cNvSpPr/>
          <p:nvPr/>
        </p:nvSpPr>
        <p:spPr>
          <a:xfrm>
            <a:off x="7461250" y="5276850"/>
            <a:ext cx="1028700" cy="1027113"/>
          </a:xfrm>
          <a:custGeom>
            <a:avLst/>
            <a:gdLst>
              <a:gd name="connsiteX0" fmla="*/ 2382 w 1028700"/>
              <a:gd name="connsiteY0" fmla="*/ 204787 h 1026319"/>
              <a:gd name="connsiteX1" fmla="*/ 209550 w 1028700"/>
              <a:gd name="connsiteY1" fmla="*/ 0 h 1026319"/>
              <a:gd name="connsiteX2" fmla="*/ 819150 w 1028700"/>
              <a:gd name="connsiteY2" fmla="*/ 0 h 1026319"/>
              <a:gd name="connsiteX3" fmla="*/ 1028700 w 1028700"/>
              <a:gd name="connsiteY3" fmla="*/ 209550 h 1026319"/>
              <a:gd name="connsiteX4" fmla="*/ 1028700 w 1028700"/>
              <a:gd name="connsiteY4" fmla="*/ 812006 h 1026319"/>
              <a:gd name="connsiteX5" fmla="*/ 819150 w 1028700"/>
              <a:gd name="connsiteY5" fmla="*/ 1026319 h 1026319"/>
              <a:gd name="connsiteX6" fmla="*/ 209550 w 1028700"/>
              <a:gd name="connsiteY6" fmla="*/ 1026319 h 1026319"/>
              <a:gd name="connsiteX7" fmla="*/ 0 w 1028700"/>
              <a:gd name="connsiteY7" fmla="*/ 819150 h 1026319"/>
              <a:gd name="connsiteX8" fmla="*/ 2382 w 1028700"/>
              <a:gd name="connsiteY8" fmla="*/ 204787 h 102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0" h="1026319">
                <a:moveTo>
                  <a:pt x="2382" y="204787"/>
                </a:moveTo>
                <a:lnTo>
                  <a:pt x="209550" y="0"/>
                </a:lnTo>
                <a:lnTo>
                  <a:pt x="819150" y="0"/>
                </a:lnTo>
                <a:lnTo>
                  <a:pt x="1028700" y="209550"/>
                </a:lnTo>
                <a:lnTo>
                  <a:pt x="1028700" y="812006"/>
                </a:lnTo>
                <a:lnTo>
                  <a:pt x="819150" y="1026319"/>
                </a:lnTo>
                <a:lnTo>
                  <a:pt x="209550" y="1026319"/>
                </a:lnTo>
                <a:lnTo>
                  <a:pt x="0" y="819150"/>
                </a:lnTo>
                <a:lnTo>
                  <a:pt x="2382" y="204787"/>
                </a:lnTo>
                <a:close/>
              </a:path>
            </a:pathLst>
          </a:custGeom>
          <a:solidFill>
            <a:srgbClr val="CC339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6" name="Straight Arrow Connector 55"/>
          <p:cNvCxnSpPr/>
          <p:nvPr/>
        </p:nvCxnSpPr>
        <p:spPr>
          <a:xfrm flipH="1">
            <a:off x="933450" y="2849563"/>
            <a:ext cx="514350" cy="51435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flipH="1">
            <a:off x="935038" y="2851150"/>
            <a:ext cx="511175" cy="51117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6200000" flipH="1">
            <a:off x="678656" y="3107532"/>
            <a:ext cx="1023937" cy="0"/>
          </a:xfrm>
          <a:prstGeom prst="straightConnector1">
            <a:avLst/>
          </a:prstGeom>
          <a:ln>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10800000" flipH="1">
            <a:off x="679450" y="3106738"/>
            <a:ext cx="1023938" cy="1587"/>
          </a:xfrm>
          <a:prstGeom prst="straightConnector1">
            <a:avLst/>
          </a:prstGeom>
          <a:ln>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3146425" y="2801938"/>
            <a:ext cx="611188" cy="6096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flipH="1">
            <a:off x="3147219" y="2801144"/>
            <a:ext cx="609600" cy="61118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6200000" flipH="1">
            <a:off x="2940050" y="3106738"/>
            <a:ext cx="1023937" cy="1588"/>
          </a:xfrm>
          <a:prstGeom prst="straightConnector1">
            <a:avLst/>
          </a:prstGeom>
          <a:ln>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0800000" flipH="1">
            <a:off x="2938463" y="3106738"/>
            <a:ext cx="1025525" cy="1587"/>
          </a:xfrm>
          <a:prstGeom prst="straightConnector1">
            <a:avLst/>
          </a:prstGeom>
          <a:ln>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5351463" y="2744788"/>
            <a:ext cx="725487" cy="7239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flipH="1">
            <a:off x="5352257" y="2743994"/>
            <a:ext cx="723900" cy="725487"/>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16200000" flipH="1">
            <a:off x="5202238" y="3106738"/>
            <a:ext cx="1023937" cy="1587"/>
          </a:xfrm>
          <a:prstGeom prst="straightConnector1">
            <a:avLst/>
          </a:prstGeom>
          <a:ln>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10800000" flipH="1">
            <a:off x="5202238" y="3106738"/>
            <a:ext cx="1023937" cy="1587"/>
          </a:xfrm>
          <a:prstGeom prst="straightConnector1">
            <a:avLst/>
          </a:prstGeom>
          <a:ln>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7569200" y="2698750"/>
            <a:ext cx="814388" cy="81597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flipH="1">
            <a:off x="7568406" y="2699544"/>
            <a:ext cx="815975" cy="81438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16200000" flipH="1">
            <a:off x="7464425" y="3106738"/>
            <a:ext cx="1023937" cy="1588"/>
          </a:xfrm>
          <a:prstGeom prst="straightConnector1">
            <a:avLst/>
          </a:prstGeom>
          <a:ln>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10800000" flipH="1">
            <a:off x="7462838" y="3106738"/>
            <a:ext cx="1025525" cy="1587"/>
          </a:xfrm>
          <a:prstGeom prst="straightConnector1">
            <a:avLst/>
          </a:prstGeom>
          <a:ln>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795" name="TextBox 111"/>
          <p:cNvSpPr txBox="1">
            <a:spLocks noChangeArrowheads="1"/>
          </p:cNvSpPr>
          <p:nvPr/>
        </p:nvSpPr>
        <p:spPr bwMode="auto">
          <a:xfrm>
            <a:off x="312738" y="4221163"/>
            <a:ext cx="86185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t>Crystal Shapes</a:t>
            </a:r>
            <a:r>
              <a:rPr lang="en-US" altLang="en-US"/>
              <a:t>: Draw outline of inner-most facets to determine shape of the crystal. The result is that high energy faces expose less surface area to the external environment.</a:t>
            </a:r>
          </a:p>
        </p:txBody>
      </p:sp>
      <p:sp>
        <p:nvSpPr>
          <p:cNvPr id="32796" name="TextBox 112"/>
          <p:cNvSpPr txBox="1">
            <a:spLocks noChangeArrowheads="1"/>
          </p:cNvSpPr>
          <p:nvPr/>
        </p:nvSpPr>
        <p:spPr bwMode="auto">
          <a:xfrm>
            <a:off x="312738" y="1404938"/>
            <a:ext cx="8591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t>Wulff Plots</a:t>
            </a:r>
            <a:r>
              <a:rPr lang="en-US" altLang="en-US"/>
              <a:t>: Length of arrow is proportional to surface energy of that face. Longer arrows denote higher energy surfaces.</a:t>
            </a:r>
          </a:p>
        </p:txBody>
      </p:sp>
      <p:sp>
        <p:nvSpPr>
          <p:cNvPr id="32797" name="TextBox 65"/>
          <p:cNvSpPr txBox="1">
            <a:spLocks noChangeArrowheads="1"/>
          </p:cNvSpPr>
          <p:nvPr/>
        </p:nvSpPr>
        <p:spPr bwMode="auto">
          <a:xfrm>
            <a:off x="3617913" y="6443663"/>
            <a:ext cx="1506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high energy face</a:t>
            </a:r>
          </a:p>
        </p:txBody>
      </p:sp>
      <p:sp>
        <p:nvSpPr>
          <p:cNvPr id="32798" name="TextBox 67"/>
          <p:cNvSpPr txBox="1">
            <a:spLocks noChangeArrowheads="1"/>
          </p:cNvSpPr>
          <p:nvPr/>
        </p:nvSpPr>
        <p:spPr bwMode="auto">
          <a:xfrm>
            <a:off x="3741738" y="4984750"/>
            <a:ext cx="1438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low energy face</a:t>
            </a:r>
          </a:p>
        </p:txBody>
      </p:sp>
      <p:sp>
        <p:nvSpPr>
          <p:cNvPr id="72" name="Freeform 71"/>
          <p:cNvSpPr/>
          <p:nvPr/>
        </p:nvSpPr>
        <p:spPr>
          <a:xfrm>
            <a:off x="3795713" y="5237163"/>
            <a:ext cx="623887" cy="200025"/>
          </a:xfrm>
          <a:custGeom>
            <a:avLst/>
            <a:gdLst>
              <a:gd name="connsiteX0" fmla="*/ 0 w 622646"/>
              <a:gd name="connsiteY0" fmla="*/ 199247 h 199247"/>
              <a:gd name="connsiteX1" fmla="*/ 10674 w 622646"/>
              <a:gd name="connsiteY1" fmla="*/ 192131 h 199247"/>
              <a:gd name="connsiteX2" fmla="*/ 49812 w 622646"/>
              <a:gd name="connsiteY2" fmla="*/ 156551 h 199247"/>
              <a:gd name="connsiteX3" fmla="*/ 103181 w 622646"/>
              <a:gd name="connsiteY3" fmla="*/ 131646 h 199247"/>
              <a:gd name="connsiteX4" fmla="*/ 138761 w 622646"/>
              <a:gd name="connsiteY4" fmla="*/ 117414 h 199247"/>
              <a:gd name="connsiteX5" fmla="*/ 156551 w 622646"/>
              <a:gd name="connsiteY5" fmla="*/ 120972 h 199247"/>
              <a:gd name="connsiteX6" fmla="*/ 167225 w 622646"/>
              <a:gd name="connsiteY6" fmla="*/ 135204 h 199247"/>
              <a:gd name="connsiteX7" fmla="*/ 199247 w 622646"/>
              <a:gd name="connsiteY7" fmla="*/ 160109 h 199247"/>
              <a:gd name="connsiteX8" fmla="*/ 259732 w 622646"/>
              <a:gd name="connsiteY8" fmla="*/ 152993 h 199247"/>
              <a:gd name="connsiteX9" fmla="*/ 295312 w 622646"/>
              <a:gd name="connsiteY9" fmla="*/ 138762 h 199247"/>
              <a:gd name="connsiteX10" fmla="*/ 377145 w 622646"/>
              <a:gd name="connsiteY10" fmla="*/ 103182 h 199247"/>
              <a:gd name="connsiteX11" fmla="*/ 480327 w 622646"/>
              <a:gd name="connsiteY11" fmla="*/ 56928 h 199247"/>
              <a:gd name="connsiteX12" fmla="*/ 526580 w 622646"/>
              <a:gd name="connsiteY12" fmla="*/ 42696 h 199247"/>
              <a:gd name="connsiteX13" fmla="*/ 601298 w 622646"/>
              <a:gd name="connsiteY13" fmla="*/ 10674 h 199247"/>
              <a:gd name="connsiteX14" fmla="*/ 622646 w 622646"/>
              <a:gd name="connsiteY14" fmla="*/ 0 h 19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646" h="199247">
                <a:moveTo>
                  <a:pt x="0" y="199247"/>
                </a:moveTo>
                <a:cubicBezTo>
                  <a:pt x="3558" y="196875"/>
                  <a:pt x="7427" y="194914"/>
                  <a:pt x="10674" y="192131"/>
                </a:cubicBezTo>
                <a:cubicBezTo>
                  <a:pt x="24061" y="180657"/>
                  <a:pt x="35618" y="167010"/>
                  <a:pt x="49812" y="156551"/>
                </a:cubicBezTo>
                <a:cubicBezTo>
                  <a:pt x="62094" y="147501"/>
                  <a:pt x="89181" y="138646"/>
                  <a:pt x="103181" y="131646"/>
                </a:cubicBezTo>
                <a:cubicBezTo>
                  <a:pt x="133818" y="116328"/>
                  <a:pt x="107490" y="123668"/>
                  <a:pt x="138761" y="117414"/>
                </a:cubicBezTo>
                <a:cubicBezTo>
                  <a:pt x="144691" y="118600"/>
                  <a:pt x="151423" y="117767"/>
                  <a:pt x="156551" y="120972"/>
                </a:cubicBezTo>
                <a:cubicBezTo>
                  <a:pt x="161580" y="124115"/>
                  <a:pt x="163258" y="130796"/>
                  <a:pt x="167225" y="135204"/>
                </a:cubicBezTo>
                <a:cubicBezTo>
                  <a:pt x="187796" y="158060"/>
                  <a:pt x="180304" y="153795"/>
                  <a:pt x="199247" y="160109"/>
                </a:cubicBezTo>
                <a:cubicBezTo>
                  <a:pt x="202522" y="159781"/>
                  <a:pt x="251628" y="155376"/>
                  <a:pt x="259732" y="152993"/>
                </a:cubicBezTo>
                <a:cubicBezTo>
                  <a:pt x="271986" y="149389"/>
                  <a:pt x="283553" y="143751"/>
                  <a:pt x="295312" y="138762"/>
                </a:cubicBezTo>
                <a:cubicBezTo>
                  <a:pt x="322694" y="127145"/>
                  <a:pt x="350541" y="116484"/>
                  <a:pt x="377145" y="103182"/>
                </a:cubicBezTo>
                <a:cubicBezTo>
                  <a:pt x="423573" y="79968"/>
                  <a:pt x="430901" y="74580"/>
                  <a:pt x="480327" y="56928"/>
                </a:cubicBezTo>
                <a:cubicBezTo>
                  <a:pt x="495518" y="51503"/>
                  <a:pt x="511513" y="48457"/>
                  <a:pt x="526580" y="42696"/>
                </a:cubicBezTo>
                <a:cubicBezTo>
                  <a:pt x="551890" y="33019"/>
                  <a:pt x="575010" y="17246"/>
                  <a:pt x="601298" y="10674"/>
                </a:cubicBezTo>
                <a:cubicBezTo>
                  <a:pt x="618784" y="6302"/>
                  <a:pt x="612072" y="10574"/>
                  <a:pt x="622646" y="0"/>
                </a:cubicBezTo>
              </a:path>
            </a:pathLst>
          </a:custGeom>
          <a:ln w="12700">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4" name="Arc 73"/>
          <p:cNvSpPr/>
          <p:nvPr/>
        </p:nvSpPr>
        <p:spPr>
          <a:xfrm>
            <a:off x="3440113" y="6049963"/>
            <a:ext cx="466725" cy="552450"/>
          </a:xfrm>
          <a:prstGeom prst="arc">
            <a:avLst>
              <a:gd name="adj1" fmla="val 5357021"/>
              <a:gd name="adj2" fmla="val 1085288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801" name="TextBox 69"/>
          <p:cNvSpPr txBox="1">
            <a:spLocks noChangeArrowheads="1"/>
          </p:cNvSpPr>
          <p:nvPr/>
        </p:nvSpPr>
        <p:spPr bwMode="auto">
          <a:xfrm>
            <a:off x="1741488" y="2228850"/>
            <a:ext cx="12890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Increasing energy of {1 1} faces</a:t>
            </a:r>
          </a:p>
          <a:p>
            <a:pPr eaLnBrk="1" hangingPunct="1"/>
            <a:endParaRPr lang="en-US" altLang="en-US" sz="1200"/>
          </a:p>
          <a:p>
            <a:pPr eaLnBrk="1" hangingPunct="1"/>
            <a:endParaRPr lang="en-US" altLang="en-US" sz="1200"/>
          </a:p>
          <a:p>
            <a:pPr eaLnBrk="1" hangingPunct="1"/>
            <a:r>
              <a:rPr lang="en-US" altLang="en-US" sz="1200"/>
              <a:t>Energy of {1 0} remains constant.</a:t>
            </a:r>
          </a:p>
        </p:txBody>
      </p:sp>
      <p:sp>
        <p:nvSpPr>
          <p:cNvPr id="71" name="Right Arrow 70"/>
          <p:cNvSpPr/>
          <p:nvPr/>
        </p:nvSpPr>
        <p:spPr>
          <a:xfrm>
            <a:off x="1966913" y="2819400"/>
            <a:ext cx="725487" cy="2635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ight Arrow 72"/>
          <p:cNvSpPr/>
          <p:nvPr/>
        </p:nvSpPr>
        <p:spPr>
          <a:xfrm>
            <a:off x="4235450" y="2819400"/>
            <a:ext cx="727075" cy="2635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ight Arrow 74"/>
          <p:cNvSpPr/>
          <p:nvPr/>
        </p:nvSpPr>
        <p:spPr>
          <a:xfrm>
            <a:off x="6491288" y="2819400"/>
            <a:ext cx="725487" cy="2635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3813"/>
            <a:ext cx="8229600" cy="1143000"/>
          </a:xfrm>
        </p:spPr>
        <p:txBody>
          <a:bodyPr/>
          <a:lstStyle/>
          <a:p>
            <a:r>
              <a:rPr lang="en-US" altLang="en-US" smtClean="0"/>
              <a:t>Deviations from Ideal Crystals</a:t>
            </a:r>
          </a:p>
        </p:txBody>
      </p:sp>
      <p:sp>
        <p:nvSpPr>
          <p:cNvPr id="33795" name="Content Placeholder 2"/>
          <p:cNvSpPr>
            <a:spLocks noGrp="1"/>
          </p:cNvSpPr>
          <p:nvPr>
            <p:ph idx="1"/>
          </p:nvPr>
        </p:nvSpPr>
        <p:spPr>
          <a:xfrm>
            <a:off x="457200" y="1036638"/>
            <a:ext cx="8229600" cy="4525962"/>
          </a:xfrm>
        </p:spPr>
        <p:txBody>
          <a:bodyPr/>
          <a:lstStyle/>
          <a:p>
            <a:r>
              <a:rPr lang="en-US" altLang="en-US" sz="2400" smtClean="0"/>
              <a:t>Often, nanoparticles (nanocrystals) do not form well-defined crystal facets.</a:t>
            </a:r>
          </a:p>
          <a:p>
            <a:r>
              <a:rPr lang="en-US" altLang="en-US" sz="2400" smtClean="0"/>
              <a:t>The Wulff crystal shapes are idealized cases where the crystal surface energies determine the shape (thermodynamic control).</a:t>
            </a:r>
          </a:p>
          <a:p>
            <a:r>
              <a:rPr lang="en-US" altLang="en-US" sz="2400" smtClean="0"/>
              <a:t>Kinetic factors often play a major role in crystal growth. This explains why different processing conditions can lead to different morphologies for the same material.</a:t>
            </a:r>
          </a:p>
          <a:p>
            <a:r>
              <a:rPr lang="en-US" altLang="en-US" sz="2400" u="sng" smtClean="0"/>
              <a:t>Roughening Temperature:</a:t>
            </a:r>
            <a:r>
              <a:rPr lang="en-US" altLang="en-US" sz="2400" smtClean="0"/>
              <a:t> Above this temperature, surface atoms on a growing crystal have increased mobility (liquid-like surface) and well-defined facets do not form.</a:t>
            </a:r>
          </a:p>
          <a:p>
            <a:r>
              <a:rPr lang="en-US" altLang="en-US" sz="2400" smtClean="0"/>
              <a:t>At elevated temps, all faces tend to have similar energy (e.g., on macroscale consider the C-Z process for Si).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4000" smtClean="0"/>
              <a:t>Definition of Nanoparticle</a:t>
            </a:r>
          </a:p>
        </p:txBody>
      </p:sp>
      <p:sp>
        <p:nvSpPr>
          <p:cNvPr id="7171" name="Rectangle 3"/>
          <p:cNvSpPr>
            <a:spLocks noGrp="1" noChangeArrowheads="1"/>
          </p:cNvSpPr>
          <p:nvPr>
            <p:ph idx="1"/>
          </p:nvPr>
        </p:nvSpPr>
        <p:spPr>
          <a:xfrm>
            <a:off x="457200" y="1600200"/>
            <a:ext cx="7634288" cy="4525963"/>
          </a:xfrm>
        </p:spPr>
        <p:txBody>
          <a:bodyPr/>
          <a:lstStyle/>
          <a:p>
            <a:r>
              <a:rPr lang="en-US" altLang="en-US" smtClean="0"/>
              <a:t>A structure with at least 1 dimension less than 1 µm.</a:t>
            </a:r>
          </a:p>
          <a:p>
            <a:r>
              <a:rPr lang="en-US" altLang="en-US" smtClean="0"/>
              <a:t>Examples:</a:t>
            </a:r>
          </a:p>
          <a:p>
            <a:pPr lvl="1"/>
            <a:r>
              <a:rPr lang="en-US" altLang="en-US" smtClean="0"/>
              <a:t>Sphere-like particles</a:t>
            </a:r>
          </a:p>
          <a:p>
            <a:pPr lvl="2"/>
            <a:r>
              <a:rPr lang="en-US" altLang="en-US" smtClean="0"/>
              <a:t>Ag nanoparticles, buckyballs</a:t>
            </a:r>
          </a:p>
          <a:p>
            <a:pPr lvl="1"/>
            <a:r>
              <a:rPr lang="en-US" altLang="en-US" smtClean="0"/>
              <a:t>Rod-like particles </a:t>
            </a:r>
          </a:p>
          <a:p>
            <a:pPr lvl="2"/>
            <a:r>
              <a:rPr lang="en-US" altLang="en-US" smtClean="0"/>
              <a:t>Si &amp; Ni nanowires</a:t>
            </a:r>
          </a:p>
          <a:p>
            <a:pPr lvl="1"/>
            <a:r>
              <a:rPr lang="en-US" altLang="en-US" smtClean="0"/>
              <a:t>Tube-like particles</a:t>
            </a:r>
          </a:p>
          <a:p>
            <a:pPr lvl="2"/>
            <a:r>
              <a:rPr lang="en-US" altLang="en-US" smtClean="0"/>
              <a:t>Carbon nanotubes</a:t>
            </a:r>
          </a:p>
          <a:p>
            <a:pPr lvl="2"/>
            <a:r>
              <a:rPr lang="en-US" altLang="en-US" smtClean="0"/>
              <a:t>TiO</a:t>
            </a:r>
            <a:r>
              <a:rPr lang="en-US" altLang="en-US" baseline="-25000" smtClean="0"/>
              <a:t>2</a:t>
            </a:r>
            <a:r>
              <a:rPr lang="en-US" altLang="en-US" smtClean="0"/>
              <a:t> nanotubes</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788" y="4368800"/>
            <a:ext cx="130968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124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124200"/>
            <a:ext cx="10668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6588" y="5130800"/>
            <a:ext cx="11922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Altered Lattice Constants</a:t>
            </a:r>
          </a:p>
        </p:txBody>
      </p:sp>
      <p:sp>
        <p:nvSpPr>
          <p:cNvPr id="34819" name="Content Placeholder 2"/>
          <p:cNvSpPr>
            <a:spLocks noGrp="1"/>
          </p:cNvSpPr>
          <p:nvPr>
            <p:ph idx="1"/>
          </p:nvPr>
        </p:nvSpPr>
        <p:spPr>
          <a:xfrm>
            <a:off x="457200" y="1487488"/>
            <a:ext cx="8229600" cy="2344737"/>
          </a:xfrm>
        </p:spPr>
        <p:txBody>
          <a:bodyPr/>
          <a:lstStyle/>
          <a:p>
            <a:r>
              <a:rPr lang="en-US" altLang="en-US" smtClean="0"/>
              <a:t>Compare lattice structure of nano and bulk materials</a:t>
            </a:r>
          </a:p>
          <a:p>
            <a:r>
              <a:rPr lang="en-US" altLang="en-US" smtClean="0"/>
              <a:t>Shortening of bonds near the surface</a:t>
            </a:r>
          </a:p>
          <a:p>
            <a:r>
              <a:rPr lang="en-US" altLang="en-US" smtClean="0"/>
              <a:t>Surface reconstruction</a:t>
            </a:r>
          </a:p>
        </p:txBody>
      </p:sp>
      <p:grpSp>
        <p:nvGrpSpPr>
          <p:cNvPr id="34820" name="Group 257"/>
          <p:cNvGrpSpPr>
            <a:grpSpLocks/>
          </p:cNvGrpSpPr>
          <p:nvPr/>
        </p:nvGrpSpPr>
        <p:grpSpPr bwMode="auto">
          <a:xfrm>
            <a:off x="628650" y="4554538"/>
            <a:ext cx="2043113" cy="2044700"/>
            <a:chOff x="629434" y="4151335"/>
            <a:chExt cx="2042203" cy="2044289"/>
          </a:xfrm>
        </p:grpSpPr>
        <p:grpSp>
          <p:nvGrpSpPr>
            <p:cNvPr id="34917" name="Group 23"/>
            <p:cNvGrpSpPr>
              <a:grpSpLocks/>
            </p:cNvGrpSpPr>
            <p:nvPr/>
          </p:nvGrpSpPr>
          <p:grpSpPr bwMode="auto">
            <a:xfrm>
              <a:off x="629434" y="6015624"/>
              <a:ext cx="2042203" cy="180000"/>
              <a:chOff x="1139868" y="5852786"/>
              <a:chExt cx="2042203" cy="180000"/>
            </a:xfrm>
          </p:grpSpPr>
          <p:sp>
            <p:nvSpPr>
              <p:cNvPr id="4" name="Oval 3"/>
              <p:cNvSpPr/>
              <p:nvPr/>
            </p:nvSpPr>
            <p:spPr>
              <a:xfrm>
                <a:off x="1139868" y="5853434"/>
                <a:ext cx="179308" cy="179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1604799" y="5853434"/>
                <a:ext cx="180894" cy="179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2071316" y="5853434"/>
                <a:ext cx="179307" cy="179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2536246" y="5853434"/>
                <a:ext cx="180894" cy="179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002763" y="5853434"/>
                <a:ext cx="179308" cy="179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918" name="Group 24"/>
            <p:cNvGrpSpPr>
              <a:grpSpLocks/>
            </p:cNvGrpSpPr>
            <p:nvPr/>
          </p:nvGrpSpPr>
          <p:grpSpPr bwMode="auto">
            <a:xfrm>
              <a:off x="629434" y="5549551"/>
              <a:ext cx="2042203" cy="180000"/>
              <a:chOff x="1116904" y="5416463"/>
              <a:chExt cx="2042203" cy="180000"/>
            </a:xfrm>
          </p:grpSpPr>
          <p:sp>
            <p:nvSpPr>
              <p:cNvPr id="9" name="Oval 8"/>
              <p:cNvSpPr/>
              <p:nvPr/>
            </p:nvSpPr>
            <p:spPr>
              <a:xfrm>
                <a:off x="1116904" y="5416553"/>
                <a:ext cx="179308" cy="179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581835" y="5416553"/>
                <a:ext cx="180894" cy="179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2048352" y="5416553"/>
                <a:ext cx="179307" cy="179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513282" y="5416553"/>
                <a:ext cx="180894" cy="179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979799" y="5416553"/>
                <a:ext cx="179308" cy="179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919" name="Group 25"/>
            <p:cNvGrpSpPr>
              <a:grpSpLocks/>
            </p:cNvGrpSpPr>
            <p:nvPr/>
          </p:nvGrpSpPr>
          <p:grpSpPr bwMode="auto">
            <a:xfrm>
              <a:off x="629434" y="4617407"/>
              <a:ext cx="2042203" cy="180000"/>
              <a:chOff x="1141956" y="4902896"/>
              <a:chExt cx="2042203" cy="180000"/>
            </a:xfrm>
          </p:grpSpPr>
          <p:sp>
            <p:nvSpPr>
              <p:cNvPr id="14" name="Oval 13"/>
              <p:cNvSpPr/>
              <p:nvPr/>
            </p:nvSpPr>
            <p:spPr>
              <a:xfrm>
                <a:off x="1141956" y="4903455"/>
                <a:ext cx="179308" cy="179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1606887" y="4903455"/>
                <a:ext cx="180894" cy="179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2073404" y="4903455"/>
                <a:ext cx="179307" cy="179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2538334" y="4903455"/>
                <a:ext cx="180894" cy="179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3004851" y="4903455"/>
                <a:ext cx="179308" cy="179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920" name="Group 26"/>
            <p:cNvGrpSpPr>
              <a:grpSpLocks/>
            </p:cNvGrpSpPr>
            <p:nvPr/>
          </p:nvGrpSpPr>
          <p:grpSpPr bwMode="auto">
            <a:xfrm>
              <a:off x="629434" y="4151335"/>
              <a:ext cx="2042203" cy="180000"/>
              <a:chOff x="1141956" y="4376803"/>
              <a:chExt cx="2042203" cy="180000"/>
            </a:xfrm>
          </p:grpSpPr>
          <p:sp>
            <p:nvSpPr>
              <p:cNvPr id="19" name="Oval 18"/>
              <p:cNvSpPr/>
              <p:nvPr/>
            </p:nvSpPr>
            <p:spPr>
              <a:xfrm>
                <a:off x="1141956" y="4376803"/>
                <a:ext cx="179308" cy="179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1606887" y="4376803"/>
                <a:ext cx="180894" cy="179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2073404" y="4376803"/>
                <a:ext cx="179307" cy="179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538334" y="4376803"/>
                <a:ext cx="180894" cy="179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3004851" y="4376803"/>
                <a:ext cx="179308" cy="179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921" name="Group 28"/>
            <p:cNvGrpSpPr>
              <a:grpSpLocks/>
            </p:cNvGrpSpPr>
            <p:nvPr/>
          </p:nvGrpSpPr>
          <p:grpSpPr bwMode="auto">
            <a:xfrm>
              <a:off x="629434" y="5083479"/>
              <a:ext cx="2042203" cy="180000"/>
              <a:chOff x="1141956" y="4902896"/>
              <a:chExt cx="2042203" cy="180000"/>
            </a:xfrm>
          </p:grpSpPr>
          <p:sp>
            <p:nvSpPr>
              <p:cNvPr id="30" name="Oval 29"/>
              <p:cNvSpPr/>
              <p:nvPr/>
            </p:nvSpPr>
            <p:spPr>
              <a:xfrm>
                <a:off x="1141956" y="4902427"/>
                <a:ext cx="179308" cy="1809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1606887" y="4902427"/>
                <a:ext cx="180894" cy="1809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2073404" y="4902427"/>
                <a:ext cx="179307" cy="1809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2538334" y="4902427"/>
                <a:ext cx="180894" cy="1809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3004851" y="4902427"/>
                <a:ext cx="179308" cy="1809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96" name="Straight Connector 95"/>
            <p:cNvCxnSpPr>
              <a:stCxn id="19" idx="4"/>
              <a:endCxn id="4" idx="0"/>
            </p:cNvCxnSpPr>
            <p:nvPr/>
          </p:nvCxnSpPr>
          <p:spPr>
            <a:xfrm rot="5400000">
              <a:off x="-122912" y="5173480"/>
              <a:ext cx="16855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20" idx="4"/>
              <a:endCxn id="5" idx="0"/>
            </p:cNvCxnSpPr>
            <p:nvPr/>
          </p:nvCxnSpPr>
          <p:spPr>
            <a:xfrm rot="5400000">
              <a:off x="342018" y="5173480"/>
              <a:ext cx="16855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21" idx="4"/>
              <a:endCxn id="6" idx="0"/>
            </p:cNvCxnSpPr>
            <p:nvPr/>
          </p:nvCxnSpPr>
          <p:spPr>
            <a:xfrm rot="5400000">
              <a:off x="808535" y="5173480"/>
              <a:ext cx="16855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22" idx="4"/>
              <a:endCxn id="7" idx="0"/>
            </p:cNvCxnSpPr>
            <p:nvPr/>
          </p:nvCxnSpPr>
          <p:spPr>
            <a:xfrm rot="5400000">
              <a:off x="1273466" y="5173480"/>
              <a:ext cx="16855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23" idx="4"/>
              <a:endCxn id="8" idx="0"/>
            </p:cNvCxnSpPr>
            <p:nvPr/>
          </p:nvCxnSpPr>
          <p:spPr>
            <a:xfrm rot="5400000">
              <a:off x="1738396" y="5173480"/>
              <a:ext cx="16855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23" idx="2"/>
              <a:endCxn id="19" idx="6"/>
            </p:cNvCxnSpPr>
            <p:nvPr/>
          </p:nvCxnSpPr>
          <p:spPr>
            <a:xfrm rot="10800000">
              <a:off x="808742" y="4241804"/>
              <a:ext cx="1683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8" idx="2"/>
              <a:endCxn id="14" idx="6"/>
            </p:cNvCxnSpPr>
            <p:nvPr/>
          </p:nvCxnSpPr>
          <p:spPr>
            <a:xfrm rot="10800000">
              <a:off x="808742" y="4706848"/>
              <a:ext cx="1683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4" idx="2"/>
              <a:endCxn id="30" idx="6"/>
            </p:cNvCxnSpPr>
            <p:nvPr/>
          </p:nvCxnSpPr>
          <p:spPr>
            <a:xfrm rot="10800000">
              <a:off x="808742" y="5173480"/>
              <a:ext cx="1683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3" idx="2"/>
              <a:endCxn id="9" idx="6"/>
            </p:cNvCxnSpPr>
            <p:nvPr/>
          </p:nvCxnSpPr>
          <p:spPr>
            <a:xfrm rot="10800000">
              <a:off x="808742" y="5640111"/>
              <a:ext cx="1683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8" idx="2"/>
              <a:endCxn id="4" idx="6"/>
            </p:cNvCxnSpPr>
            <p:nvPr/>
          </p:nvCxnSpPr>
          <p:spPr>
            <a:xfrm rot="10800000">
              <a:off x="808742" y="6105154"/>
              <a:ext cx="1683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821" name="Group 256"/>
          <p:cNvGrpSpPr>
            <a:grpSpLocks/>
          </p:cNvGrpSpPr>
          <p:nvPr/>
        </p:nvGrpSpPr>
        <p:grpSpPr bwMode="auto">
          <a:xfrm>
            <a:off x="3643313" y="4703763"/>
            <a:ext cx="2041525" cy="1895475"/>
            <a:chOff x="3662822" y="4403845"/>
            <a:chExt cx="2042203" cy="1894076"/>
          </a:xfrm>
        </p:grpSpPr>
        <p:grpSp>
          <p:nvGrpSpPr>
            <p:cNvPr id="34872" name="Group 123"/>
            <p:cNvGrpSpPr>
              <a:grpSpLocks/>
            </p:cNvGrpSpPr>
            <p:nvPr/>
          </p:nvGrpSpPr>
          <p:grpSpPr bwMode="auto">
            <a:xfrm>
              <a:off x="3662822" y="6117921"/>
              <a:ext cx="2042203" cy="180000"/>
              <a:chOff x="1139868" y="5852786"/>
              <a:chExt cx="2042203" cy="180000"/>
            </a:xfrm>
          </p:grpSpPr>
          <p:sp>
            <p:nvSpPr>
              <p:cNvPr id="125" name="Oval 124"/>
              <p:cNvSpPr/>
              <p:nvPr/>
            </p:nvSpPr>
            <p:spPr>
              <a:xfrm>
                <a:off x="1139868" y="5853530"/>
                <a:ext cx="179447" cy="1792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Oval 125"/>
              <p:cNvSpPr/>
              <p:nvPr/>
            </p:nvSpPr>
            <p:spPr>
              <a:xfrm>
                <a:off x="1605159" y="5853530"/>
                <a:ext cx="181035" cy="1792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Oval 126"/>
              <p:cNvSpPr/>
              <p:nvPr/>
            </p:nvSpPr>
            <p:spPr>
              <a:xfrm>
                <a:off x="2070452" y="5853530"/>
                <a:ext cx="181035" cy="1792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Oval 127"/>
              <p:cNvSpPr/>
              <p:nvPr/>
            </p:nvSpPr>
            <p:spPr>
              <a:xfrm>
                <a:off x="2535743" y="5853530"/>
                <a:ext cx="181035" cy="1792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Oval 128"/>
              <p:cNvSpPr/>
              <p:nvPr/>
            </p:nvSpPr>
            <p:spPr>
              <a:xfrm>
                <a:off x="3002623" y="5853530"/>
                <a:ext cx="179448" cy="1792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873" name="Group 129"/>
            <p:cNvGrpSpPr>
              <a:grpSpLocks/>
            </p:cNvGrpSpPr>
            <p:nvPr/>
          </p:nvGrpSpPr>
          <p:grpSpPr bwMode="auto">
            <a:xfrm>
              <a:off x="3662822" y="5651848"/>
              <a:ext cx="2042203" cy="180000"/>
              <a:chOff x="1116904" y="5416463"/>
              <a:chExt cx="2042203" cy="180000"/>
            </a:xfrm>
          </p:grpSpPr>
          <p:sp>
            <p:nvSpPr>
              <p:cNvPr id="131" name="Oval 130"/>
              <p:cNvSpPr/>
              <p:nvPr/>
            </p:nvSpPr>
            <p:spPr>
              <a:xfrm>
                <a:off x="1116904" y="5416900"/>
                <a:ext cx="179447" cy="1792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Oval 131"/>
              <p:cNvSpPr/>
              <p:nvPr/>
            </p:nvSpPr>
            <p:spPr>
              <a:xfrm>
                <a:off x="1582195" y="5416900"/>
                <a:ext cx="181035" cy="1792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Oval 132"/>
              <p:cNvSpPr/>
              <p:nvPr/>
            </p:nvSpPr>
            <p:spPr>
              <a:xfrm>
                <a:off x="2047488" y="5416900"/>
                <a:ext cx="181035" cy="1792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Oval 133"/>
              <p:cNvSpPr/>
              <p:nvPr/>
            </p:nvSpPr>
            <p:spPr>
              <a:xfrm>
                <a:off x="2512779" y="5416900"/>
                <a:ext cx="181035" cy="1792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Oval 134"/>
              <p:cNvSpPr/>
              <p:nvPr/>
            </p:nvSpPr>
            <p:spPr>
              <a:xfrm>
                <a:off x="2979659" y="5416900"/>
                <a:ext cx="179448" cy="1792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874" name="Group 135"/>
            <p:cNvGrpSpPr>
              <a:grpSpLocks/>
            </p:cNvGrpSpPr>
            <p:nvPr/>
          </p:nvGrpSpPr>
          <p:grpSpPr bwMode="auto">
            <a:xfrm>
              <a:off x="3662822" y="4719704"/>
              <a:ext cx="2042203" cy="180000"/>
              <a:chOff x="1141956" y="4902896"/>
              <a:chExt cx="2042203" cy="180000"/>
            </a:xfrm>
          </p:grpSpPr>
          <p:sp>
            <p:nvSpPr>
              <p:cNvPr id="137" name="Oval 136"/>
              <p:cNvSpPr/>
              <p:nvPr/>
            </p:nvSpPr>
            <p:spPr>
              <a:xfrm>
                <a:off x="1141956" y="4902716"/>
                <a:ext cx="179447" cy="1808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Oval 137"/>
              <p:cNvSpPr/>
              <p:nvPr/>
            </p:nvSpPr>
            <p:spPr>
              <a:xfrm>
                <a:off x="1607247" y="4902716"/>
                <a:ext cx="181035" cy="1808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Oval 138"/>
              <p:cNvSpPr/>
              <p:nvPr/>
            </p:nvSpPr>
            <p:spPr>
              <a:xfrm>
                <a:off x="2072540" y="4902716"/>
                <a:ext cx="181035" cy="1808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Oval 139"/>
              <p:cNvSpPr/>
              <p:nvPr/>
            </p:nvSpPr>
            <p:spPr>
              <a:xfrm>
                <a:off x="2537831" y="4902716"/>
                <a:ext cx="181035" cy="1808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Oval 140"/>
              <p:cNvSpPr/>
              <p:nvPr/>
            </p:nvSpPr>
            <p:spPr>
              <a:xfrm>
                <a:off x="3004711" y="4902716"/>
                <a:ext cx="179448" cy="1808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875" name="Group 141"/>
            <p:cNvGrpSpPr>
              <a:grpSpLocks/>
            </p:cNvGrpSpPr>
            <p:nvPr/>
          </p:nvGrpSpPr>
          <p:grpSpPr bwMode="auto">
            <a:xfrm>
              <a:off x="3662822" y="4403845"/>
              <a:ext cx="2042203" cy="180000"/>
              <a:chOff x="1141956" y="4376803"/>
              <a:chExt cx="2042203" cy="180000"/>
            </a:xfrm>
          </p:grpSpPr>
          <p:sp>
            <p:nvSpPr>
              <p:cNvPr id="143" name="Oval 142"/>
              <p:cNvSpPr/>
              <p:nvPr/>
            </p:nvSpPr>
            <p:spPr>
              <a:xfrm>
                <a:off x="1141956" y="4376803"/>
                <a:ext cx="179447" cy="1792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Oval 143"/>
              <p:cNvSpPr/>
              <p:nvPr/>
            </p:nvSpPr>
            <p:spPr>
              <a:xfrm>
                <a:off x="1607247" y="4376803"/>
                <a:ext cx="181035" cy="1792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Oval 144"/>
              <p:cNvSpPr/>
              <p:nvPr/>
            </p:nvSpPr>
            <p:spPr>
              <a:xfrm>
                <a:off x="2072540" y="4376803"/>
                <a:ext cx="181035" cy="1792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Oval 145"/>
              <p:cNvSpPr/>
              <p:nvPr/>
            </p:nvSpPr>
            <p:spPr>
              <a:xfrm>
                <a:off x="2537831" y="4376803"/>
                <a:ext cx="181035" cy="1792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Oval 146"/>
              <p:cNvSpPr/>
              <p:nvPr/>
            </p:nvSpPr>
            <p:spPr>
              <a:xfrm>
                <a:off x="3004711" y="4376803"/>
                <a:ext cx="179448" cy="1792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876" name="Group 147"/>
            <p:cNvGrpSpPr>
              <a:grpSpLocks/>
            </p:cNvGrpSpPr>
            <p:nvPr/>
          </p:nvGrpSpPr>
          <p:grpSpPr bwMode="auto">
            <a:xfrm>
              <a:off x="3662822" y="5185776"/>
              <a:ext cx="2042203" cy="180000"/>
              <a:chOff x="1141956" y="4902896"/>
              <a:chExt cx="2042203" cy="180000"/>
            </a:xfrm>
          </p:grpSpPr>
          <p:sp>
            <p:nvSpPr>
              <p:cNvPr id="149" name="Oval 148"/>
              <p:cNvSpPr/>
              <p:nvPr/>
            </p:nvSpPr>
            <p:spPr>
              <a:xfrm>
                <a:off x="1141956" y="4903024"/>
                <a:ext cx="179447" cy="1792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Oval 149"/>
              <p:cNvSpPr/>
              <p:nvPr/>
            </p:nvSpPr>
            <p:spPr>
              <a:xfrm>
                <a:off x="1607247" y="4903024"/>
                <a:ext cx="181035" cy="1792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Oval 150"/>
              <p:cNvSpPr/>
              <p:nvPr/>
            </p:nvSpPr>
            <p:spPr>
              <a:xfrm>
                <a:off x="2072540" y="4903024"/>
                <a:ext cx="181035" cy="1792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Oval 151"/>
              <p:cNvSpPr/>
              <p:nvPr/>
            </p:nvSpPr>
            <p:spPr>
              <a:xfrm>
                <a:off x="2537831" y="4903024"/>
                <a:ext cx="181035" cy="1792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Oval 152"/>
              <p:cNvSpPr/>
              <p:nvPr/>
            </p:nvSpPr>
            <p:spPr>
              <a:xfrm>
                <a:off x="3004711" y="4903024"/>
                <a:ext cx="179448" cy="1792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54" name="Straight Connector 153"/>
            <p:cNvCxnSpPr>
              <a:stCxn id="137" idx="4"/>
            </p:cNvCxnSpPr>
            <p:nvPr/>
          </p:nvCxnSpPr>
          <p:spPr>
            <a:xfrm rot="16200000" flipH="1">
              <a:off x="3144189" y="5509515"/>
              <a:ext cx="1218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38" idx="4"/>
            </p:cNvCxnSpPr>
            <p:nvPr/>
          </p:nvCxnSpPr>
          <p:spPr>
            <a:xfrm rot="16200000" flipH="1">
              <a:off x="3609481" y="5509515"/>
              <a:ext cx="1218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39" idx="4"/>
            </p:cNvCxnSpPr>
            <p:nvPr/>
          </p:nvCxnSpPr>
          <p:spPr>
            <a:xfrm rot="16200000" flipH="1">
              <a:off x="4074773" y="5509515"/>
              <a:ext cx="1218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40" idx="4"/>
            </p:cNvCxnSpPr>
            <p:nvPr/>
          </p:nvCxnSpPr>
          <p:spPr>
            <a:xfrm rot="16200000" flipH="1">
              <a:off x="4540065" y="5509515"/>
              <a:ext cx="1218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41" idx="4"/>
            </p:cNvCxnSpPr>
            <p:nvPr/>
          </p:nvCxnSpPr>
          <p:spPr>
            <a:xfrm rot="16200000" flipH="1">
              <a:off x="5005357" y="5509515"/>
              <a:ext cx="1218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47" idx="2"/>
              <a:endCxn id="143" idx="6"/>
            </p:cNvCxnSpPr>
            <p:nvPr/>
          </p:nvCxnSpPr>
          <p:spPr>
            <a:xfrm rot="10800000">
              <a:off x="3842269" y="4494265"/>
              <a:ext cx="1683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0800000">
              <a:off x="3842269" y="4809945"/>
              <a:ext cx="1683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800000">
              <a:off x="3842269" y="5276326"/>
              <a:ext cx="1683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10800000">
              <a:off x="3842269" y="5741119"/>
              <a:ext cx="1683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0800000">
              <a:off x="3842269" y="6207500"/>
              <a:ext cx="16833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143" idx="4"/>
              <a:endCxn id="137" idx="0"/>
            </p:cNvCxnSpPr>
            <p:nvPr/>
          </p:nvCxnSpPr>
          <p:spPr>
            <a:xfrm rot="5400000">
              <a:off x="3685126" y="4651312"/>
              <a:ext cx="136424"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144" idx="4"/>
              <a:endCxn id="138" idx="0"/>
            </p:cNvCxnSpPr>
            <p:nvPr/>
          </p:nvCxnSpPr>
          <p:spPr>
            <a:xfrm rot="5400000">
              <a:off x="4150419" y="4651312"/>
              <a:ext cx="136424"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145" idx="4"/>
              <a:endCxn id="139" idx="0"/>
            </p:cNvCxnSpPr>
            <p:nvPr/>
          </p:nvCxnSpPr>
          <p:spPr>
            <a:xfrm rot="5400000">
              <a:off x="4615710" y="4651312"/>
              <a:ext cx="136424"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146" idx="4"/>
              <a:endCxn id="140" idx="0"/>
            </p:cNvCxnSpPr>
            <p:nvPr/>
          </p:nvCxnSpPr>
          <p:spPr>
            <a:xfrm rot="5400000">
              <a:off x="5081003" y="4651312"/>
              <a:ext cx="136424"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147" idx="4"/>
              <a:endCxn id="141" idx="0"/>
            </p:cNvCxnSpPr>
            <p:nvPr/>
          </p:nvCxnSpPr>
          <p:spPr>
            <a:xfrm rot="5400000">
              <a:off x="5546294" y="4651312"/>
              <a:ext cx="136424"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34822" name="Group 255"/>
          <p:cNvGrpSpPr>
            <a:grpSpLocks/>
          </p:cNvGrpSpPr>
          <p:nvPr/>
        </p:nvGrpSpPr>
        <p:grpSpPr bwMode="auto">
          <a:xfrm>
            <a:off x="6656388" y="4724400"/>
            <a:ext cx="2043112" cy="1874838"/>
            <a:chOff x="6656543" y="4423437"/>
            <a:chExt cx="2042203" cy="1874483"/>
          </a:xfrm>
        </p:grpSpPr>
        <p:grpSp>
          <p:nvGrpSpPr>
            <p:cNvPr id="34826" name="Group 163"/>
            <p:cNvGrpSpPr>
              <a:grpSpLocks/>
            </p:cNvGrpSpPr>
            <p:nvPr/>
          </p:nvGrpSpPr>
          <p:grpSpPr bwMode="auto">
            <a:xfrm>
              <a:off x="6656543" y="6117920"/>
              <a:ext cx="2042203" cy="180000"/>
              <a:chOff x="1139868" y="5852786"/>
              <a:chExt cx="2042203" cy="180000"/>
            </a:xfrm>
          </p:grpSpPr>
          <p:sp>
            <p:nvSpPr>
              <p:cNvPr id="165" name="Oval 164"/>
              <p:cNvSpPr/>
              <p:nvPr/>
            </p:nvSpPr>
            <p:spPr>
              <a:xfrm>
                <a:off x="1139868" y="5853432"/>
                <a:ext cx="179307" cy="1793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 name="Oval 165"/>
              <p:cNvSpPr/>
              <p:nvPr/>
            </p:nvSpPr>
            <p:spPr>
              <a:xfrm>
                <a:off x="1604798" y="5853432"/>
                <a:ext cx="180894" cy="1793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 name="Oval 166"/>
              <p:cNvSpPr/>
              <p:nvPr/>
            </p:nvSpPr>
            <p:spPr>
              <a:xfrm>
                <a:off x="2071315" y="5853432"/>
                <a:ext cx="179308" cy="1793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 name="Oval 167"/>
              <p:cNvSpPr/>
              <p:nvPr/>
            </p:nvSpPr>
            <p:spPr>
              <a:xfrm>
                <a:off x="2536246" y="5853432"/>
                <a:ext cx="180894" cy="1793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 name="Oval 168"/>
              <p:cNvSpPr/>
              <p:nvPr/>
            </p:nvSpPr>
            <p:spPr>
              <a:xfrm>
                <a:off x="3002764" y="5853432"/>
                <a:ext cx="179307" cy="1793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827" name="Group 169"/>
            <p:cNvGrpSpPr>
              <a:grpSpLocks/>
            </p:cNvGrpSpPr>
            <p:nvPr/>
          </p:nvGrpSpPr>
          <p:grpSpPr bwMode="auto">
            <a:xfrm>
              <a:off x="6656543" y="5651847"/>
              <a:ext cx="2042203" cy="180000"/>
              <a:chOff x="1116904" y="5416463"/>
              <a:chExt cx="2042203" cy="180000"/>
            </a:xfrm>
          </p:grpSpPr>
          <p:sp>
            <p:nvSpPr>
              <p:cNvPr id="171" name="Oval 170"/>
              <p:cNvSpPr/>
              <p:nvPr/>
            </p:nvSpPr>
            <p:spPr>
              <a:xfrm>
                <a:off x="1116904" y="5416545"/>
                <a:ext cx="179307" cy="1793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 name="Oval 171"/>
              <p:cNvSpPr/>
              <p:nvPr/>
            </p:nvSpPr>
            <p:spPr>
              <a:xfrm>
                <a:off x="1581834" y="5416545"/>
                <a:ext cx="180894" cy="1793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 name="Oval 172"/>
              <p:cNvSpPr/>
              <p:nvPr/>
            </p:nvSpPr>
            <p:spPr>
              <a:xfrm>
                <a:off x="2048351" y="5416545"/>
                <a:ext cx="179308" cy="1793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 name="Oval 173"/>
              <p:cNvSpPr/>
              <p:nvPr/>
            </p:nvSpPr>
            <p:spPr>
              <a:xfrm>
                <a:off x="2513282" y="5416545"/>
                <a:ext cx="180894" cy="1793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 name="Oval 174"/>
              <p:cNvSpPr/>
              <p:nvPr/>
            </p:nvSpPr>
            <p:spPr>
              <a:xfrm>
                <a:off x="2979800" y="5416545"/>
                <a:ext cx="179307" cy="1793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828" name="Group 175"/>
            <p:cNvGrpSpPr>
              <a:grpSpLocks/>
            </p:cNvGrpSpPr>
            <p:nvPr/>
          </p:nvGrpSpPr>
          <p:grpSpPr bwMode="auto">
            <a:xfrm>
              <a:off x="6656543" y="4719703"/>
              <a:ext cx="2042203" cy="180000"/>
              <a:chOff x="1141956" y="4902896"/>
              <a:chExt cx="2042203" cy="180000"/>
            </a:xfrm>
          </p:grpSpPr>
          <p:sp>
            <p:nvSpPr>
              <p:cNvPr id="177" name="Oval 176"/>
              <p:cNvSpPr/>
              <p:nvPr/>
            </p:nvSpPr>
            <p:spPr>
              <a:xfrm>
                <a:off x="1141956" y="4903437"/>
                <a:ext cx="179307" cy="1793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 name="Oval 177"/>
              <p:cNvSpPr/>
              <p:nvPr/>
            </p:nvSpPr>
            <p:spPr>
              <a:xfrm>
                <a:off x="1606886" y="4903437"/>
                <a:ext cx="180894" cy="1793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 name="Oval 178"/>
              <p:cNvSpPr/>
              <p:nvPr/>
            </p:nvSpPr>
            <p:spPr>
              <a:xfrm>
                <a:off x="2073403" y="4903437"/>
                <a:ext cx="179308" cy="1793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 name="Oval 179"/>
              <p:cNvSpPr/>
              <p:nvPr/>
            </p:nvSpPr>
            <p:spPr>
              <a:xfrm>
                <a:off x="2538334" y="4903437"/>
                <a:ext cx="180894" cy="1793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 name="Oval 180"/>
              <p:cNvSpPr/>
              <p:nvPr/>
            </p:nvSpPr>
            <p:spPr>
              <a:xfrm>
                <a:off x="3004852" y="4903437"/>
                <a:ext cx="179307" cy="1793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829" name="Group 181"/>
            <p:cNvGrpSpPr>
              <a:grpSpLocks/>
            </p:cNvGrpSpPr>
            <p:nvPr/>
          </p:nvGrpSpPr>
          <p:grpSpPr bwMode="auto">
            <a:xfrm>
              <a:off x="6891659" y="4423437"/>
              <a:ext cx="1576653" cy="180000"/>
              <a:chOff x="1141956" y="4376803"/>
              <a:chExt cx="1576653" cy="180000"/>
            </a:xfrm>
          </p:grpSpPr>
          <p:sp>
            <p:nvSpPr>
              <p:cNvPr id="183" name="Oval 182"/>
              <p:cNvSpPr/>
              <p:nvPr/>
            </p:nvSpPr>
            <p:spPr>
              <a:xfrm>
                <a:off x="1141685" y="4376803"/>
                <a:ext cx="179307" cy="1793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 name="Oval 183"/>
              <p:cNvSpPr/>
              <p:nvPr/>
            </p:nvSpPr>
            <p:spPr>
              <a:xfrm>
                <a:off x="1608202" y="4376803"/>
                <a:ext cx="179307" cy="1793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 name="Oval 184"/>
              <p:cNvSpPr/>
              <p:nvPr/>
            </p:nvSpPr>
            <p:spPr>
              <a:xfrm>
                <a:off x="2073132" y="4376803"/>
                <a:ext cx="179308" cy="1793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 name="Oval 185"/>
              <p:cNvSpPr/>
              <p:nvPr/>
            </p:nvSpPr>
            <p:spPr>
              <a:xfrm>
                <a:off x="2539650" y="4376803"/>
                <a:ext cx="179308" cy="1793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830" name="Group 187"/>
            <p:cNvGrpSpPr>
              <a:grpSpLocks/>
            </p:cNvGrpSpPr>
            <p:nvPr/>
          </p:nvGrpSpPr>
          <p:grpSpPr bwMode="auto">
            <a:xfrm>
              <a:off x="6656543" y="5185775"/>
              <a:ext cx="2042203" cy="180000"/>
              <a:chOff x="1141956" y="4902896"/>
              <a:chExt cx="2042203" cy="180000"/>
            </a:xfrm>
          </p:grpSpPr>
          <p:sp>
            <p:nvSpPr>
              <p:cNvPr id="189" name="Oval 188"/>
              <p:cNvSpPr/>
              <p:nvPr/>
            </p:nvSpPr>
            <p:spPr>
              <a:xfrm>
                <a:off x="1141956" y="4902414"/>
                <a:ext cx="179307" cy="1809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 name="Oval 189"/>
              <p:cNvSpPr/>
              <p:nvPr/>
            </p:nvSpPr>
            <p:spPr>
              <a:xfrm>
                <a:off x="1606886" y="4902414"/>
                <a:ext cx="180894" cy="1809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 name="Oval 190"/>
              <p:cNvSpPr/>
              <p:nvPr/>
            </p:nvSpPr>
            <p:spPr>
              <a:xfrm>
                <a:off x="2073403" y="4902414"/>
                <a:ext cx="179308" cy="1809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 name="Oval 191"/>
              <p:cNvSpPr/>
              <p:nvPr/>
            </p:nvSpPr>
            <p:spPr>
              <a:xfrm>
                <a:off x="2538334" y="4902414"/>
                <a:ext cx="180894" cy="1809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 name="Oval 192"/>
              <p:cNvSpPr/>
              <p:nvPr/>
            </p:nvSpPr>
            <p:spPr>
              <a:xfrm>
                <a:off x="3004852" y="4902414"/>
                <a:ext cx="179307" cy="1809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94" name="Straight Connector 193"/>
            <p:cNvCxnSpPr>
              <a:stCxn id="177" idx="4"/>
            </p:cNvCxnSpPr>
            <p:nvPr/>
          </p:nvCxnSpPr>
          <p:spPr>
            <a:xfrm rot="16200000" flipH="1">
              <a:off x="6137505" y="5509081"/>
              <a:ext cx="1218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78" idx="4"/>
            </p:cNvCxnSpPr>
            <p:nvPr/>
          </p:nvCxnSpPr>
          <p:spPr>
            <a:xfrm rot="16200000" flipH="1">
              <a:off x="6602436" y="5509081"/>
              <a:ext cx="1218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179" idx="4"/>
            </p:cNvCxnSpPr>
            <p:nvPr/>
          </p:nvCxnSpPr>
          <p:spPr>
            <a:xfrm rot="16200000" flipH="1">
              <a:off x="7068160" y="5508288"/>
              <a:ext cx="1218969"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180" idx="4"/>
            </p:cNvCxnSpPr>
            <p:nvPr/>
          </p:nvCxnSpPr>
          <p:spPr>
            <a:xfrm rot="16200000" flipH="1">
              <a:off x="7533884" y="5509081"/>
              <a:ext cx="1218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81" idx="4"/>
            </p:cNvCxnSpPr>
            <p:nvPr/>
          </p:nvCxnSpPr>
          <p:spPr>
            <a:xfrm rot="16200000" flipH="1">
              <a:off x="7998815" y="5509081"/>
              <a:ext cx="1218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0800000">
              <a:off x="6835850" y="4809127"/>
              <a:ext cx="1683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0800000">
              <a:off x="6835850" y="5275764"/>
              <a:ext cx="1683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10800000">
              <a:off x="6835850" y="5742400"/>
              <a:ext cx="1683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0800000">
              <a:off x="6835850" y="6207449"/>
              <a:ext cx="1683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183" idx="3"/>
              <a:endCxn id="177" idx="7"/>
            </p:cNvCxnSpPr>
            <p:nvPr/>
          </p:nvCxnSpPr>
          <p:spPr>
            <a:xfrm rot="5400000">
              <a:off x="6780290" y="4607567"/>
              <a:ext cx="168243" cy="107902"/>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183" idx="5"/>
              <a:endCxn id="178" idx="1"/>
            </p:cNvCxnSpPr>
            <p:nvPr/>
          </p:nvCxnSpPr>
          <p:spPr>
            <a:xfrm rot="16200000" flipH="1">
              <a:off x="7012756" y="4609947"/>
              <a:ext cx="168243" cy="103142"/>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184" idx="3"/>
              <a:endCxn id="178" idx="7"/>
            </p:cNvCxnSpPr>
            <p:nvPr/>
          </p:nvCxnSpPr>
          <p:spPr>
            <a:xfrm rot="5400000">
              <a:off x="7245221" y="4607567"/>
              <a:ext cx="168243" cy="107902"/>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a:stCxn id="184" idx="5"/>
              <a:endCxn id="179" idx="1"/>
            </p:cNvCxnSpPr>
            <p:nvPr/>
          </p:nvCxnSpPr>
          <p:spPr>
            <a:xfrm rot="16200000" flipH="1">
              <a:off x="7477687" y="4609947"/>
              <a:ext cx="168243" cy="103141"/>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a:stCxn id="185" idx="3"/>
              <a:endCxn id="179" idx="7"/>
            </p:cNvCxnSpPr>
            <p:nvPr/>
          </p:nvCxnSpPr>
          <p:spPr>
            <a:xfrm rot="5400000">
              <a:off x="7711739" y="4607567"/>
              <a:ext cx="168243" cy="107902"/>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stCxn id="186" idx="3"/>
              <a:endCxn id="180" idx="7"/>
            </p:cNvCxnSpPr>
            <p:nvPr/>
          </p:nvCxnSpPr>
          <p:spPr>
            <a:xfrm rot="5400000">
              <a:off x="8176669" y="4607567"/>
              <a:ext cx="168243" cy="107902"/>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186" idx="5"/>
              <a:endCxn id="181" idx="1"/>
            </p:cNvCxnSpPr>
            <p:nvPr/>
          </p:nvCxnSpPr>
          <p:spPr>
            <a:xfrm rot="16200000" flipH="1">
              <a:off x="8409134" y="4609947"/>
              <a:ext cx="168243" cy="103142"/>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185" idx="5"/>
              <a:endCxn id="180" idx="1"/>
            </p:cNvCxnSpPr>
            <p:nvPr/>
          </p:nvCxnSpPr>
          <p:spPr>
            <a:xfrm rot="16200000" flipH="1">
              <a:off x="7944204" y="4609947"/>
              <a:ext cx="168243" cy="103141"/>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34823" name="TextBox 258"/>
          <p:cNvSpPr txBox="1">
            <a:spLocks noChangeArrowheads="1"/>
          </p:cNvSpPr>
          <p:nvPr/>
        </p:nvSpPr>
        <p:spPr bwMode="auto">
          <a:xfrm>
            <a:off x="663575" y="4148138"/>
            <a:ext cx="1979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u="sng"/>
              <a:t>Original Structure</a:t>
            </a:r>
          </a:p>
        </p:txBody>
      </p:sp>
      <p:sp>
        <p:nvSpPr>
          <p:cNvPr id="34824" name="TextBox 259"/>
          <p:cNvSpPr txBox="1">
            <a:spLocks noChangeArrowheads="1"/>
          </p:cNvSpPr>
          <p:nvPr/>
        </p:nvSpPr>
        <p:spPr bwMode="auto">
          <a:xfrm>
            <a:off x="3262313" y="4148138"/>
            <a:ext cx="282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u="sng"/>
              <a:t>Shortened Surface Bonds</a:t>
            </a:r>
          </a:p>
        </p:txBody>
      </p:sp>
      <p:sp>
        <p:nvSpPr>
          <p:cNvPr id="34825" name="TextBox 260"/>
          <p:cNvSpPr txBox="1">
            <a:spLocks noChangeArrowheads="1"/>
          </p:cNvSpPr>
          <p:nvPr/>
        </p:nvSpPr>
        <p:spPr bwMode="auto">
          <a:xfrm>
            <a:off x="6443663" y="4148138"/>
            <a:ext cx="2479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u="sng"/>
              <a:t>Shifted Surface Bonds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61913"/>
            <a:ext cx="8229600" cy="1143000"/>
          </a:xfrm>
        </p:spPr>
        <p:txBody>
          <a:bodyPr/>
          <a:lstStyle/>
          <a:p>
            <a:r>
              <a:rPr lang="en-US" altLang="en-US" smtClean="0"/>
              <a:t>Mechanical Strength</a:t>
            </a:r>
          </a:p>
        </p:txBody>
      </p:sp>
      <p:sp>
        <p:nvSpPr>
          <p:cNvPr id="35843" name="Content Placeholder 2"/>
          <p:cNvSpPr>
            <a:spLocks noGrp="1"/>
          </p:cNvSpPr>
          <p:nvPr>
            <p:ph idx="1"/>
          </p:nvPr>
        </p:nvSpPr>
        <p:spPr>
          <a:xfrm>
            <a:off x="457200" y="1211263"/>
            <a:ext cx="8229600" cy="4525962"/>
          </a:xfrm>
        </p:spPr>
        <p:txBody>
          <a:bodyPr/>
          <a:lstStyle/>
          <a:p>
            <a:r>
              <a:rPr lang="en-US" altLang="en-US" smtClean="0"/>
              <a:t>Calculated values for mechanical strength of idealized xtals = 100 to 1000X than experimental</a:t>
            </a:r>
          </a:p>
          <a:p>
            <a:r>
              <a:rPr lang="en-US" altLang="en-US" smtClean="0"/>
              <a:t>Differentiate between wires and nanocomposites</a:t>
            </a:r>
          </a:p>
          <a:p>
            <a:r>
              <a:rPr lang="en-US" altLang="en-US" smtClean="0"/>
              <a:t>Transition to higher strength occurs at about 10 microns (above the nanoscale)</a:t>
            </a:r>
          </a:p>
          <a:p>
            <a:r>
              <a:rPr lang="en-US" altLang="en-US" smtClean="0"/>
              <a:t>2 possible reasons:</a:t>
            </a:r>
          </a:p>
          <a:p>
            <a:pPr lvl="1"/>
            <a:r>
              <a:rPr lang="en-US" altLang="en-US" smtClean="0"/>
              <a:t>Lower number of defects inside the nanowire</a:t>
            </a:r>
          </a:p>
          <a:p>
            <a:pPr lvl="1"/>
            <a:r>
              <a:rPr lang="en-US" altLang="en-US" smtClean="0"/>
              <a:t>Fewer surface defects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762000"/>
            <a:ext cx="7772400" cy="1143000"/>
          </a:xfrm>
        </p:spPr>
        <p:txBody>
          <a:bodyPr/>
          <a:lstStyle/>
          <a:p>
            <a:pPr eaLnBrk="1" hangingPunct="1"/>
            <a:r>
              <a:rPr lang="en-US" altLang="en-US" smtClean="0"/>
              <a:t>Outline</a:t>
            </a:r>
          </a:p>
        </p:txBody>
      </p:sp>
      <p:sp>
        <p:nvSpPr>
          <p:cNvPr id="36867" name="Rectangle 3"/>
          <p:cNvSpPr txBox="1">
            <a:spLocks noChangeArrowheads="1"/>
          </p:cNvSpPr>
          <p:nvPr/>
        </p:nvSpPr>
        <p:spPr bwMode="auto">
          <a:xfrm>
            <a:off x="609600" y="20574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Font typeface="Arial" panose="020B0604020202020204" pitchFamily="34" charset="0"/>
              <a:buChar char="•"/>
            </a:pPr>
            <a:r>
              <a:rPr lang="en-US" altLang="en-US" sz="2800"/>
              <a:t>Definition and Examples</a:t>
            </a:r>
          </a:p>
          <a:p>
            <a:pPr eaLnBrk="1" hangingPunct="1">
              <a:lnSpc>
                <a:spcPct val="80000"/>
              </a:lnSpc>
              <a:spcBef>
                <a:spcPct val="20000"/>
              </a:spcBef>
              <a:buFont typeface="Arial" panose="020B0604020202020204" pitchFamily="34" charset="0"/>
              <a:buChar char="•"/>
            </a:pPr>
            <a:r>
              <a:rPr lang="en-US" altLang="en-US" sz="2800"/>
              <a:t>Physical Properties</a:t>
            </a:r>
          </a:p>
          <a:p>
            <a:pPr eaLnBrk="1" hangingPunct="1">
              <a:lnSpc>
                <a:spcPct val="80000"/>
              </a:lnSpc>
              <a:spcBef>
                <a:spcPct val="20000"/>
              </a:spcBef>
              <a:buFont typeface="Arial" panose="020B0604020202020204" pitchFamily="34" charset="0"/>
              <a:buChar char="•"/>
            </a:pPr>
            <a:r>
              <a:rPr lang="en-US" altLang="en-US" sz="2800">
                <a:solidFill>
                  <a:srgbClr val="FF0000"/>
                </a:solidFill>
              </a:rPr>
              <a:t>Optical Properties</a:t>
            </a:r>
          </a:p>
          <a:p>
            <a:pPr lvl="1" eaLnBrk="1" hangingPunct="1">
              <a:lnSpc>
                <a:spcPct val="80000"/>
              </a:lnSpc>
              <a:spcBef>
                <a:spcPct val="20000"/>
              </a:spcBef>
              <a:buFont typeface="Arial" panose="020B0604020202020204" pitchFamily="34" charset="0"/>
              <a:buChar char="•"/>
            </a:pPr>
            <a:r>
              <a:rPr lang="en-US" altLang="en-US" sz="2400">
                <a:solidFill>
                  <a:srgbClr val="FF0000"/>
                </a:solidFill>
              </a:rPr>
              <a:t>Surface Plasmons</a:t>
            </a:r>
          </a:p>
          <a:p>
            <a:pPr lvl="1" eaLnBrk="1" hangingPunct="1">
              <a:lnSpc>
                <a:spcPct val="80000"/>
              </a:lnSpc>
              <a:spcBef>
                <a:spcPct val="20000"/>
              </a:spcBef>
              <a:buFont typeface="Arial" panose="020B0604020202020204" pitchFamily="34" charset="0"/>
              <a:buChar char="•"/>
            </a:pPr>
            <a:r>
              <a:rPr lang="en-US" altLang="en-US" sz="2400">
                <a:solidFill>
                  <a:srgbClr val="FF0000"/>
                </a:solidFill>
              </a:rPr>
              <a:t>Quantum Confinement </a:t>
            </a:r>
          </a:p>
          <a:p>
            <a:pPr eaLnBrk="1" hangingPunct="1">
              <a:lnSpc>
                <a:spcPct val="80000"/>
              </a:lnSpc>
              <a:spcBef>
                <a:spcPct val="20000"/>
              </a:spcBef>
              <a:buFont typeface="Arial" panose="020B0604020202020204" pitchFamily="34" charset="0"/>
              <a:buChar char="•"/>
            </a:pPr>
            <a:r>
              <a:rPr lang="en-US" altLang="en-US" sz="2800"/>
              <a:t>Electrical Properties</a:t>
            </a:r>
          </a:p>
          <a:p>
            <a:pPr eaLnBrk="1" hangingPunct="1">
              <a:lnSpc>
                <a:spcPct val="80000"/>
              </a:lnSpc>
              <a:spcBef>
                <a:spcPct val="20000"/>
              </a:spcBef>
              <a:buFont typeface="Arial" panose="020B0604020202020204" pitchFamily="34" charset="0"/>
              <a:buChar char="•"/>
            </a:pPr>
            <a:r>
              <a:rPr lang="en-US" altLang="en-US" sz="2800"/>
              <a:t>Health Concerns</a:t>
            </a:r>
          </a:p>
          <a:p>
            <a:pPr eaLnBrk="1" hangingPunct="1">
              <a:lnSpc>
                <a:spcPct val="80000"/>
              </a:lnSpc>
              <a:spcBef>
                <a:spcPct val="20000"/>
              </a:spcBef>
              <a:buFont typeface="Arial" panose="020B0604020202020204" pitchFamily="34" charset="0"/>
              <a:buChar char="•"/>
            </a:pPr>
            <a:endParaRPr lang="en-US" altLang="en-US" sz="2800"/>
          </a:p>
          <a:p>
            <a:pPr eaLnBrk="1" hangingPunct="1">
              <a:lnSpc>
                <a:spcPct val="80000"/>
              </a:lnSpc>
              <a:spcBef>
                <a:spcPct val="20000"/>
              </a:spcBef>
            </a:pPr>
            <a:endParaRPr lang="en-US" altLang="en-US" sz="2400">
              <a:solidFill>
                <a:srgbClr val="3399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z="4000" smtClean="0"/>
              <a:t>Optical Properties</a:t>
            </a:r>
          </a:p>
        </p:txBody>
      </p:sp>
      <p:sp>
        <p:nvSpPr>
          <p:cNvPr id="37891" name="Rectangle 3"/>
          <p:cNvSpPr>
            <a:spLocks noGrp="1" noChangeArrowheads="1"/>
          </p:cNvSpPr>
          <p:nvPr>
            <p:ph idx="1"/>
          </p:nvPr>
        </p:nvSpPr>
        <p:spPr>
          <a:xfrm>
            <a:off x="457200" y="1600200"/>
            <a:ext cx="8229600" cy="4038600"/>
          </a:xfrm>
        </p:spPr>
        <p:txBody>
          <a:bodyPr/>
          <a:lstStyle/>
          <a:p>
            <a:r>
              <a:rPr lang="en-US" altLang="en-US" smtClean="0"/>
              <a:t>The size dependence on the optical properties of nanoparticles is the result of two distinct phenomena:</a:t>
            </a:r>
          </a:p>
          <a:p>
            <a:pPr lvl="1"/>
            <a:r>
              <a:rPr lang="en-US" altLang="en-US" smtClean="0"/>
              <a:t>Surface plasmon resonance for metals</a:t>
            </a:r>
          </a:p>
          <a:p>
            <a:pPr lvl="1"/>
            <a:r>
              <a:rPr lang="en-US" altLang="en-US" smtClean="0"/>
              <a:t>Increased energy level spacing due to the confinement of delocalized energy states. Most prominent in semiconductors</a:t>
            </a:r>
          </a:p>
        </p:txBody>
      </p:sp>
      <p:sp>
        <p:nvSpPr>
          <p:cNvPr id="37892" name="Text Box 4"/>
          <p:cNvSpPr txBox="1">
            <a:spLocks noChangeArrowheads="1"/>
          </p:cNvSpPr>
          <p:nvPr/>
        </p:nvSpPr>
        <p:spPr bwMode="auto">
          <a:xfrm>
            <a:off x="5257800" y="6110288"/>
            <a:ext cx="3886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a:t>Poole, C., Owens, F. </a:t>
            </a:r>
            <a:r>
              <a:rPr lang="en-US" altLang="en-US" sz="800" i="1"/>
              <a:t>Introduction to Nanotechnology</a:t>
            </a:r>
            <a:r>
              <a:rPr lang="en-US" altLang="en-US" sz="800"/>
              <a:t>. Wiley, New Jersey. 2003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z="4000" smtClean="0"/>
              <a:t>Optical Properties</a:t>
            </a:r>
          </a:p>
        </p:txBody>
      </p:sp>
      <p:sp>
        <p:nvSpPr>
          <p:cNvPr id="38915" name="Rectangle 3"/>
          <p:cNvSpPr>
            <a:spLocks noGrp="1" noChangeArrowheads="1"/>
          </p:cNvSpPr>
          <p:nvPr>
            <p:ph idx="1"/>
          </p:nvPr>
        </p:nvSpPr>
        <p:spPr>
          <a:xfrm>
            <a:off x="457200" y="1600200"/>
            <a:ext cx="8229600" cy="2743200"/>
          </a:xfrm>
        </p:spPr>
        <p:txBody>
          <a:bodyPr/>
          <a:lstStyle/>
          <a:p>
            <a:r>
              <a:rPr lang="en-US" altLang="en-US" smtClean="0"/>
              <a:t>Surface Plasmons</a:t>
            </a:r>
          </a:p>
          <a:p>
            <a:pPr lvl="1"/>
            <a:r>
              <a:rPr lang="en-US" altLang="en-US" sz="2400" smtClean="0"/>
              <a:t>Recall that metals can be modeled as an arrangement of positive ions surrounded by a sea of </a:t>
            </a:r>
            <a:r>
              <a:rPr lang="en-US" altLang="en-US" sz="2400" i="1" smtClean="0"/>
              <a:t>free electrons</a:t>
            </a:r>
            <a:r>
              <a:rPr lang="en-US" altLang="en-US" sz="2400" smtClean="0"/>
              <a:t>.</a:t>
            </a:r>
          </a:p>
          <a:p>
            <a:pPr lvl="1"/>
            <a:r>
              <a:rPr lang="en-US" altLang="en-US" sz="2400" smtClean="0"/>
              <a:t>The sea of electrons behaves like a fluid and will move under the influence of an electric field</a:t>
            </a:r>
          </a:p>
          <a:p>
            <a:pPr lvl="1"/>
            <a:endParaRPr lang="en-US" altLang="en-US" sz="2400" smtClean="0"/>
          </a:p>
        </p:txBody>
      </p:sp>
      <p:sp>
        <p:nvSpPr>
          <p:cNvPr id="5" name="Oval 4"/>
          <p:cNvSpPr/>
          <p:nvPr/>
        </p:nvSpPr>
        <p:spPr>
          <a:xfrm>
            <a:off x="1524000" y="48768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6" name="Oval 5"/>
          <p:cNvSpPr/>
          <p:nvPr/>
        </p:nvSpPr>
        <p:spPr>
          <a:xfrm>
            <a:off x="29718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7" name="Oval 6"/>
          <p:cNvSpPr/>
          <p:nvPr/>
        </p:nvSpPr>
        <p:spPr>
          <a:xfrm>
            <a:off x="1981200" y="48768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8" name="Oval 7"/>
          <p:cNvSpPr/>
          <p:nvPr/>
        </p:nvSpPr>
        <p:spPr>
          <a:xfrm>
            <a:off x="2438400" y="48768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9" name="Oval 8"/>
          <p:cNvSpPr/>
          <p:nvPr/>
        </p:nvSpPr>
        <p:spPr>
          <a:xfrm>
            <a:off x="2895600" y="48768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0" name="Oval 9"/>
          <p:cNvSpPr/>
          <p:nvPr/>
        </p:nvSpPr>
        <p:spPr>
          <a:xfrm>
            <a:off x="1524000" y="53340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1" name="Oval 10"/>
          <p:cNvSpPr/>
          <p:nvPr/>
        </p:nvSpPr>
        <p:spPr>
          <a:xfrm>
            <a:off x="1981200" y="53340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2" name="Oval 11"/>
          <p:cNvSpPr/>
          <p:nvPr/>
        </p:nvSpPr>
        <p:spPr>
          <a:xfrm>
            <a:off x="2438400" y="53340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3" name="Oval 12"/>
          <p:cNvSpPr/>
          <p:nvPr/>
        </p:nvSpPr>
        <p:spPr>
          <a:xfrm>
            <a:off x="2895600" y="53340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4" name="Oval 13"/>
          <p:cNvSpPr/>
          <p:nvPr/>
        </p:nvSpPr>
        <p:spPr>
          <a:xfrm>
            <a:off x="2438400" y="5181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5" name="Oval 14"/>
          <p:cNvSpPr/>
          <p:nvPr/>
        </p:nvSpPr>
        <p:spPr>
          <a:xfrm>
            <a:off x="2286000" y="4876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6" name="Oval 15"/>
          <p:cNvSpPr/>
          <p:nvPr/>
        </p:nvSpPr>
        <p:spPr>
          <a:xfrm>
            <a:off x="2743200" y="5105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7" name="Oval 16"/>
          <p:cNvSpPr/>
          <p:nvPr/>
        </p:nvSpPr>
        <p:spPr>
          <a:xfrm>
            <a:off x="2590800" y="5181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8" name="Oval 17"/>
          <p:cNvSpPr/>
          <p:nvPr/>
        </p:nvSpPr>
        <p:spPr>
          <a:xfrm>
            <a:off x="2743200" y="5257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9" name="Oval 18"/>
          <p:cNvSpPr/>
          <p:nvPr/>
        </p:nvSpPr>
        <p:spPr>
          <a:xfrm>
            <a:off x="2895600" y="5181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20" name="Oval 19"/>
          <p:cNvSpPr/>
          <p:nvPr/>
        </p:nvSpPr>
        <p:spPr>
          <a:xfrm>
            <a:off x="2743200" y="4953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21" name="Oval 20"/>
          <p:cNvSpPr/>
          <p:nvPr/>
        </p:nvSpPr>
        <p:spPr>
          <a:xfrm>
            <a:off x="2819400" y="4800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22" name="Oval 21"/>
          <p:cNvSpPr/>
          <p:nvPr/>
        </p:nvSpPr>
        <p:spPr>
          <a:xfrm>
            <a:off x="2667000" y="4800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23" name="Oval 22"/>
          <p:cNvSpPr/>
          <p:nvPr/>
        </p:nvSpPr>
        <p:spPr>
          <a:xfrm>
            <a:off x="2743200" y="54102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24" name="Oval 23"/>
          <p:cNvSpPr/>
          <p:nvPr/>
        </p:nvSpPr>
        <p:spPr>
          <a:xfrm>
            <a:off x="3124200" y="4800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25" name="Oval 24"/>
          <p:cNvSpPr/>
          <p:nvPr/>
        </p:nvSpPr>
        <p:spPr>
          <a:xfrm>
            <a:off x="25146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26" name="Oval 25"/>
          <p:cNvSpPr/>
          <p:nvPr/>
        </p:nvSpPr>
        <p:spPr>
          <a:xfrm>
            <a:off x="23622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27" name="Oval 26"/>
          <p:cNvSpPr/>
          <p:nvPr/>
        </p:nvSpPr>
        <p:spPr>
          <a:xfrm>
            <a:off x="3048000" y="5181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28" name="Oval 27"/>
          <p:cNvSpPr/>
          <p:nvPr/>
        </p:nvSpPr>
        <p:spPr>
          <a:xfrm>
            <a:off x="2286000" y="50292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29" name="Oval 28"/>
          <p:cNvSpPr/>
          <p:nvPr/>
        </p:nvSpPr>
        <p:spPr>
          <a:xfrm>
            <a:off x="2286000" y="5181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30" name="Oval 29"/>
          <p:cNvSpPr/>
          <p:nvPr/>
        </p:nvSpPr>
        <p:spPr>
          <a:xfrm>
            <a:off x="2286000" y="5486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31" name="Oval 30"/>
          <p:cNvSpPr/>
          <p:nvPr/>
        </p:nvSpPr>
        <p:spPr>
          <a:xfrm>
            <a:off x="2286000" y="5334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32" name="Oval 31"/>
          <p:cNvSpPr/>
          <p:nvPr/>
        </p:nvSpPr>
        <p:spPr>
          <a:xfrm>
            <a:off x="23622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33" name="Oval 32"/>
          <p:cNvSpPr/>
          <p:nvPr/>
        </p:nvSpPr>
        <p:spPr>
          <a:xfrm>
            <a:off x="2133600" y="5181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34" name="Oval 33"/>
          <p:cNvSpPr/>
          <p:nvPr/>
        </p:nvSpPr>
        <p:spPr>
          <a:xfrm>
            <a:off x="22098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35" name="Oval 34"/>
          <p:cNvSpPr/>
          <p:nvPr/>
        </p:nvSpPr>
        <p:spPr>
          <a:xfrm>
            <a:off x="20574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36" name="Oval 35"/>
          <p:cNvSpPr/>
          <p:nvPr/>
        </p:nvSpPr>
        <p:spPr>
          <a:xfrm>
            <a:off x="1752600" y="4800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37" name="Oval 36"/>
          <p:cNvSpPr/>
          <p:nvPr/>
        </p:nvSpPr>
        <p:spPr>
          <a:xfrm>
            <a:off x="1905000" y="4800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38" name="Oval 37"/>
          <p:cNvSpPr/>
          <p:nvPr/>
        </p:nvSpPr>
        <p:spPr>
          <a:xfrm>
            <a:off x="1828800" y="4953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39" name="Oval 38"/>
          <p:cNvSpPr/>
          <p:nvPr/>
        </p:nvSpPr>
        <p:spPr>
          <a:xfrm>
            <a:off x="1828800" y="5257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40" name="Oval 39"/>
          <p:cNvSpPr/>
          <p:nvPr/>
        </p:nvSpPr>
        <p:spPr>
          <a:xfrm>
            <a:off x="1981200" y="5181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41" name="Oval 40"/>
          <p:cNvSpPr/>
          <p:nvPr/>
        </p:nvSpPr>
        <p:spPr>
          <a:xfrm>
            <a:off x="1752600" y="5562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42" name="Oval 41"/>
          <p:cNvSpPr/>
          <p:nvPr/>
        </p:nvSpPr>
        <p:spPr>
          <a:xfrm>
            <a:off x="1828800" y="54102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43" name="Oval 42"/>
          <p:cNvSpPr/>
          <p:nvPr/>
        </p:nvSpPr>
        <p:spPr>
          <a:xfrm>
            <a:off x="1828800" y="5105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44" name="Oval 43"/>
          <p:cNvSpPr/>
          <p:nvPr/>
        </p:nvSpPr>
        <p:spPr>
          <a:xfrm>
            <a:off x="1676400" y="5181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45" name="Oval 44"/>
          <p:cNvSpPr/>
          <p:nvPr/>
        </p:nvSpPr>
        <p:spPr>
          <a:xfrm>
            <a:off x="1524000" y="5181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46" name="Oval 45"/>
          <p:cNvSpPr/>
          <p:nvPr/>
        </p:nvSpPr>
        <p:spPr>
          <a:xfrm>
            <a:off x="1371600" y="5105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47" name="Oval 46"/>
          <p:cNvSpPr/>
          <p:nvPr/>
        </p:nvSpPr>
        <p:spPr>
          <a:xfrm>
            <a:off x="1371600" y="4953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48" name="Oval 47"/>
          <p:cNvSpPr/>
          <p:nvPr/>
        </p:nvSpPr>
        <p:spPr>
          <a:xfrm>
            <a:off x="14478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49" name="Oval 48"/>
          <p:cNvSpPr/>
          <p:nvPr/>
        </p:nvSpPr>
        <p:spPr>
          <a:xfrm>
            <a:off x="16002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50" name="Oval 49"/>
          <p:cNvSpPr/>
          <p:nvPr/>
        </p:nvSpPr>
        <p:spPr>
          <a:xfrm>
            <a:off x="1371600" y="4800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51" name="Oval 50"/>
          <p:cNvSpPr/>
          <p:nvPr/>
        </p:nvSpPr>
        <p:spPr>
          <a:xfrm>
            <a:off x="1371600" y="5257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52" name="Oval 51"/>
          <p:cNvSpPr/>
          <p:nvPr/>
        </p:nvSpPr>
        <p:spPr>
          <a:xfrm>
            <a:off x="1371600" y="54102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53" name="Oval 52"/>
          <p:cNvSpPr/>
          <p:nvPr/>
        </p:nvSpPr>
        <p:spPr>
          <a:xfrm>
            <a:off x="1447800" y="5562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54" name="Oval 53"/>
          <p:cNvSpPr/>
          <p:nvPr/>
        </p:nvSpPr>
        <p:spPr>
          <a:xfrm>
            <a:off x="1600200" y="5638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55" name="Oval 54"/>
          <p:cNvSpPr/>
          <p:nvPr/>
        </p:nvSpPr>
        <p:spPr>
          <a:xfrm>
            <a:off x="1905000" y="5562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56" name="Oval 55"/>
          <p:cNvSpPr/>
          <p:nvPr/>
        </p:nvSpPr>
        <p:spPr>
          <a:xfrm>
            <a:off x="2057400" y="5638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57" name="Oval 56"/>
          <p:cNvSpPr/>
          <p:nvPr/>
        </p:nvSpPr>
        <p:spPr>
          <a:xfrm>
            <a:off x="2209800" y="5562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58" name="Oval 57"/>
          <p:cNvSpPr/>
          <p:nvPr/>
        </p:nvSpPr>
        <p:spPr>
          <a:xfrm>
            <a:off x="2667000" y="5562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59" name="Oval 58"/>
          <p:cNvSpPr/>
          <p:nvPr/>
        </p:nvSpPr>
        <p:spPr>
          <a:xfrm>
            <a:off x="2362200" y="5562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60" name="Oval 59"/>
          <p:cNvSpPr/>
          <p:nvPr/>
        </p:nvSpPr>
        <p:spPr>
          <a:xfrm>
            <a:off x="2514600" y="5638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61" name="Oval 60"/>
          <p:cNvSpPr/>
          <p:nvPr/>
        </p:nvSpPr>
        <p:spPr>
          <a:xfrm>
            <a:off x="17526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62" name="Oval 61"/>
          <p:cNvSpPr/>
          <p:nvPr/>
        </p:nvSpPr>
        <p:spPr>
          <a:xfrm>
            <a:off x="19050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63" name="Oval 62"/>
          <p:cNvSpPr/>
          <p:nvPr/>
        </p:nvSpPr>
        <p:spPr>
          <a:xfrm>
            <a:off x="26670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64" name="Oval 63"/>
          <p:cNvSpPr/>
          <p:nvPr/>
        </p:nvSpPr>
        <p:spPr>
          <a:xfrm>
            <a:off x="28194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65" name="Oval 64"/>
          <p:cNvSpPr/>
          <p:nvPr/>
        </p:nvSpPr>
        <p:spPr>
          <a:xfrm>
            <a:off x="3200400" y="4953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66" name="Oval 65"/>
          <p:cNvSpPr/>
          <p:nvPr/>
        </p:nvSpPr>
        <p:spPr>
          <a:xfrm>
            <a:off x="3200400" y="5105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67" name="Oval 66"/>
          <p:cNvSpPr/>
          <p:nvPr/>
        </p:nvSpPr>
        <p:spPr>
          <a:xfrm>
            <a:off x="3200400" y="5257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68" name="Oval 67"/>
          <p:cNvSpPr/>
          <p:nvPr/>
        </p:nvSpPr>
        <p:spPr>
          <a:xfrm>
            <a:off x="3200400" y="54102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69" name="Oval 68"/>
          <p:cNvSpPr/>
          <p:nvPr/>
        </p:nvSpPr>
        <p:spPr>
          <a:xfrm>
            <a:off x="3124200" y="5562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70" name="Oval 69"/>
          <p:cNvSpPr/>
          <p:nvPr/>
        </p:nvSpPr>
        <p:spPr>
          <a:xfrm>
            <a:off x="2971800" y="5638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71" name="Oval 70"/>
          <p:cNvSpPr/>
          <p:nvPr/>
        </p:nvSpPr>
        <p:spPr>
          <a:xfrm>
            <a:off x="2819400" y="5562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72" name="Oval 71"/>
          <p:cNvSpPr/>
          <p:nvPr/>
        </p:nvSpPr>
        <p:spPr>
          <a:xfrm>
            <a:off x="5715000" y="50292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73" name="Oval 72"/>
          <p:cNvSpPr/>
          <p:nvPr/>
        </p:nvSpPr>
        <p:spPr>
          <a:xfrm>
            <a:off x="7162800" y="4876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74" name="Oval 73"/>
          <p:cNvSpPr/>
          <p:nvPr/>
        </p:nvSpPr>
        <p:spPr>
          <a:xfrm>
            <a:off x="6172200" y="50292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75" name="Oval 74"/>
          <p:cNvSpPr/>
          <p:nvPr/>
        </p:nvSpPr>
        <p:spPr>
          <a:xfrm>
            <a:off x="6629400" y="50292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76" name="Oval 75"/>
          <p:cNvSpPr/>
          <p:nvPr/>
        </p:nvSpPr>
        <p:spPr>
          <a:xfrm>
            <a:off x="7086600" y="50292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77" name="Oval 76"/>
          <p:cNvSpPr/>
          <p:nvPr/>
        </p:nvSpPr>
        <p:spPr>
          <a:xfrm>
            <a:off x="5715000" y="54864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78" name="Oval 77"/>
          <p:cNvSpPr/>
          <p:nvPr/>
        </p:nvSpPr>
        <p:spPr>
          <a:xfrm>
            <a:off x="6172200" y="54864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79" name="Oval 78"/>
          <p:cNvSpPr/>
          <p:nvPr/>
        </p:nvSpPr>
        <p:spPr>
          <a:xfrm>
            <a:off x="6629400" y="54864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80" name="Oval 79"/>
          <p:cNvSpPr/>
          <p:nvPr/>
        </p:nvSpPr>
        <p:spPr>
          <a:xfrm>
            <a:off x="7086600" y="54864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81" name="Oval 80"/>
          <p:cNvSpPr/>
          <p:nvPr/>
        </p:nvSpPr>
        <p:spPr>
          <a:xfrm>
            <a:off x="6629400" y="5334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82" name="Oval 81"/>
          <p:cNvSpPr/>
          <p:nvPr/>
        </p:nvSpPr>
        <p:spPr>
          <a:xfrm>
            <a:off x="6477000" y="50292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83" name="Oval 82"/>
          <p:cNvSpPr/>
          <p:nvPr/>
        </p:nvSpPr>
        <p:spPr>
          <a:xfrm>
            <a:off x="6934200" y="5257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84" name="Oval 83"/>
          <p:cNvSpPr/>
          <p:nvPr/>
        </p:nvSpPr>
        <p:spPr>
          <a:xfrm>
            <a:off x="6781800" y="5334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85" name="Oval 84"/>
          <p:cNvSpPr/>
          <p:nvPr/>
        </p:nvSpPr>
        <p:spPr>
          <a:xfrm>
            <a:off x="6934200" y="54102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86" name="Oval 85"/>
          <p:cNvSpPr/>
          <p:nvPr/>
        </p:nvSpPr>
        <p:spPr>
          <a:xfrm>
            <a:off x="7086600" y="5334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87" name="Oval 86"/>
          <p:cNvSpPr/>
          <p:nvPr/>
        </p:nvSpPr>
        <p:spPr>
          <a:xfrm>
            <a:off x="6934200" y="5105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88" name="Oval 87"/>
          <p:cNvSpPr/>
          <p:nvPr/>
        </p:nvSpPr>
        <p:spPr>
          <a:xfrm>
            <a:off x="7010400" y="4953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89" name="Oval 88"/>
          <p:cNvSpPr/>
          <p:nvPr/>
        </p:nvSpPr>
        <p:spPr>
          <a:xfrm>
            <a:off x="6858000" y="4953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90" name="Oval 89"/>
          <p:cNvSpPr/>
          <p:nvPr/>
        </p:nvSpPr>
        <p:spPr>
          <a:xfrm>
            <a:off x="7467600" y="4953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91" name="Oval 90"/>
          <p:cNvSpPr/>
          <p:nvPr/>
        </p:nvSpPr>
        <p:spPr>
          <a:xfrm>
            <a:off x="7315200" y="4953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92" name="Oval 91"/>
          <p:cNvSpPr/>
          <p:nvPr/>
        </p:nvSpPr>
        <p:spPr>
          <a:xfrm>
            <a:off x="6705600" y="4876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93" name="Oval 92"/>
          <p:cNvSpPr/>
          <p:nvPr/>
        </p:nvSpPr>
        <p:spPr>
          <a:xfrm>
            <a:off x="6553200" y="4876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94" name="Oval 93"/>
          <p:cNvSpPr/>
          <p:nvPr/>
        </p:nvSpPr>
        <p:spPr>
          <a:xfrm>
            <a:off x="7239000" y="5334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95" name="Oval 94"/>
          <p:cNvSpPr/>
          <p:nvPr/>
        </p:nvSpPr>
        <p:spPr>
          <a:xfrm>
            <a:off x="6477000" y="5181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96" name="Oval 95"/>
          <p:cNvSpPr/>
          <p:nvPr/>
        </p:nvSpPr>
        <p:spPr>
          <a:xfrm>
            <a:off x="6477000" y="5334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97" name="Oval 96"/>
          <p:cNvSpPr/>
          <p:nvPr/>
        </p:nvSpPr>
        <p:spPr>
          <a:xfrm>
            <a:off x="5486400" y="4800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98" name="Oval 97"/>
          <p:cNvSpPr/>
          <p:nvPr/>
        </p:nvSpPr>
        <p:spPr>
          <a:xfrm>
            <a:off x="6477000" y="5486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99" name="Oval 98"/>
          <p:cNvSpPr/>
          <p:nvPr/>
        </p:nvSpPr>
        <p:spPr>
          <a:xfrm>
            <a:off x="6553200" y="4876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00" name="Oval 99"/>
          <p:cNvSpPr/>
          <p:nvPr/>
        </p:nvSpPr>
        <p:spPr>
          <a:xfrm>
            <a:off x="6324600" y="5334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01" name="Oval 100"/>
          <p:cNvSpPr/>
          <p:nvPr/>
        </p:nvSpPr>
        <p:spPr>
          <a:xfrm>
            <a:off x="6400800" y="4876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02" name="Oval 101"/>
          <p:cNvSpPr/>
          <p:nvPr/>
        </p:nvSpPr>
        <p:spPr>
          <a:xfrm>
            <a:off x="6248400" y="4876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03" name="Oval 102"/>
          <p:cNvSpPr/>
          <p:nvPr/>
        </p:nvSpPr>
        <p:spPr>
          <a:xfrm>
            <a:off x="5943600" y="4953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04" name="Oval 103"/>
          <p:cNvSpPr/>
          <p:nvPr/>
        </p:nvSpPr>
        <p:spPr>
          <a:xfrm>
            <a:off x="6096000" y="4953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05" name="Oval 104"/>
          <p:cNvSpPr/>
          <p:nvPr/>
        </p:nvSpPr>
        <p:spPr>
          <a:xfrm>
            <a:off x="6019800" y="5105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06" name="Oval 105"/>
          <p:cNvSpPr/>
          <p:nvPr/>
        </p:nvSpPr>
        <p:spPr>
          <a:xfrm>
            <a:off x="6019800" y="54102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07" name="Oval 106"/>
          <p:cNvSpPr/>
          <p:nvPr/>
        </p:nvSpPr>
        <p:spPr>
          <a:xfrm>
            <a:off x="6172200" y="5334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08" name="Oval 107"/>
          <p:cNvSpPr/>
          <p:nvPr/>
        </p:nvSpPr>
        <p:spPr>
          <a:xfrm>
            <a:off x="61722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09" name="Oval 108"/>
          <p:cNvSpPr/>
          <p:nvPr/>
        </p:nvSpPr>
        <p:spPr>
          <a:xfrm>
            <a:off x="60198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10" name="Oval 109"/>
          <p:cNvSpPr/>
          <p:nvPr/>
        </p:nvSpPr>
        <p:spPr>
          <a:xfrm>
            <a:off x="6019800" y="5257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11" name="Oval 110"/>
          <p:cNvSpPr/>
          <p:nvPr/>
        </p:nvSpPr>
        <p:spPr>
          <a:xfrm>
            <a:off x="5867400" y="5334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12" name="Oval 111"/>
          <p:cNvSpPr/>
          <p:nvPr/>
        </p:nvSpPr>
        <p:spPr>
          <a:xfrm>
            <a:off x="5715000" y="5334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13" name="Oval 112"/>
          <p:cNvSpPr/>
          <p:nvPr/>
        </p:nvSpPr>
        <p:spPr>
          <a:xfrm>
            <a:off x="5562600" y="5257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14" name="Oval 113"/>
          <p:cNvSpPr/>
          <p:nvPr/>
        </p:nvSpPr>
        <p:spPr>
          <a:xfrm>
            <a:off x="5562600" y="5105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15" name="Oval 114"/>
          <p:cNvSpPr/>
          <p:nvPr/>
        </p:nvSpPr>
        <p:spPr>
          <a:xfrm>
            <a:off x="5638800" y="4876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16" name="Oval 115"/>
          <p:cNvSpPr/>
          <p:nvPr/>
        </p:nvSpPr>
        <p:spPr>
          <a:xfrm>
            <a:off x="5791200" y="4876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17" name="Oval 116"/>
          <p:cNvSpPr/>
          <p:nvPr/>
        </p:nvSpPr>
        <p:spPr>
          <a:xfrm>
            <a:off x="5562600" y="4953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18" name="Oval 117"/>
          <p:cNvSpPr/>
          <p:nvPr/>
        </p:nvSpPr>
        <p:spPr>
          <a:xfrm>
            <a:off x="5562600" y="54102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19" name="Oval 118"/>
          <p:cNvSpPr/>
          <p:nvPr/>
        </p:nvSpPr>
        <p:spPr>
          <a:xfrm>
            <a:off x="55626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20" name="Oval 119"/>
          <p:cNvSpPr/>
          <p:nvPr/>
        </p:nvSpPr>
        <p:spPr>
          <a:xfrm>
            <a:off x="58674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21" name="Oval 120"/>
          <p:cNvSpPr/>
          <p:nvPr/>
        </p:nvSpPr>
        <p:spPr>
          <a:xfrm>
            <a:off x="57150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22" name="Oval 121"/>
          <p:cNvSpPr/>
          <p:nvPr/>
        </p:nvSpPr>
        <p:spPr>
          <a:xfrm>
            <a:off x="63246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23" name="Oval 122"/>
          <p:cNvSpPr/>
          <p:nvPr/>
        </p:nvSpPr>
        <p:spPr>
          <a:xfrm>
            <a:off x="64770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24" name="Oval 123"/>
          <p:cNvSpPr/>
          <p:nvPr/>
        </p:nvSpPr>
        <p:spPr>
          <a:xfrm>
            <a:off x="66294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25" name="Oval 124"/>
          <p:cNvSpPr/>
          <p:nvPr/>
        </p:nvSpPr>
        <p:spPr>
          <a:xfrm>
            <a:off x="70866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26" name="Oval 125"/>
          <p:cNvSpPr/>
          <p:nvPr/>
        </p:nvSpPr>
        <p:spPr>
          <a:xfrm>
            <a:off x="67818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27" name="Oval 126"/>
          <p:cNvSpPr/>
          <p:nvPr/>
        </p:nvSpPr>
        <p:spPr>
          <a:xfrm>
            <a:off x="69342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28" name="Oval 127"/>
          <p:cNvSpPr/>
          <p:nvPr/>
        </p:nvSpPr>
        <p:spPr>
          <a:xfrm>
            <a:off x="5943600" y="4876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29" name="Oval 128"/>
          <p:cNvSpPr/>
          <p:nvPr/>
        </p:nvSpPr>
        <p:spPr>
          <a:xfrm>
            <a:off x="6096000" y="4876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30" name="Oval 129"/>
          <p:cNvSpPr/>
          <p:nvPr/>
        </p:nvSpPr>
        <p:spPr>
          <a:xfrm>
            <a:off x="6858000" y="4876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31" name="Oval 130"/>
          <p:cNvSpPr/>
          <p:nvPr/>
        </p:nvSpPr>
        <p:spPr>
          <a:xfrm>
            <a:off x="7010400" y="4876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32" name="Oval 131"/>
          <p:cNvSpPr/>
          <p:nvPr/>
        </p:nvSpPr>
        <p:spPr>
          <a:xfrm>
            <a:off x="7391400" y="5105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33" name="Oval 132"/>
          <p:cNvSpPr/>
          <p:nvPr/>
        </p:nvSpPr>
        <p:spPr>
          <a:xfrm>
            <a:off x="7391400" y="5257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34" name="Oval 133"/>
          <p:cNvSpPr/>
          <p:nvPr/>
        </p:nvSpPr>
        <p:spPr>
          <a:xfrm>
            <a:off x="7391400" y="54102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37" name="Oval 136"/>
          <p:cNvSpPr/>
          <p:nvPr/>
        </p:nvSpPr>
        <p:spPr>
          <a:xfrm>
            <a:off x="7315200" y="4800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38" name="Oval 137"/>
          <p:cNvSpPr/>
          <p:nvPr/>
        </p:nvSpPr>
        <p:spPr>
          <a:xfrm>
            <a:off x="72390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39" name="Oval 138"/>
          <p:cNvSpPr/>
          <p:nvPr/>
        </p:nvSpPr>
        <p:spPr>
          <a:xfrm>
            <a:off x="7467600" y="48006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40" name="Oval 139"/>
          <p:cNvSpPr/>
          <p:nvPr/>
        </p:nvSpPr>
        <p:spPr>
          <a:xfrm>
            <a:off x="7543800" y="5105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41" name="Oval 140"/>
          <p:cNvSpPr/>
          <p:nvPr/>
        </p:nvSpPr>
        <p:spPr>
          <a:xfrm>
            <a:off x="7391400" y="4724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42" name="Oval 141"/>
          <p:cNvSpPr/>
          <p:nvPr/>
        </p:nvSpPr>
        <p:spPr>
          <a:xfrm>
            <a:off x="5410200" y="49530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43" name="Oval 142"/>
          <p:cNvSpPr/>
          <p:nvPr/>
        </p:nvSpPr>
        <p:spPr>
          <a:xfrm>
            <a:off x="5410200" y="51054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44" name="Oval 143"/>
          <p:cNvSpPr/>
          <p:nvPr/>
        </p:nvSpPr>
        <p:spPr>
          <a:xfrm>
            <a:off x="5410200" y="5257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45" name="Oval 144"/>
          <p:cNvSpPr/>
          <p:nvPr/>
        </p:nvSpPr>
        <p:spPr>
          <a:xfrm>
            <a:off x="7543800" y="5257800"/>
            <a:ext cx="152400" cy="152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cxnSp>
        <p:nvCxnSpPr>
          <p:cNvPr id="147" name="Straight Arrow Connector 146"/>
          <p:cNvCxnSpPr/>
          <p:nvPr/>
        </p:nvCxnSpPr>
        <p:spPr>
          <a:xfrm rot="5400000">
            <a:off x="4611688" y="5143500"/>
            <a:ext cx="989012" cy="1588"/>
          </a:xfrm>
          <a:prstGeom prst="straightConnector1">
            <a:avLst/>
          </a:prstGeom>
          <a:ln w="25400">
            <a:solidFill>
              <a:schemeClr val="tx2">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056" name="TextBox 149"/>
          <p:cNvSpPr txBox="1">
            <a:spLocks noChangeArrowheads="1"/>
          </p:cNvSpPr>
          <p:nvPr/>
        </p:nvSpPr>
        <p:spPr bwMode="auto">
          <a:xfrm>
            <a:off x="4800600" y="5638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E-field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z="4000" smtClean="0"/>
              <a:t>Optical Properties</a:t>
            </a:r>
          </a:p>
        </p:txBody>
      </p:sp>
      <p:sp>
        <p:nvSpPr>
          <p:cNvPr id="39939" name="Rectangle 3"/>
          <p:cNvSpPr>
            <a:spLocks noGrp="1" noChangeArrowheads="1"/>
          </p:cNvSpPr>
          <p:nvPr>
            <p:ph idx="1"/>
          </p:nvPr>
        </p:nvSpPr>
        <p:spPr>
          <a:xfrm>
            <a:off x="457200" y="1600200"/>
            <a:ext cx="8229600" cy="1752600"/>
          </a:xfrm>
        </p:spPr>
        <p:txBody>
          <a:bodyPr/>
          <a:lstStyle/>
          <a:p>
            <a:pPr>
              <a:buFontTx/>
              <a:buNone/>
            </a:pPr>
            <a:r>
              <a:rPr lang="en-US" altLang="en-US" sz="2400" smtClean="0"/>
              <a:t>Surface Plasmons</a:t>
            </a:r>
          </a:p>
          <a:p>
            <a:pPr lvl="1"/>
            <a:r>
              <a:rPr lang="en-US" altLang="en-US" sz="2000" smtClean="0"/>
              <a:t>If the electric field is oscillating (like a photon), then the sea of electrons will oscillate too. These oscillations are quantized and resonate at a specific frequency. Such oscillations are called </a:t>
            </a:r>
            <a:r>
              <a:rPr lang="en-US" altLang="en-US" sz="2000" b="1" smtClean="0"/>
              <a:t>plasmons</a:t>
            </a:r>
            <a:r>
              <a:rPr lang="en-US" altLang="en-US" sz="2000" smtClean="0"/>
              <a:t>. </a:t>
            </a:r>
          </a:p>
          <a:p>
            <a:pPr lvl="1"/>
            <a:endParaRPr lang="en-US" altLang="en-US" sz="2400" smtClean="0"/>
          </a:p>
        </p:txBody>
      </p:sp>
      <p:pic>
        <p:nvPicPr>
          <p:cNvPr id="39940" name="Picture 1"/>
          <p:cNvPicPr>
            <a:picLocks noChangeAspect="1" noChangeArrowheads="1"/>
          </p:cNvPicPr>
          <p:nvPr/>
        </p:nvPicPr>
        <p:blipFill>
          <a:blip r:embed="rId2">
            <a:extLst>
              <a:ext uri="{28A0092B-C50C-407E-A947-70E740481C1C}">
                <a14:useLocalDpi xmlns:a14="http://schemas.microsoft.com/office/drawing/2010/main" val="0"/>
              </a:ext>
            </a:extLst>
          </a:blip>
          <a:srcRect b="48293"/>
          <a:stretch>
            <a:fillRect/>
          </a:stretch>
        </p:blipFill>
        <p:spPr bwMode="auto">
          <a:xfrm>
            <a:off x="190500" y="3581400"/>
            <a:ext cx="44577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
          <p:cNvPicPr>
            <a:picLocks noChangeAspect="1" noChangeArrowheads="1"/>
          </p:cNvPicPr>
          <p:nvPr/>
        </p:nvPicPr>
        <p:blipFill>
          <a:blip r:embed="rId2">
            <a:extLst>
              <a:ext uri="{28A0092B-C50C-407E-A947-70E740481C1C}">
                <a14:useLocalDpi xmlns:a14="http://schemas.microsoft.com/office/drawing/2010/main" val="0"/>
              </a:ext>
            </a:extLst>
          </a:blip>
          <a:srcRect t="53186"/>
          <a:stretch>
            <a:fillRect/>
          </a:stretch>
        </p:blipFill>
        <p:spPr bwMode="auto">
          <a:xfrm>
            <a:off x="4686300" y="3733800"/>
            <a:ext cx="44577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5"/>
          <p:cNvSpPr txBox="1">
            <a:spLocks noChangeArrowheads="1"/>
          </p:cNvSpPr>
          <p:nvPr/>
        </p:nvSpPr>
        <p:spPr bwMode="auto">
          <a:xfrm>
            <a:off x="7040563" y="6348413"/>
            <a:ext cx="1981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Source: MRS Bulletin 2005, 30(5), 338.</a:t>
            </a:r>
          </a:p>
        </p:txBody>
      </p:sp>
      <p:sp>
        <p:nvSpPr>
          <p:cNvPr id="39943" name="TextBox 6"/>
          <p:cNvSpPr txBox="1">
            <a:spLocks noChangeArrowheads="1"/>
          </p:cNvSpPr>
          <p:nvPr/>
        </p:nvSpPr>
        <p:spPr bwMode="auto">
          <a:xfrm>
            <a:off x="714375" y="3632200"/>
            <a:ext cx="324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Resonance at a metal surface</a:t>
            </a:r>
          </a:p>
        </p:txBody>
      </p:sp>
      <p:sp>
        <p:nvSpPr>
          <p:cNvPr id="39944" name="TextBox 7"/>
          <p:cNvSpPr txBox="1">
            <a:spLocks noChangeArrowheads="1"/>
          </p:cNvSpPr>
          <p:nvPr/>
        </p:nvSpPr>
        <p:spPr bwMode="auto">
          <a:xfrm>
            <a:off x="5149850" y="3771900"/>
            <a:ext cx="260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Resonance in metal NP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z="4000" smtClean="0"/>
              <a:t>Optical Properties</a:t>
            </a:r>
          </a:p>
        </p:txBody>
      </p:sp>
      <p:sp>
        <p:nvSpPr>
          <p:cNvPr id="40963" name="Rectangle 3"/>
          <p:cNvSpPr>
            <a:spLocks noGrp="1" noChangeArrowheads="1"/>
          </p:cNvSpPr>
          <p:nvPr>
            <p:ph idx="1"/>
          </p:nvPr>
        </p:nvSpPr>
        <p:spPr/>
        <p:txBody>
          <a:bodyPr/>
          <a:lstStyle/>
          <a:p>
            <a:pPr>
              <a:lnSpc>
                <a:spcPct val="80000"/>
              </a:lnSpc>
            </a:pPr>
            <a:r>
              <a:rPr lang="en-US" altLang="en-US" smtClean="0"/>
              <a:t>Surface Plasmons</a:t>
            </a:r>
          </a:p>
          <a:p>
            <a:pPr lvl="1"/>
            <a:r>
              <a:rPr lang="en-US" altLang="en-US" sz="2400" smtClean="0"/>
              <a:t>Formal definition: Plasmons are the coherent excitation of </a:t>
            </a:r>
            <a:r>
              <a:rPr lang="en-US" altLang="en-US" sz="2400" i="1" smtClean="0"/>
              <a:t>free electrons </a:t>
            </a:r>
            <a:r>
              <a:rPr lang="en-US" altLang="en-US" sz="2400" smtClean="0"/>
              <a:t>in a metal.</a:t>
            </a:r>
          </a:p>
          <a:p>
            <a:pPr lvl="1"/>
            <a:r>
              <a:rPr lang="en-US" altLang="en-US" sz="2400" smtClean="0"/>
              <a:t>The plasmon resonance frequency (f) depends on particle size, shape, and material type. It is related to the plasmon energy (E) by Planck’s constant. E=h*f</a:t>
            </a:r>
          </a:p>
          <a:p>
            <a:pPr lvl="1"/>
            <a:r>
              <a:rPr lang="en-US" altLang="en-US" sz="2400" smtClean="0"/>
              <a:t>Surface plasmons are confined to the surface of the material. </a:t>
            </a:r>
          </a:p>
          <a:p>
            <a:pPr lvl="1">
              <a:lnSpc>
                <a:spcPct val="80000"/>
              </a:lnSpc>
            </a:pPr>
            <a:r>
              <a:rPr lang="en-US" altLang="en-US" sz="2400" smtClean="0"/>
              <a:t>The optical properties of metal nanoparticles are dominated by the interaction of surface plasmons with incident photons.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4000" smtClean="0"/>
              <a:t>Optical Properties</a:t>
            </a:r>
          </a:p>
        </p:txBody>
      </p:sp>
      <p:sp>
        <p:nvSpPr>
          <p:cNvPr id="41987" name="Rectangle 3"/>
          <p:cNvSpPr>
            <a:spLocks noGrp="1" noChangeArrowheads="1"/>
          </p:cNvSpPr>
          <p:nvPr>
            <p:ph idx="1"/>
          </p:nvPr>
        </p:nvSpPr>
        <p:spPr/>
        <p:txBody>
          <a:bodyPr/>
          <a:lstStyle/>
          <a:p>
            <a:pPr>
              <a:buFontTx/>
              <a:buNone/>
            </a:pPr>
            <a:r>
              <a:rPr lang="en-US" altLang="en-US" sz="2800" smtClean="0"/>
              <a:t>Surface Plasmons</a:t>
            </a:r>
          </a:p>
          <a:p>
            <a:pPr lvl="1"/>
            <a:r>
              <a:rPr lang="en-US" altLang="en-US" sz="2400" smtClean="0"/>
              <a:t>Metal nanoparticles like gold and silver have plasmon frequencies in the visible range.</a:t>
            </a:r>
          </a:p>
          <a:p>
            <a:pPr lvl="1"/>
            <a:r>
              <a:rPr lang="en-US" altLang="en-US" sz="2400" smtClean="0"/>
              <a:t>When white light impinges on metal nanoparticles the wavelength corresponding to the plasmon frequency is absorbed.</a:t>
            </a:r>
          </a:p>
          <a:p>
            <a:pPr lvl="1"/>
            <a:r>
              <a:rPr lang="en-US" altLang="en-US" sz="2400" smtClean="0"/>
              <a:t>The spectral locations, strengths, and number of plasmon resonances for a given particle depend on the particle’s shape and size.</a:t>
            </a:r>
          </a:p>
          <a:p>
            <a:pPr lvl="1"/>
            <a:endParaRPr lang="en-US" altLang="en-US" sz="2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0" y="228600"/>
            <a:ext cx="8229600" cy="1143000"/>
          </a:xfrm>
        </p:spPr>
        <p:txBody>
          <a:bodyPr/>
          <a:lstStyle/>
          <a:p>
            <a:r>
              <a:rPr lang="en-US" altLang="en-US" sz="3600" smtClean="0"/>
              <a:t>Optical Properties</a:t>
            </a:r>
          </a:p>
        </p:txBody>
      </p:sp>
      <p:pic>
        <p:nvPicPr>
          <p:cNvPr id="43011" name="Picture 8" descr="Absorption_of_light_vs_size.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2057400"/>
            <a:ext cx="4267200" cy="3821113"/>
          </a:xfrm>
          <a:prstGeom prst="rect">
            <a:avLst/>
          </a:prstGeom>
          <a:solidFill>
            <a:srgbClr val="4BACC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12" name="Rectangle 3"/>
          <p:cNvSpPr>
            <a:spLocks noChangeArrowheads="1"/>
          </p:cNvSpPr>
          <p:nvPr/>
        </p:nvSpPr>
        <p:spPr bwMode="auto">
          <a:xfrm>
            <a:off x="139700" y="5989638"/>
            <a:ext cx="45386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Optical absorption spectrum of 20- and 80-nm gold nanoparticles embedded in glass.</a:t>
            </a:r>
          </a:p>
          <a:p>
            <a:r>
              <a:rPr lang="en-US" altLang="en-US" sz="800"/>
              <a:t> [Adapted from F. Gonella et al., in </a:t>
            </a:r>
            <a:r>
              <a:rPr lang="en-US" altLang="en-US" sz="800" i="1"/>
              <a:t>Handbook of Nanostructured Material and Nanotechnology</a:t>
            </a:r>
            <a:r>
              <a:rPr lang="en-US" altLang="en-US" sz="800"/>
              <a:t>, </a:t>
            </a:r>
          </a:p>
          <a:p>
            <a:r>
              <a:rPr lang="en-US" altLang="en-US" sz="800"/>
              <a:t>H. S. Nalwa, ed., Academic Press, San Diego, 2000, Vol. 4, Chapter 2, p.85.] </a:t>
            </a:r>
            <a:endParaRPr lang="en-US" altLang="en-US" sz="800" b="1"/>
          </a:p>
          <a:p>
            <a:endParaRPr lang="en-US" altLang="en-US" sz="800"/>
          </a:p>
        </p:txBody>
      </p:sp>
      <p:sp>
        <p:nvSpPr>
          <p:cNvPr id="5" name="Rectangle 3"/>
          <p:cNvSpPr txBox="1">
            <a:spLocks noChangeArrowheads="1"/>
          </p:cNvSpPr>
          <p:nvPr/>
        </p:nvSpPr>
        <p:spPr>
          <a:xfrm>
            <a:off x="381000" y="1371600"/>
            <a:ext cx="8229600" cy="1752600"/>
          </a:xfrm>
          <a:prstGeom prst="rect">
            <a:avLst/>
          </a:prstGeom>
        </p:spPr>
        <p:txBody>
          <a:bodyPr/>
          <a:lstStyle/>
          <a:p>
            <a:pPr marL="342900" indent="-342900" eaLnBrk="0" hangingPunct="0">
              <a:spcBef>
                <a:spcPct val="20000"/>
              </a:spcBef>
              <a:buFontTx/>
              <a:buChar char="•"/>
              <a:defRPr/>
            </a:pPr>
            <a:r>
              <a:rPr lang="en-US" sz="2400" kern="0" dirty="0">
                <a:latin typeface="+mn-lt"/>
              </a:rPr>
              <a:t>Absorption spectra of s</a:t>
            </a:r>
            <a:r>
              <a:rPr lang="en-US" sz="2400" kern="0" dirty="0" err="1">
                <a:latin typeface="+mn-lt"/>
              </a:rPr>
              <a:t>pherical</a:t>
            </a:r>
            <a:r>
              <a:rPr lang="en-US" sz="2400" kern="0" dirty="0">
                <a:latin typeface="+mn-lt"/>
              </a:rPr>
              <a:t> Au nanoparticles</a:t>
            </a:r>
            <a:endParaRPr lang="en-US" sz="2000" kern="0" dirty="0">
              <a:latin typeface="+mn-lt"/>
            </a:endParaRPr>
          </a:p>
          <a:p>
            <a:pPr marL="742950" lvl="1" indent="-285750" eaLnBrk="0" hangingPunct="0">
              <a:spcBef>
                <a:spcPct val="20000"/>
              </a:spcBef>
              <a:buFontTx/>
              <a:buChar char="–"/>
              <a:defRPr/>
            </a:pPr>
            <a:endParaRPr lang="en-US" sz="2400" kern="0" dirty="0">
              <a:latin typeface="+mn-lt"/>
            </a:endParaRPr>
          </a:p>
        </p:txBody>
      </p:sp>
      <p:pic>
        <p:nvPicPr>
          <p:cNvPr id="43014" name="Picture 3" descr="vials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95600"/>
            <a:ext cx="35052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z="4000" smtClean="0"/>
              <a:t>Optical Properties</a:t>
            </a:r>
          </a:p>
        </p:txBody>
      </p:sp>
      <p:pic>
        <p:nvPicPr>
          <p:cNvPr id="4403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938" y="1038225"/>
            <a:ext cx="31432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3651250"/>
            <a:ext cx="3333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9"/>
          <p:cNvSpPr>
            <a:spLocks noChangeArrowheads="1"/>
          </p:cNvSpPr>
          <p:nvPr/>
        </p:nvSpPr>
        <p:spPr bwMode="auto">
          <a:xfrm>
            <a:off x="4648200" y="6181725"/>
            <a:ext cx="4529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Martin, Olivier J.F.  “Spectral response of plasmon resonant nanoparticles with non-regular shape”.  Optics Express Col. 6. No. 11 May 2000</a:t>
            </a:r>
          </a:p>
        </p:txBody>
      </p:sp>
      <p:sp>
        <p:nvSpPr>
          <p:cNvPr id="44038" name="Text Box 10"/>
          <p:cNvSpPr txBox="1">
            <a:spLocks noChangeArrowheads="1"/>
          </p:cNvSpPr>
          <p:nvPr/>
        </p:nvSpPr>
        <p:spPr bwMode="auto">
          <a:xfrm>
            <a:off x="457200" y="1295400"/>
            <a:ext cx="449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t>Surface Plasmons: Shape dependence of absorption spectra</a:t>
            </a:r>
          </a:p>
          <a:p>
            <a:pPr eaLnBrk="1" hangingPunct="1">
              <a:spcBef>
                <a:spcPct val="50000"/>
              </a:spcBef>
              <a:buFont typeface="Arial" panose="020B0604020202020204" pitchFamily="34" charset="0"/>
              <a:buChar char="•"/>
            </a:pPr>
            <a:r>
              <a:rPr lang="en-US" altLang="en-US" sz="2000"/>
              <a:t>The amount of light that is scattered into the far field is described by the scattering cross section (SCS).  The SCS is plotted against the wavelength of light used to illuminate a particle from a specific angle. </a:t>
            </a:r>
          </a:p>
          <a:p>
            <a:pPr eaLnBrk="1" hangingPunct="1">
              <a:spcBef>
                <a:spcPct val="50000"/>
              </a:spcBef>
              <a:buFont typeface="Arial" panose="020B0604020202020204" pitchFamily="34" charset="0"/>
              <a:buChar char="•"/>
            </a:pPr>
            <a:r>
              <a:rPr lang="en-US" altLang="en-US" sz="2000"/>
              <a:t>The arrows indicate the illumination angle, and their colors correspond to the different plot lines</a:t>
            </a:r>
            <a:r>
              <a:rPr lang="en-US" altLang="en-US" sz="240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5088" y="74613"/>
            <a:ext cx="8991600" cy="1090612"/>
          </a:xfrm>
        </p:spPr>
        <p:txBody>
          <a:bodyPr/>
          <a:lstStyle/>
          <a:p>
            <a:pPr eaLnBrk="1" hangingPunct="1"/>
            <a:r>
              <a:rPr lang="en-US" altLang="en-US" sz="3600" smtClean="0"/>
              <a:t>Size is a Material Property?</a:t>
            </a:r>
          </a:p>
        </p:txBody>
      </p:sp>
      <p:pic>
        <p:nvPicPr>
          <p:cNvPr id="8195" name="Picture 3" descr="vials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54150"/>
            <a:ext cx="40386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MPj039589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8" y="1393825"/>
            <a:ext cx="27432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566738" y="3665538"/>
            <a:ext cx="32766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u="sng">
                <a:latin typeface="Calibri" panose="020F0502020204030204" pitchFamily="34" charset="0"/>
              </a:rPr>
              <a:t>The gold we know:</a:t>
            </a:r>
          </a:p>
          <a:p>
            <a:pPr eaLnBrk="1" hangingPunct="1"/>
            <a:endParaRPr lang="en-US" altLang="en-US" sz="2000" u="sng">
              <a:latin typeface="Calibri" panose="020F0502020204030204" pitchFamily="34" charset="0"/>
            </a:endParaRPr>
          </a:p>
          <a:p>
            <a:pPr eaLnBrk="1" hangingPunct="1"/>
            <a:r>
              <a:rPr lang="en-US" altLang="en-US" sz="2000">
                <a:latin typeface="Calibri" panose="020F0502020204030204" pitchFamily="34" charset="0"/>
              </a:rPr>
              <a:t>Material properties don’t change with size</a:t>
            </a:r>
          </a:p>
          <a:p>
            <a:pPr eaLnBrk="1" hangingPunct="1"/>
            <a:r>
              <a:rPr lang="en-US" altLang="en-US" sz="2000">
                <a:latin typeface="Calibri" panose="020F0502020204030204" pitchFamily="34" charset="0"/>
              </a:rPr>
              <a:t>   - resistivity</a:t>
            </a:r>
          </a:p>
          <a:p>
            <a:pPr eaLnBrk="1" hangingPunct="1"/>
            <a:r>
              <a:rPr lang="en-US" altLang="en-US" sz="2000">
                <a:latin typeface="Calibri" panose="020F0502020204030204" pitchFamily="34" charset="0"/>
              </a:rPr>
              <a:t>   - melting point</a:t>
            </a:r>
          </a:p>
          <a:p>
            <a:pPr eaLnBrk="1" hangingPunct="1"/>
            <a:r>
              <a:rPr lang="en-US" altLang="en-US" sz="2000">
                <a:latin typeface="Calibri" panose="020F0502020204030204" pitchFamily="34" charset="0"/>
              </a:rPr>
              <a:t>   - optical absorption</a:t>
            </a:r>
          </a:p>
        </p:txBody>
      </p:sp>
      <p:sp>
        <p:nvSpPr>
          <p:cNvPr id="8198" name="Text Box 6"/>
          <p:cNvSpPr txBox="1">
            <a:spLocks noChangeArrowheads="1"/>
          </p:cNvSpPr>
          <p:nvPr/>
        </p:nvSpPr>
        <p:spPr bwMode="auto">
          <a:xfrm>
            <a:off x="4421188" y="3665538"/>
            <a:ext cx="46529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u="sng">
                <a:latin typeface="Calibri" panose="020F0502020204030204" pitchFamily="34" charset="0"/>
              </a:rPr>
              <a:t>The gold we are discovering:</a:t>
            </a:r>
          </a:p>
          <a:p>
            <a:pPr eaLnBrk="1" hangingPunct="1"/>
            <a:endParaRPr lang="en-US" altLang="en-US" sz="2000" u="sng">
              <a:latin typeface="Calibri" panose="020F0502020204030204" pitchFamily="34" charset="0"/>
            </a:endParaRPr>
          </a:p>
          <a:p>
            <a:pPr eaLnBrk="1" hangingPunct="1"/>
            <a:r>
              <a:rPr lang="en-US" altLang="en-US" sz="2000">
                <a:latin typeface="Calibri" panose="020F0502020204030204" pitchFamily="34" charset="0"/>
              </a:rPr>
              <a:t>Material properties (such as optical</a:t>
            </a:r>
          </a:p>
          <a:p>
            <a:pPr eaLnBrk="1" hangingPunct="1"/>
            <a:r>
              <a:rPr lang="en-US" altLang="en-US" sz="2000">
                <a:latin typeface="Calibri" panose="020F0502020204030204" pitchFamily="34" charset="0"/>
              </a:rPr>
              <a:t>Absorption, shown here) change with the size of the gold nanoparticle.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4000" smtClean="0"/>
              <a:t>Optical Properties</a:t>
            </a:r>
          </a:p>
        </p:txBody>
      </p:sp>
      <p:sp>
        <p:nvSpPr>
          <p:cNvPr id="45059" name="Rectangle 5"/>
          <p:cNvSpPr>
            <a:spLocks noChangeArrowheads="1"/>
          </p:cNvSpPr>
          <p:nvPr/>
        </p:nvSpPr>
        <p:spPr bwMode="auto">
          <a:xfrm>
            <a:off x="5807075" y="5741988"/>
            <a:ext cx="3200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t>Martin, Olivier J.F.  "Plasmons".  </a:t>
            </a:r>
            <a:r>
              <a:rPr lang="en-US" altLang="en-US" sz="800" u="sng"/>
              <a:t>Plasmons</a:t>
            </a:r>
            <a:r>
              <a:rPr lang="en-US" altLang="en-US" sz="800"/>
              <a:t>.  22 Mar. 2006.  Ecole Polytechnique Fédérale de Lausanne.  26 Jan. 2003.  </a:t>
            </a:r>
          </a:p>
        </p:txBody>
      </p:sp>
      <p:pic>
        <p:nvPicPr>
          <p:cNvPr id="450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851025"/>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7"/>
          <p:cNvSpPr txBox="1">
            <a:spLocks noChangeArrowheads="1"/>
          </p:cNvSpPr>
          <p:nvPr/>
        </p:nvSpPr>
        <p:spPr bwMode="auto">
          <a:xfrm>
            <a:off x="457200" y="1830388"/>
            <a:ext cx="41148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t>Surface Plasmons: Shape dependence of absorption spectra</a:t>
            </a:r>
          </a:p>
          <a:p>
            <a:pPr eaLnBrk="1" hangingPunct="1">
              <a:spcBef>
                <a:spcPct val="50000"/>
              </a:spcBef>
              <a:buFont typeface="Arial" panose="020B0604020202020204" pitchFamily="34" charset="0"/>
              <a:buChar char="•"/>
            </a:pPr>
            <a:r>
              <a:rPr lang="en-US" altLang="en-US" sz="2400"/>
              <a:t>Triangular shaped nanoparticles produce plasmons with altered frequency and magnitude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z="4000" smtClean="0"/>
              <a:t>Optical Properties</a:t>
            </a:r>
          </a:p>
        </p:txBody>
      </p:sp>
      <p:sp>
        <p:nvSpPr>
          <p:cNvPr id="46083" name="Rectangle 3"/>
          <p:cNvSpPr>
            <a:spLocks noGrp="1" noChangeArrowheads="1"/>
          </p:cNvSpPr>
          <p:nvPr>
            <p:ph idx="1"/>
          </p:nvPr>
        </p:nvSpPr>
        <p:spPr>
          <a:xfrm>
            <a:off x="381000" y="1600200"/>
            <a:ext cx="8229600" cy="4525963"/>
          </a:xfrm>
        </p:spPr>
        <p:txBody>
          <a:bodyPr/>
          <a:lstStyle/>
          <a:p>
            <a:r>
              <a:rPr lang="en-US" altLang="en-US" sz="2400" smtClean="0"/>
              <a:t>Energy levels: from atoms to bulk materials…</a:t>
            </a:r>
          </a:p>
          <a:p>
            <a:pPr lvl="1"/>
            <a:r>
              <a:rPr lang="en-US" altLang="en-US" sz="1800" smtClean="0"/>
              <a:t>The Pauli Exclusion Principle states that electrons can only exist in unique, discrete energy states.</a:t>
            </a:r>
          </a:p>
          <a:p>
            <a:pPr lvl="1"/>
            <a:r>
              <a:rPr lang="en-US" altLang="en-US" sz="1800" smtClean="0"/>
              <a:t>In an atom the energy states couple together through spin-orbit interactions to form the energy levels commonly discussed in an introductory chemistry course. </a:t>
            </a:r>
          </a:p>
          <a:p>
            <a:pPr lvl="1"/>
            <a:r>
              <a:rPr lang="en-US" altLang="en-US" sz="1800" smtClean="0"/>
              <a:t>When atoms are brought together in a bulk material, the energy states form nearly continuous bands of states, or in semiconductors and insulators, nearly continuous bands separated by an energy gap.</a:t>
            </a:r>
          </a:p>
        </p:txBody>
      </p:sp>
      <p:grpSp>
        <p:nvGrpSpPr>
          <p:cNvPr id="46084" name="Group 51"/>
          <p:cNvGrpSpPr>
            <a:grpSpLocks/>
          </p:cNvGrpSpPr>
          <p:nvPr/>
        </p:nvGrpSpPr>
        <p:grpSpPr bwMode="auto">
          <a:xfrm>
            <a:off x="1039813" y="4646613"/>
            <a:ext cx="7326312" cy="1674812"/>
            <a:chOff x="1039660" y="4484318"/>
            <a:chExt cx="7326465" cy="1673812"/>
          </a:xfrm>
        </p:grpSpPr>
        <p:grpSp>
          <p:nvGrpSpPr>
            <p:cNvPr id="46085" name="Group 47"/>
            <p:cNvGrpSpPr>
              <a:grpSpLocks/>
            </p:cNvGrpSpPr>
            <p:nvPr/>
          </p:nvGrpSpPr>
          <p:grpSpPr bwMode="auto">
            <a:xfrm>
              <a:off x="1066800" y="4708742"/>
              <a:ext cx="7299325" cy="1449388"/>
              <a:chOff x="1066800" y="4495800"/>
              <a:chExt cx="7299325" cy="1449388"/>
            </a:xfrm>
          </p:grpSpPr>
          <p:grpSp>
            <p:nvGrpSpPr>
              <p:cNvPr id="46088" name="Group 32"/>
              <p:cNvGrpSpPr>
                <a:grpSpLocks/>
              </p:cNvGrpSpPr>
              <p:nvPr/>
            </p:nvGrpSpPr>
            <p:grpSpPr bwMode="auto">
              <a:xfrm>
                <a:off x="1066800" y="4495800"/>
                <a:ext cx="7299325" cy="1449388"/>
                <a:chOff x="1066800" y="4495800"/>
                <a:chExt cx="7299325" cy="1449888"/>
              </a:xfrm>
            </p:grpSpPr>
            <p:sp>
              <p:nvSpPr>
                <p:cNvPr id="4" name="Oval 3"/>
                <p:cNvSpPr/>
                <p:nvPr/>
              </p:nvSpPr>
              <p:spPr>
                <a:xfrm>
                  <a:off x="1523858" y="5180706"/>
                  <a:ext cx="304806" cy="306311"/>
                </a:xfrm>
                <a:prstGeom prst="ellipse">
                  <a:avLst/>
                </a:prstGeom>
                <a:solidFill>
                  <a:schemeClr val="accent2"/>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a:solidFill>
                        <a:schemeClr val="bg1"/>
                      </a:solidFill>
                    </a:rPr>
                    <a:t>N</a:t>
                  </a:r>
                </a:p>
              </p:txBody>
            </p:sp>
            <p:sp>
              <p:nvSpPr>
                <p:cNvPr id="5" name="Oval 4"/>
                <p:cNvSpPr/>
                <p:nvPr/>
              </p:nvSpPr>
              <p:spPr>
                <a:xfrm>
                  <a:off x="1066648" y="4799802"/>
                  <a:ext cx="1219225" cy="1144299"/>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6" name="Oval 5"/>
                <p:cNvSpPr/>
                <p:nvPr/>
              </p:nvSpPr>
              <p:spPr>
                <a:xfrm>
                  <a:off x="1219051" y="4952164"/>
                  <a:ext cx="914419" cy="839576"/>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7" name="Oval 6"/>
                <p:cNvSpPr/>
                <p:nvPr/>
              </p:nvSpPr>
              <p:spPr>
                <a:xfrm>
                  <a:off x="1295253" y="5028345"/>
                  <a:ext cx="76202" cy="7618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8" name="Oval 7"/>
                <p:cNvSpPr/>
                <p:nvPr/>
              </p:nvSpPr>
              <p:spPr>
                <a:xfrm>
                  <a:off x="2057269" y="5487017"/>
                  <a:ext cx="76202" cy="7618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Oval 8"/>
                <p:cNvSpPr/>
                <p:nvPr/>
              </p:nvSpPr>
              <p:spPr>
                <a:xfrm>
                  <a:off x="1066648" y="5104525"/>
                  <a:ext cx="76202" cy="7618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0" name="Oval 9"/>
                <p:cNvSpPr/>
                <p:nvPr/>
              </p:nvSpPr>
              <p:spPr>
                <a:xfrm>
                  <a:off x="1371454" y="5867921"/>
                  <a:ext cx="76202" cy="7618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1" name="Oval 10"/>
                <p:cNvSpPr/>
                <p:nvPr/>
              </p:nvSpPr>
              <p:spPr>
                <a:xfrm>
                  <a:off x="1981067" y="4875983"/>
                  <a:ext cx="76202" cy="7618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cxnSp>
              <p:nvCxnSpPr>
                <p:cNvPr id="13" name="Straight Connector 12"/>
                <p:cNvCxnSpPr/>
                <p:nvPr/>
              </p:nvCxnSpPr>
              <p:spPr>
                <a:xfrm>
                  <a:off x="5486400" y="4608081"/>
                  <a:ext cx="1981200" cy="0"/>
                </a:xfrm>
                <a:prstGeom prst="line">
                  <a:avLst/>
                </a:prstGeom>
                <a:ln w="10160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tileRect/>
                  </a:gradFill>
                  <a:prstDash val="solid"/>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486400" y="5144393"/>
                  <a:ext cx="1981200" cy="0"/>
                </a:xfrm>
                <a:prstGeom prst="line">
                  <a:avLst/>
                </a:prstGeom>
                <a:ln w="10160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tileRect/>
                  </a:gradFill>
                  <a:prstDash val="solid"/>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4648200" y="5564688"/>
                  <a:ext cx="533400" cy="38100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cxnSp>
              <p:nvCxnSpPr>
                <p:cNvPr id="19" name="Straight Connector 18"/>
                <p:cNvCxnSpPr/>
                <p:nvPr/>
              </p:nvCxnSpPr>
              <p:spPr>
                <a:xfrm flipV="1">
                  <a:off x="4656061" y="5255300"/>
                  <a:ext cx="830279" cy="299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5181575" y="5253671"/>
                  <a:ext cx="304723" cy="304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4991123" y="5444123"/>
                  <a:ext cx="685627" cy="304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886107" y="5180706"/>
                  <a:ext cx="609613" cy="1588"/>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590680" y="4952164"/>
                  <a:ext cx="3048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90680" y="5104525"/>
                  <a:ext cx="3048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90680" y="5258474"/>
                  <a:ext cx="3048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590680" y="5410836"/>
                  <a:ext cx="3048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590680" y="5563198"/>
                  <a:ext cx="3048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590680" y="5715559"/>
                  <a:ext cx="3048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2644656" y="5639378"/>
                  <a:ext cx="76202" cy="7618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44" name="Oval 43"/>
                <p:cNvSpPr/>
                <p:nvPr/>
              </p:nvSpPr>
              <p:spPr>
                <a:xfrm>
                  <a:off x="2757371" y="5639378"/>
                  <a:ext cx="76202" cy="7618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cxnSp>
              <p:nvCxnSpPr>
                <p:cNvPr id="47" name="Straight Arrow Connector 46"/>
                <p:cNvCxnSpPr/>
                <p:nvPr/>
              </p:nvCxnSpPr>
              <p:spPr>
                <a:xfrm rot="5400000" flipH="1" flipV="1">
                  <a:off x="2664646" y="5333861"/>
                  <a:ext cx="1069705"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7465346" y="5257680"/>
                  <a:ext cx="1069705"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119" name="TextBox 49"/>
                <p:cNvSpPr txBox="1">
                  <a:spLocks noChangeArrowheads="1"/>
                </p:cNvSpPr>
                <p:nvPr/>
              </p:nvSpPr>
              <p:spPr bwMode="auto">
                <a:xfrm>
                  <a:off x="2895600" y="4572000"/>
                  <a:ext cx="669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Energy</a:t>
                  </a:r>
                </a:p>
              </p:txBody>
            </p:sp>
            <p:sp>
              <p:nvSpPr>
                <p:cNvPr id="46120" name="TextBox 50"/>
                <p:cNvSpPr txBox="1">
                  <a:spLocks noChangeArrowheads="1"/>
                </p:cNvSpPr>
                <p:nvPr/>
              </p:nvSpPr>
              <p:spPr bwMode="auto">
                <a:xfrm>
                  <a:off x="7696200" y="4495800"/>
                  <a:ext cx="669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Energy</a:t>
                  </a:r>
                </a:p>
              </p:txBody>
            </p:sp>
          </p:grpSp>
          <p:sp>
            <p:nvSpPr>
              <p:cNvPr id="34" name="Oval 33"/>
              <p:cNvSpPr/>
              <p:nvPr/>
            </p:nvSpPr>
            <p:spPr bwMode="auto">
              <a:xfrm>
                <a:off x="2641481" y="5481915"/>
                <a:ext cx="76202" cy="7615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41" name="Oval 40"/>
              <p:cNvSpPr/>
              <p:nvPr/>
            </p:nvSpPr>
            <p:spPr bwMode="auto">
              <a:xfrm>
                <a:off x="2754196" y="5481915"/>
                <a:ext cx="76202" cy="7615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46" name="Oval 45"/>
              <p:cNvSpPr/>
              <p:nvPr/>
            </p:nvSpPr>
            <p:spPr bwMode="auto">
              <a:xfrm>
                <a:off x="2700220" y="5329606"/>
                <a:ext cx="76202" cy="7615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grpSp>
        <p:sp>
          <p:nvSpPr>
            <p:cNvPr id="46086" name="TextBox 49"/>
            <p:cNvSpPr txBox="1">
              <a:spLocks noChangeArrowheads="1"/>
            </p:cNvSpPr>
            <p:nvPr/>
          </p:nvSpPr>
          <p:spPr bwMode="auto">
            <a:xfrm>
              <a:off x="1039660" y="4484318"/>
              <a:ext cx="24465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u="sng"/>
                <a:t>Atoms: Discrete Energy Levels</a:t>
              </a:r>
            </a:p>
          </p:txBody>
        </p:sp>
        <p:sp>
          <p:nvSpPr>
            <p:cNvPr id="46087" name="TextBox 50"/>
            <p:cNvSpPr txBox="1">
              <a:spLocks noChangeArrowheads="1"/>
            </p:cNvSpPr>
            <p:nvPr/>
          </p:nvSpPr>
          <p:spPr bwMode="auto">
            <a:xfrm>
              <a:off x="5212915" y="4484318"/>
              <a:ext cx="25170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u="sng"/>
                <a:t>Bulk Materials: Band Structures</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4000" smtClean="0"/>
              <a:t>Optical Properties</a:t>
            </a:r>
          </a:p>
        </p:txBody>
      </p:sp>
      <p:sp>
        <p:nvSpPr>
          <p:cNvPr id="47107" name="Rectangle 3"/>
          <p:cNvSpPr>
            <a:spLocks noGrp="1" noChangeArrowheads="1"/>
          </p:cNvSpPr>
          <p:nvPr>
            <p:ph idx="1"/>
          </p:nvPr>
        </p:nvSpPr>
        <p:spPr>
          <a:xfrm>
            <a:off x="457200" y="1447800"/>
            <a:ext cx="8229600" cy="3200400"/>
          </a:xfrm>
        </p:spPr>
        <p:txBody>
          <a:bodyPr/>
          <a:lstStyle/>
          <a:p>
            <a:pPr>
              <a:lnSpc>
                <a:spcPct val="80000"/>
              </a:lnSpc>
            </a:pPr>
            <a:r>
              <a:rPr lang="en-US" altLang="en-US" sz="2400" smtClean="0"/>
              <a:t>Energy levels</a:t>
            </a:r>
          </a:p>
          <a:p>
            <a:pPr lvl="1">
              <a:lnSpc>
                <a:spcPct val="80000"/>
              </a:lnSpc>
            </a:pPr>
            <a:r>
              <a:rPr lang="en-US" altLang="en-US" sz="1800" smtClean="0"/>
              <a:t>In semiconductors and insulators, the </a:t>
            </a:r>
            <a:r>
              <a:rPr lang="en-US" altLang="en-US" sz="1800" b="1" smtClean="0"/>
              <a:t>valance band </a:t>
            </a:r>
            <a:r>
              <a:rPr lang="en-US" altLang="en-US" sz="1800" smtClean="0"/>
              <a:t>corresponds to the ground states of the valance electrons.</a:t>
            </a:r>
          </a:p>
          <a:p>
            <a:pPr lvl="1">
              <a:lnSpc>
                <a:spcPct val="80000"/>
              </a:lnSpc>
            </a:pPr>
            <a:r>
              <a:rPr lang="en-US" altLang="en-US" sz="1800" smtClean="0"/>
              <a:t>In semiconductors and insulators, the </a:t>
            </a:r>
            <a:r>
              <a:rPr lang="en-US" altLang="en-US" sz="1800" b="1" smtClean="0"/>
              <a:t>conduction band</a:t>
            </a:r>
            <a:r>
              <a:rPr lang="en-US" altLang="en-US" sz="1800" smtClean="0"/>
              <a:t> corresponds to excited states where electrons are a free to move about in the material and participate in conduction. </a:t>
            </a:r>
          </a:p>
          <a:p>
            <a:pPr lvl="1">
              <a:lnSpc>
                <a:spcPct val="80000"/>
              </a:lnSpc>
            </a:pPr>
            <a:r>
              <a:rPr lang="en-US" altLang="en-US" sz="1800" smtClean="0"/>
              <a:t>In order for conduction to take place in a semiconductor, electrons must be excited out of the valance band, across the </a:t>
            </a:r>
            <a:r>
              <a:rPr lang="en-US" altLang="en-US" sz="1800" b="1" smtClean="0"/>
              <a:t>band gap</a:t>
            </a:r>
            <a:r>
              <a:rPr lang="en-US" altLang="en-US" sz="1800" smtClean="0"/>
              <a:t> into the conduction band. This process is called </a:t>
            </a:r>
            <a:r>
              <a:rPr lang="en-US" altLang="en-US" sz="1800" b="1" smtClean="0"/>
              <a:t>carrier generation</a:t>
            </a:r>
            <a:r>
              <a:rPr lang="en-US" altLang="en-US" sz="1800" smtClean="0"/>
              <a:t>.</a:t>
            </a:r>
          </a:p>
          <a:p>
            <a:pPr lvl="1">
              <a:lnSpc>
                <a:spcPct val="80000"/>
              </a:lnSpc>
            </a:pPr>
            <a:r>
              <a:rPr lang="en-US" altLang="en-US" sz="1800" smtClean="0"/>
              <a:t>Conduction takes place due to the empty states in the valence band (holes) and electrons in the conduction band.</a:t>
            </a:r>
          </a:p>
        </p:txBody>
      </p:sp>
      <p:sp>
        <p:nvSpPr>
          <p:cNvPr id="47108"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47109" name="Group 1"/>
          <p:cNvGrpSpPr>
            <a:grpSpLocks noChangeAspect="1"/>
          </p:cNvGrpSpPr>
          <p:nvPr/>
        </p:nvGrpSpPr>
        <p:grpSpPr bwMode="auto">
          <a:xfrm>
            <a:off x="3276600" y="4724400"/>
            <a:ext cx="2362200" cy="1603375"/>
            <a:chOff x="4439" y="9992"/>
            <a:chExt cx="2776" cy="1943"/>
          </a:xfrm>
        </p:grpSpPr>
        <p:sp>
          <p:nvSpPr>
            <p:cNvPr id="47112" name="AutoShape 18"/>
            <p:cNvSpPr>
              <a:spLocks noChangeAspect="1" noChangeArrowheads="1" noTextEdit="1"/>
            </p:cNvSpPr>
            <p:nvPr/>
          </p:nvSpPr>
          <p:spPr bwMode="auto">
            <a:xfrm>
              <a:off x="4439" y="9992"/>
              <a:ext cx="2776" cy="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113" name="Line 17"/>
            <p:cNvSpPr>
              <a:spLocks noChangeShapeType="1"/>
            </p:cNvSpPr>
            <p:nvPr/>
          </p:nvSpPr>
          <p:spPr bwMode="auto">
            <a:xfrm>
              <a:off x="4906" y="11284"/>
              <a:ext cx="208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4" name="Line 16"/>
            <p:cNvSpPr>
              <a:spLocks noChangeShapeType="1"/>
            </p:cNvSpPr>
            <p:nvPr/>
          </p:nvSpPr>
          <p:spPr bwMode="auto">
            <a:xfrm>
              <a:off x="4836" y="10401"/>
              <a:ext cx="208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5" name="Text Box 15"/>
            <p:cNvSpPr txBox="1">
              <a:spLocks noChangeArrowheads="1"/>
            </p:cNvSpPr>
            <p:nvPr/>
          </p:nvSpPr>
          <p:spPr bwMode="auto">
            <a:xfrm>
              <a:off x="4439" y="10197"/>
              <a:ext cx="441"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latin typeface="Times New Roman" panose="02020603050405020304" pitchFamily="18" charset="0"/>
                  <a:ea typeface="Batang" pitchFamily="18" charset="-127"/>
                  <a:cs typeface="Times New Roman" panose="02020603050405020304" pitchFamily="18" charset="0"/>
                </a:rPr>
                <a:t>E</a:t>
              </a:r>
              <a:r>
                <a:rPr lang="en-US" altLang="en-US" sz="1000" baseline="-30000">
                  <a:latin typeface="Times New Roman" panose="02020603050405020304" pitchFamily="18" charset="0"/>
                  <a:ea typeface="Batang" pitchFamily="18" charset="-127"/>
                  <a:cs typeface="Times New Roman" panose="02020603050405020304" pitchFamily="18" charset="0"/>
                </a:rPr>
                <a:t>c</a:t>
              </a:r>
              <a:endParaRPr lang="en-US" altLang="en-US">
                <a:ea typeface="Batang" pitchFamily="18" charset="-127"/>
                <a:cs typeface="Times New Roman" panose="02020603050405020304" pitchFamily="18" charset="0"/>
              </a:endParaRPr>
            </a:p>
          </p:txBody>
        </p:sp>
        <p:sp>
          <p:nvSpPr>
            <p:cNvPr id="47116" name="Text Box 14"/>
            <p:cNvSpPr txBox="1">
              <a:spLocks noChangeArrowheads="1"/>
            </p:cNvSpPr>
            <p:nvPr/>
          </p:nvSpPr>
          <p:spPr bwMode="auto">
            <a:xfrm>
              <a:off x="4467" y="11125"/>
              <a:ext cx="462"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latin typeface="Times New Roman" panose="02020603050405020304" pitchFamily="18" charset="0"/>
                  <a:ea typeface="Batang" pitchFamily="18" charset="-127"/>
                  <a:cs typeface="Times New Roman" panose="02020603050405020304" pitchFamily="18" charset="0"/>
                </a:rPr>
                <a:t>E</a:t>
              </a:r>
              <a:r>
                <a:rPr lang="en-US" altLang="en-US" sz="1000" baseline="-30000">
                  <a:latin typeface="Times New Roman" panose="02020603050405020304" pitchFamily="18" charset="0"/>
                  <a:ea typeface="Batang" pitchFamily="18" charset="-127"/>
                  <a:cs typeface="Times New Roman" panose="02020603050405020304" pitchFamily="18" charset="0"/>
                </a:rPr>
                <a:t>v</a:t>
              </a:r>
              <a:endParaRPr lang="en-US" altLang="en-US">
                <a:ea typeface="Batang" pitchFamily="18" charset="-127"/>
                <a:cs typeface="Times New Roman" panose="02020603050405020304" pitchFamily="18" charset="0"/>
              </a:endParaRPr>
            </a:p>
          </p:txBody>
        </p:sp>
        <p:sp>
          <p:nvSpPr>
            <p:cNvPr id="47117" name="Line 13"/>
            <p:cNvSpPr>
              <a:spLocks noChangeShapeType="1"/>
            </p:cNvSpPr>
            <p:nvPr/>
          </p:nvSpPr>
          <p:spPr bwMode="auto">
            <a:xfrm flipV="1">
              <a:off x="5926" y="10504"/>
              <a:ext cx="1" cy="652"/>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8" name="Oval 12"/>
            <p:cNvSpPr>
              <a:spLocks noChangeArrowheads="1"/>
            </p:cNvSpPr>
            <p:nvPr/>
          </p:nvSpPr>
          <p:spPr bwMode="auto">
            <a:xfrm>
              <a:off x="5034" y="11219"/>
              <a:ext cx="99" cy="10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19" name="Oval 11"/>
            <p:cNvSpPr>
              <a:spLocks noChangeArrowheads="1"/>
            </p:cNvSpPr>
            <p:nvPr/>
          </p:nvSpPr>
          <p:spPr bwMode="auto">
            <a:xfrm>
              <a:off x="5431" y="11219"/>
              <a:ext cx="99" cy="101"/>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0" name="Oval 10"/>
            <p:cNvSpPr>
              <a:spLocks noChangeArrowheads="1"/>
            </p:cNvSpPr>
            <p:nvPr/>
          </p:nvSpPr>
          <p:spPr bwMode="auto">
            <a:xfrm>
              <a:off x="5629" y="11219"/>
              <a:ext cx="99" cy="10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1" name="Oval 9"/>
            <p:cNvSpPr>
              <a:spLocks noChangeArrowheads="1"/>
            </p:cNvSpPr>
            <p:nvPr/>
          </p:nvSpPr>
          <p:spPr bwMode="auto">
            <a:xfrm>
              <a:off x="5232" y="11219"/>
              <a:ext cx="100" cy="102"/>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2" name="Oval 8"/>
            <p:cNvSpPr>
              <a:spLocks noChangeArrowheads="1"/>
            </p:cNvSpPr>
            <p:nvPr/>
          </p:nvSpPr>
          <p:spPr bwMode="auto">
            <a:xfrm flipH="1">
              <a:off x="6025" y="11219"/>
              <a:ext cx="98" cy="101"/>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3" name="Oval 7"/>
            <p:cNvSpPr>
              <a:spLocks noChangeArrowheads="1"/>
            </p:cNvSpPr>
            <p:nvPr/>
          </p:nvSpPr>
          <p:spPr bwMode="auto">
            <a:xfrm flipH="1">
              <a:off x="6422" y="11219"/>
              <a:ext cx="99" cy="101"/>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4" name="Oval 6"/>
            <p:cNvSpPr>
              <a:spLocks noChangeArrowheads="1"/>
            </p:cNvSpPr>
            <p:nvPr/>
          </p:nvSpPr>
          <p:spPr bwMode="auto">
            <a:xfrm flipH="1">
              <a:off x="6620" y="11219"/>
              <a:ext cx="99" cy="101"/>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5" name="Oval 5"/>
            <p:cNvSpPr>
              <a:spLocks noChangeArrowheads="1"/>
            </p:cNvSpPr>
            <p:nvPr/>
          </p:nvSpPr>
          <p:spPr bwMode="auto">
            <a:xfrm flipH="1">
              <a:off x="6225" y="11219"/>
              <a:ext cx="99" cy="101"/>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6" name="Oval 4"/>
            <p:cNvSpPr>
              <a:spLocks noChangeArrowheads="1"/>
            </p:cNvSpPr>
            <p:nvPr/>
          </p:nvSpPr>
          <p:spPr bwMode="auto">
            <a:xfrm>
              <a:off x="5827" y="11219"/>
              <a:ext cx="99" cy="101"/>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7" name="Oval 3"/>
            <p:cNvSpPr>
              <a:spLocks noChangeArrowheads="1"/>
            </p:cNvSpPr>
            <p:nvPr/>
          </p:nvSpPr>
          <p:spPr bwMode="auto">
            <a:xfrm>
              <a:off x="5827" y="10299"/>
              <a:ext cx="98" cy="101"/>
            </a:xfrm>
            <a:prstGeom prst="ellipse">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8" name="Text Box 2"/>
            <p:cNvSpPr txBox="1">
              <a:spLocks noChangeArrowheads="1"/>
            </p:cNvSpPr>
            <p:nvPr/>
          </p:nvSpPr>
          <p:spPr bwMode="auto">
            <a:xfrm>
              <a:off x="4439" y="11526"/>
              <a:ext cx="2776" cy="307"/>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latin typeface="Times New Roman" panose="02020603050405020304" pitchFamily="18" charset="0"/>
                  <a:ea typeface="Batang" pitchFamily="18" charset="-127"/>
                  <a:cs typeface="Times New Roman" panose="02020603050405020304" pitchFamily="18" charset="0"/>
                </a:rPr>
                <a:t>Electron excited into conduction band</a:t>
              </a:r>
              <a:endParaRPr lang="en-US" altLang="en-US">
                <a:ea typeface="Batang" pitchFamily="18" charset="-127"/>
                <a:cs typeface="Times New Roman" panose="02020603050405020304" pitchFamily="18" charset="0"/>
              </a:endParaRPr>
            </a:p>
          </p:txBody>
        </p:sp>
      </p:grpSp>
      <p:cxnSp>
        <p:nvCxnSpPr>
          <p:cNvPr id="24" name="Straight Arrow Connector 23"/>
          <p:cNvCxnSpPr/>
          <p:nvPr/>
        </p:nvCxnSpPr>
        <p:spPr>
          <a:xfrm rot="16200000" flipH="1">
            <a:off x="5105400" y="5334000"/>
            <a:ext cx="762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111" name="TextBox 29"/>
          <p:cNvSpPr txBox="1">
            <a:spLocks noChangeArrowheads="1"/>
          </p:cNvSpPr>
          <p:nvPr/>
        </p:nvSpPr>
        <p:spPr bwMode="auto">
          <a:xfrm>
            <a:off x="5562600" y="5181600"/>
            <a:ext cx="8556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t>band gap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z="4000" smtClean="0"/>
              <a:t>Optical Properties</a:t>
            </a:r>
          </a:p>
        </p:txBody>
      </p:sp>
      <p:sp>
        <p:nvSpPr>
          <p:cNvPr id="48131" name="Rectangle 3"/>
          <p:cNvSpPr>
            <a:spLocks noGrp="1" noChangeArrowheads="1"/>
          </p:cNvSpPr>
          <p:nvPr>
            <p:ph idx="1"/>
          </p:nvPr>
        </p:nvSpPr>
        <p:spPr/>
        <p:txBody>
          <a:bodyPr/>
          <a:lstStyle/>
          <a:p>
            <a:r>
              <a:rPr lang="en-US" altLang="en-US" sz="2400" smtClean="0"/>
              <a:t>Energy level spacing </a:t>
            </a:r>
          </a:p>
          <a:p>
            <a:pPr lvl="1"/>
            <a:r>
              <a:rPr lang="en-US" altLang="en-US" sz="2000" smtClean="0"/>
              <a:t>In semiconductors and insulators a photon with an energy equal to the band gap energy is emitted when an electron in the conduction band recombines with a hole in the valance band.</a:t>
            </a:r>
          </a:p>
          <a:p>
            <a:pPr lvl="1"/>
            <a:r>
              <a:rPr lang="en-US" altLang="en-US" sz="2000" smtClean="0"/>
              <a:t>The electronic band structure of a semiconductor dictates its optical properties. </a:t>
            </a:r>
          </a:p>
          <a:p>
            <a:pPr lvl="1"/>
            <a:r>
              <a:rPr lang="en-US" altLang="en-US" sz="2000" smtClean="0"/>
              <a:t>GaP, a material commonly used for </a:t>
            </a:r>
            <a:r>
              <a:rPr lang="en-US" altLang="en-US" sz="2000" smtClean="0">
                <a:solidFill>
                  <a:srgbClr val="00B050"/>
                </a:solidFill>
              </a:rPr>
              <a:t>green</a:t>
            </a:r>
            <a:r>
              <a:rPr lang="en-US" altLang="en-US" sz="2000" smtClean="0"/>
              <a:t> LEDs, has an intrinsic band gap of 2.26 eV. Carrier recombination across the gap results in the emission of 550 nm light.  </a:t>
            </a:r>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724400"/>
            <a:ext cx="29257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p:cNvCxnSpPr/>
          <p:nvPr/>
        </p:nvCxnSpPr>
        <p:spPr>
          <a:xfrm rot="5400000">
            <a:off x="4077494" y="5447506"/>
            <a:ext cx="838200" cy="158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95800" y="5257800"/>
            <a:ext cx="955675" cy="261938"/>
          </a:xfrm>
          <a:prstGeom prst="rect">
            <a:avLst/>
          </a:prstGeom>
          <a:noFill/>
        </p:spPr>
        <p:txBody>
          <a:bodyPr wrap="none">
            <a:spAutoFit/>
          </a:bodyPr>
          <a:lstStyle/>
          <a:p>
            <a:pPr>
              <a:defRPr/>
            </a:pPr>
            <a:r>
              <a:rPr lang="en-US" sz="1050" dirty="0"/>
              <a:t>E</a:t>
            </a:r>
            <a:r>
              <a:rPr lang="en-US" sz="1050" baseline="-25000" dirty="0"/>
              <a:t>g</a:t>
            </a:r>
            <a:r>
              <a:rPr lang="en-US" sz="1100" baseline="-25000" dirty="0"/>
              <a:t> </a:t>
            </a:r>
            <a:r>
              <a:rPr lang="en-US" sz="1100" dirty="0"/>
              <a:t>= 2.26 </a:t>
            </a:r>
            <a:r>
              <a:rPr lang="en-US" sz="1100" dirty="0" err="1"/>
              <a:t>eV</a:t>
            </a:r>
            <a:endParaRPr lang="en-US" sz="1050" dirty="0"/>
          </a:p>
        </p:txBody>
      </p:sp>
      <p:sp>
        <p:nvSpPr>
          <p:cNvPr id="30" name="Freeform 29"/>
          <p:cNvSpPr/>
          <p:nvPr/>
        </p:nvSpPr>
        <p:spPr>
          <a:xfrm>
            <a:off x="6934200" y="5257800"/>
            <a:ext cx="744538" cy="250825"/>
          </a:xfrm>
          <a:custGeom>
            <a:avLst/>
            <a:gdLst>
              <a:gd name="connsiteX0" fmla="*/ 0 w 744718"/>
              <a:gd name="connsiteY0" fmla="*/ 241954 h 251381"/>
              <a:gd name="connsiteX1" fmla="*/ 94268 w 744718"/>
              <a:gd name="connsiteY1" fmla="*/ 15711 h 251381"/>
              <a:gd name="connsiteX2" fmla="*/ 160256 w 744718"/>
              <a:gd name="connsiteY2" fmla="*/ 251381 h 251381"/>
              <a:gd name="connsiteX3" fmla="*/ 235670 w 744718"/>
              <a:gd name="connsiteY3" fmla="*/ 15711 h 251381"/>
              <a:gd name="connsiteX4" fmla="*/ 320512 w 744718"/>
              <a:gd name="connsiteY4" fmla="*/ 232527 h 251381"/>
              <a:gd name="connsiteX5" fmla="*/ 377072 w 744718"/>
              <a:gd name="connsiteY5" fmla="*/ 15711 h 251381"/>
              <a:gd name="connsiteX6" fmla="*/ 461914 w 744718"/>
              <a:gd name="connsiteY6" fmla="*/ 232527 h 251381"/>
              <a:gd name="connsiteX7" fmla="*/ 518475 w 744718"/>
              <a:gd name="connsiteY7" fmla="*/ 15711 h 251381"/>
              <a:gd name="connsiteX8" fmla="*/ 603316 w 744718"/>
              <a:gd name="connsiteY8" fmla="*/ 138259 h 251381"/>
              <a:gd name="connsiteX9" fmla="*/ 744718 w 744718"/>
              <a:gd name="connsiteY9" fmla="*/ 128832 h 25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718" h="251381">
                <a:moveTo>
                  <a:pt x="0" y="241954"/>
                </a:moveTo>
                <a:cubicBezTo>
                  <a:pt x="33779" y="128047"/>
                  <a:pt x="67559" y="14140"/>
                  <a:pt x="94268" y="15711"/>
                </a:cubicBezTo>
                <a:cubicBezTo>
                  <a:pt x="120977" y="17282"/>
                  <a:pt x="136689" y="251381"/>
                  <a:pt x="160256" y="251381"/>
                </a:cubicBezTo>
                <a:cubicBezTo>
                  <a:pt x="183823" y="251381"/>
                  <a:pt x="208961" y="18853"/>
                  <a:pt x="235670" y="15711"/>
                </a:cubicBezTo>
                <a:cubicBezTo>
                  <a:pt x="262379" y="12569"/>
                  <a:pt x="296945" y="232527"/>
                  <a:pt x="320512" y="232527"/>
                </a:cubicBezTo>
                <a:cubicBezTo>
                  <a:pt x="344079" y="232527"/>
                  <a:pt x="353505" y="15711"/>
                  <a:pt x="377072" y="15711"/>
                </a:cubicBezTo>
                <a:cubicBezTo>
                  <a:pt x="400639" y="15711"/>
                  <a:pt x="438347" y="232527"/>
                  <a:pt x="461914" y="232527"/>
                </a:cubicBezTo>
                <a:cubicBezTo>
                  <a:pt x="485481" y="232527"/>
                  <a:pt x="494908" y="31422"/>
                  <a:pt x="518475" y="15711"/>
                </a:cubicBezTo>
                <a:cubicBezTo>
                  <a:pt x="542042" y="0"/>
                  <a:pt x="565609" y="119406"/>
                  <a:pt x="603316" y="138259"/>
                </a:cubicBezTo>
                <a:cubicBezTo>
                  <a:pt x="641023" y="157113"/>
                  <a:pt x="692870" y="142972"/>
                  <a:pt x="744718" y="128832"/>
                </a:cubicBezTo>
              </a:path>
            </a:pathLst>
          </a:cu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8136" name="TextBox 31"/>
          <p:cNvSpPr txBox="1">
            <a:spLocks noChangeArrowheads="1"/>
          </p:cNvSpPr>
          <p:nvPr/>
        </p:nvSpPr>
        <p:spPr bwMode="auto">
          <a:xfrm>
            <a:off x="6934200" y="5486400"/>
            <a:ext cx="862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200"/>
              <a:t>λ</a:t>
            </a:r>
            <a:r>
              <a:rPr lang="en-US" altLang="en-US" sz="1200"/>
              <a:t>=550 nm</a:t>
            </a:r>
          </a:p>
        </p:txBody>
      </p:sp>
      <p:pic>
        <p:nvPicPr>
          <p:cNvPr id="48137" name="Picture 1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9225" y="4800600"/>
            <a:ext cx="1371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225" y="5334000"/>
            <a:ext cx="2847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1625" y="5867400"/>
            <a:ext cx="9048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0" name="Rectangle 1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41" name="Rectangle 13"/>
          <p:cNvSpPr>
            <a:spLocks noChangeArrowheads="1"/>
          </p:cNvSpPr>
          <p:nvPr/>
        </p:nvSpPr>
        <p:spPr bwMode="auto">
          <a:xfrm>
            <a:off x="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8142" name="Rectangle 14"/>
          <p:cNvSpPr>
            <a:spLocks noChangeArrowheads="1"/>
          </p:cNvSpPr>
          <p:nvPr/>
        </p:nvSpPr>
        <p:spPr bwMode="auto">
          <a:xfrm>
            <a:off x="0" y="1238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8143" name="Rectangle 15"/>
          <p:cNvSpPr>
            <a:spLocks noChangeArrowheads="1"/>
          </p:cNvSpPr>
          <p:nvPr/>
        </p:nvSpPr>
        <p:spPr bwMode="auto">
          <a:xfrm>
            <a:off x="0" y="1447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4000" smtClean="0"/>
              <a:t>Optical Properties</a:t>
            </a:r>
          </a:p>
        </p:txBody>
      </p:sp>
      <p:sp>
        <p:nvSpPr>
          <p:cNvPr id="49155" name="Rectangle 3"/>
          <p:cNvSpPr>
            <a:spLocks noGrp="1" noChangeArrowheads="1"/>
          </p:cNvSpPr>
          <p:nvPr>
            <p:ph idx="1"/>
          </p:nvPr>
        </p:nvSpPr>
        <p:spPr>
          <a:xfrm>
            <a:off x="381000" y="1219200"/>
            <a:ext cx="8229600" cy="4525963"/>
          </a:xfrm>
        </p:spPr>
        <p:txBody>
          <a:bodyPr/>
          <a:lstStyle/>
          <a:p>
            <a:r>
              <a:rPr lang="en-US" altLang="en-US" sz="2800" smtClean="0"/>
              <a:t>Energy level spacing and quantum confinement</a:t>
            </a:r>
          </a:p>
          <a:p>
            <a:pPr lvl="1"/>
            <a:r>
              <a:rPr lang="en-US" altLang="en-US" sz="2000" smtClean="0"/>
              <a:t>The reduction in the number of atoms in a material results in the confinement of normally delocalized energy states.</a:t>
            </a:r>
          </a:p>
          <a:p>
            <a:pPr lvl="1"/>
            <a:r>
              <a:rPr lang="en-US" altLang="en-US" sz="2000" smtClean="0"/>
              <a:t>Electron-hole pairs become spatially confined when the dimensions of a nanoparticle approach the de Broglie wavelength of electrons in the conduction band. </a:t>
            </a:r>
          </a:p>
          <a:p>
            <a:pPr lvl="1"/>
            <a:r>
              <a:rPr lang="en-US" altLang="en-US" sz="2000" smtClean="0"/>
              <a:t>As a result the spacing between energy bands of semiconductor or insulator is </a:t>
            </a:r>
            <a:r>
              <a:rPr lang="en-US" altLang="en-US" sz="2000" b="1" smtClean="0"/>
              <a:t>increased </a:t>
            </a:r>
            <a:r>
              <a:rPr lang="en-US" altLang="en-US" sz="2000" smtClean="0"/>
              <a:t>(Similar to the </a:t>
            </a:r>
            <a:r>
              <a:rPr lang="en-US" altLang="en-US" sz="2000" i="1" smtClean="0"/>
              <a:t>particle in a box</a:t>
            </a:r>
            <a:r>
              <a:rPr lang="en-US" altLang="en-US" sz="2000" smtClean="0"/>
              <a:t> scenario, of introductory quantum mechanics.)</a:t>
            </a:r>
          </a:p>
        </p:txBody>
      </p:sp>
      <p:grpSp>
        <p:nvGrpSpPr>
          <p:cNvPr id="49156" name="Group 22"/>
          <p:cNvGrpSpPr>
            <a:grpSpLocks/>
          </p:cNvGrpSpPr>
          <p:nvPr/>
        </p:nvGrpSpPr>
        <p:grpSpPr bwMode="auto">
          <a:xfrm>
            <a:off x="1631950" y="4572000"/>
            <a:ext cx="5454650" cy="1787525"/>
            <a:chOff x="1631950" y="4308953"/>
            <a:chExt cx="5454650" cy="1787047"/>
          </a:xfrm>
        </p:grpSpPr>
        <p:sp>
          <p:nvSpPr>
            <p:cNvPr id="4" name="Rectangle 3"/>
            <p:cNvSpPr/>
            <p:nvPr/>
          </p:nvSpPr>
          <p:spPr>
            <a:xfrm>
              <a:off x="2470150" y="4799012"/>
              <a:ext cx="1143000" cy="38100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 name="Rectangle 4"/>
            <p:cNvSpPr/>
            <p:nvPr/>
          </p:nvSpPr>
          <p:spPr>
            <a:xfrm>
              <a:off x="2470150" y="4646612"/>
              <a:ext cx="1143000" cy="38100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 name="Rectangle 5"/>
            <p:cNvSpPr/>
            <p:nvPr/>
          </p:nvSpPr>
          <p:spPr>
            <a:xfrm>
              <a:off x="2470150" y="5713412"/>
              <a:ext cx="1143000" cy="38100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7" name="Rectangle 6"/>
            <p:cNvSpPr/>
            <p:nvPr/>
          </p:nvSpPr>
          <p:spPr>
            <a:xfrm>
              <a:off x="2470150" y="5561012"/>
              <a:ext cx="1143000" cy="38100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cxnSp>
          <p:nvCxnSpPr>
            <p:cNvPr id="8" name="Straight Arrow Connector 7"/>
            <p:cNvCxnSpPr/>
            <p:nvPr/>
          </p:nvCxnSpPr>
          <p:spPr>
            <a:xfrm>
              <a:off x="4375150" y="5408797"/>
              <a:ext cx="609600" cy="1587"/>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1249547" y="5408797"/>
              <a:ext cx="1372820"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72" name="TextBox 11"/>
            <p:cNvSpPr txBox="1">
              <a:spLocks noChangeArrowheads="1"/>
            </p:cNvSpPr>
            <p:nvPr/>
          </p:nvSpPr>
          <p:spPr bwMode="auto">
            <a:xfrm>
              <a:off x="1631950" y="4494213"/>
              <a:ext cx="669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Energy</a:t>
              </a:r>
            </a:p>
          </p:txBody>
        </p:sp>
        <p:sp>
          <p:nvSpPr>
            <p:cNvPr id="13" name="TextBox 12"/>
            <p:cNvSpPr txBox="1"/>
            <p:nvPr/>
          </p:nvSpPr>
          <p:spPr>
            <a:xfrm>
              <a:off x="3689350" y="5256438"/>
              <a:ext cx="349250" cy="261867"/>
            </a:xfrm>
            <a:prstGeom prst="rect">
              <a:avLst/>
            </a:prstGeom>
            <a:noFill/>
          </p:spPr>
          <p:txBody>
            <a:bodyPr wrap="none">
              <a:spAutoFit/>
            </a:bodyPr>
            <a:lstStyle/>
            <a:p>
              <a:pPr>
                <a:defRPr/>
              </a:pPr>
              <a:r>
                <a:rPr lang="en-US" sz="1050" dirty="0"/>
                <a:t>E</a:t>
              </a:r>
              <a:r>
                <a:rPr lang="en-US" sz="1050" baseline="-25000" dirty="0"/>
                <a:t>g</a:t>
              </a:r>
              <a:r>
                <a:rPr lang="en-US" sz="1100" baseline="-25000" dirty="0"/>
                <a:t> </a:t>
              </a:r>
              <a:endParaRPr lang="en-US" sz="1050" dirty="0"/>
            </a:p>
          </p:txBody>
        </p:sp>
        <p:cxnSp>
          <p:nvCxnSpPr>
            <p:cNvPr id="14" name="Straight Arrow Connector 13"/>
            <p:cNvCxnSpPr/>
            <p:nvPr/>
          </p:nvCxnSpPr>
          <p:spPr>
            <a:xfrm rot="5400000">
              <a:off x="3500488" y="5370707"/>
              <a:ext cx="379312" cy="158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441950" y="4799012"/>
              <a:ext cx="1143000" cy="22860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8" name="Rectangle 17"/>
            <p:cNvSpPr/>
            <p:nvPr/>
          </p:nvSpPr>
          <p:spPr>
            <a:xfrm>
              <a:off x="5441950" y="5713412"/>
              <a:ext cx="1143000" cy="228600"/>
            </a:xfrm>
            <a:prstGeom prst="rect">
              <a:avLst/>
            </a:prstGeom>
            <a:gradFill>
              <a:gsLst>
                <a:gs pos="0">
                  <a:srgbClr val="FFFFFF"/>
                </a:gs>
                <a:gs pos="16000">
                  <a:srgbClr val="1F1F1F"/>
                </a:gs>
                <a:gs pos="16000">
                  <a:srgbClr val="1F1F1F"/>
                </a:gs>
                <a:gs pos="17999">
                  <a:srgbClr val="FFFFFF"/>
                </a:gs>
                <a:gs pos="42000">
                  <a:srgbClr val="636363"/>
                </a:gs>
                <a:gs pos="53000">
                  <a:srgbClr val="CFCFCF"/>
                </a:gs>
                <a:gs pos="66000">
                  <a:srgbClr val="CFCFCF"/>
                </a:gs>
                <a:gs pos="75999">
                  <a:srgbClr val="1F1F1F">
                    <a:alpha val="79000"/>
                  </a:srgbClr>
                </a:gs>
                <a:gs pos="78999">
                  <a:srgbClr val="FFFFFF"/>
                </a:gs>
                <a:gs pos="100000">
                  <a:srgbClr val="7F7F7F"/>
                </a:gs>
              </a:gsLst>
              <a:lin ang="5400000" scaled="0"/>
            </a:gra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cxnSp>
          <p:nvCxnSpPr>
            <p:cNvPr id="19" name="Straight Arrow Connector 18"/>
            <p:cNvCxnSpPr/>
            <p:nvPr/>
          </p:nvCxnSpPr>
          <p:spPr>
            <a:xfrm rot="5400000">
              <a:off x="6358039" y="5332617"/>
              <a:ext cx="760210" cy="158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37350" y="5180258"/>
              <a:ext cx="349250" cy="261867"/>
            </a:xfrm>
            <a:prstGeom prst="rect">
              <a:avLst/>
            </a:prstGeom>
            <a:noFill/>
          </p:spPr>
          <p:txBody>
            <a:bodyPr wrap="none">
              <a:spAutoFit/>
            </a:bodyPr>
            <a:lstStyle/>
            <a:p>
              <a:pPr>
                <a:defRPr/>
              </a:pPr>
              <a:r>
                <a:rPr lang="en-US" sz="1050" dirty="0"/>
                <a:t>E</a:t>
              </a:r>
              <a:r>
                <a:rPr lang="en-US" sz="1050" baseline="-25000" dirty="0"/>
                <a:t>g</a:t>
              </a:r>
              <a:r>
                <a:rPr lang="en-US" sz="1100" baseline="-25000" dirty="0"/>
                <a:t> </a:t>
              </a:r>
              <a:endParaRPr lang="en-US" sz="1050" dirty="0"/>
            </a:p>
          </p:txBody>
        </p:sp>
        <p:sp>
          <p:nvSpPr>
            <p:cNvPr id="49183" name="TextBox 19"/>
            <p:cNvSpPr txBox="1">
              <a:spLocks noChangeArrowheads="1"/>
            </p:cNvSpPr>
            <p:nvPr/>
          </p:nvSpPr>
          <p:spPr bwMode="auto">
            <a:xfrm>
              <a:off x="2419611" y="4308953"/>
              <a:ext cx="12266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u="sng"/>
                <a:t>Bulk Materials</a:t>
              </a:r>
            </a:p>
          </p:txBody>
        </p:sp>
        <p:sp>
          <p:nvSpPr>
            <p:cNvPr id="49184" name="TextBox 20"/>
            <p:cNvSpPr txBox="1">
              <a:spLocks noChangeArrowheads="1"/>
            </p:cNvSpPr>
            <p:nvPr/>
          </p:nvSpPr>
          <p:spPr bwMode="auto">
            <a:xfrm>
              <a:off x="5365315" y="4436301"/>
              <a:ext cx="12779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u="sng"/>
                <a:t>Nano Materials</a:t>
              </a:r>
            </a:p>
          </p:txBody>
        </p:sp>
      </p:grpSp>
      <p:sp>
        <p:nvSpPr>
          <p:cNvPr id="49157" name="TextBox 23"/>
          <p:cNvSpPr txBox="1">
            <a:spLocks noChangeArrowheads="1"/>
          </p:cNvSpPr>
          <p:nvPr/>
        </p:nvSpPr>
        <p:spPr bwMode="auto">
          <a:xfrm>
            <a:off x="7127875" y="5299075"/>
            <a:ext cx="1539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Increased band gap</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z="4000" smtClean="0"/>
              <a:t>Optical Properties</a:t>
            </a:r>
          </a:p>
        </p:txBody>
      </p:sp>
      <p:sp>
        <p:nvSpPr>
          <p:cNvPr id="50179" name="Rectangle 3"/>
          <p:cNvSpPr>
            <a:spLocks noGrp="1" noChangeArrowheads="1"/>
          </p:cNvSpPr>
          <p:nvPr>
            <p:ph idx="1"/>
          </p:nvPr>
        </p:nvSpPr>
        <p:spPr>
          <a:xfrm>
            <a:off x="457200" y="1600200"/>
            <a:ext cx="8229600" cy="4724400"/>
          </a:xfrm>
        </p:spPr>
        <p:txBody>
          <a:bodyPr/>
          <a:lstStyle/>
          <a:p>
            <a:pPr>
              <a:lnSpc>
                <a:spcPct val="90000"/>
              </a:lnSpc>
            </a:pPr>
            <a:r>
              <a:rPr lang="en-US" altLang="en-US" smtClean="0"/>
              <a:t>Energy level spacing and quantum confinement</a:t>
            </a:r>
            <a:endParaRPr lang="en-US" altLang="en-US" sz="2400" smtClean="0"/>
          </a:p>
          <a:p>
            <a:pPr lvl="1">
              <a:lnSpc>
                <a:spcPct val="90000"/>
              </a:lnSpc>
            </a:pPr>
            <a:r>
              <a:rPr lang="en-US" altLang="en-US" smtClean="0"/>
              <a:t>Semiconductor nanoparticles that exhibit 3 dimensional confinement in their electronic band structure are called </a:t>
            </a:r>
            <a:r>
              <a:rPr lang="en-US" altLang="en-US" b="1" smtClean="0"/>
              <a:t>quantum dots.</a:t>
            </a:r>
          </a:p>
          <a:p>
            <a:pPr lvl="1">
              <a:lnSpc>
                <a:spcPct val="90000"/>
              </a:lnSpc>
            </a:pPr>
            <a:r>
              <a:rPr lang="en-US" altLang="en-US" smtClean="0"/>
              <a:t>What does this all mean?</a:t>
            </a:r>
          </a:p>
          <a:p>
            <a:pPr lvl="2">
              <a:lnSpc>
                <a:spcPct val="90000"/>
              </a:lnSpc>
            </a:pPr>
            <a:r>
              <a:rPr lang="en-US" altLang="en-US" b="1" smtClean="0"/>
              <a:t>Quantum dots are band gap tunable.</a:t>
            </a:r>
          </a:p>
          <a:p>
            <a:pPr lvl="2">
              <a:lnSpc>
                <a:spcPct val="90000"/>
              </a:lnSpc>
            </a:pPr>
            <a:r>
              <a:rPr lang="en-US" altLang="en-US" smtClean="0"/>
              <a:t>We can engineer their optical properties by controlling their size.</a:t>
            </a:r>
          </a:p>
          <a:p>
            <a:pPr lvl="2">
              <a:lnSpc>
                <a:spcPct val="90000"/>
              </a:lnSpc>
            </a:pPr>
            <a:r>
              <a:rPr lang="en-US" altLang="en-US" smtClean="0"/>
              <a:t>For this reason quantum dots are highly desirable for biological tagging.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4000" smtClean="0"/>
              <a:t>Optical Properties</a:t>
            </a:r>
          </a:p>
        </p:txBody>
      </p:sp>
      <p:sp>
        <p:nvSpPr>
          <p:cNvPr id="51203" name="Rectangle 3"/>
          <p:cNvSpPr>
            <a:spLocks noGrp="1" noChangeArrowheads="1"/>
          </p:cNvSpPr>
          <p:nvPr>
            <p:ph idx="1"/>
          </p:nvPr>
        </p:nvSpPr>
        <p:spPr>
          <a:xfrm>
            <a:off x="457200" y="1371600"/>
            <a:ext cx="8229600" cy="2209800"/>
          </a:xfrm>
        </p:spPr>
        <p:txBody>
          <a:bodyPr/>
          <a:lstStyle/>
          <a:p>
            <a:r>
              <a:rPr lang="en-US" altLang="en-US" sz="2800" smtClean="0"/>
              <a:t>Energy level spacing and quantum confinement</a:t>
            </a:r>
          </a:p>
          <a:p>
            <a:pPr lvl="1"/>
            <a:r>
              <a:rPr lang="en-US" altLang="en-US" sz="2400" smtClean="0"/>
              <a:t>As semiconductor particle size is reduced the band gap is increased.</a:t>
            </a:r>
          </a:p>
          <a:p>
            <a:pPr lvl="1"/>
            <a:r>
              <a:rPr lang="en-US" altLang="en-US" sz="2400" smtClean="0"/>
              <a:t>Absorbance and luminescence spectra are blue shifted with decreasing particle size.  </a:t>
            </a:r>
          </a:p>
          <a:p>
            <a:pPr lvl="1"/>
            <a:endParaRPr lang="en-US" altLang="en-US" sz="2400" smtClean="0"/>
          </a:p>
        </p:txBody>
      </p:sp>
      <p:sp>
        <p:nvSpPr>
          <p:cNvPr id="51204" name="TextBox 10"/>
          <p:cNvSpPr txBox="1">
            <a:spLocks noChangeArrowheads="1"/>
          </p:cNvSpPr>
          <p:nvPr/>
        </p:nvSpPr>
        <p:spPr bwMode="auto">
          <a:xfrm>
            <a:off x="3429000" y="5257800"/>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CdSe quantum dots</a:t>
            </a:r>
          </a:p>
        </p:txBody>
      </p:sp>
      <p:sp>
        <p:nvSpPr>
          <p:cNvPr id="51205" name="Rectangle 5"/>
          <p:cNvSpPr>
            <a:spLocks noChangeArrowheads="1"/>
          </p:cNvSpPr>
          <p:nvPr/>
        </p:nvSpPr>
        <p:spPr bwMode="auto">
          <a:xfrm>
            <a:off x="4918075" y="6078538"/>
            <a:ext cx="4225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Jyoti K. Jaiswal and Sanford M. Simon. </a:t>
            </a:r>
            <a:r>
              <a:rPr lang="en-US" altLang="en-US" sz="800" b="1"/>
              <a:t>Potentials and pitfalls of fluorescent quantum </a:t>
            </a:r>
          </a:p>
          <a:p>
            <a:pPr eaLnBrk="1" hangingPunct="1"/>
            <a:r>
              <a:rPr lang="en-US" altLang="en-US" sz="800" b="1"/>
              <a:t>dots for biological imaging.</a:t>
            </a:r>
            <a:r>
              <a:rPr lang="en-US" altLang="en-US" sz="800"/>
              <a:t> TRENDS in Cell Biology Vol.14 No.9 September 2004</a:t>
            </a:r>
          </a:p>
        </p:txBody>
      </p:sp>
      <p:pic>
        <p:nvPicPr>
          <p:cNvPr id="5120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038600"/>
            <a:ext cx="63436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4000" smtClean="0"/>
              <a:t>Optical Properties</a:t>
            </a:r>
          </a:p>
        </p:txBody>
      </p:sp>
      <p:pic>
        <p:nvPicPr>
          <p:cNvPr id="522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62484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457200" y="1474788"/>
            <a:ext cx="8229600" cy="1447800"/>
          </a:xfrm>
          <a:prstGeom prst="rect">
            <a:avLst/>
          </a:prstGeom>
          <a:noFill/>
          <a:ln w="9525">
            <a:noFill/>
            <a:miter lim="800000"/>
            <a:headEnd/>
            <a:tailEnd/>
          </a:ln>
        </p:spPr>
        <p:txBody>
          <a:bodyPr/>
          <a:lstStyle/>
          <a:p>
            <a:pPr marL="285750" indent="-285750" eaLnBrk="0" hangingPunct="0">
              <a:spcBef>
                <a:spcPct val="20000"/>
              </a:spcBef>
              <a:defRPr/>
            </a:pPr>
            <a:r>
              <a:rPr lang="en-US" sz="2400" kern="0" dirty="0">
                <a:latin typeface="+mn-lt"/>
              </a:rPr>
              <a:t>Example: Absorption Spectra of </a:t>
            </a:r>
            <a:r>
              <a:rPr lang="en-US" sz="2400" kern="0" dirty="0" err="1">
                <a:latin typeface="+mn-lt"/>
              </a:rPr>
              <a:t>CdSe</a:t>
            </a:r>
            <a:r>
              <a:rPr lang="en-US" sz="2400" kern="0" dirty="0">
                <a:latin typeface="+mn-lt"/>
              </a:rPr>
              <a:t> quantum dots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762000"/>
            <a:ext cx="7772400" cy="1143000"/>
          </a:xfrm>
        </p:spPr>
        <p:txBody>
          <a:bodyPr/>
          <a:lstStyle/>
          <a:p>
            <a:pPr eaLnBrk="1" hangingPunct="1"/>
            <a:r>
              <a:rPr lang="en-US" altLang="en-US" smtClean="0"/>
              <a:t>Outline</a:t>
            </a:r>
          </a:p>
        </p:txBody>
      </p:sp>
      <p:sp>
        <p:nvSpPr>
          <p:cNvPr id="53251" name="Rectangle 3"/>
          <p:cNvSpPr txBox="1">
            <a:spLocks noChangeArrowheads="1"/>
          </p:cNvSpPr>
          <p:nvPr/>
        </p:nvSpPr>
        <p:spPr bwMode="auto">
          <a:xfrm>
            <a:off x="609600" y="20574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Font typeface="Arial" panose="020B0604020202020204" pitchFamily="34" charset="0"/>
              <a:buChar char="•"/>
            </a:pPr>
            <a:r>
              <a:rPr lang="en-US" altLang="en-US" sz="2800"/>
              <a:t>Definition and Examples</a:t>
            </a:r>
          </a:p>
          <a:p>
            <a:pPr eaLnBrk="1" hangingPunct="1">
              <a:lnSpc>
                <a:spcPct val="80000"/>
              </a:lnSpc>
              <a:spcBef>
                <a:spcPct val="20000"/>
              </a:spcBef>
              <a:buFont typeface="Arial" panose="020B0604020202020204" pitchFamily="34" charset="0"/>
              <a:buChar char="•"/>
            </a:pPr>
            <a:r>
              <a:rPr lang="en-US" altLang="en-US" sz="2800"/>
              <a:t>Physical Properties</a:t>
            </a:r>
          </a:p>
          <a:p>
            <a:pPr eaLnBrk="1" hangingPunct="1">
              <a:lnSpc>
                <a:spcPct val="80000"/>
              </a:lnSpc>
              <a:spcBef>
                <a:spcPct val="20000"/>
              </a:spcBef>
              <a:buFont typeface="Arial" panose="020B0604020202020204" pitchFamily="34" charset="0"/>
              <a:buChar char="•"/>
            </a:pPr>
            <a:r>
              <a:rPr lang="en-US" altLang="en-US" sz="2800"/>
              <a:t>Optical Properties</a:t>
            </a:r>
          </a:p>
          <a:p>
            <a:pPr eaLnBrk="1" hangingPunct="1">
              <a:lnSpc>
                <a:spcPct val="80000"/>
              </a:lnSpc>
              <a:spcBef>
                <a:spcPct val="20000"/>
              </a:spcBef>
              <a:buFont typeface="Arial" panose="020B0604020202020204" pitchFamily="34" charset="0"/>
              <a:buChar char="•"/>
            </a:pPr>
            <a:r>
              <a:rPr lang="en-US" altLang="en-US" sz="2800">
                <a:solidFill>
                  <a:srgbClr val="FF0000"/>
                </a:solidFill>
              </a:rPr>
              <a:t>Electrical Properties</a:t>
            </a:r>
          </a:p>
          <a:p>
            <a:pPr eaLnBrk="1" hangingPunct="1">
              <a:lnSpc>
                <a:spcPct val="80000"/>
              </a:lnSpc>
              <a:spcBef>
                <a:spcPct val="20000"/>
              </a:spcBef>
              <a:buFont typeface="Arial" panose="020B0604020202020204" pitchFamily="34" charset="0"/>
              <a:buChar char="•"/>
            </a:pPr>
            <a:r>
              <a:rPr lang="en-US" altLang="en-US" sz="2800"/>
              <a:t>Health Concerns</a:t>
            </a:r>
          </a:p>
          <a:p>
            <a:pPr eaLnBrk="1" hangingPunct="1">
              <a:lnSpc>
                <a:spcPct val="80000"/>
              </a:lnSpc>
              <a:spcBef>
                <a:spcPct val="20000"/>
              </a:spcBef>
              <a:buFont typeface="Arial" panose="020B0604020202020204" pitchFamily="34" charset="0"/>
              <a:buChar char="•"/>
            </a:pPr>
            <a:endParaRPr lang="en-US" altLang="en-US" sz="2800"/>
          </a:p>
          <a:p>
            <a:pPr eaLnBrk="1" hangingPunct="1">
              <a:lnSpc>
                <a:spcPct val="80000"/>
              </a:lnSpc>
              <a:spcBef>
                <a:spcPct val="20000"/>
              </a:spcBef>
            </a:pPr>
            <a:endParaRPr lang="en-US" altLang="en-US" sz="2400">
              <a:solidFill>
                <a:srgbClr val="3399FF"/>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87313"/>
            <a:ext cx="8229600" cy="1143000"/>
          </a:xfrm>
        </p:spPr>
        <p:txBody>
          <a:bodyPr/>
          <a:lstStyle/>
          <a:p>
            <a:r>
              <a:rPr lang="en-US" altLang="en-US" smtClean="0"/>
              <a:t>Electrical Properties</a:t>
            </a:r>
          </a:p>
        </p:txBody>
      </p:sp>
      <p:sp>
        <p:nvSpPr>
          <p:cNvPr id="54275" name="Content Placeholder 2"/>
          <p:cNvSpPr>
            <a:spLocks noGrp="1"/>
          </p:cNvSpPr>
          <p:nvPr>
            <p:ph idx="1"/>
          </p:nvPr>
        </p:nvSpPr>
        <p:spPr>
          <a:xfrm>
            <a:off x="457200" y="1149350"/>
            <a:ext cx="8229600" cy="4525963"/>
          </a:xfrm>
        </p:spPr>
        <p:txBody>
          <a:bodyPr/>
          <a:lstStyle/>
          <a:p>
            <a:r>
              <a:rPr lang="en-US" altLang="en-US" smtClean="0"/>
              <a:t>Effect of structure on conduction</a:t>
            </a:r>
          </a:p>
          <a:p>
            <a:pPr lvl="1"/>
            <a:r>
              <a:rPr lang="en-US" altLang="en-US" smtClean="0"/>
              <a:t>If nanostructures have fewer defects, one would expect increased conductivity vs macroscale</a:t>
            </a:r>
          </a:p>
          <a:p>
            <a:r>
              <a:rPr lang="en-US" altLang="en-US" smtClean="0"/>
              <a:t>Other electrical effects on the nanoscale:</a:t>
            </a:r>
          </a:p>
          <a:p>
            <a:pPr lvl="1"/>
            <a:r>
              <a:rPr lang="en-US" altLang="en-US" smtClean="0"/>
              <a:t>Surface Scattering</a:t>
            </a:r>
          </a:p>
          <a:p>
            <a:pPr lvl="1"/>
            <a:r>
              <a:rPr lang="en-US" altLang="en-US" smtClean="0"/>
              <a:t>Change in Electronic Structure</a:t>
            </a:r>
          </a:p>
          <a:p>
            <a:pPr lvl="1"/>
            <a:r>
              <a:rPr lang="en-US" altLang="en-US" smtClean="0"/>
              <a:t>Ballistic Conduction</a:t>
            </a:r>
          </a:p>
          <a:p>
            <a:pPr lvl="1"/>
            <a:r>
              <a:rPr lang="en-US" altLang="en-US" smtClean="0"/>
              <a:t>Discrete Charging</a:t>
            </a:r>
          </a:p>
          <a:p>
            <a:pPr lvl="1"/>
            <a:r>
              <a:rPr lang="en-US" altLang="en-US" smtClean="0"/>
              <a:t>Tunneling Conduction</a:t>
            </a:r>
          </a:p>
          <a:p>
            <a:pPr lvl="1"/>
            <a:r>
              <a:rPr lang="en-US" altLang="en-US" smtClean="0"/>
              <a:t>Microstructural Effects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762000"/>
            <a:ext cx="7772400" cy="1143000"/>
          </a:xfrm>
        </p:spPr>
        <p:txBody>
          <a:bodyPr/>
          <a:lstStyle/>
          <a:p>
            <a:pPr eaLnBrk="1" hangingPunct="1"/>
            <a:r>
              <a:rPr lang="en-US" altLang="en-US" smtClean="0"/>
              <a:t>Outline</a:t>
            </a:r>
          </a:p>
        </p:txBody>
      </p:sp>
      <p:sp>
        <p:nvSpPr>
          <p:cNvPr id="4" name="Rectangle 3"/>
          <p:cNvSpPr txBox="1">
            <a:spLocks noChangeArrowheads="1"/>
          </p:cNvSpPr>
          <p:nvPr/>
        </p:nvSpPr>
        <p:spPr bwMode="auto">
          <a:xfrm>
            <a:off x="609600" y="2057400"/>
            <a:ext cx="8229600" cy="3581400"/>
          </a:xfrm>
          <a:prstGeom prst="rect">
            <a:avLst/>
          </a:prstGeom>
          <a:noFill/>
          <a:ln w="9525">
            <a:noFill/>
            <a:miter lim="800000"/>
            <a:headEnd/>
            <a:tailEnd/>
          </a:ln>
        </p:spPr>
        <p:txBody>
          <a:bodyPr/>
          <a:lstStyle/>
          <a:p>
            <a:pPr marL="285750" indent="-285750">
              <a:lnSpc>
                <a:spcPct val="80000"/>
              </a:lnSpc>
              <a:spcBef>
                <a:spcPct val="20000"/>
              </a:spcBef>
              <a:buFont typeface="Arial" pitchFamily="34" charset="0"/>
              <a:buChar char="•"/>
              <a:defRPr/>
            </a:pPr>
            <a:r>
              <a:rPr lang="en-US" sz="2800" kern="0" dirty="0">
                <a:latin typeface="+mn-lt"/>
              </a:rPr>
              <a:t>Definition and Examples</a:t>
            </a:r>
          </a:p>
          <a:p>
            <a:pPr marL="285750" indent="-285750">
              <a:lnSpc>
                <a:spcPct val="80000"/>
              </a:lnSpc>
              <a:spcBef>
                <a:spcPct val="20000"/>
              </a:spcBef>
              <a:buFont typeface="Arial" pitchFamily="34" charset="0"/>
              <a:buChar char="•"/>
              <a:defRPr/>
            </a:pPr>
            <a:r>
              <a:rPr lang="en-US" sz="2800" kern="0" dirty="0">
                <a:solidFill>
                  <a:srgbClr val="FF0000"/>
                </a:solidFill>
                <a:latin typeface="+mn-lt"/>
              </a:rPr>
              <a:t>Physical Properties</a:t>
            </a:r>
          </a:p>
          <a:p>
            <a:pPr marL="742950" lvl="1" indent="-285750">
              <a:lnSpc>
                <a:spcPct val="80000"/>
              </a:lnSpc>
              <a:spcBef>
                <a:spcPct val="20000"/>
              </a:spcBef>
              <a:buFontTx/>
              <a:buChar char="-"/>
              <a:defRPr/>
            </a:pPr>
            <a:r>
              <a:rPr lang="en-US" sz="2400" kern="0" dirty="0">
                <a:solidFill>
                  <a:srgbClr val="FF0000"/>
                </a:solidFill>
                <a:latin typeface="+mn-lt"/>
              </a:rPr>
              <a:t>Size</a:t>
            </a:r>
          </a:p>
          <a:p>
            <a:pPr marL="742950" lvl="1" indent="-285750">
              <a:lnSpc>
                <a:spcPct val="80000"/>
              </a:lnSpc>
              <a:spcBef>
                <a:spcPct val="20000"/>
              </a:spcBef>
              <a:buFontTx/>
              <a:buChar char="-"/>
              <a:defRPr/>
            </a:pPr>
            <a:r>
              <a:rPr lang="en-US" sz="2400" kern="0" dirty="0">
                <a:solidFill>
                  <a:srgbClr val="FF0000"/>
                </a:solidFill>
                <a:latin typeface="+mn-lt"/>
              </a:rPr>
              <a:t>Crystal Structure</a:t>
            </a:r>
          </a:p>
          <a:p>
            <a:pPr marL="742950" lvl="1" indent="-285750">
              <a:lnSpc>
                <a:spcPct val="80000"/>
              </a:lnSpc>
              <a:spcBef>
                <a:spcPct val="20000"/>
              </a:spcBef>
              <a:buFontTx/>
              <a:buChar char="-"/>
              <a:defRPr/>
            </a:pPr>
            <a:r>
              <a:rPr lang="en-US" sz="2400" kern="0" dirty="0">
                <a:solidFill>
                  <a:srgbClr val="FF0000"/>
                </a:solidFill>
                <a:latin typeface="+mn-lt"/>
              </a:rPr>
              <a:t>Melting Point</a:t>
            </a:r>
          </a:p>
          <a:p>
            <a:pPr marL="742950" lvl="1" indent="-285750">
              <a:lnSpc>
                <a:spcPct val="80000"/>
              </a:lnSpc>
              <a:spcBef>
                <a:spcPct val="20000"/>
              </a:spcBef>
              <a:buFontTx/>
              <a:buChar char="-"/>
              <a:defRPr/>
            </a:pPr>
            <a:r>
              <a:rPr lang="en-US" sz="2400" kern="0" dirty="0">
                <a:solidFill>
                  <a:srgbClr val="FF0000"/>
                </a:solidFill>
                <a:latin typeface="+mn-lt"/>
              </a:rPr>
              <a:t>Mechanical Strength</a:t>
            </a:r>
          </a:p>
          <a:p>
            <a:pPr marL="285750" indent="-285750">
              <a:lnSpc>
                <a:spcPct val="80000"/>
              </a:lnSpc>
              <a:spcBef>
                <a:spcPct val="20000"/>
              </a:spcBef>
              <a:buFont typeface="Arial" pitchFamily="34" charset="0"/>
              <a:buChar char="•"/>
              <a:defRPr/>
            </a:pPr>
            <a:r>
              <a:rPr lang="en-US" sz="2800" kern="0" dirty="0">
                <a:latin typeface="+mn-lt"/>
              </a:rPr>
              <a:t>Optical Properties</a:t>
            </a:r>
          </a:p>
          <a:p>
            <a:pPr marL="285750" indent="-285750">
              <a:lnSpc>
                <a:spcPct val="80000"/>
              </a:lnSpc>
              <a:spcBef>
                <a:spcPct val="20000"/>
              </a:spcBef>
              <a:buFont typeface="Arial" pitchFamily="34" charset="0"/>
              <a:buChar char="•"/>
              <a:defRPr/>
            </a:pPr>
            <a:r>
              <a:rPr lang="en-US" sz="2800" kern="0" dirty="0">
                <a:latin typeface="+mn-lt"/>
              </a:rPr>
              <a:t>Electrical Properties</a:t>
            </a:r>
          </a:p>
          <a:p>
            <a:pPr marL="285750" indent="-285750">
              <a:lnSpc>
                <a:spcPct val="80000"/>
              </a:lnSpc>
              <a:spcBef>
                <a:spcPct val="20000"/>
              </a:spcBef>
              <a:buFont typeface="Arial" pitchFamily="34" charset="0"/>
              <a:buChar char="•"/>
              <a:defRPr/>
            </a:pPr>
            <a:r>
              <a:rPr lang="en-US" sz="2800" kern="0" dirty="0">
                <a:latin typeface="+mn-lt"/>
              </a:rPr>
              <a:t>Health Concerns</a:t>
            </a:r>
          </a:p>
          <a:p>
            <a:pPr marL="285750" indent="-285750">
              <a:lnSpc>
                <a:spcPct val="80000"/>
              </a:lnSpc>
              <a:spcBef>
                <a:spcPct val="20000"/>
              </a:spcBef>
              <a:buFont typeface="Arial" pitchFamily="34" charset="0"/>
              <a:buChar char="•"/>
              <a:defRPr/>
            </a:pPr>
            <a:endParaRPr lang="en-US" sz="2800" kern="0" dirty="0">
              <a:latin typeface="+mn-lt"/>
            </a:endParaRPr>
          </a:p>
          <a:p>
            <a:pPr marL="342900" indent="-342900">
              <a:lnSpc>
                <a:spcPct val="80000"/>
              </a:lnSpc>
              <a:spcBef>
                <a:spcPct val="20000"/>
              </a:spcBef>
              <a:defRPr/>
            </a:pPr>
            <a:endParaRPr lang="en-US" sz="2400" kern="0" dirty="0">
              <a:solidFill>
                <a:srgbClr val="3399FF"/>
              </a:solidFill>
              <a:latin typeface="+mn-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Surface Scattering</a:t>
            </a:r>
          </a:p>
        </p:txBody>
      </p:sp>
      <p:sp>
        <p:nvSpPr>
          <p:cNvPr id="55299" name="Content Placeholder 2"/>
          <p:cNvSpPr>
            <a:spLocks noGrp="1"/>
          </p:cNvSpPr>
          <p:nvPr>
            <p:ph idx="1"/>
          </p:nvPr>
        </p:nvSpPr>
        <p:spPr>
          <a:xfrm>
            <a:off x="457200" y="1323975"/>
            <a:ext cx="8229600" cy="4525963"/>
          </a:xfrm>
        </p:spPr>
        <p:txBody>
          <a:bodyPr/>
          <a:lstStyle/>
          <a:p>
            <a:r>
              <a:rPr lang="en-US" altLang="en-US" smtClean="0"/>
              <a:t>Electrons have a mean-free-path (MFP) in solid state materials.</a:t>
            </a:r>
          </a:p>
          <a:p>
            <a:r>
              <a:rPr lang="en-US" altLang="en-US" smtClean="0"/>
              <a:t>MFP is the distance between scattering events as charge carriers move through the material.</a:t>
            </a:r>
          </a:p>
          <a:p>
            <a:r>
              <a:rPr lang="en-US" altLang="en-US" smtClean="0"/>
              <a:t>In metals, the MFP is on the order of 10’s of nanometers.</a:t>
            </a:r>
          </a:p>
          <a:p>
            <a:r>
              <a:rPr lang="en-US" altLang="en-US" smtClean="0"/>
              <a:t>If the dimensions of a nanostructure are smaller than the electron MFP, then surface scattering becomes a factor.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36513"/>
            <a:ext cx="8229600" cy="1143000"/>
          </a:xfrm>
        </p:spPr>
        <p:txBody>
          <a:bodyPr/>
          <a:lstStyle/>
          <a:p>
            <a:r>
              <a:rPr lang="en-US" altLang="en-US" smtClean="0"/>
              <a:t>Surface Scattering</a:t>
            </a:r>
          </a:p>
        </p:txBody>
      </p:sp>
      <p:sp>
        <p:nvSpPr>
          <p:cNvPr id="56323" name="Content Placeholder 2"/>
          <p:cNvSpPr>
            <a:spLocks noGrp="1"/>
          </p:cNvSpPr>
          <p:nvPr>
            <p:ph idx="1"/>
          </p:nvPr>
        </p:nvSpPr>
        <p:spPr>
          <a:xfrm>
            <a:off x="457200" y="1085850"/>
            <a:ext cx="8229600" cy="4525963"/>
          </a:xfrm>
        </p:spPr>
        <p:txBody>
          <a:bodyPr/>
          <a:lstStyle/>
          <a:p>
            <a:r>
              <a:rPr lang="en-US" altLang="en-US" smtClean="0"/>
              <a:t>There are two types of surface scattering: elastic and inelastic.</a:t>
            </a:r>
          </a:p>
          <a:p>
            <a:r>
              <a:rPr lang="en-US" altLang="en-US" smtClean="0"/>
              <a:t>Elastic scattering does not affect conductivity, while inelastic scattering decreases conductivity.</a:t>
            </a:r>
          </a:p>
          <a:p>
            <a:endParaRPr lang="en-US" altLang="en-US" smtClean="0"/>
          </a:p>
        </p:txBody>
      </p:sp>
      <p:grpSp>
        <p:nvGrpSpPr>
          <p:cNvPr id="56324" name="Group 47"/>
          <p:cNvGrpSpPr>
            <a:grpSpLocks/>
          </p:cNvGrpSpPr>
          <p:nvPr/>
        </p:nvGrpSpPr>
        <p:grpSpPr bwMode="auto">
          <a:xfrm>
            <a:off x="252413" y="4246563"/>
            <a:ext cx="2373312" cy="2354262"/>
            <a:chOff x="252608" y="4246323"/>
            <a:chExt cx="2372786" cy="2354893"/>
          </a:xfrm>
        </p:grpSpPr>
        <p:grpSp>
          <p:nvGrpSpPr>
            <p:cNvPr id="56348" name="Group 34"/>
            <p:cNvGrpSpPr>
              <a:grpSpLocks/>
            </p:cNvGrpSpPr>
            <p:nvPr/>
          </p:nvGrpSpPr>
          <p:grpSpPr bwMode="auto">
            <a:xfrm>
              <a:off x="252608" y="4246323"/>
              <a:ext cx="2372786" cy="2354893"/>
              <a:chOff x="252608" y="4135677"/>
              <a:chExt cx="2372786" cy="2354893"/>
            </a:xfrm>
          </p:grpSpPr>
          <p:sp>
            <p:nvSpPr>
              <p:cNvPr id="26" name="Rectangle 25"/>
              <p:cNvSpPr/>
              <p:nvPr/>
            </p:nvSpPr>
            <p:spPr>
              <a:xfrm>
                <a:off x="252608" y="4135677"/>
                <a:ext cx="2372786" cy="2354893"/>
              </a:xfrm>
              <a:prstGeom prst="rect">
                <a:avLst/>
              </a:prstGeom>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577973" y="6172985"/>
                <a:ext cx="179348" cy="17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 name="Straight Arrow Connector 27"/>
              <p:cNvCxnSpPr/>
              <p:nvPr/>
            </p:nvCxnSpPr>
            <p:spPr>
              <a:xfrm rot="5400000" flipH="1" flipV="1">
                <a:off x="715661" y="4604493"/>
                <a:ext cx="1605393" cy="1541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349" name="TextBox 35"/>
            <p:cNvSpPr txBox="1">
              <a:spLocks noChangeArrowheads="1"/>
            </p:cNvSpPr>
            <p:nvPr/>
          </p:nvSpPr>
          <p:spPr bwMode="auto">
            <a:xfrm>
              <a:off x="1427967" y="5436296"/>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MFP</a:t>
              </a:r>
            </a:p>
          </p:txBody>
        </p:sp>
        <p:sp>
          <p:nvSpPr>
            <p:cNvPr id="56350" name="TextBox 39"/>
            <p:cNvSpPr txBox="1">
              <a:spLocks noChangeArrowheads="1"/>
            </p:cNvSpPr>
            <p:nvPr/>
          </p:nvSpPr>
          <p:spPr bwMode="auto">
            <a:xfrm>
              <a:off x="277660" y="4248411"/>
              <a:ext cx="22493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Macroscale Material</a:t>
              </a:r>
            </a:p>
            <a:p>
              <a:pPr eaLnBrk="1" hangingPunct="1"/>
              <a:r>
                <a:rPr lang="en-US" altLang="en-US"/>
                <a:t>d &gt; MFP</a:t>
              </a:r>
            </a:p>
          </p:txBody>
        </p:sp>
      </p:grpSp>
      <p:grpSp>
        <p:nvGrpSpPr>
          <p:cNvPr id="56325" name="Group 46"/>
          <p:cNvGrpSpPr>
            <a:grpSpLocks/>
          </p:cNvGrpSpPr>
          <p:nvPr/>
        </p:nvGrpSpPr>
        <p:grpSpPr bwMode="auto">
          <a:xfrm>
            <a:off x="3870325" y="3851275"/>
            <a:ext cx="2044700" cy="2749550"/>
            <a:chOff x="3832968" y="3801650"/>
            <a:chExt cx="2044425" cy="2749462"/>
          </a:xfrm>
        </p:grpSpPr>
        <p:grpSp>
          <p:nvGrpSpPr>
            <p:cNvPr id="56339" name="Group 40"/>
            <p:cNvGrpSpPr>
              <a:grpSpLocks/>
            </p:cNvGrpSpPr>
            <p:nvPr/>
          </p:nvGrpSpPr>
          <p:grpSpPr bwMode="auto">
            <a:xfrm>
              <a:off x="3832968" y="4196219"/>
              <a:ext cx="2044425" cy="2354893"/>
              <a:chOff x="4922730" y="4196219"/>
              <a:chExt cx="2044425" cy="2354893"/>
            </a:xfrm>
          </p:grpSpPr>
          <p:grpSp>
            <p:nvGrpSpPr>
              <p:cNvPr id="56341" name="Group 29"/>
              <p:cNvGrpSpPr>
                <a:grpSpLocks/>
              </p:cNvGrpSpPr>
              <p:nvPr/>
            </p:nvGrpSpPr>
            <p:grpSpPr bwMode="auto">
              <a:xfrm>
                <a:off x="4922730" y="4196219"/>
                <a:ext cx="1327760" cy="2354893"/>
                <a:chOff x="2179529" y="4070959"/>
                <a:chExt cx="1327760" cy="2354893"/>
              </a:xfrm>
            </p:grpSpPr>
            <p:sp>
              <p:nvSpPr>
                <p:cNvPr id="4" name="Rectangle 3"/>
                <p:cNvSpPr/>
                <p:nvPr/>
              </p:nvSpPr>
              <p:spPr>
                <a:xfrm>
                  <a:off x="2179529" y="4071665"/>
                  <a:ext cx="1326971" cy="235418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2503335" y="6108362"/>
                  <a:ext cx="180951" cy="1793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Arrow Connector 6"/>
                <p:cNvCxnSpPr>
                  <a:endCxn id="4" idx="3"/>
                </p:cNvCxnSpPr>
                <p:nvPr/>
              </p:nvCxnSpPr>
              <p:spPr>
                <a:xfrm rot="5400000" flipH="1" flipV="1">
                  <a:off x="2661227" y="5267850"/>
                  <a:ext cx="863572" cy="8269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3"/>
                </p:cNvCxnSpPr>
                <p:nvPr/>
              </p:nvCxnSpPr>
              <p:spPr>
                <a:xfrm flipH="1" flipV="1">
                  <a:off x="2663652" y="4385980"/>
                  <a:ext cx="842848" cy="8635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a:stCxn id="4" idx="3"/>
              </p:cNvCxnSpPr>
              <p:nvPr/>
            </p:nvCxnSpPr>
            <p:spPr>
              <a:xfrm flipV="1">
                <a:off x="6249702" y="4630298"/>
                <a:ext cx="717453" cy="744514"/>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6343" name="TextBox 38"/>
              <p:cNvSpPr txBox="1">
                <a:spLocks noChangeArrowheads="1"/>
              </p:cNvSpPr>
              <p:nvPr/>
            </p:nvSpPr>
            <p:spPr bwMode="auto">
              <a:xfrm>
                <a:off x="4935254" y="5060516"/>
                <a:ext cx="11592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Nanowire</a:t>
                </a:r>
              </a:p>
              <a:p>
                <a:pPr eaLnBrk="1" hangingPunct="1"/>
                <a:r>
                  <a:rPr lang="en-US" altLang="en-US"/>
                  <a:t>d &lt; MFP</a:t>
                </a:r>
              </a:p>
            </p:txBody>
          </p:sp>
        </p:grpSp>
        <p:sp>
          <p:nvSpPr>
            <p:cNvPr id="56340" name="TextBox 43"/>
            <p:cNvSpPr txBox="1">
              <a:spLocks noChangeArrowheads="1"/>
            </p:cNvSpPr>
            <p:nvPr/>
          </p:nvSpPr>
          <p:spPr bwMode="auto">
            <a:xfrm>
              <a:off x="4013846" y="3801650"/>
              <a:ext cx="9284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u="sng"/>
                <a:t>Elastic</a:t>
              </a:r>
            </a:p>
          </p:txBody>
        </p:sp>
      </p:grpSp>
      <p:grpSp>
        <p:nvGrpSpPr>
          <p:cNvPr id="56326" name="Group 45"/>
          <p:cNvGrpSpPr>
            <a:grpSpLocks/>
          </p:cNvGrpSpPr>
          <p:nvPr/>
        </p:nvGrpSpPr>
        <p:grpSpPr bwMode="auto">
          <a:xfrm>
            <a:off x="7177088" y="3863975"/>
            <a:ext cx="1428750" cy="2736850"/>
            <a:chOff x="7176409" y="3791211"/>
            <a:chExt cx="1429169" cy="2736782"/>
          </a:xfrm>
        </p:grpSpPr>
        <p:grpSp>
          <p:nvGrpSpPr>
            <p:cNvPr id="56327" name="Group 30"/>
            <p:cNvGrpSpPr>
              <a:grpSpLocks/>
            </p:cNvGrpSpPr>
            <p:nvPr/>
          </p:nvGrpSpPr>
          <p:grpSpPr bwMode="auto">
            <a:xfrm>
              <a:off x="7176409" y="4173100"/>
              <a:ext cx="1429169" cy="2354893"/>
              <a:chOff x="5560551" y="4110470"/>
              <a:chExt cx="1429169" cy="2354893"/>
            </a:xfrm>
          </p:grpSpPr>
          <p:sp>
            <p:nvSpPr>
              <p:cNvPr id="10" name="Rectangle 9"/>
              <p:cNvSpPr/>
              <p:nvPr/>
            </p:nvSpPr>
            <p:spPr>
              <a:xfrm>
                <a:off x="5560551" y="4111160"/>
                <a:ext cx="1327539" cy="235420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5884496" y="6147871"/>
                <a:ext cx="181028" cy="1793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a:endCxn id="10" idx="3"/>
              </p:cNvCxnSpPr>
              <p:nvPr/>
            </p:nvCxnSpPr>
            <p:spPr>
              <a:xfrm rot="5400000" flipH="1" flipV="1">
                <a:off x="6043430" y="5307974"/>
                <a:ext cx="863578" cy="8257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3"/>
              </p:cNvCxnSpPr>
              <p:nvPr/>
            </p:nvCxnSpPr>
            <p:spPr>
              <a:xfrm flipH="1" flipV="1">
                <a:off x="6516506" y="4916002"/>
                <a:ext cx="371584" cy="3730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2700000" flipH="1" flipV="1">
                <a:off x="6437108" y="5104910"/>
                <a:ext cx="373171" cy="3730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500000" flipH="1" flipV="1">
                <a:off x="6618136" y="4854091"/>
                <a:ext cx="371584" cy="3730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320000" flipH="1" flipV="1">
                <a:off x="6460927" y="5003313"/>
                <a:ext cx="373172" cy="3730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505390" y="5298580"/>
                <a:ext cx="371584" cy="3730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20100000" flipH="1">
                <a:off x="6616548" y="5336679"/>
                <a:ext cx="373172" cy="371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320000" flipH="1">
                <a:off x="6460927" y="5209682"/>
                <a:ext cx="371584" cy="3730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328" name="TextBox 44"/>
            <p:cNvSpPr txBox="1">
              <a:spLocks noChangeArrowheads="1"/>
            </p:cNvSpPr>
            <p:nvPr/>
          </p:nvSpPr>
          <p:spPr bwMode="auto">
            <a:xfrm>
              <a:off x="7270615" y="3791211"/>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u="sng"/>
                <a:t>Inelastic</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762000"/>
            <a:ext cx="7772400" cy="1143000"/>
          </a:xfrm>
        </p:spPr>
        <p:txBody>
          <a:bodyPr/>
          <a:lstStyle/>
          <a:p>
            <a:pPr eaLnBrk="1" hangingPunct="1"/>
            <a:r>
              <a:rPr lang="en-US" altLang="en-US" smtClean="0"/>
              <a:t>Outline</a:t>
            </a:r>
          </a:p>
        </p:txBody>
      </p:sp>
      <p:sp>
        <p:nvSpPr>
          <p:cNvPr id="57347" name="Rectangle 3"/>
          <p:cNvSpPr txBox="1">
            <a:spLocks noChangeArrowheads="1"/>
          </p:cNvSpPr>
          <p:nvPr/>
        </p:nvSpPr>
        <p:spPr bwMode="auto">
          <a:xfrm>
            <a:off x="609600" y="20574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Font typeface="Arial" panose="020B0604020202020204" pitchFamily="34" charset="0"/>
              <a:buChar char="•"/>
            </a:pPr>
            <a:r>
              <a:rPr lang="en-US" altLang="en-US" sz="2800"/>
              <a:t>Definition and Examples</a:t>
            </a:r>
          </a:p>
          <a:p>
            <a:pPr eaLnBrk="1" hangingPunct="1">
              <a:lnSpc>
                <a:spcPct val="80000"/>
              </a:lnSpc>
              <a:spcBef>
                <a:spcPct val="20000"/>
              </a:spcBef>
              <a:buFont typeface="Arial" panose="020B0604020202020204" pitchFamily="34" charset="0"/>
              <a:buChar char="•"/>
            </a:pPr>
            <a:r>
              <a:rPr lang="en-US" altLang="en-US" sz="2800"/>
              <a:t>Physical Properties</a:t>
            </a:r>
          </a:p>
          <a:p>
            <a:pPr eaLnBrk="1" hangingPunct="1">
              <a:lnSpc>
                <a:spcPct val="80000"/>
              </a:lnSpc>
              <a:spcBef>
                <a:spcPct val="20000"/>
              </a:spcBef>
              <a:buFont typeface="Arial" panose="020B0604020202020204" pitchFamily="34" charset="0"/>
              <a:buChar char="•"/>
            </a:pPr>
            <a:r>
              <a:rPr lang="en-US" altLang="en-US" sz="2800"/>
              <a:t>Optical Properties</a:t>
            </a:r>
          </a:p>
          <a:p>
            <a:pPr eaLnBrk="1" hangingPunct="1">
              <a:lnSpc>
                <a:spcPct val="80000"/>
              </a:lnSpc>
              <a:spcBef>
                <a:spcPct val="20000"/>
              </a:spcBef>
              <a:buFont typeface="Arial" panose="020B0604020202020204" pitchFamily="34" charset="0"/>
              <a:buChar char="•"/>
            </a:pPr>
            <a:r>
              <a:rPr lang="en-US" altLang="en-US" sz="2800"/>
              <a:t>Electrical Properties</a:t>
            </a:r>
          </a:p>
          <a:p>
            <a:pPr eaLnBrk="1" hangingPunct="1">
              <a:lnSpc>
                <a:spcPct val="80000"/>
              </a:lnSpc>
              <a:spcBef>
                <a:spcPct val="20000"/>
              </a:spcBef>
              <a:buFont typeface="Arial" panose="020B0604020202020204" pitchFamily="34" charset="0"/>
              <a:buChar char="•"/>
            </a:pPr>
            <a:r>
              <a:rPr lang="en-US" altLang="en-US" sz="2800">
                <a:solidFill>
                  <a:srgbClr val="FF0000"/>
                </a:solidFill>
              </a:rPr>
              <a:t>Health Concerns</a:t>
            </a:r>
          </a:p>
          <a:p>
            <a:pPr eaLnBrk="1" hangingPunct="1">
              <a:lnSpc>
                <a:spcPct val="80000"/>
              </a:lnSpc>
              <a:spcBef>
                <a:spcPct val="20000"/>
              </a:spcBef>
              <a:buFont typeface="Arial" panose="020B0604020202020204" pitchFamily="34" charset="0"/>
              <a:buChar char="•"/>
            </a:pPr>
            <a:endParaRPr lang="en-US" altLang="en-US" sz="2800"/>
          </a:p>
          <a:p>
            <a:pPr eaLnBrk="1" hangingPunct="1">
              <a:lnSpc>
                <a:spcPct val="80000"/>
              </a:lnSpc>
              <a:spcBef>
                <a:spcPct val="20000"/>
              </a:spcBef>
            </a:pPr>
            <a:endParaRPr lang="en-US" altLang="en-US" sz="2400">
              <a:solidFill>
                <a:srgbClr val="3399FF"/>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mtClean="0"/>
              <a:t>Potential Health Concerns</a:t>
            </a:r>
          </a:p>
        </p:txBody>
      </p:sp>
      <p:sp>
        <p:nvSpPr>
          <p:cNvPr id="58371" name="Rectangle 3"/>
          <p:cNvSpPr>
            <a:spLocks noGrp="1" noChangeArrowheads="1"/>
          </p:cNvSpPr>
          <p:nvPr>
            <p:ph idx="1"/>
          </p:nvPr>
        </p:nvSpPr>
        <p:spPr/>
        <p:txBody>
          <a:bodyPr/>
          <a:lstStyle/>
          <a:p>
            <a:r>
              <a:rPr lang="en-US" altLang="en-US" smtClean="0"/>
              <a:t>Cause for concern:</a:t>
            </a:r>
          </a:p>
          <a:p>
            <a:pPr lvl="1"/>
            <a:r>
              <a:rPr lang="en-US" altLang="en-US" smtClean="0"/>
              <a:t>Nanoparticles are similar in size to many biological structures </a:t>
            </a:r>
            <a:r>
              <a:rPr lang="en-US" altLang="en-US" smtClean="0">
                <a:sym typeface="Wingdings" panose="05000000000000000000" pitchFamily="2" charset="2"/>
              </a:rPr>
              <a:t> easily absorbed by the body.</a:t>
            </a:r>
            <a:endParaRPr lang="en-US" altLang="en-US" smtClean="0"/>
          </a:p>
          <a:p>
            <a:pPr lvl="1"/>
            <a:r>
              <a:rPr lang="en-US" altLang="en-US" smtClean="0"/>
              <a:t>Nanoparticles remain suspended in the environment for extended periods of time.</a:t>
            </a:r>
          </a:p>
          <a:p>
            <a:r>
              <a:rPr lang="en-US" altLang="en-US" smtClean="0"/>
              <a:t>Health Impacts of nanoparticles are expected to be dependant on composition and structure.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Potential Health Concerns</a:t>
            </a:r>
          </a:p>
        </p:txBody>
      </p:sp>
      <p:sp>
        <p:nvSpPr>
          <p:cNvPr id="59395" name="Rectangle 3"/>
          <p:cNvSpPr>
            <a:spLocks noGrp="1" noChangeArrowheads="1"/>
          </p:cNvSpPr>
          <p:nvPr>
            <p:ph idx="1"/>
          </p:nvPr>
        </p:nvSpPr>
        <p:spPr/>
        <p:txBody>
          <a:bodyPr/>
          <a:lstStyle/>
          <a:p>
            <a:r>
              <a:rPr lang="en-US" altLang="en-US" smtClean="0"/>
              <a:t>The potential health concerns of nanomaterials are largely unknown.</a:t>
            </a:r>
          </a:p>
          <a:p>
            <a:r>
              <a:rPr lang="en-US" altLang="en-US" smtClean="0"/>
              <a:t>The EPA has started the National Nanotechnology Initiative which is providing funding to further investigate this issue.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Unique Characteristics of Nanoparticles</a:t>
            </a:r>
          </a:p>
        </p:txBody>
      </p:sp>
      <p:sp>
        <p:nvSpPr>
          <p:cNvPr id="10243" name="Rectangle 3"/>
          <p:cNvSpPr>
            <a:spLocks noGrp="1" noChangeArrowheads="1"/>
          </p:cNvSpPr>
          <p:nvPr>
            <p:ph idx="1"/>
          </p:nvPr>
        </p:nvSpPr>
        <p:spPr>
          <a:xfrm>
            <a:off x="457200" y="1447800"/>
            <a:ext cx="8229600" cy="4525963"/>
          </a:xfrm>
        </p:spPr>
        <p:txBody>
          <a:bodyPr/>
          <a:lstStyle/>
          <a:p>
            <a:pPr>
              <a:lnSpc>
                <a:spcPct val="80000"/>
              </a:lnSpc>
            </a:pPr>
            <a:r>
              <a:rPr lang="en-US" altLang="en-US" sz="2800" smtClean="0"/>
              <a:t>Large surface to volume ratio</a:t>
            </a:r>
          </a:p>
          <a:p>
            <a:pPr>
              <a:lnSpc>
                <a:spcPct val="80000"/>
              </a:lnSpc>
            </a:pPr>
            <a:r>
              <a:rPr lang="en-US" altLang="en-US" sz="2800" smtClean="0"/>
              <a:t>High percentage of atoms/molecules on the surface</a:t>
            </a:r>
          </a:p>
          <a:p>
            <a:pPr>
              <a:lnSpc>
                <a:spcPct val="80000"/>
              </a:lnSpc>
            </a:pPr>
            <a:r>
              <a:rPr lang="en-US" altLang="en-US" sz="2800" smtClean="0"/>
              <a:t>Surface forces are very important, while bulk forces are not as important.</a:t>
            </a:r>
          </a:p>
          <a:p>
            <a:pPr>
              <a:lnSpc>
                <a:spcPct val="80000"/>
              </a:lnSpc>
            </a:pPr>
            <a:r>
              <a:rPr lang="en-US" altLang="en-US" sz="2800" smtClean="0"/>
              <a:t>Metal nanoparticles have unique light scattering properties and exhibit plasmon resonance.</a:t>
            </a:r>
          </a:p>
          <a:p>
            <a:pPr>
              <a:lnSpc>
                <a:spcPct val="80000"/>
              </a:lnSpc>
            </a:pPr>
            <a:r>
              <a:rPr lang="en-US" altLang="en-US" sz="2800" smtClean="0"/>
              <a:t>Semiconductor nanoparticles may exhibit confined energy states in their electronic band structure (e.g., quantum dots)</a:t>
            </a:r>
          </a:p>
          <a:p>
            <a:pPr>
              <a:lnSpc>
                <a:spcPct val="80000"/>
              </a:lnSpc>
            </a:pPr>
            <a:r>
              <a:rPr lang="en-US" altLang="en-US" sz="2800" smtClean="0"/>
              <a:t>Can have unique chemical and physical properties</a:t>
            </a:r>
          </a:p>
          <a:p>
            <a:pPr>
              <a:lnSpc>
                <a:spcPct val="80000"/>
              </a:lnSpc>
            </a:pPr>
            <a:r>
              <a:rPr lang="en-US" altLang="en-US" sz="2800" smtClean="0"/>
              <a:t>Same size scale as many biological structures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Examples of Unusual Properties</a:t>
            </a:r>
          </a:p>
        </p:txBody>
      </p:sp>
      <p:sp>
        <p:nvSpPr>
          <p:cNvPr id="11267" name="Content Placeholder 2"/>
          <p:cNvSpPr>
            <a:spLocks noGrp="1"/>
          </p:cNvSpPr>
          <p:nvPr>
            <p:ph idx="1"/>
          </p:nvPr>
        </p:nvSpPr>
        <p:spPr/>
        <p:txBody>
          <a:bodyPr/>
          <a:lstStyle/>
          <a:p>
            <a:r>
              <a:rPr lang="en-US" altLang="en-US" smtClean="0"/>
              <a:t>Lowered phase transition temps</a:t>
            </a:r>
          </a:p>
          <a:p>
            <a:r>
              <a:rPr lang="en-US" altLang="en-US" smtClean="0"/>
              <a:t>Increased mechanical strength</a:t>
            </a:r>
          </a:p>
          <a:p>
            <a:r>
              <a:rPr lang="en-US" altLang="en-US" smtClean="0"/>
              <a:t>Different optical properties</a:t>
            </a:r>
          </a:p>
          <a:p>
            <a:r>
              <a:rPr lang="en-US" altLang="en-US" smtClean="0"/>
              <a:t>Altered electrical conductivity</a:t>
            </a:r>
          </a:p>
          <a:p>
            <a:r>
              <a:rPr lang="en-US" altLang="en-US" smtClean="0"/>
              <a:t>Magnetic properties</a:t>
            </a:r>
          </a:p>
          <a:p>
            <a:r>
              <a:rPr lang="en-US" altLang="en-US" smtClean="0"/>
              <a:t>Self-purification and self-perfection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type="title"/>
          </p:nvPr>
        </p:nvSpPr>
        <p:spPr>
          <a:noFill/>
        </p:spPr>
        <p:txBody>
          <a:bodyPr/>
          <a:lstStyle/>
          <a:p>
            <a:r>
              <a:rPr lang="en-US" altLang="en-US" smtClean="0"/>
              <a:t>Physical Properties of Nanoparticles</a:t>
            </a:r>
          </a:p>
        </p:txBody>
      </p:sp>
      <p:sp>
        <p:nvSpPr>
          <p:cNvPr id="12290" name="Rectangle 3"/>
          <p:cNvSpPr>
            <a:spLocks noGrp="1" noChangeArrowheads="1"/>
          </p:cNvSpPr>
          <p:nvPr>
            <p:ph idx="1"/>
          </p:nvPr>
        </p:nvSpPr>
        <p:spPr/>
        <p:txBody>
          <a:bodyPr/>
          <a:lstStyle/>
          <a:p>
            <a:r>
              <a:rPr lang="en-US" altLang="en-US" smtClean="0"/>
              <a:t>Physical properties of nanoparticles are dependent on:</a:t>
            </a:r>
          </a:p>
          <a:p>
            <a:pPr lvl="1"/>
            <a:r>
              <a:rPr lang="en-US" altLang="en-US" smtClean="0"/>
              <a:t>Size</a:t>
            </a:r>
          </a:p>
          <a:p>
            <a:pPr lvl="1"/>
            <a:r>
              <a:rPr lang="en-US" altLang="en-US" smtClean="0"/>
              <a:t>Shape (spheres, rods, platelets, etc.)</a:t>
            </a:r>
          </a:p>
          <a:p>
            <a:pPr lvl="1"/>
            <a:r>
              <a:rPr lang="en-US" altLang="en-US" smtClean="0"/>
              <a:t>Composition</a:t>
            </a:r>
          </a:p>
          <a:p>
            <a:pPr lvl="1"/>
            <a:r>
              <a:rPr lang="en-US" altLang="en-US" smtClean="0"/>
              <a:t>Crystal Structure (FCC, BCC, etc.)</a:t>
            </a:r>
          </a:p>
          <a:p>
            <a:pPr lvl="1"/>
            <a:r>
              <a:rPr lang="en-US" altLang="en-US" smtClean="0"/>
              <a:t>Surface ligands or capping agents</a:t>
            </a:r>
          </a:p>
          <a:p>
            <a:pPr lvl="1"/>
            <a:r>
              <a:rPr lang="en-US" altLang="en-US" smtClean="0"/>
              <a:t>The medium in which they are dispersed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304800"/>
            <a:ext cx="8229600" cy="990600"/>
          </a:xfrm>
        </p:spPr>
        <p:txBody>
          <a:bodyPr/>
          <a:lstStyle/>
          <a:p>
            <a:pPr eaLnBrk="1" hangingPunct="1"/>
            <a:r>
              <a:rPr lang="en-US" altLang="en-US" smtClean="0"/>
              <a:t>Size</a:t>
            </a:r>
          </a:p>
        </p:txBody>
      </p:sp>
      <p:sp>
        <p:nvSpPr>
          <p:cNvPr id="13315" name="Rectangle 3"/>
          <p:cNvSpPr>
            <a:spLocks noGrp="1" noChangeArrowheads="1"/>
          </p:cNvSpPr>
          <p:nvPr>
            <p:ph idx="1"/>
          </p:nvPr>
        </p:nvSpPr>
        <p:spPr>
          <a:xfrm>
            <a:off x="457200" y="1600200"/>
            <a:ext cx="4876800" cy="3429000"/>
          </a:xfrm>
        </p:spPr>
        <p:txBody>
          <a:bodyPr/>
          <a:lstStyle/>
          <a:p>
            <a:pPr eaLnBrk="1" hangingPunct="1"/>
            <a:r>
              <a:rPr lang="en-US" altLang="en-US" sz="2800" smtClean="0"/>
              <a:t>Molecules, nanoparticles, and bulk materials can be distinguished by the number of atoms comprising each type of material.</a:t>
            </a:r>
          </a:p>
          <a:p>
            <a:pPr eaLnBrk="1" hangingPunct="1"/>
            <a:r>
              <a:rPr lang="en-US" altLang="en-US" sz="2800" i="1" u="sng" smtClean="0"/>
              <a:t>Note: </a:t>
            </a:r>
            <a:r>
              <a:rPr lang="en-US" altLang="en-US" sz="2800" smtClean="0"/>
              <a:t>these are very approximate numbers!</a:t>
            </a:r>
          </a:p>
        </p:txBody>
      </p:sp>
      <p:sp>
        <p:nvSpPr>
          <p:cNvPr id="13316" name="Text Box 7"/>
          <p:cNvSpPr txBox="1">
            <a:spLocks noChangeArrowheads="1"/>
          </p:cNvSpPr>
          <p:nvPr/>
        </p:nvSpPr>
        <p:spPr bwMode="auto">
          <a:xfrm>
            <a:off x="5257800" y="6437313"/>
            <a:ext cx="38227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a:t>Poole, C., Owens, F. </a:t>
            </a:r>
            <a:r>
              <a:rPr lang="en-US" altLang="en-US" sz="800" i="1"/>
              <a:t>Introduction to Nanotechnology</a:t>
            </a:r>
            <a:r>
              <a:rPr lang="en-US" altLang="en-US" sz="800"/>
              <a:t>. Wiley, New Jersey. 2003</a:t>
            </a:r>
          </a:p>
        </p:txBody>
      </p:sp>
      <p:cxnSp>
        <p:nvCxnSpPr>
          <p:cNvPr id="7" name="Straight Arrow Connector 6"/>
          <p:cNvCxnSpPr/>
          <p:nvPr/>
        </p:nvCxnSpPr>
        <p:spPr>
          <a:xfrm rot="5400000">
            <a:off x="5868987" y="2132013"/>
            <a:ext cx="760413" cy="158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4763294" y="4075906"/>
            <a:ext cx="2971800" cy="158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868987" y="6018213"/>
            <a:ext cx="760413" cy="1588"/>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3320" name="TextBox 12"/>
          <p:cNvSpPr txBox="1">
            <a:spLocks noChangeArrowheads="1"/>
          </p:cNvSpPr>
          <p:nvPr/>
        </p:nvSpPr>
        <p:spPr bwMode="auto">
          <a:xfrm>
            <a:off x="5638800" y="16764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1</a:t>
            </a:r>
          </a:p>
        </p:txBody>
      </p:sp>
      <p:sp>
        <p:nvSpPr>
          <p:cNvPr id="13321" name="TextBox 13"/>
          <p:cNvSpPr txBox="1">
            <a:spLocks noChangeArrowheads="1"/>
          </p:cNvSpPr>
          <p:nvPr/>
        </p:nvSpPr>
        <p:spPr bwMode="auto">
          <a:xfrm>
            <a:off x="5562600" y="22098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10</a:t>
            </a:r>
          </a:p>
        </p:txBody>
      </p:sp>
      <p:sp>
        <p:nvSpPr>
          <p:cNvPr id="13322" name="TextBox 14"/>
          <p:cNvSpPr txBox="1">
            <a:spLocks noChangeArrowheads="1"/>
          </p:cNvSpPr>
          <p:nvPr/>
        </p:nvSpPr>
        <p:spPr bwMode="auto">
          <a:xfrm>
            <a:off x="5562600" y="2819400"/>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10</a:t>
            </a:r>
            <a:r>
              <a:rPr lang="en-US" altLang="en-US" sz="1400" baseline="30000"/>
              <a:t>2</a:t>
            </a:r>
            <a:endParaRPr lang="en-US" altLang="en-US" sz="1400"/>
          </a:p>
        </p:txBody>
      </p:sp>
      <p:sp>
        <p:nvSpPr>
          <p:cNvPr id="13323" name="TextBox 15"/>
          <p:cNvSpPr txBox="1">
            <a:spLocks noChangeArrowheads="1"/>
          </p:cNvSpPr>
          <p:nvPr/>
        </p:nvSpPr>
        <p:spPr bwMode="auto">
          <a:xfrm>
            <a:off x="5562600" y="3429000"/>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10</a:t>
            </a:r>
            <a:r>
              <a:rPr lang="en-US" altLang="en-US" sz="1400" baseline="30000"/>
              <a:t>3</a:t>
            </a:r>
            <a:endParaRPr lang="en-US" altLang="en-US" sz="1400"/>
          </a:p>
        </p:txBody>
      </p:sp>
      <p:sp>
        <p:nvSpPr>
          <p:cNvPr id="13324" name="TextBox 16"/>
          <p:cNvSpPr txBox="1">
            <a:spLocks noChangeArrowheads="1"/>
          </p:cNvSpPr>
          <p:nvPr/>
        </p:nvSpPr>
        <p:spPr bwMode="auto">
          <a:xfrm>
            <a:off x="5562600" y="4114800"/>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10</a:t>
            </a:r>
            <a:r>
              <a:rPr lang="en-US" altLang="en-US" sz="1400" baseline="30000"/>
              <a:t>4</a:t>
            </a:r>
            <a:endParaRPr lang="en-US" altLang="en-US" sz="1400"/>
          </a:p>
        </p:txBody>
      </p:sp>
      <p:sp>
        <p:nvSpPr>
          <p:cNvPr id="13325" name="TextBox 17"/>
          <p:cNvSpPr txBox="1">
            <a:spLocks noChangeArrowheads="1"/>
          </p:cNvSpPr>
          <p:nvPr/>
        </p:nvSpPr>
        <p:spPr bwMode="auto">
          <a:xfrm>
            <a:off x="5562600" y="4800600"/>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10</a:t>
            </a:r>
            <a:r>
              <a:rPr lang="en-US" altLang="en-US" sz="1400" baseline="30000"/>
              <a:t>5</a:t>
            </a:r>
            <a:endParaRPr lang="en-US" altLang="en-US" sz="1400"/>
          </a:p>
        </p:txBody>
      </p:sp>
      <p:sp>
        <p:nvSpPr>
          <p:cNvPr id="13326" name="TextBox 19"/>
          <p:cNvSpPr txBox="1">
            <a:spLocks noChangeArrowheads="1"/>
          </p:cNvSpPr>
          <p:nvPr/>
        </p:nvSpPr>
        <p:spPr bwMode="auto">
          <a:xfrm>
            <a:off x="5562600" y="5410200"/>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10</a:t>
            </a:r>
            <a:r>
              <a:rPr lang="en-US" altLang="en-US" sz="1400" baseline="30000"/>
              <a:t>6</a:t>
            </a:r>
            <a:endParaRPr lang="en-US" altLang="en-US" sz="1400"/>
          </a:p>
        </p:txBody>
      </p:sp>
      <p:sp>
        <p:nvSpPr>
          <p:cNvPr id="13327" name="TextBox 20"/>
          <p:cNvSpPr txBox="1">
            <a:spLocks noChangeArrowheads="1"/>
          </p:cNvSpPr>
          <p:nvPr/>
        </p:nvSpPr>
        <p:spPr bwMode="auto">
          <a:xfrm>
            <a:off x="6629400" y="19050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Molecules</a:t>
            </a:r>
          </a:p>
        </p:txBody>
      </p:sp>
      <p:sp>
        <p:nvSpPr>
          <p:cNvPr id="13328" name="TextBox 21"/>
          <p:cNvSpPr txBox="1">
            <a:spLocks noChangeArrowheads="1"/>
          </p:cNvSpPr>
          <p:nvPr/>
        </p:nvSpPr>
        <p:spPr bwMode="auto">
          <a:xfrm>
            <a:off x="6629400" y="3733800"/>
            <a:ext cx="159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Nanoparticles</a:t>
            </a:r>
          </a:p>
        </p:txBody>
      </p:sp>
      <p:sp>
        <p:nvSpPr>
          <p:cNvPr id="13329" name="TextBox 23"/>
          <p:cNvSpPr txBox="1">
            <a:spLocks noChangeArrowheads="1"/>
          </p:cNvSpPr>
          <p:nvPr/>
        </p:nvSpPr>
        <p:spPr bwMode="auto">
          <a:xfrm>
            <a:off x="6705600" y="5715000"/>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Bulk</a:t>
            </a:r>
          </a:p>
        </p:txBody>
      </p:sp>
      <p:sp>
        <p:nvSpPr>
          <p:cNvPr id="13330" name="TextBox 24"/>
          <p:cNvSpPr txBox="1">
            <a:spLocks noChangeArrowheads="1"/>
          </p:cNvSpPr>
          <p:nvPr/>
        </p:nvSpPr>
        <p:spPr bwMode="auto">
          <a:xfrm>
            <a:off x="5105400" y="1295400"/>
            <a:ext cx="126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 of atoms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11798</TotalTime>
  <Words>3212</Words>
  <Application>Microsoft Office PowerPoint</Application>
  <PresentationFormat>On-screen Show (4:3)</PresentationFormat>
  <Paragraphs>573</Paragraphs>
  <Slides>54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1" baseType="lpstr">
      <vt:lpstr>Arial</vt:lpstr>
      <vt:lpstr>Batang</vt:lpstr>
      <vt:lpstr>Calibri</vt:lpstr>
      <vt:lpstr>Times New Roman</vt:lpstr>
      <vt:lpstr>Wingdings</vt:lpstr>
      <vt:lpstr>1_Default Design</vt:lpstr>
      <vt:lpstr>Equation</vt:lpstr>
      <vt:lpstr>PowerPoint Presentation</vt:lpstr>
      <vt:lpstr>Outline</vt:lpstr>
      <vt:lpstr>Definition of Nanoparticle</vt:lpstr>
      <vt:lpstr>Size is a Material Property?</vt:lpstr>
      <vt:lpstr>Outline</vt:lpstr>
      <vt:lpstr>Unique Characteristics of Nanoparticles</vt:lpstr>
      <vt:lpstr>Examples of Unusual Properties</vt:lpstr>
      <vt:lpstr>Physical Properties of Nanoparticles</vt:lpstr>
      <vt:lpstr>Size</vt:lpstr>
      <vt:lpstr>Size</vt:lpstr>
      <vt:lpstr>Surface Area:Volume Ratio</vt:lpstr>
      <vt:lpstr>Size</vt:lpstr>
      <vt:lpstr>Surface Area:Volume Ratio</vt:lpstr>
      <vt:lpstr>Size</vt:lpstr>
      <vt:lpstr>Size </vt:lpstr>
      <vt:lpstr>mp versus Shape</vt:lpstr>
      <vt:lpstr>Crystal Structure</vt:lpstr>
      <vt:lpstr>Crystal Structure</vt:lpstr>
      <vt:lpstr>Crystal Structure</vt:lpstr>
      <vt:lpstr>Crystal Structures</vt:lpstr>
      <vt:lpstr>Size &amp; Crystal Structure</vt:lpstr>
      <vt:lpstr>Size &amp; Crystal Structure</vt:lpstr>
      <vt:lpstr>Close-Packed Magic Number Clusters</vt:lpstr>
      <vt:lpstr>Size &amp; Crystal Structure</vt:lpstr>
      <vt:lpstr>Size &amp; Crystal Structure</vt:lpstr>
      <vt:lpstr>Wulff Crystal Shapes</vt:lpstr>
      <vt:lpstr>Wulff Crystal Shapes</vt:lpstr>
      <vt:lpstr>Wulff Crystal Shapes</vt:lpstr>
      <vt:lpstr>Deviations from Ideal Crystals</vt:lpstr>
      <vt:lpstr>Altered Lattice Constants</vt:lpstr>
      <vt:lpstr>Mechanical Strength</vt:lpstr>
      <vt:lpstr>Outline</vt:lpstr>
      <vt:lpstr>Optical Properties</vt:lpstr>
      <vt:lpstr>Optical Properties</vt:lpstr>
      <vt:lpstr>Optical Properties</vt:lpstr>
      <vt:lpstr>Optical Properties</vt:lpstr>
      <vt:lpstr>Optical Properties</vt:lpstr>
      <vt:lpstr>Optical Properties</vt:lpstr>
      <vt:lpstr>Optical Properties</vt:lpstr>
      <vt:lpstr>Optical Properties</vt:lpstr>
      <vt:lpstr>Optical Properties</vt:lpstr>
      <vt:lpstr>Optical Properties</vt:lpstr>
      <vt:lpstr>Optical Properties</vt:lpstr>
      <vt:lpstr>Optical Properties</vt:lpstr>
      <vt:lpstr>Optical Properties</vt:lpstr>
      <vt:lpstr>Optical Properties</vt:lpstr>
      <vt:lpstr>Optical Properties</vt:lpstr>
      <vt:lpstr>Outline</vt:lpstr>
      <vt:lpstr>Electrical Properties</vt:lpstr>
      <vt:lpstr>Surface Scattering</vt:lpstr>
      <vt:lpstr>Surface Scattering</vt:lpstr>
      <vt:lpstr>Outline</vt:lpstr>
      <vt:lpstr>Potential Health Concerns</vt:lpstr>
      <vt:lpstr>Potential Health Concerns</vt:lpstr>
    </vt:vector>
  </TitlesOfParts>
  <Company>Penn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txk107</dc:creator>
  <cp:lastModifiedBy>Renee L. Lindenberg</cp:lastModifiedBy>
  <cp:revision>778</cp:revision>
  <dcterms:created xsi:type="dcterms:W3CDTF">2004-04-23T13:23:41Z</dcterms:created>
  <dcterms:modified xsi:type="dcterms:W3CDTF">2018-02-20T16:03:18Z</dcterms:modified>
</cp:coreProperties>
</file>