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5"/>
  </p:notesMasterIdLst>
  <p:handoutMasterIdLst>
    <p:handoutMasterId r:id="rId36"/>
  </p:handoutMasterIdLst>
  <p:sldIdLst>
    <p:sldId id="806" r:id="rId2"/>
    <p:sldId id="563" r:id="rId3"/>
    <p:sldId id="384" r:id="rId4"/>
    <p:sldId id="529" r:id="rId5"/>
    <p:sldId id="572" r:id="rId6"/>
    <p:sldId id="782" r:id="rId7"/>
    <p:sldId id="260" r:id="rId8"/>
    <p:sldId id="261" r:id="rId9"/>
    <p:sldId id="262" r:id="rId10"/>
    <p:sldId id="343" r:id="rId11"/>
    <p:sldId id="598" r:id="rId12"/>
    <p:sldId id="795" r:id="rId13"/>
    <p:sldId id="270" r:id="rId14"/>
    <p:sldId id="290" r:id="rId15"/>
    <p:sldId id="599" r:id="rId16"/>
    <p:sldId id="626" r:id="rId17"/>
    <p:sldId id="627" r:id="rId18"/>
    <p:sldId id="553" r:id="rId19"/>
    <p:sldId id="600" r:id="rId20"/>
    <p:sldId id="574" r:id="rId21"/>
    <p:sldId id="575" r:id="rId22"/>
    <p:sldId id="369" r:id="rId23"/>
    <p:sldId id="313" r:id="rId24"/>
    <p:sldId id="808" r:id="rId25"/>
    <p:sldId id="604" r:id="rId26"/>
    <p:sldId id="666" r:id="rId27"/>
    <p:sldId id="809" r:id="rId28"/>
    <p:sldId id="641" r:id="rId29"/>
    <p:sldId id="642" r:id="rId30"/>
    <p:sldId id="660" r:id="rId31"/>
    <p:sldId id="319" r:id="rId32"/>
    <p:sldId id="322" r:id="rId33"/>
    <p:sldId id="624" r:id="rId34"/>
  </p:sldIdLst>
  <p:sldSz cx="9144000" cy="6858000" type="screen4x3"/>
  <p:notesSz cx="9305925" cy="7019925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1">
          <p15:clr>
            <a:srgbClr val="A4A3A4"/>
          </p15:clr>
        </p15:guide>
        <p15:guide id="2" pos="29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FBCD29"/>
    <a:srgbClr val="2019CE"/>
    <a:srgbClr val="531D10"/>
    <a:srgbClr val="E7E700"/>
    <a:srgbClr val="FFFF66"/>
    <a:srgbClr val="FF8000"/>
    <a:srgbClr val="EA261A"/>
    <a:srgbClr val="B0DCE0"/>
    <a:srgbClr val="5F2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176" autoAdjust="0"/>
  </p:normalViewPr>
  <p:slideViewPr>
    <p:cSldViewPr>
      <p:cViewPr varScale="1">
        <p:scale>
          <a:sx n="110" d="100"/>
          <a:sy n="110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357" y="0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357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A82483-E154-4616-B613-EE575D59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234B25-02A3-48F2-B752-52A0B6BF59D8}" type="datetimeFigureOut">
              <a:rPr lang="en-US"/>
              <a:pPr>
                <a:defRPr/>
              </a:pPr>
              <a:t>3/9/18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F57687-0861-4DDE-9C60-98033C1F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FAD1CA-0AFE-4DB7-AB4B-1A3DBF0810A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0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8229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9236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78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5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9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66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2018 The Pennsylvania State University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Biocompatibility and Cellular Overview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0124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4033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36576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latin typeface="+mj-lt"/>
                <a:cs typeface="Arial" charset="0"/>
              </a:rPr>
              <a:t>Biocompatibility and </a:t>
            </a:r>
          </a:p>
          <a:p>
            <a:pPr algn="ctr"/>
            <a:r>
              <a:rPr lang="en-US" sz="4000" b="1" dirty="0" smtClean="0">
                <a:latin typeface="+mj-lt"/>
                <a:cs typeface="Arial" charset="0"/>
              </a:rPr>
              <a:t>Cellular overview</a:t>
            </a:r>
          </a:p>
          <a:p>
            <a:pPr algn="ctr"/>
            <a:r>
              <a:rPr lang="en-US" sz="2800" b="1" dirty="0" smtClean="0">
                <a:latin typeface="+mj-lt"/>
                <a:cs typeface="Arial" charset="0"/>
              </a:rPr>
              <a:t>Part 1</a:t>
            </a:r>
            <a:endParaRPr lang="en-US" sz="2800" b="1" dirty="0"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Size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How does this “standardization” of cell size impact nanotechnology?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Universal size for cells means universal scaling and this dictates the manufacturing tool set.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Same design algorithms and tools for mice cells as elephant cells.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Techniques and applications can be shared across the </a:t>
            </a:r>
            <a:r>
              <a:rPr lang="en-US" dirty="0" err="1" smtClean="0"/>
              <a:t>nano</a:t>
            </a:r>
            <a:r>
              <a:rPr lang="en-US" dirty="0" smtClean="0"/>
              <a:t>-biomaterial market.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Size vs. Surface Area</a:t>
            </a:r>
          </a:p>
        </p:txBody>
      </p:sp>
      <p:grpSp>
        <p:nvGrpSpPr>
          <p:cNvPr id="15363" name="Group 195"/>
          <p:cNvGrpSpPr>
            <a:grpSpLocks/>
          </p:cNvGrpSpPr>
          <p:nvPr/>
        </p:nvGrpSpPr>
        <p:grpSpPr bwMode="auto">
          <a:xfrm>
            <a:off x="838201" y="1143000"/>
            <a:ext cx="7301749" cy="3632440"/>
            <a:chOff x="838200" y="1447799"/>
            <a:chExt cx="7302421" cy="3632138"/>
          </a:xfrm>
        </p:grpSpPr>
        <p:grpSp>
          <p:nvGrpSpPr>
            <p:cNvPr id="15392" name="Group 191"/>
            <p:cNvGrpSpPr>
              <a:grpSpLocks noChangeAspect="1"/>
            </p:cNvGrpSpPr>
            <p:nvPr/>
          </p:nvGrpSpPr>
          <p:grpSpPr bwMode="auto">
            <a:xfrm>
              <a:off x="838200" y="1447799"/>
              <a:ext cx="7302421" cy="3632138"/>
              <a:chOff x="304800" y="1066799"/>
              <a:chExt cx="9128025" cy="4540172"/>
            </a:xfrm>
          </p:grpSpPr>
          <p:grpSp>
            <p:nvGrpSpPr>
              <p:cNvPr id="15396" name="Group 180"/>
              <p:cNvGrpSpPr>
                <a:grpSpLocks noChangeAspect="1"/>
              </p:cNvGrpSpPr>
              <p:nvPr/>
            </p:nvGrpSpPr>
            <p:grpSpPr bwMode="auto">
              <a:xfrm>
                <a:off x="914400" y="1143000"/>
                <a:ext cx="7817691" cy="3733799"/>
                <a:chOff x="-1143000" y="1066800"/>
                <a:chExt cx="11168130" cy="5334000"/>
              </a:xfrm>
            </p:grpSpPr>
            <p:sp>
              <p:nvSpPr>
                <p:cNvPr id="4" name="Cube 3"/>
                <p:cNvSpPr/>
                <p:nvPr/>
              </p:nvSpPr>
              <p:spPr>
                <a:xfrm>
                  <a:off x="-949" y="1142192"/>
                  <a:ext cx="5105984" cy="5258158"/>
                </a:xfrm>
                <a:prstGeom prst="cube">
                  <a:avLst>
                    <a:gd name="adj" fmla="val 2940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" name="Cube 6"/>
                <p:cNvSpPr/>
                <p:nvPr/>
              </p:nvSpPr>
              <p:spPr>
                <a:xfrm>
                  <a:off x="-1143486" y="5484779"/>
                  <a:ext cx="915731" cy="915571"/>
                </a:xfrm>
                <a:prstGeom prst="cube">
                  <a:avLst>
                    <a:gd name="adj" fmla="val 2940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5407" name="Group 179"/>
                <p:cNvGrpSpPr>
                  <a:grpSpLocks/>
                </p:cNvGrpSpPr>
                <p:nvPr/>
              </p:nvGrpSpPr>
              <p:grpSpPr bwMode="auto">
                <a:xfrm>
                  <a:off x="4648200" y="1066800"/>
                  <a:ext cx="5376930" cy="5299656"/>
                  <a:chOff x="719070" y="1066800"/>
                  <a:chExt cx="5376930" cy="5299656"/>
                </a:xfrm>
              </p:grpSpPr>
              <p:grpSp>
                <p:nvGrpSpPr>
                  <p:cNvPr id="1540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057400" y="1066800"/>
                    <a:ext cx="4038600" cy="3988158"/>
                    <a:chOff x="6019800" y="2107842"/>
                    <a:chExt cx="4038600" cy="3988158"/>
                  </a:xfrm>
                </p:grpSpPr>
                <p:grpSp>
                  <p:nvGrpSpPr>
                    <p:cNvPr id="15533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9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82" name="Cube 5"/>
                      <p:cNvSpPr/>
                      <p:nvPr/>
                    </p:nvSpPr>
                    <p:spPr>
                      <a:xfrm>
                        <a:off x="6020014" y="5179392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3" name="Cube 82"/>
                      <p:cNvSpPr/>
                      <p:nvPr/>
                    </p:nvSpPr>
                    <p:spPr>
                      <a:xfrm>
                        <a:off x="6020014" y="4419722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4" name="Cube 83"/>
                      <p:cNvSpPr/>
                      <p:nvPr/>
                    </p:nvSpPr>
                    <p:spPr>
                      <a:xfrm>
                        <a:off x="6020014" y="3657219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5" name="Cube 84"/>
                      <p:cNvSpPr/>
                      <p:nvPr/>
                    </p:nvSpPr>
                    <p:spPr>
                      <a:xfrm>
                        <a:off x="6020014" y="2894714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6" name="Cube 85"/>
                      <p:cNvSpPr/>
                      <p:nvPr/>
                    </p:nvSpPr>
                    <p:spPr>
                      <a:xfrm>
                        <a:off x="6020014" y="2132211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3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2532" y="2122868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77" name="Cube 76"/>
                      <p:cNvSpPr/>
                      <p:nvPr/>
                    </p:nvSpPr>
                    <p:spPr>
                      <a:xfrm>
                        <a:off x="6018425" y="5144771"/>
                        <a:ext cx="915732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8" name="Cube 77"/>
                      <p:cNvSpPr/>
                      <p:nvPr/>
                    </p:nvSpPr>
                    <p:spPr>
                      <a:xfrm>
                        <a:off x="6018425" y="4385102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9" name="Cube 78"/>
                      <p:cNvSpPr/>
                      <p:nvPr/>
                    </p:nvSpPr>
                    <p:spPr>
                      <a:xfrm>
                        <a:off x="6018425" y="3622599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0" name="Cube 79"/>
                      <p:cNvSpPr/>
                      <p:nvPr/>
                    </p:nvSpPr>
                    <p:spPr>
                      <a:xfrm>
                        <a:off x="6018425" y="2860094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1" name="Cube 80"/>
                      <p:cNvSpPr/>
                      <p:nvPr/>
                    </p:nvSpPr>
                    <p:spPr>
                      <a:xfrm>
                        <a:off x="6018425" y="2097590"/>
                        <a:ext cx="915732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3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43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72" name="Cube 71"/>
                      <p:cNvSpPr/>
                      <p:nvPr/>
                    </p:nvSpPr>
                    <p:spPr>
                      <a:xfrm>
                        <a:off x="6018453" y="5179392"/>
                        <a:ext cx="915730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3" name="Cube 72"/>
                      <p:cNvSpPr/>
                      <p:nvPr/>
                    </p:nvSpPr>
                    <p:spPr>
                      <a:xfrm>
                        <a:off x="6018453" y="4419722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4" name="Cube 73"/>
                      <p:cNvSpPr/>
                      <p:nvPr/>
                    </p:nvSpPr>
                    <p:spPr>
                      <a:xfrm>
                        <a:off x="6018453" y="3657219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5" name="Cube 74"/>
                      <p:cNvSpPr/>
                      <p:nvPr/>
                    </p:nvSpPr>
                    <p:spPr>
                      <a:xfrm>
                        <a:off x="6018453" y="2894714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6" name="Cube 75"/>
                      <p:cNvSpPr/>
                      <p:nvPr/>
                    </p:nvSpPr>
                    <p:spPr>
                      <a:xfrm>
                        <a:off x="6018453" y="2132211"/>
                        <a:ext cx="915730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3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5850" y="212072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67" name="Cube 66"/>
                      <p:cNvSpPr/>
                      <p:nvPr/>
                    </p:nvSpPr>
                    <p:spPr>
                      <a:xfrm>
                        <a:off x="6020227" y="5146918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68" name="Cube 67"/>
                      <p:cNvSpPr/>
                      <p:nvPr/>
                    </p:nvSpPr>
                    <p:spPr>
                      <a:xfrm>
                        <a:off x="6020227" y="4418429"/>
                        <a:ext cx="912896" cy="878722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69" name="Cube 68"/>
                      <p:cNvSpPr/>
                      <p:nvPr/>
                    </p:nvSpPr>
                    <p:spPr>
                      <a:xfrm>
                        <a:off x="6020227" y="3655924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0" name="Cube 69"/>
                      <p:cNvSpPr/>
                      <p:nvPr/>
                    </p:nvSpPr>
                    <p:spPr>
                      <a:xfrm>
                        <a:off x="6020227" y="289625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1" name="Cube 70"/>
                      <p:cNvSpPr/>
                      <p:nvPr/>
                    </p:nvSpPr>
                    <p:spPr>
                      <a:xfrm>
                        <a:off x="6020227" y="2133752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3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44000" y="210784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62" name="Cube 61"/>
                      <p:cNvSpPr/>
                      <p:nvPr/>
                    </p:nvSpPr>
                    <p:spPr>
                      <a:xfrm>
                        <a:off x="6020075" y="5179640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63" name="Cube 62"/>
                      <p:cNvSpPr/>
                      <p:nvPr/>
                    </p:nvSpPr>
                    <p:spPr>
                      <a:xfrm>
                        <a:off x="6020075" y="4419970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64" name="Cube 63"/>
                      <p:cNvSpPr/>
                      <p:nvPr/>
                    </p:nvSpPr>
                    <p:spPr>
                      <a:xfrm>
                        <a:off x="6020075" y="365746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65" name="Cube 64"/>
                      <p:cNvSpPr/>
                      <p:nvPr/>
                    </p:nvSpPr>
                    <p:spPr>
                      <a:xfrm>
                        <a:off x="6020075" y="2894962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66" name="Cube 65"/>
                      <p:cNvSpPr/>
                      <p:nvPr/>
                    </p:nvSpPr>
                    <p:spPr>
                      <a:xfrm>
                        <a:off x="6020075" y="2132457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540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31135" y="1393064"/>
                    <a:ext cx="4038600" cy="3988158"/>
                    <a:chOff x="6019800" y="2107842"/>
                    <a:chExt cx="4038600" cy="3988158"/>
                  </a:xfrm>
                </p:grpSpPr>
                <p:grpSp>
                  <p:nvGrpSpPr>
                    <p:cNvPr id="15503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9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13" name="Cube 5"/>
                      <p:cNvSpPr/>
                      <p:nvPr/>
                    </p:nvSpPr>
                    <p:spPr>
                      <a:xfrm>
                        <a:off x="6020246" y="5179106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4" name="Cube 113"/>
                      <p:cNvSpPr/>
                      <p:nvPr/>
                    </p:nvSpPr>
                    <p:spPr>
                      <a:xfrm>
                        <a:off x="6020246" y="4385421"/>
                        <a:ext cx="912896" cy="946752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5" name="Cube 114"/>
                      <p:cNvSpPr/>
                      <p:nvPr/>
                    </p:nvSpPr>
                    <p:spPr>
                      <a:xfrm>
                        <a:off x="6020246" y="3622916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6" name="Cube 115"/>
                      <p:cNvSpPr/>
                      <p:nvPr/>
                    </p:nvSpPr>
                    <p:spPr>
                      <a:xfrm>
                        <a:off x="6020246" y="2860413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7" name="Cube 116"/>
                      <p:cNvSpPr/>
                      <p:nvPr/>
                    </p:nvSpPr>
                    <p:spPr>
                      <a:xfrm>
                        <a:off x="6020246" y="2097908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0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2532" y="2122868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08" name="Cube 107"/>
                      <p:cNvSpPr/>
                      <p:nvPr/>
                    </p:nvSpPr>
                    <p:spPr>
                      <a:xfrm>
                        <a:off x="6018657" y="5144486"/>
                        <a:ext cx="915730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9" name="Cube 108"/>
                      <p:cNvSpPr/>
                      <p:nvPr/>
                    </p:nvSpPr>
                    <p:spPr>
                      <a:xfrm>
                        <a:off x="6018657" y="4384816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0" name="Cube 109"/>
                      <p:cNvSpPr/>
                      <p:nvPr/>
                    </p:nvSpPr>
                    <p:spPr>
                      <a:xfrm>
                        <a:off x="6018657" y="3622311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1" name="Cube 110"/>
                      <p:cNvSpPr/>
                      <p:nvPr/>
                    </p:nvSpPr>
                    <p:spPr>
                      <a:xfrm>
                        <a:off x="6018657" y="2859808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2" name="Cube 111"/>
                      <p:cNvSpPr/>
                      <p:nvPr/>
                    </p:nvSpPr>
                    <p:spPr>
                      <a:xfrm>
                        <a:off x="6018657" y="2097303"/>
                        <a:ext cx="915730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0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43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03" name="Cube 102"/>
                      <p:cNvSpPr/>
                      <p:nvPr/>
                    </p:nvSpPr>
                    <p:spPr>
                      <a:xfrm>
                        <a:off x="6018684" y="5179106"/>
                        <a:ext cx="915732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4" name="Cube 103"/>
                      <p:cNvSpPr/>
                      <p:nvPr/>
                    </p:nvSpPr>
                    <p:spPr>
                      <a:xfrm>
                        <a:off x="6018684" y="4385421"/>
                        <a:ext cx="915732" cy="946752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5" name="Cube 104"/>
                      <p:cNvSpPr/>
                      <p:nvPr/>
                    </p:nvSpPr>
                    <p:spPr>
                      <a:xfrm>
                        <a:off x="6018684" y="3622916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6" name="Cube 105"/>
                      <p:cNvSpPr/>
                      <p:nvPr/>
                    </p:nvSpPr>
                    <p:spPr>
                      <a:xfrm>
                        <a:off x="6018684" y="2860413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7" name="Cube 106"/>
                      <p:cNvSpPr/>
                      <p:nvPr/>
                    </p:nvSpPr>
                    <p:spPr>
                      <a:xfrm>
                        <a:off x="6018684" y="2097908"/>
                        <a:ext cx="915732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0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5850" y="212072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98" name="Cube 97"/>
                      <p:cNvSpPr/>
                      <p:nvPr/>
                    </p:nvSpPr>
                    <p:spPr>
                      <a:xfrm>
                        <a:off x="6020457" y="5146632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99" name="Cube 98"/>
                      <p:cNvSpPr/>
                      <p:nvPr/>
                    </p:nvSpPr>
                    <p:spPr>
                      <a:xfrm>
                        <a:off x="6020457" y="4384127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0" name="Cube 99"/>
                      <p:cNvSpPr/>
                      <p:nvPr/>
                    </p:nvSpPr>
                    <p:spPr>
                      <a:xfrm>
                        <a:off x="6020457" y="3655639"/>
                        <a:ext cx="912896" cy="881556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1" name="Cube 100"/>
                      <p:cNvSpPr/>
                      <p:nvPr/>
                    </p:nvSpPr>
                    <p:spPr>
                      <a:xfrm>
                        <a:off x="6020457" y="2895969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2" name="Cube 101"/>
                      <p:cNvSpPr/>
                      <p:nvPr/>
                    </p:nvSpPr>
                    <p:spPr>
                      <a:xfrm>
                        <a:off x="6020457" y="2133464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50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44000" y="210784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93" name="Cube 92"/>
                      <p:cNvSpPr/>
                      <p:nvPr/>
                    </p:nvSpPr>
                    <p:spPr>
                      <a:xfrm>
                        <a:off x="6020307" y="5179352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94" name="Cube 93"/>
                      <p:cNvSpPr/>
                      <p:nvPr/>
                    </p:nvSpPr>
                    <p:spPr>
                      <a:xfrm>
                        <a:off x="6020307" y="4419683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95" name="Cube 94"/>
                      <p:cNvSpPr/>
                      <p:nvPr/>
                    </p:nvSpPr>
                    <p:spPr>
                      <a:xfrm>
                        <a:off x="6020307" y="3657180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96" name="Cube 95"/>
                      <p:cNvSpPr/>
                      <p:nvPr/>
                    </p:nvSpPr>
                    <p:spPr>
                      <a:xfrm>
                        <a:off x="6020307" y="289467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97" name="Cube 96"/>
                      <p:cNvSpPr/>
                      <p:nvPr/>
                    </p:nvSpPr>
                    <p:spPr>
                      <a:xfrm>
                        <a:off x="6020307" y="2098156"/>
                        <a:ext cx="912896" cy="949586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5410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1399504" y="1712890"/>
                    <a:ext cx="4038600" cy="3988158"/>
                    <a:chOff x="6019800" y="2107842"/>
                    <a:chExt cx="4038600" cy="3988158"/>
                  </a:xfrm>
                </p:grpSpPr>
                <p:grpSp>
                  <p:nvGrpSpPr>
                    <p:cNvPr id="15473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9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44" name="Cube 5"/>
                      <p:cNvSpPr/>
                      <p:nvPr/>
                    </p:nvSpPr>
                    <p:spPr>
                      <a:xfrm>
                        <a:off x="6020171" y="5179588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5" name="Cube 144"/>
                      <p:cNvSpPr/>
                      <p:nvPr/>
                    </p:nvSpPr>
                    <p:spPr>
                      <a:xfrm>
                        <a:off x="6020171" y="4419919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6" name="Cube 145"/>
                      <p:cNvSpPr/>
                      <p:nvPr/>
                    </p:nvSpPr>
                    <p:spPr>
                      <a:xfrm>
                        <a:off x="6020171" y="365741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7" name="Cube 146"/>
                      <p:cNvSpPr/>
                      <p:nvPr/>
                    </p:nvSpPr>
                    <p:spPr>
                      <a:xfrm>
                        <a:off x="6020171" y="2894910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8" name="Cube 147"/>
                      <p:cNvSpPr/>
                      <p:nvPr/>
                    </p:nvSpPr>
                    <p:spPr>
                      <a:xfrm>
                        <a:off x="6020171" y="2132407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7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2532" y="2122868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39" name="Cube 138"/>
                      <p:cNvSpPr/>
                      <p:nvPr/>
                    </p:nvSpPr>
                    <p:spPr>
                      <a:xfrm>
                        <a:off x="6018582" y="5144968"/>
                        <a:ext cx="915732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0" name="Cube 139"/>
                      <p:cNvSpPr/>
                      <p:nvPr/>
                    </p:nvSpPr>
                    <p:spPr>
                      <a:xfrm>
                        <a:off x="6018582" y="4385298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1" name="Cube 140"/>
                      <p:cNvSpPr/>
                      <p:nvPr/>
                    </p:nvSpPr>
                    <p:spPr>
                      <a:xfrm>
                        <a:off x="6018582" y="3622795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2" name="Cube 141"/>
                      <p:cNvSpPr/>
                      <p:nvPr/>
                    </p:nvSpPr>
                    <p:spPr>
                      <a:xfrm>
                        <a:off x="6018582" y="2860290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43" name="Cube 142"/>
                      <p:cNvSpPr/>
                      <p:nvPr/>
                    </p:nvSpPr>
                    <p:spPr>
                      <a:xfrm>
                        <a:off x="6018582" y="2097787"/>
                        <a:ext cx="915732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7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43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34" name="Cube 133"/>
                      <p:cNvSpPr/>
                      <p:nvPr/>
                    </p:nvSpPr>
                    <p:spPr>
                      <a:xfrm>
                        <a:off x="6018611" y="5179588"/>
                        <a:ext cx="915730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5" name="Cube 134"/>
                      <p:cNvSpPr/>
                      <p:nvPr/>
                    </p:nvSpPr>
                    <p:spPr>
                      <a:xfrm>
                        <a:off x="6018611" y="4419919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6" name="Cube 135"/>
                      <p:cNvSpPr/>
                      <p:nvPr/>
                    </p:nvSpPr>
                    <p:spPr>
                      <a:xfrm>
                        <a:off x="6018611" y="3657415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7" name="Cube 136"/>
                      <p:cNvSpPr/>
                      <p:nvPr/>
                    </p:nvSpPr>
                    <p:spPr>
                      <a:xfrm>
                        <a:off x="6018611" y="2894910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8" name="Cube 137"/>
                      <p:cNvSpPr/>
                      <p:nvPr/>
                    </p:nvSpPr>
                    <p:spPr>
                      <a:xfrm>
                        <a:off x="6018611" y="2132407"/>
                        <a:ext cx="915730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7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5850" y="212072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29" name="Cube 128"/>
                      <p:cNvSpPr/>
                      <p:nvPr/>
                    </p:nvSpPr>
                    <p:spPr>
                      <a:xfrm>
                        <a:off x="6020384" y="5147114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0" name="Cube 129"/>
                      <p:cNvSpPr/>
                      <p:nvPr/>
                    </p:nvSpPr>
                    <p:spPr>
                      <a:xfrm>
                        <a:off x="6020384" y="4418626"/>
                        <a:ext cx="912896" cy="878722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1" name="Cube 130"/>
                      <p:cNvSpPr/>
                      <p:nvPr/>
                    </p:nvSpPr>
                    <p:spPr>
                      <a:xfrm>
                        <a:off x="6020384" y="3656121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2" name="Cube 131"/>
                      <p:cNvSpPr/>
                      <p:nvPr/>
                    </p:nvSpPr>
                    <p:spPr>
                      <a:xfrm>
                        <a:off x="6020384" y="2896451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33" name="Cube 132"/>
                      <p:cNvSpPr/>
                      <p:nvPr/>
                    </p:nvSpPr>
                    <p:spPr>
                      <a:xfrm>
                        <a:off x="6020384" y="2133948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7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44000" y="210784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24" name="Cube 123"/>
                      <p:cNvSpPr/>
                      <p:nvPr/>
                    </p:nvSpPr>
                    <p:spPr>
                      <a:xfrm>
                        <a:off x="6020232" y="5179836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25" name="Cube 124"/>
                      <p:cNvSpPr/>
                      <p:nvPr/>
                    </p:nvSpPr>
                    <p:spPr>
                      <a:xfrm>
                        <a:off x="6020232" y="4420167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26" name="Cube 125"/>
                      <p:cNvSpPr/>
                      <p:nvPr/>
                    </p:nvSpPr>
                    <p:spPr>
                      <a:xfrm>
                        <a:off x="6020232" y="3657662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27" name="Cube 126"/>
                      <p:cNvSpPr/>
                      <p:nvPr/>
                    </p:nvSpPr>
                    <p:spPr>
                      <a:xfrm>
                        <a:off x="6020232" y="2895159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28" name="Cube 127"/>
                      <p:cNvSpPr/>
                      <p:nvPr/>
                    </p:nvSpPr>
                    <p:spPr>
                      <a:xfrm>
                        <a:off x="6020232" y="2132654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5411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056067" y="2050960"/>
                    <a:ext cx="4038600" cy="3988158"/>
                    <a:chOff x="6019800" y="2107842"/>
                    <a:chExt cx="4038600" cy="3988158"/>
                  </a:xfrm>
                </p:grpSpPr>
                <p:grpSp>
                  <p:nvGrpSpPr>
                    <p:cNvPr id="15443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9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75" name="Cube 5"/>
                      <p:cNvSpPr/>
                      <p:nvPr/>
                    </p:nvSpPr>
                    <p:spPr>
                      <a:xfrm>
                        <a:off x="6020564" y="5144820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6" name="Cube 175"/>
                      <p:cNvSpPr/>
                      <p:nvPr/>
                    </p:nvSpPr>
                    <p:spPr>
                      <a:xfrm>
                        <a:off x="6020564" y="4385150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7" name="Cube 176"/>
                      <p:cNvSpPr/>
                      <p:nvPr/>
                    </p:nvSpPr>
                    <p:spPr>
                      <a:xfrm>
                        <a:off x="6020564" y="362264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8" name="Cube 177"/>
                      <p:cNvSpPr/>
                      <p:nvPr/>
                    </p:nvSpPr>
                    <p:spPr>
                      <a:xfrm>
                        <a:off x="6020564" y="2860142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9" name="Cube 178"/>
                      <p:cNvSpPr/>
                      <p:nvPr/>
                    </p:nvSpPr>
                    <p:spPr>
                      <a:xfrm>
                        <a:off x="6020564" y="2097637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4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2532" y="2122868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70" name="Cube 169"/>
                      <p:cNvSpPr/>
                      <p:nvPr/>
                    </p:nvSpPr>
                    <p:spPr>
                      <a:xfrm>
                        <a:off x="6018975" y="5144214"/>
                        <a:ext cx="915730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1" name="Cube 170"/>
                      <p:cNvSpPr/>
                      <p:nvPr/>
                    </p:nvSpPr>
                    <p:spPr>
                      <a:xfrm>
                        <a:off x="6018975" y="4384545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2" name="Cube 171"/>
                      <p:cNvSpPr/>
                      <p:nvPr/>
                    </p:nvSpPr>
                    <p:spPr>
                      <a:xfrm>
                        <a:off x="6018975" y="3622040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3" name="Cube 172"/>
                      <p:cNvSpPr/>
                      <p:nvPr/>
                    </p:nvSpPr>
                    <p:spPr>
                      <a:xfrm>
                        <a:off x="6018975" y="2859537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74" name="Cube 173"/>
                      <p:cNvSpPr/>
                      <p:nvPr/>
                    </p:nvSpPr>
                    <p:spPr>
                      <a:xfrm>
                        <a:off x="6018975" y="2097032"/>
                        <a:ext cx="915730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4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43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65" name="Cube 164"/>
                      <p:cNvSpPr/>
                      <p:nvPr/>
                    </p:nvSpPr>
                    <p:spPr>
                      <a:xfrm>
                        <a:off x="6019002" y="5144820"/>
                        <a:ext cx="915732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6" name="Cube 165"/>
                      <p:cNvSpPr/>
                      <p:nvPr/>
                    </p:nvSpPr>
                    <p:spPr>
                      <a:xfrm>
                        <a:off x="6019002" y="4385150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7" name="Cube 166"/>
                      <p:cNvSpPr/>
                      <p:nvPr/>
                    </p:nvSpPr>
                    <p:spPr>
                      <a:xfrm>
                        <a:off x="6019002" y="3622645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8" name="Cube 167"/>
                      <p:cNvSpPr/>
                      <p:nvPr/>
                    </p:nvSpPr>
                    <p:spPr>
                      <a:xfrm>
                        <a:off x="6019002" y="2860142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9" name="Cube 168"/>
                      <p:cNvSpPr/>
                      <p:nvPr/>
                    </p:nvSpPr>
                    <p:spPr>
                      <a:xfrm>
                        <a:off x="6019002" y="2097637"/>
                        <a:ext cx="915732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4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5850" y="212072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60" name="Cube 159"/>
                      <p:cNvSpPr/>
                      <p:nvPr/>
                    </p:nvSpPr>
                    <p:spPr>
                      <a:xfrm>
                        <a:off x="6020775" y="5146360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1" name="Cube 160"/>
                      <p:cNvSpPr/>
                      <p:nvPr/>
                    </p:nvSpPr>
                    <p:spPr>
                      <a:xfrm>
                        <a:off x="6020775" y="438385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2" name="Cube 161"/>
                      <p:cNvSpPr/>
                      <p:nvPr/>
                    </p:nvSpPr>
                    <p:spPr>
                      <a:xfrm>
                        <a:off x="6020775" y="3655367"/>
                        <a:ext cx="912896" cy="881556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3" name="Cube 162"/>
                      <p:cNvSpPr/>
                      <p:nvPr/>
                    </p:nvSpPr>
                    <p:spPr>
                      <a:xfrm>
                        <a:off x="6020775" y="2895698"/>
                        <a:ext cx="912896" cy="878722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64" name="Cube 163"/>
                      <p:cNvSpPr/>
                      <p:nvPr/>
                    </p:nvSpPr>
                    <p:spPr>
                      <a:xfrm>
                        <a:off x="6020775" y="2133193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4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44000" y="210784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155" name="Cube 154"/>
                      <p:cNvSpPr/>
                      <p:nvPr/>
                    </p:nvSpPr>
                    <p:spPr>
                      <a:xfrm>
                        <a:off x="6020625" y="5145066"/>
                        <a:ext cx="912896" cy="949588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56" name="Cube 155"/>
                      <p:cNvSpPr/>
                      <p:nvPr/>
                    </p:nvSpPr>
                    <p:spPr>
                      <a:xfrm>
                        <a:off x="6020625" y="4385396"/>
                        <a:ext cx="912896" cy="946752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57" name="Cube 156"/>
                      <p:cNvSpPr/>
                      <p:nvPr/>
                    </p:nvSpPr>
                    <p:spPr>
                      <a:xfrm>
                        <a:off x="6020625" y="3622893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58" name="Cube 157"/>
                      <p:cNvSpPr/>
                      <p:nvPr/>
                    </p:nvSpPr>
                    <p:spPr>
                      <a:xfrm>
                        <a:off x="6020625" y="2860388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59" name="Cube 158"/>
                      <p:cNvSpPr/>
                      <p:nvPr/>
                    </p:nvSpPr>
                    <p:spPr>
                      <a:xfrm>
                        <a:off x="6020625" y="2097885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541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19070" y="2378298"/>
                    <a:ext cx="4038600" cy="3988158"/>
                    <a:chOff x="6019800" y="2107842"/>
                    <a:chExt cx="4038600" cy="3988158"/>
                  </a:xfrm>
                </p:grpSpPr>
                <p:grpSp>
                  <p:nvGrpSpPr>
                    <p:cNvPr id="15413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9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6" name="Cube 5"/>
                      <p:cNvSpPr/>
                      <p:nvPr/>
                    </p:nvSpPr>
                    <p:spPr>
                      <a:xfrm>
                        <a:off x="6020186" y="5180308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6" name="Cube 25"/>
                      <p:cNvSpPr/>
                      <p:nvPr/>
                    </p:nvSpPr>
                    <p:spPr>
                      <a:xfrm>
                        <a:off x="6020186" y="4420638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5" name="Cube 24"/>
                      <p:cNvSpPr/>
                      <p:nvPr/>
                    </p:nvSpPr>
                    <p:spPr>
                      <a:xfrm>
                        <a:off x="6020186" y="3658133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4" name="Cube 23"/>
                      <p:cNvSpPr/>
                      <p:nvPr/>
                    </p:nvSpPr>
                    <p:spPr>
                      <a:xfrm>
                        <a:off x="6020186" y="2895630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3" name="Cube 22"/>
                      <p:cNvSpPr/>
                      <p:nvPr/>
                    </p:nvSpPr>
                    <p:spPr>
                      <a:xfrm>
                        <a:off x="6020186" y="2133125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1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2532" y="2122868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32" name="Cube 31"/>
                      <p:cNvSpPr/>
                      <p:nvPr/>
                    </p:nvSpPr>
                    <p:spPr>
                      <a:xfrm>
                        <a:off x="6018596" y="5179702"/>
                        <a:ext cx="915732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3" name="Cube 32"/>
                      <p:cNvSpPr/>
                      <p:nvPr/>
                    </p:nvSpPr>
                    <p:spPr>
                      <a:xfrm>
                        <a:off x="6018596" y="4420033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4" name="Cube 33"/>
                      <p:cNvSpPr/>
                      <p:nvPr/>
                    </p:nvSpPr>
                    <p:spPr>
                      <a:xfrm>
                        <a:off x="6018596" y="3657528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5" name="Cube 34"/>
                      <p:cNvSpPr/>
                      <p:nvPr/>
                    </p:nvSpPr>
                    <p:spPr>
                      <a:xfrm>
                        <a:off x="6018596" y="2895025"/>
                        <a:ext cx="915732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6" name="Cube 35"/>
                      <p:cNvSpPr/>
                      <p:nvPr/>
                    </p:nvSpPr>
                    <p:spPr>
                      <a:xfrm>
                        <a:off x="6018596" y="2132520"/>
                        <a:ext cx="915732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1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43800" y="2133600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38" name="Cube 37"/>
                      <p:cNvSpPr/>
                      <p:nvPr/>
                    </p:nvSpPr>
                    <p:spPr>
                      <a:xfrm>
                        <a:off x="6018625" y="5180308"/>
                        <a:ext cx="915730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9" name="Cube 38"/>
                      <p:cNvSpPr/>
                      <p:nvPr/>
                    </p:nvSpPr>
                    <p:spPr>
                      <a:xfrm>
                        <a:off x="6018625" y="4420638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0" name="Cube 39"/>
                      <p:cNvSpPr/>
                      <p:nvPr/>
                    </p:nvSpPr>
                    <p:spPr>
                      <a:xfrm>
                        <a:off x="6018625" y="3658133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1" name="Cube 40"/>
                      <p:cNvSpPr/>
                      <p:nvPr/>
                    </p:nvSpPr>
                    <p:spPr>
                      <a:xfrm>
                        <a:off x="6018625" y="2895630"/>
                        <a:ext cx="915730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2" name="Cube 41"/>
                      <p:cNvSpPr/>
                      <p:nvPr/>
                    </p:nvSpPr>
                    <p:spPr>
                      <a:xfrm>
                        <a:off x="6018625" y="2133125"/>
                        <a:ext cx="915730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1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5850" y="212072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44" name="Cube 43"/>
                      <p:cNvSpPr/>
                      <p:nvPr/>
                    </p:nvSpPr>
                    <p:spPr>
                      <a:xfrm>
                        <a:off x="6020398" y="5181849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5" name="Cube 44"/>
                      <p:cNvSpPr/>
                      <p:nvPr/>
                    </p:nvSpPr>
                    <p:spPr>
                      <a:xfrm>
                        <a:off x="6020398" y="4419344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6" name="Cube 45"/>
                      <p:cNvSpPr/>
                      <p:nvPr/>
                    </p:nvSpPr>
                    <p:spPr>
                      <a:xfrm>
                        <a:off x="6020398" y="3656840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7" name="Cube 46"/>
                      <p:cNvSpPr/>
                      <p:nvPr/>
                    </p:nvSpPr>
                    <p:spPr>
                      <a:xfrm>
                        <a:off x="6020398" y="2897171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8" name="Cube 47"/>
                      <p:cNvSpPr/>
                      <p:nvPr/>
                    </p:nvSpPr>
                    <p:spPr>
                      <a:xfrm>
                        <a:off x="6020398" y="2134666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41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44000" y="2107842"/>
                      <a:ext cx="914400" cy="3962400"/>
                      <a:chOff x="6019800" y="2133600"/>
                      <a:chExt cx="914400" cy="3962400"/>
                    </a:xfrm>
                  </p:grpSpPr>
                  <p:sp>
                    <p:nvSpPr>
                      <p:cNvPr id="50" name="Cube 49"/>
                      <p:cNvSpPr/>
                      <p:nvPr/>
                    </p:nvSpPr>
                    <p:spPr>
                      <a:xfrm>
                        <a:off x="6020246" y="5180554"/>
                        <a:ext cx="912896" cy="915573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1" name="Cube 50"/>
                      <p:cNvSpPr/>
                      <p:nvPr/>
                    </p:nvSpPr>
                    <p:spPr>
                      <a:xfrm>
                        <a:off x="6020246" y="4420885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2" name="Cube 51"/>
                      <p:cNvSpPr/>
                      <p:nvPr/>
                    </p:nvSpPr>
                    <p:spPr>
                      <a:xfrm>
                        <a:off x="6020246" y="3658381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3" name="Cube 52"/>
                      <p:cNvSpPr/>
                      <p:nvPr/>
                    </p:nvSpPr>
                    <p:spPr>
                      <a:xfrm>
                        <a:off x="6020246" y="2895876"/>
                        <a:ext cx="912896" cy="912737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4" name="Cube 53"/>
                      <p:cNvSpPr/>
                      <p:nvPr/>
                    </p:nvSpPr>
                    <p:spPr>
                      <a:xfrm>
                        <a:off x="6020246" y="2133373"/>
                        <a:ext cx="912896" cy="915571"/>
                      </a:xfrm>
                      <a:prstGeom prst="cube">
                        <a:avLst>
                          <a:gd name="adj" fmla="val 29409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5397" name="TextBox 181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481347" cy="653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1</a:t>
                </a:r>
              </a:p>
            </p:txBody>
          </p:sp>
          <p:cxnSp>
            <p:nvCxnSpPr>
              <p:cNvPr id="184" name="Straight Arrow Connector 183"/>
              <p:cNvCxnSpPr>
                <a:stCxn id="4" idx="1"/>
                <a:endCxn id="4" idx="3"/>
              </p:cNvCxnSpPr>
              <p:nvPr/>
            </p:nvCxnSpPr>
            <p:spPr>
              <a:xfrm rot="16200000" flipH="1">
                <a:off x="1661475" y="3561945"/>
                <a:ext cx="262907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 rot="16200000" flipH="1">
                <a:off x="552906" y="4628458"/>
                <a:ext cx="418669" cy="19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0" name="TextBox 186"/>
              <p:cNvSpPr txBox="1">
                <a:spLocks noChangeArrowheads="1"/>
              </p:cNvSpPr>
              <p:nvPr/>
            </p:nvSpPr>
            <p:spPr bwMode="auto">
              <a:xfrm>
                <a:off x="2438400" y="3276600"/>
                <a:ext cx="481347" cy="653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 rot="16200000" flipH="1">
                <a:off x="7602248" y="2380347"/>
                <a:ext cx="2629079" cy="19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2" name="TextBox 188"/>
              <p:cNvSpPr txBox="1">
                <a:spLocks noChangeArrowheads="1"/>
              </p:cNvSpPr>
              <p:nvPr/>
            </p:nvSpPr>
            <p:spPr bwMode="auto">
              <a:xfrm>
                <a:off x="8951478" y="2133600"/>
                <a:ext cx="481347" cy="653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5</a:t>
                </a:r>
              </a:p>
            </p:txBody>
          </p:sp>
          <p:cxnSp>
            <p:nvCxnSpPr>
              <p:cNvPr id="190" name="Straight Arrow Connector 189"/>
              <p:cNvCxnSpPr/>
              <p:nvPr/>
            </p:nvCxnSpPr>
            <p:spPr>
              <a:xfrm flipH="1">
                <a:off x="7163430" y="4951884"/>
                <a:ext cx="418742" cy="19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4" name="TextBox 190"/>
              <p:cNvSpPr txBox="1">
                <a:spLocks noChangeArrowheads="1"/>
              </p:cNvSpPr>
              <p:nvPr/>
            </p:nvSpPr>
            <p:spPr bwMode="auto">
              <a:xfrm>
                <a:off x="7162800" y="4953000"/>
                <a:ext cx="481347" cy="653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1</a:t>
                </a:r>
              </a:p>
            </p:txBody>
          </p:sp>
        </p:grpSp>
        <p:sp>
          <p:nvSpPr>
            <p:cNvPr id="15393" name="TextBox 192"/>
            <p:cNvSpPr txBox="1">
              <a:spLocks noChangeArrowheads="1"/>
            </p:cNvSpPr>
            <p:nvPr/>
          </p:nvSpPr>
          <p:spPr bwMode="auto">
            <a:xfrm>
              <a:off x="1219200" y="4572000"/>
              <a:ext cx="612724" cy="46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(A)</a:t>
              </a:r>
            </a:p>
          </p:txBody>
        </p:sp>
        <p:sp>
          <p:nvSpPr>
            <p:cNvPr id="15394" name="TextBox 193"/>
            <p:cNvSpPr txBox="1">
              <a:spLocks noChangeArrowheads="1"/>
            </p:cNvSpPr>
            <p:nvPr/>
          </p:nvSpPr>
          <p:spPr bwMode="auto">
            <a:xfrm>
              <a:off x="2667000" y="4572000"/>
              <a:ext cx="612724" cy="46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(B)</a:t>
              </a:r>
            </a:p>
          </p:txBody>
        </p:sp>
        <p:sp>
          <p:nvSpPr>
            <p:cNvPr id="15395" name="TextBox 194"/>
            <p:cNvSpPr txBox="1">
              <a:spLocks noChangeArrowheads="1"/>
            </p:cNvSpPr>
            <p:nvPr/>
          </p:nvSpPr>
          <p:spPr bwMode="auto">
            <a:xfrm>
              <a:off x="5486400" y="4572000"/>
              <a:ext cx="612724" cy="46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(C)</a:t>
              </a:r>
            </a:p>
          </p:txBody>
        </p:sp>
      </p:grpSp>
      <p:graphicFrame>
        <p:nvGraphicFramePr>
          <p:cNvPr id="197" name="Table 196"/>
          <p:cNvGraphicFramePr>
            <a:graphicFrameLocks noGrp="1"/>
          </p:cNvGraphicFramePr>
          <p:nvPr/>
        </p:nvGraphicFramePr>
        <p:xfrm>
          <a:off x="2133600" y="4875217"/>
          <a:ext cx="7010400" cy="1984863"/>
        </p:xfrm>
        <a:graphic>
          <a:graphicData uri="http://schemas.openxmlformats.org/drawingml/2006/table">
            <a:tbl>
              <a:tblPr/>
              <a:tblGrid>
                <a:gridCol w="2154238"/>
                <a:gridCol w="1350962"/>
                <a:gridCol w="1752600"/>
                <a:gridCol w="1752600"/>
              </a:tblGrid>
              <a:tr h="434975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Surface Area 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Volume 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Surface Area to Volume Ratio 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0338" marR="70338" marT="35169" marB="351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5391" name="TextBox 15"/>
          <p:cNvSpPr txBox="1">
            <a:spLocks noChangeArrowheads="1"/>
          </p:cNvSpPr>
          <p:nvPr/>
        </p:nvSpPr>
        <p:spPr bwMode="auto">
          <a:xfrm>
            <a:off x="0" y="5486400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Public Domain: Generated by CNEU Staff for free </a:t>
            </a:r>
            <a:r>
              <a:rPr lang="en-US" sz="800" dirty="0" smtClean="0"/>
              <a:t>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543800" y="6216969"/>
            <a:ext cx="1600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American Air filter Company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rgbClr val="000000"/>
                </a:solidFill>
                <a:latin typeface="Arial"/>
              </a:rPr>
              <a:t>Relative Particle Sizes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1981200" y="4876800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40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µm – Barely Visible to the Naked Eye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90500" y="1236663"/>
            <a:ext cx="8534400" cy="5257800"/>
            <a:chOff x="152400" y="1295400"/>
            <a:chExt cx="8534400" cy="5257800"/>
          </a:xfrm>
        </p:grpSpPr>
        <p:cxnSp>
          <p:nvCxnSpPr>
            <p:cNvPr id="17415" name="Straight Connector 21"/>
            <p:cNvCxnSpPr>
              <a:cxnSpLocks noChangeShapeType="1"/>
            </p:cNvCxnSpPr>
            <p:nvPr/>
          </p:nvCxnSpPr>
          <p:spPr bwMode="auto">
            <a:xfrm>
              <a:off x="5257800" y="5029200"/>
              <a:ext cx="3429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7416" name="Group 9"/>
            <p:cNvGrpSpPr>
              <a:grpSpLocks/>
            </p:cNvGrpSpPr>
            <p:nvPr/>
          </p:nvGrpSpPr>
          <p:grpSpPr bwMode="auto">
            <a:xfrm>
              <a:off x="495300" y="1295400"/>
              <a:ext cx="6743700" cy="5257800"/>
              <a:chOff x="495300" y="1295400"/>
              <a:chExt cx="6743700" cy="5257800"/>
            </a:xfrm>
          </p:grpSpPr>
          <p:sp>
            <p:nvSpPr>
              <p:cNvPr id="17418" name="TextBox 5"/>
              <p:cNvSpPr txBox="1">
                <a:spLocks noChangeArrowheads="1"/>
              </p:cNvSpPr>
              <p:nvPr/>
            </p:nvSpPr>
            <p:spPr bwMode="auto">
              <a:xfrm>
                <a:off x="1981200" y="1295400"/>
                <a:ext cx="2590800" cy="480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Gas Molecules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Virus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Tobacco Smoke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Bacteria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Fog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Adult Red Blood Cell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Flour dust, pollens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Human Hair</a:t>
                </a:r>
              </a:p>
              <a:p>
                <a:endParaRPr 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Beach Sand</a:t>
                </a:r>
              </a:p>
            </p:txBody>
          </p:sp>
          <p:sp>
            <p:nvSpPr>
              <p:cNvPr id="17419" name="TextBox 6"/>
              <p:cNvSpPr txBox="1">
                <a:spLocks noChangeArrowheads="1"/>
              </p:cNvSpPr>
              <p:nvPr/>
            </p:nvSpPr>
            <p:spPr bwMode="auto">
              <a:xfrm>
                <a:off x="4648200" y="1295400"/>
                <a:ext cx="2590800" cy="495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0.1 - 1 nm</a:t>
                </a: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2 – 100 nm</a:t>
                </a: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10 – 300 nm</a:t>
                </a: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0.2 – 10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µ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m</a:t>
                </a: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1 – 50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µm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7.5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µm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5 – 50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µm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50 – 120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µm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100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µm and up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7420" name="Picture 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300" y="1447800"/>
                <a:ext cx="800100" cy="510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417" name="Straight Connector 23"/>
            <p:cNvCxnSpPr>
              <a:cxnSpLocks noChangeShapeType="1"/>
              <a:stCxn id="17412" idx="1"/>
            </p:cNvCxnSpPr>
            <p:nvPr/>
          </p:nvCxnSpPr>
          <p:spPr bwMode="auto">
            <a:xfrm rot="10800000">
              <a:off x="152400" y="5029200"/>
              <a:ext cx="1828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56354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Animal Cell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08313" y="20224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388" name="Group 19"/>
          <p:cNvGrpSpPr>
            <a:grpSpLocks/>
          </p:cNvGrpSpPr>
          <p:nvPr/>
        </p:nvGrpSpPr>
        <p:grpSpPr bwMode="auto">
          <a:xfrm>
            <a:off x="1398588" y="1709738"/>
            <a:ext cx="6348412" cy="3440112"/>
            <a:chOff x="0" y="0"/>
            <a:chExt cx="3999" cy="2167"/>
          </a:xfrm>
        </p:grpSpPr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6393" name="Group 18"/>
            <p:cNvGrpSpPr>
              <a:grpSpLocks/>
            </p:cNvGrpSpPr>
            <p:nvPr/>
          </p:nvGrpSpPr>
          <p:grpSpPr bwMode="auto">
            <a:xfrm>
              <a:off x="0" y="0"/>
              <a:ext cx="3999" cy="2167"/>
              <a:chOff x="0" y="0"/>
              <a:chExt cx="3999" cy="2167"/>
            </a:xfrm>
          </p:grpSpPr>
          <p:sp>
            <p:nvSpPr>
              <p:cNvPr id="16394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5" name="Rectangle 10"/>
              <p:cNvSpPr>
                <a:spLocks noChangeArrowheads="1"/>
              </p:cNvSpPr>
              <p:nvPr/>
            </p:nvSpPr>
            <p:spPr bwMode="auto">
              <a:xfrm>
                <a:off x="0" y="84"/>
                <a:ext cx="230" cy="2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>
                    <a:latin typeface="Times New Roman" pitchFamily="18" charset="0"/>
                  </a:rPr>
                  <a:t>  </a:t>
                </a:r>
                <a:r>
                  <a:rPr lang="en-US">
                    <a:latin typeface="Times New Roman" pitchFamily="18" charset="0"/>
                  </a:rPr>
                  <a:t> 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6396" name="Group 17"/>
              <p:cNvGrpSpPr>
                <a:grpSpLocks/>
              </p:cNvGrpSpPr>
              <p:nvPr/>
            </p:nvGrpSpPr>
            <p:grpSpPr bwMode="auto">
              <a:xfrm>
                <a:off x="230" y="84"/>
                <a:ext cx="3769" cy="2083"/>
                <a:chOff x="230" y="84"/>
                <a:chExt cx="3769" cy="2083"/>
              </a:xfrm>
            </p:grpSpPr>
            <p:sp>
              <p:nvSpPr>
                <p:cNvPr id="16397" name="Rectangle 16"/>
                <p:cNvSpPr>
                  <a:spLocks noChangeArrowheads="1"/>
                </p:cNvSpPr>
                <p:nvPr/>
              </p:nvSpPr>
              <p:spPr bwMode="auto">
                <a:xfrm>
                  <a:off x="230" y="84"/>
                  <a:ext cx="3769" cy="20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398" name="Group 15"/>
                <p:cNvGrpSpPr>
                  <a:grpSpLocks/>
                </p:cNvGrpSpPr>
                <p:nvPr/>
              </p:nvGrpSpPr>
              <p:grpSpPr bwMode="auto">
                <a:xfrm>
                  <a:off x="230" y="84"/>
                  <a:ext cx="3769" cy="2083"/>
                  <a:chOff x="0" y="372"/>
                  <a:chExt cx="3769" cy="2083"/>
                </a:xfrm>
              </p:grpSpPr>
              <p:sp>
                <p:nvSpPr>
                  <p:cNvPr id="1639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2"/>
                    <a:ext cx="3769" cy="23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0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2"/>
                    <a:ext cx="3769" cy="20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400">
                        <a:latin typeface="Times New Roman" pitchFamily="18" charset="0"/>
                      </a:rPr>
                      <a:t>  </a:t>
                    </a:r>
                    <a:r>
                      <a:rPr lang="en-US" sz="18700">
                        <a:latin typeface="Times New Roman" pitchFamily="18" charset="0"/>
                      </a:rPr>
                      <a:t> </a:t>
                    </a:r>
                    <a:r>
                      <a:rPr lang="en-US" sz="2400">
                        <a:latin typeface="Times New Roman" pitchFamily="18" charset="0"/>
                      </a:rPr>
                      <a:t>                                                   </a:t>
                    </a:r>
                  </a:p>
                  <a:p>
                    <a:pPr eaLnBrk="0" hangingPunct="0"/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pic>
        <p:nvPicPr>
          <p:cNvPr id="16389" name="Picture 11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889129"/>
            <a:ext cx="114300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5" descr="NSF_CELL_int_imagemap.jpg"/>
          <p:cNvPicPr>
            <a:picLocks noChangeAspect="1"/>
          </p:cNvPicPr>
          <p:nvPr/>
        </p:nvPicPr>
        <p:blipFill>
          <a:blip r:embed="rId3" cstate="print"/>
          <a:srcRect b="10330"/>
          <a:stretch>
            <a:fillRect/>
          </a:stretch>
        </p:blipFill>
        <p:spPr bwMode="auto">
          <a:xfrm>
            <a:off x="144463" y="1135064"/>
            <a:ext cx="88392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4572000" y="6019804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Source: http://www.nsf.gov/news/overviews/biology/interactive.jsp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Fits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previous slide of the animal cell is a generic representation of a cell, no one cell really looks like that.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Cells are extremely diverse in appearance.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modified for specific purposes, express functionality.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Different cells contain different amounts of organelles, depending on the role they play in the body.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Form Fits Function, and we select and modify materials to interact with cell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Again, we will reference cell function, then relate this information with materials.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Cell Diversity</a:t>
            </a:r>
          </a:p>
        </p:txBody>
      </p:sp>
      <p:sp>
        <p:nvSpPr>
          <p:cNvPr id="23555" name="Text Box 19"/>
          <p:cNvSpPr txBox="1">
            <a:spLocks noChangeArrowheads="1"/>
          </p:cNvSpPr>
          <p:nvPr/>
        </p:nvSpPr>
        <p:spPr bwMode="auto">
          <a:xfrm>
            <a:off x="228600" y="5257804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Epithelial cells- Line body cavities</a:t>
            </a:r>
          </a:p>
        </p:txBody>
      </p:sp>
      <p:sp>
        <p:nvSpPr>
          <p:cNvPr id="23556" name="Text Box 20"/>
          <p:cNvSpPr txBox="1">
            <a:spLocks noChangeArrowheads="1"/>
          </p:cNvSpPr>
          <p:nvPr/>
        </p:nvSpPr>
        <p:spPr bwMode="auto">
          <a:xfrm>
            <a:off x="3124200" y="32004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Connective Tissue cell</a:t>
            </a:r>
          </a:p>
        </p:txBody>
      </p:sp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6297615" y="3124201"/>
            <a:ext cx="3108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Erythrocytes-</a:t>
            </a:r>
          </a:p>
          <a:p>
            <a:pPr>
              <a:defRPr/>
            </a:pPr>
            <a:r>
              <a:rPr lang="en-US" sz="2000">
                <a:latin typeface="+mn-lt"/>
              </a:rPr>
              <a:t>Red and white blood cells</a:t>
            </a:r>
          </a:p>
        </p:txBody>
      </p:sp>
      <p:pic>
        <p:nvPicPr>
          <p:cNvPr id="18438" name="Picture 13" descr="nuron_cell.gif"/>
          <p:cNvPicPr>
            <a:picLocks noChangeAspect="1"/>
          </p:cNvPicPr>
          <p:nvPr/>
        </p:nvPicPr>
        <p:blipFill>
          <a:blip r:embed="rId2" cstate="print"/>
          <a:srcRect r="5112"/>
          <a:stretch>
            <a:fillRect/>
          </a:stretch>
        </p:blipFill>
        <p:spPr bwMode="auto">
          <a:xfrm>
            <a:off x="304800" y="1143000"/>
            <a:ext cx="2295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304800" y="7620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http://www.nida.nih.gov/pubs/Teaching/Teaching2/largegifs/slide5.gif</a:t>
            </a:r>
          </a:p>
        </p:txBody>
      </p:sp>
      <p:sp>
        <p:nvSpPr>
          <p:cNvPr id="23560" name="TextBox 15"/>
          <p:cNvSpPr txBox="1">
            <a:spLocks noChangeArrowheads="1"/>
          </p:cNvSpPr>
          <p:nvPr/>
        </p:nvSpPr>
        <p:spPr bwMode="auto">
          <a:xfrm>
            <a:off x="914401" y="289560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Neuron</a:t>
            </a:r>
          </a:p>
        </p:txBody>
      </p:sp>
      <p:pic>
        <p:nvPicPr>
          <p:cNvPr id="18441" name="Picture 16" descr="White_and_red_blood_ce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0668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6324600" y="685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http://www.nih.gov/news/research_matters/june2009/06082009immune.htm</a:t>
            </a:r>
          </a:p>
        </p:txBody>
      </p:sp>
      <p:pic>
        <p:nvPicPr>
          <p:cNvPr id="18443" name="Picture 18" descr="Conective_tissue1.jpg"/>
          <p:cNvPicPr>
            <a:picLocks noChangeAspect="1"/>
          </p:cNvPicPr>
          <p:nvPr/>
        </p:nvPicPr>
        <p:blipFill>
          <a:blip r:embed="rId4" cstate="print"/>
          <a:srcRect l="34525" t="23607" r="17857" b="30646"/>
          <a:stretch>
            <a:fillRect/>
          </a:stretch>
        </p:blipFill>
        <p:spPr bwMode="auto">
          <a:xfrm>
            <a:off x="3048000" y="12192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9"/>
          <p:cNvSpPr>
            <a:spLocks noChangeArrowheads="1"/>
          </p:cNvSpPr>
          <p:nvPr/>
        </p:nvSpPr>
        <p:spPr bwMode="auto">
          <a:xfrm>
            <a:off x="3429000" y="838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http://www.ncbi.nlm.nih.gov/bookshelf/br.fcgi?book=eurekah&amp;part=A36863</a:t>
            </a:r>
          </a:p>
        </p:txBody>
      </p:sp>
      <p:sp>
        <p:nvSpPr>
          <p:cNvPr id="23565" name="TextBox 20"/>
          <p:cNvSpPr txBox="1">
            <a:spLocks noChangeArrowheads="1"/>
          </p:cNvSpPr>
          <p:nvPr/>
        </p:nvSpPr>
        <p:spPr bwMode="auto">
          <a:xfrm>
            <a:off x="3505200" y="6096000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Skeletal Muscle cells</a:t>
            </a:r>
          </a:p>
        </p:txBody>
      </p:sp>
      <p:sp>
        <p:nvSpPr>
          <p:cNvPr id="23566" name="TextBox 21"/>
          <p:cNvSpPr txBox="1">
            <a:spLocks noChangeArrowheads="1"/>
          </p:cNvSpPr>
          <p:nvPr/>
        </p:nvSpPr>
        <p:spPr bwMode="auto">
          <a:xfrm>
            <a:off x="6624638" y="5715000"/>
            <a:ext cx="2518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Osteocytes</a:t>
            </a:r>
            <a:r>
              <a:rPr lang="en-US" dirty="0">
                <a:latin typeface="+mn-lt"/>
              </a:rPr>
              <a:t>- bone cells</a:t>
            </a:r>
          </a:p>
        </p:txBody>
      </p:sp>
      <p:pic>
        <p:nvPicPr>
          <p:cNvPr id="18447" name="Picture 22" descr="Epithelial cells1.gif"/>
          <p:cNvPicPr>
            <a:picLocks noChangeAspect="1"/>
          </p:cNvPicPr>
          <p:nvPr/>
        </p:nvPicPr>
        <p:blipFill>
          <a:blip r:embed="rId5" cstate="print"/>
          <a:srcRect l="48875" t="54918"/>
          <a:stretch>
            <a:fillRect/>
          </a:stretch>
        </p:blipFill>
        <p:spPr bwMode="auto">
          <a:xfrm>
            <a:off x="0" y="3581404"/>
            <a:ext cx="2895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23"/>
          <p:cNvSpPr>
            <a:spLocks noChangeArrowheads="1"/>
          </p:cNvSpPr>
          <p:nvPr/>
        </p:nvSpPr>
        <p:spPr bwMode="auto">
          <a:xfrm>
            <a:off x="228600" y="3200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http://wheat.pw.usda.gov/~lazo/methods/minn/chap-shoot2.fm.html</a:t>
            </a:r>
          </a:p>
        </p:txBody>
      </p:sp>
      <p:pic>
        <p:nvPicPr>
          <p:cNvPr id="18449" name="Picture 24" descr="Muscles_cells.jpg"/>
          <p:cNvPicPr>
            <a:picLocks noChangeAspect="1"/>
          </p:cNvPicPr>
          <p:nvPr/>
        </p:nvPicPr>
        <p:blipFill>
          <a:blip r:embed="rId6" cstate="print"/>
          <a:srcRect l="44827" r="6038" b="59001"/>
          <a:stretch>
            <a:fillRect/>
          </a:stretch>
        </p:blipFill>
        <p:spPr bwMode="auto">
          <a:xfrm>
            <a:off x="2971800" y="3962404"/>
            <a:ext cx="32575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5" descr="bondy_fig4.jpg"/>
          <p:cNvPicPr>
            <a:picLocks noChangeAspect="1"/>
          </p:cNvPicPr>
          <p:nvPr/>
        </p:nvPicPr>
        <p:blipFill>
          <a:blip r:embed="rId7" cstate="print"/>
          <a:srcRect t="-185" r="50000" b="50000"/>
          <a:stretch>
            <a:fillRect/>
          </a:stretch>
        </p:blipFill>
        <p:spPr bwMode="auto">
          <a:xfrm>
            <a:off x="6550027" y="4191000"/>
            <a:ext cx="259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Rectangle 26"/>
          <p:cNvSpPr>
            <a:spLocks noChangeArrowheads="1"/>
          </p:cNvSpPr>
          <p:nvPr/>
        </p:nvSpPr>
        <p:spPr bwMode="auto">
          <a:xfrm>
            <a:off x="6781800" y="3810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http://2002annualreport.nichd.nih.gov/deb/images/bondy_fig4.jpg</a:t>
            </a:r>
          </a:p>
        </p:txBody>
      </p:sp>
      <p:sp>
        <p:nvSpPr>
          <p:cNvPr id="18452" name="Rectangle 27"/>
          <p:cNvSpPr>
            <a:spLocks noChangeArrowheads="1"/>
          </p:cNvSpPr>
          <p:nvPr/>
        </p:nvSpPr>
        <p:spPr bwMode="auto">
          <a:xfrm>
            <a:off x="3429000" y="35814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http://www.nlm.nih.gov/medlineplus/ency/images/ency/fullsize/19495.jpg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Examining Cell </a:t>
            </a:r>
            <a:r>
              <a:rPr lang="en-US" sz="3600" dirty="0"/>
              <a:t>S</a:t>
            </a:r>
            <a:r>
              <a:rPr lang="en-US" sz="3600" dirty="0" smtClean="0"/>
              <a:t>tructure </a:t>
            </a:r>
            <a:br>
              <a:rPr lang="en-US" sz="3600" dirty="0" smtClean="0"/>
            </a:br>
            <a:r>
              <a:rPr lang="en-US" sz="3600" dirty="0" smtClean="0"/>
              <a:t>and Related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Key points are the role of proteins, the role of DNA, and cell communication and interaction with materials.</a:t>
            </a:r>
          </a:p>
          <a:p>
            <a:r>
              <a:rPr lang="en-US" sz="2200" dirty="0" smtClean="0"/>
              <a:t>We will first take a look at the cell wall.</a:t>
            </a:r>
          </a:p>
          <a:p>
            <a:r>
              <a:rPr lang="en-US" sz="2200" dirty="0" smtClean="0"/>
              <a:t>The wall itself is made of a self assembling phospholipid.</a:t>
            </a:r>
          </a:p>
          <a:p>
            <a:r>
              <a:rPr lang="en-US" sz="2200" dirty="0" smtClean="0"/>
              <a:t>Phospholipids are also used as a base to create liposomes that are used for drug delivery systems that we will discuss later.  </a:t>
            </a:r>
          </a:p>
          <a:p>
            <a:r>
              <a:rPr lang="en-US" sz="2200" dirty="0" smtClean="0"/>
              <a:t>The cell wall is made of a phospholipid sheet that has ports that regulate nutrients, waste material, communication, and interaction with other cells.  So this is how cells, “see”, “communicate”, and “carry out life functions”.</a:t>
            </a:r>
          </a:p>
          <a:p>
            <a:r>
              <a:rPr lang="en-US" sz="2200" dirty="0" smtClean="0"/>
              <a:t>Proteins are the “key” that opens and closes these ports.</a:t>
            </a:r>
          </a:p>
          <a:p>
            <a:r>
              <a:rPr lang="en-US" sz="2200" dirty="0" smtClean="0"/>
              <a:t>Man made materials must interact or communicate with the cell.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359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</a:rPr>
              <a:t>Membrane Structure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2971804"/>
            <a:ext cx="129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Lipid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bilayer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08" name="Picture 3" descr="Schwegler6.jpg"/>
          <p:cNvPicPr>
            <a:picLocks noChangeAspect="1"/>
          </p:cNvPicPr>
          <p:nvPr/>
        </p:nvPicPr>
        <p:blipFill>
          <a:blip r:embed="rId2" cstate="print"/>
          <a:srcRect t="32222" b="34445"/>
          <a:stretch>
            <a:fillRect/>
          </a:stretch>
        </p:blipFill>
        <p:spPr bwMode="auto">
          <a:xfrm>
            <a:off x="1219202" y="1676400"/>
            <a:ext cx="62976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Brace 5"/>
          <p:cNvSpPr/>
          <p:nvPr/>
        </p:nvSpPr>
        <p:spPr>
          <a:xfrm>
            <a:off x="914400" y="2895600"/>
            <a:ext cx="731838" cy="99060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57200" y="5638804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Hydrophilic heads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44688" y="5408613"/>
            <a:ext cx="2589212" cy="36036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7459663" y="4038604"/>
            <a:ext cx="1479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Hydrophobic</a:t>
            </a:r>
          </a:p>
          <a:p>
            <a:r>
              <a:rPr lang="en-US">
                <a:solidFill>
                  <a:srgbClr val="000000"/>
                </a:solidFill>
              </a:rPr>
              <a:t>tails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81602" y="4191000"/>
            <a:ext cx="2327275" cy="206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44688" y="3902075"/>
            <a:ext cx="2678112" cy="18811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6049963" y="6288319"/>
            <a:ext cx="2819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Source: https://www.llnl.gov/str/JanFeb06/Schwegler.html</a:t>
            </a:r>
          </a:p>
        </p:txBody>
      </p:sp>
    </p:spTree>
    <p:extLst>
      <p:ext uri="{BB962C8B-B14F-4D97-AF65-F5344CB8AC3E}">
        <p14:creationId xmlns:p14="http://schemas.microsoft.com/office/powerpoint/2010/main" val="178495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chemeClr val="tx2"/>
                </a:solidFill>
                <a:latin typeface="+mn-lt"/>
              </a:rPr>
              <a:t>So what 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is a Phospholipid?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Natural </a:t>
            </a:r>
            <a:r>
              <a:rPr lang="en-US" sz="2800" b="1" dirty="0">
                <a:latin typeface="+mn-lt"/>
              </a:rPr>
              <a:t>self assembly </a:t>
            </a:r>
            <a:r>
              <a:rPr lang="en-US" sz="2800" dirty="0">
                <a:latin typeface="+mn-lt"/>
              </a:rPr>
              <a:t>unit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A phospholipid is a molecule related to fat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The molecule is comprised of: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latin typeface="+mn-lt"/>
              </a:rPr>
              <a:t>A </a:t>
            </a:r>
            <a:r>
              <a:rPr lang="en-US" sz="2400" b="1" dirty="0">
                <a:latin typeface="+mn-lt"/>
              </a:rPr>
              <a:t>hydrophilic</a:t>
            </a:r>
            <a:r>
              <a:rPr lang="en-US" sz="2400" dirty="0">
                <a:latin typeface="+mn-lt"/>
              </a:rPr>
              <a:t> (water loving) phosphate </a:t>
            </a:r>
            <a:r>
              <a:rPr lang="en-US" sz="2400" dirty="0" smtClean="0">
                <a:latin typeface="+mn-lt"/>
              </a:rPr>
              <a:t>head  </a:t>
            </a:r>
            <a:endParaRPr lang="en-US" sz="240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latin typeface="+mn-lt"/>
              </a:rPr>
              <a:t>Two </a:t>
            </a:r>
            <a:r>
              <a:rPr lang="en-US" sz="2400" b="1" dirty="0">
                <a:latin typeface="+mn-lt"/>
              </a:rPr>
              <a:t>hydrophobic</a:t>
            </a:r>
            <a:r>
              <a:rPr lang="en-US" sz="2400" dirty="0">
                <a:latin typeface="+mn-lt"/>
              </a:rPr>
              <a:t> (water fearing) fatty acid (hydrocarbon) tails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When phospholipids are added to water, they </a:t>
            </a:r>
            <a:r>
              <a:rPr lang="en-US" sz="2800" dirty="0" smtClean="0">
                <a:latin typeface="+mn-lt"/>
              </a:rPr>
              <a:t>self-assemble.</a:t>
            </a:r>
            <a:endParaRPr lang="en-US" sz="280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latin typeface="+mn-lt"/>
              </a:rPr>
              <a:t>The phosphate head points towards the water, keeping the fatty acid tails away from the water, forming a </a:t>
            </a:r>
            <a:r>
              <a:rPr lang="en-US" sz="2400" b="1" dirty="0" smtClean="0">
                <a:latin typeface="+mn-lt"/>
              </a:rPr>
              <a:t>bilayer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 smtClean="0">
                <a:latin typeface="+mn-lt"/>
              </a:rPr>
              <a:t>These bilayers act as cell walls.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tx2"/>
                </a:solidFill>
                <a:latin typeface="+mj-lt"/>
                <a:cs typeface="Rod" pitchFamily="49" charset="-79"/>
              </a:rPr>
              <a:t>Phospholipid</a:t>
            </a:r>
            <a:r>
              <a:rPr lang="en-US" sz="4400" dirty="0">
                <a:solidFill>
                  <a:schemeClr val="tx2"/>
                </a:solidFill>
                <a:latin typeface="+mj-lt"/>
                <a:cs typeface="Rod" pitchFamily="49" charset="-79"/>
              </a:rPr>
              <a:t> Structure</a:t>
            </a:r>
          </a:p>
        </p:txBody>
      </p:sp>
      <p:grpSp>
        <p:nvGrpSpPr>
          <p:cNvPr id="20483" name="Group 182"/>
          <p:cNvGrpSpPr>
            <a:grpSpLocks/>
          </p:cNvGrpSpPr>
          <p:nvPr/>
        </p:nvGrpSpPr>
        <p:grpSpPr bwMode="auto">
          <a:xfrm>
            <a:off x="7948" y="1354025"/>
            <a:ext cx="9372600" cy="5105400"/>
            <a:chOff x="0" y="1752599"/>
            <a:chExt cx="9372600" cy="5105401"/>
          </a:xfrm>
        </p:grpSpPr>
        <p:grpSp>
          <p:nvGrpSpPr>
            <p:cNvPr id="20485" name="Group 164"/>
            <p:cNvGrpSpPr>
              <a:grpSpLocks/>
            </p:cNvGrpSpPr>
            <p:nvPr/>
          </p:nvGrpSpPr>
          <p:grpSpPr bwMode="auto">
            <a:xfrm>
              <a:off x="0" y="1752600"/>
              <a:ext cx="7027893" cy="5105400"/>
              <a:chOff x="533400" y="390065"/>
              <a:chExt cx="8094693" cy="6467935"/>
            </a:xfrm>
          </p:grpSpPr>
          <p:grpSp>
            <p:nvGrpSpPr>
              <p:cNvPr id="20498" name="Group 10"/>
              <p:cNvGrpSpPr>
                <a:grpSpLocks noChangeAspect="1"/>
              </p:cNvGrpSpPr>
              <p:nvPr/>
            </p:nvGrpSpPr>
            <p:grpSpPr bwMode="auto">
              <a:xfrm>
                <a:off x="4953000" y="390065"/>
                <a:ext cx="3675093" cy="6467935"/>
                <a:chOff x="6096000" y="0"/>
                <a:chExt cx="4113213" cy="72390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7467600" y="3048000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305800" y="2590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8229600" y="2895600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924800" y="3048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001050" y="2894699"/>
                  <a:ext cx="534125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522" name="Group 46"/>
                <p:cNvGrpSpPr>
                  <a:grpSpLocks/>
                </p:cNvGrpSpPr>
                <p:nvPr/>
              </p:nvGrpSpPr>
              <p:grpSpPr bwMode="auto">
                <a:xfrm>
                  <a:off x="7010400" y="0"/>
                  <a:ext cx="1447800" cy="3352800"/>
                  <a:chOff x="7086600" y="1295400"/>
                  <a:chExt cx="1447800" cy="3352800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7162800" y="4114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7315200" y="3657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8153400" y="3505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7391400" y="3276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7772329" y="3582347"/>
                    <a:ext cx="532078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7543126" y="3276220"/>
                    <a:ext cx="534124" cy="5357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8090079" y="1367307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7086600" y="1447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7543800" y="1676400"/>
                    <a:ext cx="533400" cy="533400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7937679" y="2121794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7238204" y="1448462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7848047" y="1448462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7618844" y="2209277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7467407" y="1981934"/>
                    <a:ext cx="534125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7391400" y="1295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7162800" y="1676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7772400" y="1295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077200" y="1676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7467600" y="2514600"/>
                    <a:ext cx="762000" cy="762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7934459" y="2500648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7315200" y="2209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7498724" y="2037008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8" name="Oval 27"/>
                  <p:cNvSpPr/>
                  <p:nvPr/>
                </p:nvSpPr>
                <p:spPr>
                  <a:xfrm>
                    <a:off x="7467407" y="3658878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7314126" y="2562896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7315969" y="4115819"/>
                    <a:ext cx="532078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7848600" y="3352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7648977" y="2975020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7467600" y="4038600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7543800" y="3657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" name="Oval 17"/>
                <p:cNvSpPr/>
                <p:nvPr/>
              </p:nvSpPr>
              <p:spPr>
                <a:xfrm>
                  <a:off x="7925332" y="2514292"/>
                  <a:ext cx="532078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001000" y="2743200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890456" y="2451279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096000" y="6705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858000" y="6400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172200" y="6172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858000" y="6019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248400" y="5715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934200" y="5562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00800" y="5257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010400" y="5105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400800" y="4800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086600" y="4572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553200" y="4343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162800" y="4267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553200" y="3962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239000" y="3810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629400" y="3505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921500" y="3124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578" name="Group 86"/>
                <p:cNvGrpSpPr>
                  <a:grpSpLocks/>
                </p:cNvGrpSpPr>
                <p:nvPr/>
              </p:nvGrpSpPr>
              <p:grpSpPr bwMode="auto">
                <a:xfrm>
                  <a:off x="6248400" y="3124200"/>
                  <a:ext cx="1371600" cy="4076700"/>
                  <a:chOff x="5791200" y="3276600"/>
                  <a:chExt cx="1371600" cy="4076700"/>
                </a:xfrm>
              </p:grpSpPr>
              <p:grpSp>
                <p:nvGrpSpPr>
                  <p:cNvPr id="20753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5791200" y="3276600"/>
                    <a:ext cx="1371600" cy="3810000"/>
                    <a:chOff x="5791200" y="3276600"/>
                    <a:chExt cx="1371600" cy="3810000"/>
                  </a:xfrm>
                </p:grpSpPr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6629086" y="3276694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6324164" y="3506289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6477648" y="3733634"/>
                      <a:ext cx="532078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6248446" y="3963229"/>
                      <a:ext cx="534124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6399883" y="4190573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6170680" y="4343636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6324164" y="4573231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6094961" y="4800576"/>
                      <a:ext cx="534125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6324164" y="5030171"/>
                      <a:ext cx="534125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6019243" y="5257515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0" name="Oval 65"/>
                    <p:cNvSpPr/>
                    <p:nvPr/>
                  </p:nvSpPr>
                  <p:spPr>
                    <a:xfrm>
                      <a:off x="6248446" y="5487110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5943523" y="5716705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6170680" y="5944050"/>
                      <a:ext cx="534124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5841201" y="6097114"/>
                      <a:ext cx="558683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6094961" y="6324457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5765482" y="6554053"/>
                      <a:ext cx="558681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109" name="Oval 108"/>
                  <p:cNvSpPr/>
                  <p:nvPr/>
                </p:nvSpPr>
                <p:spPr>
                  <a:xfrm>
                    <a:off x="6019243" y="6819662"/>
                    <a:ext cx="534124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7315200" y="3276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934200" y="5257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477000" y="5029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010400" y="4800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553200" y="4572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010400" y="4343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629400" y="4114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086600" y="3962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705600" y="3657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819900" y="3276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400800" y="6858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858000" y="6705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172200" y="6400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781800" y="6172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324600" y="5943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858000" y="5715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400800" y="5486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239000" y="3581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 flipH="1">
                  <a:off x="8839200" y="4419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flipH="1">
                  <a:off x="8229600" y="4343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flipH="1">
                  <a:off x="8839200" y="4038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flipH="1">
                  <a:off x="8153400" y="3886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flipH="1">
                  <a:off x="8763000" y="3581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flipH="1">
                  <a:off x="8470900" y="3200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 flipH="1">
                  <a:off x="8152488" y="3200826"/>
                  <a:ext cx="534125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38"/>
                <p:cNvSpPr/>
                <p:nvPr/>
              </p:nvSpPr>
              <p:spPr>
                <a:xfrm flipH="1">
                  <a:off x="8457410" y="3428171"/>
                  <a:ext cx="534124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flipH="1">
                  <a:off x="8305973" y="3657766"/>
                  <a:ext cx="534124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flipH="1">
                  <a:off x="8535175" y="3885109"/>
                  <a:ext cx="532078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flipH="1">
                  <a:off x="8381691" y="4114705"/>
                  <a:ext cx="534125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flipH="1">
                  <a:off x="8610893" y="4267768"/>
                  <a:ext cx="532078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flipH="1">
                  <a:off x="8457410" y="4495113"/>
                  <a:ext cx="534124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 flipH="1">
                  <a:off x="8077200" y="3352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 flipH="1">
                  <a:off x="8328546" y="4569725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 flipH="1">
                  <a:off x="8763000" y="4191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flipH="1">
                  <a:off x="8305800" y="4038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flipH="1">
                  <a:off x="8686800" y="3733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flipH="1">
                  <a:off x="8572500" y="3352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676" name="Group 182"/>
                <p:cNvGrpSpPr>
                  <a:grpSpLocks/>
                </p:cNvGrpSpPr>
                <p:nvPr/>
              </p:nvGrpSpPr>
              <p:grpSpPr bwMode="auto">
                <a:xfrm rot="-1836034">
                  <a:off x="8913813" y="4405903"/>
                  <a:ext cx="1295400" cy="2743200"/>
                  <a:chOff x="8382000" y="4648200"/>
                  <a:chExt cx="1295400" cy="2743200"/>
                </a:xfrm>
              </p:grpSpPr>
              <p:sp>
                <p:nvSpPr>
                  <p:cNvPr id="77" name="Oval 76"/>
                  <p:cNvSpPr/>
                  <p:nvPr/>
                </p:nvSpPr>
                <p:spPr>
                  <a:xfrm flipH="1">
                    <a:off x="8763000" y="7010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flipH="1">
                    <a:off x="9296400" y="6781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flipH="1">
                    <a:off x="8534400" y="6477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flipH="1">
                    <a:off x="9220200" y="6248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flipH="1">
                    <a:off x="8534400" y="6096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flipH="1">
                    <a:off x="9144000" y="5791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 flipH="1">
                    <a:off x="8458200" y="5638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 flipH="1">
                    <a:off x="8991600" y="5334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 flipH="1">
                    <a:off x="8382000" y="5181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 flipH="1">
                    <a:off x="8991600" y="4876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 flipH="1">
                    <a:off x="8685824" y="4693097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 flipH="1">
                    <a:off x="8455306" y="4917290"/>
                    <a:ext cx="534125" cy="5357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 flipH="1">
                    <a:off x="8762623" y="5169321"/>
                    <a:ext cx="534125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 flipH="1">
                    <a:off x="8524662" y="5380825"/>
                    <a:ext cx="534125" cy="5357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 flipH="1">
                    <a:off x="8836543" y="5633211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 flipH="1">
                    <a:off x="8610610" y="5867382"/>
                    <a:ext cx="532078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 flipH="1">
                    <a:off x="8915759" y="6016196"/>
                    <a:ext cx="532078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 flipH="1">
                    <a:off x="8687059" y="6247284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 flipH="1">
                    <a:off x="8991621" y="6476784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 flipH="1">
                    <a:off x="8760733" y="6729319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 flipH="1">
                    <a:off x="8458200" y="5334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 flipH="1">
                    <a:off x="8915400" y="5105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 flipH="1">
                    <a:off x="8382000" y="4876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 flipH="1">
                    <a:off x="8839200" y="4648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 flipH="1">
                    <a:off x="8991600" y="6934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 flipH="1">
                    <a:off x="8534400" y="6781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 flipH="1">
                    <a:off x="9220200" y="6477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 flipH="1">
                    <a:off x="8610600" y="6248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 flipH="1">
                    <a:off x="9067800" y="6019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 flipH="1">
                    <a:off x="8534400" y="5791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 flipH="1">
                    <a:off x="8991600" y="5562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6" name="Oval 75"/>
                <p:cNvSpPr/>
                <p:nvPr/>
              </p:nvSpPr>
              <p:spPr>
                <a:xfrm flipH="1">
                  <a:off x="8153400" y="3657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0499" name="Picture 154" descr="Phosphatidylcholine.t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3400" y="914400"/>
                <a:ext cx="2715135" cy="594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6" name="Left Brace 155"/>
              <p:cNvSpPr/>
              <p:nvPr/>
            </p:nvSpPr>
            <p:spPr>
              <a:xfrm>
                <a:off x="4272632" y="2819562"/>
                <a:ext cx="839269" cy="3974080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Left Brace 156"/>
              <p:cNvSpPr/>
              <p:nvPr/>
            </p:nvSpPr>
            <p:spPr>
              <a:xfrm rot="10800000">
                <a:off x="2285079" y="2755205"/>
                <a:ext cx="839271" cy="4038438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02" name="TextBox 157"/>
              <p:cNvSpPr txBox="1">
                <a:spLocks noChangeArrowheads="1"/>
              </p:cNvSpPr>
              <p:nvPr/>
            </p:nvSpPr>
            <p:spPr bwMode="auto">
              <a:xfrm>
                <a:off x="2990870" y="4541126"/>
                <a:ext cx="1453507" cy="46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Fatty Acid </a:t>
                </a:r>
              </a:p>
            </p:txBody>
          </p:sp>
          <p:sp>
            <p:nvSpPr>
              <p:cNvPr id="159" name="Left Brace 158"/>
              <p:cNvSpPr/>
              <p:nvPr/>
            </p:nvSpPr>
            <p:spPr>
              <a:xfrm>
                <a:off x="4267146" y="1447941"/>
                <a:ext cx="837441" cy="1371621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Left Brace 159"/>
              <p:cNvSpPr/>
              <p:nvPr/>
            </p:nvSpPr>
            <p:spPr>
              <a:xfrm rot="10800000">
                <a:off x="2285079" y="1524366"/>
                <a:ext cx="839271" cy="1218772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05" name="TextBox 160"/>
              <p:cNvSpPr txBox="1">
                <a:spLocks noChangeArrowheads="1"/>
              </p:cNvSpPr>
              <p:nvPr/>
            </p:nvSpPr>
            <p:spPr bwMode="auto">
              <a:xfrm>
                <a:off x="2994579" y="1869382"/>
                <a:ext cx="1482973" cy="46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Phosphate</a:t>
                </a:r>
              </a:p>
            </p:txBody>
          </p:sp>
          <p:sp>
            <p:nvSpPr>
              <p:cNvPr id="162" name="Left Brace 161"/>
              <p:cNvSpPr/>
              <p:nvPr/>
            </p:nvSpPr>
            <p:spPr>
              <a:xfrm rot="10800000">
                <a:off x="2285079" y="914981"/>
                <a:ext cx="839271" cy="609385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Left Brace 162"/>
              <p:cNvSpPr/>
              <p:nvPr/>
            </p:nvSpPr>
            <p:spPr>
              <a:xfrm>
                <a:off x="4259832" y="456433"/>
                <a:ext cx="837441" cy="951285"/>
              </a:xfrm>
              <a:prstGeom prst="leftBrace">
                <a:avLst>
                  <a:gd name="adj1" fmla="val 8333"/>
                  <a:gd name="adj2" fmla="val 79052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08" name="TextBox 163"/>
              <p:cNvSpPr txBox="1">
                <a:spLocks noChangeArrowheads="1"/>
              </p:cNvSpPr>
              <p:nvPr/>
            </p:nvSpPr>
            <p:spPr bwMode="auto">
              <a:xfrm>
                <a:off x="3111839" y="989299"/>
                <a:ext cx="1113706" cy="46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Choline</a:t>
                </a:r>
              </a:p>
            </p:txBody>
          </p:sp>
        </p:grpSp>
        <p:grpSp>
          <p:nvGrpSpPr>
            <p:cNvPr id="20486" name="Group 169"/>
            <p:cNvGrpSpPr>
              <a:grpSpLocks/>
            </p:cNvGrpSpPr>
            <p:nvPr/>
          </p:nvGrpSpPr>
          <p:grpSpPr bwMode="auto">
            <a:xfrm>
              <a:off x="8077200" y="3048000"/>
              <a:ext cx="457200" cy="1066800"/>
              <a:chOff x="834981" y="1828800"/>
              <a:chExt cx="942304" cy="2472744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834981" y="2292437"/>
                <a:ext cx="415531" cy="2009105"/>
              </a:xfrm>
              <a:custGeom>
                <a:avLst/>
                <a:gdLst>
                  <a:gd name="connsiteX0" fmla="*/ 414270 w 414270"/>
                  <a:gd name="connsiteY0" fmla="*/ 0 h 2009105"/>
                  <a:gd name="connsiteX1" fmla="*/ 362754 w 414270"/>
                  <a:gd name="connsiteY1" fmla="*/ 90153 h 2009105"/>
                  <a:gd name="connsiteX2" fmla="*/ 233965 w 414270"/>
                  <a:gd name="connsiteY2" fmla="*/ 244699 h 2009105"/>
                  <a:gd name="connsiteX3" fmla="*/ 259723 w 414270"/>
                  <a:gd name="connsiteY3" fmla="*/ 437882 h 2009105"/>
                  <a:gd name="connsiteX4" fmla="*/ 182450 w 414270"/>
                  <a:gd name="connsiteY4" fmla="*/ 631065 h 2009105"/>
                  <a:gd name="connsiteX5" fmla="*/ 169571 w 414270"/>
                  <a:gd name="connsiteY5" fmla="*/ 862885 h 2009105"/>
                  <a:gd name="connsiteX6" fmla="*/ 208208 w 414270"/>
                  <a:gd name="connsiteY6" fmla="*/ 978795 h 2009105"/>
                  <a:gd name="connsiteX7" fmla="*/ 143813 w 414270"/>
                  <a:gd name="connsiteY7" fmla="*/ 1184857 h 2009105"/>
                  <a:gd name="connsiteX8" fmla="*/ 79419 w 414270"/>
                  <a:gd name="connsiteY8" fmla="*/ 1429555 h 2009105"/>
                  <a:gd name="connsiteX9" fmla="*/ 105177 w 414270"/>
                  <a:gd name="connsiteY9" fmla="*/ 1635617 h 2009105"/>
                  <a:gd name="connsiteX10" fmla="*/ 15025 w 414270"/>
                  <a:gd name="connsiteY10" fmla="*/ 1828800 h 2009105"/>
                  <a:gd name="connsiteX11" fmla="*/ 15025 w 414270"/>
                  <a:gd name="connsiteY11" fmla="*/ 2009105 h 200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270" h="2009105">
                    <a:moveTo>
                      <a:pt x="414270" y="0"/>
                    </a:moveTo>
                    <a:cubicBezTo>
                      <a:pt x="403537" y="24685"/>
                      <a:pt x="392805" y="49370"/>
                      <a:pt x="362754" y="90153"/>
                    </a:cubicBezTo>
                    <a:cubicBezTo>
                      <a:pt x="332703" y="130936"/>
                      <a:pt x="251137" y="186744"/>
                      <a:pt x="233965" y="244699"/>
                    </a:cubicBezTo>
                    <a:cubicBezTo>
                      <a:pt x="216793" y="302654"/>
                      <a:pt x="268309" y="373488"/>
                      <a:pt x="259723" y="437882"/>
                    </a:cubicBezTo>
                    <a:cubicBezTo>
                      <a:pt x="251137" y="502276"/>
                      <a:pt x="197475" y="560231"/>
                      <a:pt x="182450" y="631065"/>
                    </a:cubicBezTo>
                    <a:cubicBezTo>
                      <a:pt x="167425" y="701899"/>
                      <a:pt x="165278" y="804930"/>
                      <a:pt x="169571" y="862885"/>
                    </a:cubicBezTo>
                    <a:cubicBezTo>
                      <a:pt x="173864" y="920840"/>
                      <a:pt x="212501" y="925133"/>
                      <a:pt x="208208" y="978795"/>
                    </a:cubicBezTo>
                    <a:cubicBezTo>
                      <a:pt x="203915" y="1032457"/>
                      <a:pt x="165278" y="1109730"/>
                      <a:pt x="143813" y="1184857"/>
                    </a:cubicBezTo>
                    <a:cubicBezTo>
                      <a:pt x="122348" y="1259984"/>
                      <a:pt x="85858" y="1354428"/>
                      <a:pt x="79419" y="1429555"/>
                    </a:cubicBezTo>
                    <a:cubicBezTo>
                      <a:pt x="72980" y="1504682"/>
                      <a:pt x="115909" y="1569076"/>
                      <a:pt x="105177" y="1635617"/>
                    </a:cubicBezTo>
                    <a:cubicBezTo>
                      <a:pt x="94445" y="1702158"/>
                      <a:pt x="30050" y="1766552"/>
                      <a:pt x="15025" y="1828800"/>
                    </a:cubicBezTo>
                    <a:cubicBezTo>
                      <a:pt x="0" y="1891048"/>
                      <a:pt x="23611" y="1974761"/>
                      <a:pt x="15025" y="200910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1338852" y="2266681"/>
                <a:ext cx="438433" cy="2020142"/>
              </a:xfrm>
              <a:custGeom>
                <a:avLst/>
                <a:gdLst>
                  <a:gd name="connsiteX0" fmla="*/ 0 w 437882"/>
                  <a:gd name="connsiteY0" fmla="*/ 0 h 2021983"/>
                  <a:gd name="connsiteX1" fmla="*/ 51515 w 437882"/>
                  <a:gd name="connsiteY1" fmla="*/ 206062 h 2021983"/>
                  <a:gd name="connsiteX2" fmla="*/ 115910 w 437882"/>
                  <a:gd name="connsiteY2" fmla="*/ 373487 h 2021983"/>
                  <a:gd name="connsiteX3" fmla="*/ 64394 w 437882"/>
                  <a:gd name="connsiteY3" fmla="*/ 463639 h 2021983"/>
                  <a:gd name="connsiteX4" fmla="*/ 64394 w 437882"/>
                  <a:gd name="connsiteY4" fmla="*/ 759853 h 2021983"/>
                  <a:gd name="connsiteX5" fmla="*/ 154546 w 437882"/>
                  <a:gd name="connsiteY5" fmla="*/ 940157 h 2021983"/>
                  <a:gd name="connsiteX6" fmla="*/ 90152 w 437882"/>
                  <a:gd name="connsiteY6" fmla="*/ 1236372 h 2021983"/>
                  <a:gd name="connsiteX7" fmla="*/ 257577 w 437882"/>
                  <a:gd name="connsiteY7" fmla="*/ 1545464 h 2021983"/>
                  <a:gd name="connsiteX8" fmla="*/ 257577 w 437882"/>
                  <a:gd name="connsiteY8" fmla="*/ 1764405 h 2021983"/>
                  <a:gd name="connsiteX9" fmla="*/ 437882 w 437882"/>
                  <a:gd name="connsiteY9" fmla="*/ 2021983 h 202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882" h="2021983">
                    <a:moveTo>
                      <a:pt x="0" y="0"/>
                    </a:moveTo>
                    <a:cubicBezTo>
                      <a:pt x="16098" y="71907"/>
                      <a:pt x="32197" y="143814"/>
                      <a:pt x="51515" y="206062"/>
                    </a:cubicBezTo>
                    <a:cubicBezTo>
                      <a:pt x="70833" y="268310"/>
                      <a:pt x="113764" y="330558"/>
                      <a:pt x="115910" y="373487"/>
                    </a:cubicBezTo>
                    <a:cubicBezTo>
                      <a:pt x="118056" y="416416"/>
                      <a:pt x="72980" y="399245"/>
                      <a:pt x="64394" y="463639"/>
                    </a:cubicBezTo>
                    <a:cubicBezTo>
                      <a:pt x="55808" y="528033"/>
                      <a:pt x="49369" y="680433"/>
                      <a:pt x="64394" y="759853"/>
                    </a:cubicBezTo>
                    <a:cubicBezTo>
                      <a:pt x="79419" y="839273"/>
                      <a:pt x="150253" y="860737"/>
                      <a:pt x="154546" y="940157"/>
                    </a:cubicBezTo>
                    <a:cubicBezTo>
                      <a:pt x="158839" y="1019577"/>
                      <a:pt x="72980" y="1135488"/>
                      <a:pt x="90152" y="1236372"/>
                    </a:cubicBezTo>
                    <a:cubicBezTo>
                      <a:pt x="107324" y="1337256"/>
                      <a:pt x="229673" y="1457459"/>
                      <a:pt x="257577" y="1545464"/>
                    </a:cubicBezTo>
                    <a:cubicBezTo>
                      <a:pt x="285481" y="1633469"/>
                      <a:pt x="227526" y="1684985"/>
                      <a:pt x="257577" y="1764405"/>
                    </a:cubicBezTo>
                    <a:cubicBezTo>
                      <a:pt x="287628" y="1843825"/>
                      <a:pt x="373488" y="2019837"/>
                      <a:pt x="437882" y="202198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066800" y="1828800"/>
                <a:ext cx="457200" cy="5334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209550"/>
                <a:bevelB w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2" name="Left Brace 171"/>
            <p:cNvSpPr/>
            <p:nvPr/>
          </p:nvSpPr>
          <p:spPr>
            <a:xfrm rot="10800000">
              <a:off x="7024688" y="3232149"/>
              <a:ext cx="727075" cy="3441701"/>
            </a:xfrm>
            <a:prstGeom prst="leftBrace">
              <a:avLst>
                <a:gd name="adj1" fmla="val 8333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Left Brace 172"/>
            <p:cNvSpPr/>
            <p:nvPr/>
          </p:nvSpPr>
          <p:spPr>
            <a:xfrm rot="10800000">
              <a:off x="7010400" y="1752599"/>
              <a:ext cx="727075" cy="1485900"/>
            </a:xfrm>
            <a:prstGeom prst="leftBrace">
              <a:avLst>
                <a:gd name="adj1" fmla="val 8333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89" name="TextBox 173"/>
            <p:cNvSpPr txBox="1">
              <a:spLocks noChangeArrowheads="1"/>
            </p:cNvSpPr>
            <p:nvPr/>
          </p:nvSpPr>
          <p:spPr bwMode="auto">
            <a:xfrm>
              <a:off x="7696201" y="2133600"/>
              <a:ext cx="14477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Hydrophilic Head</a:t>
              </a:r>
            </a:p>
          </p:txBody>
        </p:sp>
        <p:sp>
          <p:nvSpPr>
            <p:cNvPr id="20490" name="TextBox 174"/>
            <p:cNvSpPr txBox="1">
              <a:spLocks noChangeArrowheads="1"/>
            </p:cNvSpPr>
            <p:nvPr/>
          </p:nvSpPr>
          <p:spPr bwMode="auto">
            <a:xfrm>
              <a:off x="7696200" y="4648200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Hydrophobic Tail</a:t>
              </a:r>
            </a:p>
          </p:txBody>
        </p:sp>
        <p:cxnSp>
          <p:nvCxnSpPr>
            <p:cNvPr id="177" name="Straight Arrow Connector 176"/>
            <p:cNvCxnSpPr>
              <a:endCxn id="0" idx="0"/>
            </p:cNvCxnSpPr>
            <p:nvPr/>
          </p:nvCxnSpPr>
          <p:spPr>
            <a:xfrm rot="16200000" flipH="1">
              <a:off x="8055769" y="2801143"/>
              <a:ext cx="347662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16200000" flipV="1">
              <a:off x="7937500" y="4330700"/>
              <a:ext cx="585788" cy="1539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5925506" y="6400800"/>
            <a:ext cx="3124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/>
              <a:t>Public Domain: image generated by CNEU Staff for free </a:t>
            </a:r>
            <a:r>
              <a:rPr lang="en-US" sz="800" dirty="0" smtClean="0"/>
              <a:t>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r>
              <a:rPr lang="en-US" sz="2800" dirty="0" err="1" smtClean="0"/>
              <a:t>Nanomanufacturing</a:t>
            </a:r>
            <a:r>
              <a:rPr lang="en-US" sz="2800" dirty="0" smtClean="0"/>
              <a:t> supplies many unique materials and processes for biological applications.  These may range from nanoparticles for drug delivery to prosthetic devices.</a:t>
            </a:r>
          </a:p>
          <a:p>
            <a:r>
              <a:rPr lang="en-US" sz="2800" dirty="0" smtClean="0"/>
              <a:t>So it is necessary to understand how biological entities like cells interact with products crafted on the </a:t>
            </a:r>
            <a:r>
              <a:rPr lang="en-US" sz="2800" dirty="0" err="1" smtClean="0"/>
              <a:t>nanoscale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This packet will review basic biology with emphasis on scale and interface with materials.  Then we will look at common </a:t>
            </a:r>
            <a:r>
              <a:rPr lang="en-US" sz="2800" dirty="0" err="1" smtClean="0"/>
              <a:t>nanomanufactured</a:t>
            </a:r>
            <a:r>
              <a:rPr lang="en-US" sz="2800" dirty="0" smtClean="0"/>
              <a:t> biomaterials with associated applications.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Nucleus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ym typeface="Symbol" pitchFamily="18" charset="2"/>
              </a:rPr>
              <a:t>Nuclear envelope is also formed from </a:t>
            </a:r>
            <a:r>
              <a:rPr lang="en-US" sz="2800" b="1" dirty="0" smtClean="0">
                <a:sym typeface="Symbol" pitchFamily="18" charset="2"/>
              </a:rPr>
              <a:t>self assembled</a:t>
            </a:r>
            <a:r>
              <a:rPr lang="en-US" sz="2800" dirty="0" smtClean="0">
                <a:sym typeface="Symbol" pitchFamily="18" charset="2"/>
              </a:rPr>
              <a:t> bilayer of </a:t>
            </a:r>
            <a:r>
              <a:rPr lang="en-US" sz="2800" dirty="0" smtClean="0"/>
              <a:t>phospholipid like the external cell wall.</a:t>
            </a:r>
          </a:p>
          <a:p>
            <a:pPr eaLnBrk="1" hangingPunct="1"/>
            <a:r>
              <a:rPr lang="en-US" sz="2800" dirty="0" smtClean="0"/>
              <a:t>The most prominent organelle in an animal cell.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The nucleus houses deoxyribonucleic acid (DNA), which is responsible for protein synthesis in the cell.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The nuclear envelope protects the DNA.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The DNA is like a “hard drive”, and it contains all the “programs” the body needs to carry out life functions.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Nuclear Envelope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34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sym typeface="Symbol" pitchFamily="18" charset="2"/>
              </a:rPr>
              <a:t>The entire nucleus is separated from the cytoplasm (the rest of the cell) by a </a:t>
            </a:r>
            <a:r>
              <a:rPr lang="en-US" sz="2600" b="1" dirty="0" smtClean="0">
                <a:sym typeface="Symbol" pitchFamily="18" charset="2"/>
              </a:rPr>
              <a:t>nuclear envelope</a:t>
            </a:r>
            <a:endParaRPr lang="en-US" sz="2600" dirty="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sym typeface="Symbol" pitchFamily="18" charset="2"/>
              </a:rPr>
              <a:t>A double membrane, lipid bilayers, separated by a space of 20 to 30 nm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sym typeface="Symbol" pitchFamily="18" charset="2"/>
              </a:rPr>
              <a:t>The envelope is perforated by pores that are about 100nm in diameter, these regulate the transport of macromolecules and particles.</a:t>
            </a:r>
            <a:endParaRPr lang="en-US" sz="2600" b="1" dirty="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dirty="0" smtClean="0">
                <a:sym typeface="Symbol" pitchFamily="18" charset="2"/>
              </a:rPr>
              <a:t>Naturally for the nanotechnologist these size parameters determine material interaction, material process tool set, and characterization tools.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sym typeface="Symbol" pitchFamily="18" charset="2"/>
              </a:rPr>
              <a:t>The nucleus houses DNA, that is packaged as chromosomes during cell division.</a:t>
            </a:r>
            <a:endParaRPr lang="en-US" sz="2600" b="1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and Proteins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Why do we care about DNA and proteins?</a:t>
            </a:r>
          </a:p>
          <a:p>
            <a:pPr eaLnBrk="1" hangingPunct="1"/>
            <a:r>
              <a:rPr lang="en-US" sz="2800" dirty="0" smtClean="0"/>
              <a:t>DNA is an excellent example of controlled self assembly.</a:t>
            </a:r>
          </a:p>
          <a:p>
            <a:pPr lvl="1" eaLnBrk="1" hangingPunct="1"/>
            <a:r>
              <a:rPr lang="en-US" dirty="0" smtClean="0"/>
              <a:t>DNA is transcribed into RNA, which is translated into proteins</a:t>
            </a:r>
          </a:p>
          <a:p>
            <a:pPr lvl="1" eaLnBrk="1" hangingPunct="1"/>
            <a:r>
              <a:rPr lang="en-US" dirty="0" smtClean="0"/>
              <a:t>DNA is the “software/template”, proteins carry out life functions</a:t>
            </a:r>
          </a:p>
          <a:p>
            <a:pPr eaLnBrk="1" hangingPunct="1"/>
            <a:r>
              <a:rPr lang="en-US" sz="2800" dirty="0" smtClean="0"/>
              <a:t>We will review DNA first, then see how DNA is used to create proteins later in the presentation.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Deoxyribonucleic Acid (DNA)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3657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Chemically, DNA consists of a series of </a:t>
            </a:r>
            <a:r>
              <a:rPr lang="en-US" sz="2400" b="1" dirty="0" smtClean="0"/>
              <a:t>nucleotides</a:t>
            </a:r>
          </a:p>
          <a:p>
            <a:pPr lvl="1" eaLnBrk="1" hangingPunct="1"/>
            <a:r>
              <a:rPr lang="en-US" sz="2400" dirty="0" smtClean="0"/>
              <a:t>The building block of nucleic acids, made up of a five carbon sugar, </a:t>
            </a:r>
            <a:r>
              <a:rPr lang="en-US" sz="2400" dirty="0" err="1" smtClean="0"/>
              <a:t>deoxyribose</a:t>
            </a:r>
            <a:r>
              <a:rPr lang="en-US" sz="2400" dirty="0" smtClean="0"/>
              <a:t>, covalently bonded to a nitrogenous base, base pairs, and a phosphate group.</a:t>
            </a:r>
          </a:p>
          <a:p>
            <a:pPr lvl="1" eaLnBrk="1" hangingPunct="1"/>
            <a:r>
              <a:rPr lang="en-US" sz="2400" dirty="0" smtClean="0"/>
              <a:t>The phosphate of one nucleotide is bonded to the sugar of the next nucleotide in line, resulting in a sugar-phosphate “backbone” from which the bases project</a:t>
            </a:r>
          </a:p>
          <a:p>
            <a:pPr lvl="1" eaLnBrk="1" hangingPunct="1"/>
            <a:r>
              <a:rPr lang="en-US" sz="2400" dirty="0" err="1" smtClean="0"/>
              <a:t>Co·don</a:t>
            </a:r>
            <a:r>
              <a:rPr lang="en-US" sz="2400" dirty="0" smtClean="0"/>
              <a:t>,  A </a:t>
            </a:r>
            <a:r>
              <a:rPr lang="en-US" sz="2400" dirty="0"/>
              <a:t>set of three consecutive nucleotides in a strand of DNA or RNA that provides the genetic information to code for a specific amino acid that will be incorporated into a protein chain or serve as a termination signal.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Structure</a:t>
            </a:r>
          </a:p>
        </p:txBody>
      </p:sp>
      <p:pic>
        <p:nvPicPr>
          <p:cNvPr id="33795" name="Picture 7" descr="Close_D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1204913"/>
            <a:ext cx="3175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5410200" y="6457952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http://publications.nigms.nih.gov/thenewgenetics/chapter1.html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962400" y="20574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537075" y="2251075"/>
            <a:ext cx="1816100" cy="63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4681539" y="2524125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 nm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52963" y="2614617"/>
            <a:ext cx="7620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32050" y="229235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30463" y="4351338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943101" y="3314702"/>
            <a:ext cx="2057400" cy="3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29"/>
          <p:cNvSpPr txBox="1">
            <a:spLocks noChangeArrowheads="1"/>
          </p:cNvSpPr>
          <p:nvPr/>
        </p:nvSpPr>
        <p:spPr bwMode="auto">
          <a:xfrm>
            <a:off x="2116140" y="3090864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3.4 nm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105400" y="59436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95875" y="6319838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981701" y="6134102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36"/>
          <p:cNvSpPr txBox="1">
            <a:spLocks noChangeArrowheads="1"/>
          </p:cNvSpPr>
          <p:nvPr/>
        </p:nvSpPr>
        <p:spPr bwMode="auto">
          <a:xfrm>
            <a:off x="6248401" y="5943600"/>
            <a:ext cx="26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0.34 nm </a:t>
            </a:r>
            <a:r>
              <a:rPr lang="en-US">
                <a:solidFill>
                  <a:srgbClr val="000000"/>
                </a:solidFill>
              </a:rPr>
              <a:t>sugar-to-sugar</a:t>
            </a:r>
          </a:p>
        </p:txBody>
      </p:sp>
    </p:spTree>
    <p:extLst>
      <p:ext uri="{BB962C8B-B14F-4D97-AF65-F5344CB8AC3E}">
        <p14:creationId xmlns:p14="http://schemas.microsoft.com/office/powerpoint/2010/main" val="72408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NA-TACG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1835155"/>
            <a:ext cx="3291757" cy="4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Stored Data 5"/>
          <p:cNvSpPr/>
          <p:nvPr/>
        </p:nvSpPr>
        <p:spPr>
          <a:xfrm rot="20060629">
            <a:off x="3124202" y="1677213"/>
            <a:ext cx="1155700" cy="5202238"/>
          </a:xfrm>
          <a:prstGeom prst="flowChartOnlineStorage">
            <a:avLst/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2895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Sugar-phosphate backbone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Deoxyribonucleic Acid (DNA), Single Strand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5181600" y="6477000"/>
            <a:ext cx="3962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Public Domain: image generated by CNEU Staff for free use, 2009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32766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Assembly Rules of DNA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Purines bond to </a:t>
            </a:r>
            <a:r>
              <a:rPr lang="en-US" sz="2800" dirty="0" err="1" smtClean="0"/>
              <a:t>pyrimidines</a:t>
            </a:r>
            <a:r>
              <a:rPr lang="en-US" sz="2800" dirty="0" smtClean="0"/>
              <a:t> and vice versa via hydrogen bonding</a:t>
            </a:r>
          </a:p>
          <a:p>
            <a:pPr lvl="1" eaLnBrk="1" hangingPunct="1"/>
            <a:r>
              <a:rPr lang="en-US" sz="2400" b="1" dirty="0" smtClean="0"/>
              <a:t>never to each other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Bonding </a:t>
            </a:r>
            <a:r>
              <a:rPr lang="en-US" sz="2400" b="1" dirty="0" smtClean="0"/>
              <a:t>always</a:t>
            </a:r>
            <a:r>
              <a:rPr lang="en-US" sz="2400" dirty="0" smtClean="0"/>
              <a:t> occurs in the following convention</a:t>
            </a:r>
          </a:p>
          <a:p>
            <a:pPr lvl="1" eaLnBrk="1" hangingPunct="1"/>
            <a:r>
              <a:rPr lang="en-US" sz="2400" b="1" dirty="0" smtClean="0"/>
              <a:t>A-T</a:t>
            </a:r>
          </a:p>
          <a:p>
            <a:pPr lvl="1" eaLnBrk="1" hangingPunct="1"/>
            <a:r>
              <a:rPr lang="en-US" sz="2400" b="1" dirty="0" smtClean="0"/>
              <a:t>C-G</a:t>
            </a:r>
          </a:p>
          <a:p>
            <a:pPr lvl="1" eaLnBrk="1" hangingPunct="1"/>
            <a:r>
              <a:rPr lang="en-US" sz="2400" dirty="0" smtClean="0"/>
              <a:t>This allows ½ of the DNA chain to be replicated</a:t>
            </a:r>
          </a:p>
          <a:p>
            <a:pPr eaLnBrk="1" hangingPunct="1"/>
            <a:r>
              <a:rPr lang="en-US" sz="2800" dirty="0" smtClean="0"/>
              <a:t>Human DNA contains about 6 billion base pairs.</a:t>
            </a:r>
          </a:p>
          <a:p>
            <a:pPr eaLnBrk="1" hangingPunct="1"/>
            <a:r>
              <a:rPr lang="en-US" sz="2800" dirty="0" smtClean="0"/>
              <a:t>Nature uses three base pairs to define a specific amino acid, and these amino acids are coupled together to form functional proteins.</a:t>
            </a:r>
          </a:p>
        </p:txBody>
      </p:sp>
    </p:spTree>
    <p:extLst>
      <p:ext uri="{BB962C8B-B14F-4D97-AF65-F5344CB8AC3E}">
        <p14:creationId xmlns:p14="http://schemas.microsoft.com/office/powerpoint/2010/main" val="18015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7.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21212" r="3158" b="10943"/>
          <a:stretch/>
        </p:blipFill>
        <p:spPr>
          <a:xfrm>
            <a:off x="415636" y="1454726"/>
            <a:ext cx="8439728" cy="465281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Self Assembly Rule</a:t>
            </a:r>
          </a:p>
        </p:txBody>
      </p:sp>
    </p:spTree>
    <p:extLst>
      <p:ext uri="{BB962C8B-B14F-4D97-AF65-F5344CB8AC3E}">
        <p14:creationId xmlns:p14="http://schemas.microsoft.com/office/powerpoint/2010/main" val="3424603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 Table for Amino Acids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3"/>
            <a:ext cx="7696200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19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Codons, to Polypeptides, to Proteins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Codons encode the information for specific amino acids</a:t>
            </a:r>
          </a:p>
          <a:p>
            <a:endParaRPr lang="en-US" dirty="0"/>
          </a:p>
          <a:p>
            <a:r>
              <a:rPr lang="en-US" dirty="0" smtClean="0"/>
              <a:t>Polypeptides </a:t>
            </a:r>
            <a:r>
              <a:rPr lang="en-US" dirty="0"/>
              <a:t>are chains of amino </a:t>
            </a:r>
            <a:r>
              <a:rPr lang="en-US" dirty="0" smtClean="0"/>
              <a:t>acids</a:t>
            </a:r>
          </a:p>
          <a:p>
            <a:endParaRPr lang="en-US" dirty="0"/>
          </a:p>
          <a:p>
            <a:r>
              <a:rPr lang="en-US" dirty="0"/>
              <a:t>Proteins are made up of one or more polypeptide </a:t>
            </a:r>
            <a:r>
              <a:rPr lang="en-US" dirty="0" smtClean="0"/>
              <a:t>molecules</a:t>
            </a:r>
          </a:p>
          <a:p>
            <a:endParaRPr lang="en-US" dirty="0"/>
          </a:p>
          <a:p>
            <a:r>
              <a:rPr lang="en-US" dirty="0" smtClean="0"/>
              <a:t>Protein shape gives functionality</a:t>
            </a:r>
          </a:p>
          <a:p>
            <a:endParaRPr lang="en-US" dirty="0"/>
          </a:p>
          <a:p>
            <a:r>
              <a:rPr lang="en-US" dirty="0" smtClean="0"/>
              <a:t>We will review protein synthesis later in the presentation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79318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2" y="2743200"/>
            <a:ext cx="3990975" cy="35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2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Outline </a:t>
            </a:r>
            <a:endParaRPr lang="en-US" sz="4400">
              <a:solidFill>
                <a:srgbClr val="66FF33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4800" y="914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B6BCF"/>
                </a:solidFill>
              </a:rPr>
              <a:t>Biocompatibility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Quick overview of cellular interaction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Scale, size, generic animal cell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/>
              <a:t>Nanoscale</a:t>
            </a:r>
            <a:r>
              <a:rPr lang="en-US" sz="3200" dirty="0" smtClean="0"/>
              <a:t> materials </a:t>
            </a:r>
            <a:r>
              <a:rPr lang="en-US" sz="3200" dirty="0"/>
              <a:t>for biological interaction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Liposomes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Metal Nanoparticles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 smtClean="0"/>
              <a:t>Nanoshells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Examples of </a:t>
            </a:r>
            <a:r>
              <a:rPr lang="en-US" sz="2800" dirty="0" err="1" smtClean="0"/>
              <a:t>bionano</a:t>
            </a:r>
            <a:r>
              <a:rPr lang="en-US" sz="2800" dirty="0" smtClean="0"/>
              <a:t> applications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Membrane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Structure/Protein Keys 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011" name="Group 26"/>
          <p:cNvGrpSpPr>
            <a:grpSpLocks/>
          </p:cNvGrpSpPr>
          <p:nvPr/>
        </p:nvGrpSpPr>
        <p:grpSpPr bwMode="auto">
          <a:xfrm>
            <a:off x="381000" y="1143000"/>
            <a:ext cx="8153400" cy="5715000"/>
            <a:chOff x="381001" y="1143000"/>
            <a:chExt cx="8153401" cy="5715000"/>
          </a:xfrm>
        </p:grpSpPr>
        <p:grpSp>
          <p:nvGrpSpPr>
            <p:cNvPr id="43016" name="Group 20"/>
            <p:cNvGrpSpPr>
              <a:grpSpLocks/>
            </p:cNvGrpSpPr>
            <p:nvPr/>
          </p:nvGrpSpPr>
          <p:grpSpPr bwMode="auto">
            <a:xfrm>
              <a:off x="381001" y="1636713"/>
              <a:ext cx="8153399" cy="5221287"/>
              <a:chOff x="990601" y="1637347"/>
              <a:chExt cx="8153399" cy="5220653"/>
            </a:xfrm>
          </p:grpSpPr>
          <p:grpSp>
            <p:nvGrpSpPr>
              <p:cNvPr id="43022" name="Group 19"/>
              <p:cNvGrpSpPr>
                <a:grpSpLocks/>
              </p:cNvGrpSpPr>
              <p:nvPr/>
            </p:nvGrpSpPr>
            <p:grpSpPr bwMode="auto">
              <a:xfrm>
                <a:off x="2971800" y="1637347"/>
                <a:ext cx="6172200" cy="5220653"/>
                <a:chOff x="2971800" y="1637347"/>
                <a:chExt cx="6172200" cy="5220653"/>
              </a:xfrm>
            </p:grpSpPr>
            <p:pic>
              <p:nvPicPr>
                <p:cNvPr id="43025" name="Picture 16" descr="Lipid_bilayerLR_Mirror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1800" y="1637347"/>
                  <a:ext cx="6172200" cy="52206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026" name="Rectangle 17"/>
                <p:cNvSpPr>
                  <a:spLocks noChangeArrowheads="1"/>
                </p:cNvSpPr>
                <p:nvPr/>
              </p:nvSpPr>
              <p:spPr bwMode="auto">
                <a:xfrm>
                  <a:off x="7315200" y="6457890"/>
                  <a:ext cx="18288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solidFill>
                        <a:srgbClr val="000000"/>
                      </a:solidFill>
                    </a:rPr>
                    <a:t>http://neutrons.ornl.gov/conf/dsm2008/registration.shtml</a:t>
                  </a:r>
                </a:p>
              </p:txBody>
            </p:sp>
          </p:grpSp>
          <p:sp>
            <p:nvSpPr>
              <p:cNvPr id="19" name="Left Brace 18"/>
              <p:cNvSpPr/>
              <p:nvPr/>
            </p:nvSpPr>
            <p:spPr>
              <a:xfrm>
                <a:off x="2814639" y="2240524"/>
                <a:ext cx="533400" cy="609526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4" name="Text Box 13"/>
              <p:cNvSpPr txBox="1">
                <a:spLocks noChangeArrowheads="1"/>
              </p:cNvSpPr>
              <p:nvPr/>
            </p:nvSpPr>
            <p:spPr bwMode="auto">
              <a:xfrm>
                <a:off x="990601" y="2286555"/>
                <a:ext cx="2209800" cy="1661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Lipid Bilayer: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sym typeface="Wingdings" pitchFamily="2" charset="2"/>
                  </a:rPr>
                  <a:t>Excellent example of how “nature” does self assembly</a:t>
                </a:r>
              </a:p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017" name="TextBox 9"/>
            <p:cNvSpPr txBox="1">
              <a:spLocks noChangeArrowheads="1"/>
            </p:cNvSpPr>
            <p:nvPr/>
          </p:nvSpPr>
          <p:spPr bwMode="auto">
            <a:xfrm>
              <a:off x="6248401" y="1143000"/>
              <a:ext cx="22860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Protein receptors for cell communication</a:t>
              </a:r>
            </a:p>
          </p:txBody>
        </p:sp>
        <p:cxnSp>
          <p:nvCxnSpPr>
            <p:cNvPr id="12" name="Straight Arrow Connector 11"/>
            <p:cNvCxnSpPr>
              <a:stCxn id="43017" idx="2"/>
            </p:cNvCxnSpPr>
            <p:nvPr/>
          </p:nvCxnSpPr>
          <p:spPr>
            <a:xfrm rot="5400000">
              <a:off x="5599114" y="304801"/>
              <a:ext cx="307975" cy="3276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3017" idx="2"/>
            </p:cNvCxnSpPr>
            <p:nvPr/>
          </p:nvCxnSpPr>
          <p:spPr>
            <a:xfrm rot="5400000">
              <a:off x="4895058" y="856457"/>
              <a:ext cx="1563687" cy="3429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3017" idx="2"/>
            </p:cNvCxnSpPr>
            <p:nvPr/>
          </p:nvCxnSpPr>
          <p:spPr>
            <a:xfrm rot="5400000">
              <a:off x="6818314" y="2057401"/>
              <a:ext cx="84137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3017" idx="2"/>
            </p:cNvCxnSpPr>
            <p:nvPr/>
          </p:nvCxnSpPr>
          <p:spPr>
            <a:xfrm rot="5400000">
              <a:off x="5999958" y="2037557"/>
              <a:ext cx="1639887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81000" y="1447803"/>
            <a:ext cx="15183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Extracellular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environment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1828800" y="1295400"/>
            <a:ext cx="914400" cy="9144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TextBox 32"/>
          <p:cNvSpPr txBox="1">
            <a:spLocks noChangeArrowheads="1"/>
          </p:cNvSpPr>
          <p:nvPr/>
        </p:nvSpPr>
        <p:spPr bwMode="auto">
          <a:xfrm>
            <a:off x="381000" y="4267204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33"/>
                </a:solidFill>
              </a:rPr>
              <a:t>Intercellular region (cytoplasm)</a:t>
            </a:r>
          </a:p>
        </p:txBody>
      </p:sp>
      <p:sp>
        <p:nvSpPr>
          <p:cNvPr id="34" name="Left Brace 33"/>
          <p:cNvSpPr/>
          <p:nvPr/>
        </p:nvSpPr>
        <p:spPr>
          <a:xfrm>
            <a:off x="2438400" y="4038600"/>
            <a:ext cx="914400" cy="91440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49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Double Helix</a:t>
            </a:r>
          </a:p>
          <a:p>
            <a:pPr lvl="1" eaLnBrk="1" hangingPunct="1"/>
            <a:r>
              <a:rPr lang="en-US" sz="2400" b="1" i="1" smtClean="0"/>
              <a:t>Scale</a:t>
            </a:r>
          </a:p>
          <a:p>
            <a:pPr lvl="1" eaLnBrk="1" hangingPunct="1"/>
            <a:r>
              <a:rPr lang="en-US" sz="2400" smtClean="0"/>
              <a:t>The native form of DNA</a:t>
            </a:r>
          </a:p>
          <a:p>
            <a:pPr lvl="1" eaLnBrk="1" hangingPunct="1"/>
            <a:r>
              <a:rPr lang="en-US" sz="2400" smtClean="0"/>
              <a:t>Consists of two adjacent strands, held together by hydrogen bonds between base pairs and wound into a spiral shape</a:t>
            </a:r>
          </a:p>
          <a:p>
            <a:pPr lvl="1" eaLnBrk="1" hangingPunct="1"/>
            <a:r>
              <a:rPr lang="en-US" sz="2400" smtClean="0"/>
              <a:t>The double helix is 2 nm in diameter</a:t>
            </a:r>
          </a:p>
          <a:p>
            <a:pPr lvl="1" eaLnBrk="1" hangingPunct="1"/>
            <a:r>
              <a:rPr lang="en-US" sz="2400" smtClean="0"/>
              <a:t>The base pairs are 0.34 nm apart </a:t>
            </a:r>
          </a:p>
          <a:p>
            <a:pPr lvl="1" eaLnBrk="1" hangingPunct="1"/>
            <a:r>
              <a:rPr lang="en-US" sz="2400" smtClean="0"/>
              <a:t>There are ten pairs per turn of the helix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Assembly Overview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 of controlled self assembly.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During cell division, DNA is “split” between the old and new cell.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Before replication, the parent cell contains two complimentary strands of DNA.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parent cell’s two strands are separated.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“old” strand serves as a template that controls the synthesis of “new” complimentary strands.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DNA molecule consists of one “old” strand and one “new” strand resulting in two identical copies.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Later in this presentation we will look at nanotechnology that inhibits DNA replication as a means to destroy cancer tumors (</a:t>
            </a:r>
            <a:r>
              <a:rPr lang="en-US" sz="2400" dirty="0" err="1" smtClean="0"/>
              <a:t>Doxil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</a:p>
        </p:txBody>
      </p:sp>
      <p:grpSp>
        <p:nvGrpSpPr>
          <p:cNvPr id="35843" name="Group 123"/>
          <p:cNvGrpSpPr>
            <a:grpSpLocks noChangeAspect="1"/>
          </p:cNvGrpSpPr>
          <p:nvPr/>
        </p:nvGrpSpPr>
        <p:grpSpPr bwMode="auto">
          <a:xfrm>
            <a:off x="457202" y="1371600"/>
            <a:ext cx="830263" cy="2489200"/>
            <a:chOff x="228600" y="1447800"/>
            <a:chExt cx="1447800" cy="4343400"/>
          </a:xfrm>
        </p:grpSpPr>
        <p:grpSp>
          <p:nvGrpSpPr>
            <p:cNvPr id="35991" name="Group 122"/>
            <p:cNvGrpSpPr>
              <a:grpSpLocks/>
            </p:cNvGrpSpPr>
            <p:nvPr/>
          </p:nvGrpSpPr>
          <p:grpSpPr bwMode="auto">
            <a:xfrm>
              <a:off x="356315" y="1530350"/>
              <a:ext cx="1256585" cy="4161039"/>
              <a:chOff x="356315" y="1530350"/>
              <a:chExt cx="1256585" cy="4161039"/>
            </a:xfrm>
          </p:grpSpPr>
          <p:sp>
            <p:nvSpPr>
              <p:cNvPr id="5" name="Flowchart: Stored Data 4"/>
              <p:cNvSpPr/>
              <p:nvPr/>
            </p:nvSpPr>
            <p:spPr>
              <a:xfrm>
                <a:off x="411305" y="1530901"/>
                <a:ext cx="611786" cy="304703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6" name="Flowchart: Stored Data 5"/>
              <p:cNvSpPr/>
              <p:nvPr/>
            </p:nvSpPr>
            <p:spPr>
              <a:xfrm>
                <a:off x="934507" y="1530901"/>
                <a:ext cx="609017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7" name="Chevron 6"/>
              <p:cNvSpPr/>
              <p:nvPr/>
            </p:nvSpPr>
            <p:spPr>
              <a:xfrm>
                <a:off x="901288" y="1968565"/>
                <a:ext cx="686528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" name="Chevron 7"/>
              <p:cNvSpPr/>
              <p:nvPr/>
            </p:nvSpPr>
            <p:spPr>
              <a:xfrm>
                <a:off x="367013" y="1968565"/>
                <a:ext cx="686528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31" name="Flowchart: Stored Data 30"/>
              <p:cNvSpPr/>
              <p:nvPr/>
            </p:nvSpPr>
            <p:spPr>
              <a:xfrm>
                <a:off x="386392" y="4946344"/>
                <a:ext cx="609017" cy="304703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32" name="Flowchart: Stored Data 31"/>
              <p:cNvSpPr/>
              <p:nvPr/>
            </p:nvSpPr>
            <p:spPr>
              <a:xfrm>
                <a:off x="906824" y="4946344"/>
                <a:ext cx="611784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37" name="Flowchart: Stored Data 36"/>
              <p:cNvSpPr/>
              <p:nvPr/>
            </p:nvSpPr>
            <p:spPr>
              <a:xfrm>
                <a:off x="394696" y="3284328"/>
                <a:ext cx="609017" cy="304703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38" name="Flowchart: Stored Data 37"/>
              <p:cNvSpPr/>
              <p:nvPr/>
            </p:nvSpPr>
            <p:spPr>
              <a:xfrm>
                <a:off x="915128" y="3284328"/>
                <a:ext cx="609017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61" name="Chevron 60"/>
              <p:cNvSpPr/>
              <p:nvPr/>
            </p:nvSpPr>
            <p:spPr>
              <a:xfrm>
                <a:off x="920665" y="4539149"/>
                <a:ext cx="686528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2" name="Chevron 61"/>
              <p:cNvSpPr/>
              <p:nvPr/>
            </p:nvSpPr>
            <p:spPr>
              <a:xfrm>
                <a:off x="386392" y="4539149"/>
                <a:ext cx="686528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64" name="Chevron 63"/>
              <p:cNvSpPr/>
              <p:nvPr/>
            </p:nvSpPr>
            <p:spPr>
              <a:xfrm>
                <a:off x="926201" y="3697061"/>
                <a:ext cx="686528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5" name="Chevron 64"/>
              <p:cNvSpPr/>
              <p:nvPr/>
            </p:nvSpPr>
            <p:spPr>
              <a:xfrm>
                <a:off x="394696" y="3697061"/>
                <a:ext cx="683761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67" name="Chevron 66"/>
              <p:cNvSpPr/>
              <p:nvPr/>
            </p:nvSpPr>
            <p:spPr>
              <a:xfrm>
                <a:off x="915128" y="2843893"/>
                <a:ext cx="683761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8" name="Chevron 67"/>
              <p:cNvSpPr/>
              <p:nvPr/>
            </p:nvSpPr>
            <p:spPr>
              <a:xfrm>
                <a:off x="380855" y="2843893"/>
                <a:ext cx="686528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91" name="Flowchart: Stored Data 90"/>
              <p:cNvSpPr/>
              <p:nvPr/>
            </p:nvSpPr>
            <p:spPr>
              <a:xfrm>
                <a:off x="355940" y="4123645"/>
                <a:ext cx="609017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92" name="Flowchart: Stored Data 91"/>
              <p:cNvSpPr/>
              <p:nvPr/>
            </p:nvSpPr>
            <p:spPr>
              <a:xfrm>
                <a:off x="876373" y="4123645"/>
                <a:ext cx="609017" cy="304703"/>
              </a:xfrm>
              <a:prstGeom prst="flowChartOnlineStorag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18" name="Chevron 117"/>
              <p:cNvSpPr/>
              <p:nvPr/>
            </p:nvSpPr>
            <p:spPr>
              <a:xfrm>
                <a:off x="887446" y="5386777"/>
                <a:ext cx="686528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19" name="Chevron 118"/>
              <p:cNvSpPr/>
              <p:nvPr/>
            </p:nvSpPr>
            <p:spPr>
              <a:xfrm>
                <a:off x="355940" y="5386777"/>
                <a:ext cx="686528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21" name="Chevron 120"/>
              <p:cNvSpPr/>
              <p:nvPr/>
            </p:nvSpPr>
            <p:spPr>
              <a:xfrm>
                <a:off x="901288" y="2425621"/>
                <a:ext cx="686528" cy="301932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22" name="Chevron 121"/>
              <p:cNvSpPr/>
              <p:nvPr/>
            </p:nvSpPr>
            <p:spPr>
              <a:xfrm>
                <a:off x="367013" y="2425621"/>
                <a:ext cx="686528" cy="301932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8600" y="1447800"/>
              <a:ext cx="304508" cy="434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892" y="1447800"/>
              <a:ext cx="304508" cy="434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35844" name="Group 313"/>
          <p:cNvGrpSpPr>
            <a:grpSpLocks/>
          </p:cNvGrpSpPr>
          <p:nvPr/>
        </p:nvGrpSpPr>
        <p:grpSpPr bwMode="auto">
          <a:xfrm>
            <a:off x="2133602" y="1371600"/>
            <a:ext cx="1068388" cy="2489200"/>
            <a:chOff x="1447800" y="1371598"/>
            <a:chExt cx="1068036" cy="2488659"/>
          </a:xfrm>
        </p:grpSpPr>
        <p:grpSp>
          <p:nvGrpSpPr>
            <p:cNvPr id="35967" name="Group 157"/>
            <p:cNvGrpSpPr>
              <a:grpSpLocks noChangeAspect="1"/>
            </p:cNvGrpSpPr>
            <p:nvPr/>
          </p:nvGrpSpPr>
          <p:grpSpPr bwMode="auto">
            <a:xfrm>
              <a:off x="1447800" y="1371600"/>
              <a:ext cx="487546" cy="2488657"/>
              <a:chOff x="2057400" y="1447800"/>
              <a:chExt cx="850900" cy="4343400"/>
            </a:xfrm>
          </p:grpSpPr>
          <p:sp>
            <p:nvSpPr>
              <p:cNvPr id="126" name="Flowchart: Stored Data 125"/>
              <p:cNvSpPr/>
              <p:nvPr/>
            </p:nvSpPr>
            <p:spPr>
              <a:xfrm>
                <a:off x="2240200" y="1530897"/>
                <a:ext cx="609335" cy="304703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30" name="Chevron 129"/>
              <p:cNvSpPr/>
              <p:nvPr/>
            </p:nvSpPr>
            <p:spPr>
              <a:xfrm>
                <a:off x="2195885" y="1968562"/>
                <a:ext cx="686886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32" name="Flowchart: Stored Data 131"/>
              <p:cNvSpPr/>
              <p:nvPr/>
            </p:nvSpPr>
            <p:spPr>
              <a:xfrm>
                <a:off x="2215274" y="4946342"/>
                <a:ext cx="609335" cy="304703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35" name="Flowchart: Stored Data 134"/>
              <p:cNvSpPr/>
              <p:nvPr/>
            </p:nvSpPr>
            <p:spPr>
              <a:xfrm>
                <a:off x="2223582" y="3284326"/>
                <a:ext cx="609335" cy="304703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39" name="Chevron 138"/>
              <p:cNvSpPr/>
              <p:nvPr/>
            </p:nvSpPr>
            <p:spPr>
              <a:xfrm>
                <a:off x="2215274" y="4539147"/>
                <a:ext cx="686886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42" name="Chevron 141"/>
              <p:cNvSpPr/>
              <p:nvPr/>
            </p:nvSpPr>
            <p:spPr>
              <a:xfrm>
                <a:off x="2223582" y="3697059"/>
                <a:ext cx="684118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45" name="Chevron 144"/>
              <p:cNvSpPr/>
              <p:nvPr/>
            </p:nvSpPr>
            <p:spPr>
              <a:xfrm>
                <a:off x="2209735" y="2843890"/>
                <a:ext cx="684116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47" name="Flowchart: Stored Data 146"/>
              <p:cNvSpPr/>
              <p:nvPr/>
            </p:nvSpPr>
            <p:spPr>
              <a:xfrm>
                <a:off x="2184806" y="4123643"/>
                <a:ext cx="609335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51" name="Chevron 150"/>
              <p:cNvSpPr/>
              <p:nvPr/>
            </p:nvSpPr>
            <p:spPr>
              <a:xfrm>
                <a:off x="2184806" y="5386776"/>
                <a:ext cx="684118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54" name="Chevron 153"/>
              <p:cNvSpPr/>
              <p:nvPr/>
            </p:nvSpPr>
            <p:spPr>
              <a:xfrm>
                <a:off x="2198656" y="2422846"/>
                <a:ext cx="684116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057400" y="1447797"/>
                <a:ext cx="304667" cy="43434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968" name="Group 156"/>
            <p:cNvGrpSpPr>
              <a:grpSpLocks noChangeAspect="1"/>
            </p:cNvGrpSpPr>
            <p:nvPr/>
          </p:nvGrpSpPr>
          <p:grpSpPr bwMode="auto">
            <a:xfrm>
              <a:off x="2057398" y="1371598"/>
              <a:ext cx="458438" cy="2488657"/>
              <a:chOff x="2705815" y="1447800"/>
              <a:chExt cx="799385" cy="4343400"/>
            </a:xfrm>
          </p:grpSpPr>
          <p:sp>
            <p:nvSpPr>
              <p:cNvPr id="127" name="Flowchart: Stored Data 126"/>
              <p:cNvSpPr/>
              <p:nvPr/>
            </p:nvSpPr>
            <p:spPr>
              <a:xfrm>
                <a:off x="2763581" y="1530901"/>
                <a:ext cx="608792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29" name="Chevron 128"/>
              <p:cNvSpPr/>
              <p:nvPr/>
            </p:nvSpPr>
            <p:spPr>
              <a:xfrm>
                <a:off x="2730374" y="1968565"/>
                <a:ext cx="686274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33" name="Flowchart: Stored Data 132"/>
              <p:cNvSpPr/>
              <p:nvPr/>
            </p:nvSpPr>
            <p:spPr>
              <a:xfrm>
                <a:off x="2735909" y="4946346"/>
                <a:ext cx="611558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36" name="Flowchart: Stored Data 135"/>
              <p:cNvSpPr/>
              <p:nvPr/>
            </p:nvSpPr>
            <p:spPr>
              <a:xfrm>
                <a:off x="2744209" y="3284329"/>
                <a:ext cx="608792" cy="304703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38" name="Chevron 137"/>
              <p:cNvSpPr/>
              <p:nvPr/>
            </p:nvSpPr>
            <p:spPr>
              <a:xfrm>
                <a:off x="2749744" y="4539151"/>
                <a:ext cx="686274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41" name="Chevron 140"/>
              <p:cNvSpPr/>
              <p:nvPr/>
            </p:nvSpPr>
            <p:spPr>
              <a:xfrm>
                <a:off x="2755278" y="3697063"/>
                <a:ext cx="686274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44" name="Chevron 143"/>
              <p:cNvSpPr/>
              <p:nvPr/>
            </p:nvSpPr>
            <p:spPr>
              <a:xfrm>
                <a:off x="2744209" y="2843894"/>
                <a:ext cx="683508" cy="304703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48" name="Flowchart: Stored Data 147"/>
              <p:cNvSpPr/>
              <p:nvPr/>
            </p:nvSpPr>
            <p:spPr>
              <a:xfrm>
                <a:off x="2705468" y="4123647"/>
                <a:ext cx="608792" cy="304703"/>
              </a:xfrm>
              <a:prstGeom prst="flowChartOnlineStorag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50" name="Chevron 149"/>
              <p:cNvSpPr/>
              <p:nvPr/>
            </p:nvSpPr>
            <p:spPr>
              <a:xfrm>
                <a:off x="2719305" y="5386779"/>
                <a:ext cx="683506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53" name="Chevron 152"/>
              <p:cNvSpPr/>
              <p:nvPr/>
            </p:nvSpPr>
            <p:spPr>
              <a:xfrm>
                <a:off x="2730374" y="2422850"/>
                <a:ext cx="686274" cy="304703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200804" y="1447800"/>
                <a:ext cx="304396" cy="43434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845" name="Group 310"/>
          <p:cNvGrpSpPr>
            <a:grpSpLocks/>
          </p:cNvGrpSpPr>
          <p:nvPr/>
        </p:nvGrpSpPr>
        <p:grpSpPr bwMode="auto">
          <a:xfrm>
            <a:off x="6781802" y="1371604"/>
            <a:ext cx="1890713" cy="2492375"/>
            <a:chOff x="6911012" y="1371598"/>
            <a:chExt cx="1891327" cy="2492386"/>
          </a:xfrm>
        </p:grpSpPr>
        <p:grpSp>
          <p:nvGrpSpPr>
            <p:cNvPr id="35919" name="Group 158"/>
            <p:cNvGrpSpPr>
              <a:grpSpLocks noChangeAspect="1"/>
            </p:cNvGrpSpPr>
            <p:nvPr/>
          </p:nvGrpSpPr>
          <p:grpSpPr bwMode="auto">
            <a:xfrm>
              <a:off x="8343901" y="1371600"/>
              <a:ext cx="458438" cy="2488657"/>
              <a:chOff x="2705815" y="1447800"/>
              <a:chExt cx="799385" cy="4343400"/>
            </a:xfrm>
          </p:grpSpPr>
          <p:sp>
            <p:nvSpPr>
              <p:cNvPr id="160" name="Flowchart: Stored Data 159"/>
              <p:cNvSpPr/>
              <p:nvPr/>
            </p:nvSpPr>
            <p:spPr>
              <a:xfrm>
                <a:off x="2763095" y="1530916"/>
                <a:ext cx="609190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61" name="Chevron 160"/>
              <p:cNvSpPr/>
              <p:nvPr/>
            </p:nvSpPr>
            <p:spPr>
              <a:xfrm>
                <a:off x="2729867" y="1968677"/>
                <a:ext cx="68672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62" name="Flowchart: Stored Data 161"/>
              <p:cNvSpPr/>
              <p:nvPr/>
            </p:nvSpPr>
            <p:spPr>
              <a:xfrm>
                <a:off x="2735405" y="4947118"/>
                <a:ext cx="611958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63" name="Flowchart: Stored Data 162"/>
              <p:cNvSpPr/>
              <p:nvPr/>
            </p:nvSpPr>
            <p:spPr>
              <a:xfrm>
                <a:off x="2743711" y="3284733"/>
                <a:ext cx="609190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64" name="Chevron 163"/>
              <p:cNvSpPr/>
              <p:nvPr/>
            </p:nvSpPr>
            <p:spPr>
              <a:xfrm>
                <a:off x="2749249" y="4539833"/>
                <a:ext cx="68672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65" name="Chevron 164"/>
              <p:cNvSpPr/>
              <p:nvPr/>
            </p:nvSpPr>
            <p:spPr>
              <a:xfrm>
                <a:off x="2754787" y="3697558"/>
                <a:ext cx="68672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66" name="Chevron 165"/>
              <p:cNvSpPr/>
              <p:nvPr/>
            </p:nvSpPr>
            <p:spPr>
              <a:xfrm>
                <a:off x="2743711" y="2844200"/>
                <a:ext cx="683955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67" name="Flowchart: Stored Data 166"/>
              <p:cNvSpPr/>
              <p:nvPr/>
            </p:nvSpPr>
            <p:spPr>
              <a:xfrm>
                <a:off x="2704945" y="4124237"/>
                <a:ext cx="609190" cy="304771"/>
              </a:xfrm>
              <a:prstGeom prst="flowChartOnlineStorag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68" name="Chevron 167"/>
              <p:cNvSpPr/>
              <p:nvPr/>
            </p:nvSpPr>
            <p:spPr>
              <a:xfrm>
                <a:off x="2718791" y="5387650"/>
                <a:ext cx="683954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69" name="Chevron 168"/>
              <p:cNvSpPr/>
              <p:nvPr/>
            </p:nvSpPr>
            <p:spPr>
              <a:xfrm>
                <a:off x="2729867" y="2423063"/>
                <a:ext cx="686724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00605" y="1447797"/>
                <a:ext cx="304595" cy="434436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920" name="Group 182"/>
            <p:cNvGrpSpPr>
              <a:grpSpLocks noChangeAspect="1"/>
            </p:cNvGrpSpPr>
            <p:nvPr/>
          </p:nvGrpSpPr>
          <p:grpSpPr bwMode="auto">
            <a:xfrm>
              <a:off x="7991478" y="1371600"/>
              <a:ext cx="487546" cy="2488657"/>
              <a:chOff x="2057400" y="1447800"/>
              <a:chExt cx="850900" cy="4343400"/>
            </a:xfrm>
          </p:grpSpPr>
          <p:sp>
            <p:nvSpPr>
              <p:cNvPr id="184" name="Flowchart: Stored Data 183"/>
              <p:cNvSpPr/>
              <p:nvPr/>
            </p:nvSpPr>
            <p:spPr>
              <a:xfrm>
                <a:off x="2239246" y="1530916"/>
                <a:ext cx="609734" cy="304771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85" name="Chevron 184"/>
              <p:cNvSpPr/>
              <p:nvPr/>
            </p:nvSpPr>
            <p:spPr>
              <a:xfrm>
                <a:off x="2194902" y="1968677"/>
                <a:ext cx="687336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86" name="Flowchart: Stored Data 185"/>
              <p:cNvSpPr/>
              <p:nvPr/>
            </p:nvSpPr>
            <p:spPr>
              <a:xfrm>
                <a:off x="2214304" y="4947118"/>
                <a:ext cx="609734" cy="304771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87" name="Flowchart: Stored Data 186"/>
              <p:cNvSpPr/>
              <p:nvPr/>
            </p:nvSpPr>
            <p:spPr>
              <a:xfrm>
                <a:off x="2222617" y="3284733"/>
                <a:ext cx="609734" cy="304771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88" name="Chevron 187"/>
              <p:cNvSpPr/>
              <p:nvPr/>
            </p:nvSpPr>
            <p:spPr>
              <a:xfrm>
                <a:off x="2214304" y="4539833"/>
                <a:ext cx="687336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89" name="Chevron 188"/>
              <p:cNvSpPr/>
              <p:nvPr/>
            </p:nvSpPr>
            <p:spPr>
              <a:xfrm>
                <a:off x="2222617" y="3697558"/>
                <a:ext cx="684565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90" name="Chevron 189"/>
              <p:cNvSpPr/>
              <p:nvPr/>
            </p:nvSpPr>
            <p:spPr>
              <a:xfrm>
                <a:off x="2208761" y="2844200"/>
                <a:ext cx="684564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91" name="Flowchart: Stored Data 190"/>
              <p:cNvSpPr/>
              <p:nvPr/>
            </p:nvSpPr>
            <p:spPr>
              <a:xfrm>
                <a:off x="2183816" y="4124237"/>
                <a:ext cx="609734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92" name="Chevron 191"/>
              <p:cNvSpPr/>
              <p:nvPr/>
            </p:nvSpPr>
            <p:spPr>
              <a:xfrm>
                <a:off x="2183816" y="5387650"/>
                <a:ext cx="684565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93" name="Chevron 192"/>
              <p:cNvSpPr/>
              <p:nvPr/>
            </p:nvSpPr>
            <p:spPr>
              <a:xfrm>
                <a:off x="2197675" y="2423063"/>
                <a:ext cx="68456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056326" y="1447797"/>
                <a:ext cx="304867" cy="43443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921" name="Group 194"/>
            <p:cNvGrpSpPr>
              <a:grpSpLocks noChangeAspect="1"/>
            </p:cNvGrpSpPr>
            <p:nvPr/>
          </p:nvGrpSpPr>
          <p:grpSpPr bwMode="auto">
            <a:xfrm>
              <a:off x="7238998" y="1371598"/>
              <a:ext cx="458438" cy="2488657"/>
              <a:chOff x="2705815" y="1447800"/>
              <a:chExt cx="799385" cy="4343400"/>
            </a:xfrm>
          </p:grpSpPr>
          <p:sp>
            <p:nvSpPr>
              <p:cNvPr id="196" name="Flowchart: Stored Data 195"/>
              <p:cNvSpPr/>
              <p:nvPr/>
            </p:nvSpPr>
            <p:spPr>
              <a:xfrm>
                <a:off x="2765243" y="1530919"/>
                <a:ext cx="606422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97" name="Chevron 196"/>
              <p:cNvSpPr/>
              <p:nvPr/>
            </p:nvSpPr>
            <p:spPr>
              <a:xfrm>
                <a:off x="2732014" y="1968681"/>
                <a:ext cx="683955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98" name="Flowchart: Stored Data 197"/>
              <p:cNvSpPr/>
              <p:nvPr/>
            </p:nvSpPr>
            <p:spPr>
              <a:xfrm>
                <a:off x="2737552" y="4947122"/>
                <a:ext cx="609190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99" name="Flowchart: Stored Data 198"/>
              <p:cNvSpPr/>
              <p:nvPr/>
            </p:nvSpPr>
            <p:spPr>
              <a:xfrm>
                <a:off x="2745860" y="3284737"/>
                <a:ext cx="606420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00" name="Chevron 199"/>
              <p:cNvSpPr/>
              <p:nvPr/>
            </p:nvSpPr>
            <p:spPr>
              <a:xfrm>
                <a:off x="2751398" y="4539837"/>
                <a:ext cx="68395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01" name="Chevron 200"/>
              <p:cNvSpPr/>
              <p:nvPr/>
            </p:nvSpPr>
            <p:spPr>
              <a:xfrm>
                <a:off x="2756936" y="3697561"/>
                <a:ext cx="68395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02" name="Chevron 201"/>
              <p:cNvSpPr/>
              <p:nvPr/>
            </p:nvSpPr>
            <p:spPr>
              <a:xfrm>
                <a:off x="2745860" y="2844204"/>
                <a:ext cx="68395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03" name="Flowchart: Stored Data 202"/>
              <p:cNvSpPr/>
              <p:nvPr/>
            </p:nvSpPr>
            <p:spPr>
              <a:xfrm>
                <a:off x="2707094" y="4124240"/>
                <a:ext cx="606420" cy="304771"/>
              </a:xfrm>
              <a:prstGeom prst="flowChartOnlineStorag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04" name="Chevron 203"/>
              <p:cNvSpPr/>
              <p:nvPr/>
            </p:nvSpPr>
            <p:spPr>
              <a:xfrm>
                <a:off x="2720938" y="5387653"/>
                <a:ext cx="681186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05" name="Chevron 204"/>
              <p:cNvSpPr/>
              <p:nvPr/>
            </p:nvSpPr>
            <p:spPr>
              <a:xfrm>
                <a:off x="2732014" y="2423066"/>
                <a:ext cx="686724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199984" y="1447800"/>
                <a:ext cx="304595" cy="43443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922" name="Group 170"/>
            <p:cNvGrpSpPr>
              <a:grpSpLocks noChangeAspect="1"/>
            </p:cNvGrpSpPr>
            <p:nvPr/>
          </p:nvGrpSpPr>
          <p:grpSpPr bwMode="auto">
            <a:xfrm>
              <a:off x="6911012" y="1375327"/>
              <a:ext cx="487546" cy="2488657"/>
              <a:chOff x="2057400" y="1447800"/>
              <a:chExt cx="850900" cy="4343400"/>
            </a:xfrm>
          </p:grpSpPr>
          <p:sp>
            <p:nvSpPr>
              <p:cNvPr id="195" name="Flowchart: Stored Data 194"/>
              <p:cNvSpPr/>
              <p:nvPr/>
            </p:nvSpPr>
            <p:spPr>
              <a:xfrm>
                <a:off x="2240320" y="1529952"/>
                <a:ext cx="609734" cy="304771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07" name="Chevron 206"/>
              <p:cNvSpPr/>
              <p:nvPr/>
            </p:nvSpPr>
            <p:spPr>
              <a:xfrm>
                <a:off x="2195976" y="1967714"/>
                <a:ext cx="687336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08" name="Flowchart: Stored Data 207"/>
              <p:cNvSpPr/>
              <p:nvPr/>
            </p:nvSpPr>
            <p:spPr>
              <a:xfrm>
                <a:off x="2215377" y="4946155"/>
                <a:ext cx="609734" cy="304771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09" name="Flowchart: Stored Data 208"/>
              <p:cNvSpPr/>
              <p:nvPr/>
            </p:nvSpPr>
            <p:spPr>
              <a:xfrm>
                <a:off x="2223691" y="3283770"/>
                <a:ext cx="609734" cy="304771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10" name="Chevron 209"/>
              <p:cNvSpPr/>
              <p:nvPr/>
            </p:nvSpPr>
            <p:spPr>
              <a:xfrm>
                <a:off x="2215377" y="4538870"/>
                <a:ext cx="687336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11" name="Chevron 210"/>
              <p:cNvSpPr/>
              <p:nvPr/>
            </p:nvSpPr>
            <p:spPr>
              <a:xfrm>
                <a:off x="2223691" y="3696595"/>
                <a:ext cx="684565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12" name="Chevron 211"/>
              <p:cNvSpPr/>
              <p:nvPr/>
            </p:nvSpPr>
            <p:spPr>
              <a:xfrm>
                <a:off x="2209834" y="2843237"/>
                <a:ext cx="684564" cy="304771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13" name="Flowchart: Stored Data 212"/>
              <p:cNvSpPr/>
              <p:nvPr/>
            </p:nvSpPr>
            <p:spPr>
              <a:xfrm>
                <a:off x="2184890" y="4123273"/>
                <a:ext cx="609734" cy="304771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14" name="Chevron 213"/>
              <p:cNvSpPr/>
              <p:nvPr/>
            </p:nvSpPr>
            <p:spPr>
              <a:xfrm>
                <a:off x="2184890" y="5386686"/>
                <a:ext cx="684565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15" name="Chevron 214"/>
              <p:cNvSpPr/>
              <p:nvPr/>
            </p:nvSpPr>
            <p:spPr>
              <a:xfrm>
                <a:off x="2198748" y="2422099"/>
                <a:ext cx="684564" cy="30477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2057400" y="1446833"/>
                <a:ext cx="304867" cy="434436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846" name="TextBox 274"/>
          <p:cNvSpPr txBox="1">
            <a:spLocks noChangeArrowheads="1"/>
          </p:cNvSpPr>
          <p:nvPr/>
        </p:nvSpPr>
        <p:spPr bwMode="auto">
          <a:xfrm>
            <a:off x="304800" y="40386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1) Before DNA is replicated it two complete</a:t>
            </a:r>
          </a:p>
          <a:p>
            <a:r>
              <a:rPr lang="en-US"/>
              <a:t>strands</a:t>
            </a:r>
          </a:p>
        </p:txBody>
      </p:sp>
      <p:sp>
        <p:nvSpPr>
          <p:cNvPr id="35847" name="TextBox 275"/>
          <p:cNvSpPr txBox="1">
            <a:spLocks noChangeArrowheads="1"/>
          </p:cNvSpPr>
          <p:nvPr/>
        </p:nvSpPr>
        <p:spPr bwMode="auto">
          <a:xfrm>
            <a:off x="1981200" y="40386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2) The enzyme helicase splits the two strands of DNA apart</a:t>
            </a:r>
          </a:p>
        </p:txBody>
      </p:sp>
      <p:sp>
        <p:nvSpPr>
          <p:cNvPr id="35848" name="TextBox 279"/>
          <p:cNvSpPr txBox="1">
            <a:spLocks noChangeArrowheads="1"/>
          </p:cNvSpPr>
          <p:nvPr/>
        </p:nvSpPr>
        <p:spPr bwMode="auto">
          <a:xfrm>
            <a:off x="3810000" y="4038603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3) The two original strands of DNA serve as templates for the self-assembly of two new complement strands of DNA  starting with the nucleotides</a:t>
            </a:r>
          </a:p>
        </p:txBody>
      </p:sp>
      <p:sp>
        <p:nvSpPr>
          <p:cNvPr id="35849" name="TextBox 287"/>
          <p:cNvSpPr txBox="1">
            <a:spLocks noChangeArrowheads="1"/>
          </p:cNvSpPr>
          <p:nvPr/>
        </p:nvSpPr>
        <p:spPr bwMode="auto">
          <a:xfrm>
            <a:off x="6705600" y="4038601"/>
            <a:ext cx="2133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4) After the nucleotides are aligned they connect to one another to form the sugar phosphate backbone, and are now two complete DNA chains</a:t>
            </a:r>
          </a:p>
        </p:txBody>
      </p:sp>
      <p:grpSp>
        <p:nvGrpSpPr>
          <p:cNvPr id="35850" name="Group 312"/>
          <p:cNvGrpSpPr>
            <a:grpSpLocks/>
          </p:cNvGrpSpPr>
          <p:nvPr/>
        </p:nvGrpSpPr>
        <p:grpSpPr bwMode="auto">
          <a:xfrm>
            <a:off x="3886201" y="1371600"/>
            <a:ext cx="2281238" cy="2547938"/>
            <a:chOff x="2743200" y="1371598"/>
            <a:chExt cx="2280763" cy="2547568"/>
          </a:xfrm>
        </p:grpSpPr>
        <p:grpSp>
          <p:nvGrpSpPr>
            <p:cNvPr id="35853" name="Group 311"/>
            <p:cNvGrpSpPr>
              <a:grpSpLocks/>
            </p:cNvGrpSpPr>
            <p:nvPr/>
          </p:nvGrpSpPr>
          <p:grpSpPr bwMode="auto">
            <a:xfrm>
              <a:off x="2743200" y="1371598"/>
              <a:ext cx="1050162" cy="2488657"/>
              <a:chOff x="2743200" y="1371598"/>
              <a:chExt cx="1050162" cy="2488657"/>
            </a:xfrm>
          </p:grpSpPr>
          <p:grpSp>
            <p:nvGrpSpPr>
              <p:cNvPr id="35887" name="Group 170"/>
              <p:cNvGrpSpPr>
                <a:grpSpLocks noChangeAspect="1"/>
              </p:cNvGrpSpPr>
              <p:nvPr/>
            </p:nvGrpSpPr>
            <p:grpSpPr bwMode="auto">
              <a:xfrm>
                <a:off x="2743200" y="1371598"/>
                <a:ext cx="487546" cy="2488657"/>
                <a:chOff x="2057400" y="1447800"/>
                <a:chExt cx="850900" cy="4343400"/>
              </a:xfrm>
            </p:grpSpPr>
            <p:sp>
              <p:nvSpPr>
                <p:cNvPr id="172" name="Flowchart: Stored Data 171"/>
                <p:cNvSpPr/>
                <p:nvPr/>
              </p:nvSpPr>
              <p:spPr>
                <a:xfrm>
                  <a:off x="2240223" y="1530907"/>
                  <a:ext cx="609408" cy="304725"/>
                </a:xfrm>
                <a:prstGeom prst="flowChartOnlineStorag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  <p:sp>
              <p:nvSpPr>
                <p:cNvPr id="173" name="Chevron 172"/>
                <p:cNvSpPr/>
                <p:nvPr/>
              </p:nvSpPr>
              <p:spPr>
                <a:xfrm>
                  <a:off x="2195902" y="1968603"/>
                  <a:ext cx="686970" cy="304725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174" name="Flowchart: Stored Data 173"/>
                <p:cNvSpPr/>
                <p:nvPr/>
              </p:nvSpPr>
              <p:spPr>
                <a:xfrm>
                  <a:off x="2215293" y="4946599"/>
                  <a:ext cx="609408" cy="304725"/>
                </a:xfrm>
                <a:prstGeom prst="flowChartOnlineStorag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  <p:sp>
              <p:nvSpPr>
                <p:cNvPr id="175" name="Flowchart: Stored Data 174"/>
                <p:cNvSpPr/>
                <p:nvPr/>
              </p:nvSpPr>
              <p:spPr>
                <a:xfrm>
                  <a:off x="2223602" y="3284462"/>
                  <a:ext cx="609408" cy="304725"/>
                </a:xfrm>
                <a:prstGeom prst="flowChartOnlineStorag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  <p:sp>
              <p:nvSpPr>
                <p:cNvPr id="176" name="Chevron 175"/>
                <p:cNvSpPr/>
                <p:nvPr/>
              </p:nvSpPr>
              <p:spPr>
                <a:xfrm>
                  <a:off x="2215293" y="4539375"/>
                  <a:ext cx="686970" cy="304725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177" name="Chevron 176"/>
                <p:cNvSpPr/>
                <p:nvPr/>
              </p:nvSpPr>
              <p:spPr>
                <a:xfrm>
                  <a:off x="2223602" y="3697225"/>
                  <a:ext cx="684200" cy="304725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178" name="Chevron 177"/>
                <p:cNvSpPr/>
                <p:nvPr/>
              </p:nvSpPr>
              <p:spPr>
                <a:xfrm>
                  <a:off x="2209753" y="2843995"/>
                  <a:ext cx="684199" cy="304725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179" name="Flowchart: Stored Data 178"/>
                <p:cNvSpPr/>
                <p:nvPr/>
              </p:nvSpPr>
              <p:spPr>
                <a:xfrm>
                  <a:off x="2184822" y="4123840"/>
                  <a:ext cx="609408" cy="304725"/>
                </a:xfrm>
                <a:prstGeom prst="flowChartOnlineStorag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180" name="Chevron 179"/>
                <p:cNvSpPr/>
                <p:nvPr/>
              </p:nvSpPr>
              <p:spPr>
                <a:xfrm>
                  <a:off x="2184822" y="5387064"/>
                  <a:ext cx="684200" cy="304725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181" name="Chevron 180"/>
                <p:cNvSpPr/>
                <p:nvPr/>
              </p:nvSpPr>
              <p:spPr>
                <a:xfrm>
                  <a:off x="2198673" y="2422920"/>
                  <a:ext cx="684199" cy="304725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057400" y="1447800"/>
                  <a:ext cx="304704" cy="434371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30" name="Flowchart: Stored Data 229"/>
              <p:cNvSpPr/>
              <p:nvPr/>
            </p:nvSpPr>
            <p:spPr bwMode="auto">
              <a:xfrm>
                <a:off x="3120946" y="1419216"/>
                <a:ext cx="349177" cy="174600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31" name="Chevron 230"/>
              <p:cNvSpPr/>
              <p:nvPr/>
            </p:nvSpPr>
            <p:spPr bwMode="auto">
              <a:xfrm>
                <a:off x="3132057" y="1677942"/>
                <a:ext cx="392030" cy="174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32" name="Flowchart: Stored Data 231"/>
              <p:cNvSpPr/>
              <p:nvPr/>
            </p:nvSpPr>
            <p:spPr bwMode="auto">
              <a:xfrm>
                <a:off x="3238397" y="3406478"/>
                <a:ext cx="350765" cy="174600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33" name="Flowchart: Stored Data 232"/>
              <p:cNvSpPr/>
              <p:nvPr/>
            </p:nvSpPr>
            <p:spPr bwMode="auto">
              <a:xfrm>
                <a:off x="3116185" y="2400149"/>
                <a:ext cx="349177" cy="174600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34" name="Chevron 233"/>
              <p:cNvSpPr/>
              <p:nvPr/>
            </p:nvSpPr>
            <p:spPr bwMode="auto">
              <a:xfrm>
                <a:off x="3217764" y="3146166"/>
                <a:ext cx="393618" cy="174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35" name="Chevron 234"/>
              <p:cNvSpPr/>
              <p:nvPr/>
            </p:nvSpPr>
            <p:spPr bwMode="auto">
              <a:xfrm>
                <a:off x="3135231" y="2673159"/>
                <a:ext cx="393618" cy="174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36" name="Chevron 235"/>
              <p:cNvSpPr/>
              <p:nvPr/>
            </p:nvSpPr>
            <p:spPr bwMode="auto">
              <a:xfrm>
                <a:off x="3119360" y="2195392"/>
                <a:ext cx="393618" cy="174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37" name="Flowchart: Stored Data 236"/>
              <p:cNvSpPr/>
              <p:nvPr/>
            </p:nvSpPr>
            <p:spPr bwMode="auto">
              <a:xfrm>
                <a:off x="3084442" y="2893790"/>
                <a:ext cx="350764" cy="174600"/>
              </a:xfrm>
              <a:prstGeom prst="flowChartOnlineStorag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38" name="Chevron 237"/>
              <p:cNvSpPr/>
              <p:nvPr/>
            </p:nvSpPr>
            <p:spPr bwMode="auto">
              <a:xfrm>
                <a:off x="3201892" y="3619172"/>
                <a:ext cx="393618" cy="174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39" name="Chevron 238"/>
              <p:cNvSpPr/>
              <p:nvPr/>
            </p:nvSpPr>
            <p:spPr bwMode="auto">
              <a:xfrm>
                <a:off x="3109837" y="1928730"/>
                <a:ext cx="393618" cy="174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89" name="Flowchart: Data 288"/>
              <p:cNvSpPr/>
              <p:nvPr/>
            </p:nvSpPr>
            <p:spPr>
              <a:xfrm rot="10800000">
                <a:off x="3362196" y="1390645"/>
                <a:ext cx="304736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1" name="Flowchart: Data 290"/>
              <p:cNvSpPr/>
              <p:nvPr/>
            </p:nvSpPr>
            <p:spPr>
              <a:xfrm rot="10800000">
                <a:off x="3347912" y="1652545"/>
                <a:ext cx="304736" cy="228567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Flowchart: Data 291"/>
              <p:cNvSpPr/>
              <p:nvPr/>
            </p:nvSpPr>
            <p:spPr>
              <a:xfrm rot="10800000">
                <a:off x="3343150" y="1876350"/>
                <a:ext cx="304736" cy="266661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3" name="Flowchart: Data 292"/>
              <p:cNvSpPr/>
              <p:nvPr/>
            </p:nvSpPr>
            <p:spPr>
              <a:xfrm rot="10800000">
                <a:off x="3363784" y="2114440"/>
                <a:ext cx="304736" cy="28253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4" name="Flowchart: Data 293"/>
              <p:cNvSpPr/>
              <p:nvPr/>
            </p:nvSpPr>
            <p:spPr>
              <a:xfrm rot="10800000">
                <a:off x="3343150" y="2389038"/>
                <a:ext cx="304736" cy="228567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5" name="Flowchart: Data 294"/>
              <p:cNvSpPr/>
              <p:nvPr/>
            </p:nvSpPr>
            <p:spPr>
              <a:xfrm rot="10800000">
                <a:off x="3370132" y="2595383"/>
                <a:ext cx="304736" cy="276185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6" name="Flowchart: Data 295"/>
              <p:cNvSpPr/>
              <p:nvPr/>
            </p:nvSpPr>
            <p:spPr>
              <a:xfrm rot="10800000">
                <a:off x="3338389" y="2831886"/>
                <a:ext cx="304736" cy="268249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" name="Flowchart: Data 296"/>
              <p:cNvSpPr/>
              <p:nvPr/>
            </p:nvSpPr>
            <p:spPr>
              <a:xfrm rot="10800000">
                <a:off x="3479646" y="3104897"/>
                <a:ext cx="304736" cy="266661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8" name="Flowchart: Data 297"/>
              <p:cNvSpPr/>
              <p:nvPr/>
            </p:nvSpPr>
            <p:spPr>
              <a:xfrm rot="10800000">
                <a:off x="3489169" y="3366797"/>
                <a:ext cx="304736" cy="228567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Flowchart: Data 298"/>
              <p:cNvSpPr/>
              <p:nvPr/>
            </p:nvSpPr>
            <p:spPr>
              <a:xfrm rot="10800000">
                <a:off x="3433619" y="3590601"/>
                <a:ext cx="304736" cy="228567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54" name="Group 309"/>
            <p:cNvGrpSpPr>
              <a:grpSpLocks/>
            </p:cNvGrpSpPr>
            <p:nvPr/>
          </p:nvGrpSpPr>
          <p:grpSpPr bwMode="auto">
            <a:xfrm>
              <a:off x="4038600" y="1371600"/>
              <a:ext cx="985363" cy="2547566"/>
              <a:chOff x="5645727" y="1367642"/>
              <a:chExt cx="985363" cy="2547566"/>
            </a:xfrm>
          </p:grpSpPr>
          <p:sp>
            <p:nvSpPr>
              <p:cNvPr id="218" name="Flowchart: Stored Data 217"/>
              <p:cNvSpPr/>
              <p:nvPr/>
            </p:nvSpPr>
            <p:spPr bwMode="auto">
              <a:xfrm>
                <a:off x="5912102" y="1418433"/>
                <a:ext cx="349177" cy="174600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19" name="Chevron 218"/>
              <p:cNvSpPr/>
              <p:nvPr/>
            </p:nvSpPr>
            <p:spPr bwMode="auto">
              <a:xfrm>
                <a:off x="5894643" y="1669221"/>
                <a:ext cx="392030" cy="174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20" name="Flowchart: Stored Data 219"/>
              <p:cNvSpPr/>
              <p:nvPr/>
            </p:nvSpPr>
            <p:spPr bwMode="auto">
              <a:xfrm>
                <a:off x="5823220" y="3418392"/>
                <a:ext cx="350765" cy="174600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21" name="Flowchart: Stored Data 220"/>
              <p:cNvSpPr/>
              <p:nvPr/>
            </p:nvSpPr>
            <p:spPr bwMode="auto">
              <a:xfrm>
                <a:off x="5878772" y="2426349"/>
                <a:ext cx="349177" cy="174600"/>
              </a:xfrm>
              <a:prstGeom prst="flowChartOnlineStorag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22" name="Chevron 221"/>
              <p:cNvSpPr/>
              <p:nvPr/>
            </p:nvSpPr>
            <p:spPr bwMode="auto">
              <a:xfrm>
                <a:off x="5843854" y="3129509"/>
                <a:ext cx="393618" cy="174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23" name="Chevron 222"/>
              <p:cNvSpPr/>
              <p:nvPr/>
            </p:nvSpPr>
            <p:spPr bwMode="auto">
              <a:xfrm>
                <a:off x="5869248" y="2677138"/>
                <a:ext cx="393618" cy="174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24" name="Chevron 223"/>
              <p:cNvSpPr/>
              <p:nvPr/>
            </p:nvSpPr>
            <p:spPr bwMode="auto">
              <a:xfrm>
                <a:off x="5862900" y="2140641"/>
                <a:ext cx="393618" cy="174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25" name="Flowchart: Stored Data 224"/>
              <p:cNvSpPr/>
              <p:nvPr/>
            </p:nvSpPr>
            <p:spPr bwMode="auto">
              <a:xfrm>
                <a:off x="5878772" y="2891419"/>
                <a:ext cx="349177" cy="174600"/>
              </a:xfrm>
              <a:prstGeom prst="flowChartOnlineStorag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26" name="Chevron 225"/>
              <p:cNvSpPr/>
              <p:nvPr/>
            </p:nvSpPr>
            <p:spPr bwMode="auto">
              <a:xfrm>
                <a:off x="5821633" y="3646959"/>
                <a:ext cx="393618" cy="174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27" name="Chevron 226"/>
              <p:cNvSpPr/>
              <p:nvPr/>
            </p:nvSpPr>
            <p:spPr bwMode="auto">
              <a:xfrm>
                <a:off x="5897818" y="1932708"/>
                <a:ext cx="392030" cy="174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grpSp>
            <p:nvGrpSpPr>
              <p:cNvPr id="35865" name="Group 158"/>
              <p:cNvGrpSpPr>
                <a:grpSpLocks/>
              </p:cNvGrpSpPr>
              <p:nvPr/>
            </p:nvGrpSpPr>
            <p:grpSpPr bwMode="auto">
              <a:xfrm>
                <a:off x="6172653" y="1371539"/>
                <a:ext cx="458437" cy="2488659"/>
                <a:chOff x="2705815" y="1447800"/>
                <a:chExt cx="799385" cy="4343400"/>
              </a:xfrm>
            </p:grpSpPr>
            <p:sp>
              <p:nvSpPr>
                <p:cNvPr id="261" name="Flowchart: Stored Data 260"/>
                <p:cNvSpPr/>
                <p:nvPr/>
              </p:nvSpPr>
              <p:spPr>
                <a:xfrm>
                  <a:off x="2763489" y="1529642"/>
                  <a:ext cx="608867" cy="304725"/>
                </a:xfrm>
                <a:prstGeom prst="flowChartOnlineStorag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262" name="Chevron 261"/>
                <p:cNvSpPr/>
                <p:nvPr/>
              </p:nvSpPr>
              <p:spPr>
                <a:xfrm>
                  <a:off x="2730278" y="1967337"/>
                  <a:ext cx="686360" cy="304725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63" name="Flowchart: Stored Data 262"/>
                <p:cNvSpPr/>
                <p:nvPr/>
              </p:nvSpPr>
              <p:spPr>
                <a:xfrm>
                  <a:off x="2735813" y="4945331"/>
                  <a:ext cx="611634" cy="304725"/>
                </a:xfrm>
                <a:prstGeom prst="flowChartOnlineStorag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264" name="Flowchart: Stored Data 263"/>
                <p:cNvSpPr/>
                <p:nvPr/>
              </p:nvSpPr>
              <p:spPr>
                <a:xfrm>
                  <a:off x="2744115" y="3283195"/>
                  <a:ext cx="608867" cy="304725"/>
                </a:xfrm>
                <a:prstGeom prst="flowChartOnlineStorag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265" name="Chevron 264"/>
                <p:cNvSpPr/>
                <p:nvPr/>
              </p:nvSpPr>
              <p:spPr>
                <a:xfrm>
                  <a:off x="2749650" y="4538107"/>
                  <a:ext cx="686360" cy="304725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66" name="Chevron 265"/>
                <p:cNvSpPr/>
                <p:nvPr/>
              </p:nvSpPr>
              <p:spPr>
                <a:xfrm>
                  <a:off x="2755185" y="3695958"/>
                  <a:ext cx="686360" cy="304725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67" name="Chevron 266"/>
                <p:cNvSpPr/>
                <p:nvPr/>
              </p:nvSpPr>
              <p:spPr>
                <a:xfrm>
                  <a:off x="2744115" y="2842729"/>
                  <a:ext cx="683593" cy="304725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T</a:t>
                  </a:r>
                </a:p>
              </p:txBody>
            </p:sp>
            <p:sp>
              <p:nvSpPr>
                <p:cNvPr id="268" name="Flowchart: Stored Data 267"/>
                <p:cNvSpPr/>
                <p:nvPr/>
              </p:nvSpPr>
              <p:spPr>
                <a:xfrm>
                  <a:off x="2705369" y="4122573"/>
                  <a:ext cx="608867" cy="304725"/>
                </a:xfrm>
                <a:prstGeom prst="flowChartOnlineStorage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  <p:sp>
              <p:nvSpPr>
                <p:cNvPr id="269" name="Chevron 268"/>
                <p:cNvSpPr/>
                <p:nvPr/>
              </p:nvSpPr>
              <p:spPr>
                <a:xfrm>
                  <a:off x="2719207" y="5385796"/>
                  <a:ext cx="683591" cy="304725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70" name="Chevron 269"/>
                <p:cNvSpPr/>
                <p:nvPr/>
              </p:nvSpPr>
              <p:spPr>
                <a:xfrm>
                  <a:off x="2730278" y="2421654"/>
                  <a:ext cx="686360" cy="304725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3200766" y="1446535"/>
                  <a:ext cx="304434" cy="434371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0" name="Flowchart: Data 299"/>
              <p:cNvSpPr/>
              <p:nvPr/>
            </p:nvSpPr>
            <p:spPr>
              <a:xfrm rot="10800000" flipH="1">
                <a:off x="5645457" y="3389821"/>
                <a:ext cx="304737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1" name="Flowchart: Data 300"/>
              <p:cNvSpPr/>
              <p:nvPr/>
            </p:nvSpPr>
            <p:spPr>
              <a:xfrm rot="10800000" flipH="1">
                <a:off x="5708944" y="3093002"/>
                <a:ext cx="304737" cy="261899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2" name="Flowchart: Data 301"/>
              <p:cNvSpPr/>
              <p:nvPr/>
            </p:nvSpPr>
            <p:spPr>
              <a:xfrm rot="10800000" flipH="1">
                <a:off x="5694660" y="2869197"/>
                <a:ext cx="304737" cy="230155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3" name="Flowchart: Data 302"/>
              <p:cNvSpPr/>
              <p:nvPr/>
            </p:nvSpPr>
            <p:spPr>
              <a:xfrm rot="10800000" flipH="1">
                <a:off x="5699421" y="2612059"/>
                <a:ext cx="304737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" name="Flowchart: Data 303"/>
              <p:cNvSpPr/>
              <p:nvPr/>
            </p:nvSpPr>
            <p:spPr>
              <a:xfrm rot="10800000" flipH="1">
                <a:off x="5691485" y="2367620"/>
                <a:ext cx="304737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5" name="Flowchart: Data 304"/>
              <p:cNvSpPr/>
              <p:nvPr/>
            </p:nvSpPr>
            <p:spPr>
              <a:xfrm rot="10800000" flipH="1">
                <a:off x="5694660" y="2104133"/>
                <a:ext cx="304737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6" name="Flowchart: Data 305"/>
              <p:cNvSpPr/>
              <p:nvPr/>
            </p:nvSpPr>
            <p:spPr>
              <a:xfrm rot="10800000" flipH="1">
                <a:off x="5716880" y="1858107"/>
                <a:ext cx="304737" cy="271423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" name="Flowchart: Data 306"/>
              <p:cNvSpPr/>
              <p:nvPr/>
            </p:nvSpPr>
            <p:spPr>
              <a:xfrm rot="10800000" flipH="1">
                <a:off x="5726403" y="1613667"/>
                <a:ext cx="304737" cy="271423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8" name="Flowchart: Data 307"/>
              <p:cNvSpPr/>
              <p:nvPr/>
            </p:nvSpPr>
            <p:spPr>
              <a:xfrm rot="10800000" flipH="1">
                <a:off x="5694660" y="1367640"/>
                <a:ext cx="304737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9" name="Flowchart: Data 308"/>
              <p:cNvSpPr/>
              <p:nvPr/>
            </p:nvSpPr>
            <p:spPr>
              <a:xfrm rot="10800000" flipH="1">
                <a:off x="5654980" y="3643784"/>
                <a:ext cx="304737" cy="271424"/>
              </a:xfrm>
              <a:prstGeom prst="flowChartInputOutpu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851" name="TextBox 15"/>
          <p:cNvSpPr txBox="1">
            <a:spLocks noChangeArrowheads="1"/>
          </p:cNvSpPr>
          <p:nvPr/>
        </p:nvSpPr>
        <p:spPr bwMode="auto">
          <a:xfrm>
            <a:off x="-39890" y="6313593"/>
            <a:ext cx="3962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Public Domain: image generated by CNEU Staff for free use, 2009</a:t>
            </a:r>
          </a:p>
        </p:txBody>
      </p:sp>
      <p:cxnSp>
        <p:nvCxnSpPr>
          <p:cNvPr id="228" name="Straight Arrow Connector 227"/>
          <p:cNvCxnSpPr/>
          <p:nvPr/>
        </p:nvCxnSpPr>
        <p:spPr>
          <a:xfrm>
            <a:off x="2286000" y="1219200"/>
            <a:ext cx="762000" cy="1588"/>
          </a:xfrm>
          <a:prstGeom prst="straightConnector1">
            <a:avLst/>
          </a:prstGeom>
          <a:ln w="5715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Biocompatibility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Biocompatibility is the ability of a material to perform with an appropriate host response in a specific application.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itchFamily="2" charset="-122"/>
              </a:rPr>
              <a:t>To engineer biocompatibility, the nanotechnologist must amalgamate an understanding of materials and biological response.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itchFamily="2" charset="-122"/>
              </a:rPr>
              <a:t>The first part of this packet focuses on cellular function. This allows us to appreciate biological scale, and cellular activity.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itchFamily="2" charset="-122"/>
              </a:rPr>
              <a:t>The second part of this packet examines the biological response to engineered materials at the </a:t>
            </a:r>
            <a:r>
              <a:rPr lang="en-US" altLang="zh-CN" sz="2800" dirty="0" err="1" smtClean="0">
                <a:ea typeface="宋体" pitchFamily="2" charset="-122"/>
              </a:rPr>
              <a:t>nanoscale</a:t>
            </a:r>
            <a:r>
              <a:rPr lang="en-US" altLang="zh-CN" sz="2800" dirty="0" smtClean="0">
                <a:ea typeface="宋体" pitchFamily="2" charset="-122"/>
              </a:rPr>
              <a:t>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Biocompatibility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r>
              <a:rPr lang="en-US" smtClean="0"/>
              <a:t>The biological response to engineered material should consider both the short term response, and the long term response.</a:t>
            </a:r>
          </a:p>
          <a:p>
            <a:r>
              <a:rPr lang="en-US" smtClean="0"/>
              <a:t>Acute response is the near term reaction of the body to the biomaterial.</a:t>
            </a:r>
          </a:p>
          <a:p>
            <a:r>
              <a:rPr lang="en-US" smtClean="0"/>
              <a:t>Long term response can be chemical release, chemical degradation, shedding particles, etc.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Outline </a:t>
            </a:r>
            <a:endParaRPr lang="en-US" sz="4400">
              <a:solidFill>
                <a:srgbClr val="66FF33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4800" y="914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Biocompatibility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Quick overview of cellular interaction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70C0"/>
                </a:solidFill>
              </a:rPr>
              <a:t>Scale, size, generic animal cell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Nanoscale</a:t>
            </a:r>
            <a:r>
              <a:rPr lang="en-US" sz="3200" dirty="0" smtClean="0">
                <a:solidFill>
                  <a:srgbClr val="000000"/>
                </a:solidFill>
              </a:rPr>
              <a:t> materials </a:t>
            </a:r>
            <a:r>
              <a:rPr lang="en-US" sz="3200" dirty="0">
                <a:solidFill>
                  <a:srgbClr val="000000"/>
                </a:solidFill>
              </a:rPr>
              <a:t>for biological interaction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0000"/>
                </a:solidFill>
              </a:rPr>
              <a:t>Liposomes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0000"/>
                </a:solidFill>
              </a:rPr>
              <a:t>Metal Nanoparticles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solidFill>
                  <a:srgbClr val="000000"/>
                </a:solidFill>
              </a:rPr>
              <a:t>Nanoshells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0000"/>
                </a:solidFill>
              </a:rPr>
              <a:t>Examples of </a:t>
            </a:r>
            <a:r>
              <a:rPr lang="en-US" sz="2800" dirty="0" err="1" smtClean="0">
                <a:solidFill>
                  <a:srgbClr val="000000"/>
                </a:solidFill>
              </a:rPr>
              <a:t>bionano</a:t>
            </a:r>
            <a:r>
              <a:rPr lang="en-US" sz="2800" dirty="0" smtClean="0">
                <a:solidFill>
                  <a:srgbClr val="000000"/>
                </a:solidFill>
              </a:rPr>
              <a:t> applications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0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Size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logistics of carrying out metabolism sets limits on the size range of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 an object of a particular shape increases in size, its volume grows proportionally more rapidly than its surface area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Eukaryotic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Have a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~5 to 100 </a:t>
            </a:r>
            <a:r>
              <a:rPr lang="en-US" sz="2400" smtClean="0">
                <a:sym typeface="Symbol" pitchFamily="18" charset="2"/>
              </a:rPr>
              <a:t>m in diameter, depending upon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Are Cells Microscopic?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100" b="1" dirty="0" smtClean="0"/>
              <a:t>For objects of the same shape, the smaller the object, the greater its surface area to volume ratio. (Also the nanoparticle definition)</a:t>
            </a:r>
          </a:p>
          <a:p>
            <a:pPr eaLnBrk="1" hangingPunct="1"/>
            <a:r>
              <a:rPr lang="en-US" sz="3100" dirty="0" smtClean="0"/>
              <a:t>If cells were larger, rates of chemical exchange with the extracellular environment might be inadequate to maintain the cell due to the great distance between the cell membrane and the nucleus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Cells Microscopic?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dividing a large cell into smaller cells, the surface-area to-volume ratio is maximized</a:t>
            </a:r>
          </a:p>
          <a:p>
            <a:pPr lvl="1" eaLnBrk="1" hangingPunct="1"/>
            <a:r>
              <a:rPr lang="en-US" smtClean="0"/>
              <a:t>This serves the cell’s need for acquiring nutrients and expelling waste products</a:t>
            </a:r>
          </a:p>
          <a:p>
            <a:pPr eaLnBrk="1" hangingPunct="1"/>
            <a:r>
              <a:rPr lang="en-US" smtClean="0"/>
              <a:t>This relationship explains why larger organisms do not have larger cells, but more of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807&quot;/&gt;&lt;/object&gt;&lt;object type=&quot;3&quot; unique_id=&quot;10004&quot;&gt;&lt;property id=&quot;20148&quot; value=&quot;5&quot;/&gt;&lt;property id=&quot;20300&quot; value=&quot;Slide 2&quot;/&gt;&lt;property id=&quot;20307&quot; value=&quot;806&quot;/&gt;&lt;/object&gt;&lt;object type=&quot;3&quot; unique_id=&quot;10005&quot;&gt;&lt;property id=&quot;20148&quot; value=&quot;5&quot;/&gt;&lt;property id=&quot;20300&quot; value=&quot;Slide 3 - &amp;quot;Introduction&amp;quot;&quot;/&gt;&lt;property id=&quot;20307&quot; value=&quot;563&quot;/&gt;&lt;/object&gt;&lt;object type=&quot;3&quot; unique_id=&quot;10006&quot;&gt;&lt;property id=&quot;20148&quot; value=&quot;5&quot;/&gt;&lt;property id=&quot;20300&quot; value=&quot;Slide 4&quot;/&gt;&lt;property id=&quot;20307&quot; value=&quot;384&quot;/&gt;&lt;/object&gt;&lt;object type=&quot;3&quot; unique_id=&quot;10007&quot;&gt;&lt;property id=&quot;20148&quot; value=&quot;5&quot;/&gt;&lt;property id=&quot;20300&quot; value=&quot;Slide 5 - &amp;quot;Biocompatibility&amp;quot;&quot;/&gt;&lt;property id=&quot;20307&quot; value=&quot;529&quot;/&gt;&lt;/object&gt;&lt;object type=&quot;3&quot; unique_id=&quot;10008&quot;&gt;&lt;property id=&quot;20148&quot; value=&quot;5&quot;/&gt;&lt;property id=&quot;20300&quot; value=&quot;Slide 6 - &amp;quot;Biocompatibility&amp;quot;&quot;/&gt;&lt;property id=&quot;20307&quot; value=&quot;572&quot;/&gt;&lt;/object&gt;&lt;object type=&quot;3&quot; unique_id=&quot;10009&quot;&gt;&lt;property id=&quot;20148&quot; value=&quot;5&quot;/&gt;&lt;property id=&quot;20300&quot; value=&quot;Slide 7&quot;/&gt;&lt;property id=&quot;20307&quot; value=&quot;782&quot;/&gt;&lt;/object&gt;&lt;object type=&quot;3&quot; unique_id=&quot;10010&quot;&gt;&lt;property id=&quot;20148&quot; value=&quot;5&quot;/&gt;&lt;property id=&quot;20300&quot; value=&quot;Slide 8 - &amp;quot;Cell Size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Why Are Cells Microscopic?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Why Are Cells Microscopic?&amp;quot;&quot;/&gt;&lt;property id=&quot;20307&quot; value=&quot;262&quot;/&gt;&lt;/object&gt;&lt;object type=&quot;3&quot; unique_id=&quot;10013&quot;&gt;&lt;property id=&quot;20148&quot; value=&quot;5&quot;/&gt;&lt;property id=&quot;20300&quot; value=&quot;Slide 11 - &amp;quot;Cell Size&amp;quot;&quot;/&gt;&lt;property id=&quot;20307&quot; value=&quot;343&quot;/&gt;&lt;/object&gt;&lt;object type=&quot;3&quot; unique_id=&quot;10014&quot;&gt;&lt;property id=&quot;20148&quot; value=&quot;5&quot;/&gt;&lt;property id=&quot;20300&quot; value=&quot;Slide 12 - &amp;quot;Cell Size vs. Surface Area&amp;quot;&quot;/&gt;&lt;property id=&quot;20307&quot; value=&quot;598&quot;/&gt;&lt;/object&gt;&lt;object type=&quot;3&quot; unique_id=&quot;10015&quot;&gt;&lt;property id=&quot;20148&quot; value=&quot;5&quot;/&gt;&lt;property id=&quot;20300&quot; value=&quot;Slide 13&quot;/&gt;&lt;property id=&quot;20307&quot; value=&quot;795&quot;/&gt;&lt;/object&gt;&lt;object type=&quot;3&quot; unique_id=&quot;10016&quot;&gt;&lt;property id=&quot;20148&quot; value=&quot;5&quot;/&gt;&lt;property id=&quot;20300&quot; value=&quot;Slide 14 - &amp;quot;The Animal Cell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Form Fits Function&amp;quot;&quot;/&gt;&lt;property id=&quot;20307&quot; value=&quot;290&quot;/&gt;&lt;/object&gt;&lt;object type=&quot;3&quot; unique_id=&quot;10018&quot;&gt;&lt;property id=&quot;20148&quot; value=&quot;5&quot;/&gt;&lt;property id=&quot;20300&quot; value=&quot;Slide 16 - &amp;quot;Cell Diversity&amp;quot;&quot;/&gt;&lt;property id=&quot;20307&quot; value=&quot;599&quot;/&gt;&lt;/object&gt;&lt;object type=&quot;3&quot; unique_id=&quot;10019&quot;&gt;&lt;property id=&quot;20148&quot; value=&quot;5&quot;/&gt;&lt;property id=&quot;20300&quot; value=&quot;Slide 17 - &amp;quot;Examining Cell Structure  and Related Function&amp;quot;&quot;/&gt;&lt;property id=&quot;20307&quot; value=&quot;626&quot;/&gt;&lt;/object&gt;&lt;object type=&quot;3&quot; unique_id=&quot;10020&quot;&gt;&lt;property id=&quot;20148&quot; value=&quot;5&quot;/&gt;&lt;property id=&quot;20300&quot; value=&quot;Slide 18&quot;/&gt;&lt;property id=&quot;20307&quot; value=&quot;627&quot;/&gt;&lt;/object&gt;&lt;object type=&quot;3&quot; unique_id=&quot;10021&quot;&gt;&lt;property id=&quot;20148&quot; value=&quot;5&quot;/&gt;&lt;property id=&quot;20300&quot; value=&quot;Slide 19&quot;/&gt;&lt;property id=&quot;20307&quot; value=&quot;553&quot;/&gt;&lt;/object&gt;&lt;object type=&quot;3&quot; unique_id=&quot;10022&quot;&gt;&lt;property id=&quot;20148&quot; value=&quot;5&quot;/&gt;&lt;property id=&quot;20300&quot; value=&quot;Slide 20&quot;/&gt;&lt;property id=&quot;20307&quot; value=&quot;600&quot;/&gt;&lt;/object&gt;&lt;object type=&quot;3&quot; unique_id=&quot;10023&quot;&gt;&lt;property id=&quot;20148&quot; value=&quot;5&quot;/&gt;&lt;property id=&quot;20300&quot; value=&quot;Slide 21 - &amp;quot;The Nucleus&amp;quot;&quot;/&gt;&lt;property id=&quot;20307&quot; value=&quot;574&quot;/&gt;&lt;/object&gt;&lt;object type=&quot;3&quot; unique_id=&quot;10024&quot;&gt;&lt;property id=&quot;20148&quot; value=&quot;5&quot;/&gt;&lt;property id=&quot;20300&quot; value=&quot;Slide 22 - &amp;quot;The Animal Cell&amp;quot;&quot;/&gt;&lt;property id=&quot;20307&quot; value=&quot;757&quot;/&gt;&lt;/object&gt;&lt;object type=&quot;3&quot; unique_id=&quot;10025&quot;&gt;&lt;property id=&quot;20148&quot; value=&quot;5&quot;/&gt;&lt;property id=&quot;20300&quot; value=&quot;Slide 23 - &amp;quot;The Nuclear Envelope&amp;quot;&quot;/&gt;&lt;property id=&quot;20307&quot; value=&quot;575&quot;/&gt;&lt;/object&gt;&lt;object type=&quot;3&quot; unique_id=&quot;10026&quot;&gt;&lt;property id=&quot;20148&quot; value=&quot;5&quot;/&gt;&lt;property id=&quot;20300&quot; value=&quot;Slide 24 - &amp;quot;DNA and Proteins&amp;quot;&quot;/&gt;&lt;property id=&quot;20307&quot; value=&quot;369&quot;/&gt;&lt;/object&gt;&lt;object type=&quot;3&quot; unique_id=&quot;10027&quot;&gt;&lt;property id=&quot;20148&quot; value=&quot;5&quot;/&gt;&lt;property id=&quot;20300&quot; value=&quot;Slide 25 - &amp;quot;Deoxyribonucleic Acid (DNA)&amp;quot;&quot;/&gt;&lt;property id=&quot;20307&quot; value=&quot;313&quot;/&gt;&lt;/object&gt;&lt;object type=&quot;3&quot; unique_id=&quot;10028&quot;&gt;&lt;property id=&quot;20148&quot; value=&quot;5&quot;/&gt;&lt;property id=&quot;20300&quot; value=&quot;Slide 26 - &amp;quot;DNA Structure&amp;quot;&quot;/&gt;&lt;property id=&quot;20307&quot; value=&quot;808&quot;/&gt;&lt;/object&gt;&lt;object type=&quot;3&quot; unique_id=&quot;10029&quot;&gt;&lt;property id=&quot;20148&quot; value=&quot;5&quot;/&gt;&lt;property id=&quot;20300&quot; value=&quot;Slide 27&quot;/&gt;&lt;property id=&quot;20307&quot; value=&quot;604&quot;/&gt;&lt;/object&gt;&lt;object type=&quot;3&quot; unique_id=&quot;10030&quot;&gt;&lt;property id=&quot;20148&quot; value=&quot;5&quot;/&gt;&lt;property id=&quot;20300&quot; value=&quot;Slide 28 - &amp;quot;Assembly Rules of DNA&amp;quot;&quot;/&gt;&lt;property id=&quot;20307&quot; value=&quot;666&quot;/&gt;&lt;/object&gt;&lt;object type=&quot;3&quot; unique_id=&quot;10031&quot;&gt;&lt;property id=&quot;20148&quot; value=&quot;5&quot;/&gt;&lt;property id=&quot;20300&quot; value=&quot;Slide 29 - &amp;quot;Codon Table for Amino Acids&amp;quot;&quot;/&gt;&lt;property id=&quot;20307&quot; value=&quot;641&quot;/&gt;&lt;/object&gt;&lt;object type=&quot;3&quot; unique_id=&quot;10032&quot;&gt;&lt;property id=&quot;20148&quot; value=&quot;5&quot;/&gt;&lt;property id=&quot;20300&quot; value=&quot;Slide 30 - &amp;quot;Codons, to Polypeptides, to Proteins&amp;quot;&quot;/&gt;&lt;property id=&quot;20307&quot; value=&quot;642&quot;/&gt;&lt;/object&gt;&lt;object type=&quot;3&quot; unique_id=&quot;10033&quot;&gt;&lt;property id=&quot;20148&quot; value=&quot;5&quot;/&gt;&lt;property id=&quot;20300&quot; value=&quot;Slide 31 - &amp;quot;DNA Structure&amp;quot;&quot;/&gt;&lt;property id=&quot;20307&quot; value=&quot;319&quot;/&gt;&lt;/object&gt;&lt;object type=&quot;3&quot; unique_id=&quot;10034&quot;&gt;&lt;property id=&quot;20148&quot; value=&quot;5&quot;/&gt;&lt;property id=&quot;20300&quot; value=&quot;Slide 32 - &amp;quot;DNA Structure&amp;quot;&quot;/&gt;&lt;property id=&quot;20307&quot; value=&quot;606&quot;/&gt;&lt;/object&gt;&lt;object type=&quot;3&quot; unique_id=&quot;10035&quot;&gt;&lt;property id=&quot;20148&quot; value=&quot;5&quot;/&gt;&lt;property id=&quot;20300&quot; value=&quot;Slide 33 - &amp;quot;DNA Assembly Overview&amp;quot;&quot;/&gt;&lt;property id=&quot;20307&quot; value=&quot;322&quot;/&gt;&lt;/object&gt;&lt;object type=&quot;3&quot; unique_id=&quot;10036&quot;&gt;&lt;property id=&quot;20148&quot; value=&quot;5&quot;/&gt;&lt;property id=&quot;20300&quot; value=&quot;Slide 34 - &amp;quot;DNA Replication&amp;quot;&quot;/&gt;&lt;property id=&quot;20307&quot; value=&quot;624&quot;/&gt;&lt;/object&gt;&lt;object type=&quot;3&quot; unique_id=&quot;10037&quot;&gt;&lt;property id=&quot;20148&quot; value=&quot;5&quot;/&gt;&lt;property id=&quot;20300&quot; value=&quot;Slide 35 - &amp;quot;DNA to Protein Synthesis&amp;quot;&quot;/&gt;&lt;property id=&quot;20307&quot; value=&quot;336&quot;/&gt;&lt;/object&gt;&lt;object type=&quot;3&quot; unique_id=&quot;10038&quot;&gt;&lt;property id=&quot;20148&quot; value=&quot;5&quot;/&gt;&lt;property id=&quot;20300&quot; value=&quot;Slide 36 - &amp;quot;Protein Synthesis&amp;quot;&quot;/&gt;&lt;property id=&quot;20307&quot; value=&quot;340&quot;/&gt;&lt;/object&gt;&lt;object type=&quot;3&quot; unique_id=&quot;10039&quot;&gt;&lt;property id=&quot;20148&quot; value=&quot;5&quot;/&gt;&lt;property id=&quot;20300&quot; value=&quot;Slide 37 - &amp;quot;Protein Background&amp;quot;&quot;/&gt;&lt;property id=&quot;20307&quot; value=&quot;661&quot;/&gt;&lt;/object&gt;&lt;object type=&quot;3&quot; unique_id=&quot;10040&quot;&gt;&lt;property id=&quot;20148&quot; value=&quot;5&quot;/&gt;&lt;property id=&quot;20300&quot; value=&quot;Slide 38 - &amp;quot;Protein Background&amp;quot;&quot;/&gt;&lt;property id=&quot;20307&quot; value=&quot;662&quot;/&gt;&lt;/object&gt;&lt;object type=&quot;3&quot; unique_id=&quot;10041&quot;&gt;&lt;property id=&quot;20148&quot; value=&quot;5&quot;/&gt;&lt;property id=&quot;20300&quot; value=&quot;Slide 39&quot;/&gt;&lt;property id=&quot;20307&quot; value=&quot;660&quot;/&gt;&lt;/object&gt;&lt;object type=&quot;3&quot; unique_id=&quot;10042&quot;&gt;&lt;property id=&quot;20148&quot; value=&quot;5&quot;/&gt;&lt;property id=&quot;20300&quot; value=&quot;Slide 40&quot;/&gt;&lt;property id=&quot;20307&quot; value=&quot;379&quot;/&gt;&lt;/object&gt;&lt;object type=&quot;3&quot; unique_id=&quot;10043&quot;&gt;&lt;property id=&quot;20148&quot; value=&quot;5&quot;/&gt;&lt;property id=&quot;20300&quot; value=&quot;Slide 41&quot;/&gt;&lt;property id=&quot;20307&quot; value=&quot;810&quot;/&gt;&lt;/object&gt;&lt;object type=&quot;3&quot; unique_id=&quot;10044&quot;&gt;&lt;property id=&quot;20148&quot; value=&quot;5&quot;/&gt;&lt;property id=&quot;20300&quot; value=&quot;Slide 42&quot;/&gt;&lt;property id=&quot;20307&quot; value=&quot;819&quot;/&gt;&lt;/object&gt;&lt;object type=&quot;3&quot; unique_id=&quot;10045&quot;&gt;&lt;property id=&quot;20148&quot; value=&quot;5&quot;/&gt;&lt;property id=&quot;20300&quot; value=&quot;Slide 43&quot;/&gt;&lt;property id=&quot;20307&quot; value=&quot;382&quot;/&gt;&lt;/object&gt;&lt;object type=&quot;3&quot; unique_id=&quot;10046&quot;&gt;&lt;property id=&quot;20148&quot; value=&quot;5&quot;/&gt;&lt;property id=&quot;20300&quot; value=&quot;Slide 44&quot;/&gt;&lt;property id=&quot;20307&quot; value=&quot;796&quot;/&gt;&lt;/object&gt;&lt;object type=&quot;3&quot; unique_id=&quot;10047&quot;&gt;&lt;property id=&quot;20148&quot; value=&quot;5&quot;/&gt;&lt;property id=&quot;20300&quot; value=&quot;Slide 45 - &amp;quot;Intercellular Junctions&amp;quot;&quot;/&gt;&lt;property id=&quot;20307&quot; value=&quot;366&quot;/&gt;&lt;/object&gt;&lt;object type=&quot;3&quot; unique_id=&quot;10048&quot;&gt;&lt;property id=&quot;20148&quot; value=&quot;5&quot;/&gt;&lt;property id=&quot;20300&quot; value=&quot;Slide 46 - &amp;quot;Intercellular Junctions&amp;quot;&quot;/&gt;&lt;property id=&quot;20307&quot; value=&quot;700&quot;/&gt;&lt;/object&gt;&lt;object type=&quot;3&quot; unique_id=&quot;10049&quot;&gt;&lt;property id=&quot;20148&quot; value=&quot;5&quot;/&gt;&lt;property id=&quot;20300&quot; value=&quot;Slide 47 - &amp;quot;Cell Communication &amp;quot;&quot;/&gt;&lt;property id=&quot;20307&quot; value=&quot;612&quot;/&gt;&lt;/object&gt;&lt;object type=&quot;3&quot; unique_id=&quot;10050&quot;&gt;&lt;property id=&quot;20148&quot; value=&quot;5&quot;/&gt;&lt;property id=&quot;20300&quot; value=&quot;Slide 48&quot;/&gt;&lt;property id=&quot;20307&quot; value=&quot;631&quot;/&gt;&lt;/object&gt;&lt;object type=&quot;3&quot; unique_id=&quot;10051&quot;&gt;&lt;property id=&quot;20148&quot; value=&quot;5&quot;/&gt;&lt;property id=&quot;20300&quot; value=&quot;Slide 49 - &amp;quot;Additional Vocabulary&amp;quot;&quot;/&gt;&lt;property id=&quot;20307&quot; value=&quot;791&quot;/&gt;&lt;/object&gt;&lt;object type=&quot;3&quot; unique_id=&quot;10052&quot;&gt;&lt;property id=&quot;20148&quot; value=&quot;5&quot;/&gt;&lt;property id=&quot;20300&quot; value=&quot;Slide 50 - &amp;quot;Additional Vocabulary&amp;quot;&quot;/&gt;&lt;property id=&quot;20307&quot; value=&quot;781&quot;/&gt;&lt;/object&gt;&lt;object type=&quot;3&quot; unique_id=&quot;10053&quot;&gt;&lt;property id=&quot;20148&quot; value=&quot;5&quot;/&gt;&lt;property id=&quot;20300&quot; value=&quot;Slide 51 - &amp;quot;Additional Vocabulary&amp;quot;&quot;/&gt;&lt;property id=&quot;20307&quot; value=&quot;792&quot;/&gt;&lt;/object&gt;&lt;object type=&quot;3&quot; unique_id=&quot;10054&quot;&gt;&lt;property id=&quot;20148&quot; value=&quot;5&quot;/&gt;&lt;property id=&quot;20300&quot; value=&quot;Slide 52 - &amp;quot;Additional Vocabulary&amp;quot;&quot;/&gt;&lt;property id=&quot;20307&quot; value=&quot;797&quot;/&gt;&lt;/object&gt;&lt;object type=&quot;3&quot; unique_id=&quot;10055&quot;&gt;&lt;property id=&quot;20148&quot; value=&quot;5&quot;/&gt;&lt;property id=&quot;20300&quot; value=&quot;Slide 53&quot;/&gt;&lt;property id=&quot;20307&quot; value=&quot;783&quot;/&gt;&lt;/object&gt;&lt;object type=&quot;3&quot; unique_id=&quot;10056&quot;&gt;&lt;property id=&quot;20148&quot; value=&quot;5&quot;/&gt;&lt;property id=&quot;20300&quot; value=&quot;Slide 54 - &amp;quot;Nanoparticles&amp;quot;&quot;/&gt;&lt;property id=&quot;20307&quot; value=&quot;645&quot;/&gt;&lt;/object&gt;&lt;object type=&quot;3&quot; unique_id=&quot;10057&quot;&gt;&lt;property id=&quot;20148&quot; value=&quot;5&quot;/&gt;&lt;property id=&quot;20300&quot; value=&quot;Slide 55 - &amp;quot;Nanoparticles-Liposomes&amp;quot;&quot;/&gt;&lt;property id=&quot;20307&quot; value=&quot;669&quot;/&gt;&lt;/object&gt;&lt;object type=&quot;3&quot; unique_id=&quot;10058&quot;&gt;&lt;property id=&quot;20148&quot; value=&quot;5&quot;/&gt;&lt;property id=&quot;20300&quot; value=&quot;Slide 56 - &amp;quot;Nanoparticles-Liposomes&amp;quot;&quot;/&gt;&lt;property id=&quot;20307&quot; value=&quot;736&quot;/&gt;&lt;/object&gt;&lt;object type=&quot;3&quot; unique_id=&quot;10059&quot;&gt;&lt;property id=&quot;20148&quot; value=&quot;5&quot;/&gt;&lt;property id=&quot;20300&quot; value=&quot;Slide 57&quot;/&gt;&lt;property id=&quot;20307&quot; value=&quot;812&quot;/&gt;&lt;/object&gt;&lt;object type=&quot;3&quot; unique_id=&quot;10060&quot;&gt;&lt;property id=&quot;20148&quot; value=&quot;5&quot;/&gt;&lt;property id=&quot;20300&quot; value=&quot;Slide 58 - &amp;quot;Generic Liposome Model&amp;quot;&quot;/&gt;&lt;property id=&quot;20307&quot; value=&quot;811&quot;/&gt;&lt;/object&gt;&lt;object type=&quot;3&quot; unique_id=&quot;10061&quot;&gt;&lt;property id=&quot;20148&quot; value=&quot;5&quot;/&gt;&lt;property id=&quot;20300&quot; value=&quot;Slide 59 - &amp;quot;Nanoparticles-Liposomes&amp;quot;&quot;/&gt;&lt;property id=&quot;20307&quot; value=&quot;710&quot;/&gt;&lt;/object&gt;&lt;object type=&quot;3&quot; unique_id=&quot;10062&quot;&gt;&lt;property id=&quot;20148&quot; value=&quot;5&quot;/&gt;&lt;property id=&quot;20300&quot; value=&quot;Slide 60 - &amp;quot;Nanoparticles-Liposomes&amp;quot;&quot;/&gt;&lt;property id=&quot;20307&quot; value=&quot;712&quot;/&gt;&lt;/object&gt;&lt;object type=&quot;3&quot; unique_id=&quot;10063&quot;&gt;&lt;property id=&quot;20148&quot; value=&quot;5&quot;/&gt;&lt;property id=&quot;20300&quot; value=&quot;Slide 61 - &amp;quot;Nanoparticles-Liposomes&amp;quot;&quot;/&gt;&lt;property id=&quot;20307&quot; value=&quot;693&quot;/&gt;&lt;/object&gt;&lt;object type=&quot;3&quot; unique_id=&quot;10064&quot;&gt;&lt;property id=&quot;20148&quot; value=&quot;5&quot;/&gt;&lt;property id=&quot;20300&quot; value=&quot;Slide 62 - &amp;quot;Nanoparticles-Liposomes&amp;quot;&quot;/&gt;&lt;property id=&quot;20307&quot; value=&quot;737&quot;/&gt;&lt;/object&gt;&lt;object type=&quot;3&quot; unique_id=&quot;10065&quot;&gt;&lt;property id=&quot;20148&quot; value=&quot;5&quot;/&gt;&lt;property id=&quot;20300&quot; value=&quot;Slide 63 - &amp;quot;Nanoparticles-Liposomes&amp;quot;&quot;/&gt;&lt;property id=&quot;20307&quot; value=&quot;732&quot;/&gt;&lt;/object&gt;&lt;object type=&quot;3&quot; unique_id=&quot;10066&quot;&gt;&lt;property id=&quot;20148&quot; value=&quot;5&quot;/&gt;&lt;property id=&quot;20300&quot; value=&quot;Slide 64 - &amp;quot;Nanoparticles-Liposomes Mini-extruder&amp;quot;&quot;/&gt;&lt;property id=&quot;20307&quot; value=&quot;733&quot;/&gt;&lt;/object&gt;&lt;object type=&quot;3&quot; unique_id=&quot;10067&quot;&gt;&lt;property id=&quot;20148&quot; value=&quot;5&quot;/&gt;&lt;property id=&quot;20300&quot; value=&quot;Slide 65 - &amp;quot;Nanoparticles-Liposomes&amp;quot;&quot;/&gt;&lt;property id=&quot;20307&quot; value=&quot;735&quot;/&gt;&lt;/object&gt;&lt;object type=&quot;3&quot; unique_id=&quot;10068&quot;&gt;&lt;property id=&quot;20148&quot; value=&quot;5&quot;/&gt;&lt;property id=&quot;20300&quot; value=&quot;Slide 66 - &amp;quot;Nanoparticles-Liposomes&amp;quot;&quot;/&gt;&lt;property id=&quot;20307&quot; value=&quot;676&quot;/&gt;&lt;/object&gt;&lt;object type=&quot;3&quot; unique_id=&quot;10069&quot;&gt;&lt;property id=&quot;20148&quot; value=&quot;5&quot;/&gt;&lt;property id=&quot;20300&quot; value=&quot;Slide 67 - &amp;quot;Liposome Uses&amp;quot;&quot;/&gt;&lt;property id=&quot;20307&quot; value=&quot;696&quot;/&gt;&lt;/object&gt;&lt;object type=&quot;3&quot; unique_id=&quot;10070&quot;&gt;&lt;property id=&quot;20148&quot; value=&quot;5&quot;/&gt;&lt;property id=&quot;20300&quot; value=&quot;Slide 68 - &amp;quot;Nanoparticles-Liposomes&amp;quot;&quot;/&gt;&lt;property id=&quot;20307&quot; value=&quot;692&quot;/&gt;&lt;/object&gt;&lt;object type=&quot;3&quot; unique_id=&quot;10071&quot;&gt;&lt;property id=&quot;20148&quot; value=&quot;5&quot;/&gt;&lt;property id=&quot;20300&quot; value=&quot;Slide 69 - &amp;quot;Nanoparticles-Liposomes&amp;quot;&quot;/&gt;&lt;property id=&quot;20307&quot; value=&quot;721&quot;/&gt;&lt;/object&gt;&lt;object type=&quot;3&quot; unique_id=&quot;10072&quot;&gt;&lt;property id=&quot;20148&quot; value=&quot;5&quot;/&gt;&lt;property id=&quot;20300&quot; value=&quot;Slide 70 - &amp;quot;Nanoparticles-Liposomes Uses&amp;quot;&quot;/&gt;&lt;property id=&quot;20307&quot; value=&quot;683&quot;/&gt;&lt;/object&gt;&lt;object type=&quot;3&quot; unique_id=&quot;10073&quot;&gt;&lt;property id=&quot;20148&quot; value=&quot;5&quot;/&gt;&lt;property id=&quot;20300&quot; value=&quot;Slide 71 - &amp;quot;Nanoparticles-Liposomes Tagging&amp;quot;&quot;/&gt;&lt;property id=&quot;20307&quot; value=&quot;821&quot;/&gt;&lt;/object&gt;&lt;object type=&quot;3&quot; unique_id=&quot;10074&quot;&gt;&lt;property id=&quot;20148&quot; value=&quot;5&quot;/&gt;&lt;property id=&quot;20300&quot; value=&quot;Slide 72 - &amp;quot;Gamma Scan of Kaposi’s Sarcoma Patient&amp;quot;&quot;/&gt;&lt;property id=&quot;20307&quot; value=&quot;778&quot;/&gt;&lt;/object&gt;&lt;object type=&quot;3&quot; unique_id=&quot;10075&quot;&gt;&lt;property id=&quot;20148&quot; value=&quot;5&quot;/&gt;&lt;property id=&quot;20300&quot; value=&quot;Slide 73 - &amp;quot;Doxorubicin in KS Lesions and Normal Skin (Biopsy at 48 Hrs. after Doxil)&amp;quot;&quot;/&gt;&lt;property id=&quot;20307&quot; value=&quot;777&quot;/&gt;&lt;/object&gt;&lt;object type=&quot;3&quot; unique_id=&quot;10076&quot;&gt;&lt;property id=&quot;20148&quot; value=&quot;5&quot;/&gt;&lt;property id=&quot;20300&quot; value=&quot;Slide 74 - &amp;quot;Nanoparticles-Liposomes Cancer Drug&amp;quot;&quot;/&gt;&lt;property id=&quot;20307&quot; value=&quot;718&quot;/&gt;&lt;/object&gt;&lt;object type=&quot;3&quot; unique_id=&quot;10077&quot;&gt;&lt;property id=&quot;20148&quot; value=&quot;5&quot;/&gt;&lt;property id=&quot;20300&quot; value=&quot;Slide 75 - &amp;quot;Nanoparticles-Liposomes Cancer Drug&amp;quot;&quot;/&gt;&lt;property id=&quot;20307&quot; value=&quot;820&quot;/&gt;&lt;/object&gt;&lt;object type=&quot;3&quot; unique_id=&quot;10078&quot;&gt;&lt;property id=&quot;20148&quot; value=&quot;5&quot;/&gt;&lt;property id=&quot;20300&quot; value=&quot;Slide 76 - &amp;quot;Nanoparticles Breaching Corrupt Endothelial Cells&amp;quot;&quot;/&gt;&lt;property id=&quot;20307&quot; value=&quot;824&quot;/&gt;&lt;/object&gt;&lt;object type=&quot;3&quot; unique_id=&quot;10079&quot;&gt;&lt;property id=&quot;20148&quot; value=&quot;5&quot;/&gt;&lt;property id=&quot;20300&quot; value=&quot;Slide 77 - &amp;quot;Nanoparticles-Liposomes Tagging&amp;quot;&quot;/&gt;&lt;property id=&quot;20307&quot; value=&quot;822&quot;/&gt;&lt;/object&gt;&lt;object type=&quot;3&quot; unique_id=&quot;10080&quot;&gt;&lt;property id=&quot;20148&quot; value=&quot;5&quot;/&gt;&lt;property id=&quot;20300&quot; value=&quot;Slide 78 - &amp;quot;Nanoparticles-Liposomes Tagging&amp;quot;&quot;/&gt;&lt;property id=&quot;20307&quot; value=&quot;823&quot;/&gt;&lt;/object&gt;&lt;object type=&quot;3&quot; unique_id=&quot;10081&quot;&gt;&lt;property id=&quot;20148&quot; value=&quot;5&quot;/&gt;&lt;property id=&quot;20300&quot; value=&quot;Slide 79 - &amp;quot;Nanoparticles-Liposomes Cancer Drug&amp;quot;&quot;/&gt;&lt;property id=&quot;20307&quot; value=&quot;720&quot;/&gt;&lt;/object&gt;&lt;object type=&quot;3&quot; unique_id=&quot;10082&quot;&gt;&lt;property id=&quot;20148&quot; value=&quot;5&quot;/&gt;&lt;property id=&quot;20300&quot; value=&quot;Slide 80 - &amp;quot;Nanoparticles-Liposomes Cancer Drug&amp;quot;&quot;/&gt;&lt;property id=&quot;20307&quot; value=&quot;684&quot;/&gt;&lt;/object&gt;&lt;object type=&quot;3&quot; unique_id=&quot;10083&quot;&gt;&lt;property id=&quot;20148&quot; value=&quot;5&quot;/&gt;&lt;property id=&quot;20300&quot; value=&quot;Slide 81 - &amp;quot;Nanoparticles-Liposomes Cancer Drug&amp;quot;&quot;/&gt;&lt;property id=&quot;20307&quot; value=&quot;678&quot;/&gt;&lt;/object&gt;&lt;object type=&quot;3&quot; unique_id=&quot;10084&quot;&gt;&lt;property id=&quot;20148&quot; value=&quot;5&quot;/&gt;&lt;property id=&quot;20300&quot; value=&quot;Slide 82 - &amp;quot;Nanoparticles-Liposomes Cancer Drug&amp;quot;&quot;/&gt;&lt;property id=&quot;20307&quot; value=&quot;759&quot;/&gt;&lt;/object&gt;&lt;object type=&quot;3&quot; unique_id=&quot;10085&quot;&gt;&lt;property id=&quot;20148&quot; value=&quot;5&quot;/&gt;&lt;property id=&quot;20300&quot; value=&quot;Slide 83&quot;/&gt;&lt;property id=&quot;20307&quot; value=&quot;706&quot;/&gt;&lt;/object&gt;&lt;object type=&quot;3&quot; unique_id=&quot;10086&quot;&gt;&lt;property id=&quot;20148&quot; value=&quot;5&quot;/&gt;&lt;property id=&quot;20300&quot; value=&quot;Slide 84 - &amp;quot;Nanoparticles-Liposomes Genes&amp;quot;&quot;/&gt;&lt;property id=&quot;20307&quot; value=&quot;679&quot;/&gt;&lt;/object&gt;&lt;object type=&quot;3&quot; unique_id=&quot;10087&quot;&gt;&lt;property id=&quot;20148&quot; value=&quot;5&quot;/&gt;&lt;property id=&quot;20300&quot; value=&quot;Slide 85&quot;/&gt;&lt;property id=&quot;20307&quot; value=&quot;816&quot;/&gt;&lt;/object&gt;&lt;object type=&quot;3&quot; unique_id=&quot;10088&quot;&gt;&lt;property id=&quot;20148&quot; value=&quot;5&quot;/&gt;&lt;property id=&quot;20300&quot; value=&quot;Slide 86 - &amp;quot;Nanoparticles-Liposomes Nutrition&amp;quot;&quot;/&gt;&lt;property id=&quot;20307&quot; value=&quot;680&quot;/&gt;&lt;/object&gt;&lt;object type=&quot;3&quot; unique_id=&quot;10089&quot;&gt;&lt;property id=&quot;20148&quot; value=&quot;5&quot;/&gt;&lt;property id=&quot;20300&quot; value=&quot;Slide 87 - &amp;quot;Metal Nanoparticles&amp;quot;&quot;/&gt;&lt;property id=&quot;20307&quot; value=&quot;738&quot;/&gt;&lt;/object&gt;&lt;object type=&quot;3&quot; unique_id=&quot;10090&quot;&gt;&lt;property id=&quot;20148&quot; value=&quot;5&quot;/&gt;&lt;property id=&quot;20300&quot; value=&quot;Slide 88 - &amp;quot;Metal Nanoparticles&amp;quot;&quot;/&gt;&lt;property id=&quot;20307&quot; value=&quot;681&quot;/&gt;&lt;/object&gt;&lt;object type=&quot;3&quot; unique_id=&quot;10091&quot;&gt;&lt;property id=&quot;20148&quot; value=&quot;5&quot;/&gt;&lt;property id=&quot;20300&quot; value=&quot;Slide 89 - &amp;quot;Metal Nanoparticles&amp;quot;&quot;/&gt;&lt;property id=&quot;20307&quot; value=&quot;798&quot;/&gt;&lt;/object&gt;&lt;object type=&quot;3&quot; unique_id=&quot;10092&quot;&gt;&lt;property id=&quot;20148&quot; value=&quot;5&quot;/&gt;&lt;property id=&quot;20300&quot; value=&quot;Slide 90 - &amp;quot;Metal Nanoparticles&amp;quot;&quot;/&gt;&lt;property id=&quot;20307&quot; value=&quot;739&quot;/&gt;&lt;/object&gt;&lt;object type=&quot;3&quot; unique_id=&quot;10093&quot;&gt;&lt;property id=&quot;20148&quot; value=&quot;5&quot;/&gt;&lt;property id=&quot;20300&quot; value=&quot;Slide 91 - &amp;quot;Metal Nanoparticles&amp;quot;&quot;/&gt;&lt;property id=&quot;20307&quot; value=&quot;753&quot;/&gt;&lt;/object&gt;&lt;object type=&quot;3&quot; unique_id=&quot;10094&quot;&gt;&lt;property id=&quot;20148&quot; value=&quot;5&quot;/&gt;&lt;property id=&quot;20300&quot; value=&quot;Slide 92 - &amp;quot;Metal Nanoparticles&amp;quot;&quot;/&gt;&lt;property id=&quot;20307&quot; value=&quot;761&quot;/&gt;&lt;/object&gt;&lt;object type=&quot;3&quot; unique_id=&quot;10095&quot;&gt;&lt;property id=&quot;20148&quot; value=&quot;5&quot;/&gt;&lt;property id=&quot;20300&quot; value=&quot;Slide 93 - &amp;quot;Metal Nanoparticles&amp;quot;&quot;/&gt;&lt;property id=&quot;20307&quot; value=&quot;766&quot;/&gt;&lt;/object&gt;&lt;object type=&quot;3&quot; unique_id=&quot;10096&quot;&gt;&lt;property id=&quot;20148&quot; value=&quot;5&quot;/&gt;&lt;property id=&quot;20300&quot; value=&quot;Slide 94 - &amp;quot;Metal Nanoparticles&amp;quot;&quot;/&gt;&lt;property id=&quot;20307&quot; value=&quot;748&quot;/&gt;&lt;/object&gt;&lt;object type=&quot;3&quot; unique_id=&quot;10097&quot;&gt;&lt;property id=&quot;20148&quot; value=&quot;5&quot;/&gt;&lt;property id=&quot;20300&quot; value=&quot;Slide 95 - &amp;quot;Gold Nanoshells &amp;quot;&quot;/&gt;&lt;property id=&quot;20307&quot; value=&quot;801&quot;/&gt;&lt;/object&gt;&lt;object type=&quot;3&quot; unique_id=&quot;10098&quot;&gt;&lt;property id=&quot;20148&quot; value=&quot;5&quot;/&gt;&lt;property id=&quot;20300&quot; value=&quot;Slide 96 - &amp;quot;Gold Nanoshells &amp;quot;&quot;/&gt;&lt;property id=&quot;20307&quot; value=&quot;802&quot;/&gt;&lt;/object&gt;&lt;object type=&quot;3&quot; unique_id=&quot;10099&quot;&gt;&lt;property id=&quot;20148&quot; value=&quot;5&quot;/&gt;&lt;property id=&quot;20300&quot; value=&quot;Slide 97 - &amp;quot;Gold Nanoshells&amp;quot;&quot;/&gt;&lt;property id=&quot;20307&quot; value=&quot;805&quot;/&gt;&lt;/object&gt;&lt;object type=&quot;3&quot; unique_id=&quot;10100&quot;&gt;&lt;property id=&quot;20148&quot; value=&quot;5&quot;/&gt;&lt;property id=&quot;20300&quot; value=&quot;Slide 98 - &amp;quot;Gold Nanoshells &amp;quot;&quot;/&gt;&lt;property id=&quot;20307&quot; value=&quot;788&quot;/&gt;&lt;/object&gt;&lt;object type=&quot;3&quot; unique_id=&quot;10101&quot;&gt;&lt;property id=&quot;20148&quot; value=&quot;5&quot;/&gt;&lt;property id=&quot;20300&quot; value=&quot;Slide 99 - &amp;quot;Metal Nanoparticles&amp;quot;&quot;/&gt;&lt;property id=&quot;20307&quot; value=&quot;809&quot;/&gt;&lt;/object&gt;&lt;object type=&quot;3&quot; unique_id=&quot;10102&quot;&gt;&lt;property id=&quot;20148&quot; value=&quot;5&quot;/&gt;&lt;property id=&quot;20300&quot; value=&quot;Slide 100 - &amp;quot;Metal Nanoparticles&amp;quot;&quot;/&gt;&lt;property id=&quot;20307&quot; value=&quot;789&quot;/&gt;&lt;/object&gt;&lt;object type=&quot;3&quot; unique_id=&quot;10103&quot;&gt;&lt;property id=&quot;20148&quot; value=&quot;5&quot;/&gt;&lt;property id=&quot;20300&quot; value=&quot;Slide 101 - &amp;quot;Nanoparticles to Prevent Infection&amp;quot;&quot;/&gt;&lt;property id=&quot;20307&quot; value=&quot;541&quot;/&gt;&lt;/object&gt;&lt;object type=&quot;3&quot; unique_id=&quot;10104&quot;&gt;&lt;property id=&quot;20148&quot; value=&quot;5&quot;/&gt;&lt;property id=&quot;20300&quot; value=&quot;Slide 102 - &amp;quot;Bacteria Growth on Silver Nanoparticle Treated Surface&amp;quot;&quot;/&gt;&lt;property id=&quot;20307&quot; value=&quot;596&quot;/&gt;&lt;/object&gt;&lt;object type=&quot;3&quot; unique_id=&quot;10105&quot;&gt;&lt;property id=&quot;20148&quot; value=&quot;5&quot;/&gt;&lt;property id=&quot;20300&quot; value=&quot;Slide 103 - &amp;quot;Bone Cell Adhesion with  Silver Nanoparticles&amp;quot;&quot;/&gt;&lt;property id=&quot;20307&quot; value=&quot;597&quot;/&gt;&lt;/object&gt;&lt;object type=&quot;3&quot; unique_id=&quot;10106&quot;&gt;&lt;property id=&quot;20148&quot; value=&quot;5&quot;/&gt;&lt;property id=&quot;20300&quot; value=&quot;Slide 104 - &amp;quot;Conclusion&amp;quot;&quot;/&gt;&lt;property id=&quot;20307&quot; value=&quot;550&quot;/&gt;&lt;/object&gt;&lt;/object&gt;&lt;object type=&quot;8&quot; unique_id=&quot;1021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6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13099</TotalTime>
  <Words>2054</Words>
  <Application>Microsoft Macintosh PowerPoint</Application>
  <PresentationFormat>On-screen Show (4:3)</PresentationFormat>
  <Paragraphs>371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6_Presentation1</vt:lpstr>
      <vt:lpstr>PowerPoint Presentation</vt:lpstr>
      <vt:lpstr>Introduction</vt:lpstr>
      <vt:lpstr>PowerPoint Presentation</vt:lpstr>
      <vt:lpstr>Biocompatibility</vt:lpstr>
      <vt:lpstr>Biocompatibility</vt:lpstr>
      <vt:lpstr>PowerPoint Presentation</vt:lpstr>
      <vt:lpstr>Cell Size</vt:lpstr>
      <vt:lpstr>Why Are Cells Microscopic?</vt:lpstr>
      <vt:lpstr>Why Are Cells Microscopic?</vt:lpstr>
      <vt:lpstr>Cell Size</vt:lpstr>
      <vt:lpstr>Cell Size vs. Surface Area</vt:lpstr>
      <vt:lpstr>PowerPoint Presentation</vt:lpstr>
      <vt:lpstr>The Animal Cell</vt:lpstr>
      <vt:lpstr>Form Fits Function</vt:lpstr>
      <vt:lpstr>Cell Diversity</vt:lpstr>
      <vt:lpstr>Examining Cell Structure  and Related Function</vt:lpstr>
      <vt:lpstr>PowerPoint Presentation</vt:lpstr>
      <vt:lpstr>PowerPoint Presentation</vt:lpstr>
      <vt:lpstr>PowerPoint Presentation</vt:lpstr>
      <vt:lpstr>The Nucleus</vt:lpstr>
      <vt:lpstr>The Nuclear Envelope</vt:lpstr>
      <vt:lpstr>DNA and Proteins</vt:lpstr>
      <vt:lpstr>Deoxyribonucleic Acid (DNA)</vt:lpstr>
      <vt:lpstr>DNA Structure</vt:lpstr>
      <vt:lpstr>PowerPoint Presentation</vt:lpstr>
      <vt:lpstr>Assembly Rules of DNA</vt:lpstr>
      <vt:lpstr>PowerPoint Presentation</vt:lpstr>
      <vt:lpstr>Codon Table for Amino Acids</vt:lpstr>
      <vt:lpstr>Codons, to Polypeptides, to Proteins</vt:lpstr>
      <vt:lpstr>PowerPoint Presentation</vt:lpstr>
      <vt:lpstr>DNA Structure</vt:lpstr>
      <vt:lpstr>DNA Assembly Overview</vt:lpstr>
      <vt:lpstr>DNA Replication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Nanofabrication Manufacturing Technology</dc:title>
  <dc:creator>jgm145</dc:creator>
  <cp:lastModifiedBy>Production</cp:lastModifiedBy>
  <cp:revision>567</cp:revision>
  <cp:lastPrinted>2013-05-30T13:31:51Z</cp:lastPrinted>
  <dcterms:created xsi:type="dcterms:W3CDTF">2002-03-20T19:33:03Z</dcterms:created>
  <dcterms:modified xsi:type="dcterms:W3CDTF">2018-03-09T19:03:00Z</dcterms:modified>
</cp:coreProperties>
</file>