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0" r:id="rId1"/>
  </p:sldMasterIdLst>
  <p:notesMasterIdLst>
    <p:notesMasterId r:id="rId30"/>
  </p:notesMasterIdLst>
  <p:handoutMasterIdLst>
    <p:handoutMasterId r:id="rId31"/>
  </p:handoutMasterIdLst>
  <p:sldIdLst>
    <p:sldId id="813" r:id="rId2"/>
    <p:sldId id="814" r:id="rId3"/>
    <p:sldId id="738" r:id="rId4"/>
    <p:sldId id="681" r:id="rId5"/>
    <p:sldId id="798" r:id="rId6"/>
    <p:sldId id="739" r:id="rId7"/>
    <p:sldId id="753" r:id="rId8"/>
    <p:sldId id="761" r:id="rId9"/>
    <p:sldId id="766" r:id="rId10"/>
    <p:sldId id="756" r:id="rId11"/>
    <p:sldId id="748" r:id="rId12"/>
    <p:sldId id="751" r:id="rId13"/>
    <p:sldId id="801" r:id="rId14"/>
    <p:sldId id="802" r:id="rId15"/>
    <p:sldId id="803" r:id="rId16"/>
    <p:sldId id="804" r:id="rId17"/>
    <p:sldId id="805" r:id="rId18"/>
    <p:sldId id="788" r:id="rId19"/>
    <p:sldId id="768" r:id="rId20"/>
    <p:sldId id="764" r:id="rId21"/>
    <p:sldId id="780" r:id="rId22"/>
    <p:sldId id="771" r:id="rId23"/>
    <p:sldId id="809" r:id="rId24"/>
    <p:sldId id="789" r:id="rId25"/>
    <p:sldId id="541" r:id="rId26"/>
    <p:sldId id="596" r:id="rId27"/>
    <p:sldId id="597" r:id="rId28"/>
    <p:sldId id="550" r:id="rId29"/>
  </p:sldIdLst>
  <p:sldSz cx="9144000" cy="6858000" type="screen4x3"/>
  <p:notesSz cx="9305925" cy="701992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2211">
          <p15:clr>
            <a:srgbClr val="A4A3A4"/>
          </p15:clr>
        </p15:guide>
        <p15:guide id="2" pos="293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a:srgbClr val="007033"/>
    <a:srgbClr val="F5A1A3"/>
    <a:srgbClr val="FF0000"/>
    <a:srgbClr val="FF33CC"/>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77" autoAdjust="0"/>
    <p:restoredTop sz="94676" autoAdjust="0"/>
  </p:normalViewPr>
  <p:slideViewPr>
    <p:cSldViewPr>
      <p:cViewPr varScale="1">
        <p:scale>
          <a:sx n="111" d="100"/>
          <a:sy n="111" d="100"/>
        </p:scale>
        <p:origin x="-44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1" d="100"/>
        <a:sy n="51" d="100"/>
      </p:scale>
      <p:origin x="0" y="0"/>
    </p:cViewPr>
  </p:sorterViewPr>
  <p:notesViewPr>
    <p:cSldViewPr>
      <p:cViewPr varScale="1">
        <p:scale>
          <a:sx n="59" d="100"/>
          <a:sy n="59" d="100"/>
        </p:scale>
        <p:origin x="-2556" y="-90"/>
      </p:cViewPr>
      <p:guideLst>
        <p:guide orient="horz" pos="2211"/>
        <p:guide pos="2931"/>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notesMaster" Target="notesMasters/notesMaster1.xml"/><Relationship Id="rId31" Type="http://schemas.openxmlformats.org/officeDocument/2006/relationships/handoutMaster" Target="handoutMasters/handoutMaster1.xml"/><Relationship Id="rId32" Type="http://schemas.openxmlformats.org/officeDocument/2006/relationships/printerSettings" Target="printerSettings/printerSettings1.bin"/><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esProps" Target="presProps.xml"/><Relationship Id="rId34" Type="http://schemas.openxmlformats.org/officeDocument/2006/relationships/viewProps" Target="viewProps.xml"/><Relationship Id="rId35" Type="http://schemas.openxmlformats.org/officeDocument/2006/relationships/theme" Target="theme/theme1.xml"/><Relationship Id="rId3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4032568" cy="3509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0723" name="Rectangle 3"/>
          <p:cNvSpPr>
            <a:spLocks noGrp="1" noChangeArrowheads="1"/>
          </p:cNvSpPr>
          <p:nvPr>
            <p:ph type="dt" sz="quarter" idx="1"/>
          </p:nvPr>
        </p:nvSpPr>
        <p:spPr bwMode="auto">
          <a:xfrm>
            <a:off x="5273357" y="0"/>
            <a:ext cx="4032568" cy="350996"/>
          </a:xfrm>
          <a:prstGeom prst="rect">
            <a:avLst/>
          </a:prstGeom>
          <a:noFill/>
          <a:ln w="9525">
            <a:noFill/>
            <a:miter lim="800000"/>
            <a:headEnd/>
            <a:tailEnd/>
          </a:ln>
          <a:effectLst/>
        </p:spPr>
        <p:txBody>
          <a:bodyPr vert="horz" wrap="square" lIns="93287" tIns="46644" rIns="93287" bIns="46644"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30724" name="Rectangle 4"/>
          <p:cNvSpPr>
            <a:spLocks noGrp="1" noChangeArrowheads="1"/>
          </p:cNvSpPr>
          <p:nvPr>
            <p:ph type="ftr" sz="quarter" idx="2"/>
          </p:nvPr>
        </p:nvSpPr>
        <p:spPr bwMode="auto">
          <a:xfrm>
            <a:off x="0" y="6668929"/>
            <a:ext cx="4032568" cy="3509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0725" name="Rectangle 5"/>
          <p:cNvSpPr>
            <a:spLocks noGrp="1" noChangeArrowheads="1"/>
          </p:cNvSpPr>
          <p:nvPr>
            <p:ph type="sldNum" sz="quarter" idx="3"/>
          </p:nvPr>
        </p:nvSpPr>
        <p:spPr bwMode="auto">
          <a:xfrm>
            <a:off x="5273357" y="6668929"/>
            <a:ext cx="4032568" cy="350996"/>
          </a:xfrm>
          <a:prstGeom prst="rect">
            <a:avLst/>
          </a:prstGeom>
          <a:noFill/>
          <a:ln w="9525">
            <a:noFill/>
            <a:miter lim="800000"/>
            <a:headEnd/>
            <a:tailEnd/>
          </a:ln>
          <a:effectLst/>
        </p:spPr>
        <p:txBody>
          <a:bodyPr vert="horz" wrap="square" lIns="93287" tIns="46644" rIns="93287" bIns="46644" numCol="1" anchor="b" anchorCtr="0" compatLnSpc="1">
            <a:prstTxWarp prst="textNoShape">
              <a:avLst/>
            </a:prstTxWarp>
          </a:bodyPr>
          <a:lstStyle>
            <a:lvl1pPr algn="r">
              <a:defRPr sz="1200">
                <a:latin typeface="Times New Roman" pitchFamily="18" charset="0"/>
              </a:defRPr>
            </a:lvl1pPr>
          </a:lstStyle>
          <a:p>
            <a:pPr>
              <a:defRPr/>
            </a:pPr>
            <a:fld id="{18A82483-E154-4616-B613-EE575D59CC67}" type="slidenum">
              <a:rPr lang="en-US"/>
              <a:pPr>
                <a:defRPr/>
              </a:pPr>
              <a:t>‹#›</a:t>
            </a:fld>
            <a:endParaRPr lang="en-US"/>
          </a:p>
        </p:txBody>
      </p:sp>
    </p:spTree>
    <p:extLst>
      <p:ext uri="{BB962C8B-B14F-4D97-AF65-F5344CB8AC3E}">
        <p14:creationId xmlns:p14="http://schemas.microsoft.com/office/powerpoint/2010/main" val="18132473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2568" cy="350996"/>
          </a:xfrm>
          <a:prstGeom prst="rect">
            <a:avLst/>
          </a:prstGeom>
        </p:spPr>
        <p:txBody>
          <a:bodyPr vert="horz" wrap="square" lIns="93287" tIns="46644" rIns="93287" bIns="46644" numCol="1" anchor="t" anchorCtr="0" compatLnSpc="1">
            <a:prstTxWarp prst="textNoShape">
              <a:avLst/>
            </a:prstTxWarp>
          </a:bodyPr>
          <a:lstStyle>
            <a:lvl1pPr>
              <a:defRPr sz="1200">
                <a:latin typeface="Arial" charset="0"/>
              </a:defRPr>
            </a:lvl1pPr>
          </a:lstStyle>
          <a:p>
            <a:pPr>
              <a:defRPr/>
            </a:pPr>
            <a:endParaRPr lang="en-US"/>
          </a:p>
        </p:txBody>
      </p:sp>
      <p:sp>
        <p:nvSpPr>
          <p:cNvPr id="3" name="Date Placeholder 2"/>
          <p:cNvSpPr>
            <a:spLocks noGrp="1"/>
          </p:cNvSpPr>
          <p:nvPr>
            <p:ph type="dt" idx="1"/>
          </p:nvPr>
        </p:nvSpPr>
        <p:spPr>
          <a:xfrm>
            <a:off x="5271204" y="0"/>
            <a:ext cx="4032568" cy="350996"/>
          </a:xfrm>
          <a:prstGeom prst="rect">
            <a:avLst/>
          </a:prstGeom>
        </p:spPr>
        <p:txBody>
          <a:bodyPr vert="horz" wrap="square" lIns="93287" tIns="46644" rIns="93287" bIns="46644" numCol="1" anchor="t" anchorCtr="0" compatLnSpc="1">
            <a:prstTxWarp prst="textNoShape">
              <a:avLst/>
            </a:prstTxWarp>
          </a:bodyPr>
          <a:lstStyle>
            <a:lvl1pPr algn="r">
              <a:defRPr sz="1200">
                <a:latin typeface="Arial" charset="0"/>
              </a:defRPr>
            </a:lvl1pPr>
          </a:lstStyle>
          <a:p>
            <a:pPr>
              <a:defRPr/>
            </a:pPr>
            <a:fld id="{51234B25-02A3-48F2-B752-52A0B6BF59D8}" type="datetimeFigureOut">
              <a:rPr lang="en-US"/>
              <a:pPr>
                <a:defRPr/>
              </a:pPr>
              <a:t>3/13/18</a:t>
            </a:fld>
            <a:endParaRPr lang="en-US"/>
          </a:p>
        </p:txBody>
      </p:sp>
      <p:sp>
        <p:nvSpPr>
          <p:cNvPr id="4" name="Slide Image Placeholder 3"/>
          <p:cNvSpPr>
            <a:spLocks noGrp="1" noRot="1" noChangeAspect="1"/>
          </p:cNvSpPr>
          <p:nvPr>
            <p:ph type="sldImg" idx="2"/>
          </p:nvPr>
        </p:nvSpPr>
        <p:spPr>
          <a:xfrm>
            <a:off x="2898775" y="527050"/>
            <a:ext cx="3508375" cy="2632075"/>
          </a:xfrm>
          <a:prstGeom prst="rect">
            <a:avLst/>
          </a:prstGeom>
          <a:noFill/>
          <a:ln w="12700">
            <a:solidFill>
              <a:prstClr val="black"/>
            </a:solidFill>
          </a:ln>
        </p:spPr>
        <p:txBody>
          <a:bodyPr vert="horz" lIns="93287" tIns="46644" rIns="93287" bIns="46644" rtlCol="0" anchor="ctr"/>
          <a:lstStyle/>
          <a:p>
            <a:pPr lvl="0"/>
            <a:endParaRPr lang="en-US" noProof="0" smtClean="0"/>
          </a:p>
        </p:txBody>
      </p:sp>
      <p:sp>
        <p:nvSpPr>
          <p:cNvPr id="5" name="Notes Placeholder 4"/>
          <p:cNvSpPr>
            <a:spLocks noGrp="1"/>
          </p:cNvSpPr>
          <p:nvPr>
            <p:ph type="body" sz="quarter" idx="3"/>
          </p:nvPr>
        </p:nvSpPr>
        <p:spPr>
          <a:xfrm>
            <a:off x="930593" y="3334465"/>
            <a:ext cx="7444740" cy="3158966"/>
          </a:xfrm>
          <a:prstGeom prst="rect">
            <a:avLst/>
          </a:prstGeom>
        </p:spPr>
        <p:txBody>
          <a:bodyPr vert="horz" lIns="93287" tIns="46644" rIns="93287" bIns="46644"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6667711"/>
            <a:ext cx="4032568" cy="350996"/>
          </a:xfrm>
          <a:prstGeom prst="rect">
            <a:avLst/>
          </a:prstGeom>
        </p:spPr>
        <p:txBody>
          <a:bodyPr vert="horz" wrap="square" lIns="93287" tIns="46644" rIns="93287" bIns="46644" numCol="1" anchor="b" anchorCtr="0" compatLnSpc="1">
            <a:prstTxWarp prst="textNoShape">
              <a:avLst/>
            </a:prstTxWarp>
          </a:bodyPr>
          <a:lstStyle>
            <a:lvl1pPr>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5271204" y="6667711"/>
            <a:ext cx="4032568" cy="350996"/>
          </a:xfrm>
          <a:prstGeom prst="rect">
            <a:avLst/>
          </a:prstGeom>
        </p:spPr>
        <p:txBody>
          <a:bodyPr vert="horz" wrap="square" lIns="93287" tIns="46644" rIns="93287" bIns="46644" numCol="1" anchor="b" anchorCtr="0" compatLnSpc="1">
            <a:prstTxWarp prst="textNoShape">
              <a:avLst/>
            </a:prstTxWarp>
          </a:bodyPr>
          <a:lstStyle>
            <a:lvl1pPr algn="r">
              <a:defRPr sz="1200">
                <a:latin typeface="Arial" charset="0"/>
              </a:defRPr>
            </a:lvl1pPr>
          </a:lstStyle>
          <a:p>
            <a:pPr>
              <a:defRPr/>
            </a:pPr>
            <a:fld id="{73F57687-0861-4DDE-9C60-98033C1FE457}" type="slidenum">
              <a:rPr lang="en-US"/>
              <a:pPr>
                <a:defRPr/>
              </a:pPr>
              <a:t>‹#›</a:t>
            </a:fld>
            <a:endParaRPr lang="en-US"/>
          </a:p>
        </p:txBody>
      </p:sp>
    </p:spTree>
    <p:extLst>
      <p:ext uri="{BB962C8B-B14F-4D97-AF65-F5344CB8AC3E}">
        <p14:creationId xmlns:p14="http://schemas.microsoft.com/office/powerpoint/2010/main" val="703105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Image Placeholder 1"/>
          <p:cNvSpPr>
            <a:spLocks noGrp="1" noRot="1" noChangeAspect="1" noTextEdit="1"/>
          </p:cNvSpPr>
          <p:nvPr>
            <p:ph type="sldImg"/>
          </p:nvPr>
        </p:nvSpPr>
        <p:spPr bwMode="auto">
          <a:xfrm>
            <a:off x="2898775" y="527050"/>
            <a:ext cx="3508375" cy="2632075"/>
          </a:xfrm>
          <a:noFill/>
          <a:ln>
            <a:solidFill>
              <a:srgbClr val="000000"/>
            </a:solidFill>
            <a:miter lim="800000"/>
            <a:headEnd/>
            <a:tailEnd/>
          </a:ln>
        </p:spPr>
      </p:sp>
      <p:sp>
        <p:nvSpPr>
          <p:cNvPr id="10445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04452" name="Slide Number Placeholder 3"/>
          <p:cNvSpPr>
            <a:spLocks noGrp="1"/>
          </p:cNvSpPr>
          <p:nvPr>
            <p:ph type="sldNum" sz="quarter" idx="5"/>
          </p:nvPr>
        </p:nvSpPr>
        <p:spPr bwMode="auto">
          <a:noFill/>
          <a:ln>
            <a:miter lim="800000"/>
            <a:headEnd/>
            <a:tailEnd/>
          </a:ln>
        </p:spPr>
        <p:txBody>
          <a:bodyPr/>
          <a:lstStyle/>
          <a:p>
            <a:fld id="{C4A019FE-B0ED-471A-BFE4-F518F66EC08B}" type="slidenum">
              <a:rPr lang="en-US" smtClean="0"/>
              <a:pPr/>
              <a:t>26</a:t>
            </a:fld>
            <a:endParaRPr lang="en-US" smtClean="0"/>
          </a:p>
        </p:txBody>
      </p:sp>
    </p:spTree>
    <p:extLst>
      <p:ext uri="{BB962C8B-B14F-4D97-AF65-F5344CB8AC3E}">
        <p14:creationId xmlns:p14="http://schemas.microsoft.com/office/powerpoint/2010/main" val="8105745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9629806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38821884"/>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49831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49831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4014482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06803270"/>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55029358"/>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xOverObj" preserve="1">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8229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7200" y="3505200"/>
            <a:ext cx="8229600" cy="1752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126281894"/>
      </p:ext>
    </p:extLst>
  </p:cSld>
  <p:clrMapOvr>
    <a:masterClrMapping/>
  </p:clrMapOvr>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457200" y="1600200"/>
            <a:ext cx="4038600" cy="3657600"/>
          </a:xfrm>
        </p:spPr>
        <p:txBody>
          <a:bodyPr/>
          <a:lstStyle/>
          <a:p>
            <a:pPr lvl="0"/>
            <a:endParaRPr lang="en-US" noProof="0" smtClean="0"/>
          </a:p>
        </p:txBody>
      </p:sp>
      <p:sp>
        <p:nvSpPr>
          <p:cNvPr id="4" name="Text Placeholder 3"/>
          <p:cNvSpPr>
            <a:spLocks noGrp="1"/>
          </p:cNvSpPr>
          <p:nvPr>
            <p:ph type="body" sz="half" idx="2"/>
          </p:nvPr>
        </p:nvSpPr>
        <p:spPr>
          <a:xfrm>
            <a:off x="4648200" y="1600200"/>
            <a:ext cx="4038600" cy="3657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00961015"/>
      </p:ext>
    </p:extLst>
  </p:cSld>
  <p:clrMapOvr>
    <a:masterClrMapping/>
  </p:clrMapOvr>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3657600"/>
          </a:xfrm>
        </p:spPr>
        <p:txBody>
          <a:bodyPr/>
          <a:lstStyle/>
          <a:p>
            <a:pPr lvl="0"/>
            <a:endParaRPr lang="en-US" noProof="0" smtClean="0"/>
          </a:p>
        </p:txBody>
      </p:sp>
    </p:spTree>
    <p:extLst>
      <p:ext uri="{BB962C8B-B14F-4D97-AF65-F5344CB8AC3E}">
        <p14:creationId xmlns:p14="http://schemas.microsoft.com/office/powerpoint/2010/main" val="62231463"/>
      </p:ext>
    </p:extLst>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0553049"/>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10793674"/>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3657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20328610"/>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8633066"/>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602615887"/>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7782330"/>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738632153"/>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920828770"/>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100000">
              <a:schemeClr val="bg1">
                <a:tint val="45000"/>
                <a:shade val="99000"/>
                <a:satMod val="350000"/>
              </a:schemeClr>
            </a:gs>
            <a:gs pos="100000">
              <a:schemeClr val="bg1">
                <a:shade val="20000"/>
                <a:satMod val="25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1600200"/>
            <a:ext cx="8229600" cy="3657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l" eaLnBrk="1" hangingPunct="1">
              <a:defRPr/>
            </a:pPr>
            <a:r>
              <a:rPr lang="en-US" altLang="en-US" sz="800" dirty="0" smtClean="0"/>
              <a:t>www.nano4me.org</a:t>
            </a:r>
          </a:p>
        </p:txBody>
      </p:sp>
      <p:sp>
        <p:nvSpPr>
          <p:cNvPr id="6"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defRPr/>
            </a:pPr>
            <a:r>
              <a:rPr lang="en-US" altLang="en-US" sz="800" dirty="0" smtClean="0"/>
              <a:t>© 2018 The Pennsylvania State University</a:t>
            </a:r>
          </a:p>
        </p:txBody>
      </p:sp>
      <p:sp>
        <p:nvSpPr>
          <p:cNvPr id="7" name="Rectangle 5"/>
          <p:cNvSpPr>
            <a:spLocks noChangeArrowheads="1"/>
          </p:cNvSpPr>
          <p:nvPr userDrawn="1"/>
        </p:nvSpPr>
        <p:spPr bwMode="auto">
          <a:xfrm>
            <a:off x="0" y="6642100"/>
            <a:ext cx="9144000"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r" eaLnBrk="1" hangingPunct="1">
              <a:defRPr/>
            </a:pPr>
            <a:r>
              <a:rPr lang="en-US" altLang="en-US" sz="800" dirty="0" smtClean="0"/>
              <a:t>Role of Metal Nanoparticles in Bio Applications </a:t>
            </a:r>
            <a:fld id="{862CD6A4-F241-4398-B59C-ADF65728BD48}" type="slidenum">
              <a:rPr lang="en-US" altLang="en-US" sz="800" smtClean="0"/>
              <a:t>‹#›</a:t>
            </a:fld>
            <a:endParaRPr lang="en-US" altLang="en-US" sz="800" dirty="0" smtClean="0"/>
          </a:p>
        </p:txBody>
      </p:sp>
    </p:spTree>
    <p:extLst>
      <p:ext uri="{BB962C8B-B14F-4D97-AF65-F5344CB8AC3E}">
        <p14:creationId xmlns:p14="http://schemas.microsoft.com/office/powerpoint/2010/main" val="2172975717"/>
      </p:ext>
    </p:extLst>
  </p:cSld>
  <p:clrMap bg1="lt1" tx1="dk1" bg2="lt2" tx2="dk2" accent1="accent1" accent2="accent2" accent3="accent3" accent4="accent4" accent5="accent5" accent6="accent6" hlink="hlink" folHlink="folHlink"/>
  <p:sldLayoutIdLst>
    <p:sldLayoutId id="2147484121" r:id="rId1"/>
    <p:sldLayoutId id="2147484122" r:id="rId2"/>
    <p:sldLayoutId id="2147484123" r:id="rId3"/>
    <p:sldLayoutId id="2147484124" r:id="rId4"/>
    <p:sldLayoutId id="2147484125" r:id="rId5"/>
    <p:sldLayoutId id="2147484126" r:id="rId6"/>
    <p:sldLayoutId id="2147484127" r:id="rId7"/>
    <p:sldLayoutId id="2147484128" r:id="rId8"/>
    <p:sldLayoutId id="2147484129" r:id="rId9"/>
    <p:sldLayoutId id="2147484130" r:id="rId10"/>
    <p:sldLayoutId id="2147484131" r:id="rId11"/>
    <p:sldLayoutId id="2147484132" r:id="rId12"/>
    <p:sldLayoutId id="2147484133" r:id="rId13"/>
    <p:sldLayoutId id="2147484134" r:id="rId14"/>
    <p:sldLayoutId id="2147484135" r:id="rId15"/>
    <p:sldLayoutId id="2147484136" r:id="rId16"/>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xml"/><Relationship Id="rId3" Type="http://schemas.openxmlformats.org/officeDocument/2006/relationships/image" Target="../media/image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txBox="1">
            <a:spLocks/>
          </p:cNvSpPr>
          <p:nvPr/>
        </p:nvSpPr>
        <p:spPr bwMode="auto">
          <a:xfrm>
            <a:off x="457200" y="3733800"/>
            <a:ext cx="8229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700">
                <a:solidFill>
                  <a:schemeClr val="tx1"/>
                </a:solidFill>
                <a:latin typeface="Arial" charset="0"/>
              </a:defRPr>
            </a:lvl1pPr>
            <a:lvl2pPr marL="742950" indent="-285750" eaLnBrk="0" hangingPunct="0">
              <a:defRPr sz="1700">
                <a:solidFill>
                  <a:schemeClr val="tx1"/>
                </a:solidFill>
                <a:latin typeface="Arial" charset="0"/>
              </a:defRPr>
            </a:lvl2pPr>
            <a:lvl3pPr marL="1143000" indent="-228600" eaLnBrk="0" hangingPunct="0">
              <a:defRPr sz="1700">
                <a:solidFill>
                  <a:schemeClr val="tx1"/>
                </a:solidFill>
                <a:latin typeface="Arial" charset="0"/>
              </a:defRPr>
            </a:lvl3pPr>
            <a:lvl4pPr marL="1600200" indent="-228600" eaLnBrk="0" hangingPunct="0">
              <a:defRPr sz="1700">
                <a:solidFill>
                  <a:schemeClr val="tx1"/>
                </a:solidFill>
                <a:latin typeface="Arial" charset="0"/>
              </a:defRPr>
            </a:lvl4pPr>
            <a:lvl5pPr marL="2057400" indent="-228600" eaLnBrk="0" hangingPunct="0">
              <a:defRPr sz="1700">
                <a:solidFill>
                  <a:schemeClr val="tx1"/>
                </a:solidFill>
                <a:latin typeface="Arial" charset="0"/>
              </a:defRPr>
            </a:lvl5pPr>
            <a:lvl6pPr marL="2514600" indent="-228600" eaLnBrk="0" fontAlgn="base" hangingPunct="0">
              <a:spcBef>
                <a:spcPct val="0"/>
              </a:spcBef>
              <a:spcAft>
                <a:spcPct val="0"/>
              </a:spcAft>
              <a:defRPr sz="1700">
                <a:solidFill>
                  <a:schemeClr val="tx1"/>
                </a:solidFill>
                <a:latin typeface="Arial" charset="0"/>
              </a:defRPr>
            </a:lvl6pPr>
            <a:lvl7pPr marL="2971800" indent="-228600" eaLnBrk="0" fontAlgn="base" hangingPunct="0">
              <a:spcBef>
                <a:spcPct val="0"/>
              </a:spcBef>
              <a:spcAft>
                <a:spcPct val="0"/>
              </a:spcAft>
              <a:defRPr sz="1700">
                <a:solidFill>
                  <a:schemeClr val="tx1"/>
                </a:solidFill>
                <a:latin typeface="Arial" charset="0"/>
              </a:defRPr>
            </a:lvl7pPr>
            <a:lvl8pPr marL="3429000" indent="-228600" eaLnBrk="0" fontAlgn="base" hangingPunct="0">
              <a:spcBef>
                <a:spcPct val="0"/>
              </a:spcBef>
              <a:spcAft>
                <a:spcPct val="0"/>
              </a:spcAft>
              <a:defRPr sz="1700">
                <a:solidFill>
                  <a:schemeClr val="tx1"/>
                </a:solidFill>
                <a:latin typeface="Arial" charset="0"/>
              </a:defRPr>
            </a:lvl8pPr>
            <a:lvl9pPr marL="3886200" indent="-228600" eaLnBrk="0" fontAlgn="base" hangingPunct="0">
              <a:spcBef>
                <a:spcPct val="0"/>
              </a:spcBef>
              <a:spcAft>
                <a:spcPct val="0"/>
              </a:spcAft>
              <a:defRPr sz="1700">
                <a:solidFill>
                  <a:schemeClr val="tx1"/>
                </a:solidFill>
                <a:latin typeface="Arial" charset="0"/>
              </a:defRPr>
            </a:lvl9pPr>
          </a:lstStyle>
          <a:p>
            <a:pPr algn="ctr"/>
            <a:r>
              <a:rPr lang="en-US" sz="4000" b="1" dirty="0" smtClean="0">
                <a:solidFill>
                  <a:srgbClr val="000000"/>
                </a:solidFill>
                <a:latin typeface="+mj-lt"/>
                <a:cs typeface="Arial" charset="0"/>
              </a:rPr>
              <a:t>Role of Metal Nanoparticles in Biological Applications:</a:t>
            </a:r>
          </a:p>
          <a:p>
            <a:pPr algn="ctr"/>
            <a:r>
              <a:rPr lang="en-US" sz="2800" b="1" dirty="0" smtClean="0">
                <a:solidFill>
                  <a:srgbClr val="000000"/>
                </a:solidFill>
                <a:latin typeface="+mj-lt"/>
                <a:cs typeface="Arial" charset="0"/>
              </a:rPr>
              <a:t>Biocompatibility and Cellular Overview Part 4</a:t>
            </a:r>
            <a:endParaRPr lang="en-US" sz="2800" b="1" dirty="0">
              <a:solidFill>
                <a:srgbClr val="000000"/>
              </a:solidFill>
              <a:latin typeface="+mj-lt"/>
              <a:cs typeface="Arial"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771633"/>
            <a:ext cx="8686800" cy="2049295"/>
          </a:xfrm>
          <a:prstGeom prst="rect">
            <a:avLst/>
          </a:prstGeom>
        </p:spPr>
      </p:pic>
    </p:spTree>
    <p:extLst>
      <p:ext uri="{BB962C8B-B14F-4D97-AF65-F5344CB8AC3E}">
        <p14:creationId xmlns:p14="http://schemas.microsoft.com/office/powerpoint/2010/main" val="3590785065"/>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1371" y="1676400"/>
            <a:ext cx="7620000" cy="457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943600" y="6154583"/>
            <a:ext cx="2971798" cy="246221"/>
          </a:xfrm>
          <a:prstGeom prst="rect">
            <a:avLst/>
          </a:prstGeom>
          <a:noFill/>
        </p:spPr>
        <p:txBody>
          <a:bodyPr wrap="square" rtlCol="0">
            <a:spAutoFit/>
          </a:bodyPr>
          <a:lstStyle/>
          <a:p>
            <a:r>
              <a:rPr lang="en-US" sz="1000" dirty="0">
                <a:solidFill>
                  <a:srgbClr val="000000"/>
                </a:solidFill>
              </a:rPr>
              <a:t>http://nanotechweb.org/cws/article/tech/48797</a:t>
            </a:r>
          </a:p>
        </p:txBody>
      </p:sp>
    </p:spTree>
    <p:extLst>
      <p:ext uri="{BB962C8B-B14F-4D97-AF65-F5344CB8AC3E}">
        <p14:creationId xmlns:p14="http://schemas.microsoft.com/office/powerpoint/2010/main" val="207619636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800" dirty="0"/>
              <a:t>The heating is based on the known optical </a:t>
            </a:r>
            <a:r>
              <a:rPr lang="en-US" sz="2800" dirty="0" err="1"/>
              <a:t>plasmon</a:t>
            </a:r>
            <a:r>
              <a:rPr lang="en-US" sz="2800" dirty="0"/>
              <a:t> resonance </a:t>
            </a:r>
            <a:r>
              <a:rPr lang="en-US" sz="2800" dirty="0" smtClean="0"/>
              <a:t>of gold </a:t>
            </a:r>
            <a:r>
              <a:rPr lang="en-US" sz="2800" dirty="0"/>
              <a:t>in the NIR region. </a:t>
            </a:r>
            <a:endParaRPr lang="en-US" sz="2800" dirty="0" smtClean="0"/>
          </a:p>
          <a:p>
            <a:r>
              <a:rPr lang="en-US" sz="2800" dirty="0" smtClean="0"/>
              <a:t>This </a:t>
            </a:r>
            <a:r>
              <a:rPr lang="en-US" sz="2800" dirty="0"/>
              <a:t>therapy is currently in phase </a:t>
            </a:r>
            <a:r>
              <a:rPr lang="en-US" sz="2800" dirty="0" smtClean="0"/>
              <a:t>I clinical </a:t>
            </a:r>
            <a:r>
              <a:rPr lang="en-US" sz="2800" dirty="0"/>
              <a:t>trials for the treatment of refractory and/or recurrent </a:t>
            </a:r>
            <a:r>
              <a:rPr lang="en-US" sz="2800" dirty="0" smtClean="0"/>
              <a:t>head and </a:t>
            </a:r>
            <a:r>
              <a:rPr lang="en-US" sz="2800" dirty="0"/>
              <a:t>neck cancer</a:t>
            </a:r>
            <a:r>
              <a:rPr lang="en-US" sz="2800" dirty="0" smtClean="0"/>
              <a:t>.</a:t>
            </a:r>
          </a:p>
          <a:p>
            <a:r>
              <a:rPr lang="en-US" sz="2800" dirty="0" smtClean="0"/>
              <a:t>Though </a:t>
            </a:r>
            <a:r>
              <a:rPr lang="en-US" sz="2800" dirty="0"/>
              <a:t>highly effective for superficial </a:t>
            </a:r>
            <a:r>
              <a:rPr lang="en-US" sz="2800" dirty="0" smtClean="0"/>
              <a:t>tumors, NIR </a:t>
            </a:r>
            <a:r>
              <a:rPr lang="en-US" sz="2800" dirty="0"/>
              <a:t>energy is not suited to target deeper cancers because of </a:t>
            </a:r>
            <a:r>
              <a:rPr lang="en-US" sz="2800" dirty="0" smtClean="0"/>
              <a:t>its limited </a:t>
            </a:r>
            <a:r>
              <a:rPr lang="en-US" sz="2800" dirty="0"/>
              <a:t>penetration depth through human tissue </a:t>
            </a:r>
            <a:r>
              <a:rPr lang="en-US" sz="2800" dirty="0" smtClean="0"/>
              <a:t>about 3 cm.  This is a severe limitation, but it is addressed with other nanoparticles reviewed later in this presentation.</a:t>
            </a:r>
            <a:endParaRPr lang="en-US" sz="2800" dirty="0"/>
          </a:p>
        </p:txBody>
      </p:sp>
    </p:spTree>
    <p:extLst>
      <p:ext uri="{BB962C8B-B14F-4D97-AF65-F5344CB8AC3E}">
        <p14:creationId xmlns:p14="http://schemas.microsoft.com/office/powerpoint/2010/main" val="56391437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a:xfrm>
            <a:off x="457200" y="1828800"/>
            <a:ext cx="8229600" cy="3657600"/>
          </a:xfrm>
        </p:spPr>
        <p:txBody>
          <a:bodyPr/>
          <a:lstStyle/>
          <a:p>
            <a:r>
              <a:rPr lang="en-US" sz="2800" dirty="0" smtClean="0"/>
              <a:t>A non-gold alternative material approach uses heated </a:t>
            </a:r>
            <a:r>
              <a:rPr lang="en-US" sz="2800" dirty="0"/>
              <a:t>magnetic </a:t>
            </a:r>
            <a:r>
              <a:rPr lang="en-US" sz="2800" dirty="0" smtClean="0"/>
              <a:t>nanoparticles, such </a:t>
            </a:r>
            <a:r>
              <a:rPr lang="en-US" sz="2800" dirty="0"/>
              <a:t>as dextran-coated iron </a:t>
            </a:r>
            <a:r>
              <a:rPr lang="en-US" sz="2800" dirty="0" smtClean="0"/>
              <a:t>oxide.  This method uses an </a:t>
            </a:r>
            <a:r>
              <a:rPr lang="en-US" sz="2800" dirty="0"/>
              <a:t>inductively </a:t>
            </a:r>
            <a:r>
              <a:rPr lang="en-US" sz="2800" dirty="0" smtClean="0"/>
              <a:t>coupled magnetic field for an energy source.</a:t>
            </a:r>
          </a:p>
          <a:p>
            <a:r>
              <a:rPr lang="en-US" sz="2800" dirty="0" smtClean="0"/>
              <a:t>However</a:t>
            </a:r>
            <a:r>
              <a:rPr lang="en-US" sz="2800" dirty="0"/>
              <a:t>, the </a:t>
            </a:r>
            <a:r>
              <a:rPr lang="en-US" sz="2800" dirty="0" smtClean="0"/>
              <a:t>high concentrations </a:t>
            </a:r>
            <a:r>
              <a:rPr lang="en-US" sz="2800" dirty="0"/>
              <a:t>of iron oxide needed for adequate heat </a:t>
            </a:r>
            <a:r>
              <a:rPr lang="en-US" sz="2800" dirty="0" smtClean="0"/>
              <a:t>therapy can </a:t>
            </a:r>
            <a:r>
              <a:rPr lang="en-US" sz="2800" dirty="0"/>
              <a:t>only be achieved by direct </a:t>
            </a:r>
            <a:r>
              <a:rPr lang="en-US" sz="2800" dirty="0" err="1"/>
              <a:t>intratumoral</a:t>
            </a:r>
            <a:r>
              <a:rPr lang="en-US" sz="2800" dirty="0"/>
              <a:t> injection, </a:t>
            </a:r>
            <a:r>
              <a:rPr lang="en-US" sz="2800" dirty="0" smtClean="0"/>
              <a:t>which limits practical use.</a:t>
            </a:r>
            <a:endParaRPr lang="en-US" sz="2800" dirty="0"/>
          </a:p>
        </p:txBody>
      </p:sp>
      <p:sp>
        <p:nvSpPr>
          <p:cNvPr id="4" name="TextBox 3"/>
          <p:cNvSpPr txBox="1"/>
          <p:nvPr/>
        </p:nvSpPr>
        <p:spPr>
          <a:xfrm>
            <a:off x="5225143" y="6324604"/>
            <a:ext cx="3657600" cy="246221"/>
          </a:xfrm>
          <a:prstGeom prst="rect">
            <a:avLst/>
          </a:prstGeom>
          <a:noFill/>
        </p:spPr>
        <p:txBody>
          <a:bodyPr wrap="square" rtlCol="0">
            <a:spAutoFit/>
          </a:bodyPr>
          <a:lstStyle/>
          <a:p>
            <a:r>
              <a:rPr lang="en-US" sz="1000" dirty="0"/>
              <a:t>www.kanziuscancerresearch.org/_files/docs/file_159.pdf</a:t>
            </a:r>
          </a:p>
        </p:txBody>
      </p:sp>
    </p:spTree>
    <p:extLst>
      <p:ext uri="{BB962C8B-B14F-4D97-AF65-F5344CB8AC3E}">
        <p14:creationId xmlns:p14="http://schemas.microsoft.com/office/powerpoint/2010/main" val="44467509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a:xfrm>
            <a:off x="457200" y="1447800"/>
            <a:ext cx="8229600" cy="3657600"/>
          </a:xfrm>
        </p:spPr>
        <p:txBody>
          <a:bodyPr/>
          <a:lstStyle/>
          <a:p>
            <a:r>
              <a:rPr lang="en-US" sz="2500" dirty="0"/>
              <a:t>Blood and tissue will absorb most wavelengths of light (e.g., blue, green, red). However, wavelengths that are invisible to the eye, such as certain ranges in the infrared region, will penetrate through human tissue with minimal absorption</a:t>
            </a:r>
            <a:r>
              <a:rPr lang="en-US" sz="2500" dirty="0" smtClean="0"/>
              <a:t>.</a:t>
            </a:r>
          </a:p>
          <a:p>
            <a:r>
              <a:rPr lang="en-US" sz="2500" dirty="0" smtClean="0"/>
              <a:t>The </a:t>
            </a:r>
            <a:r>
              <a:rPr lang="en-US" sz="2500" dirty="0" err="1" smtClean="0"/>
              <a:t>nanoshells</a:t>
            </a:r>
            <a:r>
              <a:rPr lang="en-US" sz="2500" dirty="0" smtClean="0"/>
              <a:t> are manufactured to capture the infrared waves and convert them to heat.</a:t>
            </a:r>
          </a:p>
          <a:p>
            <a:r>
              <a:rPr lang="en-US" sz="2500" dirty="0" smtClean="0"/>
              <a:t>Tuning is done by </a:t>
            </a:r>
            <a:r>
              <a:rPr lang="en-US" sz="2500" dirty="0" err="1" smtClean="0"/>
              <a:t>varing</a:t>
            </a:r>
            <a:r>
              <a:rPr lang="en-US" sz="2500" dirty="0" smtClean="0"/>
              <a:t> the inner silica core and the thickness of the gold shell.</a:t>
            </a:r>
          </a:p>
        </p:txBody>
      </p:sp>
      <p:sp>
        <p:nvSpPr>
          <p:cNvPr id="4" name="TextBox 3"/>
          <p:cNvSpPr txBox="1"/>
          <p:nvPr/>
        </p:nvSpPr>
        <p:spPr>
          <a:xfrm>
            <a:off x="6019800" y="6248400"/>
            <a:ext cx="2895600" cy="246221"/>
          </a:xfrm>
          <a:prstGeom prst="rect">
            <a:avLst/>
          </a:prstGeom>
          <a:noFill/>
        </p:spPr>
        <p:txBody>
          <a:bodyPr wrap="square" rtlCol="0">
            <a:spAutoFit/>
          </a:bodyPr>
          <a:lstStyle/>
          <a:p>
            <a:r>
              <a:rPr lang="en-US" sz="1000" dirty="0">
                <a:solidFill>
                  <a:srgbClr val="000000"/>
                </a:solidFill>
              </a:rPr>
              <a:t>http://www.ncbi.nlm.nih.gov/pubmed/15826113</a:t>
            </a:r>
          </a:p>
        </p:txBody>
      </p:sp>
    </p:spTree>
    <p:extLst>
      <p:ext uri="{BB962C8B-B14F-4D97-AF65-F5344CB8AC3E}">
        <p14:creationId xmlns:p14="http://schemas.microsoft.com/office/powerpoint/2010/main" val="2525812288"/>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a:xfrm>
            <a:off x="457200" y="1371600"/>
            <a:ext cx="8229600" cy="3657600"/>
          </a:xfrm>
        </p:spPr>
        <p:txBody>
          <a:bodyPr/>
          <a:lstStyle/>
          <a:p>
            <a:r>
              <a:rPr lang="en-US" sz="2400" dirty="0" smtClean="0"/>
              <a:t>The </a:t>
            </a:r>
            <a:r>
              <a:rPr lang="en-US" sz="2400" dirty="0"/>
              <a:t>key innovation with </a:t>
            </a:r>
            <a:r>
              <a:rPr lang="en-US" sz="2400" dirty="0" err="1"/>
              <a:t>nanoshells</a:t>
            </a:r>
            <a:r>
              <a:rPr lang="en-US" sz="2400" dirty="0"/>
              <a:t> is that we can tune their color from the visible using the dimensions of the core and the shell to different regions of the spectrum. So </a:t>
            </a:r>
            <a:r>
              <a:rPr lang="en-US" sz="2400" dirty="0" smtClean="0"/>
              <a:t>the particles can be tuned into </a:t>
            </a:r>
            <a:r>
              <a:rPr lang="en-US" sz="2400" dirty="0"/>
              <a:t>the near-infrared region of the spectrum. </a:t>
            </a:r>
            <a:r>
              <a:rPr lang="en-US" sz="2400" dirty="0" smtClean="0"/>
              <a:t>Biomedical </a:t>
            </a:r>
            <a:r>
              <a:rPr lang="en-US" sz="2400" dirty="0"/>
              <a:t>engineers call that "the water window," because we're mostly made out of water, and water is most transparent in this region of the spectrum. </a:t>
            </a:r>
            <a:r>
              <a:rPr lang="en-US" sz="2400" b="1" dirty="0"/>
              <a:t>Light can penetrate tissue by as many as 10 centimeters</a:t>
            </a:r>
            <a:r>
              <a:rPr lang="en-US" sz="2400" dirty="0"/>
              <a:t>, depending on tissue type</a:t>
            </a:r>
            <a:r>
              <a:rPr lang="en-US" sz="2400" dirty="0" smtClean="0"/>
              <a:t>. </a:t>
            </a:r>
          </a:p>
        </p:txBody>
      </p:sp>
      <p:sp>
        <p:nvSpPr>
          <p:cNvPr id="4" name="TextBox 3"/>
          <p:cNvSpPr txBox="1"/>
          <p:nvPr/>
        </p:nvSpPr>
        <p:spPr>
          <a:xfrm>
            <a:off x="5943600" y="6096000"/>
            <a:ext cx="2895600" cy="246221"/>
          </a:xfrm>
          <a:prstGeom prst="rect">
            <a:avLst/>
          </a:prstGeom>
          <a:noFill/>
        </p:spPr>
        <p:txBody>
          <a:bodyPr wrap="square" rtlCol="0">
            <a:spAutoFit/>
          </a:bodyPr>
          <a:lstStyle/>
          <a:p>
            <a:r>
              <a:rPr lang="en-US" sz="1000" dirty="0">
                <a:solidFill>
                  <a:srgbClr val="000000"/>
                </a:solidFill>
              </a:rPr>
              <a:t>http://www.ncbi.nlm.nih.gov/pubmed/15826113</a:t>
            </a:r>
          </a:p>
        </p:txBody>
      </p:sp>
    </p:spTree>
    <p:extLst>
      <p:ext uri="{BB962C8B-B14F-4D97-AF65-F5344CB8AC3E}">
        <p14:creationId xmlns:p14="http://schemas.microsoft.com/office/powerpoint/2010/main" val="33727992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a:xfrm>
            <a:off x="381000" y="1524000"/>
            <a:ext cx="8229600" cy="3657600"/>
          </a:xfrm>
        </p:spPr>
        <p:txBody>
          <a:bodyPr/>
          <a:lstStyle/>
          <a:p>
            <a:r>
              <a:rPr lang="en-US" sz="2400" dirty="0"/>
              <a:t>The physics of this structure are unique which allow the particle to absorb or scatter different wavelengths compared to other solid spheres. For example, solid gold nanoparticles will absorb green light. However, an </a:t>
            </a:r>
            <a:r>
              <a:rPr lang="en-US" sz="2400" dirty="0" err="1"/>
              <a:t>AuroShell</a:t>
            </a:r>
            <a:r>
              <a:rPr lang="en-US" sz="2400" dirty="0"/>
              <a:t> particle with a gold shell can be designed to absorb different wavelengths, including the near infrared.</a:t>
            </a:r>
          </a:p>
          <a:p>
            <a:r>
              <a:rPr lang="en-US" sz="2400" dirty="0" smtClean="0"/>
              <a:t>Because </a:t>
            </a:r>
            <a:r>
              <a:rPr lang="en-US" sz="2400" dirty="0"/>
              <a:t>light in the near infrared will penetrate through tissue, nanoparticles designed to absorb in the infrared have enabled new therapeutic and diagnostic applications. </a:t>
            </a:r>
            <a:endParaRPr lang="en-US" sz="2400" dirty="0" smtClean="0"/>
          </a:p>
        </p:txBody>
      </p:sp>
      <p:sp>
        <p:nvSpPr>
          <p:cNvPr id="4" name="TextBox 3"/>
          <p:cNvSpPr txBox="1"/>
          <p:nvPr/>
        </p:nvSpPr>
        <p:spPr>
          <a:xfrm>
            <a:off x="5791200" y="6096000"/>
            <a:ext cx="2971800" cy="246221"/>
          </a:xfrm>
          <a:prstGeom prst="rect">
            <a:avLst/>
          </a:prstGeom>
          <a:noFill/>
        </p:spPr>
        <p:txBody>
          <a:bodyPr wrap="square" rtlCol="0">
            <a:spAutoFit/>
          </a:bodyPr>
          <a:lstStyle/>
          <a:p>
            <a:r>
              <a:rPr lang="en-US" sz="1000" dirty="0">
                <a:solidFill>
                  <a:srgbClr val="000000"/>
                </a:solidFill>
              </a:rPr>
              <a:t>http://www.ncbi.nlm.nih.gov/pubmed/15826113</a:t>
            </a:r>
          </a:p>
        </p:txBody>
      </p:sp>
    </p:spTree>
    <p:extLst>
      <p:ext uri="{BB962C8B-B14F-4D97-AF65-F5344CB8AC3E}">
        <p14:creationId xmlns:p14="http://schemas.microsoft.com/office/powerpoint/2010/main" val="15069885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p:txBody>
          <a:bodyPr/>
          <a:lstStyle/>
          <a:p>
            <a:r>
              <a:rPr lang="en-US" sz="2400" dirty="0" smtClean="0"/>
              <a:t>This differs from conventional gold nanoparticles that are limited to about 2-3 cm of access by light radiation. </a:t>
            </a:r>
          </a:p>
          <a:p>
            <a:r>
              <a:rPr lang="en-US" sz="2400" dirty="0" smtClean="0"/>
              <a:t>Treatment is done with a </a:t>
            </a:r>
            <a:r>
              <a:rPr lang="en-US" sz="2400" dirty="0"/>
              <a:t>very simple handheld </a:t>
            </a:r>
            <a:r>
              <a:rPr lang="en-US" sz="2400" dirty="0" smtClean="0"/>
              <a:t>laser. The </a:t>
            </a:r>
            <a:r>
              <a:rPr lang="en-US" sz="2400" dirty="0" err="1" smtClean="0"/>
              <a:t>nanoshells</a:t>
            </a:r>
            <a:r>
              <a:rPr lang="en-US" sz="2400" dirty="0" smtClean="0"/>
              <a:t> </a:t>
            </a:r>
            <a:r>
              <a:rPr lang="en-US" sz="2400" dirty="0"/>
              <a:t>absorb </a:t>
            </a:r>
            <a:r>
              <a:rPr lang="en-US" sz="2400" dirty="0" smtClean="0"/>
              <a:t>the light </a:t>
            </a:r>
            <a:r>
              <a:rPr lang="en-US" sz="2400" dirty="0"/>
              <a:t>and convert it to heat extremely efficiently, and three minutes is sufficient to kill the cells in the </a:t>
            </a:r>
            <a:r>
              <a:rPr lang="en-US" sz="2400" dirty="0" smtClean="0"/>
              <a:t>tumor.</a:t>
            </a:r>
          </a:p>
          <a:p>
            <a:r>
              <a:rPr lang="en-US" sz="2400" dirty="0"/>
              <a:t>Additionally, </a:t>
            </a:r>
            <a:r>
              <a:rPr lang="en-US" sz="2400" dirty="0" err="1"/>
              <a:t>nanoshells</a:t>
            </a:r>
            <a:r>
              <a:rPr lang="en-US" sz="2400" dirty="0"/>
              <a:t> which are nontoxic, </a:t>
            </a:r>
            <a:r>
              <a:rPr lang="en-US" sz="2400" dirty="0" smtClean="0"/>
              <a:t>progress </a:t>
            </a:r>
            <a:r>
              <a:rPr lang="en-US" sz="2400" dirty="0"/>
              <a:t>through the bloodstream to the tumor site, and unlike conventional drugs, do not leave a toxic trail.</a:t>
            </a:r>
          </a:p>
          <a:p>
            <a:endParaRPr lang="en-US" sz="2400" dirty="0"/>
          </a:p>
        </p:txBody>
      </p:sp>
      <p:sp>
        <p:nvSpPr>
          <p:cNvPr id="4" name="TextBox 3"/>
          <p:cNvSpPr txBox="1"/>
          <p:nvPr/>
        </p:nvSpPr>
        <p:spPr>
          <a:xfrm>
            <a:off x="5867400" y="6172200"/>
            <a:ext cx="2971800" cy="246221"/>
          </a:xfrm>
          <a:prstGeom prst="rect">
            <a:avLst/>
          </a:prstGeom>
          <a:noFill/>
        </p:spPr>
        <p:txBody>
          <a:bodyPr wrap="square" rtlCol="0">
            <a:spAutoFit/>
          </a:bodyPr>
          <a:lstStyle/>
          <a:p>
            <a:r>
              <a:rPr lang="en-US" sz="1000" dirty="0">
                <a:solidFill>
                  <a:srgbClr val="000000"/>
                </a:solidFill>
              </a:rPr>
              <a:t>http://www.ncbi.nlm.nih.gov/pubmed/15826113</a:t>
            </a:r>
          </a:p>
        </p:txBody>
      </p:sp>
    </p:spTree>
    <p:extLst>
      <p:ext uri="{BB962C8B-B14F-4D97-AF65-F5344CB8AC3E}">
        <p14:creationId xmlns:p14="http://schemas.microsoft.com/office/powerpoint/2010/main" val="163438711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Gold </a:t>
            </a:r>
            <a:r>
              <a:rPr lang="en-US" dirty="0" err="1"/>
              <a:t>N</a:t>
            </a:r>
            <a:r>
              <a:rPr lang="en-US" dirty="0" err="1" smtClean="0"/>
              <a:t>anoshells</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2489" y="1981200"/>
            <a:ext cx="7439025" cy="4343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1958981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a:xfrm>
            <a:off x="457200" y="1295400"/>
            <a:ext cx="8229600" cy="3657600"/>
          </a:xfrm>
        </p:spPr>
        <p:txBody>
          <a:bodyPr/>
          <a:lstStyle/>
          <a:p>
            <a:r>
              <a:rPr lang="en-US" sz="2300" dirty="0"/>
              <a:t>Naomi Halas, Professor of Electrical and Computer Engineering at Rice </a:t>
            </a:r>
            <a:r>
              <a:rPr lang="en-US" sz="2300" dirty="0" smtClean="0"/>
              <a:t>University, known </a:t>
            </a:r>
            <a:r>
              <a:rPr lang="en-US" sz="2300" dirty="0"/>
              <a:t>as the inventor of nanoparticles with tunable optical properties controlled by their shape and structure.</a:t>
            </a:r>
            <a:endParaRPr lang="en-US" sz="2300" dirty="0" smtClean="0"/>
          </a:p>
          <a:p>
            <a:r>
              <a:rPr lang="en-US" sz="2300" dirty="0" err="1" smtClean="0"/>
              <a:t>Nanoshells</a:t>
            </a:r>
            <a:r>
              <a:rPr lang="en-US" sz="2300" dirty="0" smtClean="0"/>
              <a:t> known commercially </a:t>
            </a:r>
            <a:r>
              <a:rPr lang="en-US" sz="2300" dirty="0"/>
              <a:t>as </a:t>
            </a:r>
            <a:r>
              <a:rPr lang="en-US" sz="2300" dirty="0" err="1" smtClean="0"/>
              <a:t>AuroShells</a:t>
            </a:r>
            <a:r>
              <a:rPr lang="en-US" sz="2300" dirty="0" smtClean="0"/>
              <a:t> are </a:t>
            </a:r>
            <a:r>
              <a:rPr lang="en-US" sz="2300" dirty="0"/>
              <a:t>a novel class of optically tunable nanoparticles that consist of a dielectric core surrounded by a thin gold shell that can scatter or absorb energy dependent upon wavelength</a:t>
            </a:r>
            <a:r>
              <a:rPr lang="en-US" sz="2300" dirty="0" smtClean="0"/>
              <a:t>.  So </a:t>
            </a:r>
            <a:r>
              <a:rPr lang="en-US" sz="2300" dirty="0" err="1" smtClean="0"/>
              <a:t>nanoshells</a:t>
            </a:r>
            <a:r>
              <a:rPr lang="en-US" sz="2300" dirty="0" smtClean="0"/>
              <a:t> can be used for imaging or heat ablation.  </a:t>
            </a:r>
            <a:endParaRPr lang="en-US" sz="2300" dirty="0"/>
          </a:p>
          <a:p>
            <a:r>
              <a:rPr lang="en-US" sz="2300" dirty="0" smtClean="0"/>
              <a:t>Passive </a:t>
            </a:r>
            <a:r>
              <a:rPr lang="en-US" sz="2300" dirty="0"/>
              <a:t>tumor targeting is possible due to a non-specific accumulation of </a:t>
            </a:r>
            <a:r>
              <a:rPr lang="en-US" sz="2300" dirty="0" err="1"/>
              <a:t>nanoshells</a:t>
            </a:r>
            <a:r>
              <a:rPr lang="en-US" sz="2300" dirty="0"/>
              <a:t> at the tumor due to the enhanced permeability and retention (EPR) effect.  Again, tumor vasculature is more leaky than normal blood vessels allowing </a:t>
            </a:r>
            <a:r>
              <a:rPr lang="en-US" sz="2300" dirty="0" smtClean="0"/>
              <a:t>the </a:t>
            </a:r>
            <a:r>
              <a:rPr lang="en-US" sz="2300" dirty="0" err="1" smtClean="0"/>
              <a:t>nanoshells</a:t>
            </a:r>
            <a:r>
              <a:rPr lang="en-US" sz="2300" dirty="0" smtClean="0"/>
              <a:t> </a:t>
            </a:r>
            <a:r>
              <a:rPr lang="en-US" sz="2300" dirty="0"/>
              <a:t>to accumulate</a:t>
            </a:r>
            <a:r>
              <a:rPr lang="en-US" sz="2300" dirty="0" smtClean="0"/>
              <a:t>.</a:t>
            </a:r>
            <a:endParaRPr lang="en-US" sz="2300" dirty="0"/>
          </a:p>
        </p:txBody>
      </p:sp>
      <p:sp>
        <p:nvSpPr>
          <p:cNvPr id="4" name="TextBox 3"/>
          <p:cNvSpPr txBox="1"/>
          <p:nvPr/>
        </p:nvSpPr>
        <p:spPr>
          <a:xfrm>
            <a:off x="6096000" y="6353889"/>
            <a:ext cx="2895600" cy="246221"/>
          </a:xfrm>
          <a:prstGeom prst="rect">
            <a:avLst/>
          </a:prstGeom>
          <a:noFill/>
        </p:spPr>
        <p:txBody>
          <a:bodyPr wrap="square" rtlCol="0">
            <a:spAutoFit/>
          </a:bodyPr>
          <a:lstStyle/>
          <a:p>
            <a:r>
              <a:rPr lang="en-US" sz="1000" dirty="0">
                <a:solidFill>
                  <a:srgbClr val="000000"/>
                </a:solidFill>
              </a:rPr>
              <a:t>http://www.ncbi.nlm.nih.gov/pubmed/15826113</a:t>
            </a:r>
          </a:p>
        </p:txBody>
      </p:sp>
    </p:spTree>
    <p:extLst>
      <p:ext uri="{BB962C8B-B14F-4D97-AF65-F5344CB8AC3E}">
        <p14:creationId xmlns:p14="http://schemas.microsoft.com/office/powerpoint/2010/main" val="9920477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p:txBody>
          <a:bodyPr/>
          <a:lstStyle/>
          <a:p>
            <a:r>
              <a:rPr lang="en-US" sz="2400" dirty="0" smtClean="0"/>
              <a:t>Halas</a:t>
            </a:r>
            <a:r>
              <a:rPr lang="en-US" sz="2400" dirty="0"/>
              <a:t>, West and coworkers </a:t>
            </a:r>
            <a:r>
              <a:rPr lang="en-US" sz="2400" dirty="0" smtClean="0"/>
              <a:t>at Rice University have </a:t>
            </a:r>
            <a:r>
              <a:rPr lang="en-US" sz="2400" dirty="0"/>
              <a:t>shown a possible complement to radiation and chemotherapy in cancer therapy, wherein once nanoparticles are at the cancer site they can be heated up in response to a skin penetrating near IR laser. </a:t>
            </a:r>
            <a:endParaRPr lang="en-US" sz="2400" dirty="0" smtClean="0"/>
          </a:p>
          <a:p>
            <a:r>
              <a:rPr lang="en-US" sz="2400" dirty="0" smtClean="0"/>
              <a:t>So a </a:t>
            </a:r>
            <a:r>
              <a:rPr lang="en-US" sz="2400" dirty="0"/>
              <a:t>single </a:t>
            </a:r>
            <a:r>
              <a:rPr lang="en-US" sz="2400" dirty="0" smtClean="0"/>
              <a:t>nanoparticle can offer </a:t>
            </a:r>
            <a:r>
              <a:rPr lang="en-US" sz="2400" dirty="0"/>
              <a:t>both diagnostic and therapeutic </a:t>
            </a:r>
            <a:r>
              <a:rPr lang="en-US" sz="2400" dirty="0" smtClean="0"/>
              <a:t>capabilities as </a:t>
            </a:r>
            <a:r>
              <a:rPr lang="en-US" sz="2400" dirty="0" err="1" smtClean="0"/>
              <a:t>photothermal</a:t>
            </a:r>
            <a:r>
              <a:rPr lang="en-US" sz="2400" dirty="0" smtClean="0"/>
              <a:t> </a:t>
            </a:r>
            <a:r>
              <a:rPr lang="en-US" sz="2400" dirty="0"/>
              <a:t>therapy</a:t>
            </a:r>
            <a:r>
              <a:rPr lang="en-US" sz="2400" dirty="0" smtClean="0"/>
              <a:t>.</a:t>
            </a:r>
            <a:endParaRPr lang="en-US" sz="2400" dirty="0"/>
          </a:p>
          <a:p>
            <a:r>
              <a:rPr lang="en-US" sz="2400" dirty="0"/>
              <a:t>D</a:t>
            </a:r>
            <a:r>
              <a:rPr lang="en-US" sz="2400" dirty="0" smtClean="0"/>
              <a:t>ual </a:t>
            </a:r>
            <a:r>
              <a:rPr lang="en-US" sz="2400" dirty="0"/>
              <a:t>imaging/therapy </a:t>
            </a:r>
            <a:r>
              <a:rPr lang="en-US" sz="2400" dirty="0" err="1"/>
              <a:t>immunotargeted</a:t>
            </a:r>
            <a:r>
              <a:rPr lang="en-US" sz="2400" dirty="0"/>
              <a:t> </a:t>
            </a:r>
            <a:r>
              <a:rPr lang="en-US" sz="2400" dirty="0" err="1"/>
              <a:t>nanoshells</a:t>
            </a:r>
            <a:r>
              <a:rPr lang="en-US" sz="2400" dirty="0"/>
              <a:t> </a:t>
            </a:r>
            <a:r>
              <a:rPr lang="en-US" sz="2400" dirty="0" smtClean="0"/>
              <a:t>have been used </a:t>
            </a:r>
            <a:r>
              <a:rPr lang="en-US" sz="2400" dirty="0"/>
              <a:t>to detect and destroy breast carcinoma cells that overexpress </a:t>
            </a:r>
            <a:r>
              <a:rPr lang="en-US" sz="2400" dirty="0" smtClean="0"/>
              <a:t>HER2.</a:t>
            </a:r>
            <a:endParaRPr lang="en-US" sz="2400" dirty="0"/>
          </a:p>
        </p:txBody>
      </p:sp>
      <p:sp>
        <p:nvSpPr>
          <p:cNvPr id="4" name="TextBox 3"/>
          <p:cNvSpPr txBox="1"/>
          <p:nvPr/>
        </p:nvSpPr>
        <p:spPr>
          <a:xfrm>
            <a:off x="5638800" y="6230779"/>
            <a:ext cx="2819400" cy="246221"/>
          </a:xfrm>
          <a:prstGeom prst="rect">
            <a:avLst/>
          </a:prstGeom>
          <a:noFill/>
        </p:spPr>
        <p:txBody>
          <a:bodyPr wrap="square" rtlCol="0">
            <a:spAutoFit/>
          </a:bodyPr>
          <a:lstStyle/>
          <a:p>
            <a:r>
              <a:rPr lang="en-US" sz="1000" dirty="0">
                <a:solidFill>
                  <a:srgbClr val="000000"/>
                </a:solidFill>
              </a:rPr>
              <a:t>http://www.ncbi.nlm.nih.gov/pubmed/15826113</a:t>
            </a:r>
          </a:p>
        </p:txBody>
      </p:sp>
    </p:spTree>
    <p:extLst>
      <p:ext uri="{BB962C8B-B14F-4D97-AF65-F5344CB8AC3E}">
        <p14:creationId xmlns:p14="http://schemas.microsoft.com/office/powerpoint/2010/main" val="58561357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0" name="Rectangle 4"/>
          <p:cNvSpPr>
            <a:spLocks noChangeArrowheads="1"/>
          </p:cNvSpPr>
          <p:nvPr/>
        </p:nvSpPr>
        <p:spPr bwMode="auto">
          <a:xfrm>
            <a:off x="457200" y="0"/>
            <a:ext cx="8229600" cy="1143000"/>
          </a:xfrm>
          <a:prstGeom prst="rect">
            <a:avLst/>
          </a:prstGeom>
          <a:noFill/>
          <a:ln w="9525">
            <a:noFill/>
            <a:miter lim="800000"/>
            <a:headEnd/>
            <a:tailEnd/>
          </a:ln>
        </p:spPr>
        <p:txBody>
          <a:bodyPr anchor="ctr"/>
          <a:lstStyle/>
          <a:p>
            <a:pPr algn="ctr"/>
            <a:r>
              <a:rPr lang="en-US" sz="4400">
                <a:solidFill>
                  <a:srgbClr val="000000"/>
                </a:solidFill>
              </a:rPr>
              <a:t>Outline </a:t>
            </a:r>
            <a:endParaRPr lang="en-US" sz="4400">
              <a:solidFill>
                <a:srgbClr val="66FF33"/>
              </a:solidFill>
            </a:endParaRPr>
          </a:p>
        </p:txBody>
      </p:sp>
      <p:sp>
        <p:nvSpPr>
          <p:cNvPr id="7171" name="Rectangle 5"/>
          <p:cNvSpPr>
            <a:spLocks noChangeArrowheads="1"/>
          </p:cNvSpPr>
          <p:nvPr/>
        </p:nvSpPr>
        <p:spPr bwMode="auto">
          <a:xfrm>
            <a:off x="304800" y="914400"/>
            <a:ext cx="8229600" cy="3657600"/>
          </a:xfrm>
          <a:prstGeom prst="rect">
            <a:avLst/>
          </a:prstGeom>
          <a:noFill/>
          <a:ln w="9525">
            <a:noFill/>
            <a:miter lim="800000"/>
            <a:headEnd/>
            <a:tailEnd/>
          </a:ln>
        </p:spPr>
        <p:txBody>
          <a:bodyPr/>
          <a:lstStyle/>
          <a:p>
            <a:pPr marL="342900" indent="-342900">
              <a:spcBef>
                <a:spcPct val="20000"/>
              </a:spcBef>
              <a:buFontTx/>
              <a:buChar char="•"/>
            </a:pPr>
            <a:r>
              <a:rPr lang="en-US" sz="3200" dirty="0">
                <a:solidFill>
                  <a:srgbClr val="000000"/>
                </a:solidFill>
              </a:rPr>
              <a:t>Biocompatibility</a:t>
            </a:r>
          </a:p>
          <a:p>
            <a:pPr marL="342900" indent="-342900">
              <a:spcBef>
                <a:spcPct val="20000"/>
              </a:spcBef>
              <a:buFontTx/>
              <a:buChar char="•"/>
            </a:pPr>
            <a:r>
              <a:rPr lang="en-US" sz="3200" dirty="0">
                <a:solidFill>
                  <a:srgbClr val="000000"/>
                </a:solidFill>
              </a:rPr>
              <a:t>Quick overview of cellular interaction</a:t>
            </a:r>
          </a:p>
          <a:p>
            <a:pPr marL="742950" lvl="1" indent="-285750">
              <a:spcBef>
                <a:spcPct val="20000"/>
              </a:spcBef>
              <a:buFontTx/>
              <a:buChar char="–"/>
            </a:pPr>
            <a:r>
              <a:rPr lang="en-US" sz="2800" dirty="0">
                <a:solidFill>
                  <a:srgbClr val="000000"/>
                </a:solidFill>
              </a:rPr>
              <a:t>Scale, size, generic animal cell</a:t>
            </a:r>
          </a:p>
          <a:p>
            <a:pPr marL="342900" indent="-342900">
              <a:spcBef>
                <a:spcPct val="20000"/>
              </a:spcBef>
              <a:buFontTx/>
              <a:buChar char="•"/>
            </a:pPr>
            <a:r>
              <a:rPr lang="en-US" sz="3200" dirty="0" err="1" smtClean="0">
                <a:solidFill>
                  <a:srgbClr val="0070C0"/>
                </a:solidFill>
              </a:rPr>
              <a:t>Nanoscale</a:t>
            </a:r>
            <a:r>
              <a:rPr lang="en-US" sz="3200" dirty="0" smtClean="0">
                <a:solidFill>
                  <a:srgbClr val="0070C0"/>
                </a:solidFill>
              </a:rPr>
              <a:t> materials </a:t>
            </a:r>
            <a:r>
              <a:rPr lang="en-US" sz="3200" dirty="0">
                <a:solidFill>
                  <a:srgbClr val="0070C0"/>
                </a:solidFill>
              </a:rPr>
              <a:t>for biological interaction</a:t>
            </a:r>
          </a:p>
          <a:p>
            <a:pPr marL="742950" lvl="1" indent="-285750">
              <a:spcBef>
                <a:spcPct val="20000"/>
              </a:spcBef>
              <a:buFontTx/>
              <a:buChar char="–"/>
            </a:pPr>
            <a:r>
              <a:rPr lang="en-US" sz="2800" dirty="0" smtClean="0">
                <a:solidFill>
                  <a:srgbClr val="0070C0"/>
                </a:solidFill>
              </a:rPr>
              <a:t>Liposomes</a:t>
            </a:r>
            <a:endParaRPr lang="en-US" sz="2800" dirty="0">
              <a:solidFill>
                <a:srgbClr val="0070C0"/>
              </a:solidFill>
            </a:endParaRPr>
          </a:p>
          <a:p>
            <a:pPr marL="742950" lvl="1" indent="-285750">
              <a:spcBef>
                <a:spcPct val="20000"/>
              </a:spcBef>
              <a:buFontTx/>
              <a:buChar char="–"/>
            </a:pPr>
            <a:r>
              <a:rPr lang="en-US" sz="2800" dirty="0" smtClean="0">
                <a:solidFill>
                  <a:srgbClr val="0070C0"/>
                </a:solidFill>
              </a:rPr>
              <a:t>Metal Nanoparticles</a:t>
            </a:r>
            <a:endParaRPr lang="en-US" sz="2800" dirty="0">
              <a:solidFill>
                <a:srgbClr val="0070C0"/>
              </a:solidFill>
            </a:endParaRPr>
          </a:p>
          <a:p>
            <a:pPr marL="742950" lvl="1" indent="-285750">
              <a:spcBef>
                <a:spcPct val="20000"/>
              </a:spcBef>
              <a:buFontTx/>
              <a:buChar char="–"/>
            </a:pPr>
            <a:r>
              <a:rPr lang="en-US" sz="2800" dirty="0" err="1" smtClean="0">
                <a:solidFill>
                  <a:srgbClr val="0070C0"/>
                </a:solidFill>
              </a:rPr>
              <a:t>Nanoshells</a:t>
            </a:r>
            <a:endParaRPr lang="en-US" sz="2800" dirty="0" smtClean="0">
              <a:solidFill>
                <a:srgbClr val="0070C0"/>
              </a:solidFill>
            </a:endParaRPr>
          </a:p>
          <a:p>
            <a:pPr marL="742950" lvl="1" indent="-285750">
              <a:spcBef>
                <a:spcPct val="20000"/>
              </a:spcBef>
              <a:buFontTx/>
              <a:buChar char="–"/>
            </a:pPr>
            <a:r>
              <a:rPr lang="en-US" sz="2800" dirty="0" smtClean="0">
                <a:solidFill>
                  <a:srgbClr val="0070C0"/>
                </a:solidFill>
              </a:rPr>
              <a:t>Examples of </a:t>
            </a:r>
            <a:r>
              <a:rPr lang="en-US" sz="2800" dirty="0" err="1" smtClean="0">
                <a:solidFill>
                  <a:srgbClr val="0070C0"/>
                </a:solidFill>
              </a:rPr>
              <a:t>bionano</a:t>
            </a:r>
            <a:r>
              <a:rPr lang="en-US" sz="2800" dirty="0" smtClean="0">
                <a:solidFill>
                  <a:srgbClr val="0070C0"/>
                </a:solidFill>
              </a:rPr>
              <a:t> applications</a:t>
            </a:r>
            <a:endParaRPr lang="en-US" sz="3200" dirty="0">
              <a:solidFill>
                <a:srgbClr val="0070C0"/>
              </a:solidFill>
            </a:endParaRPr>
          </a:p>
        </p:txBody>
      </p:sp>
    </p:spTree>
    <p:extLst>
      <p:ext uri="{BB962C8B-B14F-4D97-AF65-F5344CB8AC3E}">
        <p14:creationId xmlns:p14="http://schemas.microsoft.com/office/powerpoint/2010/main" val="1684527731"/>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Gold </a:t>
            </a:r>
            <a:r>
              <a:rPr lang="en-US" dirty="0" err="1"/>
              <a:t>N</a:t>
            </a:r>
            <a:r>
              <a:rPr lang="en-US" dirty="0" err="1" smtClean="0"/>
              <a:t>anoshells</a:t>
            </a:r>
            <a:r>
              <a:rPr lang="en-US" dirty="0" smtClean="0"/>
              <a:t> </a:t>
            </a:r>
            <a:endParaRPr lang="en-US" dirty="0"/>
          </a:p>
        </p:txBody>
      </p:sp>
      <p:sp>
        <p:nvSpPr>
          <p:cNvPr id="3" name="Content Placeholder 2"/>
          <p:cNvSpPr>
            <a:spLocks noGrp="1"/>
          </p:cNvSpPr>
          <p:nvPr>
            <p:ph idx="1"/>
          </p:nvPr>
        </p:nvSpPr>
        <p:spPr>
          <a:xfrm>
            <a:off x="457200" y="1447800"/>
            <a:ext cx="8229600" cy="3657600"/>
          </a:xfrm>
        </p:spPr>
        <p:txBody>
          <a:bodyPr/>
          <a:lstStyle/>
          <a:p>
            <a:r>
              <a:rPr lang="en-US" sz="2400" dirty="0" smtClean="0"/>
              <a:t>In an </a:t>
            </a:r>
            <a:r>
              <a:rPr lang="en-US" sz="2400" dirty="0"/>
              <a:t>interview Naomi </a:t>
            </a:r>
            <a:r>
              <a:rPr lang="en-US" sz="2400" dirty="0" smtClean="0"/>
              <a:t>Halas had the following observation of a cancer study.</a:t>
            </a:r>
          </a:p>
          <a:p>
            <a:r>
              <a:rPr lang="en-US" sz="2400" dirty="0" smtClean="0"/>
              <a:t>“In </a:t>
            </a:r>
            <a:r>
              <a:rPr lang="en-US" sz="2400" dirty="0"/>
              <a:t>mouse studies, we were able to observe complete remission of all tumors within 10 days. There were two control groups of mice, and their tumors all continued to grow very drastically until their end. But the mice that were treated with </a:t>
            </a:r>
            <a:r>
              <a:rPr lang="en-US" sz="2400" dirty="0" err="1"/>
              <a:t>nanoshells</a:t>
            </a:r>
            <a:r>
              <a:rPr lang="en-US" sz="2400" dirty="0"/>
              <a:t>, they survived the study. The study was actually a 60-day survivability test. That's considered long-term survivability. Well, at the end of that study, there was 100 percent survivability, and the survivability persisted. That test was done in 2003. It's almost two years later. So it looks like most of those mice will be dying of old </a:t>
            </a:r>
            <a:r>
              <a:rPr lang="en-US" sz="2400" dirty="0" smtClean="0"/>
              <a:t>age”</a:t>
            </a:r>
            <a:endParaRPr lang="en-US" sz="2400" dirty="0"/>
          </a:p>
        </p:txBody>
      </p:sp>
      <p:sp>
        <p:nvSpPr>
          <p:cNvPr id="5" name="TextBox 4"/>
          <p:cNvSpPr txBox="1"/>
          <p:nvPr/>
        </p:nvSpPr>
        <p:spPr>
          <a:xfrm>
            <a:off x="5508477" y="6244258"/>
            <a:ext cx="3429000" cy="246221"/>
          </a:xfrm>
          <a:prstGeom prst="rect">
            <a:avLst/>
          </a:prstGeom>
          <a:noFill/>
        </p:spPr>
        <p:txBody>
          <a:bodyPr wrap="square" rtlCol="0">
            <a:spAutoFit/>
          </a:bodyPr>
          <a:lstStyle/>
          <a:p>
            <a:r>
              <a:rPr lang="en-US" sz="1000" dirty="0">
                <a:solidFill>
                  <a:srgbClr val="000000"/>
                </a:solidFill>
              </a:rPr>
              <a:t>http://www.pbs.org/wgbh/nova/body/halas-nanoshell.html</a:t>
            </a:r>
          </a:p>
        </p:txBody>
      </p:sp>
    </p:spTree>
    <p:extLst>
      <p:ext uri="{BB962C8B-B14F-4D97-AF65-F5344CB8AC3E}">
        <p14:creationId xmlns:p14="http://schemas.microsoft.com/office/powerpoint/2010/main" val="3603490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Metal Nanoparticles</a:t>
            </a:r>
          </a:p>
        </p:txBody>
      </p:sp>
      <p:sp>
        <p:nvSpPr>
          <p:cNvPr id="97283" name="Content Placeholder 2"/>
          <p:cNvSpPr>
            <a:spLocks noGrp="1"/>
          </p:cNvSpPr>
          <p:nvPr>
            <p:ph idx="1"/>
          </p:nvPr>
        </p:nvSpPr>
        <p:spPr>
          <a:xfrm>
            <a:off x="457200" y="1524000"/>
            <a:ext cx="8229600" cy="3657600"/>
          </a:xfrm>
        </p:spPr>
        <p:txBody>
          <a:bodyPr/>
          <a:lstStyle/>
          <a:p>
            <a:r>
              <a:rPr lang="en-US" sz="2400" dirty="0"/>
              <a:t>Professor James C. </a:t>
            </a:r>
            <a:r>
              <a:rPr lang="en-US" sz="2400" dirty="0" err="1" smtClean="0"/>
              <a:t>Dabrowiak</a:t>
            </a:r>
            <a:r>
              <a:rPr lang="en-US" sz="2400" dirty="0" smtClean="0"/>
              <a:t> “Another </a:t>
            </a:r>
            <a:r>
              <a:rPr lang="en-US" sz="2400" dirty="0"/>
              <a:t>possibility is using light excitation to release high concentrations of an anti-tumor drug directly within the tumor</a:t>
            </a:r>
            <a:r>
              <a:rPr lang="en-US" sz="2400" dirty="0" smtClean="0"/>
              <a:t>.“</a:t>
            </a:r>
          </a:p>
          <a:p>
            <a:r>
              <a:rPr lang="en-US" sz="2400" dirty="0" smtClean="0"/>
              <a:t>Gold </a:t>
            </a:r>
            <a:r>
              <a:rPr lang="en-US" sz="2400" dirty="0"/>
              <a:t>nanoparticles have an average diameter of only 15.5 </a:t>
            </a:r>
            <a:r>
              <a:rPr lang="en-US" sz="2400" dirty="0" smtClean="0"/>
              <a:t>nanometers</a:t>
            </a:r>
          </a:p>
          <a:p>
            <a:r>
              <a:rPr lang="en-US" sz="2400" dirty="0"/>
              <a:t>A single nanoparticle presents more than 100 Doxorubicin sites and that, when multiplied by millions of the particles, could create a massive and deadly assault on a tumor.</a:t>
            </a:r>
            <a:endParaRPr lang="en-US" sz="2400" dirty="0" smtClean="0"/>
          </a:p>
          <a:p>
            <a:r>
              <a:rPr lang="en-US" sz="2400" dirty="0"/>
              <a:t>Syracuse laboratory is continuing investigations to check the toxicity of the </a:t>
            </a:r>
            <a:r>
              <a:rPr lang="en-US" sz="2400" dirty="0" smtClean="0"/>
              <a:t>system</a:t>
            </a:r>
          </a:p>
          <a:p>
            <a:endParaRPr lang="en-US" sz="2800" dirty="0" smtClean="0"/>
          </a:p>
        </p:txBody>
      </p:sp>
      <p:sp>
        <p:nvSpPr>
          <p:cNvPr id="2" name="TextBox 1"/>
          <p:cNvSpPr txBox="1"/>
          <p:nvPr/>
        </p:nvSpPr>
        <p:spPr>
          <a:xfrm>
            <a:off x="6705600" y="6172326"/>
            <a:ext cx="1752600" cy="253916"/>
          </a:xfrm>
          <a:prstGeom prst="rect">
            <a:avLst/>
          </a:prstGeom>
          <a:noFill/>
        </p:spPr>
        <p:txBody>
          <a:bodyPr wrap="square" rtlCol="0">
            <a:spAutoFit/>
          </a:bodyPr>
          <a:lstStyle/>
          <a:p>
            <a:r>
              <a:rPr lang="en-US" sz="1050" dirty="0">
                <a:solidFill>
                  <a:srgbClr val="000000"/>
                </a:solidFill>
              </a:rPr>
              <a:t>http://oncozine.com</a:t>
            </a:r>
          </a:p>
        </p:txBody>
      </p:sp>
    </p:spTree>
    <p:extLst>
      <p:ext uri="{BB962C8B-B14F-4D97-AF65-F5344CB8AC3E}">
        <p14:creationId xmlns:p14="http://schemas.microsoft.com/office/powerpoint/2010/main" val="152146365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Nanoparticles</a:t>
            </a:r>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1371600"/>
            <a:ext cx="7162800" cy="50633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572000" y="6434962"/>
            <a:ext cx="4191000" cy="246221"/>
          </a:xfrm>
          <a:prstGeom prst="rect">
            <a:avLst/>
          </a:prstGeom>
          <a:noFill/>
        </p:spPr>
        <p:txBody>
          <a:bodyPr wrap="square" rtlCol="0">
            <a:spAutoFit/>
          </a:bodyPr>
          <a:lstStyle/>
          <a:p>
            <a:r>
              <a:rPr lang="en-US" sz="1000" dirty="0"/>
              <a:t>Syracuse University's Chemistry Department</a:t>
            </a:r>
          </a:p>
        </p:txBody>
      </p:sp>
    </p:spTree>
    <p:extLst>
      <p:ext uri="{BB962C8B-B14F-4D97-AF65-F5344CB8AC3E}">
        <p14:creationId xmlns:p14="http://schemas.microsoft.com/office/powerpoint/2010/main" val="370478799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Title 1"/>
          <p:cNvSpPr>
            <a:spLocks noGrp="1"/>
          </p:cNvSpPr>
          <p:nvPr>
            <p:ph type="title"/>
          </p:nvPr>
        </p:nvSpPr>
        <p:spPr/>
        <p:txBody>
          <a:bodyPr/>
          <a:lstStyle/>
          <a:p>
            <a:r>
              <a:rPr lang="en-US" dirty="0" smtClean="0"/>
              <a:t>Metal Nanoparticles</a:t>
            </a:r>
          </a:p>
        </p:txBody>
      </p:sp>
      <p:sp>
        <p:nvSpPr>
          <p:cNvPr id="97283" name="Content Placeholder 2"/>
          <p:cNvSpPr>
            <a:spLocks noGrp="1"/>
          </p:cNvSpPr>
          <p:nvPr>
            <p:ph idx="1"/>
          </p:nvPr>
        </p:nvSpPr>
        <p:spPr>
          <a:xfrm>
            <a:off x="457200" y="1524000"/>
            <a:ext cx="8229600" cy="3657600"/>
          </a:xfrm>
        </p:spPr>
        <p:txBody>
          <a:bodyPr/>
          <a:lstStyle/>
          <a:p>
            <a:r>
              <a:rPr lang="en-US" sz="2400" dirty="0" smtClean="0"/>
              <a:t>Quantum dots and </a:t>
            </a:r>
            <a:r>
              <a:rPr lang="en-US" sz="2400" dirty="0" err="1" smtClean="0"/>
              <a:t>plasmons</a:t>
            </a:r>
            <a:r>
              <a:rPr lang="en-US" sz="2400" dirty="0" smtClean="0"/>
              <a:t> have a wide variety of applications by visually tagging DNA, RNA, proteins, or organelles. </a:t>
            </a:r>
          </a:p>
          <a:p>
            <a:r>
              <a:rPr lang="en-US" sz="2400" dirty="0" smtClean="0"/>
              <a:t>These tags allow researchers to see how cells interact. </a:t>
            </a:r>
            <a:endParaRPr lang="en-US" sz="2800" dirty="0" smtClean="0"/>
          </a:p>
        </p:txBody>
      </p:sp>
    </p:spTree>
    <p:extLst>
      <p:ext uri="{BB962C8B-B14F-4D97-AF65-F5344CB8AC3E}">
        <p14:creationId xmlns:p14="http://schemas.microsoft.com/office/powerpoint/2010/main" val="31397190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dirty="0" smtClean="0"/>
              <a:t>Metal Nanoparticles</a:t>
            </a:r>
          </a:p>
        </p:txBody>
      </p:sp>
      <p:grpSp>
        <p:nvGrpSpPr>
          <p:cNvPr id="27651" name="Group 15"/>
          <p:cNvGrpSpPr>
            <a:grpSpLocks/>
          </p:cNvGrpSpPr>
          <p:nvPr/>
        </p:nvGrpSpPr>
        <p:grpSpPr bwMode="auto">
          <a:xfrm>
            <a:off x="1905000" y="1219200"/>
            <a:ext cx="5410200" cy="4876800"/>
            <a:chOff x="416" y="1432"/>
            <a:chExt cx="1884" cy="2285"/>
          </a:xfrm>
        </p:grpSpPr>
        <p:pic>
          <p:nvPicPr>
            <p:cNvPr id="27653" name="Picture 6" descr="DNA_biochip_ppt.jpg"/>
            <p:cNvPicPr>
              <a:picLocks noChangeAspect="1"/>
            </p:cNvPicPr>
            <p:nvPr/>
          </p:nvPicPr>
          <p:blipFill>
            <a:blip r:embed="rId2"/>
            <a:srcRect/>
            <a:stretch>
              <a:fillRect/>
            </a:stretch>
          </p:blipFill>
          <p:spPr bwMode="auto">
            <a:xfrm>
              <a:off x="416" y="1823"/>
              <a:ext cx="1884" cy="1894"/>
            </a:xfrm>
            <a:prstGeom prst="rect">
              <a:avLst/>
            </a:prstGeom>
            <a:noFill/>
            <a:ln w="9525">
              <a:noFill/>
              <a:miter lim="800000"/>
              <a:headEnd/>
              <a:tailEnd/>
            </a:ln>
          </p:spPr>
        </p:pic>
        <p:sp>
          <p:nvSpPr>
            <p:cNvPr id="33808" name="Oval 8"/>
            <p:cNvSpPr>
              <a:spLocks noChangeAspect="1" noChangeArrowheads="1"/>
            </p:cNvSpPr>
            <p:nvPr/>
          </p:nvSpPr>
          <p:spPr bwMode="auto">
            <a:xfrm>
              <a:off x="773" y="1973"/>
              <a:ext cx="161" cy="161"/>
            </a:xfrm>
            <a:prstGeom prst="ellipse">
              <a:avLst/>
            </a:prstGeom>
            <a:solidFill>
              <a:srgbClr val="FFCC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latin typeface="Calibri" pitchFamily="34" charset="0"/>
              </a:endParaRPr>
            </a:p>
          </p:txBody>
        </p:sp>
        <p:sp>
          <p:nvSpPr>
            <p:cNvPr id="33809" name="Oval 9"/>
            <p:cNvSpPr>
              <a:spLocks noChangeAspect="1" noChangeArrowheads="1"/>
            </p:cNvSpPr>
            <p:nvPr/>
          </p:nvSpPr>
          <p:spPr bwMode="auto">
            <a:xfrm>
              <a:off x="1208" y="2219"/>
              <a:ext cx="161" cy="161"/>
            </a:xfrm>
            <a:prstGeom prst="ellipse">
              <a:avLst/>
            </a:prstGeom>
            <a:solidFill>
              <a:srgbClr val="FFCC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latin typeface="Calibri" pitchFamily="34" charset="0"/>
              </a:endParaRPr>
            </a:p>
          </p:txBody>
        </p:sp>
        <p:sp>
          <p:nvSpPr>
            <p:cNvPr id="33810" name="Oval 10"/>
            <p:cNvSpPr>
              <a:spLocks noChangeAspect="1" noChangeArrowheads="1"/>
            </p:cNvSpPr>
            <p:nvPr/>
          </p:nvSpPr>
          <p:spPr bwMode="auto">
            <a:xfrm>
              <a:off x="1746" y="1936"/>
              <a:ext cx="161" cy="161"/>
            </a:xfrm>
            <a:prstGeom prst="ellipse">
              <a:avLst/>
            </a:prstGeom>
            <a:solidFill>
              <a:srgbClr val="FFCC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latin typeface="Calibri" pitchFamily="34" charset="0"/>
              </a:endParaRPr>
            </a:p>
          </p:txBody>
        </p:sp>
        <p:sp>
          <p:nvSpPr>
            <p:cNvPr id="33811" name="Oval 11"/>
            <p:cNvSpPr>
              <a:spLocks noChangeAspect="1" noChangeArrowheads="1"/>
            </p:cNvSpPr>
            <p:nvPr/>
          </p:nvSpPr>
          <p:spPr bwMode="auto">
            <a:xfrm>
              <a:off x="1975" y="2204"/>
              <a:ext cx="161" cy="161"/>
            </a:xfrm>
            <a:prstGeom prst="ellipse">
              <a:avLst/>
            </a:prstGeom>
            <a:solidFill>
              <a:srgbClr val="FFCC00"/>
            </a:solidFill>
            <a:ln>
              <a:noFill/>
              <a:headEnd/>
              <a:tailEnd/>
            </a:ln>
            <a:effectLst/>
            <a:scene3d>
              <a:camera prst="orthographicFront">
                <a:rot lat="0" lon="0" rev="0"/>
              </a:camera>
              <a:lightRig rig="contrasting" dir="t">
                <a:rot lat="0" lon="0" rev="7800000"/>
              </a:lightRig>
            </a:scene3d>
            <a:sp3d>
              <a:bevelT w="139700" h="139700"/>
            </a:sp3d>
          </p:spPr>
          <p:style>
            <a:lnRef idx="0">
              <a:schemeClr val="accent2"/>
            </a:lnRef>
            <a:fillRef idx="3">
              <a:schemeClr val="accent2"/>
            </a:fillRef>
            <a:effectRef idx="3">
              <a:schemeClr val="accent2"/>
            </a:effectRef>
            <a:fontRef idx="minor">
              <a:schemeClr val="lt1"/>
            </a:fontRef>
          </p:style>
          <p:txBody>
            <a:bodyPr wrap="none" anchor="ctr"/>
            <a:lstStyle/>
            <a:p>
              <a:pPr>
                <a:defRPr/>
              </a:pPr>
              <a:endParaRPr lang="en-US">
                <a:solidFill>
                  <a:srgbClr val="FFFFFF"/>
                </a:solidFill>
                <a:latin typeface="Calibri" pitchFamily="34" charset="0"/>
              </a:endParaRPr>
            </a:p>
          </p:txBody>
        </p:sp>
        <p:sp>
          <p:nvSpPr>
            <p:cNvPr id="27666" name="Text Box 12"/>
            <p:cNvSpPr txBox="1">
              <a:spLocks noChangeArrowheads="1"/>
            </p:cNvSpPr>
            <p:nvPr/>
          </p:nvSpPr>
          <p:spPr bwMode="auto">
            <a:xfrm>
              <a:off x="573" y="1432"/>
              <a:ext cx="1474" cy="173"/>
            </a:xfrm>
            <a:prstGeom prst="rect">
              <a:avLst/>
            </a:prstGeom>
            <a:noFill/>
            <a:ln w="9525">
              <a:noFill/>
              <a:miter lim="800000"/>
              <a:headEnd/>
              <a:tailEnd/>
            </a:ln>
          </p:spPr>
          <p:txBody>
            <a:bodyPr>
              <a:spAutoFit/>
            </a:bodyPr>
            <a:lstStyle/>
            <a:p>
              <a:r>
                <a:rPr lang="en-US">
                  <a:solidFill>
                    <a:srgbClr val="000000"/>
                  </a:solidFill>
                  <a:latin typeface="Calibri" pitchFamily="34" charset="0"/>
                </a:rPr>
                <a:t>Au NP-functionalized DNA</a:t>
              </a:r>
            </a:p>
          </p:txBody>
        </p:sp>
        <p:sp>
          <p:nvSpPr>
            <p:cNvPr id="27667" name="Line 13"/>
            <p:cNvSpPr>
              <a:spLocks noChangeShapeType="1"/>
            </p:cNvSpPr>
            <p:nvPr/>
          </p:nvSpPr>
          <p:spPr bwMode="auto">
            <a:xfrm flipH="1">
              <a:off x="907" y="1633"/>
              <a:ext cx="190" cy="324"/>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sp>
          <p:nvSpPr>
            <p:cNvPr id="27668" name="Line 14"/>
            <p:cNvSpPr>
              <a:spLocks noChangeShapeType="1"/>
            </p:cNvSpPr>
            <p:nvPr/>
          </p:nvSpPr>
          <p:spPr bwMode="auto">
            <a:xfrm>
              <a:off x="1177" y="1642"/>
              <a:ext cx="102" cy="545"/>
            </a:xfrm>
            <a:prstGeom prst="line">
              <a:avLst/>
            </a:prstGeom>
            <a:noFill/>
            <a:ln w="9525">
              <a:solidFill>
                <a:schemeClr val="tx1"/>
              </a:solidFill>
              <a:round/>
              <a:headEnd/>
              <a:tailEnd type="triangle" w="med" len="med"/>
            </a:ln>
          </p:spPr>
          <p:txBody>
            <a:bodyPr/>
            <a:lstStyle/>
            <a:p>
              <a:endParaRPr lang="en-US">
                <a:solidFill>
                  <a:srgbClr val="000000"/>
                </a:solidFill>
              </a:endParaRPr>
            </a:p>
          </p:txBody>
        </p:sp>
      </p:grpSp>
      <p:sp>
        <p:nvSpPr>
          <p:cNvPr id="27652" name="TextBox 15"/>
          <p:cNvSpPr txBox="1">
            <a:spLocks noChangeArrowheads="1"/>
          </p:cNvSpPr>
          <p:nvPr/>
        </p:nvSpPr>
        <p:spPr bwMode="auto">
          <a:xfrm>
            <a:off x="5791200" y="6248400"/>
            <a:ext cx="3200400" cy="215444"/>
          </a:xfrm>
          <a:prstGeom prst="rect">
            <a:avLst/>
          </a:prstGeom>
          <a:noFill/>
          <a:ln w="9525">
            <a:noFill/>
            <a:miter lim="800000"/>
            <a:headEnd/>
            <a:tailEnd/>
          </a:ln>
        </p:spPr>
        <p:txBody>
          <a:bodyPr wrap="square">
            <a:spAutoFit/>
          </a:bodyPr>
          <a:lstStyle/>
          <a:p>
            <a:r>
              <a:rPr lang="en-US" sz="800" dirty="0">
                <a:solidFill>
                  <a:srgbClr val="000000"/>
                </a:solidFill>
              </a:rPr>
              <a:t>Public Domain: image generated by CNEU Staff for free </a:t>
            </a:r>
            <a:r>
              <a:rPr lang="en-US" sz="800" dirty="0" smtClean="0">
                <a:solidFill>
                  <a:srgbClr val="000000"/>
                </a:solidFill>
              </a:rPr>
              <a:t>use</a:t>
            </a:r>
            <a:endParaRPr lang="en-US" sz="800" dirty="0">
              <a:solidFill>
                <a:srgbClr val="000000"/>
              </a:solidFill>
            </a:endParaRPr>
          </a:p>
        </p:txBody>
      </p:sp>
    </p:spTree>
    <p:extLst>
      <p:ext uri="{BB962C8B-B14F-4D97-AF65-F5344CB8AC3E}">
        <p14:creationId xmlns:p14="http://schemas.microsoft.com/office/powerpoint/2010/main" val="153486231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eaLnBrk="1" hangingPunct="1"/>
            <a:r>
              <a:rPr lang="en-US" sz="4000" smtClean="0"/>
              <a:t>Nanoparticles to Prevent Infection</a:t>
            </a:r>
          </a:p>
        </p:txBody>
      </p:sp>
      <p:sp>
        <p:nvSpPr>
          <p:cNvPr id="98307" name="Rectangle 3"/>
          <p:cNvSpPr>
            <a:spLocks noGrp="1" noChangeArrowheads="1"/>
          </p:cNvSpPr>
          <p:nvPr>
            <p:ph idx="1"/>
          </p:nvPr>
        </p:nvSpPr>
        <p:spPr/>
        <p:txBody>
          <a:bodyPr/>
          <a:lstStyle/>
          <a:p>
            <a:pPr eaLnBrk="1" hangingPunct="1"/>
            <a:r>
              <a:rPr lang="en-US" sz="2800" dirty="0" smtClean="0"/>
              <a:t>Silver nanoparticles can be used to prevent bacterial infection during the initial time that the body is accepting the implant.</a:t>
            </a:r>
          </a:p>
          <a:p>
            <a:pPr eaLnBrk="1" hangingPunct="1"/>
            <a:r>
              <a:rPr lang="en-US" sz="2800" dirty="0" smtClean="0"/>
              <a:t>Race for the surface</a:t>
            </a:r>
          </a:p>
          <a:p>
            <a:pPr eaLnBrk="1" hangingPunct="1"/>
            <a:r>
              <a:rPr lang="en-US" sz="2800" dirty="0" smtClean="0"/>
              <a:t>Microbes VS Human cells</a:t>
            </a:r>
          </a:p>
          <a:p>
            <a:pPr eaLnBrk="1" hangingPunct="1"/>
            <a:r>
              <a:rPr lang="en-US" sz="2800" dirty="0" smtClean="0"/>
              <a:t>Generally the silver nanoparticles may increase the healing time, but vastly reduce infection. </a:t>
            </a:r>
          </a:p>
          <a:p>
            <a:pPr eaLnBrk="1" hangingPunct="1"/>
            <a:r>
              <a:rPr lang="en-US" sz="2800" dirty="0" smtClean="0"/>
              <a:t>Let’s look at some data and select the best treatment. </a:t>
            </a: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Title 1"/>
          <p:cNvSpPr>
            <a:spLocks noGrp="1"/>
          </p:cNvSpPr>
          <p:nvPr>
            <p:ph type="title"/>
          </p:nvPr>
        </p:nvSpPr>
        <p:spPr/>
        <p:txBody>
          <a:bodyPr/>
          <a:lstStyle/>
          <a:p>
            <a:r>
              <a:rPr lang="en-US" smtClean="0"/>
              <a:t>Bacteria Growth on Silver Nanoparticle Treated Surface</a:t>
            </a:r>
          </a:p>
        </p:txBody>
      </p:sp>
      <p:sp>
        <p:nvSpPr>
          <p:cNvPr id="99331" name="Content Placeholder 2"/>
          <p:cNvSpPr>
            <a:spLocks noGrp="1"/>
          </p:cNvSpPr>
          <p:nvPr>
            <p:ph sz="half" idx="1"/>
          </p:nvPr>
        </p:nvSpPr>
        <p:spPr/>
        <p:txBody>
          <a:bodyPr/>
          <a:lstStyle/>
          <a:p>
            <a:endParaRPr lang="en-US" smtClean="0"/>
          </a:p>
        </p:txBody>
      </p:sp>
      <p:sp>
        <p:nvSpPr>
          <p:cNvPr id="99332" name="Text Placeholder 3"/>
          <p:cNvSpPr>
            <a:spLocks noGrp="1"/>
          </p:cNvSpPr>
          <p:nvPr>
            <p:ph type="body" sz="half" idx="2"/>
          </p:nvPr>
        </p:nvSpPr>
        <p:spPr>
          <a:xfrm>
            <a:off x="4724400" y="1905000"/>
            <a:ext cx="4038600" cy="3657600"/>
          </a:xfrm>
        </p:spPr>
        <p:txBody>
          <a:bodyPr/>
          <a:lstStyle/>
          <a:p>
            <a:pPr eaLnBrk="1" hangingPunct="1">
              <a:lnSpc>
                <a:spcPct val="90000"/>
              </a:lnSpc>
            </a:pPr>
            <a:r>
              <a:rPr lang="en-US" sz="2000" i="1" smtClean="0"/>
              <a:t>Klebsiella pneumoniae </a:t>
            </a:r>
            <a:r>
              <a:rPr lang="en-US" sz="2000" smtClean="0"/>
              <a:t>adhesion</a:t>
            </a:r>
            <a:r>
              <a:rPr lang="en-US" sz="2000" i="1" smtClean="0"/>
              <a:t> </a:t>
            </a:r>
            <a:r>
              <a:rPr lang="en-US" sz="2000" smtClean="0"/>
              <a:t>however increases after the coating’s silver content is raised beyond the 3% range. At 9% Ag content the  </a:t>
            </a:r>
            <a:r>
              <a:rPr lang="en-US" sz="2000" i="1" smtClean="0"/>
              <a:t>Klebsiella pneumoniae</a:t>
            </a:r>
            <a:r>
              <a:rPr lang="en-US" sz="2000" smtClean="0"/>
              <a:t> adhesion is 90% of the untreated Ti </a:t>
            </a:r>
          </a:p>
          <a:p>
            <a:pPr eaLnBrk="1" hangingPunct="1">
              <a:lnSpc>
                <a:spcPct val="90000"/>
              </a:lnSpc>
            </a:pPr>
            <a:r>
              <a:rPr lang="en-US" sz="2000" i="1" smtClean="0"/>
              <a:t>Staphylococcus epidermis </a:t>
            </a:r>
            <a:r>
              <a:rPr lang="en-US" sz="2000" smtClean="0"/>
              <a:t>treated samples that the adhesion continues to decline with increasing Ag content, but that the degree of benefit is quite small after a 3% Ag is achieved in the coating.</a:t>
            </a:r>
          </a:p>
          <a:p>
            <a:pPr eaLnBrk="1" hangingPunct="1">
              <a:lnSpc>
                <a:spcPct val="90000"/>
              </a:lnSpc>
            </a:pPr>
            <a:r>
              <a:rPr lang="en-US" sz="1200" smtClean="0"/>
              <a:t>DATA from Andrea Ewald, Susanne K Glückermann, Roger Thull , Uwe Gbureck </a:t>
            </a:r>
          </a:p>
          <a:p>
            <a:pPr>
              <a:buFontTx/>
              <a:buNone/>
            </a:pPr>
            <a:endParaRPr lang="en-US" smtClean="0"/>
          </a:p>
        </p:txBody>
      </p:sp>
      <p:pic>
        <p:nvPicPr>
          <p:cNvPr id="99333" name="Picture 4" descr="1475-925X-5-22-4"/>
          <p:cNvPicPr>
            <a:picLocks noGrp="1" noChangeAspect="1" noChangeArrowheads="1"/>
          </p:cNvPicPr>
          <p:nvPr>
            <p:ph sz="half" idx="4294967295"/>
          </p:nvPr>
        </p:nvPicPr>
        <p:blipFill>
          <a:blip r:embed="rId3"/>
          <a:srcRect/>
          <a:stretch>
            <a:fillRect/>
          </a:stretch>
        </p:blipFill>
        <p:spPr>
          <a:xfrm>
            <a:off x="0" y="1600200"/>
            <a:ext cx="4292600" cy="5029200"/>
          </a:xfrm>
          <a:noFill/>
        </p:spPr>
      </p:pic>
      <p:sp>
        <p:nvSpPr>
          <p:cNvPr id="99334" name="Rectangle 5"/>
          <p:cNvSpPr>
            <a:spLocks noChangeArrowheads="1"/>
          </p:cNvSpPr>
          <p:nvPr/>
        </p:nvSpPr>
        <p:spPr bwMode="auto">
          <a:xfrm>
            <a:off x="6765711" y="6508676"/>
            <a:ext cx="2383986" cy="230832"/>
          </a:xfrm>
          <a:prstGeom prst="rect">
            <a:avLst/>
          </a:prstGeom>
          <a:noFill/>
          <a:ln w="9525">
            <a:noFill/>
            <a:miter lim="800000"/>
            <a:headEnd/>
            <a:tailEnd/>
          </a:ln>
        </p:spPr>
        <p:txBody>
          <a:bodyPr wrap="none">
            <a:spAutoFit/>
          </a:bodyPr>
          <a:lstStyle/>
          <a:p>
            <a:r>
              <a:rPr lang="en-US" sz="900" i="1" dirty="0" err="1"/>
              <a:t>BioMedical</a:t>
            </a:r>
            <a:r>
              <a:rPr lang="en-US" sz="900" i="1" dirty="0"/>
              <a:t> Engineering </a:t>
            </a:r>
            <a:r>
              <a:rPr lang="en-US" sz="900" i="1" dirty="0" err="1"/>
              <a:t>OnLine</a:t>
            </a:r>
            <a:r>
              <a:rPr lang="en-US" sz="900" i="1" dirty="0"/>
              <a:t> 2006, </a:t>
            </a:r>
            <a:r>
              <a:rPr lang="en-US" sz="900" b="1" i="1" dirty="0"/>
              <a:t>5:22</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Title 1"/>
          <p:cNvSpPr>
            <a:spLocks noGrp="1"/>
          </p:cNvSpPr>
          <p:nvPr>
            <p:ph type="title"/>
          </p:nvPr>
        </p:nvSpPr>
        <p:spPr/>
        <p:txBody>
          <a:bodyPr/>
          <a:lstStyle/>
          <a:p>
            <a:r>
              <a:rPr lang="en-US" smtClean="0"/>
              <a:t>Bone Cell Adhesion with </a:t>
            </a:r>
            <a:br>
              <a:rPr lang="en-US" smtClean="0"/>
            </a:br>
            <a:r>
              <a:rPr lang="en-US" smtClean="0"/>
              <a:t>Silver Nanoparticles</a:t>
            </a:r>
          </a:p>
        </p:txBody>
      </p:sp>
      <p:pic>
        <p:nvPicPr>
          <p:cNvPr id="100356" name="Content Placeholder 4" descr="1475-925X-5-22-5"/>
          <p:cNvPicPr>
            <a:picLocks noGrp="1" noChangeAspect="1" noChangeArrowheads="1"/>
          </p:cNvPicPr>
          <p:nvPr>
            <p:ph sz="half" idx="1"/>
          </p:nvPr>
        </p:nvPicPr>
        <p:blipFill>
          <a:blip r:embed="rId2"/>
          <a:stretch>
            <a:fillRect/>
          </a:stretch>
        </p:blipFill>
        <p:spPr>
          <a:xfrm>
            <a:off x="1013995" y="1600200"/>
            <a:ext cx="2925010" cy="3657600"/>
          </a:xfrm>
          <a:noFill/>
        </p:spPr>
      </p:pic>
      <p:sp>
        <p:nvSpPr>
          <p:cNvPr id="100355" name="Text Placeholder 3"/>
          <p:cNvSpPr>
            <a:spLocks noGrp="1"/>
          </p:cNvSpPr>
          <p:nvPr>
            <p:ph type="body" sz="half" idx="2"/>
          </p:nvPr>
        </p:nvSpPr>
        <p:spPr>
          <a:xfrm>
            <a:off x="4648200" y="1905000"/>
            <a:ext cx="4038600" cy="3657600"/>
          </a:xfrm>
        </p:spPr>
        <p:txBody>
          <a:bodyPr/>
          <a:lstStyle/>
          <a:p>
            <a:pPr eaLnBrk="1" hangingPunct="1"/>
            <a:r>
              <a:rPr lang="en-US" smtClean="0"/>
              <a:t>Minimal cell adhesion in the 3-4% range</a:t>
            </a:r>
          </a:p>
          <a:p>
            <a:pPr eaLnBrk="1" hangingPunct="1"/>
            <a:r>
              <a:rPr lang="en-US" smtClean="0"/>
              <a:t>Higher cell adhesion in the 9% range</a:t>
            </a:r>
          </a:p>
          <a:p>
            <a:pPr eaLnBrk="1" hangingPunct="1">
              <a:buFontTx/>
              <a:buNone/>
            </a:pPr>
            <a:endParaRPr lang="en-US" smtClean="0"/>
          </a:p>
        </p:txBody>
      </p:sp>
      <p:sp>
        <p:nvSpPr>
          <p:cNvPr id="100357" name="Rectangle 4"/>
          <p:cNvSpPr>
            <a:spLocks noChangeArrowheads="1"/>
          </p:cNvSpPr>
          <p:nvPr/>
        </p:nvSpPr>
        <p:spPr bwMode="auto">
          <a:xfrm>
            <a:off x="6760014" y="6367622"/>
            <a:ext cx="2383986" cy="230832"/>
          </a:xfrm>
          <a:prstGeom prst="rect">
            <a:avLst/>
          </a:prstGeom>
          <a:noFill/>
          <a:ln w="9525">
            <a:noFill/>
            <a:miter lim="800000"/>
            <a:headEnd/>
            <a:tailEnd/>
          </a:ln>
        </p:spPr>
        <p:txBody>
          <a:bodyPr wrap="none">
            <a:spAutoFit/>
          </a:bodyPr>
          <a:lstStyle/>
          <a:p>
            <a:r>
              <a:rPr lang="en-US" sz="900" i="1" dirty="0" err="1"/>
              <a:t>BioMedical</a:t>
            </a:r>
            <a:r>
              <a:rPr lang="en-US" sz="900" i="1" dirty="0"/>
              <a:t> Engineering </a:t>
            </a:r>
            <a:r>
              <a:rPr lang="en-US" sz="900" i="1" dirty="0" err="1"/>
              <a:t>OnLine</a:t>
            </a:r>
            <a:r>
              <a:rPr lang="en-US" sz="900" i="1" dirty="0"/>
              <a:t> 2006, </a:t>
            </a:r>
            <a:r>
              <a:rPr lang="en-US" sz="900" b="1" i="1" dirty="0"/>
              <a:t>5:22</a:t>
            </a:r>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eaLnBrk="1" hangingPunct="1"/>
            <a:r>
              <a:rPr lang="en-US" smtClean="0"/>
              <a:t>Conclusion</a:t>
            </a:r>
          </a:p>
        </p:txBody>
      </p:sp>
      <p:sp>
        <p:nvSpPr>
          <p:cNvPr id="101379" name="Rectangle 3"/>
          <p:cNvSpPr>
            <a:spLocks noGrp="1" noChangeArrowheads="1"/>
          </p:cNvSpPr>
          <p:nvPr>
            <p:ph idx="1"/>
          </p:nvPr>
        </p:nvSpPr>
        <p:spPr/>
        <p:txBody>
          <a:bodyPr/>
          <a:lstStyle/>
          <a:p>
            <a:pPr eaLnBrk="1" hangingPunct="1"/>
            <a:r>
              <a:rPr lang="en-US" dirty="0" smtClean="0"/>
              <a:t>Biological processes set the </a:t>
            </a:r>
            <a:r>
              <a:rPr lang="en-US" b="1" dirty="0" smtClean="0"/>
              <a:t>scale</a:t>
            </a:r>
            <a:r>
              <a:rPr lang="en-US" dirty="0" smtClean="0"/>
              <a:t> and </a:t>
            </a:r>
            <a:r>
              <a:rPr lang="en-US" b="1" dirty="0" smtClean="0"/>
              <a:t>material</a:t>
            </a:r>
            <a:r>
              <a:rPr lang="en-US" dirty="0" smtClean="0"/>
              <a:t> processing needs.</a:t>
            </a:r>
          </a:p>
          <a:p>
            <a:pPr eaLnBrk="1" hangingPunct="1"/>
            <a:r>
              <a:rPr lang="en-US" dirty="0" smtClean="0"/>
              <a:t>Nanoparticles such as liposomes, Au NPs, and </a:t>
            </a:r>
            <a:r>
              <a:rPr lang="en-US" dirty="0" err="1" smtClean="0"/>
              <a:t>nanoshells</a:t>
            </a:r>
            <a:r>
              <a:rPr lang="en-US" dirty="0" smtClean="0"/>
              <a:t> are of appropriate scale to interact on the cellular level.</a:t>
            </a:r>
          </a:p>
          <a:p>
            <a:pPr eaLnBrk="1" hangingPunct="1"/>
            <a:r>
              <a:rPr lang="en-US" dirty="0" smtClean="0"/>
              <a:t>Biotech represents a career pathway to use nanotechnology skills.</a:t>
            </a: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800" dirty="0"/>
              <a:t>Since the size of NPs is comparable to biomolecules these NPs can overcome biological </a:t>
            </a:r>
            <a:r>
              <a:rPr lang="en-US" sz="2800" dirty="0" smtClean="0"/>
              <a:t>barriers.</a:t>
            </a:r>
            <a:endParaRPr lang="en-US" sz="2800" dirty="0"/>
          </a:p>
          <a:p>
            <a:r>
              <a:rPr lang="en-US" sz="2800" dirty="0"/>
              <a:t>NPs may be 1/100th to 1/10,000th the size of a cell.  The cell may uptake the NP as a result of being tricked into ‘thinking’ this NP is a biomolecule  (e.g. enzyme, antibody</a:t>
            </a:r>
            <a:r>
              <a:rPr lang="en-US" sz="2800" dirty="0" smtClean="0"/>
              <a:t>).</a:t>
            </a:r>
          </a:p>
          <a:p>
            <a:r>
              <a:rPr lang="en-US" sz="2800" dirty="0" smtClean="0"/>
              <a:t>Shape of the nanoparticle also has impact, generally gap junctions accept round shapes more than rods.</a:t>
            </a:r>
            <a:endParaRPr lang="en-US" sz="2800" dirty="0"/>
          </a:p>
          <a:p>
            <a:endParaRPr lang="en-US" dirty="0"/>
          </a:p>
          <a:p>
            <a:endParaRPr lang="en-US" dirty="0"/>
          </a:p>
        </p:txBody>
      </p:sp>
    </p:spTree>
    <p:extLst>
      <p:ext uri="{BB962C8B-B14F-4D97-AF65-F5344CB8AC3E}">
        <p14:creationId xmlns:p14="http://schemas.microsoft.com/office/powerpoint/2010/main" val="5556671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400" dirty="0" smtClean="0"/>
              <a:t>Au is often used as the metal of choice because has been shown to be relatively inert and Au is a good platform to tether chemistry to the particle.</a:t>
            </a:r>
          </a:p>
          <a:p>
            <a:r>
              <a:rPr lang="en-US" sz="2400" dirty="0" smtClean="0"/>
              <a:t>Au </a:t>
            </a:r>
            <a:r>
              <a:rPr lang="en-US" sz="2400" dirty="0"/>
              <a:t>is expensive in bulk, but when using small volumes (e.g. 10 mg) the bulk cost is </a:t>
            </a:r>
            <a:r>
              <a:rPr lang="en-US" sz="2400" dirty="0" smtClean="0"/>
              <a:t>irrelevant. </a:t>
            </a:r>
            <a:endParaRPr lang="en-US" sz="2400" dirty="0"/>
          </a:p>
          <a:p>
            <a:r>
              <a:rPr lang="en-US" sz="2400" dirty="0"/>
              <a:t>Metal nanoparticles can be used to target and destroy disease </a:t>
            </a:r>
            <a:r>
              <a:rPr lang="en-US" sz="2400" dirty="0" smtClean="0"/>
              <a:t>cells.</a:t>
            </a:r>
            <a:endParaRPr lang="en-US" sz="2400" dirty="0"/>
          </a:p>
          <a:p>
            <a:r>
              <a:rPr lang="en-US" sz="2400" dirty="0"/>
              <a:t>There are different functionalities of the particles to perform selected tasks</a:t>
            </a:r>
            <a:r>
              <a:rPr lang="en-US" sz="2400" dirty="0" smtClean="0"/>
              <a:t>.  They can be used as tags to identify, used as energy receptors to “cook</a:t>
            </a:r>
            <a:r>
              <a:rPr lang="en-US" sz="2400" dirty="0"/>
              <a:t>” (targeted </a:t>
            </a:r>
            <a:r>
              <a:rPr lang="en-US" sz="2400" dirty="0" smtClean="0"/>
              <a:t>hyperthermia) tumors, may be used as a delivery platform for drug/RNA delivery.</a:t>
            </a:r>
            <a:endParaRPr lang="en-US" sz="2400" dirty="0"/>
          </a:p>
          <a:p>
            <a:endParaRPr lang="en-US" dirty="0"/>
          </a:p>
          <a:p>
            <a:endParaRPr lang="en-US" dirty="0"/>
          </a:p>
        </p:txBody>
      </p:sp>
    </p:spTree>
    <p:extLst>
      <p:ext uri="{BB962C8B-B14F-4D97-AF65-F5344CB8AC3E}">
        <p14:creationId xmlns:p14="http://schemas.microsoft.com/office/powerpoint/2010/main" val="353832122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400" dirty="0" smtClean="0"/>
              <a:t>Au NPs can be used as a marker to delineate between healthy tissue and tumors.  </a:t>
            </a:r>
          </a:p>
          <a:p>
            <a:r>
              <a:rPr lang="en-US" sz="2400" dirty="0" smtClean="0"/>
              <a:t>In this role the Au NPs are coated with a ligand that will preferentially adhere to tumor cells.</a:t>
            </a:r>
          </a:p>
          <a:p>
            <a:r>
              <a:rPr lang="en-US" sz="2400" dirty="0" smtClean="0"/>
              <a:t>These Au NPs are grown to a specific size so they will exhibit </a:t>
            </a:r>
            <a:r>
              <a:rPr lang="en-US" sz="2400" dirty="0" err="1" smtClean="0"/>
              <a:t>plasmon</a:t>
            </a:r>
            <a:r>
              <a:rPr lang="en-US" sz="2400" dirty="0" smtClean="0"/>
              <a:t> resonance.  </a:t>
            </a:r>
          </a:p>
          <a:p>
            <a:r>
              <a:rPr lang="en-US" sz="2400" dirty="0" smtClean="0"/>
              <a:t>A light source is used to stimulate the </a:t>
            </a:r>
            <a:r>
              <a:rPr lang="en-US" sz="2400" dirty="0" err="1" smtClean="0"/>
              <a:t>plasmons</a:t>
            </a:r>
            <a:r>
              <a:rPr lang="en-US" sz="2400" dirty="0" smtClean="0"/>
              <a:t> during surgery giving the surgeon a clear boundary between healthy tissue and tumors.  This allows the surgeon to minimize trauma to healthy tissue, and locate the unhealthy regions.  </a:t>
            </a:r>
            <a:endParaRPr lang="en-US" dirty="0"/>
          </a:p>
          <a:p>
            <a:endParaRPr lang="en-US" dirty="0"/>
          </a:p>
        </p:txBody>
      </p:sp>
    </p:spTree>
    <p:extLst>
      <p:ext uri="{BB962C8B-B14F-4D97-AF65-F5344CB8AC3E}">
        <p14:creationId xmlns:p14="http://schemas.microsoft.com/office/powerpoint/2010/main" val="428461432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800" dirty="0" smtClean="0"/>
              <a:t>Au NPs are inert in vivo so side effects are limited or non existent.</a:t>
            </a:r>
            <a:endParaRPr lang="en-US" sz="2800" dirty="0"/>
          </a:p>
          <a:p>
            <a:r>
              <a:rPr lang="en-US" sz="2800" dirty="0"/>
              <a:t>Au NPs </a:t>
            </a:r>
            <a:r>
              <a:rPr lang="en-US" sz="2800" dirty="0" smtClean="0"/>
              <a:t>are relatively nonreactive and they can be coated with PEG so they are very </a:t>
            </a:r>
            <a:r>
              <a:rPr lang="en-US" sz="2800" dirty="0"/>
              <a:t>good at moving throughout the circulatory </a:t>
            </a:r>
            <a:r>
              <a:rPr lang="en-US" sz="2800" dirty="0" smtClean="0"/>
              <a:t>system in the “stealth” mode.</a:t>
            </a:r>
            <a:endParaRPr lang="en-US" sz="2800" dirty="0"/>
          </a:p>
          <a:p>
            <a:r>
              <a:rPr lang="en-US" sz="2800" dirty="0"/>
              <a:t>Smaller particles (1-100 nm) are more apt to penetrate into a tumor because they can </a:t>
            </a:r>
            <a:r>
              <a:rPr lang="en-US" sz="2800" dirty="0" smtClean="0"/>
              <a:t>passively slip </a:t>
            </a:r>
            <a:r>
              <a:rPr lang="en-US" sz="2800" dirty="0"/>
              <a:t>between blood vessels (</a:t>
            </a:r>
            <a:r>
              <a:rPr lang="en-US" sz="2800" dirty="0" smtClean="0"/>
              <a:t>EPR).</a:t>
            </a:r>
            <a:endParaRPr lang="en-US" sz="2800" dirty="0"/>
          </a:p>
          <a:p>
            <a:endParaRPr lang="en-US" dirty="0"/>
          </a:p>
        </p:txBody>
      </p:sp>
    </p:spTree>
    <p:extLst>
      <p:ext uri="{BB962C8B-B14F-4D97-AF65-F5344CB8AC3E}">
        <p14:creationId xmlns:p14="http://schemas.microsoft.com/office/powerpoint/2010/main" val="100759928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800" dirty="0" smtClean="0"/>
              <a:t>Au </a:t>
            </a:r>
            <a:r>
              <a:rPr lang="en-US" sz="2800" dirty="0"/>
              <a:t>NPs are not good at keeping light in an excited state: so when illuminated with light the excited state energy </a:t>
            </a:r>
            <a:r>
              <a:rPr lang="en-US" sz="2800" dirty="0" smtClean="0"/>
              <a:t>can be given </a:t>
            </a:r>
            <a:r>
              <a:rPr lang="en-US" sz="2800" dirty="0"/>
              <a:t>off as a vibration (heat</a:t>
            </a:r>
            <a:r>
              <a:rPr lang="en-US" sz="2800" dirty="0" smtClean="0"/>
              <a:t>).</a:t>
            </a:r>
            <a:endParaRPr lang="en-US" sz="2800" dirty="0"/>
          </a:p>
          <a:p>
            <a:r>
              <a:rPr lang="en-US" sz="2800" dirty="0" smtClean="0"/>
              <a:t>Selective antibodies can be/are attached </a:t>
            </a:r>
            <a:r>
              <a:rPr lang="en-US" sz="2800" dirty="0"/>
              <a:t>to Au NPs that is designed to latch onto the receptor of the cancer </a:t>
            </a:r>
            <a:r>
              <a:rPr lang="en-US" sz="2800" dirty="0" smtClean="0"/>
              <a:t>cell.</a:t>
            </a:r>
            <a:endParaRPr lang="en-US" sz="2800" dirty="0"/>
          </a:p>
          <a:p>
            <a:r>
              <a:rPr lang="en-US" sz="2800" dirty="0"/>
              <a:t>Up to 150 different types of antibodies can be conjugated to a </a:t>
            </a:r>
            <a:r>
              <a:rPr lang="en-US" sz="2800" dirty="0" smtClean="0"/>
              <a:t>Au NP through </a:t>
            </a:r>
            <a:r>
              <a:rPr lang="en-US" sz="2800" dirty="0" err="1"/>
              <a:t>bifunctional</a:t>
            </a:r>
            <a:r>
              <a:rPr lang="en-US" sz="2800" dirty="0"/>
              <a:t> PEG </a:t>
            </a:r>
            <a:r>
              <a:rPr lang="en-US" sz="2800" dirty="0" smtClean="0"/>
              <a:t>linkers to target specific tumors.</a:t>
            </a:r>
            <a:endParaRPr lang="en-US" sz="2800" dirty="0"/>
          </a:p>
          <a:p>
            <a:endParaRPr lang="en-US" sz="2800" dirty="0"/>
          </a:p>
        </p:txBody>
      </p:sp>
    </p:spTree>
    <p:extLst>
      <p:ext uri="{BB962C8B-B14F-4D97-AF65-F5344CB8AC3E}">
        <p14:creationId xmlns:p14="http://schemas.microsoft.com/office/powerpoint/2010/main" val="30055440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type="body" sz="half" idx="1"/>
          </p:nvPr>
        </p:nvSpPr>
        <p:spPr>
          <a:xfrm>
            <a:off x="457200" y="1447800"/>
            <a:ext cx="4495800" cy="3505200"/>
          </a:xfrm>
        </p:spPr>
        <p:txBody>
          <a:bodyPr/>
          <a:lstStyle/>
          <a:p>
            <a:r>
              <a:rPr lang="en-US" sz="2400" dirty="0"/>
              <a:t>Antibodies: A class of proteins that specifically recognize foreign agents in the body and tag them for </a:t>
            </a:r>
            <a:r>
              <a:rPr lang="en-US" sz="2400" dirty="0" smtClean="0"/>
              <a:t>removal.</a:t>
            </a:r>
            <a:endParaRPr lang="en-US" sz="2400" dirty="0"/>
          </a:p>
          <a:p>
            <a:r>
              <a:rPr lang="en-US" sz="2400" dirty="0"/>
              <a:t>Large libraries of slightly different antibodies are used to probe for a vast array of threats.  </a:t>
            </a:r>
            <a:r>
              <a:rPr lang="en-US" sz="2400" dirty="0" smtClean="0"/>
              <a:t>Hundreds are available commercially.</a:t>
            </a:r>
            <a:endParaRPr lang="en-US" sz="2400" dirty="0"/>
          </a:p>
          <a:p>
            <a:r>
              <a:rPr lang="en-US" sz="2400" dirty="0"/>
              <a:t>Most antibodies have a Y shape:</a:t>
            </a:r>
          </a:p>
        </p:txBody>
      </p:sp>
      <p:pic>
        <p:nvPicPr>
          <p:cNvPr id="4098" name="Picture 2"/>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tretch>
            <a:fillRect/>
          </a:stretch>
        </p:blipFill>
        <p:spPr bwMode="auto">
          <a:xfrm>
            <a:off x="4648200" y="2274789"/>
            <a:ext cx="4038600" cy="23084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4165462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Metal </a:t>
            </a:r>
            <a:r>
              <a:rPr lang="en-US" dirty="0" smtClean="0"/>
              <a:t>Nanoparticles</a:t>
            </a:r>
            <a:endParaRPr lang="en-US" dirty="0"/>
          </a:p>
        </p:txBody>
      </p:sp>
      <p:sp>
        <p:nvSpPr>
          <p:cNvPr id="3" name="Content Placeholder 2"/>
          <p:cNvSpPr>
            <a:spLocks noGrp="1"/>
          </p:cNvSpPr>
          <p:nvPr>
            <p:ph idx="1"/>
          </p:nvPr>
        </p:nvSpPr>
        <p:spPr/>
        <p:txBody>
          <a:bodyPr/>
          <a:lstStyle/>
          <a:p>
            <a:r>
              <a:rPr lang="en-US" sz="2800" dirty="0" smtClean="0"/>
              <a:t>Selection of the antibody is made so healthy </a:t>
            </a:r>
            <a:r>
              <a:rPr lang="en-US" sz="2800" dirty="0"/>
              <a:t>cells will have low levels of the receptor, </a:t>
            </a:r>
            <a:r>
              <a:rPr lang="en-US" sz="2800" dirty="0" smtClean="0"/>
              <a:t>then </a:t>
            </a:r>
            <a:r>
              <a:rPr lang="en-US" sz="2800" dirty="0"/>
              <a:t>Au NPs will selectively seek the cancer </a:t>
            </a:r>
            <a:r>
              <a:rPr lang="en-US" sz="2800" dirty="0" smtClean="0"/>
              <a:t>cells.  </a:t>
            </a:r>
            <a:endParaRPr lang="en-US" sz="2800" dirty="0"/>
          </a:p>
          <a:p>
            <a:r>
              <a:rPr lang="en-US" sz="2800" dirty="0"/>
              <a:t>By illuminating Au NPs with light, they give off </a:t>
            </a:r>
            <a:r>
              <a:rPr lang="en-US" sz="2800" dirty="0" smtClean="0"/>
              <a:t>heat estimated </a:t>
            </a:r>
            <a:r>
              <a:rPr lang="en-US" sz="2800" dirty="0"/>
              <a:t>to be ~</a:t>
            </a:r>
            <a:r>
              <a:rPr lang="en-US" sz="2800" dirty="0" smtClean="0"/>
              <a:t>70-80°C.</a:t>
            </a:r>
            <a:endParaRPr lang="en-US" sz="2800" dirty="0"/>
          </a:p>
          <a:p>
            <a:r>
              <a:rPr lang="en-US" sz="2800" dirty="0"/>
              <a:t>This local heating results in the local ablation of  cancer cells which have been targeted by Au </a:t>
            </a:r>
            <a:r>
              <a:rPr lang="en-US" sz="2800" dirty="0" smtClean="0"/>
              <a:t>NPs.</a:t>
            </a:r>
            <a:endParaRPr lang="en-US" sz="2800" dirty="0"/>
          </a:p>
          <a:p>
            <a:endParaRPr lang="en-US" dirty="0"/>
          </a:p>
        </p:txBody>
      </p:sp>
    </p:spTree>
    <p:extLst>
      <p:ext uri="{BB962C8B-B14F-4D97-AF65-F5344CB8AC3E}">
        <p14:creationId xmlns:p14="http://schemas.microsoft.com/office/powerpoint/2010/main" val="3251717934"/>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18_Presentation1">
  <a:themeElements>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resentation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Presentation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resentation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resentation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resentation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resentation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resentation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resentation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resentation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resentation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resentation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resentation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resentation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11696</TotalTime>
  <Words>1918</Words>
  <Application>Microsoft Macintosh PowerPoint</Application>
  <PresentationFormat>On-screen Show (4:3)</PresentationFormat>
  <Paragraphs>117</Paragraphs>
  <Slides>28</Slides>
  <Notes>1</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18_Presentation1</vt:lpstr>
      <vt:lpstr>PowerPoint Presentation</vt:lpstr>
      <vt:lpstr>PowerPoint Presentation</vt:lpstr>
      <vt:lpstr>Metal Nanoparticles</vt:lpstr>
      <vt:lpstr>Metal Nanoparticles</vt:lpstr>
      <vt:lpstr>Metal Nanoparticles</vt:lpstr>
      <vt:lpstr>Metal Nanoparticles</vt:lpstr>
      <vt:lpstr>Metal Nanoparticles</vt:lpstr>
      <vt:lpstr>Metal Nanoparticles</vt:lpstr>
      <vt:lpstr>Metal Nanoparticles</vt:lpstr>
      <vt:lpstr>Metal Nanoparticles</vt:lpstr>
      <vt:lpstr>Metal Nanoparticles</vt:lpstr>
      <vt:lpstr>Metal Nanoparticles</vt:lpstr>
      <vt:lpstr>Gold Nanoshells </vt:lpstr>
      <vt:lpstr>Gold Nanoshells </vt:lpstr>
      <vt:lpstr>Gold Nanoshells </vt:lpstr>
      <vt:lpstr>Gold Nanoshells </vt:lpstr>
      <vt:lpstr>Gold Nanoshells</vt:lpstr>
      <vt:lpstr>Gold Nanoshells </vt:lpstr>
      <vt:lpstr>Gold Nanoshells </vt:lpstr>
      <vt:lpstr>Gold Nanoshells </vt:lpstr>
      <vt:lpstr>Metal Nanoparticles</vt:lpstr>
      <vt:lpstr>Metal Nanoparticles</vt:lpstr>
      <vt:lpstr>Metal Nanoparticles</vt:lpstr>
      <vt:lpstr>Metal Nanoparticles</vt:lpstr>
      <vt:lpstr>Nanoparticles to Prevent Infection</vt:lpstr>
      <vt:lpstr>Bacteria Growth on Silver Nanoparticle Treated Surface</vt:lpstr>
      <vt:lpstr>Bone Cell Adhesion with  Silver Nanoparticles</vt:lpstr>
      <vt:lpstr>Conclusion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Nanofabrication Manufacturing Technology</dc:title>
  <dc:creator>jgm145</dc:creator>
  <cp:lastModifiedBy>Production</cp:lastModifiedBy>
  <cp:revision>461</cp:revision>
  <cp:lastPrinted>2013-05-03T19:51:22Z</cp:lastPrinted>
  <dcterms:created xsi:type="dcterms:W3CDTF">2002-03-20T19:33:03Z</dcterms:created>
  <dcterms:modified xsi:type="dcterms:W3CDTF">2018-03-13T14:34:32Z</dcterms:modified>
</cp:coreProperties>
</file>