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304" r:id="rId2"/>
    <p:sldId id="298" r:id="rId3"/>
    <p:sldId id="258" r:id="rId4"/>
    <p:sldId id="259" r:id="rId5"/>
    <p:sldId id="306" r:id="rId6"/>
    <p:sldId id="260" r:id="rId7"/>
    <p:sldId id="307" r:id="rId8"/>
    <p:sldId id="310" r:id="rId9"/>
    <p:sldId id="315" r:id="rId10"/>
    <p:sldId id="311" r:id="rId11"/>
    <p:sldId id="309" r:id="rId12"/>
    <p:sldId id="261" r:id="rId13"/>
    <p:sldId id="313" r:id="rId14"/>
    <p:sldId id="278" r:id="rId15"/>
    <p:sldId id="314" r:id="rId16"/>
    <p:sldId id="312" r:id="rId17"/>
  </p:sldIdLst>
  <p:sldSz cx="9144000" cy="6858000" type="screen4x3"/>
  <p:notesSz cx="6858000" cy="9296400"/>
  <p:custDataLst>
    <p:tags r:id="rId20"/>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864" userDrawn="1">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756" y="-96"/>
      </p:cViewPr>
      <p:guideLst>
        <p:guide orient="horz" pos="864"/>
        <p:guide pos="2880"/>
      </p:guideLst>
    </p:cSldViewPr>
  </p:slideViewPr>
  <p:notesTextViewPr>
    <p:cViewPr>
      <p:scale>
        <a:sx n="100" d="100"/>
        <a:sy n="100" d="100"/>
      </p:scale>
      <p:origin x="0" y="0"/>
    </p:cViewPr>
  </p:notesTextViewPr>
  <p:notesViewPr>
    <p:cSldViewPr>
      <p:cViewPr varScale="1">
        <p:scale>
          <a:sx n="68" d="100"/>
          <a:sy n="68" d="100"/>
        </p:scale>
        <p:origin x="3204" y="84"/>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B04F4098-CD29-4ADB-ACCE-A9ADAFCE2944}" type="datetimeFigureOut">
              <a:rPr lang="en-US" smtClean="0"/>
              <a:pPr/>
              <a:t>12/7/2018</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360EF61F-A456-49B1-A6F0-979EFCE1EFEF}" type="slidenum">
              <a:rPr lang="en-US" smtClean="0"/>
              <a:pPr/>
              <a:t>‹#›</a:t>
            </a:fld>
            <a:endParaRPr lang="en-US"/>
          </a:p>
        </p:txBody>
      </p:sp>
    </p:spTree>
    <p:extLst>
      <p:ext uri="{BB962C8B-B14F-4D97-AF65-F5344CB8AC3E}">
        <p14:creationId xmlns:p14="http://schemas.microsoft.com/office/powerpoint/2010/main" xmlns="" val="2856201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smtClean="0">
                <a:latin typeface="Arial" charset="0"/>
              </a:defRPr>
            </a:lvl1pPr>
          </a:lstStyle>
          <a:p>
            <a:pPr>
              <a:defRPr/>
            </a:pPr>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smtClean="0">
                <a:latin typeface="Arial" charset="0"/>
              </a:defRPr>
            </a:lvl1pPr>
          </a:lstStyle>
          <a:p>
            <a:pPr>
              <a:defRPr/>
            </a:pPr>
            <a:fld id="{5F89C044-9638-4DE0-AEC1-A493F775D302}" type="datetimeFigureOut">
              <a:rPr lang="en-US"/>
              <a:pPr>
                <a:defRPr/>
              </a:pPr>
              <a:t>12/7/2018</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smtClean="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B3B8608-779A-45A9-9E1E-B307DD9FCDA4}" type="slidenum">
              <a:rPr lang="en-US" altLang="en-US"/>
              <a:pPr/>
              <a:t>‹#›</a:t>
            </a:fld>
            <a:endParaRPr lang="en-US" altLang="en-US"/>
          </a:p>
        </p:txBody>
      </p:sp>
    </p:spTree>
    <p:extLst>
      <p:ext uri="{BB962C8B-B14F-4D97-AF65-F5344CB8AC3E}">
        <p14:creationId xmlns:p14="http://schemas.microsoft.com/office/powerpoint/2010/main" xmlns="" val="134983545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BF1DA5D-2565-4C42-AEB6-8882C3F850CD}" type="slidenum">
              <a:rPr lang="en-US" altLang="en-US"/>
              <a:pPr eaLnBrk="1" hangingPunct="1"/>
              <a:t>1</a:t>
            </a:fld>
            <a:endParaRPr lang="en-US" altLang="en-US"/>
          </a:p>
        </p:txBody>
      </p:sp>
    </p:spTree>
    <p:extLst>
      <p:ext uri="{BB962C8B-B14F-4D97-AF65-F5344CB8AC3E}">
        <p14:creationId xmlns:p14="http://schemas.microsoft.com/office/powerpoint/2010/main" xmlns="" val="2749496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xmlns="" val="3065766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206130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065894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191000"/>
          </a:xfrm>
        </p:spPr>
        <p:txBody>
          <a:bodyPr/>
          <a:lstStyle/>
          <a:p>
            <a:pPr lvl="0"/>
            <a:endParaRPr lang="en-US" noProof="0" dirty="0" smtClean="0"/>
          </a:p>
        </p:txBody>
      </p:sp>
    </p:spTree>
    <p:extLst>
      <p:ext uri="{BB962C8B-B14F-4D97-AF65-F5344CB8AC3E}">
        <p14:creationId xmlns:p14="http://schemas.microsoft.com/office/powerpoint/2010/main" xmlns="" val="1983266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998214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xmlns="" val="217466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758818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5099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087944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26319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640047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543933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 name="TextBox 5"/>
          <p:cNvSpPr txBox="1">
            <a:spLocks noChangeArrowheads="1"/>
          </p:cNvSpPr>
          <p:nvPr userDrawn="1"/>
        </p:nvSpPr>
        <p:spPr bwMode="auto">
          <a:xfrm>
            <a:off x="-304800" y="6319162"/>
            <a:ext cx="289560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800" dirty="0" smtClean="0">
                <a:cs typeface="Arial" charset="0"/>
              </a:rPr>
              <a:t>www.seattlenano.org</a:t>
            </a:r>
          </a:p>
        </p:txBody>
      </p:sp>
      <p:pic>
        <p:nvPicPr>
          <p:cNvPr id="2" name="Picture 1"/>
          <p:cNvPicPr>
            <a:picLocks noChangeAspect="1"/>
          </p:cNvPicPr>
          <p:nvPr userDrawn="1"/>
        </p:nvPicPr>
        <p:blipFill>
          <a:blip r:embed="rId14" cstate="print">
            <a:extLst>
              <a:ext uri="{28A0092B-C50C-407E-A947-70E740481C1C}">
                <a14:useLocalDpi xmlns:a14="http://schemas.microsoft.com/office/drawing/2010/main" xmlns="" val="0"/>
              </a:ext>
            </a:extLst>
          </a:blip>
          <a:stretch>
            <a:fillRect/>
          </a:stretch>
        </p:blipFill>
        <p:spPr>
          <a:xfrm>
            <a:off x="152400" y="6248400"/>
            <a:ext cx="430807" cy="393928"/>
          </a:xfrm>
          <a:prstGeom prst="rect">
            <a:avLst/>
          </a:prstGeom>
        </p:spPr>
      </p:pic>
      <p:sp>
        <p:nvSpPr>
          <p:cNvPr id="10" name="Rectangle 5"/>
          <p:cNvSpPr>
            <a:spLocks noChangeArrowheads="1"/>
          </p:cNvSpPr>
          <p:nvPr userDrawn="1"/>
        </p:nvSpPr>
        <p:spPr bwMode="auto">
          <a:xfrm>
            <a:off x="0" y="6642100"/>
            <a:ext cx="914400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defRPr/>
            </a:pPr>
            <a:r>
              <a:rPr lang="en-US" altLang="en-US" sz="800" dirty="0" smtClean="0"/>
              <a:t>www.nano4me.org</a:t>
            </a:r>
          </a:p>
        </p:txBody>
      </p:sp>
      <p:sp>
        <p:nvSpPr>
          <p:cNvPr id="11" name="Rectangle 5"/>
          <p:cNvSpPr>
            <a:spLocks noChangeArrowheads="1"/>
          </p:cNvSpPr>
          <p:nvPr userDrawn="1"/>
        </p:nvSpPr>
        <p:spPr bwMode="auto">
          <a:xfrm>
            <a:off x="0" y="6642100"/>
            <a:ext cx="914400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800" dirty="0" smtClean="0"/>
              <a:t>© 2018 The Pennsylvania State University</a:t>
            </a:r>
          </a:p>
        </p:txBody>
      </p:sp>
      <p:sp>
        <p:nvSpPr>
          <p:cNvPr id="12" name="Rectangle 5"/>
          <p:cNvSpPr>
            <a:spLocks noChangeArrowheads="1"/>
          </p:cNvSpPr>
          <p:nvPr userDrawn="1"/>
        </p:nvSpPr>
        <p:spPr bwMode="auto">
          <a:xfrm>
            <a:off x="0" y="6642100"/>
            <a:ext cx="914400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en-US" altLang="en-US" sz="800" dirty="0" smtClean="0"/>
              <a:t>Confocal Microscopy </a:t>
            </a:r>
            <a:fld id="{862CD6A4-F241-4398-B59C-ADF65728BD48}" type="slidenum">
              <a:rPr lang="en-US" altLang="en-US" sz="800" smtClean="0"/>
              <a:pPr algn="r" eaLnBrk="1" hangingPunct="1">
                <a:defRPr/>
              </a:pPr>
              <a:t>‹#›</a:t>
            </a:fld>
            <a:endParaRPr lang="en-US" altLang="en-US" sz="800" dirty="0" smtClean="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hf hdr="0" ftr="0" dt="0"/>
  <p:txStyles>
    <p:titleStyle>
      <a:lvl1pPr algn="ctr" rtl="0" eaLnBrk="0" fontAlgn="base" hangingPunct="0">
        <a:spcBef>
          <a:spcPct val="0"/>
        </a:spcBef>
        <a:spcAft>
          <a:spcPct val="0"/>
        </a:spcAft>
        <a:defRPr sz="44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Arial" charset="0"/>
          <a:cs typeface="Arial" charset="0"/>
        </a:defRPr>
      </a:lvl2pPr>
      <a:lvl3pPr algn="ctr" rtl="0" eaLnBrk="0" fontAlgn="base" hangingPunct="0">
        <a:spcBef>
          <a:spcPct val="0"/>
        </a:spcBef>
        <a:spcAft>
          <a:spcPct val="0"/>
        </a:spcAft>
        <a:defRPr sz="4400">
          <a:solidFill>
            <a:schemeClr val="tx1"/>
          </a:solidFill>
          <a:latin typeface="Arial" charset="0"/>
          <a:cs typeface="Arial" charset="0"/>
        </a:defRPr>
      </a:lvl3pPr>
      <a:lvl4pPr algn="ctr" rtl="0" eaLnBrk="0" fontAlgn="base" hangingPunct="0">
        <a:spcBef>
          <a:spcPct val="0"/>
        </a:spcBef>
        <a:spcAft>
          <a:spcPct val="0"/>
        </a:spcAft>
        <a:defRPr sz="4400">
          <a:solidFill>
            <a:schemeClr val="tx1"/>
          </a:solidFill>
          <a:latin typeface="Arial" charset="0"/>
          <a:cs typeface="Arial" charset="0"/>
        </a:defRPr>
      </a:lvl4pPr>
      <a:lvl5pPr algn="ctr" rtl="0" eaLnBrk="0" fontAlgn="base" hangingPunct="0">
        <a:spcBef>
          <a:spcPct val="0"/>
        </a:spcBef>
        <a:spcAft>
          <a:spcPct val="0"/>
        </a:spcAft>
        <a:defRPr sz="44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depts.washington.edu/keck/confocalgate.htm" TargetMode="External"/><Relationship Id="rId3" Type="http://schemas.openxmlformats.org/officeDocument/2006/relationships/hyperlink" Target="http://www.microscopyu.com/articles/confocal/index.html" TargetMode="External"/><Relationship Id="rId7" Type="http://schemas.openxmlformats.org/officeDocument/2006/relationships/hyperlink" Target="http://depts.washington.edu/keck/links.htm" TargetMode="External"/><Relationship Id="rId2" Type="http://schemas.openxmlformats.org/officeDocument/2006/relationships/hyperlink" Target="http://www.ammrf.org.au/myscope/confocal/introduction/" TargetMode="External"/><Relationship Id="rId1" Type="http://schemas.openxmlformats.org/officeDocument/2006/relationships/slideLayout" Target="../slideLayouts/slideLayout2.xml"/><Relationship Id="rId6" Type="http://schemas.openxmlformats.org/officeDocument/2006/relationships/hyperlink" Target="http://www2.bioch.ox.ac.uk/microngroup/resources/" TargetMode="External"/><Relationship Id="rId5" Type="http://schemas.openxmlformats.org/officeDocument/2006/relationships/hyperlink" Target="http://www.olympusfluoview.com/theory/confocalintro.html" TargetMode="External"/><Relationship Id="rId10" Type="http://schemas.openxmlformats.org/officeDocument/2006/relationships/hyperlink" Target="http://www.microscopy-analysis.com/editorials/editorial-listings/confocal-microscopy-uncovers-toxic-nanoparticles" TargetMode="External"/><Relationship Id="rId4" Type="http://schemas.openxmlformats.org/officeDocument/2006/relationships/hyperlink" Target="http://www.microscopyu.com/articles/confocal/confocalintropreparation.html" TargetMode="External"/><Relationship Id="rId9" Type="http://schemas.openxmlformats.org/officeDocument/2006/relationships/hyperlink" Target="http://www.microscopy-analysis.com/editorials/editorial-listings/confocal-microscopy-re-writes-origin-flowering-plant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 name="Rectangle 2"/>
          <p:cNvSpPr txBox="1">
            <a:spLocks noChangeArrowheads="1"/>
          </p:cNvSpPr>
          <p:nvPr/>
        </p:nvSpPr>
        <p:spPr>
          <a:xfrm>
            <a:off x="684213" y="4114800"/>
            <a:ext cx="7772400" cy="147002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altLang="en-US" sz="4000" b="1" dirty="0" smtClean="0">
                <a:solidFill>
                  <a:schemeClr val="tx1"/>
                </a:solidFill>
                <a:cs typeface="Arial" panose="020B0604020202020204" pitchFamily="34" charset="0"/>
              </a:rPr>
              <a:t>Confocal Microscopy</a:t>
            </a:r>
            <a:endParaRPr lang="en-US" altLang="en-US" sz="4000" dirty="0">
              <a:solidFill>
                <a:schemeClr val="tx1"/>
              </a:solidFill>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8600" y="771633"/>
            <a:ext cx="8686800" cy="2049295"/>
          </a:xfrm>
          <a:prstGeom prst="rect">
            <a:avLst/>
          </a:prstGeom>
        </p:spPr>
      </p:pic>
      <p:sp>
        <p:nvSpPr>
          <p:cNvPr id="5" name="Title 4"/>
          <p:cNvSpPr>
            <a:spLocks noGrp="1"/>
          </p:cNvSpPr>
          <p:nvPr>
            <p:ph type="ctrTitle"/>
          </p:nvPr>
        </p:nvSpPr>
        <p:spPr>
          <a:xfrm>
            <a:off x="685800" y="-1404441"/>
            <a:ext cx="7772400" cy="769441"/>
          </a:xfrm>
        </p:spPr>
        <p:txBody>
          <a:bodyPr>
            <a:spAutoFit/>
          </a:bodyPr>
          <a:lstStyle/>
          <a:p>
            <a:r>
              <a:rPr lang="en-US" smtClean="0"/>
              <a:t>Confocal Microscopy</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chor="t"/>
          <a:lstStyle/>
          <a:p>
            <a:pPr eaLnBrk="1" hangingPunct="1"/>
            <a:r>
              <a:rPr lang="en-US" altLang="en-US" dirty="0" smtClean="0"/>
              <a:t>Laser Scanning Confocal Microscopy</a:t>
            </a:r>
          </a:p>
        </p:txBody>
      </p:sp>
      <p:sp>
        <p:nvSpPr>
          <p:cNvPr id="7" name="Text Box 4"/>
          <p:cNvSpPr txBox="1">
            <a:spLocks noChangeArrowheads="1"/>
          </p:cNvSpPr>
          <p:nvPr/>
        </p:nvSpPr>
        <p:spPr bwMode="auto">
          <a:xfrm>
            <a:off x="6324600" y="6243935"/>
            <a:ext cx="22098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800" dirty="0" smtClean="0"/>
              <a:t>Image used under Creative Commons </a:t>
            </a:r>
            <a:r>
              <a:rPr lang="en-US" altLang="en-US" sz="800" dirty="0" err="1" smtClean="0"/>
              <a:t>Licence</a:t>
            </a:r>
            <a:r>
              <a:rPr lang="en-US" altLang="en-US" sz="800" dirty="0" smtClean="0"/>
              <a:t>. </a:t>
            </a:r>
            <a:r>
              <a:rPr lang="en-US" altLang="en-US" sz="800" i="1" dirty="0" err="1" smtClean="0"/>
              <a:t>MyScope</a:t>
            </a:r>
            <a:r>
              <a:rPr lang="en-US" altLang="en-US" sz="800" i="1" dirty="0" smtClean="0"/>
              <a:t> Training for Advanced Research</a:t>
            </a:r>
            <a:r>
              <a:rPr lang="en-US" altLang="en-US" sz="800" dirty="0" smtClean="0"/>
              <a:t>. AMMRF, downloaded. 2015</a:t>
            </a:r>
            <a:endParaRPr lang="en-US" altLang="en-US" sz="800" dirty="0"/>
          </a:p>
        </p:txBody>
      </p:sp>
      <p:pic>
        <p:nvPicPr>
          <p:cNvPr id="86018" name="Picture 2" descr="Schematic of a simple confocal microscop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57200" y="1219199"/>
            <a:ext cx="3810000" cy="5278157"/>
          </a:xfrm>
          <a:prstGeom prst="rect">
            <a:avLst/>
          </a:prstGeom>
          <a:noFill/>
          <a:extLst>
            <a:ext uri="{909E8E84-426E-40DD-AFC4-6F175D3DCCD1}">
              <a14:hiddenFill xmlns:a14="http://schemas.microsoft.com/office/drawing/2010/main" xmlns="">
                <a:solidFill>
                  <a:srgbClr val="FFFFFF"/>
                </a:solidFill>
              </a14:hiddenFill>
            </a:ext>
          </a:extLst>
        </p:spPr>
      </p:pic>
      <p:pic>
        <p:nvPicPr>
          <p:cNvPr id="86020" name="Picture 4" descr="[confocal_01_TF.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76800" y="1981200"/>
            <a:ext cx="3048000" cy="304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322252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chor="t">
            <a:normAutofit fontScale="90000"/>
          </a:bodyPr>
          <a:lstStyle/>
          <a:p>
            <a:pPr eaLnBrk="1" hangingPunct="1"/>
            <a:r>
              <a:rPr lang="en-US" altLang="en-US" dirty="0" smtClean="0"/>
              <a:t>Laser Scanning Confocal Microscopy</a:t>
            </a:r>
          </a:p>
        </p:txBody>
      </p:sp>
      <p:sp>
        <p:nvSpPr>
          <p:cNvPr id="4" name="Rectangle 3"/>
          <p:cNvSpPr/>
          <p:nvPr/>
        </p:nvSpPr>
        <p:spPr>
          <a:xfrm>
            <a:off x="4648200" y="5297269"/>
            <a:ext cx="4419600" cy="646331"/>
          </a:xfrm>
          <a:prstGeom prst="rect">
            <a:avLst/>
          </a:prstGeom>
        </p:spPr>
        <p:txBody>
          <a:bodyPr wrap="square">
            <a:spAutoFit/>
          </a:bodyPr>
          <a:lstStyle/>
          <a:p>
            <a:pPr algn="ctr"/>
            <a:r>
              <a:rPr lang="en-US" b="1" dirty="0" smtClean="0"/>
              <a:t>Olympus </a:t>
            </a:r>
            <a:r>
              <a:rPr lang="en-US" b="1" dirty="0" err="1" smtClean="0"/>
              <a:t>Fluoview</a:t>
            </a:r>
            <a:r>
              <a:rPr lang="en-US" b="1" dirty="0" smtClean="0"/>
              <a:t> FV10i </a:t>
            </a:r>
            <a:br>
              <a:rPr lang="en-US" b="1" dirty="0" smtClean="0"/>
            </a:br>
            <a:r>
              <a:rPr lang="en-US" b="1" dirty="0" smtClean="0"/>
              <a:t>Laser Scanning Confocal Microscope </a:t>
            </a:r>
            <a:endParaRPr lang="en-US" b="1" dirty="0"/>
          </a:p>
        </p:txBody>
      </p:sp>
      <p:pic>
        <p:nvPicPr>
          <p:cNvPr id="83970" name="Picture 2" descr="confocal-exterio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11068" y="2057400"/>
            <a:ext cx="2293864" cy="3044952"/>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152400" y="5297269"/>
            <a:ext cx="4419600" cy="646331"/>
          </a:xfrm>
          <a:prstGeom prst="rect">
            <a:avLst/>
          </a:prstGeom>
        </p:spPr>
        <p:txBody>
          <a:bodyPr wrap="square">
            <a:spAutoFit/>
          </a:bodyPr>
          <a:lstStyle/>
          <a:p>
            <a:pPr algn="ctr"/>
            <a:r>
              <a:rPr lang="en-US" b="1" dirty="0" smtClean="0"/>
              <a:t>SHINE Student Image from a </a:t>
            </a:r>
            <a:r>
              <a:rPr lang="en-US" b="1" dirty="0"/>
              <a:t/>
            </a:r>
            <a:br>
              <a:rPr lang="en-US" b="1" dirty="0"/>
            </a:br>
            <a:r>
              <a:rPr lang="en-US" b="1" dirty="0" smtClean="0"/>
              <a:t>Laser Scanning Confocal Microscope </a:t>
            </a:r>
            <a:endParaRPr lang="en-US" b="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9724" y="2057400"/>
            <a:ext cx="3044952" cy="3044952"/>
          </a:xfrm>
          <a:prstGeom prst="rect">
            <a:avLst/>
          </a:prstGeom>
        </p:spPr>
      </p:pic>
    </p:spTree>
    <p:extLst>
      <p:ext uri="{BB962C8B-B14F-4D97-AF65-F5344CB8AC3E}">
        <p14:creationId xmlns:p14="http://schemas.microsoft.com/office/powerpoint/2010/main" xmlns="" val="25789728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9"/>
          <p:cNvSpPr>
            <a:spLocks noGrp="1" noChangeArrowheads="1"/>
          </p:cNvSpPr>
          <p:nvPr>
            <p:ph type="title"/>
          </p:nvPr>
        </p:nvSpPr>
        <p:spPr/>
        <p:txBody>
          <a:bodyPr anchor="t"/>
          <a:lstStyle/>
          <a:p>
            <a:pPr eaLnBrk="1" hangingPunct="1"/>
            <a:r>
              <a:rPr lang="en-US" altLang="en-US" dirty="0" smtClean="0"/>
              <a:t>SHINE’s LSCM</a:t>
            </a:r>
          </a:p>
        </p:txBody>
      </p:sp>
      <p:graphicFrame>
        <p:nvGraphicFramePr>
          <p:cNvPr id="196662" name="Group 54"/>
          <p:cNvGraphicFramePr>
            <a:graphicFrameLocks noGrp="1"/>
          </p:cNvGraphicFramePr>
          <p:nvPr>
            <p:ph idx="1"/>
            <p:extLst>
              <p:ext uri="{D42A27DB-BD31-4B8C-83A1-F6EECF244321}">
                <p14:modId xmlns:p14="http://schemas.microsoft.com/office/powerpoint/2010/main" xmlns="" val="383425766"/>
              </p:ext>
            </p:extLst>
          </p:nvPr>
        </p:nvGraphicFramePr>
        <p:xfrm>
          <a:off x="457200" y="1143000"/>
          <a:ext cx="8229600" cy="4877950"/>
        </p:xfrm>
        <a:graphic>
          <a:graphicData uri="http://schemas.openxmlformats.org/drawingml/2006/table">
            <a:tbl>
              <a:tblPr/>
              <a:tblGrid>
                <a:gridCol w="4114800"/>
                <a:gridCol w="4114800"/>
              </a:tblGrid>
              <a:tr h="3047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sng" strike="noStrike" cap="none" normalizeH="0" baseline="0" dirty="0" smtClean="0">
                          <a:ln>
                            <a:noFill/>
                          </a:ln>
                          <a:solidFill>
                            <a:schemeClr val="tx1"/>
                          </a:solidFill>
                          <a:effectLst/>
                          <a:latin typeface="Times New Roman" pitchFamily="18" charset="0"/>
                          <a:cs typeface="Times New Roman" pitchFamily="18" charset="0"/>
                        </a:rPr>
                        <a:t>Specifications</a:t>
                      </a:r>
                      <a:endParaRPr kumimoji="0" lang="en-US" sz="1400" b="1" i="0" u="none" strike="noStrike" cap="none" normalizeH="0" baseline="0" dirty="0" smtClean="0">
                        <a:ln>
                          <a:noFill/>
                        </a:ln>
                        <a:solidFill>
                          <a:schemeClr val="tx1"/>
                        </a:solidFill>
                        <a:effectLst/>
                        <a:latin typeface="Arial"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(SHINE Nanotechnology Lab) </a:t>
                      </a:r>
                      <a:br>
                        <a:rPr kumimoji="0" lang="en-US" sz="1400" b="1" i="0" u="none" strike="noStrike" cap="none" normalizeH="0" baseline="0" dirty="0" smtClean="0">
                          <a:ln>
                            <a:noFill/>
                          </a:ln>
                          <a:solidFill>
                            <a:schemeClr val="tx1"/>
                          </a:solidFill>
                          <a:effectLst/>
                          <a:latin typeface="Arial" charset="0"/>
                        </a:rPr>
                      </a:br>
                      <a:r>
                        <a:rPr kumimoji="0" lang="en-US" sz="1400" b="1" i="0" u="none" strike="noStrike" cap="none" normalizeH="0" baseline="0" dirty="0" smtClean="0">
                          <a:ln>
                            <a:noFill/>
                          </a:ln>
                          <a:solidFill>
                            <a:schemeClr val="tx1"/>
                          </a:solidFill>
                          <a:effectLst/>
                          <a:latin typeface="Arial" charset="0"/>
                        </a:rPr>
                        <a:t>Olympus </a:t>
                      </a:r>
                      <a:r>
                        <a:rPr kumimoji="0" lang="en-US" sz="1400" b="1" i="0" u="none" strike="noStrike" cap="none" normalizeH="0" baseline="0" dirty="0" err="1" smtClean="0">
                          <a:ln>
                            <a:noFill/>
                          </a:ln>
                          <a:solidFill>
                            <a:schemeClr val="tx1"/>
                          </a:solidFill>
                          <a:effectLst/>
                          <a:latin typeface="Arial" charset="0"/>
                        </a:rPr>
                        <a:t>Fluoview</a:t>
                      </a:r>
                      <a:r>
                        <a:rPr kumimoji="0" lang="en-US" sz="1400" b="1" i="0" u="none" strike="noStrike" cap="none" normalizeH="0" baseline="0" dirty="0" smtClean="0">
                          <a:ln>
                            <a:noFill/>
                          </a:ln>
                          <a:solidFill>
                            <a:schemeClr val="tx1"/>
                          </a:solidFill>
                          <a:effectLst/>
                          <a:latin typeface="Arial" charset="0"/>
                        </a:rPr>
                        <a:t> FV10i Confocal Microscope</a:t>
                      </a: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7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66"/>
                          </a:solidFill>
                          <a:effectLst/>
                          <a:latin typeface="Times New Roman" pitchFamily="18" charset="0"/>
                          <a:cs typeface="Times New Roman" pitchFamily="18" charset="0"/>
                        </a:rPr>
                        <a:t>Illumination</a:t>
                      </a:r>
                      <a:endParaRPr kumimoji="0" lang="en-US" sz="1400" b="1" i="0" u="none" strike="noStrike" cap="none" normalizeH="0" baseline="0" dirty="0" smtClean="0">
                        <a:ln>
                          <a:noFill/>
                        </a:ln>
                        <a:solidFill>
                          <a:schemeClr val="tx1"/>
                        </a:solidFill>
                        <a:effectLst/>
                        <a:latin typeface="Arial"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66"/>
                          </a:solidFill>
                          <a:effectLst/>
                          <a:latin typeface="Times New Roman" pitchFamily="18" charset="0"/>
                          <a:cs typeface="Times New Roman" pitchFamily="18" charset="0"/>
                        </a:rPr>
                        <a:t>450 nm, 535 nm, 570 nm, and 620 nm excitation laser lines</a:t>
                      </a:r>
                      <a:endParaRPr kumimoji="0" lang="en-US" sz="1400" b="1" i="0" u="none" strike="noStrike" cap="none" normalizeH="0" baseline="0" dirty="0" smtClean="0">
                        <a:ln>
                          <a:noFill/>
                        </a:ln>
                        <a:solidFill>
                          <a:schemeClr val="tx1"/>
                        </a:solidFill>
                        <a:effectLst/>
                        <a:latin typeface="Arial"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7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66"/>
                          </a:solidFill>
                          <a:effectLst/>
                          <a:latin typeface="Times New Roman" pitchFamily="18" charset="0"/>
                          <a:cs typeface="Times New Roman" pitchFamily="18" charset="0"/>
                        </a:rPr>
                        <a:t>Objective Lenses</a:t>
                      </a:r>
                      <a:endParaRPr kumimoji="0" lang="en-US" sz="1400" b="1" i="0" u="none" strike="noStrike" cap="none" normalizeH="0" baseline="0" dirty="0" smtClean="0">
                        <a:ln>
                          <a:noFill/>
                        </a:ln>
                        <a:solidFill>
                          <a:schemeClr val="tx1"/>
                        </a:solidFill>
                        <a:effectLst/>
                        <a:latin typeface="Arial"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66"/>
                          </a:solidFill>
                          <a:effectLst/>
                          <a:latin typeface="Times New Roman" pitchFamily="18" charset="0"/>
                          <a:cs typeface="Times New Roman" pitchFamily="18" charset="0"/>
                        </a:rPr>
                        <a:t>10x and 60x oil-immersion lenses</a:t>
                      </a:r>
                      <a:endParaRPr kumimoji="0" lang="en-US" sz="1400" b="1" i="0" u="none" strike="noStrike" cap="none" normalizeH="0" baseline="0" dirty="0" smtClean="0">
                        <a:ln>
                          <a:noFill/>
                        </a:ln>
                        <a:solidFill>
                          <a:schemeClr val="tx1"/>
                        </a:solidFill>
                        <a:effectLst/>
                        <a:latin typeface="Arial"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0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66"/>
                          </a:solidFill>
                          <a:effectLst/>
                          <a:latin typeface="Times New Roman" pitchFamily="18" charset="0"/>
                          <a:cs typeface="Times New Roman" pitchFamily="18" charset="0"/>
                        </a:rPr>
                        <a:t>Detector</a:t>
                      </a:r>
                      <a:endParaRPr kumimoji="0" lang="en-US" sz="1400" b="1" i="0" u="none" strike="noStrike" cap="none" normalizeH="0" baseline="0" dirty="0" smtClean="0">
                        <a:ln>
                          <a:noFill/>
                        </a:ln>
                        <a:solidFill>
                          <a:schemeClr val="tx1"/>
                        </a:solidFill>
                        <a:effectLst/>
                        <a:latin typeface="Arial"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dirty="0" smtClean="0">
                          <a:ln>
                            <a:noFill/>
                          </a:ln>
                          <a:solidFill>
                            <a:srgbClr val="000066"/>
                          </a:solidFill>
                          <a:effectLst/>
                          <a:latin typeface="Times New Roman" pitchFamily="18" charset="0"/>
                          <a:cs typeface="Times New Roman" pitchFamily="18" charset="0"/>
                        </a:rPr>
                        <a:t>Photomultiplier tube fluorescent photon detectors</a:t>
                      </a:r>
                      <a:endParaRPr kumimoji="0" lang="en-US" sz="1400" b="1" i="0" u="none" strike="noStrike" cap="none" normalizeH="0" baseline="0" dirty="0" smtClean="0">
                        <a:ln>
                          <a:noFill/>
                        </a:ln>
                        <a:solidFill>
                          <a:schemeClr val="tx1"/>
                        </a:solidFill>
                        <a:effectLst/>
                        <a:latin typeface="Arial"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7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66"/>
                          </a:solidFill>
                          <a:effectLst/>
                          <a:latin typeface="Times New Roman" pitchFamily="18" charset="0"/>
                          <a:cs typeface="Times New Roman" pitchFamily="18" charset="0"/>
                        </a:rPr>
                        <a:t>Chassis</a:t>
                      </a:r>
                      <a:endParaRPr kumimoji="0" lang="en-US" sz="1400" b="1" i="0" u="none" strike="noStrike" cap="none" normalizeH="0" baseline="0" dirty="0" smtClean="0">
                        <a:ln>
                          <a:noFill/>
                        </a:ln>
                        <a:solidFill>
                          <a:schemeClr val="tx1"/>
                        </a:solidFill>
                        <a:effectLst/>
                        <a:latin typeface="Arial"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66"/>
                          </a:solidFill>
                          <a:effectLst/>
                          <a:latin typeface="Times New Roman" pitchFamily="18" charset="0"/>
                          <a:cs typeface="Times New Roman" pitchFamily="18" charset="0"/>
                        </a:rPr>
                        <a:t>Fully enclosed, vibration isolated bench-mount system</a:t>
                      </a:r>
                      <a:endParaRPr kumimoji="0" lang="en-US" sz="1400" b="1" i="0" u="none" strike="noStrike" cap="none" normalizeH="0" baseline="0" dirty="0" smtClean="0">
                        <a:ln>
                          <a:noFill/>
                        </a:ln>
                        <a:solidFill>
                          <a:schemeClr val="tx1"/>
                        </a:solidFill>
                        <a:effectLst/>
                        <a:latin typeface="Arial"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6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66"/>
                          </a:solidFill>
                          <a:effectLst/>
                          <a:latin typeface="Times New Roman" pitchFamily="18" charset="0"/>
                          <a:cs typeface="Times New Roman" pitchFamily="18" charset="0"/>
                        </a:rPr>
                        <a:t>Operating Modes</a:t>
                      </a:r>
                      <a:endParaRPr kumimoji="0" lang="en-US" sz="1400" b="1" i="0" u="none" strike="noStrike" cap="none" normalizeH="0" baseline="0" dirty="0" smtClean="0">
                        <a:ln>
                          <a:noFill/>
                        </a:ln>
                        <a:solidFill>
                          <a:schemeClr val="tx1"/>
                        </a:solidFill>
                        <a:effectLst/>
                        <a:latin typeface="Arial"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66"/>
                          </a:solidFill>
                          <a:effectLst/>
                          <a:latin typeface="Times New Roman" pitchFamily="18" charset="0"/>
                          <a:cs typeface="Times New Roman" pitchFamily="18" charset="0"/>
                        </a:rPr>
                        <a:t>2-D images, multiple Z-stack 3-D images, z-stack over time, and multiple-area imaging modes</a:t>
                      </a:r>
                      <a:endParaRPr kumimoji="0" lang="en-US" sz="1400" b="1" i="0" u="none" strike="noStrike" cap="none" normalizeH="0" baseline="0" dirty="0" smtClean="0">
                        <a:ln>
                          <a:noFill/>
                        </a:ln>
                        <a:solidFill>
                          <a:schemeClr val="tx1"/>
                        </a:solidFill>
                        <a:effectLst/>
                        <a:latin typeface="Arial"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26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sng" strike="noStrike" cap="none" normalizeH="0" baseline="0" dirty="0" smtClean="0">
                          <a:ln>
                            <a:noFill/>
                          </a:ln>
                          <a:solidFill>
                            <a:schemeClr val="tx1"/>
                          </a:solidFill>
                          <a:effectLst/>
                          <a:latin typeface="Times New Roman" pitchFamily="18" charset="0"/>
                          <a:cs typeface="Times New Roman" pitchFamily="18" charset="0"/>
                        </a:rPr>
                        <a:t>Advantages</a:t>
                      </a:r>
                      <a:endParaRPr kumimoji="0" lang="en-US" sz="1400" b="1" i="0" u="none" strike="noStrike" cap="none" normalizeH="0" baseline="0" dirty="0" smtClean="0">
                        <a:ln>
                          <a:noFill/>
                        </a:ln>
                        <a:solidFill>
                          <a:schemeClr val="tx1"/>
                        </a:solidFill>
                        <a:effectLst/>
                        <a:latin typeface="Arial"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7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66"/>
                          </a:solidFill>
                          <a:effectLst/>
                          <a:latin typeface="Times New Roman" pitchFamily="18" charset="0"/>
                          <a:cs typeface="Times New Roman" pitchFamily="18" charset="0"/>
                        </a:rPr>
                        <a:t>Able to view a variety of samples, living samples</a:t>
                      </a:r>
                      <a:endParaRPr kumimoji="0" lang="en-US" sz="1400" b="1" i="0" u="none" strike="noStrike" cap="none" normalizeH="0" baseline="0" dirty="0" smtClean="0">
                        <a:ln>
                          <a:noFill/>
                        </a:ln>
                        <a:solidFill>
                          <a:schemeClr val="tx1"/>
                        </a:solidFill>
                        <a:effectLst/>
                        <a:latin typeface="Arial"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66"/>
                          </a:solidFill>
                          <a:effectLst/>
                          <a:latin typeface="Times New Roman" pitchFamily="18" charset="0"/>
                          <a:cs typeface="Times New Roman" pitchFamily="18" charset="0"/>
                        </a:rPr>
                        <a:t>Ease of use, samples on microscope slides or dishes</a:t>
                      </a:r>
                      <a:endParaRPr kumimoji="0" lang="en-US" sz="1400" b="1" i="0" u="none" strike="noStrike" cap="none" normalizeH="0" baseline="0" dirty="0" smtClean="0">
                        <a:ln>
                          <a:noFill/>
                        </a:ln>
                        <a:solidFill>
                          <a:schemeClr val="tx1"/>
                        </a:solidFill>
                        <a:effectLst/>
                        <a:latin typeface="Arial"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7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66"/>
                          </a:solidFill>
                          <a:effectLst/>
                          <a:latin typeface="Times New Roman" pitchFamily="18" charset="0"/>
                          <a:cs typeface="Times New Roman" pitchFamily="18" charset="0"/>
                        </a:rPr>
                        <a:t>High resolution optical images</a:t>
                      </a:r>
                      <a:endParaRPr kumimoji="0" lang="en-US" sz="1400" b="1" i="0" u="none" strike="noStrike" cap="none" normalizeH="0" baseline="0" dirty="0" smtClean="0">
                        <a:ln>
                          <a:noFill/>
                        </a:ln>
                        <a:solidFill>
                          <a:schemeClr val="tx1"/>
                        </a:solidFill>
                        <a:effectLst/>
                        <a:latin typeface="Arial"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66"/>
                          </a:solidFill>
                          <a:effectLst/>
                          <a:latin typeface="Times New Roman" pitchFamily="18" charset="0"/>
                          <a:cs typeface="Times New Roman" pitchFamily="18" charset="0"/>
                        </a:rPr>
                        <a:t>Ability to capture 2D and 3D images</a:t>
                      </a:r>
                      <a:endParaRPr kumimoji="0" lang="en-US" sz="1400" b="1" i="0" u="none" strike="noStrike" cap="none" normalizeH="0" baseline="0" dirty="0" smtClean="0">
                        <a:ln>
                          <a:noFill/>
                        </a:ln>
                        <a:solidFill>
                          <a:schemeClr val="tx1"/>
                        </a:solidFill>
                        <a:effectLst/>
                        <a:latin typeface="Arial"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26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sng" strike="noStrike" cap="none" normalizeH="0" baseline="0" dirty="0" smtClean="0">
                          <a:ln>
                            <a:noFill/>
                          </a:ln>
                          <a:solidFill>
                            <a:schemeClr val="tx1"/>
                          </a:solidFill>
                          <a:effectLst/>
                          <a:latin typeface="Times New Roman" pitchFamily="18" charset="0"/>
                          <a:cs typeface="Times New Roman" pitchFamily="18" charset="0"/>
                        </a:rPr>
                        <a:t>Disadvantages</a:t>
                      </a:r>
                      <a:endParaRPr kumimoji="0" lang="en-US" sz="1400" b="1" i="0" u="none" strike="noStrike" cap="none" normalizeH="0" baseline="0" dirty="0" smtClean="0">
                        <a:ln>
                          <a:noFill/>
                        </a:ln>
                        <a:solidFill>
                          <a:schemeClr val="tx1"/>
                        </a:solidFill>
                        <a:effectLst/>
                        <a:latin typeface="Arial"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1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66"/>
                          </a:solidFill>
                          <a:effectLst/>
                          <a:latin typeface="Times New Roman" pitchFamily="18" charset="0"/>
                          <a:cs typeface="Times New Roman" pitchFamily="18" charset="0"/>
                        </a:rPr>
                        <a:t>Limited magnification range (10x – ~1000x)</a:t>
                      </a:r>
                      <a:endParaRPr kumimoji="0" lang="en-US" sz="1400" b="1" i="0" u="none" strike="noStrike" cap="none" normalizeH="0" baseline="0" dirty="0" smtClean="0">
                        <a:ln>
                          <a:noFill/>
                        </a:ln>
                        <a:solidFill>
                          <a:schemeClr val="tx1"/>
                        </a:solidFill>
                        <a:effectLst/>
                        <a:latin typeface="Arial"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66"/>
                          </a:solidFill>
                          <a:effectLst/>
                          <a:latin typeface="Times New Roman" pitchFamily="18" charset="0"/>
                          <a:cs typeface="Times New Roman" pitchFamily="18" charset="0"/>
                        </a:rPr>
                        <a:t>Sample must be epi fluorescent or labeled with a fluorescent dye</a:t>
                      </a:r>
                      <a:endParaRPr kumimoji="0" lang="en-US" sz="1400" b="1" i="0" u="none" strike="noStrike" cap="none" normalizeH="0" baseline="0" dirty="0" smtClean="0">
                        <a:ln>
                          <a:noFill/>
                        </a:ln>
                        <a:solidFill>
                          <a:schemeClr val="tx1"/>
                        </a:solidFill>
                        <a:effectLst/>
                        <a:latin typeface="Arial"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6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66"/>
                          </a:solidFill>
                          <a:effectLst/>
                          <a:latin typeface="Times New Roman" pitchFamily="18" charset="0"/>
                          <a:cs typeface="Times New Roman" pitchFamily="18" charset="0"/>
                        </a:rPr>
                        <a:t>Imaging software requires manual adjustment</a:t>
                      </a:r>
                      <a:endParaRPr kumimoji="0" lang="en-US" sz="1400" b="1" i="0" u="none" strike="noStrike" cap="none" normalizeH="0" baseline="0" dirty="0" smtClean="0">
                        <a:ln>
                          <a:noFill/>
                        </a:ln>
                        <a:solidFill>
                          <a:schemeClr val="tx1"/>
                        </a:solidFill>
                        <a:effectLst/>
                        <a:latin typeface="Arial"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chor="t"/>
          <a:lstStyle/>
          <a:p>
            <a:pPr eaLnBrk="1" hangingPunct="1"/>
            <a:r>
              <a:rPr lang="en-US" altLang="en-US" dirty="0" smtClean="0"/>
              <a:t>Laser Scanning Confocal Microcopy Images</a:t>
            </a:r>
          </a:p>
        </p:txBody>
      </p:sp>
      <p:sp>
        <p:nvSpPr>
          <p:cNvPr id="6" name="Rectangle 5"/>
          <p:cNvSpPr/>
          <p:nvPr/>
        </p:nvSpPr>
        <p:spPr>
          <a:xfrm>
            <a:off x="228600" y="5943600"/>
            <a:ext cx="8686800" cy="369332"/>
          </a:xfrm>
          <a:prstGeom prst="rect">
            <a:avLst/>
          </a:prstGeom>
        </p:spPr>
        <p:txBody>
          <a:bodyPr wrap="square">
            <a:spAutoFit/>
          </a:bodyPr>
          <a:lstStyle/>
          <a:p>
            <a:pPr algn="ctr"/>
            <a:r>
              <a:rPr lang="en-US" b="1" dirty="0" smtClean="0"/>
              <a:t>Student Images from SHINE’s Laser Scanning Confocal Microscope </a:t>
            </a:r>
            <a:endParaRPr lang="en-US" b="1" dirty="0"/>
          </a:p>
        </p:txBody>
      </p:sp>
      <p:pic>
        <p:nvPicPr>
          <p:cNvPr id="89090" name="Picture 2" descr="http://seattlenano.org/images/instruments/images_obtained_with_instruments/confocal/Pine_Tree_Polle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7659" y="1669670"/>
            <a:ext cx="4230512" cy="4230512"/>
          </a:xfrm>
          <a:prstGeom prst="rect">
            <a:avLst/>
          </a:prstGeom>
          <a:noFill/>
          <a:extLst>
            <a:ext uri="{909E8E84-426E-40DD-AFC4-6F175D3DCCD1}">
              <a14:hiddenFill xmlns:a14="http://schemas.microsoft.com/office/drawing/2010/main" xmlns="">
                <a:solidFill>
                  <a:srgbClr val="FFFFFF"/>
                </a:solidFill>
              </a14:hiddenFill>
            </a:ext>
          </a:extLst>
        </p:spPr>
      </p:pic>
      <p:pic>
        <p:nvPicPr>
          <p:cNvPr id="89092" name="Picture 4" descr="http://seattlenano.org/images/instruments/images_obtained_with_instruments/confocal/ovary.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85830" y="1669670"/>
            <a:ext cx="4230511" cy="42305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657643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chor="t"/>
          <a:lstStyle/>
          <a:p>
            <a:pPr eaLnBrk="1" hangingPunct="1"/>
            <a:r>
              <a:rPr lang="en-US" altLang="en-US" dirty="0" smtClean="0"/>
              <a:t>Confocal Microscopy</a:t>
            </a:r>
          </a:p>
        </p:txBody>
      </p:sp>
      <p:sp>
        <p:nvSpPr>
          <p:cNvPr id="37891" name="Rectangle 3"/>
          <p:cNvSpPr>
            <a:spLocks noGrp="1" noChangeArrowheads="1"/>
          </p:cNvSpPr>
          <p:nvPr>
            <p:ph type="body" idx="1"/>
          </p:nvPr>
        </p:nvSpPr>
        <p:spPr>
          <a:xfrm>
            <a:off x="457200" y="1371600"/>
            <a:ext cx="8229600" cy="4525963"/>
          </a:xfrm>
        </p:spPr>
        <p:txBody>
          <a:bodyPr/>
          <a:lstStyle/>
          <a:p>
            <a:pPr eaLnBrk="1" hangingPunct="1">
              <a:lnSpc>
                <a:spcPct val="90000"/>
              </a:lnSpc>
              <a:buFontTx/>
              <a:buNone/>
            </a:pPr>
            <a:r>
              <a:rPr lang="en-US" altLang="en-US" sz="2800" dirty="0" smtClean="0"/>
              <a:t>Advantages and Disadvantages:</a:t>
            </a:r>
          </a:p>
          <a:p>
            <a:pPr eaLnBrk="1" hangingPunct="1">
              <a:lnSpc>
                <a:spcPct val="90000"/>
              </a:lnSpc>
            </a:pPr>
            <a:r>
              <a:rPr lang="en-US" altLang="en-US" sz="2800" dirty="0" smtClean="0"/>
              <a:t>Able to image living samples in situ</a:t>
            </a:r>
          </a:p>
          <a:p>
            <a:pPr eaLnBrk="1" hangingPunct="1">
              <a:lnSpc>
                <a:spcPct val="90000"/>
              </a:lnSpc>
            </a:pPr>
            <a:r>
              <a:rPr lang="en-US" altLang="en-US" sz="2800" dirty="0" smtClean="0"/>
              <a:t>Possible to make 3-D images</a:t>
            </a:r>
          </a:p>
          <a:p>
            <a:pPr eaLnBrk="1" hangingPunct="1">
              <a:lnSpc>
                <a:spcPct val="90000"/>
              </a:lnSpc>
            </a:pPr>
            <a:r>
              <a:rPr lang="en-US" altLang="en-US" sz="2800" dirty="0" smtClean="0"/>
              <a:t>Can image samples in water or other media. No vacuum required</a:t>
            </a:r>
          </a:p>
          <a:p>
            <a:pPr eaLnBrk="1" hangingPunct="1">
              <a:lnSpc>
                <a:spcPct val="90000"/>
              </a:lnSpc>
            </a:pPr>
            <a:r>
              <a:rPr lang="en-US" altLang="en-US" sz="2800" dirty="0" smtClean="0"/>
              <a:t>Requires an epi fluorescent sample or a fluorescent labeled sample</a:t>
            </a:r>
          </a:p>
          <a:p>
            <a:pPr eaLnBrk="1" hangingPunct="1">
              <a:lnSpc>
                <a:spcPct val="90000"/>
              </a:lnSpc>
            </a:pPr>
            <a:r>
              <a:rPr lang="en-US" altLang="en-US" sz="2800" dirty="0" smtClean="0"/>
              <a:t>Magnification is limited by the optical excitation wavelength. Practically can image cells, but not individual nanostructures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chor="t"/>
          <a:lstStyle/>
          <a:p>
            <a:pPr eaLnBrk="1" hangingPunct="1"/>
            <a:r>
              <a:rPr lang="en-US" altLang="en-US" dirty="0" smtClean="0"/>
              <a:t>Confocal Microscopy Resources</a:t>
            </a:r>
          </a:p>
        </p:txBody>
      </p:sp>
      <p:graphicFrame>
        <p:nvGraphicFramePr>
          <p:cNvPr id="6" name="Table 5"/>
          <p:cNvGraphicFramePr>
            <a:graphicFrameLocks noGrp="1"/>
          </p:cNvGraphicFramePr>
          <p:nvPr>
            <p:extLst>
              <p:ext uri="{D42A27DB-BD31-4B8C-83A1-F6EECF244321}">
                <p14:modId xmlns:p14="http://schemas.microsoft.com/office/powerpoint/2010/main" xmlns="" val="1218402223"/>
              </p:ext>
            </p:extLst>
          </p:nvPr>
        </p:nvGraphicFramePr>
        <p:xfrm>
          <a:off x="457200" y="1219200"/>
          <a:ext cx="8229600" cy="4839457"/>
        </p:xfrm>
        <a:graphic>
          <a:graphicData uri="http://schemas.openxmlformats.org/drawingml/2006/table">
            <a:tbl>
              <a:tblPr firstRow="1" firstCol="1" bandRow="1">
                <a:tableStyleId>{69CF1AB2-1976-4502-BF36-3FF5EA218861}</a:tableStyleId>
              </a:tblPr>
              <a:tblGrid>
                <a:gridCol w="4111375"/>
                <a:gridCol w="4118225"/>
              </a:tblGrid>
              <a:tr h="529463">
                <a:tc>
                  <a:txBody>
                    <a:bodyPr/>
                    <a:lstStyle/>
                    <a:p>
                      <a:pPr marL="0" marR="0">
                        <a:lnSpc>
                          <a:spcPct val="107000"/>
                        </a:lnSpc>
                        <a:spcBef>
                          <a:spcPts val="0"/>
                        </a:spcBef>
                        <a:spcAft>
                          <a:spcPts val="0"/>
                        </a:spcAft>
                      </a:pPr>
                      <a:r>
                        <a:rPr lang="en-US" sz="1100" u="sng" dirty="0">
                          <a:effectLst/>
                          <a:latin typeface="Arial" panose="020B0604020202020204" pitchFamily="34" charset="0"/>
                          <a:cs typeface="Arial" panose="020B0604020202020204" pitchFamily="34" charset="0"/>
                          <a:hlinkClick r:id="rId2"/>
                        </a:rPr>
                        <a:t>http://www.ammrf.org.au/myscope/confocal/introduction/</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36990" marR="36990" marT="0" marB="0" anchor="ctr"/>
                </a:tc>
                <a:tc>
                  <a:txBody>
                    <a:bodyPr/>
                    <a:lstStyle/>
                    <a:p>
                      <a:pPr marL="0" marR="0">
                        <a:lnSpc>
                          <a:spcPct val="107000"/>
                        </a:lnSpc>
                        <a:spcBef>
                          <a:spcPts val="0"/>
                        </a:spcBef>
                        <a:spcAft>
                          <a:spcPts val="0"/>
                        </a:spcAft>
                      </a:pPr>
                      <a:r>
                        <a:rPr lang="en-US" sz="1200" b="0" dirty="0">
                          <a:effectLst/>
                          <a:latin typeface="Arial" panose="020B0604020202020204" pitchFamily="34" charset="0"/>
                          <a:cs typeface="Arial" panose="020B0604020202020204" pitchFamily="34" charset="0"/>
                        </a:rPr>
                        <a:t>Training site on </a:t>
                      </a:r>
                      <a:r>
                        <a:rPr lang="en-US" sz="1200" b="0" dirty="0" smtClean="0">
                          <a:effectLst/>
                          <a:latin typeface="Arial" panose="020B0604020202020204" pitchFamily="34" charset="0"/>
                          <a:cs typeface="Arial" panose="020B0604020202020204" pitchFamily="34" charset="0"/>
                        </a:rPr>
                        <a:t>fluorescence</a:t>
                      </a:r>
                      <a:r>
                        <a:rPr lang="en-US" sz="1200" b="0" baseline="0" dirty="0" smtClean="0">
                          <a:effectLst/>
                          <a:latin typeface="Arial" panose="020B0604020202020204" pitchFamily="34" charset="0"/>
                          <a:cs typeface="Arial" panose="020B0604020202020204" pitchFamily="34" charset="0"/>
                        </a:rPr>
                        <a:t> microscopy</a:t>
                      </a:r>
                      <a:endParaRPr lang="en-US" sz="1200" b="0" dirty="0">
                        <a:effectLst/>
                        <a:latin typeface="Arial" panose="020B0604020202020204" pitchFamily="34" charset="0"/>
                        <a:ea typeface="Calibri" panose="020F0502020204030204" pitchFamily="34" charset="0"/>
                        <a:cs typeface="Arial" panose="020B0604020202020204" pitchFamily="34" charset="0"/>
                      </a:endParaRPr>
                    </a:p>
                  </a:txBody>
                  <a:tcPr marL="36990" marR="36990" marT="0" marB="0" anchor="ctr"/>
                </a:tc>
              </a:tr>
              <a:tr h="529463">
                <a:tc>
                  <a:txBody>
                    <a:bodyPr/>
                    <a:lstStyle/>
                    <a:p>
                      <a:pPr marL="0" marR="0">
                        <a:lnSpc>
                          <a:spcPct val="107000"/>
                        </a:lnSpc>
                        <a:spcBef>
                          <a:spcPts val="0"/>
                        </a:spcBef>
                        <a:spcAft>
                          <a:spcPts val="0"/>
                        </a:spcAft>
                      </a:pPr>
                      <a:r>
                        <a:rPr lang="en-US" sz="1100" u="sng" dirty="0">
                          <a:effectLst/>
                          <a:latin typeface="Arial" panose="020B0604020202020204" pitchFamily="34" charset="0"/>
                          <a:cs typeface="Arial" panose="020B0604020202020204" pitchFamily="34" charset="0"/>
                          <a:hlinkClick r:id="rId3"/>
                        </a:rPr>
                        <a:t>http://www.microscopyu.com/articles/confocal/index.html</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36990" marR="36990" marT="0" marB="0" anchor="ctr"/>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Great website with a lot of resources - theory, prep, comparisons to </a:t>
                      </a:r>
                      <a:r>
                        <a:rPr lang="en-US" sz="1200" dirty="0" err="1">
                          <a:effectLst/>
                          <a:latin typeface="Arial" panose="020B0604020202020204" pitchFamily="34" charset="0"/>
                          <a:cs typeface="Arial" panose="020B0604020202020204" pitchFamily="34" charset="0"/>
                        </a:rPr>
                        <a:t>widefield</a:t>
                      </a:r>
                      <a:r>
                        <a:rPr lang="en-US" sz="1200" dirty="0">
                          <a:effectLst/>
                          <a:latin typeface="Arial" panose="020B0604020202020204" pitchFamily="34" charset="0"/>
                          <a:cs typeface="Arial" panose="020B0604020202020204" pitchFamily="34" charset="0"/>
                        </a:rPr>
                        <a:t> fluorescence, and simulations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6990" marR="36990" marT="0" marB="0" anchor="ctr"/>
                </a:tc>
              </a:tr>
              <a:tr h="529463">
                <a:tc>
                  <a:txBody>
                    <a:bodyPr/>
                    <a:lstStyle/>
                    <a:p>
                      <a:pPr marL="0" marR="0">
                        <a:lnSpc>
                          <a:spcPct val="107000"/>
                        </a:lnSpc>
                        <a:spcBef>
                          <a:spcPts val="0"/>
                        </a:spcBef>
                        <a:spcAft>
                          <a:spcPts val="0"/>
                        </a:spcAft>
                      </a:pPr>
                      <a:r>
                        <a:rPr lang="en-US" sz="1100" u="sng" dirty="0">
                          <a:effectLst/>
                          <a:latin typeface="Arial" panose="020B0604020202020204" pitchFamily="34" charset="0"/>
                          <a:cs typeface="Arial" panose="020B0604020202020204" pitchFamily="34" charset="0"/>
                          <a:hlinkClick r:id="rId4"/>
                        </a:rPr>
                        <a:t>http://www.microscopyu.com/articles/confocal/confocalintropreparation.html</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36990" marR="36990" marT="0" marB="0" anchor="ctr"/>
                </a:tc>
                <a:tc>
                  <a:txBody>
                    <a:bodyPr/>
                    <a:lstStyle/>
                    <a:p>
                      <a:pPr marL="0" marR="0">
                        <a:lnSpc>
                          <a:spcPct val="107000"/>
                        </a:lnSpc>
                        <a:spcBef>
                          <a:spcPts val="0"/>
                        </a:spcBef>
                        <a:spcAft>
                          <a:spcPts val="0"/>
                        </a:spcAft>
                      </a:pPr>
                      <a:r>
                        <a:rPr lang="en-US" sz="1200" dirty="0" smtClean="0">
                          <a:effectLst/>
                          <a:latin typeface="Arial" panose="020B0604020202020204" pitchFamily="34" charset="0"/>
                          <a:cs typeface="Arial" panose="020B0604020202020204" pitchFamily="34" charset="0"/>
                        </a:rPr>
                        <a:t>One </a:t>
                      </a:r>
                      <a:r>
                        <a:rPr lang="en-US" sz="1200" dirty="0">
                          <a:effectLst/>
                          <a:latin typeface="Arial" panose="020B0604020202020204" pitchFamily="34" charset="0"/>
                          <a:cs typeface="Arial" panose="020B0604020202020204" pitchFamily="34" charset="0"/>
                        </a:rPr>
                        <a:t>of the links from above website; a lot more </a:t>
                      </a:r>
                      <a:r>
                        <a:rPr lang="en-US" sz="1200" dirty="0" smtClean="0">
                          <a:effectLst/>
                          <a:latin typeface="Arial" panose="020B0604020202020204" pitchFamily="34" charset="0"/>
                          <a:cs typeface="Arial" panose="020B0604020202020204" pitchFamily="34" charset="0"/>
                        </a:rPr>
                        <a:t>information under </a:t>
                      </a:r>
                      <a:r>
                        <a:rPr lang="en-US" sz="1200" dirty="0">
                          <a:effectLst/>
                          <a:latin typeface="Arial" panose="020B0604020202020204" pitchFamily="34" charset="0"/>
                          <a:cs typeface="Arial" panose="020B0604020202020204" pitchFamily="34" charset="0"/>
                        </a:rPr>
                        <a:t>the confocal index</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6990" marR="36990" marT="0" marB="0" anchor="ctr"/>
                </a:tc>
              </a:tr>
              <a:tr h="529463">
                <a:tc>
                  <a:txBody>
                    <a:bodyPr/>
                    <a:lstStyle/>
                    <a:p>
                      <a:pPr marL="0" marR="0">
                        <a:lnSpc>
                          <a:spcPct val="107000"/>
                        </a:lnSpc>
                        <a:spcBef>
                          <a:spcPts val="0"/>
                        </a:spcBef>
                        <a:spcAft>
                          <a:spcPts val="0"/>
                        </a:spcAft>
                      </a:pPr>
                      <a:r>
                        <a:rPr lang="en-US" sz="1100" u="sng" dirty="0">
                          <a:effectLst/>
                          <a:latin typeface="Arial" panose="020B0604020202020204" pitchFamily="34" charset="0"/>
                          <a:cs typeface="Arial" panose="020B0604020202020204" pitchFamily="34" charset="0"/>
                          <a:hlinkClick r:id="rId5"/>
                        </a:rPr>
                        <a:t>http://www.olympusfluoview.com/theory/confocalintro.html</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36990" marR="36990" marT="0" marB="0" anchor="ctr"/>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Lots of </a:t>
                      </a:r>
                      <a:r>
                        <a:rPr lang="en-US" sz="1200" dirty="0" smtClean="0">
                          <a:effectLst/>
                          <a:latin typeface="Arial" panose="020B0604020202020204" pitchFamily="34" charset="0"/>
                          <a:cs typeface="Arial" panose="020B0604020202020204" pitchFamily="34" charset="0"/>
                        </a:rPr>
                        <a:t>theory</a:t>
                      </a:r>
                      <a:r>
                        <a:rPr lang="en-US" sz="1200" dirty="0">
                          <a:effectLst/>
                          <a:latin typeface="Arial" panose="020B0604020202020204" pitchFamily="34" charset="0"/>
                          <a:cs typeface="Arial" panose="020B0604020202020204" pitchFamily="34" charset="0"/>
                        </a:rPr>
                        <a:t>; links to tutorials - </a:t>
                      </a:r>
                      <a:r>
                        <a:rPr lang="en-US" sz="1200" dirty="0" smtClean="0">
                          <a:effectLst/>
                          <a:latin typeface="Arial" panose="020B0604020202020204" pitchFamily="34" charset="0"/>
                          <a:cs typeface="Arial" panose="020B0604020202020204" pitchFamily="34" charset="0"/>
                        </a:rPr>
                        <a:t>similar to Nikon’s </a:t>
                      </a:r>
                      <a:r>
                        <a:rPr lang="en-US" sz="1200" dirty="0" err="1" smtClean="0">
                          <a:effectLst/>
                          <a:latin typeface="Arial" panose="020B0604020202020204" pitchFamily="34" charset="0"/>
                          <a:cs typeface="Arial" panose="020B0604020202020204" pitchFamily="34" charset="0"/>
                        </a:rPr>
                        <a:t>MicroscopyU</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6990" marR="36990" marT="0" marB="0" anchor="ctr"/>
                </a:tc>
              </a:tr>
              <a:tr h="529463">
                <a:tc>
                  <a:txBody>
                    <a:bodyPr/>
                    <a:lstStyle/>
                    <a:p>
                      <a:pPr marL="0" marR="0">
                        <a:lnSpc>
                          <a:spcPct val="107000"/>
                        </a:lnSpc>
                        <a:spcBef>
                          <a:spcPts val="0"/>
                        </a:spcBef>
                        <a:spcAft>
                          <a:spcPts val="0"/>
                        </a:spcAft>
                      </a:pPr>
                      <a:r>
                        <a:rPr lang="en-US" sz="1100" u="sng">
                          <a:effectLst/>
                          <a:latin typeface="Arial" panose="020B0604020202020204" pitchFamily="34" charset="0"/>
                          <a:cs typeface="Arial" panose="020B0604020202020204" pitchFamily="34" charset="0"/>
                          <a:hlinkClick r:id="rId6"/>
                        </a:rPr>
                        <a:t>http://www2.bioch.ox.ac.uk/microngroup/resources/</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36990" marR="36990" marT="0" marB="0" anchor="ctr"/>
                </a:tc>
                <a:tc>
                  <a:txBody>
                    <a:bodyPr/>
                    <a:lstStyle/>
                    <a:p>
                      <a:pPr marL="0" marR="0">
                        <a:lnSpc>
                          <a:spcPct val="107000"/>
                        </a:lnSpc>
                        <a:spcBef>
                          <a:spcPts val="0"/>
                        </a:spcBef>
                        <a:spcAft>
                          <a:spcPts val="0"/>
                        </a:spcAft>
                      </a:pPr>
                      <a:r>
                        <a:rPr lang="en-US" sz="1200" dirty="0" smtClean="0">
                          <a:effectLst/>
                          <a:latin typeface="Arial" panose="020B0604020202020204" pitchFamily="34" charset="0"/>
                          <a:cs typeface="Arial" panose="020B0604020202020204" pitchFamily="34" charset="0"/>
                        </a:rPr>
                        <a:t>PDFs </a:t>
                      </a:r>
                      <a:r>
                        <a:rPr lang="en-US" sz="1200" dirty="0">
                          <a:effectLst/>
                          <a:latin typeface="Arial" panose="020B0604020202020204" pitchFamily="34" charset="0"/>
                          <a:cs typeface="Arial" panose="020B0604020202020204" pitchFamily="34" charset="0"/>
                        </a:rPr>
                        <a:t>of Advanced Microscopy </a:t>
                      </a:r>
                      <a:r>
                        <a:rPr lang="en-US" sz="1200" dirty="0" smtClean="0">
                          <a:effectLst/>
                          <a:latin typeface="Arial" panose="020B0604020202020204" pitchFamily="34" charset="0"/>
                          <a:cs typeface="Arial" panose="020B0604020202020204" pitchFamily="34" charset="0"/>
                        </a:rPr>
                        <a:t>lectures, as well</a:t>
                      </a:r>
                      <a:r>
                        <a:rPr lang="en-US" sz="1200" baseline="0" dirty="0" smtClean="0">
                          <a:effectLst/>
                          <a:latin typeface="Arial" panose="020B0604020202020204" pitchFamily="34" charset="0"/>
                          <a:cs typeface="Arial" panose="020B0604020202020204" pitchFamily="34" charset="0"/>
                        </a:rPr>
                        <a:t> as other useful resources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6990" marR="36990" marT="0" marB="0" anchor="ctr"/>
                </a:tc>
              </a:tr>
              <a:tr h="562258">
                <a:tc>
                  <a:txBody>
                    <a:bodyPr/>
                    <a:lstStyle/>
                    <a:p>
                      <a:pPr marL="0" marR="0">
                        <a:lnSpc>
                          <a:spcPct val="107000"/>
                        </a:lnSpc>
                        <a:spcBef>
                          <a:spcPts val="0"/>
                        </a:spcBef>
                        <a:spcAft>
                          <a:spcPts val="0"/>
                        </a:spcAft>
                      </a:pPr>
                      <a:r>
                        <a:rPr lang="en-US" sz="1100" u="sng">
                          <a:effectLst/>
                          <a:latin typeface="Arial" panose="020B0604020202020204" pitchFamily="34" charset="0"/>
                          <a:cs typeface="Arial" panose="020B0604020202020204" pitchFamily="34" charset="0"/>
                          <a:hlinkClick r:id="rId7"/>
                        </a:rPr>
                        <a:t>http://depts.washington.edu/keck/links.htm</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36990" marR="36990" marT="0" marB="0" anchor="ctr"/>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Links from </a:t>
                      </a:r>
                      <a:r>
                        <a:rPr lang="en-US" sz="1200" dirty="0" smtClean="0">
                          <a:effectLst/>
                          <a:latin typeface="Arial" panose="020B0604020202020204" pitchFamily="34" charset="0"/>
                          <a:cs typeface="Arial" panose="020B0604020202020204" pitchFamily="34" charset="0"/>
                        </a:rPr>
                        <a:t>the University of Washington Keck Center </a:t>
                      </a:r>
                      <a:r>
                        <a:rPr lang="en-US" sz="1200" dirty="0">
                          <a:effectLst/>
                          <a:latin typeface="Arial" panose="020B0604020202020204" pitchFamily="34" charset="0"/>
                          <a:cs typeface="Arial" panose="020B0604020202020204" pitchFamily="34" charset="0"/>
                        </a:rPr>
                        <a:t>that has a list </a:t>
                      </a:r>
                      <a:r>
                        <a:rPr lang="en-US" sz="1200" dirty="0" smtClean="0">
                          <a:effectLst/>
                          <a:latin typeface="Arial" panose="020B0604020202020204" pitchFamily="34" charset="0"/>
                          <a:cs typeface="Arial" panose="020B0604020202020204" pitchFamily="34" charset="0"/>
                        </a:rPr>
                        <a:t>confocal </a:t>
                      </a:r>
                      <a:r>
                        <a:rPr lang="en-US" sz="1200" dirty="0">
                          <a:effectLst/>
                          <a:latin typeface="Arial" panose="020B0604020202020204" pitchFamily="34" charset="0"/>
                          <a:cs typeface="Arial" panose="020B0604020202020204" pitchFamily="34" charset="0"/>
                        </a:rPr>
                        <a:t>r</a:t>
                      </a:r>
                      <a:r>
                        <a:rPr lang="en-US" sz="1200" dirty="0" smtClean="0">
                          <a:effectLst/>
                          <a:latin typeface="Arial" panose="020B0604020202020204" pitchFamily="34" charset="0"/>
                          <a:cs typeface="Arial" panose="020B0604020202020204" pitchFamily="34" charset="0"/>
                        </a:rPr>
                        <a:t>eferences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6990" marR="36990" marT="0" marB="0" anchor="ctr"/>
                </a:tc>
              </a:tr>
              <a:tr h="562258">
                <a:tc>
                  <a:txBody>
                    <a:bodyPr/>
                    <a:lstStyle/>
                    <a:p>
                      <a:pPr marL="0" marR="0">
                        <a:lnSpc>
                          <a:spcPct val="107000"/>
                        </a:lnSpc>
                        <a:spcBef>
                          <a:spcPts val="0"/>
                        </a:spcBef>
                        <a:spcAft>
                          <a:spcPts val="0"/>
                        </a:spcAft>
                      </a:pPr>
                      <a:r>
                        <a:rPr lang="en-US" sz="1100" u="sng" dirty="0">
                          <a:effectLst/>
                          <a:latin typeface="Arial" panose="020B0604020202020204" pitchFamily="34" charset="0"/>
                          <a:cs typeface="Arial" panose="020B0604020202020204" pitchFamily="34" charset="0"/>
                          <a:hlinkClick r:id="rId8"/>
                        </a:rPr>
                        <a:t>http://depts.washington.edu/keck/confocalgate.htm</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36990" marR="36990" marT="0" marB="0" anchor="ctr"/>
                </a:tc>
                <a:tc>
                  <a:txBody>
                    <a:bodyPr/>
                    <a:lstStyle/>
                    <a:p>
                      <a:pPr marL="0" marR="0">
                        <a:lnSpc>
                          <a:spcPct val="107000"/>
                        </a:lnSpc>
                        <a:spcBef>
                          <a:spcPts val="0"/>
                        </a:spcBef>
                        <a:spcAft>
                          <a:spcPts val="0"/>
                        </a:spcAft>
                      </a:pPr>
                      <a:r>
                        <a:rPr lang="en-US" sz="1200" dirty="0" smtClean="0">
                          <a:effectLst/>
                          <a:latin typeface="Arial" panose="020B0604020202020204" pitchFamily="34" charset="0"/>
                          <a:cs typeface="Arial" panose="020B0604020202020204" pitchFamily="34" charset="0"/>
                        </a:rPr>
                        <a:t>University</a:t>
                      </a:r>
                      <a:r>
                        <a:rPr lang="en-US" sz="1200" baseline="0" dirty="0" smtClean="0">
                          <a:effectLst/>
                          <a:latin typeface="Arial" panose="020B0604020202020204" pitchFamily="34" charset="0"/>
                          <a:cs typeface="Arial" panose="020B0604020202020204" pitchFamily="34" charset="0"/>
                        </a:rPr>
                        <a:t> of Washington</a:t>
                      </a:r>
                      <a:r>
                        <a:rPr lang="en-US" sz="1200" dirty="0" smtClean="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Resource; </a:t>
                      </a:r>
                      <a:r>
                        <a:rPr lang="en-US" sz="1200" dirty="0" smtClean="0">
                          <a:effectLst/>
                          <a:latin typeface="Arial" panose="020B0604020202020204" pitchFamily="34" charset="0"/>
                          <a:cs typeface="Arial" panose="020B0604020202020204" pitchFamily="34" charset="0"/>
                        </a:rPr>
                        <a:t>theory </a:t>
                      </a:r>
                      <a:r>
                        <a:rPr lang="en-US" sz="1200" dirty="0">
                          <a:effectLst/>
                          <a:latin typeface="Arial" panose="020B0604020202020204" pitchFamily="34" charset="0"/>
                          <a:cs typeface="Arial" panose="020B0604020202020204" pitchFamily="34" charset="0"/>
                        </a:rPr>
                        <a:t>and sample prep</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6990" marR="36990" marT="0" marB="0" anchor="ctr"/>
                </a:tc>
              </a:tr>
              <a:tr h="529463">
                <a:tc>
                  <a:txBody>
                    <a:bodyPr/>
                    <a:lstStyle/>
                    <a:p>
                      <a:pPr marL="0" marR="0">
                        <a:lnSpc>
                          <a:spcPct val="107000"/>
                        </a:lnSpc>
                        <a:spcBef>
                          <a:spcPts val="0"/>
                        </a:spcBef>
                        <a:spcAft>
                          <a:spcPts val="0"/>
                        </a:spcAft>
                      </a:pPr>
                      <a:r>
                        <a:rPr lang="en-US" sz="1100" u="sng">
                          <a:effectLst/>
                          <a:latin typeface="Arial" panose="020B0604020202020204" pitchFamily="34" charset="0"/>
                          <a:cs typeface="Arial" panose="020B0604020202020204" pitchFamily="34" charset="0"/>
                          <a:hlinkClick r:id="rId9"/>
                        </a:rPr>
                        <a:t>http://www.microscopy-analysis.com/editorials/editorial-listings/confocal-microscopy-re-writes-origin-flowering-plants</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36990" marR="36990" marT="0" marB="0" anchor="ctr"/>
                </a:tc>
                <a:tc>
                  <a:txBody>
                    <a:bodyPr/>
                    <a:lstStyle/>
                    <a:p>
                      <a:pPr marL="0" marR="0">
                        <a:lnSpc>
                          <a:spcPct val="107000"/>
                        </a:lnSpc>
                        <a:spcBef>
                          <a:spcPts val="0"/>
                        </a:spcBef>
                        <a:spcAft>
                          <a:spcPts val="0"/>
                        </a:spcAft>
                      </a:pPr>
                      <a:r>
                        <a:rPr lang="en-US" sz="1200" dirty="0" smtClean="0">
                          <a:effectLst/>
                          <a:latin typeface="Arial" panose="020B0604020202020204" pitchFamily="34" charset="0"/>
                          <a:cs typeface="Arial" panose="020B0604020202020204" pitchFamily="34" charset="0"/>
                        </a:rPr>
                        <a:t>Brief introduction, </a:t>
                      </a:r>
                      <a:r>
                        <a:rPr lang="en-US" sz="1200" dirty="0">
                          <a:effectLst/>
                          <a:latin typeface="Arial" panose="020B0604020202020204" pitchFamily="34" charset="0"/>
                          <a:cs typeface="Arial" panose="020B0604020202020204" pitchFamily="34" charset="0"/>
                        </a:rPr>
                        <a:t>using auto fluorescence of microfossils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6990" marR="36990" marT="0" marB="0" anchor="ctr"/>
                </a:tc>
              </a:tr>
              <a:tr h="529463">
                <a:tc>
                  <a:txBody>
                    <a:bodyPr/>
                    <a:lstStyle/>
                    <a:p>
                      <a:pPr marL="0" marR="0">
                        <a:lnSpc>
                          <a:spcPct val="107000"/>
                        </a:lnSpc>
                        <a:spcBef>
                          <a:spcPts val="0"/>
                        </a:spcBef>
                        <a:spcAft>
                          <a:spcPts val="0"/>
                        </a:spcAft>
                      </a:pPr>
                      <a:r>
                        <a:rPr lang="en-US" sz="1100" u="sng" dirty="0">
                          <a:effectLst/>
                          <a:latin typeface="Arial" panose="020B0604020202020204" pitchFamily="34" charset="0"/>
                          <a:cs typeface="Arial" panose="020B0604020202020204" pitchFamily="34" charset="0"/>
                          <a:hlinkClick r:id="rId10"/>
                        </a:rPr>
                        <a:t>http://www.microscopy-analysis.com/editorials/editorial-listings/confocal-microscopy-uncovers-toxic-nanoparticles</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36990" marR="36990" marT="0" marB="0" anchor="ctr"/>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LSCM and nanoparticles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6990" marR="36990" marT="0" marB="0" anchor="ctr"/>
                </a:tc>
              </a:tr>
            </a:tbl>
          </a:graphicData>
        </a:graphic>
      </p:graphicFrame>
    </p:spTree>
    <p:extLst>
      <p:ext uri="{BB962C8B-B14F-4D97-AF65-F5344CB8AC3E}">
        <p14:creationId xmlns:p14="http://schemas.microsoft.com/office/powerpoint/2010/main" xmlns="" val="23696603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xfrm>
            <a:off x="0" y="12700"/>
            <a:ext cx="9144000" cy="1020763"/>
          </a:xfrm>
        </p:spPr>
        <p:txBody>
          <a:bodyPr/>
          <a:lstStyle/>
          <a:p>
            <a:pPr marL="0" lvl="1" indent="0" algn="ctr">
              <a:spcBef>
                <a:spcPct val="0"/>
              </a:spcBef>
              <a:buFontTx/>
              <a:buNone/>
            </a:pPr>
            <a:r>
              <a:rPr lang="en-US" altLang="en-US" sz="1200" dirty="0" smtClean="0">
                <a:ea typeface="ＭＳ Ｐゴシック" pitchFamily="-106" charset="-128"/>
              </a:rPr>
              <a:t>This module is one of a series designed to be used by faculty members at post-secondary institutions in workshops, courses, and overview lectures to introduce nanotechnology and its applications. </a:t>
            </a:r>
            <a:br>
              <a:rPr lang="en-US" altLang="en-US" sz="1200" dirty="0" smtClean="0">
                <a:ea typeface="ＭＳ Ｐゴシック" pitchFamily="-106" charset="-128"/>
              </a:rPr>
            </a:br>
            <a:endParaRPr lang="en-US" altLang="en-US" sz="1200" dirty="0" smtClean="0">
              <a:ea typeface="ＭＳ Ｐゴシック" pitchFamily="-106" charset="-128"/>
            </a:endParaRPr>
          </a:p>
          <a:p>
            <a:pPr marL="0" lvl="1" indent="0" algn="ctr">
              <a:spcBef>
                <a:spcPct val="0"/>
              </a:spcBef>
              <a:buFontTx/>
              <a:buNone/>
            </a:pPr>
            <a:r>
              <a:rPr lang="en-US" altLang="en-US" sz="1200" dirty="0" smtClean="0">
                <a:ea typeface="ＭＳ Ｐゴシック" pitchFamily="-106" charset="-128"/>
              </a:rPr>
              <a:t>This module was funded and supported in part by:</a:t>
            </a:r>
            <a:endParaRPr lang="en-US" altLang="en-US" sz="2000" dirty="0" smtClean="0">
              <a:ea typeface="ＭＳ Ｐゴシック" pitchFamily="-106" charset="-128"/>
            </a:endParaRPr>
          </a:p>
          <a:p>
            <a:pPr marL="0" lvl="1" indent="0" algn="ctr">
              <a:spcBef>
                <a:spcPct val="0"/>
              </a:spcBef>
              <a:buFontTx/>
              <a:buNone/>
            </a:pPr>
            <a:endParaRPr lang="en-US" altLang="en-US" sz="2000" dirty="0" smtClean="0">
              <a:solidFill>
                <a:schemeClr val="accent2"/>
              </a:solidFill>
              <a:ea typeface="ＭＳ Ｐゴシック" pitchFamily="-106" charset="-128"/>
            </a:endParaRPr>
          </a:p>
          <a:p>
            <a:pPr lvl="1" algn="ctr">
              <a:buFontTx/>
              <a:buNone/>
            </a:pPr>
            <a:endParaRPr lang="en-US" altLang="en-US" sz="1400" dirty="0" smtClean="0">
              <a:solidFill>
                <a:schemeClr val="accent2"/>
              </a:solidFill>
              <a:ea typeface="ＭＳ Ｐゴシック" pitchFamily="-106" charset="-128"/>
            </a:endParaRPr>
          </a:p>
          <a:p>
            <a:pPr lvl="1" algn="ctr">
              <a:buFontTx/>
              <a:buNone/>
            </a:pPr>
            <a:endParaRPr lang="en-US" altLang="en-US" sz="1400" dirty="0" smtClean="0">
              <a:solidFill>
                <a:schemeClr val="accent2"/>
              </a:solidFill>
              <a:ea typeface="ＭＳ Ｐゴシック" pitchFamily="-106" charset="-128"/>
            </a:endParaRPr>
          </a:p>
          <a:p>
            <a:pPr>
              <a:buFontTx/>
              <a:buNone/>
            </a:pPr>
            <a:endParaRPr lang="en-US" altLang="en-US" sz="1600" dirty="0" smtClean="0">
              <a:solidFill>
                <a:schemeClr val="accent2"/>
              </a:solidFill>
            </a:endParaRPr>
          </a:p>
          <a:p>
            <a:pPr>
              <a:buFontTx/>
              <a:buNone/>
            </a:pPr>
            <a:endParaRPr lang="en-US" altLang="en-US" sz="1600" dirty="0" smtClean="0"/>
          </a:p>
        </p:txBody>
      </p:sp>
      <p:pic>
        <p:nvPicPr>
          <p:cNvPr id="39939" name="Picture 4" descr="dced-global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4648200"/>
            <a:ext cx="2362200" cy="1020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940" name="Picture 5" descr="NSF image.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48600" y="5343525"/>
            <a:ext cx="1277938" cy="1285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41" name="Rectangle 1"/>
          <p:cNvSpPr>
            <a:spLocks noChangeArrowheads="1"/>
          </p:cNvSpPr>
          <p:nvPr/>
        </p:nvSpPr>
        <p:spPr bwMode="auto">
          <a:xfrm>
            <a:off x="2183871" y="1017129"/>
            <a:ext cx="6934200" cy="4401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charset="0"/>
              </a:defRPr>
            </a:lvl1pPr>
            <a:lvl2pPr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lvl="1" algn="ctr" eaLnBrk="1" hangingPunct="1">
              <a:spcBef>
                <a:spcPct val="0"/>
              </a:spcBef>
              <a:buFontTx/>
              <a:buNone/>
            </a:pPr>
            <a:r>
              <a:rPr lang="en-US" altLang="en-US" sz="1400" b="1" dirty="0">
                <a:ea typeface="ＭＳ Ｐゴシック" pitchFamily="-106" charset="-128"/>
              </a:rPr>
              <a:t>North Seattle </a:t>
            </a:r>
            <a:r>
              <a:rPr lang="en-US" altLang="en-US" sz="1400" b="1" dirty="0" smtClean="0">
                <a:ea typeface="ＭＳ Ｐゴシック" pitchFamily="-106" charset="-128"/>
              </a:rPr>
              <a:t>College</a:t>
            </a:r>
            <a:r>
              <a:rPr lang="en-US" altLang="en-US" sz="1400" b="1" dirty="0">
                <a:ea typeface="ＭＳ Ｐゴシック" pitchFamily="-106" charset="-128"/>
              </a:rPr>
              <a:t/>
            </a:r>
            <a:br>
              <a:rPr lang="en-US" altLang="en-US" sz="1400" b="1" dirty="0">
                <a:ea typeface="ＭＳ Ｐゴシック" pitchFamily="-106" charset="-128"/>
              </a:rPr>
            </a:br>
            <a:r>
              <a:rPr lang="en-US" altLang="en-US" sz="1400" dirty="0">
                <a:ea typeface="ＭＳ Ｐゴシック" pitchFamily="-106" charset="-128"/>
              </a:rPr>
              <a:t>NorthSeattle.edu</a:t>
            </a:r>
          </a:p>
          <a:p>
            <a:pPr lvl="1" algn="ctr" eaLnBrk="1" hangingPunct="1">
              <a:spcBef>
                <a:spcPct val="0"/>
              </a:spcBef>
              <a:buFontTx/>
              <a:buNone/>
            </a:pPr>
            <a:endParaRPr lang="en-US" altLang="en-US" sz="1400" dirty="0" smtClean="0">
              <a:ea typeface="ＭＳ Ｐゴシック" pitchFamily="-106" charset="-128"/>
            </a:endParaRPr>
          </a:p>
          <a:p>
            <a:pPr lvl="1" algn="ctr" eaLnBrk="1" hangingPunct="1">
              <a:spcBef>
                <a:spcPct val="0"/>
              </a:spcBef>
              <a:buFontTx/>
              <a:buNone/>
            </a:pPr>
            <a:endParaRPr lang="en-US" altLang="en-US" sz="1400" dirty="0">
              <a:ea typeface="ＭＳ Ｐゴシック" pitchFamily="-106" charset="-128"/>
            </a:endParaRPr>
          </a:p>
          <a:p>
            <a:pPr lvl="1" algn="ctr" eaLnBrk="1" hangingPunct="1">
              <a:spcBef>
                <a:spcPct val="0"/>
              </a:spcBef>
              <a:buFontTx/>
              <a:buNone/>
            </a:pPr>
            <a:endParaRPr lang="en-US" altLang="en-US" sz="1400" dirty="0">
              <a:ea typeface="ＭＳ Ｐゴシック" pitchFamily="-106" charset="-128"/>
            </a:endParaRPr>
          </a:p>
          <a:p>
            <a:pPr lvl="1" algn="ctr" eaLnBrk="1" hangingPunct="1">
              <a:spcBef>
                <a:spcPct val="0"/>
              </a:spcBef>
              <a:buFontTx/>
              <a:buNone/>
            </a:pPr>
            <a:endParaRPr lang="en-US" altLang="en-US" sz="1400" b="1" dirty="0">
              <a:ea typeface="ＭＳ Ｐゴシック" pitchFamily="-106" charset="-128"/>
            </a:endParaRPr>
          </a:p>
          <a:p>
            <a:pPr lvl="1" algn="ctr" eaLnBrk="1" hangingPunct="1">
              <a:spcBef>
                <a:spcPct val="0"/>
              </a:spcBef>
              <a:buFontTx/>
              <a:buNone/>
            </a:pPr>
            <a:r>
              <a:rPr lang="en-US" altLang="en-US" sz="1400" b="1" dirty="0">
                <a:ea typeface="ＭＳ Ｐゴシック" pitchFamily="-106" charset="-128"/>
              </a:rPr>
              <a:t>SHINE – Seattle’s Hub for Industry Driven Nanotechnology Education</a:t>
            </a:r>
          </a:p>
          <a:p>
            <a:pPr lvl="1" algn="ctr" eaLnBrk="1" hangingPunct="1">
              <a:spcBef>
                <a:spcPct val="0"/>
              </a:spcBef>
              <a:buFontTx/>
              <a:buNone/>
            </a:pPr>
            <a:r>
              <a:rPr lang="en-US" altLang="en-US" sz="1400" b="1" dirty="0">
                <a:ea typeface="ＭＳ Ｐゴシック" pitchFamily="-106" charset="-128"/>
              </a:rPr>
              <a:t>A National Science Foundation Advanced Technological Education Regional Center</a:t>
            </a:r>
          </a:p>
          <a:p>
            <a:pPr lvl="1" algn="ctr" eaLnBrk="1" hangingPunct="1">
              <a:spcBef>
                <a:spcPct val="0"/>
              </a:spcBef>
              <a:buFontTx/>
              <a:buNone/>
            </a:pPr>
            <a:r>
              <a:rPr lang="en-US" altLang="en-US" sz="1400" dirty="0">
                <a:ea typeface="ＭＳ Ｐゴシック" pitchFamily="-106" charset="-128"/>
              </a:rPr>
              <a:t>(NSF #DUE 1204279)</a:t>
            </a:r>
            <a:endParaRPr lang="en-US" altLang="en-US" sz="1400" b="1" dirty="0">
              <a:ea typeface="ＭＳ Ｐゴシック" pitchFamily="-106" charset="-128"/>
            </a:endParaRPr>
          </a:p>
          <a:p>
            <a:pPr lvl="1" algn="ctr" eaLnBrk="1" hangingPunct="1">
              <a:spcBef>
                <a:spcPct val="0"/>
              </a:spcBef>
              <a:buFontTx/>
              <a:buNone/>
            </a:pPr>
            <a:r>
              <a:rPr lang="en-US" altLang="en-US" sz="1400" dirty="0">
                <a:ea typeface="ＭＳ Ｐゴシック" pitchFamily="-106" charset="-128"/>
              </a:rPr>
              <a:t>SeattleNano.org</a:t>
            </a:r>
          </a:p>
          <a:p>
            <a:pPr lvl="1" algn="ctr" eaLnBrk="1" hangingPunct="1">
              <a:spcBef>
                <a:spcPct val="0"/>
              </a:spcBef>
              <a:buFontTx/>
              <a:buNone/>
            </a:pPr>
            <a:endParaRPr lang="en-US" altLang="en-US" sz="1400" dirty="0">
              <a:ea typeface="ＭＳ Ｐゴシック" pitchFamily="-106" charset="-128"/>
            </a:endParaRPr>
          </a:p>
          <a:p>
            <a:pPr lvl="1" algn="ctr" eaLnBrk="1" hangingPunct="1">
              <a:spcBef>
                <a:spcPct val="0"/>
              </a:spcBef>
              <a:buFontTx/>
              <a:buNone/>
            </a:pPr>
            <a:r>
              <a:rPr lang="en-US" altLang="en-US" sz="1400" b="1" dirty="0">
                <a:ea typeface="ＭＳ Ｐゴシック" pitchFamily="-106" charset="-128"/>
              </a:rPr>
              <a:t>NACK – The Nanotechnology Applications and Career Knowledge Network </a:t>
            </a:r>
            <a:br>
              <a:rPr lang="en-US" altLang="en-US" sz="1400" b="1" dirty="0">
                <a:ea typeface="ＭＳ Ｐゴシック" pitchFamily="-106" charset="-128"/>
              </a:rPr>
            </a:br>
            <a:r>
              <a:rPr lang="en-US" altLang="en-US" sz="1400" b="1" dirty="0">
                <a:ea typeface="ＭＳ Ｐゴシック" pitchFamily="-106" charset="-128"/>
              </a:rPr>
              <a:t>A National Science Foundation Advanced Technological Education </a:t>
            </a:r>
            <a:br>
              <a:rPr lang="en-US" altLang="en-US" sz="1400" b="1" dirty="0">
                <a:ea typeface="ＭＳ Ｐゴシック" pitchFamily="-106" charset="-128"/>
              </a:rPr>
            </a:br>
            <a:r>
              <a:rPr lang="en-US" altLang="en-US" sz="1400" b="1" dirty="0">
                <a:ea typeface="ＭＳ Ｐゴシック" pitchFamily="-106" charset="-128"/>
              </a:rPr>
              <a:t>National Center</a:t>
            </a:r>
          </a:p>
          <a:p>
            <a:pPr lvl="1" algn="ctr" eaLnBrk="1" hangingPunct="1">
              <a:spcBef>
                <a:spcPct val="0"/>
              </a:spcBef>
              <a:buFontTx/>
              <a:buNone/>
            </a:pPr>
            <a:r>
              <a:rPr lang="en-US" altLang="en-US" sz="1400" dirty="0">
                <a:ea typeface="ＭＳ Ｐゴシック" pitchFamily="-106" charset="-128"/>
              </a:rPr>
              <a:t>(NSF #DUE 0532646 and DUE#0802498)</a:t>
            </a:r>
            <a:br>
              <a:rPr lang="en-US" altLang="en-US" sz="1400" dirty="0">
                <a:ea typeface="ＭＳ Ｐゴシック" pitchFamily="-106" charset="-128"/>
              </a:rPr>
            </a:br>
            <a:r>
              <a:rPr lang="en-US" altLang="en-US" sz="1400" dirty="0">
                <a:ea typeface="ＭＳ Ｐゴシック" pitchFamily="-106" charset="-128"/>
              </a:rPr>
              <a:t>Nano4me.org</a:t>
            </a:r>
          </a:p>
          <a:p>
            <a:pPr lvl="1" algn="ctr" eaLnBrk="1" hangingPunct="1">
              <a:spcBef>
                <a:spcPct val="0"/>
              </a:spcBef>
              <a:buFontTx/>
              <a:buNone/>
            </a:pPr>
            <a:endParaRPr lang="en-US" altLang="en-US" sz="1400" dirty="0">
              <a:ea typeface="ＭＳ Ｐゴシック" pitchFamily="-106" charset="-128"/>
            </a:endParaRPr>
          </a:p>
          <a:p>
            <a:pPr lvl="1" algn="ctr" eaLnBrk="1" hangingPunct="1">
              <a:spcBef>
                <a:spcPct val="0"/>
              </a:spcBef>
              <a:buFontTx/>
              <a:buNone/>
            </a:pPr>
            <a:r>
              <a:rPr lang="en-US" altLang="en-US" sz="1400" b="1" dirty="0">
                <a:ea typeface="ＭＳ Ｐゴシック" pitchFamily="-106" charset="-128"/>
              </a:rPr>
              <a:t>The Pennsylvania Department of Community and</a:t>
            </a:r>
            <a:r>
              <a:rPr lang="en-US" altLang="en-US" sz="1400" dirty="0">
                <a:ea typeface="ＭＳ Ｐゴシック" pitchFamily="-106" charset="-128"/>
              </a:rPr>
              <a:t> </a:t>
            </a:r>
            <a:r>
              <a:rPr lang="en-US" altLang="en-US" sz="1400" b="1" dirty="0">
                <a:ea typeface="ＭＳ Ｐゴシック" pitchFamily="-106" charset="-128"/>
              </a:rPr>
              <a:t>Economic Development </a:t>
            </a:r>
          </a:p>
          <a:p>
            <a:pPr lvl="1" algn="ctr" eaLnBrk="1" hangingPunct="1">
              <a:spcBef>
                <a:spcPct val="0"/>
              </a:spcBef>
              <a:buFontTx/>
              <a:buNone/>
            </a:pPr>
            <a:r>
              <a:rPr lang="en-US" altLang="en-US" sz="1400" dirty="0">
                <a:ea typeface="ＭＳ Ｐゴシック" pitchFamily="-106" charset="-128"/>
              </a:rPr>
              <a:t>Grant # C000029471 and C000036659</a:t>
            </a:r>
          </a:p>
        </p:txBody>
      </p:sp>
      <p:sp>
        <p:nvSpPr>
          <p:cNvPr id="39942" name="Rectangle 2"/>
          <p:cNvSpPr>
            <a:spLocks noChangeArrowheads="1"/>
          </p:cNvSpPr>
          <p:nvPr/>
        </p:nvSpPr>
        <p:spPr bwMode="auto">
          <a:xfrm>
            <a:off x="0" y="5791200"/>
            <a:ext cx="7866063"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charset="0"/>
              </a:defRPr>
            </a:lvl1pPr>
            <a:lvl2pPr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lvl="1" algn="ctr" eaLnBrk="1" hangingPunct="1">
              <a:spcBef>
                <a:spcPct val="0"/>
              </a:spcBef>
              <a:buFontTx/>
              <a:buNone/>
            </a:pPr>
            <a:r>
              <a:rPr lang="en-US" altLang="en-US" sz="1200" dirty="0">
                <a:ea typeface="ＭＳ Ｐゴシック" pitchFamily="-106" charset="-128"/>
              </a:rPr>
              <a:t>Any opinions, findings, and conclusions or recommendations expressed in this material are those of the author and do not necessarily reflect the views of the National Science Foundation or the Pennsylvania Department of Community and Economic Development</a:t>
            </a:r>
          </a:p>
        </p:txBody>
      </p:sp>
      <p:sp>
        <p:nvSpPr>
          <p:cNvPr id="39943" name="AutoShape 4" descr="data:image/jpeg;base64,/9j/4AAQSkZJRgABAQAAAQABAAD/2wCEAAkGBhQSERUUEhQWFBUVGRsZGRgYFxwcGRwgHhwaGyEdHCEkIiceIBojGhscIi8gJScpLCwtGx8xNTAsNSYrLCsBCQoKDgwOGg8PGikkHCQvLSwvLC0pMi0pMiwpKiwqNSwsMCwqLzIpLCosNCwsLC4tLCkqKSwqKS0pKjAvLCwpKf/AABEIALAA8AMBIgACEQEDEQH/xAAcAAABBQEBAQAAAAAAAAAAAAAHAAMEBQYIAgH/xABOEAACAQIDBAUFDAULBAIDAAABAgMEEQASIQUGEzEHIkFRYRQycYGRFhcjQlNUcpKUodHSCDNSYrEkNTZEc4Kys8HD8BVDwvE0Y4Oi4f/EABkBAQEBAQEBAAAAAAAAAAAAAAABAgMEBf/EAC4RAAECAwYDCQEBAQAAAAAAAAABAgMR8AQUITFBUVKRsRITYXGBocHR4fFCIv/aAAwDAQACEQMRAD8AOOFin3hV7BllljChieEqa8vOZwQqjX24qBvSzRORUQlBYGoSxSMnsIL3Yn+7jq2GrkmhzWIiLJTX4WMJV7wNwULVnCj6wWpUxnjEfFyFTlPr9OH/APrFSGBkLJIwXhoM00JBFs8jLCpU9vnAc+Vsa7h1V/NTPfJVVobTCxi594JhlaR2Cx3XPCFdZn0IAjUSSZR35lOvLXH2j3hqFcrxIqkgcSUKCJI10GRIVzMW8WYa2FsO4dIveobPCwPk3oqFkvxAJJnyx01TkhKqbZTZc7sxOguV7dOWHl3vmlmJic5YFBliFM93I5qruygE9l7HtscW7uM9+03eFgdpvDVqGN34srFVgnkhhaMHUOtgxbuGYDkdDpdyn31eSS1PMsohTPJEkbPI1uYWSyoRfQGw9Bxbu4d+0IGFgX1G9VTliikqTRTSSebIonkKtlCHqooUXJ6pFzYajlj7X75VirLx28ijUhI3aLPK7KexbgG41YjQX0xbq7dK6+kzN4bstdPUJ+FgWx74V4MPCDy07DM9TJDlBB85tOqioL2BNzbtxFbfSeCGSV61aoEiNBCFRgxu2dsyHKMqnSxufbi3R+6VWpLy1NFC5hYFlN0iVKzQQ5S8dQqiORwOIS+mfq9WysdQByGIKbw7VUSLNUJAykZGkChZDqCqNbKdCGuO4cr4t0fqqBbU3RFDDhYFQ3rqUmRJK1c8ShpouGDmsMxWNwMpZk9h78MwdIE5heSE1FSpYBwQiyQDmpuqMGz9brFQBkta5xLo/SQvTdgt4WBxPvXWfCqWjhhEYcTmzSx6C3EQalydCAul8Q13vn4cJM881yQ0lLCrLzFlcMuYSC/IdhGhOIllcuqGrw3ZQp4WBptLe6s4chllgpBGw+Fi+GuTcZCouQO3NbmLW1w7S70VBkhyNNOGTR1RfJpXsRq2XPHY8+fLkMS7OlOaDv2zlJQjYWB/S71VgWImFjeQh0eVOK3I/AkAK8YB9N9L9uPZ3vq0ErMKY8KQKTxrRvckZUPnI4INwwN+/QjEu7vDmaSO3xN7hYHNVvRPxJojUBpNGjigUCa5GbIMysjqFNyw7rjuxDrN8ZoWgknqZaaNucEkAaZwh6xJACgNyvYejGksrlpfoytoagUsLArG9lYHljNXAaiQfBxBTkj+MSXIABVB5rXwyN8Kx6fLFWU7Ol2llPVyAkBVFxlYX7QO22LdH7p7/Rm8t2X2+wtYWByu+lW8iBTT+TNZDUCQLc2GZlzcmF/Nykcu/Gm3J2jJNTFpeLmDsPhQuew5XygLy7rjxOOT4LmJNTq2KjlkhH37r4I40E0zxM1+Gqu6K500YoM2XX78Z2s2kRUhZpFWuBXhRpLUrCfpAdU9ngdb40++9bJFBdSixnSSRpmiZQSAMrKCbnXGTSdRDKIJQ1EHXPK1XNxVvztZer9HW+l+ePTBT/hM+dctThEWTl+q56DtNXP5SyJIDXsWDxtNUmFR+6PNuNfAaWxHp4vg5FiYr1LVHlEErCUgmyIZpFUfRJHfiVHCGpwPhJqDic1eqknbTtCjzP3fNGHI6Mkwho4pwMywQSIEljB1u7SuzW0GgQk6aAY6TRKrlpuYRFWq/diGlWVlAUNSzHL5PArtLEqnQuyRKqjvuzMNSbi2PFTTxcPJURp5NExV5opMvEci4PBivdQRoGa9r8sTqe7xmNJyboVmM6vND1fiIfgqcHssLd1sQqnaUcISSUeRKFzQItTZZGBALPFCOXf12HZipnh++mvXdSSwxyrOk2PMwqOHmCmoeoQAcNY6WSFV7buWkuRy6oFrknliLVRQSARs8VRSwkO7y1cjzLmChrW00tYKBYn04kVURhcuY/5VPaRaimoWkChr5r5mFyQezUa354eeimDLApniIJz1cUECxMDbzwDcAfSHM3XljSLr+VLLDkRaqvMqjXRBGnZ6Uxr8HFJFTM8kRGqFrkAWH7R17MKvpJpYYo5Fqq1JiJeLGogUDua6MGPM3fKBpbtOLRuK8gZjUUqRLZJFqoVgmYcs4VMoZu2wb0YgSMkbyVMywU88t+GZKppo3DXD3UfFAIAuba8hYY0i7Z+i9JL5y9UMK2dVWo21QsPEYvTCmiUxKae0lQAbhSGNrN3udOzEOg2HaGI0cCTCfrM1XwwwykgZUzaJa5zC5b1DFwtC68GKIyU5k60k1HT/AADKTdS0jMpAUX5XGvLHmSKNpZKqVIQ0QW1QJXqGDrojtGoAPK97AA4qPllXTXxXyHZnnXWtSoDQyTzTpM1WFQ/yZEdAynqlVPLgpe+gvYA2vhqko5DADR0QKytaRJSJGYpqpQHK2SzHUDne50xdyUczU4I48nGbMstHTiFxluCJAzK7qSQQAABlvfXHmu2AJZ04iTTcJRerWrjDi2o4qkHIFbS4JI7yca7ab0nhhr6mVYulT5/RFYyCWUmrjWlKESRxvfggrlyJH+0rWHV56664onpaaKnCyTNOkrExtCtjEVsHzK5Fy4KdXTzQb8saFKDLxZ/JqWF3uqO1QHp5Cx6yBb+dbUch4DDbq8axRI1FTOxzSQSFWRz8V8xzAAjSwI5YrXSy+NPKdYKRzd/n5lWQ3FAPKkiSmClIwaepbMo6q5llk+IR/AkDDFa7iKM1VUtJJnYoYFvnGl3fhEWZTyPcTpifEVeoqVWaecFWLUkoaKM+GctZVX4vVU2sMOQbMeOGJYlNLxHJKRQ+W5yLWYueqhA0y38cTtSVJ1zn0VCo3auX3MUFCUmmmNPwbxsfK5HzRHMNZXj7pOdtbE8jj7DEXhhdJZCAzDPRSJTxjl5wksHk8QLWsDizoaWFKqokURh0Vs8i8UuptrnksY4ie1QGtyANsSjXr5ErsGZhIMrvHPIb8xwwwzsNByyr444q9Z4JtVL6HVGpvufKbd1hUVCxRxwMU0aKJg9ieV3HCa/xvux6Td+ZlpprSM4sjni8E2zHRo0V4inYe++JG1d5nSogZYKgyMhDQrBd2BOmZ8+RRcXtqR22xXnfBhWyQLK8klyGCQgRR2BB4rGRmKoOZXLy9WOad4uNbcvY2vYQfPR8RHLHwaexIkA+FKE2YFUXN8G1vjqT2C3Ij5VbvuJSxihXjw5blJHykAdVxylJI5nKw/jW7N3jMqSU8VRHO4F40QS06KAeseLmudOQ0Hjh6t3zljhSSWR1ynLakZJlsANZi4JBJ0HW117salFnKdV4EVYcpkN5eGkLNNHEiXhkRYHdUHi1uJCzKfNNrdmIcGypKeGcRpLRIpWUzSMs6FRcKEAQFWNwcwBJtY9mNT7t5GWJ41geGVbATy8Ga40JbQra/aot3YfO1dmGufTJVi63KFWckWFibK1xa3YdLXxUe5M2/OS1nMisauPaqtpGKFaWCyQz0oRhw5p5Y8sjsRd7qdSMpHL249xUV2dWpqdKRwXjUSAPLlvw8r5sxJPgBqcbBd0UnVwJzMwtkWqgUrDmN2soWM3YAdttBpirr9yHIzPTwTzJe5KyRxlVsFVUUkOT1r3t2aduNJGZlOvb80MrCdnXzWZlKugzQM9TRyQLTi0aRtkY5m1zhwzZRzz2wVdwdqCehjZYjCq9RVLFtF0BuQLg+jGFk2WYZxWxwtNKxbiP5UsccUjCxADpmJAOgY27LY325lI0VOUad6hg5vI/M3sbA5muBfmDbHO0uR0OvXVfc3Z2qj6rkZjpd2vLB5KY3dRmYsquVzAZDY27OftxkZ+kUPIZjFOJMwYKtZIIdO9QB3Dqg2Nzfx0PTh5tL6ZP4LgU49dlhMdBaqpv1PJaYz2RXIi7dAh0O+EVQxmfLDWtIojJE8qW5aKDYam1uXhi4mzo5haGZZM5MtZBDHTrY87O4a41JLAqT2YEgOHmrJCpQu5UkEqWOUkcjblfxx0dZkngtVoc22pZYoEuqq1snlBpZaOGUgPLO9RK17nTkcxUcrWGvMA4i028IhU1K1Lz00blFgjphGqFgSLs1wgAtqLkm2MVsveCWnV0jyFZCpZWRWBy3tzHifbiTVb5VTOGjkMIXzY4upGP7o0P9698Zu65aV4Lj4obvKLjrXsafZ5dIDVQwV1UJ88bpLKStrDrdQZpL3IDWAFjhU+x3jhAp9nqWnW0sMs+Zxla69QlSL8wSLjw7ayuq6aeoar8tnRlIbI0fw30Y2DZPRyAHYcO0bU00s1bDDUvLEwm4JIZSWfzi4GbKDqVt67XxlUWU/v0TNOZtHJl9eq5LyLNqVQohphs9UI4k0UshkKuo16x5gD9nxxI2VtdXnJo6gvHCDIKSKkC5uWYIzXtdvjc7dmKzY4zRvU01JDSzBgI3klIjIYNm4SvpmXQX5WbHnbFUoiWmrJWExbMUo4oyCCBlEliodr3IC3tfkdMY7M17P6vz1RTXakk0/PjoWZl4CySzIKOaXRRVVD1AkQ3zXTQi2mrA8+zEqemmCQxpHKYz8I89Iy0kZU2sWuGZsoubkrzx4i2fJFMsSJT8GlW4zqJql1vmYBRrm59WwC3GIVMkUTS1cqSUkz34L1bcVje4a0QVWFl0F8wF8YzxT78tZ+Oa+RtcMFr2l0J0LQVFQ0hNNUiBLgoJJKnKvmt++QbeGG9m1avHPPGBPIDlLQ0AE0ZNyS6s+VlIFiBc4SSZ6ZUSdKjiv58Ui0TIR2EAEuNb9YADTQ4W04IZuDAkkUghu2Zq0+URn42VyChta49HZieFSTl8epqc0nVcz5WFYaZWISNZdWl8g+AbsCyrmLq4udRYdY88TZIrVUMK3WMKLIaFTA+mY8Jy10LfvXAJx4EPHqleJnYIADVU9Wuew+XRhlIvzIHt5YjUVE5lqCKWoQMrnhCpz0k973BkKgKbm4118O2afyq0GM/7VaidnEUxqBMisQAK+dZKcm97KFFy4tcDlpz0w28TPBTiGnjnju12hmanpr3GjLe7tpqT6ADriDS0TRQSCOlSjdnGZaty0bgA24OYDrAnU66Ea64hbx1FMGhFajvKiDMtM6LBlJJGW4JzEc7WF+3HVGzdJKw8/k5q6SY17fBfjav8skt5VlhVw0zv8DTWUi8UeQBgPNUsbnn44pKXaMb01QVmqoVLLnqZDxJJufwKgMoQ65vPbQa6YsBLItWxetDkD4GkV2yvcWWJ1PUWwIBU3JPtxGeWqjpZ3rYo5FUgR05VLIxveQqmqKq3GvMkDBERMvCsUx6epFVVz8awX9I1VLDJRwhKmWlp1Z04bqWklbRmeysFYaga2AOmLGukkd4CtetNRsqiMGQh8gABzoPOa9/O0xXbTr/AOTRSV9MC5uKZFzRKIxYsWA7MxFhoTr2Yh120qKoKTzCVXtkanhUBAF0WzseqpHYATz5c8dEaq767LXmpzVyJtpuleSF5TxVTyyxvRJBSNmMpSLKOGLm6yfGNgLW0Pdir2BXxfCxULSU00g6ss0y2KqblDZVCE8768ueM7trajVEzSEm17IpN8iDRVHoWwxBx2SDhjXvicVjyXCvo2u1JMtNm2gUq5GYJC0c44qABixZgDdfNsCDrfEabf8AkSSLyVQkUKKqJKqyEW59a2a1+4jGTwsaSC3/AFj05GFju/zh15mlm3kRGAjMs9PIoMtPO7Moa9yqsddOYe1+++LSn6RhHF8Gk/EuAoefMsaAG+RsoYk6aOGGgPhjDYWCwGLmEtD0yCtH00RFrSUzGMLoSyl81tbiwWx77+rsxt90NuRVdMJYY+EtyMlgLEc+WmOcsHLog/m4f2j/AMcfPtlnhw4faamp77JaHxHycUfTh5tL6ZP4LgU4PW/+5L7QEISRY+GWvmUm+a3d6MY73kJvnMf1G/HHSy2mEyEjXLj+nO02eI+Krmph+A2wsEn3kJvnMf1G/HC95Cb5zH9Rvxx6b3B4jz3SNwg2wsEn3kJvnMf1G/HC95Cb5zH9RvxwvcHiF0jcINsPU1ZJGbxu8Z70YqfaDgh+8hN85j+o344XvITfOY/qN+OJe4HEEssZNAf7R2nLOweaRpGACgsbmw7MXEW/dUiqqFECx8MZY1DZbW862a9vHGo95Cb5zH9RvxwveQm+cx/Ub8cZW0WdUkqpyNpAtCLNEXmDyjrHibNE7RtYjMpINjz1GuGmYnmSfTgke8hN85j+o344XvITfOY/qN+ONXuBxGLrG2BtbCwSfeQm+cx/Ub8cL3kJvnMf1G/HFvcHiF0jcJgNl7RaCVZUtmS9swuDcEEEdoscX0G+EIieN6KNhL+sCyOkZsbghACFcftDGh95Cb5zH9RvxwveQm+cx/Ub8cc3WizuxVep0ZBtDMk6GfqNvUYgjiWnknF2bLNMQ0JNurEyqOobX9XLFiduEcAUNRBBEB1UlsXja92zsykkZtQQRpif7yE3zmP6jfjhe8hN85j+o344wsWzr/rnNTokOPw/BR021aNatskRQuxVKhpSRGx04oTKOrfUXa4Gt74Yp62GhWVqapMtSwyK6xlUVSbsQWN2Y2ABtpz1xo/eQm+cx/Ub8cL3kJvnMf1G/HF76Bx4V4Ge6j8IOpql31dmbn5zE8zc8+86nDeCT7yE3zmP6jfjhe8hN85j+o34463uDxHG6RtgbYWCT7yE3zmP6jfjhe8hN85j+o344t7g8QukbhBthYJPvITfOY/qN+OF7yE3zmP6jfjhe4PELpG4QbYWCT7yE3zmP6jfjhe8hN85j+o344XuDxC6RuEG2Dl0QfzcP7R/44y3vITfOY/qN+OCBuVu21DTCF3DnMzXAIGvpx47ZaIcSHJqzWZ67JAiQ4k3JoeN8f8AqOWP/pvAzXPE417WsLWt23vgbbydIW26AqKqGBAxsrhCyE9wObnbWxtfW17HBrxTb47KWpoaiJxcNGxHgQLgjxBAx8g+qCDYHTtVLOnlojaA6Pw4yGUH4w6xuB2juvbuJ1hmV1DKQysAQRqCD2jHHMbXAPeAcE3on6TPJGFJVN/J2Pwbk/qiew//AFn/APU+B0FD5hY+A4+4EFik3tFdwR/07g8bOL8a+XLY35dt7ffi7wsAB/bm9G8NGhkmhp3jXVniQsFHewzZreNrDttjNnp12hblB9Q/mx0GRjnRN1403kWkCjgipDqvZlCcYLb9kMLW7hgU3GzNo7yTxiQJSRKwuBKpVrdlwCbevXwwUYb5Rm86wvblft+/HvCwILAYm6c2k2hAEThUgkySZ7Z2DHLnPYgU62udL+jBV3k2uKWkmnblFGzesDT78ct7d3YloxCs3/fgWUWFrBtCviRpr44FOtsLGb6O94PLNnQSk3bLkf6SdU/eL40mBBYWFfAG6SOk2Sul8joCTCzcPMh607E2yqeyO/b8bny5gb/enphoqMlFJqZb2yQ2OvcW5X8Bc+GIdFvXtupGaLZsVOp1HHlbN7LAj1qMWPR50Zw7OjDMFkqWHWktov7sf7Kjv5ntxtcAYJ9r7diF2oqSb92Odgx9FxbESi6bYFkMNfTz0Uo5hxnX03ADZf3stvHBIxnd99zIto0zRuAJACYpLao3Zr3HtHbgCzpNsxzwGamZZ1IYrkYWYi/Vv2G4t4YwO2elurowpq9kyQhjYN5QrLfuzBLA+BtfXEnoLZhswo4ytFPKjKeYOa5HqJxa9LUQbZFXcXsmYekEEH0gi+AMhF+kDnZUj2fI7sbKomBJJ5AAIbnBE3Y2xU1CO1VRmjIICqZVkLC3PqgW10tgE9DMQba8VxfLHIw8DYC/sJ9uOkMCkXatTJHC7xRcaRVJWPMFznuzG4HpwM9q9N8tLIYqrZrwyAAlTUKdD2ghLEY3u9m9cOz6dp5zoNFUEZna2ir4/wAMYXdHceTaFQdqbVQXexhpyOqqjVS4PO19Ae0knsAAsNi9JdbVhXg2RK0TEfCNOqrY/GF1uwtrpzwQ8fAMfcCCxG2n+pl+g3+E4k4jbT/Uy/Qb/CcAc8dFu5KbTpqyNjkkjWnaGT9liJrg96NYAjwBGoxktqbMkp5XhnTJIhsyn+I71I5HBS/Rv/rv0ab/AH8bbpK6Ok2lEHSyVMQPDbsYdqP4HsPYfC4IpiOiTpQ4ZSirG6hssMrHzewRue79lvUezBsxx5VUrRu0cilHQlWVhqCOYODN0R9Jxky0VW3XAAhkJ8/9xv3gLWPb6tQC7hYWFgQWAlW/0vi+l/sSYNuAnW/0vi+kP8iTABswsLCwAO+ldzUyUWzF/rcueUjsiiIY+gk8j+744idOu7nEoo6hB1qVrG3yb2DewhT6Ae/Du50/l2266s5x0oFLEewm5LkesewrggbV2ctRDJC4usiMh9BFsABvoA25lmqKVjpIBKg/eXqv7VyfVwbscn7E2hJs2uSR9HpZSso7wCVceN1uR/dOOro5AwBBuCLg94OBVMJ0zbzmk2fkjNpKluEp7QtiXP1dPSwwPugfYay10kzC4poxl7g0hZQfSFVvacT/ANIWU+UUa9gjlPtaMH/CMWf6PMQ4NY3aZUHqCXH3scAFzCwsLAgsLCwsAQtmbGip+JwUCcaRpXt2u1rt6TYYoOlb+aKz+zONZjJ9K380Vn9mcAB3oW/neP8Aspf/ABwet5N44aGneeobKi+1j2Ko7WOOeuizasdNtDjykiOOCZmIFzYZcT136hr9rQz7TS1MlxFHe6REkWaTTrXsMx5Cw0sL4FNzunu3NtSoXae00CoBelpjqqjnna/M8iNNdCQLAYKOPiMCARYg8iOWPuBBYWFhYAWI20/1Mv0G/wAJxJxG2n+pl+g3+E4ADv6N/wDXfo03+/g14Cn6N/8AXfo03+/g14AHfSp0aeXJ5RT2WpjGotpKv7J7mHxW9I7dOfJI+YYEEGxBFiCOYI5gg+zHY+BZ0tdGPlAaspF+GUXljA/Wgdo/+wD6w07BgUf6J+kzytRS1TfyhB1HP/dUf7g7e/mO0AmY44jkOjKxUghlZTYgjUEHmCDrfHRHRf0lDaCcGey1UY17pB+2vj3r2eg4A3+AnW/0vi+kP8iTBswE63+l8X0h/kSYEDZih353gFFQVFRexRDl1t1jov3kYvsCjpjkNXV0GzEOk0meW3cNB7E4jelVwBU7l7tbdpaRFozSpFJ8IBJfOcwGrac7W9QGL3ybeb9ui+/8ME5EAAAFgBYDHrApzD0h7BrIKgSbQEXEqQWvF5pyZVN9BrYrg0dEG8PlWzYwxvJAeC/f1bZT60Kn/wBYj9NWwfKNmtIou9MwlHo5OPqkm3eBgf8AQTtzhV0kBOlSgt9KO5HrKs3swBc/pDUB/kcwHVBliJ8WCOv3I+Gf0e6+0tZCT5yxyL6s6t9xX2YJW/27Hl9DLALZ7Zoyex11X2nT145x3U3hfZ9ZHUZWvGSskdrMVOjpY8mBHLvW2AOr8LDFFWpNGksTB0dQysORB1Bw/gQWFhYROAFjJ9K380Vn9mcSdyN52r4pprKIxPJHCVv10WwDHxJvy7LYjdK380Vn9mcABzoYUHayAi4MMoIPIjq6HwxJ6VOjfyB/KKcXpXOo+RJ7PoE8u7l3Yj9C387x/wBlL/446JqaZZEZHUMjAhlIuCD2HAoEuiLpL4JWiq2HCNhDIT5h+TY/sn4p7OXaMHLHNfSV0dts2XMl3pZDZGOpQ/Juf4N28jqNdv0RdJufLRVbdcACCQnz/wBxv3gLWPb6tQC7hYWFgQWI20/1Mv0G/wAJxJxG2n+pl+g3+E4ADv6N/wDXfo03+/g14Cn6N5/+b9Cm/wB/BrwAsLCwsABrpd6MrZ66kTvaeJR7ZFHf+0PWO7AipKt43WSJyjoQyOp1B7x/yxGOwsAfpa6M/JmaspU/k7ayoo/VH9oD5M9v7J15E2FCH0bdIybSiKOAlTGBxE7GHY6eBtqOw+onEVv9L4vpD/IkwLdm7Skp5UmhcpJGbqw/ge9T2jG33a3hNdvFS1BThs5syg3FxDIDY9xwActtb00tIpNRPHHYXylhm9S8zfswDt1t9I59visqmESPnVMx0TQBATyGl9eV2Pfgx7c2Ps15g9XFA0zADNIozW5DU9mPFZudsyNc0lNTqvK5QWwIX1LtGKTSORHI16rhv4HEjFLu9u/RQ3lo4Yo84sWjUC4B5e3FhW7UihtxXVM17XPO1r/xGAI+2dp0yRutRLGilDmDOAcpBB058scobJ2i9PJFNEevCyut9L5ew9wYaH0nHTdVszZlbMGkjp55rWBZQzWGtvQMOT7k7ORSzUsCqNSSgsMAPbv750lZGjQzISwHULAOD+yVOtxjHdJnRN5YxqaTKlRbrodFltyN/iuOV+3S/LF7SbO2PFIsscdMkiG6uFAYHwONRRbQjmBMThwDYkd/PAHPW5fSBUbGlamqYpDETcwt1XQ3N2jvoQe6+U8wedzlsLfSjrFDQTo37pNnHgVOoOHNvLSOBHViJgw0WQA+Gl8ZSv6J9jPKI2iCSHkiSOvjoAbYA3tRVpGuaR1Re9iAPvwIOkrpgR1aj2e3EaQFXlW5tfTLGLXdmuRcaDxJ0vtm9E+xRKUSISSLe6tI7WtzuCbY2uy936amFoIY4h+6oH388AUnRjsk0myqdJFMbBS7q2hUsSxvfla+KXpd3vphs6WBZkeWcZFVGDHUi7G3IAd/gO3Gxm2/SteNpYyGBUgnQg6Ed2IUXR7s4ebR04B7oxgABdGe3YqTaUMszBYyGRmPJcwFifC4t68dL0e0YpReKRJALXyMGtfle2KCu3R2XEAZaanQE2F0GuPewhs2mLCk8nhMls2QBc1r2v6Ln2nAF1tPZkdRE8Myh43FmU9o/HHMm/u5L7NqOC5zxSXMMh5sBa4P763F7d4I52HUuKfeJaN1EdaImW+YLIARcdo9GAMB0a9L6SIKevkCSrYJMxssg/ePISD7+feMFKmq0kGaN1ccrqwI9oxnK3dHZcSgy01MgOgug1xb7B2bTQxWpI0jiY5rRiyknS/3YAscUO/e2Vpdn1ErHlGyqO9mGUAeJJw1vdHtE8P/AKc0C+dxOMCe7Llt6/uwPN4OjPbFeVNVVQuF1VBcIpPaABzt2m59uAKjoC2msNZLCxtxolC+LRkm3psx9hwfcARegeuBBE0IIIIILAgjUEG1wQe3Gto9j7xRLlFVTS25GRbn2gDAoTsLDVLmyJxLZ8ozW5Xtrbwvh3AgseXQMCCAQRYg8iO449YWAOdulPo4Oz5OPACaWQ8vkmPJT+4TyPZy7sVXRd/PFH9N/wDKkx0zV0qSo0cih0cFWUi4IPMHAh2V0VT0O2qeWFTJSKzNnLDNGDG65WubnUixF7jn3kU0HSDHmqo1HagHtYjFfW7XlWneknBzIy5SeYseR7xbkcbTbu6gqZVkMhQqALBb8jfvw/vBuzHVAXOR15OBrbuPeMUg3uX/APDj9f8AE4oukznT/wD5P/DGs2NszyeFYg2bLfW1uZviDvJuyKvh3cpkzche+bL4/u4gK7diFs6FqNYhk0lB1Og/jjT1NMsiFHF1YWIxTbK3ZeGRWNTLIqi2Rr5eVu/sxfYAGm39lRx10cSLZGMdx6WscEDZ2y44FKxLlBNyPHlis2nuoJqlZzIVKlTly3803537cX2AMt0g7N4lOJBziN/7raH/AEPqxjX2nI03lVvMeO/pty9YU+3BWqqYSIyNyYEH14oYNy0WleDOTnYNnyi4ItbS/h9+KCD0e0ZPGqG5yNYe27H1kj2Ym7/VDLSWXTMwVvRqfvsBi52Vs4QQrEpuFHPv8cOV1Ek0bRyC6tz/AOd+IDAJu/TnZ3HzfCWvfNpe/m2xf9H1SzUpDahHKr6LA29RJxDPRoma/GbL3ZRm9vL7savZ9AkMYjjFlX/lz44oMx0k/qIv7T/xbGa2xKTT06tTiMWuJdDnFrdg8b2NzjfbxbAFWiqXKZWzXAv2Ef648Vm7SyUq07Mepaz21uO23owBP2XFlhjXNnsijN36c8YnpK/WxfQb+ONnsfZxghWMuXy8iRbTu9WK7ePdQVbKxkKZVI0W/M378QGWSXyqvC1nUCnKsfZ4Lfx7+3TBGAtoMUW390UqmVsxjYCxIF7jsv4jvxb0cLIiq75yBbMRYn0+OAI+1NjJUZc7SrlvbhzSR8+/Iwv68QPcZD8rV/bJ/wA+JG8W13pkSQKGTOBJe9wD2jEbeXeJ4CqwosjFWdr3sFW2unff7sAffcZD8rV/bJ/z4XuMh+Vq/tk/58ObU2+VjhaEBnnZQgPLXUk27sOLtdhWGncAKyZkYXue8H78AR/cZD8rV/bJ/wA+F7jIflav7ZP+fDMe9TGr4WQcEu0YfW+dQCR3czbE5NrO9W8CBcsaAsxvfMeQ9GAI/uMh+Vq/tk/58L3GQ/K1f2yf8+FszeQvTSyyqFeEsHUcrr+OFu7vC0wkEyrG8YViBe2VhcHX/nLAC9xkPytX9sn/AD4XuMh+Vq/tk/58St3dpvUQ8V1ChmOUC/mjkT44h7y7flp3jWKNZMyuxBvey25W8CcAevcZD8rV/bJ/z4XuMh+Vq/tk/wCfH3aO8oFItRCAwYqLHsubEG3aMWe069YInkbkov6e4es4Aq/cZD8rV/bJ/wA+F7jIflav7ZP+fHzYG8EksjRToscgVXUC+qn09o0/4Med5N4ZaeRFijWS6s7A3vZbXt6sAe/cZD8rV/bJ/wA+F7jIflav7ZP+fHvaW8YWnSeGzB2VdfE2PLtGPe2dtPHJHDCgeWS56xsqgdp7f/WAGfcZD8rV/bJ/z4XuMh+Vq/tk/wCfDdTtmopmQ1KxtE7BS8dwVJ7weYxZ7X2sIFGmeRzljQc2P4DtOAIHuMh+Vq/tk/58L3GQ/K1f2yf8+Ht29uNUxO7KFKsVsDcaAH/XEDdvet53VZkVOImaMrfWxsRr/wA0wBJ9xkPytX9sn/Phe4yH5Wr+2T/nwzvLvO8D5YkV8iZ5C19ASABp2n8MPbZ25JF5OIwl5tDnuANAf9cAL3GQ/K1f2yf8+F7jIflav7ZP+fEvZlROzES8DLb/ALbEm/r7MWMkgUFjoACT6sAUfuMh+Vq/tk/58L3GQ/K1f2yf8+GqHatXUrxIUijjucvELFmt26aDEvY23TMsodMksJs63uO2xHgbHADPuMh+Vq/tk/58L3GQ/K1f2yf8+I2zNsVk8IlRIApvoSwOn3YmUG86vRmpdcoF7gG9yDbT0nAHj3GQ/K1f2yf8+LPZuzVgTIrSML3vJI8je1iTbwxVQVlbJHxVSFQRdYyWLEc9ToL4tdl1jSxhnjaJu1W7D+GAFtahE0Lxn4ykD09n34od19mSsXepSx4awqD+yAbn16ew41OFgDH7ubFmWdBMvUpg6xk/GzNz9mLHemhkJimgXNLC2g7weY+4ffi/wsAZSfd5xs9EUHjIRKO/Pe59euLDdehdVkklGWWZyzDuHID0Afxxd4WAMdtXYMpqXRF+AqDG0h7spJPt/wBcO71bLm4uenW/FjMT27NRY+z+GNZhYAr2Bp4Y1ijMmXKlgbaci3b6cRdpUbtW0zhSVRZAx7r2ti6wsAYfb27s0ZZadc0MzByo+IykHTwP/OWLbePZ8tTLHCt0iXrs5FwSOQtfX/8AvhjRYWAMjtXYdSjx1Cy8eSMgZcgW6nmLg/8AL4s6qldq2nkCnII3DE9hNrA+OLvCwBiNsbuzRvkgXNBI6yZR8RlIvbwI/h4Yt9uUMq1EdVCvEKKVdL2JB7R4640GFgDKbS41fkiEDwxhgztJYGw7FGJ20N35XqePHOEIXKAY89u+3WHP0YvcLAGV3M2TPEj8Q5VJNoyupNh1r39VsRYNhSiigZVInp2LKvaQTqvrFvZjaYWAMbUbFlekqHZDx6hgSvaAD1V9QxJ3l2c7iltEZVjvnQd1l0+7GpwsAZ/YMarIctGae41fTw00xZI7TLKjxmMXKA3vmBHnDu58sTsLAGU2ZWT0cYgeneXJfK8dipHjfliXsLZci+UTSgLJPrkBvlABsL9+v3Y0GFgDIbD3OjalAnjIkIN9Tftt22xJodlSzbO4MwySWIFx3G45dmNNhYAyE9RI0aRVFJMzRiwMTdU6WvcEf64tN0aGWKnyzXzFidTc20xd4WAP/9k="/>
          <p:cNvSpPr>
            <a:spLocks noChangeAspect="1" noChangeArrowheads="1"/>
          </p:cNvSpPr>
          <p:nvPr/>
        </p:nvSpPr>
        <p:spPr bwMode="auto">
          <a:xfrm>
            <a:off x="63500"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9944" name="AutoShape 6" descr="data:image/jpeg;base64,/9j/4AAQSkZJRgABAQAAAQABAAD/2wCEAAkGBhQSERUUEhQWFBUVGRsZGRgYFxwcGRwgHhwaGyEdHCEkIiceIBojGhscIi8gJScpLCwtGx8xNTAsNSYrLCsBCQoKDgwOGg8PGikkHCQvLSwvLC0pMi0pMiwpKiwqNSwsMCwqLzIpLCosNCwsLC4tLCkqKSwqKS0pKjAvLCwpKf/AABEIALAA8AMBIgACEQEDEQH/xAAcAAABBQEBAQAAAAAAAAAAAAAHAAMEBQYIAgH/xABOEAACAQIDBAUFDAULBAIDAAABAgMEEQASIQUGEzEHIkFRYRQycYGRFhcjQlNUcpKUodHSCDNSYrEkNTZEc4Kys8HD8BVDwvE0Y4Oi4f/EABkBAQEBAQEBAAAAAAAAAAAAAAABAgMEBf/EAC4RAAECAwYDCQEBAQAAAAAAAAABAgMR8AQUITFBUVKRsRITYXGBocHR4fFCIv/aAAwDAQACEQMRAD8AOOFin3hV7BllljChieEqa8vOZwQqjX24qBvSzRORUQlBYGoSxSMnsIL3Yn+7jq2GrkmhzWIiLJTX4WMJV7wNwULVnCj6wWpUxnjEfFyFTlPr9OH/APrFSGBkLJIwXhoM00JBFs8jLCpU9vnAc+Vsa7h1V/NTPfJVVobTCxi594JhlaR2Cx3XPCFdZn0IAjUSSZR35lOvLXH2j3hqFcrxIqkgcSUKCJI10GRIVzMW8WYa2FsO4dIveobPCwPk3oqFkvxAJJnyx01TkhKqbZTZc7sxOguV7dOWHl3vmlmJic5YFBliFM93I5qruygE9l7HtscW7uM9+03eFgdpvDVqGN34srFVgnkhhaMHUOtgxbuGYDkdDpdyn31eSS1PMsohTPJEkbPI1uYWSyoRfQGw9Bxbu4d+0IGFgX1G9VTliikqTRTSSebIonkKtlCHqooUXJ6pFzYajlj7X75VirLx28ijUhI3aLPK7KexbgG41YjQX0xbq7dK6+kzN4bstdPUJ+FgWx74V4MPCDy07DM9TJDlBB85tOqioL2BNzbtxFbfSeCGSV61aoEiNBCFRgxu2dsyHKMqnSxufbi3R+6VWpLy1NFC5hYFlN0iVKzQQ5S8dQqiORwOIS+mfq9WysdQByGIKbw7VUSLNUJAykZGkChZDqCqNbKdCGuO4cr4t0fqqBbU3RFDDhYFQ3rqUmRJK1c8ShpouGDmsMxWNwMpZk9h78MwdIE5heSE1FSpYBwQiyQDmpuqMGz9brFQBkta5xLo/SQvTdgt4WBxPvXWfCqWjhhEYcTmzSx6C3EQalydCAul8Q13vn4cJM881yQ0lLCrLzFlcMuYSC/IdhGhOIllcuqGrw3ZQp4WBptLe6s4chllgpBGw+Fi+GuTcZCouQO3NbmLW1w7S70VBkhyNNOGTR1RfJpXsRq2XPHY8+fLkMS7OlOaDv2zlJQjYWB/S71VgWImFjeQh0eVOK3I/AkAK8YB9N9L9uPZ3vq0ErMKY8KQKTxrRvckZUPnI4INwwN+/QjEu7vDmaSO3xN7hYHNVvRPxJojUBpNGjigUCa5GbIMysjqFNyw7rjuxDrN8ZoWgknqZaaNucEkAaZwh6xJACgNyvYejGksrlpfoytoagUsLArG9lYHljNXAaiQfBxBTkj+MSXIABVB5rXwyN8Kx6fLFWU7Ol2llPVyAkBVFxlYX7QO22LdH7p7/Rm8t2X2+wtYWByu+lW8iBTT+TNZDUCQLc2GZlzcmF/Nykcu/Gm3J2jJNTFpeLmDsPhQuew5XygLy7rjxOOT4LmJNTq2KjlkhH37r4I40E0zxM1+Gqu6K500YoM2XX78Z2s2kRUhZpFWuBXhRpLUrCfpAdU9ngdb40++9bJFBdSixnSSRpmiZQSAMrKCbnXGTSdRDKIJQ1EHXPK1XNxVvztZer9HW+l+ePTBT/hM+dctThEWTl+q56DtNXP5SyJIDXsWDxtNUmFR+6PNuNfAaWxHp4vg5FiYr1LVHlEErCUgmyIZpFUfRJHfiVHCGpwPhJqDic1eqknbTtCjzP3fNGHI6Mkwho4pwMywQSIEljB1u7SuzW0GgQk6aAY6TRKrlpuYRFWq/diGlWVlAUNSzHL5PArtLEqnQuyRKqjvuzMNSbi2PFTTxcPJURp5NExV5opMvEci4PBivdQRoGa9r8sTqe7xmNJyboVmM6vND1fiIfgqcHssLd1sQqnaUcISSUeRKFzQItTZZGBALPFCOXf12HZipnh++mvXdSSwxyrOk2PMwqOHmCmoeoQAcNY6WSFV7buWkuRy6oFrknliLVRQSARs8VRSwkO7y1cjzLmChrW00tYKBYn04kVURhcuY/5VPaRaimoWkChr5r5mFyQezUa354eeimDLApniIJz1cUECxMDbzwDcAfSHM3XljSLr+VLLDkRaqvMqjXRBGnZ6Uxr8HFJFTM8kRGqFrkAWH7R17MKvpJpYYo5Fqq1JiJeLGogUDua6MGPM3fKBpbtOLRuK8gZjUUqRLZJFqoVgmYcs4VMoZu2wb0YgSMkbyVMywU88t+GZKppo3DXD3UfFAIAuba8hYY0i7Z+i9JL5y9UMK2dVWo21QsPEYvTCmiUxKae0lQAbhSGNrN3udOzEOg2HaGI0cCTCfrM1XwwwykgZUzaJa5zC5b1DFwtC68GKIyU5k60k1HT/AADKTdS0jMpAUX5XGvLHmSKNpZKqVIQ0QW1QJXqGDrojtGoAPK97AA4qPllXTXxXyHZnnXWtSoDQyTzTpM1WFQ/yZEdAynqlVPLgpe+gvYA2vhqko5DADR0QKytaRJSJGYpqpQHK2SzHUDne50xdyUczU4I48nGbMstHTiFxluCJAzK7qSQQAABlvfXHmu2AJZ04iTTcJRerWrjDi2o4qkHIFbS4JI7yca7ab0nhhr6mVYulT5/RFYyCWUmrjWlKESRxvfggrlyJH+0rWHV56664onpaaKnCyTNOkrExtCtjEVsHzK5Fy4KdXTzQb8saFKDLxZ/JqWF3uqO1QHp5Cx6yBb+dbUch4DDbq8axRI1FTOxzSQSFWRz8V8xzAAjSwI5YrXSy+NPKdYKRzd/n5lWQ3FAPKkiSmClIwaepbMo6q5llk+IR/AkDDFa7iKM1VUtJJnYoYFvnGl3fhEWZTyPcTpifEVeoqVWaecFWLUkoaKM+GctZVX4vVU2sMOQbMeOGJYlNLxHJKRQ+W5yLWYueqhA0y38cTtSVJ1zn0VCo3auX3MUFCUmmmNPwbxsfK5HzRHMNZXj7pOdtbE8jj7DEXhhdJZCAzDPRSJTxjl5wksHk8QLWsDizoaWFKqokURh0Vs8i8UuptrnksY4ie1QGtyANsSjXr5ErsGZhIMrvHPIb8xwwwzsNByyr444q9Z4JtVL6HVGpvufKbd1hUVCxRxwMU0aKJg9ieV3HCa/xvux6Td+ZlpprSM4sjni8E2zHRo0V4inYe++JG1d5nSogZYKgyMhDQrBd2BOmZ8+RRcXtqR22xXnfBhWyQLK8klyGCQgRR2BB4rGRmKoOZXLy9WOad4uNbcvY2vYQfPR8RHLHwaexIkA+FKE2YFUXN8G1vjqT2C3Ij5VbvuJSxihXjw5blJHykAdVxylJI5nKw/jW7N3jMqSU8VRHO4F40QS06KAeseLmudOQ0Hjh6t3zljhSSWR1ynLakZJlsANZi4JBJ0HW117salFnKdV4EVYcpkN5eGkLNNHEiXhkRYHdUHi1uJCzKfNNrdmIcGypKeGcRpLRIpWUzSMs6FRcKEAQFWNwcwBJtY9mNT7t5GWJ41geGVbATy8Ga40JbQra/aot3YfO1dmGufTJVi63KFWckWFibK1xa3YdLXxUe5M2/OS1nMisauPaqtpGKFaWCyQz0oRhw5p5Y8sjsRd7qdSMpHL249xUV2dWpqdKRwXjUSAPLlvw8r5sxJPgBqcbBd0UnVwJzMwtkWqgUrDmN2soWM3YAdttBpirr9yHIzPTwTzJe5KyRxlVsFVUUkOT1r3t2aduNJGZlOvb80MrCdnXzWZlKugzQM9TRyQLTi0aRtkY5m1zhwzZRzz2wVdwdqCehjZYjCq9RVLFtF0BuQLg+jGFk2WYZxWxwtNKxbiP5UsccUjCxADpmJAOgY27LY325lI0VOUad6hg5vI/M3sbA5muBfmDbHO0uR0OvXVfc3Z2qj6rkZjpd2vLB5KY3dRmYsquVzAZDY27OftxkZ+kUPIZjFOJMwYKtZIIdO9QB3Dqg2Nzfx0PTh5tL6ZP4LgU49dlhMdBaqpv1PJaYz2RXIi7dAh0O+EVQxmfLDWtIojJE8qW5aKDYam1uXhi4mzo5haGZZM5MtZBDHTrY87O4a41JLAqT2YEgOHmrJCpQu5UkEqWOUkcjblfxx0dZkngtVoc22pZYoEuqq1snlBpZaOGUgPLO9RK17nTkcxUcrWGvMA4i028IhU1K1Lz00blFgjphGqFgSLs1wgAtqLkm2MVsveCWnV0jyFZCpZWRWBy3tzHifbiTVb5VTOGjkMIXzY4upGP7o0P9698Zu65aV4Lj4obvKLjrXsafZ5dIDVQwV1UJ88bpLKStrDrdQZpL3IDWAFjhU+x3jhAp9nqWnW0sMs+Zxla69QlSL8wSLjw7ayuq6aeoar8tnRlIbI0fw30Y2DZPRyAHYcO0bU00s1bDDUvLEwm4JIZSWfzi4GbKDqVt67XxlUWU/v0TNOZtHJl9eq5LyLNqVQohphs9UI4k0UshkKuo16x5gD9nxxI2VtdXnJo6gvHCDIKSKkC5uWYIzXtdvjc7dmKzY4zRvU01JDSzBgI3klIjIYNm4SvpmXQX5WbHnbFUoiWmrJWExbMUo4oyCCBlEliodr3IC3tfkdMY7M17P6vz1RTXakk0/PjoWZl4CySzIKOaXRRVVD1AkQ3zXTQi2mrA8+zEqemmCQxpHKYz8I89Iy0kZU2sWuGZsoubkrzx4i2fJFMsSJT8GlW4zqJql1vmYBRrm59WwC3GIVMkUTS1cqSUkz34L1bcVje4a0QVWFl0F8wF8YzxT78tZ+Oa+RtcMFr2l0J0LQVFQ0hNNUiBLgoJJKnKvmt++QbeGG9m1avHPPGBPIDlLQ0AE0ZNyS6s+VlIFiBc4SSZ6ZUSdKjiv58Ui0TIR2EAEuNb9YADTQ4W04IZuDAkkUghu2Zq0+URn42VyChta49HZieFSTl8epqc0nVcz5WFYaZWISNZdWl8g+AbsCyrmLq4udRYdY88TZIrVUMK3WMKLIaFTA+mY8Jy10LfvXAJx4EPHqleJnYIADVU9Wuew+XRhlIvzIHt5YjUVE5lqCKWoQMrnhCpz0k973BkKgKbm4118O2afyq0GM/7VaidnEUxqBMisQAK+dZKcm97KFFy4tcDlpz0w28TPBTiGnjnju12hmanpr3GjLe7tpqT6ADriDS0TRQSCOlSjdnGZaty0bgA24OYDrAnU66Ea64hbx1FMGhFajvKiDMtM6LBlJJGW4JzEc7WF+3HVGzdJKw8/k5q6SY17fBfjav8skt5VlhVw0zv8DTWUi8UeQBgPNUsbnn44pKXaMb01QVmqoVLLnqZDxJJufwKgMoQ65vPbQa6YsBLItWxetDkD4GkV2yvcWWJ1PUWwIBU3JPtxGeWqjpZ3rYo5FUgR05VLIxveQqmqKq3GvMkDBERMvCsUx6epFVVz8awX9I1VLDJRwhKmWlp1Z04bqWklbRmeysFYaga2AOmLGukkd4CtetNRsqiMGQh8gABzoPOa9/O0xXbTr/AOTRSV9MC5uKZFzRKIxYsWA7MxFhoTr2Yh120qKoKTzCVXtkanhUBAF0WzseqpHYATz5c8dEaq767LXmpzVyJtpuleSF5TxVTyyxvRJBSNmMpSLKOGLm6yfGNgLW0Pdir2BXxfCxULSU00g6ss0y2KqblDZVCE8768ueM7trajVEzSEm17IpN8iDRVHoWwxBx2SDhjXvicVjyXCvo2u1JMtNm2gUq5GYJC0c44qABixZgDdfNsCDrfEabf8AkSSLyVQkUKKqJKqyEW59a2a1+4jGTwsaSC3/AFj05GFju/zh15mlm3kRGAjMs9PIoMtPO7Moa9yqsddOYe1+++LSn6RhHF8Gk/EuAoefMsaAG+RsoYk6aOGGgPhjDYWCwGLmEtD0yCtH00RFrSUzGMLoSyl81tbiwWx77+rsxt90NuRVdMJYY+EtyMlgLEc+WmOcsHLog/m4f2j/AMcfPtlnhw4faamp77JaHxHycUfTh5tL6ZP4LgU4PW/+5L7QEISRY+GWvmUm+a3d6MY73kJvnMf1G/HHSy2mEyEjXLj+nO02eI+Krmph+A2wsEn3kJvnMf1G/HC95Cb5zH9Rvxx6b3B4jz3SNwg2wsEn3kJvnMf1G/HC95Cb5zH9RvxwvcHiF0jcINsPU1ZJGbxu8Z70YqfaDgh+8hN85j+o344XvITfOY/qN+OJe4HEEssZNAf7R2nLOweaRpGACgsbmw7MXEW/dUiqqFECx8MZY1DZbW862a9vHGo95Cb5zH9RvxwveQm+cx/Ub8cZW0WdUkqpyNpAtCLNEXmDyjrHibNE7RtYjMpINjz1GuGmYnmSfTgke8hN85j+o344XvITfOY/qN+ONXuBxGLrG2BtbCwSfeQm+cx/Ub8cL3kJvnMf1G/HFvcHiF0jcJgNl7RaCVZUtmS9swuDcEEEdoscX0G+EIieN6KNhL+sCyOkZsbghACFcftDGh95Cb5zH9RvxwveQm+cx/Ub8cc3WizuxVep0ZBtDMk6GfqNvUYgjiWnknF2bLNMQ0JNurEyqOobX9XLFiduEcAUNRBBEB1UlsXja92zsykkZtQQRpif7yE3zmP6jfjhe8hN85j+o344wsWzr/rnNTokOPw/BR021aNatskRQuxVKhpSRGx04oTKOrfUXa4Gt74Yp62GhWVqapMtSwyK6xlUVSbsQWN2Y2ABtpz1xo/eQm+cx/Ub8cL3kJvnMf1G/HF76Bx4V4Ge6j8IOpql31dmbn5zE8zc8+86nDeCT7yE3zmP6jfjhe8hN85j+o34463uDxHG6RtgbYWCT7yE3zmP6jfjhe8hN85j+o344t7g8QukbhBthYJPvITfOY/qN+OF7yE3zmP6jfjhe4PELpG4QbYWCT7yE3zmP6jfjhe8hN85j+o344XuDxC6RuEG2Dl0QfzcP7R/44y3vITfOY/qN+OCBuVu21DTCF3DnMzXAIGvpx47ZaIcSHJqzWZ67JAiQ4k3JoeN8f8AqOWP/pvAzXPE417WsLWt23vgbbydIW26AqKqGBAxsrhCyE9wObnbWxtfW17HBrxTb47KWpoaiJxcNGxHgQLgjxBAx8g+qCDYHTtVLOnlojaA6Pw4yGUH4w6xuB2juvbuJ1hmV1DKQysAQRqCD2jHHMbXAPeAcE3on6TPJGFJVN/J2Pwbk/qiew//AFn/APU+B0FD5hY+A4+4EFik3tFdwR/07g8bOL8a+XLY35dt7ffi7wsAB/bm9G8NGhkmhp3jXVniQsFHewzZreNrDttjNnp12hblB9Q/mx0GRjnRN1403kWkCjgipDqvZlCcYLb9kMLW7hgU3GzNo7yTxiQJSRKwuBKpVrdlwCbevXwwUYb5Rm86wvblft+/HvCwILAYm6c2k2hAEThUgkySZ7Z2DHLnPYgU62udL+jBV3k2uKWkmnblFGzesDT78ct7d3YloxCs3/fgWUWFrBtCviRpr44FOtsLGb6O94PLNnQSk3bLkf6SdU/eL40mBBYWFfAG6SOk2Sul8joCTCzcPMh607E2yqeyO/b8bny5gb/enphoqMlFJqZb2yQ2OvcW5X8Bc+GIdFvXtupGaLZsVOp1HHlbN7LAj1qMWPR50Zw7OjDMFkqWHWktov7sf7Kjv5ntxtcAYJ9r7diF2oqSb92Odgx9FxbESi6bYFkMNfTz0Uo5hxnX03ADZf3stvHBIxnd99zIto0zRuAJACYpLao3Zr3HtHbgCzpNsxzwGamZZ1IYrkYWYi/Vv2G4t4YwO2elurowpq9kyQhjYN5QrLfuzBLA+BtfXEnoLZhswo4ytFPKjKeYOa5HqJxa9LUQbZFXcXsmYekEEH0gi+AMhF+kDnZUj2fI7sbKomBJJ5AAIbnBE3Y2xU1CO1VRmjIICqZVkLC3PqgW10tgE9DMQba8VxfLHIw8DYC/sJ9uOkMCkXatTJHC7xRcaRVJWPMFznuzG4HpwM9q9N8tLIYqrZrwyAAlTUKdD2ghLEY3u9m9cOz6dp5zoNFUEZna2ir4/wAMYXdHceTaFQdqbVQXexhpyOqqjVS4PO19Ae0knsAAsNi9JdbVhXg2RK0TEfCNOqrY/GF1uwtrpzwQ8fAMfcCCxG2n+pl+g3+E4k4jbT/Uy/Qb/CcAc8dFu5KbTpqyNjkkjWnaGT9liJrg96NYAjwBGoxktqbMkp5XhnTJIhsyn+I71I5HBS/Rv/rv0ab/AH8bbpK6Ok2lEHSyVMQPDbsYdqP4HsPYfC4IpiOiTpQ4ZSirG6hssMrHzewRue79lvUezBsxx5VUrRu0cilHQlWVhqCOYODN0R9Jxky0VW3XAAhkJ8/9xv3gLWPb6tQC7hYWFgQWAlW/0vi+l/sSYNuAnW/0vi+kP8iTABswsLCwAO+ldzUyUWzF/rcueUjsiiIY+gk8j+744idOu7nEoo6hB1qVrG3yb2DewhT6Ae/Du50/l2266s5x0oFLEewm5LkesewrggbV2ctRDJC4usiMh9BFsABvoA25lmqKVjpIBKg/eXqv7VyfVwbscn7E2hJs2uSR9HpZSso7wCVceN1uR/dOOro5AwBBuCLg94OBVMJ0zbzmk2fkjNpKluEp7QtiXP1dPSwwPugfYay10kzC4poxl7g0hZQfSFVvacT/ANIWU+UUa9gjlPtaMH/CMWf6PMQ4NY3aZUHqCXH3scAFzCwsLAgsLCwsAQtmbGip+JwUCcaRpXt2u1rt6TYYoOlb+aKz+zONZjJ9K380Vn9mcAB3oW/neP8Aspf/ABwet5N44aGneeobKi+1j2Ko7WOOeuizasdNtDjykiOOCZmIFzYZcT136hr9rQz7TS1MlxFHe6REkWaTTrXsMx5Cw0sL4FNzunu3NtSoXae00CoBelpjqqjnna/M8iNNdCQLAYKOPiMCARYg8iOWPuBBYWFhYAWI20/1Mv0G/wAJxJxG2n+pl+g3+E4ADv6N/wDXfo03+/g14Cn6N/8AXfo03+/g14AHfSp0aeXJ5RT2WpjGotpKv7J7mHxW9I7dOfJI+YYEEGxBFiCOYI5gg+zHY+BZ0tdGPlAaspF+GUXljA/Wgdo/+wD6w07BgUf6J+kzytRS1TfyhB1HP/dUf7g7e/mO0AmY44jkOjKxUghlZTYgjUEHmCDrfHRHRf0lDaCcGey1UY17pB+2vj3r2eg4A3+AnW/0vi+kP8iTBswE63+l8X0h/kSYEDZih353gFFQVFRexRDl1t1jov3kYvsCjpjkNXV0GzEOk0meW3cNB7E4jelVwBU7l7tbdpaRFozSpFJ8IBJfOcwGrac7W9QGL3ybeb9ui+/8ME5EAAAFgBYDHrApzD0h7BrIKgSbQEXEqQWvF5pyZVN9BrYrg0dEG8PlWzYwxvJAeC/f1bZT60Kn/wBYj9NWwfKNmtIou9MwlHo5OPqkm3eBgf8AQTtzhV0kBOlSgt9KO5HrKs3swBc/pDUB/kcwHVBliJ8WCOv3I+Gf0e6+0tZCT5yxyL6s6t9xX2YJW/27Hl9DLALZ7Zoyex11X2nT145x3U3hfZ9ZHUZWvGSskdrMVOjpY8mBHLvW2AOr8LDFFWpNGksTB0dQysORB1Bw/gQWFhYROAFjJ9K380Vn9mcSdyN52r4pprKIxPJHCVv10WwDHxJvy7LYjdK380Vn9mcABzoYUHayAi4MMoIPIjq6HwxJ6VOjfyB/KKcXpXOo+RJ7PoE8u7l3Yj9C387x/wBlL/446JqaZZEZHUMjAhlIuCD2HAoEuiLpL4JWiq2HCNhDIT5h+TY/sn4p7OXaMHLHNfSV0dts2XMl3pZDZGOpQ/Juf4N28jqNdv0RdJufLRVbdcACCQnz/wBxv3gLWPb6tQC7hYWFgQWI20/1Mv0G/wAJxJxG2n+pl+g3+E4ADv6N/wDXfo03+/g14Cn6N5/+b9Cm/wB/BrwAsLCwsABrpd6MrZ66kTvaeJR7ZFHf+0PWO7AipKt43WSJyjoQyOp1B7x/yxGOwsAfpa6M/JmaspU/k7ayoo/VH9oD5M9v7J15E2FCH0bdIybSiKOAlTGBxE7GHY6eBtqOw+onEVv9L4vpD/IkwLdm7Skp5UmhcpJGbqw/ge9T2jG33a3hNdvFS1BThs5syg3FxDIDY9xwActtb00tIpNRPHHYXylhm9S8zfswDt1t9I59visqmESPnVMx0TQBATyGl9eV2Pfgx7c2Ps15g9XFA0zADNIozW5DU9mPFZudsyNc0lNTqvK5QWwIX1LtGKTSORHI16rhv4HEjFLu9u/RQ3lo4Yo84sWjUC4B5e3FhW7UihtxXVM17XPO1r/xGAI+2dp0yRutRLGilDmDOAcpBB058scobJ2i9PJFNEevCyut9L5ew9wYaH0nHTdVszZlbMGkjp55rWBZQzWGtvQMOT7k7ORSzUsCqNSSgsMAPbv750lZGjQzISwHULAOD+yVOtxjHdJnRN5YxqaTKlRbrodFltyN/iuOV+3S/LF7SbO2PFIsscdMkiG6uFAYHwONRRbQjmBMThwDYkd/PAHPW5fSBUbGlamqYpDETcwt1XQ3N2jvoQe6+U8wedzlsLfSjrFDQTo37pNnHgVOoOHNvLSOBHViJgw0WQA+Gl8ZSv6J9jPKI2iCSHkiSOvjoAbYA3tRVpGuaR1Re9iAPvwIOkrpgR1aj2e3EaQFXlW5tfTLGLXdmuRcaDxJ0vtm9E+xRKUSISSLe6tI7WtzuCbY2uy936amFoIY4h+6oH388AUnRjsk0myqdJFMbBS7q2hUsSxvfla+KXpd3vphs6WBZkeWcZFVGDHUi7G3IAd/gO3Gxm2/SteNpYyGBUgnQg6Ed2IUXR7s4ebR04B7oxgABdGe3YqTaUMszBYyGRmPJcwFifC4t68dL0e0YpReKRJALXyMGtfle2KCu3R2XEAZaanQE2F0GuPewhs2mLCk8nhMls2QBc1r2v6Ln2nAF1tPZkdRE8Myh43FmU9o/HHMm/u5L7NqOC5zxSXMMh5sBa4P763F7d4I52HUuKfeJaN1EdaImW+YLIARcdo9GAMB0a9L6SIKevkCSrYJMxssg/ePISD7+feMFKmq0kGaN1ccrqwI9oxnK3dHZcSgy01MgOgug1xb7B2bTQxWpI0jiY5rRiyknS/3YAscUO/e2Vpdn1ErHlGyqO9mGUAeJJw1vdHtE8P/AKc0C+dxOMCe7Llt6/uwPN4OjPbFeVNVVQuF1VBcIpPaABzt2m59uAKjoC2msNZLCxtxolC+LRkm3psx9hwfcARegeuBBE0IIIIILAgjUEG1wQe3Gto9j7xRLlFVTS25GRbn2gDAoTsLDVLmyJxLZ8ozW5Xtrbwvh3AgseXQMCCAQRYg8iO449YWAOdulPo4Oz5OPACaWQ8vkmPJT+4TyPZy7sVXRd/PFH9N/wDKkx0zV0qSo0cih0cFWUi4IPMHAh2V0VT0O2qeWFTJSKzNnLDNGDG65WubnUixF7jn3kU0HSDHmqo1HagHtYjFfW7XlWneknBzIy5SeYseR7xbkcbTbu6gqZVkMhQqALBb8jfvw/vBuzHVAXOR15OBrbuPeMUg3uX/APDj9f8AE4oukznT/wD5P/DGs2NszyeFYg2bLfW1uZviDvJuyKvh3cpkzche+bL4/u4gK7diFs6FqNYhk0lB1Og/jjT1NMsiFHF1YWIxTbK3ZeGRWNTLIqi2Rr5eVu/sxfYAGm39lRx10cSLZGMdx6WscEDZ2y44FKxLlBNyPHlis2nuoJqlZzIVKlTly3803537cX2AMt0g7N4lOJBziN/7raH/AEPqxjX2nI03lVvMeO/pty9YU+3BWqqYSIyNyYEH14oYNy0WleDOTnYNnyi4ItbS/h9+KCD0e0ZPGqG5yNYe27H1kj2Ym7/VDLSWXTMwVvRqfvsBi52Vs4QQrEpuFHPv8cOV1Ek0bRyC6tz/AOd+IDAJu/TnZ3HzfCWvfNpe/m2xf9H1SzUpDahHKr6LA29RJxDPRoma/GbL3ZRm9vL7savZ9AkMYjjFlX/lz44oMx0k/qIv7T/xbGa2xKTT06tTiMWuJdDnFrdg8b2NzjfbxbAFWiqXKZWzXAv2Ef648Vm7SyUq07Mepaz21uO23owBP2XFlhjXNnsijN36c8YnpK/WxfQb+ONnsfZxghWMuXy8iRbTu9WK7ePdQVbKxkKZVI0W/M378QGWSXyqvC1nUCnKsfZ4Lfx7+3TBGAtoMUW390UqmVsxjYCxIF7jsv4jvxb0cLIiq75yBbMRYn0+OAI+1NjJUZc7SrlvbhzSR8+/Iwv68QPcZD8rV/bJ/wA+JG8W13pkSQKGTOBJe9wD2jEbeXeJ4CqwosjFWdr3sFW2unff7sAffcZD8rV/bJ/z4XuMh+Vq/tk/58ObU2+VjhaEBnnZQgPLXUk27sOLtdhWGncAKyZkYXue8H78AR/cZD8rV/bJ/wA+F7jIflav7ZP+fDMe9TGr4WQcEu0YfW+dQCR3czbE5NrO9W8CBcsaAsxvfMeQ9GAI/uMh+Vq/tk/58L3GQ/K1f2yf8+FszeQvTSyyqFeEsHUcrr+OFu7vC0wkEyrG8YViBe2VhcHX/nLAC9xkPytX9sn/AD4XuMh+Vq/tk/58St3dpvUQ8V1ChmOUC/mjkT44h7y7flp3jWKNZMyuxBvey25W8CcAevcZD8rV/bJ/z4XuMh+Vq/tk/wCfH3aO8oFItRCAwYqLHsubEG3aMWe069YInkbkov6e4es4Aq/cZD8rV/bJ/wA+F7jIflav7ZP+fHzYG8EksjRToscgVXUC+qn09o0/4Med5N4ZaeRFijWS6s7A3vZbXt6sAe/cZD8rV/bJ/wA+F7jIflav7ZP+fHvaW8YWnSeGzB2VdfE2PLtGPe2dtPHJHDCgeWS56xsqgdp7f/WAGfcZD8rV/bJ/z4XuMh+Vq/tk/wCfDdTtmopmQ1KxtE7BS8dwVJ7weYxZ7X2sIFGmeRzljQc2P4DtOAIHuMh+Vq/tk/58L3GQ/K1f2yf8+Ht29uNUxO7KFKsVsDcaAH/XEDdvet53VZkVOImaMrfWxsRr/wA0wBJ9xkPytX9sn/Phe4yH5Wr+2T/nwzvLvO8D5YkV8iZ5C19ASABp2n8MPbZ25JF5OIwl5tDnuANAf9cAL3GQ/K1f2yf8+F7jIflav7ZP+fEvZlROzES8DLb/ALbEm/r7MWMkgUFjoACT6sAUfuMh+Vq/tk/58L3GQ/K1f2yf8+GqHatXUrxIUijjucvELFmt26aDEvY23TMsodMksJs63uO2xHgbHADPuMh+Vq/tk/58L3GQ/K1f2yf8+I2zNsVk8IlRIApvoSwOn3YmUG86vRmpdcoF7gG9yDbT0nAHj3GQ/K1f2yf8+LPZuzVgTIrSML3vJI8je1iTbwxVQVlbJHxVSFQRdYyWLEc9ToL4tdl1jSxhnjaJu1W7D+GAFtahE0Lxn4ykD09n34od19mSsXepSx4awqD+yAbn16ew41OFgDH7ubFmWdBMvUpg6xk/GzNz9mLHemhkJimgXNLC2g7weY+4ffi/wsAZSfd5xs9EUHjIRKO/Pe59euLDdehdVkklGWWZyzDuHID0Afxxd4WAMdtXYMpqXRF+AqDG0h7spJPt/wBcO71bLm4uenW/FjMT27NRY+z+GNZhYAr2Bp4Y1ijMmXKlgbaci3b6cRdpUbtW0zhSVRZAx7r2ti6wsAYfb27s0ZZadc0MzByo+IykHTwP/OWLbePZ8tTLHCt0iXrs5FwSOQtfX/8AvhjRYWAMjtXYdSjx1Cy8eSMgZcgW6nmLg/8AL4s6qldq2nkCnII3DE9hNrA+OLvCwBiNsbuzRvkgXNBI6yZR8RlIvbwI/h4Yt9uUMq1EdVCvEKKVdL2JB7R4640GFgDKbS41fkiEDwxhgztJYGw7FGJ20N35XqePHOEIXKAY89u+3WHP0YvcLAGV3M2TPEj8Q5VJNoyupNh1r39VsRYNhSiigZVInp2LKvaQTqvrFvZjaYWAMbUbFlekqHZDx6hgSvaAD1V9QxJ3l2c7iltEZVjvnQd1l0+7GpwsAZ/YMarIctGae41fTw00xZI7TLKjxmMXKA3vmBHnDu58sTsLAGU2ZWT0cYgeneXJfK8dipHjfliXsLZci+UTSgLJPrkBvlABsL9+v3Y0GFgDIbD3OjalAnjIkIN9Tftt22xJodlSzbO4MwySWIFx3G45dmNNhYAyE9RI0aRVFJMzRiwMTdU6WvcEf64tN0aGWKnyzXzFidTc20xd4WAP/9k="/>
          <p:cNvSpPr>
            <a:spLocks noChangeAspect="1" noChangeArrowheads="1"/>
          </p:cNvSpPr>
          <p:nvPr/>
        </p:nvSpPr>
        <p:spPr bwMode="auto">
          <a:xfrm>
            <a:off x="215900" y="7938"/>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9945" name="AutoShape 8" descr="data:image/jpeg;base64,/9j/4AAQSkZJRgABAQAAAQABAAD/2wCEAAkGBhQSERUUEhQWFBUVGRsZGRgYFxwcGRwgHhwaGyEdHCEkIiceIBojGhscIi8gJScpLCwtGx8xNTAsNSYrLCsBCQoKDgwOGg8PGikkHCQvLSwvLC0pMi0pMiwpKiwqNSwsMCwqLzIpLCosNCwsLC4tLCkqKSwqKS0pKjAvLCwpKf/AABEIALAA8AMBIgACEQEDEQH/xAAcAAABBQEBAQAAAAAAAAAAAAAHAAMEBQYIAgH/xABOEAACAQIDBAUFDAULBAIDAAABAgMEEQASIQUGEzEHIkFRYRQycYGRFhcjQlNUcpKUodHSCDNSYrEkNTZEc4Kys8HD8BVDwvE0Y4Oi4f/EABkBAQEBAQEBAAAAAAAAAAAAAAABAgMEBf/EAC4RAAECAwYDCQEBAQAAAAAAAAABAgMR8AQUITFBUVKRsRITYXGBocHR4fFCIv/aAAwDAQACEQMRAD8AOOFin3hV7BllljChieEqa8vOZwQqjX24qBvSzRORUQlBYGoSxSMnsIL3Yn+7jq2GrkmhzWIiLJTX4WMJV7wNwULVnCj6wWpUxnjEfFyFTlPr9OH/APrFSGBkLJIwXhoM00JBFs8jLCpU9vnAc+Vsa7h1V/NTPfJVVobTCxi594JhlaR2Cx3XPCFdZn0IAjUSSZR35lOvLXH2j3hqFcrxIqkgcSUKCJI10GRIVzMW8WYa2FsO4dIveobPCwPk3oqFkvxAJJnyx01TkhKqbZTZc7sxOguV7dOWHl3vmlmJic5YFBliFM93I5qruygE9l7HtscW7uM9+03eFgdpvDVqGN34srFVgnkhhaMHUOtgxbuGYDkdDpdyn31eSS1PMsohTPJEkbPI1uYWSyoRfQGw9Bxbu4d+0IGFgX1G9VTliikqTRTSSebIonkKtlCHqooUXJ6pFzYajlj7X75VirLx28ijUhI3aLPK7KexbgG41YjQX0xbq7dK6+kzN4bstdPUJ+FgWx74V4MPCDy07DM9TJDlBB85tOqioL2BNzbtxFbfSeCGSV61aoEiNBCFRgxu2dsyHKMqnSxufbi3R+6VWpLy1NFC5hYFlN0iVKzQQ5S8dQqiORwOIS+mfq9WysdQByGIKbw7VUSLNUJAykZGkChZDqCqNbKdCGuO4cr4t0fqqBbU3RFDDhYFQ3rqUmRJK1c8ShpouGDmsMxWNwMpZk9h78MwdIE5heSE1FSpYBwQiyQDmpuqMGz9brFQBkta5xLo/SQvTdgt4WBxPvXWfCqWjhhEYcTmzSx6C3EQalydCAul8Q13vn4cJM881yQ0lLCrLzFlcMuYSC/IdhGhOIllcuqGrw3ZQp4WBptLe6s4chllgpBGw+Fi+GuTcZCouQO3NbmLW1w7S70VBkhyNNOGTR1RfJpXsRq2XPHY8+fLkMS7OlOaDv2zlJQjYWB/S71VgWImFjeQh0eVOK3I/AkAK8YB9N9L9uPZ3vq0ErMKY8KQKTxrRvckZUPnI4INwwN+/QjEu7vDmaSO3xN7hYHNVvRPxJojUBpNGjigUCa5GbIMysjqFNyw7rjuxDrN8ZoWgknqZaaNucEkAaZwh6xJACgNyvYejGksrlpfoytoagUsLArG9lYHljNXAaiQfBxBTkj+MSXIABVB5rXwyN8Kx6fLFWU7Ol2llPVyAkBVFxlYX7QO22LdH7p7/Rm8t2X2+wtYWByu+lW8iBTT+TNZDUCQLc2GZlzcmF/Nykcu/Gm3J2jJNTFpeLmDsPhQuew5XygLy7rjxOOT4LmJNTq2KjlkhH37r4I40E0zxM1+Gqu6K500YoM2XX78Z2s2kRUhZpFWuBXhRpLUrCfpAdU9ngdb40++9bJFBdSixnSSRpmiZQSAMrKCbnXGTSdRDKIJQ1EHXPK1XNxVvztZer9HW+l+ePTBT/hM+dctThEWTl+q56DtNXP5SyJIDXsWDxtNUmFR+6PNuNfAaWxHp4vg5FiYr1LVHlEErCUgmyIZpFUfRJHfiVHCGpwPhJqDic1eqknbTtCjzP3fNGHI6Mkwho4pwMywQSIEljB1u7SuzW0GgQk6aAY6TRKrlpuYRFWq/diGlWVlAUNSzHL5PArtLEqnQuyRKqjvuzMNSbi2PFTTxcPJURp5NExV5opMvEci4PBivdQRoGa9r8sTqe7xmNJyboVmM6vND1fiIfgqcHssLd1sQqnaUcISSUeRKFzQItTZZGBALPFCOXf12HZipnh++mvXdSSwxyrOk2PMwqOHmCmoeoQAcNY6WSFV7buWkuRy6oFrknliLVRQSARs8VRSwkO7y1cjzLmChrW00tYKBYn04kVURhcuY/5VPaRaimoWkChr5r5mFyQezUa354eeimDLApniIJz1cUECxMDbzwDcAfSHM3XljSLr+VLLDkRaqvMqjXRBGnZ6Uxr8HFJFTM8kRGqFrkAWH7R17MKvpJpYYo5Fqq1JiJeLGogUDua6MGPM3fKBpbtOLRuK8gZjUUqRLZJFqoVgmYcs4VMoZu2wb0YgSMkbyVMywU88t+GZKppo3DXD3UfFAIAuba8hYY0i7Z+i9JL5y9UMK2dVWo21QsPEYvTCmiUxKae0lQAbhSGNrN3udOzEOg2HaGI0cCTCfrM1XwwwykgZUzaJa5zC5b1DFwtC68GKIyU5k60k1HT/AADKTdS0jMpAUX5XGvLHmSKNpZKqVIQ0QW1QJXqGDrojtGoAPK97AA4qPllXTXxXyHZnnXWtSoDQyTzTpM1WFQ/yZEdAynqlVPLgpe+gvYA2vhqko5DADR0QKytaRJSJGYpqpQHK2SzHUDne50xdyUczU4I48nGbMstHTiFxluCJAzK7qSQQAABlvfXHmu2AJZ04iTTcJRerWrjDi2o4qkHIFbS4JI7yca7ab0nhhr6mVYulT5/RFYyCWUmrjWlKESRxvfggrlyJH+0rWHV56664onpaaKnCyTNOkrExtCtjEVsHzK5Fy4KdXTzQb8saFKDLxZ/JqWF3uqO1QHp5Cx6yBb+dbUch4DDbq8axRI1FTOxzSQSFWRz8V8xzAAjSwI5YrXSy+NPKdYKRzd/n5lWQ3FAPKkiSmClIwaepbMo6q5llk+IR/AkDDFa7iKM1VUtJJnYoYFvnGl3fhEWZTyPcTpifEVeoqVWaecFWLUkoaKM+GctZVX4vVU2sMOQbMeOGJYlNLxHJKRQ+W5yLWYueqhA0y38cTtSVJ1zn0VCo3auX3MUFCUmmmNPwbxsfK5HzRHMNZXj7pOdtbE8jj7DEXhhdJZCAzDPRSJTxjl5wksHk8QLWsDizoaWFKqokURh0Vs8i8UuptrnksY4ie1QGtyANsSjXr5ErsGZhIMrvHPIb8xwwwzsNByyr444q9Z4JtVL6HVGpvufKbd1hUVCxRxwMU0aKJg9ieV3HCa/xvux6Td+ZlpprSM4sjni8E2zHRo0V4inYe++JG1d5nSogZYKgyMhDQrBd2BOmZ8+RRcXtqR22xXnfBhWyQLK8klyGCQgRR2BB4rGRmKoOZXLy9WOad4uNbcvY2vYQfPR8RHLHwaexIkA+FKE2YFUXN8G1vjqT2C3Ij5VbvuJSxihXjw5blJHykAdVxylJI5nKw/jW7N3jMqSU8VRHO4F40QS06KAeseLmudOQ0Hjh6t3zljhSSWR1ynLakZJlsANZi4JBJ0HW117salFnKdV4EVYcpkN5eGkLNNHEiXhkRYHdUHi1uJCzKfNNrdmIcGypKeGcRpLRIpWUzSMs6FRcKEAQFWNwcwBJtY9mNT7t5GWJ41geGVbATy8Ga40JbQra/aot3YfO1dmGufTJVi63KFWckWFibK1xa3YdLXxUe5M2/OS1nMisauPaqtpGKFaWCyQz0oRhw5p5Y8sjsRd7qdSMpHL249xUV2dWpqdKRwXjUSAPLlvw8r5sxJPgBqcbBd0UnVwJzMwtkWqgUrDmN2soWM3YAdttBpirr9yHIzPTwTzJe5KyRxlVsFVUUkOT1r3t2aduNJGZlOvb80MrCdnXzWZlKugzQM9TRyQLTi0aRtkY5m1zhwzZRzz2wVdwdqCehjZYjCq9RVLFtF0BuQLg+jGFk2WYZxWxwtNKxbiP5UsccUjCxADpmJAOgY27LY325lI0VOUad6hg5vI/M3sbA5muBfmDbHO0uR0OvXVfc3Z2qj6rkZjpd2vLB5KY3dRmYsquVzAZDY27OftxkZ+kUPIZjFOJMwYKtZIIdO9QB3Dqg2Nzfx0PTh5tL6ZP4LgU49dlhMdBaqpv1PJaYz2RXIi7dAh0O+EVQxmfLDWtIojJE8qW5aKDYam1uXhi4mzo5haGZZM5MtZBDHTrY87O4a41JLAqT2YEgOHmrJCpQu5UkEqWOUkcjblfxx0dZkngtVoc22pZYoEuqq1snlBpZaOGUgPLO9RK17nTkcxUcrWGvMA4i028IhU1K1Lz00blFgjphGqFgSLs1wgAtqLkm2MVsveCWnV0jyFZCpZWRWBy3tzHifbiTVb5VTOGjkMIXzY4upGP7o0P9698Zu65aV4Lj4obvKLjrXsafZ5dIDVQwV1UJ88bpLKStrDrdQZpL3IDWAFjhU+x3jhAp9nqWnW0sMs+Zxla69QlSL8wSLjw7ayuq6aeoar8tnRlIbI0fw30Y2DZPRyAHYcO0bU00s1bDDUvLEwm4JIZSWfzi4GbKDqVt67XxlUWU/v0TNOZtHJl9eq5LyLNqVQohphs9UI4k0UshkKuo16x5gD9nxxI2VtdXnJo6gvHCDIKSKkC5uWYIzXtdvjc7dmKzY4zRvU01JDSzBgI3klIjIYNm4SvpmXQX5WbHnbFUoiWmrJWExbMUo4oyCCBlEliodr3IC3tfkdMY7M17P6vz1RTXakk0/PjoWZl4CySzIKOaXRRVVD1AkQ3zXTQi2mrA8+zEqemmCQxpHKYz8I89Iy0kZU2sWuGZsoubkrzx4i2fJFMsSJT8GlW4zqJql1vmYBRrm59WwC3GIVMkUTS1cqSUkz34L1bcVje4a0QVWFl0F8wF8YzxT78tZ+Oa+RtcMFr2l0J0LQVFQ0hNNUiBLgoJJKnKvmt++QbeGG9m1avHPPGBPIDlLQ0AE0ZNyS6s+VlIFiBc4SSZ6ZUSdKjiv58Ui0TIR2EAEuNb9YADTQ4W04IZuDAkkUghu2Zq0+URn42VyChta49HZieFSTl8epqc0nVcz5WFYaZWISNZdWl8g+AbsCyrmLq4udRYdY88TZIrVUMK3WMKLIaFTA+mY8Jy10LfvXAJx4EPHqleJnYIADVU9Wuew+XRhlIvzIHt5YjUVE5lqCKWoQMrnhCpz0k973BkKgKbm4118O2afyq0GM/7VaidnEUxqBMisQAK+dZKcm97KFFy4tcDlpz0w28TPBTiGnjnju12hmanpr3GjLe7tpqT6ADriDS0TRQSCOlSjdnGZaty0bgA24OYDrAnU66Ea64hbx1FMGhFajvKiDMtM6LBlJJGW4JzEc7WF+3HVGzdJKw8/k5q6SY17fBfjav8skt5VlhVw0zv8DTWUi8UeQBgPNUsbnn44pKXaMb01QVmqoVLLnqZDxJJufwKgMoQ65vPbQa6YsBLItWxetDkD4GkV2yvcWWJ1PUWwIBU3JPtxGeWqjpZ3rYo5FUgR05VLIxveQqmqKq3GvMkDBERMvCsUx6epFVVz8awX9I1VLDJRwhKmWlp1Z04bqWklbRmeysFYaga2AOmLGukkd4CtetNRsqiMGQh8gABzoPOa9/O0xXbTr/AOTRSV9MC5uKZFzRKIxYsWA7MxFhoTr2Yh120qKoKTzCVXtkanhUBAF0WzseqpHYATz5c8dEaq767LXmpzVyJtpuleSF5TxVTyyxvRJBSNmMpSLKOGLm6yfGNgLW0Pdir2BXxfCxULSU00g6ss0y2KqblDZVCE8768ueM7trajVEzSEm17IpN8iDRVHoWwxBx2SDhjXvicVjyXCvo2u1JMtNm2gUq5GYJC0c44qABixZgDdfNsCDrfEabf8AkSSLyVQkUKKqJKqyEW59a2a1+4jGTwsaSC3/AFj05GFju/zh15mlm3kRGAjMs9PIoMtPO7Moa9yqsddOYe1+++LSn6RhHF8Gk/EuAoefMsaAG+RsoYk6aOGGgPhjDYWCwGLmEtD0yCtH00RFrSUzGMLoSyl81tbiwWx77+rsxt90NuRVdMJYY+EtyMlgLEc+WmOcsHLog/m4f2j/AMcfPtlnhw4faamp77JaHxHycUfTh5tL6ZP4LgU4PW/+5L7QEISRY+GWvmUm+a3d6MY73kJvnMf1G/HHSy2mEyEjXLj+nO02eI+Krmph+A2wsEn3kJvnMf1G/HC95Cb5zH9Rvxx6b3B4jz3SNwg2wsEn3kJvnMf1G/HC95Cb5zH9RvxwvcHiF0jcINsPU1ZJGbxu8Z70YqfaDgh+8hN85j+o344XvITfOY/qN+OJe4HEEssZNAf7R2nLOweaRpGACgsbmw7MXEW/dUiqqFECx8MZY1DZbW862a9vHGo95Cb5zH9RvxwveQm+cx/Ub8cZW0WdUkqpyNpAtCLNEXmDyjrHibNE7RtYjMpINjz1GuGmYnmSfTgke8hN85j+o344XvITfOY/qN+ONXuBxGLrG2BtbCwSfeQm+cx/Ub8cL3kJvnMf1G/HFvcHiF0jcJgNl7RaCVZUtmS9swuDcEEEdoscX0G+EIieN6KNhL+sCyOkZsbghACFcftDGh95Cb5zH9RvxwveQm+cx/Ub8cc3WizuxVep0ZBtDMk6GfqNvUYgjiWnknF2bLNMQ0JNurEyqOobX9XLFiduEcAUNRBBEB1UlsXja92zsykkZtQQRpif7yE3zmP6jfjhe8hN85j+o344wsWzr/rnNTokOPw/BR021aNatskRQuxVKhpSRGx04oTKOrfUXa4Gt74Yp62GhWVqapMtSwyK6xlUVSbsQWN2Y2ABtpz1xo/eQm+cx/Ub8cL3kJvnMf1G/HF76Bx4V4Ge6j8IOpql31dmbn5zE8zc8+86nDeCT7yE3zmP6jfjhe8hN85j+o34463uDxHG6RtgbYWCT7yE3zmP6jfjhe8hN85j+o344t7g8QukbhBthYJPvITfOY/qN+OF7yE3zmP6jfjhe4PELpG4QbYWCT7yE3zmP6jfjhe8hN85j+o344XuDxC6RuEG2Dl0QfzcP7R/44y3vITfOY/qN+OCBuVu21DTCF3DnMzXAIGvpx47ZaIcSHJqzWZ67JAiQ4k3JoeN8f8AqOWP/pvAzXPE417WsLWt23vgbbydIW26AqKqGBAxsrhCyE9wObnbWxtfW17HBrxTb47KWpoaiJxcNGxHgQLgjxBAx8g+qCDYHTtVLOnlojaA6Pw4yGUH4w6xuB2juvbuJ1hmV1DKQysAQRqCD2jHHMbXAPeAcE3on6TPJGFJVN/J2Pwbk/qiew//AFn/APU+B0FD5hY+A4+4EFik3tFdwR/07g8bOL8a+XLY35dt7ffi7wsAB/bm9G8NGhkmhp3jXVniQsFHewzZreNrDttjNnp12hblB9Q/mx0GRjnRN1403kWkCjgipDqvZlCcYLb9kMLW7hgU3GzNo7yTxiQJSRKwuBKpVrdlwCbevXwwUYb5Rm86wvblft+/HvCwILAYm6c2k2hAEThUgkySZ7Z2DHLnPYgU62udL+jBV3k2uKWkmnblFGzesDT78ct7d3YloxCs3/fgWUWFrBtCviRpr44FOtsLGb6O94PLNnQSk3bLkf6SdU/eL40mBBYWFfAG6SOk2Sul8joCTCzcPMh607E2yqeyO/b8bny5gb/enphoqMlFJqZb2yQ2OvcW5X8Bc+GIdFvXtupGaLZsVOp1HHlbN7LAj1qMWPR50Zw7OjDMFkqWHWktov7sf7Kjv5ntxtcAYJ9r7diF2oqSb92Odgx9FxbESi6bYFkMNfTz0Uo5hxnX03ADZf3stvHBIxnd99zIto0zRuAJACYpLao3Zr3HtHbgCzpNsxzwGamZZ1IYrkYWYi/Vv2G4t4YwO2elurowpq9kyQhjYN5QrLfuzBLA+BtfXEnoLZhswo4ytFPKjKeYOa5HqJxa9LUQbZFXcXsmYekEEH0gi+AMhF+kDnZUj2fI7sbKomBJJ5AAIbnBE3Y2xU1CO1VRmjIICqZVkLC3PqgW10tgE9DMQba8VxfLHIw8DYC/sJ9uOkMCkXatTJHC7xRcaRVJWPMFznuzG4HpwM9q9N8tLIYqrZrwyAAlTUKdD2ghLEY3u9m9cOz6dp5zoNFUEZna2ir4/wAMYXdHceTaFQdqbVQXexhpyOqqjVS4PO19Ae0knsAAsNi9JdbVhXg2RK0TEfCNOqrY/GF1uwtrpzwQ8fAMfcCCxG2n+pl+g3+E4k4jbT/Uy/Qb/CcAc8dFu5KbTpqyNjkkjWnaGT9liJrg96NYAjwBGoxktqbMkp5XhnTJIhsyn+I71I5HBS/Rv/rv0ab/AH8bbpK6Ok2lEHSyVMQPDbsYdqP4HsPYfC4IpiOiTpQ4ZSirG6hssMrHzewRue79lvUezBsxx5VUrRu0cilHQlWVhqCOYODN0R9Jxky0VW3XAAhkJ8/9xv3gLWPb6tQC7hYWFgQWAlW/0vi+l/sSYNuAnW/0vi+kP8iTABswsLCwAO+ldzUyUWzF/rcueUjsiiIY+gk8j+744idOu7nEoo6hB1qVrG3yb2DewhT6Ae/Du50/l2266s5x0oFLEewm5LkesewrggbV2ctRDJC4usiMh9BFsABvoA25lmqKVjpIBKg/eXqv7VyfVwbscn7E2hJs2uSR9HpZSso7wCVceN1uR/dOOro5AwBBuCLg94OBVMJ0zbzmk2fkjNpKluEp7QtiXP1dPSwwPugfYay10kzC4poxl7g0hZQfSFVvacT/ANIWU+UUa9gjlPtaMH/CMWf6PMQ4NY3aZUHqCXH3scAFzCwsLAgsLCwsAQtmbGip+JwUCcaRpXt2u1rt6TYYoOlb+aKz+zONZjJ9K380Vn9mcAB3oW/neP8Aspf/ABwet5N44aGneeobKi+1j2Ko7WOOeuizasdNtDjykiOOCZmIFzYZcT136hr9rQz7TS1MlxFHe6REkWaTTrXsMx5Cw0sL4FNzunu3NtSoXae00CoBelpjqqjnna/M8iNNdCQLAYKOPiMCARYg8iOWPuBBYWFhYAWI20/1Mv0G/wAJxJxG2n+pl+g3+E4ADv6N/wDXfo03+/g14Cn6N/8AXfo03+/g14AHfSp0aeXJ5RT2WpjGotpKv7J7mHxW9I7dOfJI+YYEEGxBFiCOYI5gg+zHY+BZ0tdGPlAaspF+GUXljA/Wgdo/+wD6w07BgUf6J+kzytRS1TfyhB1HP/dUf7g7e/mO0AmY44jkOjKxUghlZTYgjUEHmCDrfHRHRf0lDaCcGey1UY17pB+2vj3r2eg4A3+AnW/0vi+kP8iTBswE63+l8X0h/kSYEDZih353gFFQVFRexRDl1t1jov3kYvsCjpjkNXV0GzEOk0meW3cNB7E4jelVwBU7l7tbdpaRFozSpFJ8IBJfOcwGrac7W9QGL3ybeb9ui+/8ME5EAAAFgBYDHrApzD0h7BrIKgSbQEXEqQWvF5pyZVN9BrYrg0dEG8PlWzYwxvJAeC/f1bZT60Kn/wBYj9NWwfKNmtIou9MwlHo5OPqkm3eBgf8AQTtzhV0kBOlSgt9KO5HrKs3swBc/pDUB/kcwHVBliJ8WCOv3I+Gf0e6+0tZCT5yxyL6s6t9xX2YJW/27Hl9DLALZ7Zoyex11X2nT145x3U3hfZ9ZHUZWvGSskdrMVOjpY8mBHLvW2AOr8LDFFWpNGksTB0dQysORB1Bw/gQWFhYROAFjJ9K380Vn9mcSdyN52r4pprKIxPJHCVv10WwDHxJvy7LYjdK380Vn9mcABzoYUHayAi4MMoIPIjq6HwxJ6VOjfyB/KKcXpXOo+RJ7PoE8u7l3Yj9C387x/wBlL/446JqaZZEZHUMjAhlIuCD2HAoEuiLpL4JWiq2HCNhDIT5h+TY/sn4p7OXaMHLHNfSV0dts2XMl3pZDZGOpQ/Juf4N28jqNdv0RdJufLRVbdcACCQnz/wBxv3gLWPb6tQC7hYWFgQWI20/1Mv0G/wAJxJxG2n+pl+g3+E4ADv6N/wDXfo03+/g14Cn6N5/+b9Cm/wB/BrwAsLCwsABrpd6MrZ66kTvaeJR7ZFHf+0PWO7AipKt43WSJyjoQyOp1B7x/yxGOwsAfpa6M/JmaspU/k7ayoo/VH9oD5M9v7J15E2FCH0bdIybSiKOAlTGBxE7GHY6eBtqOw+onEVv9L4vpD/IkwLdm7Skp5UmhcpJGbqw/ge9T2jG33a3hNdvFS1BThs5syg3FxDIDY9xwActtb00tIpNRPHHYXylhm9S8zfswDt1t9I59visqmESPnVMx0TQBATyGl9eV2Pfgx7c2Ps15g9XFA0zADNIozW5DU9mPFZudsyNc0lNTqvK5QWwIX1LtGKTSORHI16rhv4HEjFLu9u/RQ3lo4Yo84sWjUC4B5e3FhW7UihtxXVM17XPO1r/xGAI+2dp0yRutRLGilDmDOAcpBB058scobJ2i9PJFNEevCyut9L5ew9wYaH0nHTdVszZlbMGkjp55rWBZQzWGtvQMOT7k7ORSzUsCqNSSgsMAPbv750lZGjQzISwHULAOD+yVOtxjHdJnRN5YxqaTKlRbrodFltyN/iuOV+3S/LF7SbO2PFIsscdMkiG6uFAYHwONRRbQjmBMThwDYkd/PAHPW5fSBUbGlamqYpDETcwt1XQ3N2jvoQe6+U8wedzlsLfSjrFDQTo37pNnHgVOoOHNvLSOBHViJgw0WQA+Gl8ZSv6J9jPKI2iCSHkiSOvjoAbYA3tRVpGuaR1Re9iAPvwIOkrpgR1aj2e3EaQFXlW5tfTLGLXdmuRcaDxJ0vtm9E+xRKUSISSLe6tI7WtzuCbY2uy936amFoIY4h+6oH388AUnRjsk0myqdJFMbBS7q2hUsSxvfla+KXpd3vphs6WBZkeWcZFVGDHUi7G3IAd/gO3Gxm2/SteNpYyGBUgnQg6Ed2IUXR7s4ebR04B7oxgABdGe3YqTaUMszBYyGRmPJcwFifC4t68dL0e0YpReKRJALXyMGtfle2KCu3R2XEAZaanQE2F0GuPewhs2mLCk8nhMls2QBc1r2v6Ln2nAF1tPZkdRE8Myh43FmU9o/HHMm/u5L7NqOC5zxSXMMh5sBa4P763F7d4I52HUuKfeJaN1EdaImW+YLIARcdo9GAMB0a9L6SIKevkCSrYJMxssg/ePISD7+feMFKmq0kGaN1ccrqwI9oxnK3dHZcSgy01MgOgug1xb7B2bTQxWpI0jiY5rRiyknS/3YAscUO/e2Vpdn1ErHlGyqO9mGUAeJJw1vdHtE8P/AKc0C+dxOMCe7Llt6/uwPN4OjPbFeVNVVQuF1VBcIpPaABzt2m59uAKjoC2msNZLCxtxolC+LRkm3psx9hwfcARegeuBBE0IIIIILAgjUEG1wQe3Gto9j7xRLlFVTS25GRbn2gDAoTsLDVLmyJxLZ8ozW5Xtrbwvh3AgseXQMCCAQRYg8iO449YWAOdulPo4Oz5OPACaWQ8vkmPJT+4TyPZy7sVXRd/PFH9N/wDKkx0zV0qSo0cih0cFWUi4IPMHAh2V0VT0O2qeWFTJSKzNnLDNGDG65WubnUixF7jn3kU0HSDHmqo1HagHtYjFfW7XlWneknBzIy5SeYseR7xbkcbTbu6gqZVkMhQqALBb8jfvw/vBuzHVAXOR15OBrbuPeMUg3uX/APDj9f8AE4oukznT/wD5P/DGs2NszyeFYg2bLfW1uZviDvJuyKvh3cpkzche+bL4/u4gK7diFs6FqNYhk0lB1Og/jjT1NMsiFHF1YWIxTbK3ZeGRWNTLIqi2Rr5eVu/sxfYAGm39lRx10cSLZGMdx6WscEDZ2y44FKxLlBNyPHlis2nuoJqlZzIVKlTly3803537cX2AMt0g7N4lOJBziN/7raH/AEPqxjX2nI03lVvMeO/pty9YU+3BWqqYSIyNyYEH14oYNy0WleDOTnYNnyi4ItbS/h9+KCD0e0ZPGqG5yNYe27H1kj2Ym7/VDLSWXTMwVvRqfvsBi52Vs4QQrEpuFHPv8cOV1Ek0bRyC6tz/AOd+IDAJu/TnZ3HzfCWvfNpe/m2xf9H1SzUpDahHKr6LA29RJxDPRoma/GbL3ZRm9vL7savZ9AkMYjjFlX/lz44oMx0k/qIv7T/xbGa2xKTT06tTiMWuJdDnFrdg8b2NzjfbxbAFWiqXKZWzXAv2Ef648Vm7SyUq07Mepaz21uO23owBP2XFlhjXNnsijN36c8YnpK/WxfQb+ONnsfZxghWMuXy8iRbTu9WK7ePdQVbKxkKZVI0W/M378QGWSXyqvC1nUCnKsfZ4Lfx7+3TBGAtoMUW390UqmVsxjYCxIF7jsv4jvxb0cLIiq75yBbMRYn0+OAI+1NjJUZc7SrlvbhzSR8+/Iwv68QPcZD8rV/bJ/wA+JG8W13pkSQKGTOBJe9wD2jEbeXeJ4CqwosjFWdr3sFW2unff7sAffcZD8rV/bJ/z4XuMh+Vq/tk/58ObU2+VjhaEBnnZQgPLXUk27sOLtdhWGncAKyZkYXue8H78AR/cZD8rV/bJ/wA+F7jIflav7ZP+fDMe9TGr4WQcEu0YfW+dQCR3czbE5NrO9W8CBcsaAsxvfMeQ9GAI/uMh+Vq/tk/58L3GQ/K1f2yf8+FszeQvTSyyqFeEsHUcrr+OFu7vC0wkEyrG8YViBe2VhcHX/nLAC9xkPytX9sn/AD4XuMh+Vq/tk/58St3dpvUQ8V1ChmOUC/mjkT44h7y7flp3jWKNZMyuxBvey25W8CcAevcZD8rV/bJ/z4XuMh+Vq/tk/wCfH3aO8oFItRCAwYqLHsubEG3aMWe069YInkbkov6e4es4Aq/cZD8rV/bJ/wA+F7jIflav7ZP+fHzYG8EksjRToscgVXUC+qn09o0/4Med5N4ZaeRFijWS6s7A3vZbXt6sAe/cZD8rV/bJ/wA+F7jIflav7ZP+fHvaW8YWnSeGzB2VdfE2PLtGPe2dtPHJHDCgeWS56xsqgdp7f/WAGfcZD8rV/bJ/z4XuMh+Vq/tk/wCfDdTtmopmQ1KxtE7BS8dwVJ7weYxZ7X2sIFGmeRzljQc2P4DtOAIHuMh+Vq/tk/58L3GQ/K1f2yf8+Ht29uNUxO7KFKsVsDcaAH/XEDdvet53VZkVOImaMrfWxsRr/wA0wBJ9xkPytX9sn/Phe4yH5Wr+2T/nwzvLvO8D5YkV8iZ5C19ASABp2n8MPbZ25JF5OIwl5tDnuANAf9cAL3GQ/K1f2yf8+F7jIflav7ZP+fEvZlROzES8DLb/ALbEm/r7MWMkgUFjoACT6sAUfuMh+Vq/tk/58L3GQ/K1f2yf8+GqHatXUrxIUijjucvELFmt26aDEvY23TMsodMksJs63uO2xHgbHADPuMh+Vq/tk/58L3GQ/K1f2yf8+I2zNsVk8IlRIApvoSwOn3YmUG86vRmpdcoF7gG9yDbT0nAHj3GQ/K1f2yf8+LPZuzVgTIrSML3vJI8je1iTbwxVQVlbJHxVSFQRdYyWLEc9ToL4tdl1jSxhnjaJu1W7D+GAFtahE0Lxn4ykD09n34od19mSsXepSx4awqD+yAbn16ew41OFgDH7ubFmWdBMvUpg6xk/GzNz9mLHemhkJimgXNLC2g7weY+4ffi/wsAZSfd5xs9EUHjIRKO/Pe59euLDdehdVkklGWWZyzDuHID0Afxxd4WAMdtXYMpqXRF+AqDG0h7spJPt/wBcO71bLm4uenW/FjMT27NRY+z+GNZhYAr2Bp4Y1ijMmXKlgbaci3b6cRdpUbtW0zhSVRZAx7r2ti6wsAYfb27s0ZZadc0MzByo+IykHTwP/OWLbePZ8tTLHCt0iXrs5FwSOQtfX/8AvhjRYWAMjtXYdSjx1Cy8eSMgZcgW6nmLg/8AL4s6qldq2nkCnII3DE9hNrA+OLvCwBiNsbuzRvkgXNBI6yZR8RlIvbwI/h4Yt9uUMq1EdVCvEKKVdL2JB7R4640GFgDKbS41fkiEDwxhgztJYGw7FGJ20N35XqePHOEIXKAY89u+3WHP0YvcLAGV3M2TPEj8Q5VJNoyupNh1r39VsRYNhSiigZVInp2LKvaQTqvrFvZjaYWAMbUbFlekqHZDx6hgSvaAD1V9QxJ3l2c7iltEZVjvnQd1l0+7GpwsAZ/YMarIctGae41fTw00xZI7TLKjxmMXKA3vmBHnDu58sTsLAGU2ZWT0cYgeneXJfK8dipHjfliXsLZci+UTSgLJPrkBvlABsL9+v3Y0GFgDIbD3OjalAnjIkIN9Tftt22xJodlSzbO4MwySWIFx3G45dmNNhYAyE9RI0aRVFJMzRiwMTdU6WvcEf64tN0aGWKnyzXzFidTc20xd4WAP/9k="/>
          <p:cNvSpPr>
            <a:spLocks noChangeAspect="1" noChangeArrowheads="1"/>
          </p:cNvSpPr>
          <p:nvPr/>
        </p:nvSpPr>
        <p:spPr bwMode="auto">
          <a:xfrm>
            <a:off x="368300" y="160338"/>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pic>
        <p:nvPicPr>
          <p:cNvPr id="39946" name="Picture 12" descr="http://matec.org/@matec/Jan_Feb_2013/Png_logos/NACKcenter_logo_L.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9775" y="3352800"/>
            <a:ext cx="1492250" cy="108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947" name="Picture 13" descr="M:\SHINE\Marketing\Logos\SHINE logos\Brian's SHINE Logos\SOLID - SHINE only.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25513" y="2098675"/>
            <a:ext cx="1120775" cy="1025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8066" name="Picture 2" descr="Picture"/>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17550" y="783228"/>
            <a:ext cx="1536700" cy="1020369"/>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itle 12"/>
          <p:cNvSpPr>
            <a:spLocks noGrp="1"/>
          </p:cNvSpPr>
          <p:nvPr>
            <p:ph type="title"/>
          </p:nvPr>
        </p:nvSpPr>
        <p:spPr>
          <a:xfrm>
            <a:off x="457200" y="-1404441"/>
            <a:ext cx="8229600" cy="769441"/>
          </a:xfrm>
        </p:spPr>
        <p:txBody>
          <a:bodyPr>
            <a:spAutoFit/>
          </a:bodyPr>
          <a:lstStyle/>
          <a:p>
            <a:r>
              <a:rPr lang="en-US" smtClean="0"/>
              <a:t>Acknowledgements</a:t>
            </a:r>
            <a:endParaRPr lang="en-US"/>
          </a:p>
        </p:txBody>
      </p:sp>
    </p:spTree>
    <p:extLst>
      <p:ext uri="{BB962C8B-B14F-4D97-AF65-F5344CB8AC3E}">
        <p14:creationId xmlns:p14="http://schemas.microsoft.com/office/powerpoint/2010/main" xmlns="" val="1044243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chor="t"/>
          <a:lstStyle/>
          <a:p>
            <a:pPr eaLnBrk="1" hangingPunct="1"/>
            <a:r>
              <a:rPr lang="en-US" altLang="en-US" sz="4000" smtClean="0"/>
              <a:t>Outline</a:t>
            </a:r>
          </a:p>
        </p:txBody>
      </p:sp>
      <p:sp>
        <p:nvSpPr>
          <p:cNvPr id="6147" name="Rectangle 3"/>
          <p:cNvSpPr>
            <a:spLocks noGrp="1" noChangeArrowheads="1"/>
          </p:cNvSpPr>
          <p:nvPr>
            <p:ph type="body" idx="1"/>
          </p:nvPr>
        </p:nvSpPr>
        <p:spPr>
          <a:xfrm>
            <a:off x="408782" y="1374775"/>
            <a:ext cx="8326437" cy="5483225"/>
          </a:xfrm>
        </p:spPr>
        <p:txBody>
          <a:bodyPr/>
          <a:lstStyle/>
          <a:p>
            <a:pPr eaLnBrk="1" hangingPunct="1">
              <a:lnSpc>
                <a:spcPct val="90000"/>
              </a:lnSpc>
            </a:pPr>
            <a:r>
              <a:rPr lang="en-US" altLang="en-US" sz="2800" dirty="0" smtClean="0"/>
              <a:t>Introduction</a:t>
            </a:r>
          </a:p>
          <a:p>
            <a:pPr eaLnBrk="1" hangingPunct="1">
              <a:lnSpc>
                <a:spcPct val="90000"/>
              </a:lnSpc>
            </a:pPr>
            <a:r>
              <a:rPr lang="en-US" altLang="en-US" sz="2800" dirty="0" smtClean="0"/>
              <a:t>Optical Microscopy</a:t>
            </a:r>
          </a:p>
          <a:p>
            <a:pPr eaLnBrk="1" hangingPunct="1">
              <a:lnSpc>
                <a:spcPct val="90000"/>
              </a:lnSpc>
            </a:pPr>
            <a:r>
              <a:rPr lang="en-US" altLang="en-US" sz="2800" dirty="0" smtClean="0"/>
              <a:t>Types of Optical Microscopes</a:t>
            </a:r>
          </a:p>
          <a:p>
            <a:pPr eaLnBrk="1" hangingPunct="1">
              <a:lnSpc>
                <a:spcPct val="90000"/>
              </a:lnSpc>
            </a:pPr>
            <a:r>
              <a:rPr lang="en-US" altLang="en-US" sz="2800" dirty="0" smtClean="0"/>
              <a:t>Confocal Microscopy</a:t>
            </a:r>
          </a:p>
          <a:p>
            <a:pPr eaLnBrk="1" hangingPunct="1">
              <a:lnSpc>
                <a:spcPct val="90000"/>
              </a:lnSpc>
            </a:pPr>
            <a:r>
              <a:rPr lang="en-US" altLang="en-US" sz="2800" dirty="0" smtClean="0"/>
              <a:t>Laser Scanning Confocal Microscopy</a:t>
            </a:r>
          </a:p>
          <a:p>
            <a:pPr eaLnBrk="1" hangingPunct="1">
              <a:lnSpc>
                <a:spcPct val="90000"/>
              </a:lnSpc>
            </a:pPr>
            <a:r>
              <a:rPr lang="en-US" altLang="en-US" sz="2800" dirty="0" smtClean="0"/>
              <a:t>Examples</a:t>
            </a:r>
          </a:p>
          <a:p>
            <a:pPr marL="0" indent="0" eaLnBrk="1" hangingPunct="1">
              <a:lnSpc>
                <a:spcPct val="90000"/>
              </a:lnSpc>
              <a:buNone/>
            </a:pPr>
            <a:endParaRPr lang="en-US" altLang="en-US" sz="28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chor="t"/>
          <a:lstStyle/>
          <a:p>
            <a:pPr eaLnBrk="1" hangingPunct="1"/>
            <a:r>
              <a:rPr lang="en-US" altLang="en-US" smtClean="0"/>
              <a:t>Optical Microscopy</a:t>
            </a:r>
          </a:p>
        </p:txBody>
      </p:sp>
      <p:sp>
        <p:nvSpPr>
          <p:cNvPr id="17411" name="Rectangle 3"/>
          <p:cNvSpPr>
            <a:spLocks noGrp="1" noChangeArrowheads="1"/>
          </p:cNvSpPr>
          <p:nvPr>
            <p:ph type="body" idx="1"/>
          </p:nvPr>
        </p:nvSpPr>
        <p:spPr>
          <a:xfrm>
            <a:off x="457200" y="1371600"/>
            <a:ext cx="8229600" cy="4525963"/>
          </a:xfrm>
        </p:spPr>
        <p:txBody>
          <a:bodyPr/>
          <a:lstStyle/>
          <a:p>
            <a:pPr eaLnBrk="1" hangingPunct="1"/>
            <a:r>
              <a:rPr lang="en-US" altLang="en-US" sz="2800" dirty="0" smtClean="0"/>
              <a:t>Optical microscopy is the oldest type of microscope and uses visible light and a system of lenses to create an image of the sample</a:t>
            </a:r>
          </a:p>
          <a:p>
            <a:pPr eaLnBrk="1" hangingPunct="1"/>
            <a:r>
              <a:rPr lang="en-US" altLang="en-US" sz="2800" dirty="0" smtClean="0"/>
              <a:t>Although not able to image nanostructures, optical microscopy is important in nanotechnology characterization</a:t>
            </a:r>
          </a:p>
          <a:p>
            <a:pPr eaLnBrk="1" hangingPunct="1"/>
            <a:r>
              <a:rPr lang="en-US" altLang="en-US" sz="2800" dirty="0" smtClean="0"/>
              <a:t>Light microscopes can be used to image biological structures and inspection of lithography processes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chor="t"/>
          <a:lstStyle/>
          <a:p>
            <a:pPr eaLnBrk="1" hangingPunct="1"/>
            <a:r>
              <a:rPr lang="en-US" altLang="en-US" dirty="0" smtClean="0"/>
              <a:t>Optical Microscopy</a:t>
            </a:r>
          </a:p>
        </p:txBody>
      </p:sp>
      <p:sp>
        <p:nvSpPr>
          <p:cNvPr id="18436" name="Text Box 4"/>
          <p:cNvSpPr txBox="1">
            <a:spLocks noChangeArrowheads="1"/>
          </p:cNvSpPr>
          <p:nvPr/>
        </p:nvSpPr>
        <p:spPr bwMode="auto">
          <a:xfrm>
            <a:off x="6324600" y="6259906"/>
            <a:ext cx="2209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800" dirty="0" err="1" smtClean="0"/>
              <a:t>Leng</a:t>
            </a:r>
            <a:r>
              <a:rPr lang="en-US" altLang="en-US" sz="800" dirty="0" smtClean="0"/>
              <a:t>, Yang. </a:t>
            </a:r>
            <a:r>
              <a:rPr lang="en-US" altLang="en-US" sz="800" i="1" dirty="0" smtClean="0"/>
              <a:t>Materials Characterization</a:t>
            </a:r>
            <a:r>
              <a:rPr lang="en-US" altLang="en-US" sz="800" dirty="0" smtClean="0"/>
              <a:t>. John Wiley and Sons, Singapore. 2008</a:t>
            </a:r>
            <a:endParaRPr lang="en-US" altLang="en-US" sz="800" dirty="0"/>
          </a:p>
        </p:txBody>
      </p:sp>
      <p:sp>
        <p:nvSpPr>
          <p:cNvPr id="7" name="Rectangle 3"/>
          <p:cNvSpPr txBox="1">
            <a:spLocks noChangeArrowheads="1"/>
          </p:cNvSpPr>
          <p:nvPr/>
        </p:nvSpPr>
        <p:spPr bwMode="auto">
          <a:xfrm>
            <a:off x="457200" y="1371601"/>
            <a:ext cx="8229600"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en-US" altLang="en-US" sz="2800" dirty="0" smtClean="0"/>
              <a:t>The resolution of a light microscope (</a:t>
            </a:r>
            <a:r>
              <a:rPr lang="en-US" altLang="en-US" sz="2800" i="1" dirty="0" smtClean="0">
                <a:latin typeface="Times New Roman" panose="02020603050405020304" pitchFamily="18" charset="0"/>
                <a:cs typeface="Times New Roman" panose="02020603050405020304" pitchFamily="18" charset="0"/>
              </a:rPr>
              <a:t>R</a:t>
            </a:r>
            <a:r>
              <a:rPr lang="en-US" altLang="en-US" sz="2800" dirty="0" smtClean="0"/>
              <a:t>) is a function of the numerical aperture of the </a:t>
            </a:r>
            <a:r>
              <a:rPr lang="en-US" altLang="en-US" sz="2800" dirty="0" err="1" smtClean="0"/>
              <a:t>lense</a:t>
            </a:r>
            <a:r>
              <a:rPr lang="en-US" altLang="en-US" sz="2800" dirty="0" smtClean="0"/>
              <a:t> (</a:t>
            </a:r>
            <a:r>
              <a:rPr lang="en-US" altLang="en-US" sz="2800" i="1" dirty="0" smtClean="0">
                <a:latin typeface="Times New Roman" panose="02020603050405020304" pitchFamily="18" charset="0"/>
                <a:cs typeface="Times New Roman" panose="02020603050405020304" pitchFamily="18" charset="0"/>
              </a:rPr>
              <a:t>NA</a:t>
            </a:r>
            <a:r>
              <a:rPr lang="en-US" altLang="en-US" sz="2800" dirty="0" smtClean="0"/>
              <a:t>), and the wavelength of illumination (</a:t>
            </a:r>
            <a:r>
              <a:rPr lang="el-GR" altLang="en-US" sz="2800" dirty="0" smtClean="0">
                <a:latin typeface="Times New Roman" panose="02020603050405020304" pitchFamily="18" charset="0"/>
                <a:cs typeface="Times New Roman" panose="02020603050405020304" pitchFamily="18" charset="0"/>
              </a:rPr>
              <a:t>λ</a:t>
            </a:r>
            <a:r>
              <a:rPr lang="en-US" altLang="en-US" sz="2800" dirty="0" smtClean="0"/>
              <a:t>)</a:t>
            </a:r>
          </a:p>
        </p:txBody>
      </p:sp>
      <mc:AlternateContent xmlns:mc="http://schemas.openxmlformats.org/markup-compatibility/2006">
        <mc:Choice xmlns:a14="http://schemas.microsoft.com/office/drawing/2010/main" xmlns="" Requires="a14">
          <p:sp>
            <p:nvSpPr>
              <p:cNvPr id="5" name="TextBox 4"/>
              <p:cNvSpPr txBox="1"/>
              <p:nvPr/>
            </p:nvSpPr>
            <p:spPr>
              <a:xfrm>
                <a:off x="3627222" y="2943131"/>
                <a:ext cx="1889556" cy="9319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𝑅</m:t>
                      </m:r>
                      <m:r>
                        <a:rPr lang="en-US" sz="3200" i="1" smtClean="0">
                          <a:latin typeface="Cambria Math" panose="02040503050406030204" pitchFamily="18" charset="0"/>
                        </a:rPr>
                        <m:t>=</m:t>
                      </m:r>
                      <m:f>
                        <m:fPr>
                          <m:ctrlPr>
                            <a:rPr lang="en-US" sz="3200" i="1" smtClean="0">
                              <a:latin typeface="Cambria Math" panose="02040503050406030204" pitchFamily="18" charset="0"/>
                            </a:rPr>
                          </m:ctrlPr>
                        </m:fPr>
                        <m:num>
                          <m:r>
                            <a:rPr lang="en-US" sz="3200" b="0" i="1" smtClean="0">
                              <a:latin typeface="Cambria Math" panose="02040503050406030204" pitchFamily="18" charset="0"/>
                            </a:rPr>
                            <m:t>0.61</m:t>
                          </m:r>
                          <m:r>
                            <m:rPr>
                              <m:sty m:val="p"/>
                            </m:rPr>
                            <a:rPr lang="el-GR" sz="3200" b="0" i="1" smtClean="0">
                              <a:latin typeface="Cambria Math" panose="02040503050406030204" pitchFamily="18" charset="0"/>
                            </a:rPr>
                            <m:t>λ</m:t>
                          </m:r>
                        </m:num>
                        <m:den>
                          <m:r>
                            <a:rPr lang="en-US" sz="3200" b="0" i="1" smtClean="0">
                              <a:latin typeface="Cambria Math" panose="02040503050406030204" pitchFamily="18" charset="0"/>
                            </a:rPr>
                            <m:t>𝑁𝐴</m:t>
                          </m:r>
                        </m:den>
                      </m:f>
                    </m:oMath>
                  </m:oMathPara>
                </a14:m>
                <a:endParaRPr lang="en-US" dirty="0"/>
              </a:p>
            </p:txBody>
          </p:sp>
        </mc:Choice>
        <mc:Fallback>
          <p:sp>
            <p:nvSpPr>
              <p:cNvPr id="5" name="TextBox 4"/>
              <p:cNvSpPr txBox="1">
                <a:spLocks noRot="1" noChangeAspect="1" noMove="1" noResize="1" noEditPoints="1" noAdjustHandles="1" noChangeArrowheads="1" noChangeShapeType="1" noTextEdit="1"/>
              </p:cNvSpPr>
              <p:nvPr/>
            </p:nvSpPr>
            <p:spPr>
              <a:xfrm>
                <a:off x="3627222" y="2943131"/>
                <a:ext cx="1889556" cy="931986"/>
              </a:xfrm>
              <a:prstGeom prst="rect">
                <a:avLst/>
              </a:prstGeom>
              <a:blipFill rotWithShape="0">
                <a:blip r:embed="rId2" cstate="print"/>
                <a:stretch>
                  <a:fillRect/>
                </a:stretch>
              </a:blipFill>
            </p:spPr>
            <p:txBody>
              <a:bodyPr/>
              <a:lstStyle/>
              <a:p>
                <a:r>
                  <a:rPr lang="en-US">
                    <a:noFill/>
                  </a:rPr>
                  <a:t> </a:t>
                </a:r>
              </a:p>
            </p:txBody>
          </p:sp>
        </mc:Fallback>
      </mc:AlternateContent>
      <p:sp>
        <p:nvSpPr>
          <p:cNvPr id="9" name="Rectangle 8"/>
          <p:cNvSpPr/>
          <p:nvPr/>
        </p:nvSpPr>
        <p:spPr>
          <a:xfrm>
            <a:off x="491067" y="3903353"/>
            <a:ext cx="7848600" cy="2246769"/>
          </a:xfrm>
          <a:prstGeom prst="rect">
            <a:avLst/>
          </a:prstGeom>
        </p:spPr>
        <p:txBody>
          <a:bodyPr wrap="square">
            <a:spAutoFit/>
          </a:bodyPr>
          <a:lstStyle/>
          <a:p>
            <a:pPr marL="457200" lvl="0" indent="-457200">
              <a:buFont typeface="Arial" panose="020B0604020202020204" pitchFamily="34" charset="0"/>
              <a:buChar char="•"/>
            </a:pPr>
            <a:r>
              <a:rPr lang="en-US" altLang="en-US" sz="2800" dirty="0">
                <a:solidFill>
                  <a:prstClr val="black"/>
                </a:solidFill>
              </a:rPr>
              <a:t>T</a:t>
            </a:r>
            <a:r>
              <a:rPr lang="en-US" altLang="en-US" sz="2800" dirty="0" smtClean="0">
                <a:solidFill>
                  <a:prstClr val="black"/>
                </a:solidFill>
              </a:rPr>
              <a:t>he numerical aperture of a lens is at its maximum close to 1. Wavelength of illumination </a:t>
            </a:r>
            <a:r>
              <a:rPr lang="el-GR" altLang="en-US" sz="2800" dirty="0" smtClean="0">
                <a:latin typeface="Times New Roman" panose="02020603050405020304" pitchFamily="18" charset="0"/>
                <a:cs typeface="Times New Roman" panose="02020603050405020304" pitchFamily="18" charset="0"/>
              </a:rPr>
              <a:t>λ</a:t>
            </a:r>
            <a:r>
              <a:rPr lang="en-US" altLang="en-US" sz="2800" dirty="0" smtClean="0">
                <a:latin typeface="Times New Roman" panose="02020603050405020304" pitchFamily="18" charset="0"/>
                <a:cs typeface="Times New Roman" panose="02020603050405020304" pitchFamily="18" charset="0"/>
              </a:rPr>
              <a:t> &gt; </a:t>
            </a:r>
            <a:r>
              <a:rPr lang="en-US" altLang="en-US" sz="2800" dirty="0" smtClean="0">
                <a:cs typeface="Arial" panose="020B0604020202020204" pitchFamily="34" charset="0"/>
              </a:rPr>
              <a:t>380 nm for optical wavelengths. Thus resolution is limited to about 500 nm for an optical microscope</a:t>
            </a:r>
            <a:endParaRPr lang="en-US" altLang="en-US" sz="2800" dirty="0">
              <a:solidFill>
                <a:prstClr val="black"/>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chor="t"/>
          <a:lstStyle/>
          <a:p>
            <a:pPr eaLnBrk="1" hangingPunct="1"/>
            <a:r>
              <a:rPr lang="en-US" altLang="en-US" dirty="0" smtClean="0"/>
              <a:t>Types of Optical Microscopes</a:t>
            </a:r>
          </a:p>
        </p:txBody>
      </p:sp>
      <p:sp>
        <p:nvSpPr>
          <p:cNvPr id="7" name="Rectangle 3"/>
          <p:cNvSpPr txBox="1">
            <a:spLocks noChangeArrowheads="1"/>
          </p:cNvSpPr>
          <p:nvPr/>
        </p:nvSpPr>
        <p:spPr bwMode="auto">
          <a:xfrm>
            <a:off x="457200" y="1371600"/>
            <a:ext cx="8229600"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en-US" altLang="en-US" sz="2800" dirty="0" smtClean="0"/>
              <a:t>Bright-field illumination, light transmission, compound light microscopes</a:t>
            </a:r>
          </a:p>
          <a:p>
            <a:pPr lvl="1" eaLnBrk="1" hangingPunct="1">
              <a:spcBef>
                <a:spcPts val="1200"/>
              </a:spcBef>
              <a:buFont typeface="Wingdings" panose="05000000000000000000" pitchFamily="2" charset="2"/>
              <a:buChar char="Ø"/>
            </a:pPr>
            <a:r>
              <a:rPr lang="en-US" altLang="en-US" sz="2400" dirty="0" smtClean="0">
                <a:solidFill>
                  <a:prstClr val="black"/>
                </a:solidFill>
                <a:cs typeface="+mn-cs"/>
              </a:rPr>
              <a:t>Light </a:t>
            </a:r>
            <a:r>
              <a:rPr lang="en-US" altLang="en-US" sz="2400" dirty="0">
                <a:solidFill>
                  <a:prstClr val="black"/>
                </a:solidFill>
                <a:cs typeface="+mn-cs"/>
              </a:rPr>
              <a:t>transmitted through a sample forms an </a:t>
            </a:r>
            <a:r>
              <a:rPr lang="en-US" altLang="en-US" sz="2400" dirty="0" smtClean="0">
                <a:solidFill>
                  <a:prstClr val="black"/>
                </a:solidFill>
                <a:cs typeface="+mn-cs"/>
              </a:rPr>
              <a:t>image</a:t>
            </a:r>
          </a:p>
          <a:p>
            <a:pPr marL="457200" lvl="0" indent="-457200"/>
            <a:r>
              <a:rPr lang="en-US" altLang="en-US" sz="2800" dirty="0">
                <a:solidFill>
                  <a:prstClr val="black"/>
                </a:solidFill>
              </a:rPr>
              <a:t>Dark-field illumination, episodic illumination, reflected light microscopes</a:t>
            </a:r>
          </a:p>
          <a:p>
            <a:pPr marL="914400" lvl="1" indent="-457200">
              <a:buFont typeface="Wingdings" panose="05000000000000000000" pitchFamily="2" charset="2"/>
              <a:buChar char="Ø"/>
            </a:pPr>
            <a:r>
              <a:rPr lang="en-US" altLang="en-US" sz="2400" dirty="0">
                <a:solidFill>
                  <a:prstClr val="black"/>
                </a:solidFill>
              </a:rPr>
              <a:t>Light reflected by the sample form an </a:t>
            </a:r>
            <a:r>
              <a:rPr lang="en-US" altLang="en-US" sz="2400" dirty="0" smtClean="0">
                <a:solidFill>
                  <a:prstClr val="black"/>
                </a:solidFill>
              </a:rPr>
              <a:t>image</a:t>
            </a:r>
          </a:p>
          <a:p>
            <a:pPr marL="457200" lvl="0" indent="-457200"/>
            <a:r>
              <a:rPr lang="en-US" altLang="en-US" sz="2800" dirty="0">
                <a:solidFill>
                  <a:prstClr val="black"/>
                </a:solidFill>
              </a:rPr>
              <a:t>Fluorescent light microscopes</a:t>
            </a:r>
          </a:p>
          <a:p>
            <a:pPr marL="914400" lvl="1" indent="-457200">
              <a:buFont typeface="Wingdings" panose="05000000000000000000" pitchFamily="2" charset="2"/>
              <a:buChar char="Ø"/>
            </a:pPr>
            <a:r>
              <a:rPr lang="en-US" altLang="en-US" sz="2400" dirty="0">
                <a:solidFill>
                  <a:prstClr val="black"/>
                </a:solidFill>
              </a:rPr>
              <a:t>Light emitted from the sample form an image </a:t>
            </a:r>
          </a:p>
          <a:p>
            <a:pPr marL="914400" lvl="1" indent="-457200">
              <a:buFont typeface="Wingdings" panose="05000000000000000000" pitchFamily="2" charset="2"/>
              <a:buChar char="Ø"/>
            </a:pPr>
            <a:endParaRPr lang="en-US" altLang="en-US" sz="2400" dirty="0">
              <a:solidFill>
                <a:prstClr val="black"/>
              </a:solidFill>
            </a:endParaRPr>
          </a:p>
          <a:p>
            <a:pPr lvl="1" eaLnBrk="1" hangingPunct="1">
              <a:spcBef>
                <a:spcPts val="1200"/>
              </a:spcBef>
              <a:buFont typeface="Wingdings" panose="05000000000000000000" pitchFamily="2" charset="2"/>
              <a:buChar char="Ø"/>
            </a:pPr>
            <a:endParaRPr lang="en-US" altLang="en-US" sz="2400" dirty="0">
              <a:solidFill>
                <a:prstClr val="black"/>
              </a:solidFill>
              <a:cs typeface="+mn-cs"/>
            </a:endParaRPr>
          </a:p>
        </p:txBody>
      </p:sp>
    </p:spTree>
    <p:extLst>
      <p:ext uri="{BB962C8B-B14F-4D97-AF65-F5344CB8AC3E}">
        <p14:creationId xmlns:p14="http://schemas.microsoft.com/office/powerpoint/2010/main" xmlns="" val="33509790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chor="t"/>
          <a:lstStyle/>
          <a:p>
            <a:pPr eaLnBrk="1" hangingPunct="1"/>
            <a:r>
              <a:rPr lang="en-US" altLang="en-US" dirty="0" smtClean="0"/>
              <a:t>Reflection Microscopy</a:t>
            </a:r>
          </a:p>
        </p:txBody>
      </p:sp>
      <p:sp>
        <p:nvSpPr>
          <p:cNvPr id="19459" name="Text Box 3"/>
          <p:cNvSpPr txBox="1">
            <a:spLocks noChangeArrowheads="1"/>
          </p:cNvSpPr>
          <p:nvPr/>
        </p:nvSpPr>
        <p:spPr bwMode="auto">
          <a:xfrm>
            <a:off x="381000" y="1371600"/>
            <a:ext cx="4419600" cy="2677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indent="-285750" eaLnBrk="1" hangingPunct="1">
              <a:buFont typeface="Arial" panose="020B0604020202020204" pitchFamily="34" charset="0"/>
              <a:buChar char="•"/>
            </a:pPr>
            <a:r>
              <a:rPr lang="en-US" altLang="en-US" sz="2800" dirty="0" smtClean="0"/>
              <a:t>Episodic illumination or reflective optical light microscope with still </a:t>
            </a:r>
            <a:r>
              <a:rPr lang="en-US" altLang="en-US" sz="2800" dirty="0"/>
              <a:t>camera CCD </a:t>
            </a:r>
            <a:r>
              <a:rPr lang="en-US" altLang="en-US" sz="2800" dirty="0" smtClean="0"/>
              <a:t>attachment in the SHINE Nanotechnology Lab </a:t>
            </a:r>
            <a:endParaRPr lang="en-US" altLang="en-US" sz="2800" dirty="0"/>
          </a:p>
        </p:txBody>
      </p:sp>
      <p:pic>
        <p:nvPicPr>
          <p:cNvPr id="19464" name="Picture 8" descr="http://seattlenano.org/images/instruments/metallographic-microscop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00600" y="1371600"/>
            <a:ext cx="4076700" cy="309562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4572000" y="4648200"/>
            <a:ext cx="4673074" cy="369332"/>
          </a:xfrm>
          <a:prstGeom prst="rect">
            <a:avLst/>
          </a:prstGeom>
        </p:spPr>
        <p:txBody>
          <a:bodyPr wrap="none">
            <a:spAutoFit/>
          </a:bodyPr>
          <a:lstStyle/>
          <a:p>
            <a:r>
              <a:rPr lang="en-US" b="1" dirty="0" err="1" smtClean="0"/>
              <a:t>EpiStar</a:t>
            </a:r>
            <a:r>
              <a:rPr lang="en-US" b="1" dirty="0" smtClean="0"/>
              <a:t> 2560 Metallographic Microscope </a:t>
            </a:r>
            <a:endParaRPr lang="en-US"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chor="t"/>
          <a:lstStyle/>
          <a:p>
            <a:pPr eaLnBrk="1" hangingPunct="1"/>
            <a:r>
              <a:rPr lang="en-US" altLang="en-US" dirty="0" smtClean="0"/>
              <a:t>Fluorescence Microscopy</a:t>
            </a:r>
          </a:p>
        </p:txBody>
      </p:sp>
      <p:sp>
        <p:nvSpPr>
          <p:cNvPr id="7" name="Text Box 4"/>
          <p:cNvSpPr txBox="1">
            <a:spLocks noChangeArrowheads="1"/>
          </p:cNvSpPr>
          <p:nvPr/>
        </p:nvSpPr>
        <p:spPr bwMode="auto">
          <a:xfrm>
            <a:off x="6324600" y="6254166"/>
            <a:ext cx="22098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800" dirty="0" smtClean="0"/>
              <a:t>Image used under Creative Commons </a:t>
            </a:r>
            <a:r>
              <a:rPr lang="en-US" altLang="en-US" sz="800" dirty="0" err="1" smtClean="0"/>
              <a:t>Licence</a:t>
            </a:r>
            <a:r>
              <a:rPr lang="en-US" altLang="en-US" sz="800" dirty="0" smtClean="0"/>
              <a:t>. </a:t>
            </a:r>
            <a:r>
              <a:rPr lang="en-US" altLang="en-US" sz="800" i="1" dirty="0" smtClean="0"/>
              <a:t>LSM Tutorial</a:t>
            </a:r>
            <a:r>
              <a:rPr lang="en-US" altLang="en-US" sz="800" dirty="0" smtClean="0"/>
              <a:t>. Thor Labs, downloaded. 2015</a:t>
            </a:r>
            <a:endParaRPr lang="en-US" altLang="en-US" sz="800" dirty="0"/>
          </a:p>
        </p:txBody>
      </p:sp>
      <p:pic>
        <p:nvPicPr>
          <p:cNvPr id="82948" name="Picture 4" descr="http://www.thorlabs.us/images/TabImages/Wide_field_Microscopy_A1-64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57114" y="1219200"/>
            <a:ext cx="4066032" cy="4419600"/>
          </a:xfrm>
          <a:prstGeom prst="rect">
            <a:avLst/>
          </a:prstGeom>
          <a:noFill/>
          <a:extLst>
            <a:ext uri="{909E8E84-426E-40DD-AFC4-6F175D3DCCD1}">
              <a14:hiddenFill xmlns:a14="http://schemas.microsoft.com/office/drawing/2010/main" xmlns="">
                <a:solidFill>
                  <a:srgbClr val="FFFFFF"/>
                </a:solidFill>
              </a14:hiddenFill>
            </a:ext>
          </a:extLst>
        </p:spPr>
      </p:pic>
      <p:pic>
        <p:nvPicPr>
          <p:cNvPr id="82950" name="Picture 6" descr="http://www.thorlabs.us/images/TabImages/Laser_Scanning_Microsopy_A3-710.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7000" r="67371" b="7712"/>
          <a:stretch/>
        </p:blipFill>
        <p:spPr bwMode="auto">
          <a:xfrm>
            <a:off x="5980260" y="1524000"/>
            <a:ext cx="2206625" cy="381000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8" name="Straight Arrow Connector 7"/>
          <p:cNvCxnSpPr/>
          <p:nvPr/>
        </p:nvCxnSpPr>
        <p:spPr>
          <a:xfrm flipV="1">
            <a:off x="6248400" y="2057400"/>
            <a:ext cx="0" cy="266700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xmlns="" val="14257217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chor="t"/>
          <a:lstStyle/>
          <a:p>
            <a:pPr eaLnBrk="1" hangingPunct="1"/>
            <a:r>
              <a:rPr lang="en-US" altLang="en-US" dirty="0" smtClean="0"/>
              <a:t>Confocal Microscopy</a:t>
            </a:r>
          </a:p>
        </p:txBody>
      </p:sp>
      <p:sp>
        <p:nvSpPr>
          <p:cNvPr id="7" name="Text Box 4"/>
          <p:cNvSpPr txBox="1">
            <a:spLocks noChangeArrowheads="1"/>
          </p:cNvSpPr>
          <p:nvPr/>
        </p:nvSpPr>
        <p:spPr bwMode="auto">
          <a:xfrm>
            <a:off x="6324600" y="6254166"/>
            <a:ext cx="22098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800" dirty="0" smtClean="0"/>
              <a:t>Image used under Creative Commons </a:t>
            </a:r>
            <a:r>
              <a:rPr lang="en-US" altLang="en-US" sz="800" dirty="0" err="1" smtClean="0"/>
              <a:t>Licence</a:t>
            </a:r>
            <a:r>
              <a:rPr lang="en-US" altLang="en-US" sz="800" dirty="0" smtClean="0"/>
              <a:t>. </a:t>
            </a:r>
            <a:r>
              <a:rPr lang="en-US" altLang="en-US" sz="800" i="1" dirty="0" smtClean="0"/>
              <a:t>Why use a confocal microscope?</a:t>
            </a:r>
            <a:r>
              <a:rPr lang="en-US" altLang="en-US" sz="800" dirty="0" smtClean="0"/>
              <a:t> University of Washington, downloaded. 2015</a:t>
            </a:r>
            <a:endParaRPr lang="en-US" altLang="en-US" sz="800" dirty="0"/>
          </a:p>
        </p:txBody>
      </p:sp>
      <p:pic>
        <p:nvPicPr>
          <p:cNvPr id="87042" name="Picture 2" descr="http://depts.washington.edu/keck/cfdiag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 y="1423282"/>
            <a:ext cx="3505200" cy="4388927"/>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3"/>
          <p:cNvSpPr txBox="1">
            <a:spLocks noChangeArrowheads="1"/>
          </p:cNvSpPr>
          <p:nvPr/>
        </p:nvSpPr>
        <p:spPr bwMode="auto">
          <a:xfrm>
            <a:off x="4343400" y="1371601"/>
            <a:ext cx="4343400"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en-US" altLang="en-US" sz="2800" dirty="0" smtClean="0"/>
              <a:t>The only light which reaches the detector is in-focus light from a single focal plane through the sample</a:t>
            </a:r>
          </a:p>
          <a:p>
            <a:pPr eaLnBrk="1" hangingPunct="1"/>
            <a:r>
              <a:rPr lang="en-US" altLang="en-US" sz="2800" dirty="0" smtClean="0"/>
              <a:t>Out-of-focus light, from focal planes above and below the in-focus plane is blocked by the pinhole</a:t>
            </a:r>
          </a:p>
        </p:txBody>
      </p:sp>
    </p:spTree>
    <p:extLst>
      <p:ext uri="{BB962C8B-B14F-4D97-AF65-F5344CB8AC3E}">
        <p14:creationId xmlns:p14="http://schemas.microsoft.com/office/powerpoint/2010/main" xmlns="" val="27927982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chor="t"/>
          <a:lstStyle/>
          <a:p>
            <a:pPr eaLnBrk="1" hangingPunct="1"/>
            <a:r>
              <a:rPr lang="en-US" altLang="en-US" dirty="0" smtClean="0"/>
              <a:t>How does confocal microscopy use nanotechnology?</a:t>
            </a:r>
          </a:p>
        </p:txBody>
      </p:sp>
      <p:sp>
        <p:nvSpPr>
          <p:cNvPr id="7" name="Text Box 4"/>
          <p:cNvSpPr txBox="1">
            <a:spLocks noChangeArrowheads="1"/>
          </p:cNvSpPr>
          <p:nvPr/>
        </p:nvSpPr>
        <p:spPr bwMode="auto">
          <a:xfrm>
            <a:off x="6096000" y="6254166"/>
            <a:ext cx="22098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800" dirty="0" smtClean="0"/>
              <a:t>Image used under Creative Commons </a:t>
            </a:r>
            <a:r>
              <a:rPr lang="en-US" altLang="en-US" sz="800" dirty="0" err="1" smtClean="0"/>
              <a:t>Licence</a:t>
            </a:r>
            <a:r>
              <a:rPr lang="en-US" altLang="en-US" sz="800" dirty="0" smtClean="0"/>
              <a:t>. </a:t>
            </a:r>
            <a:r>
              <a:rPr lang="en-US" altLang="en-US" sz="800" i="1" dirty="0" smtClean="0"/>
              <a:t>Why use a confocal microscope?</a:t>
            </a:r>
            <a:r>
              <a:rPr lang="en-US" altLang="en-US" sz="800" dirty="0" smtClean="0"/>
              <a:t> University of Washington, downloaded. 2015</a:t>
            </a:r>
            <a:endParaRPr lang="en-US" altLang="en-US" sz="800" dirty="0"/>
          </a:p>
        </p:txBody>
      </p:sp>
      <p:sp>
        <p:nvSpPr>
          <p:cNvPr id="9" name="Rectangle 3"/>
          <p:cNvSpPr txBox="1">
            <a:spLocks noChangeArrowheads="1"/>
          </p:cNvSpPr>
          <p:nvPr/>
        </p:nvSpPr>
        <p:spPr bwMode="auto">
          <a:xfrm>
            <a:off x="457200" y="1661991"/>
            <a:ext cx="8458200" cy="48769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en-US" altLang="en-US" sz="2800" dirty="0" smtClean="0"/>
              <a:t>Nano particles and quantum dots are used as fluorescent markers</a:t>
            </a:r>
          </a:p>
          <a:p>
            <a:pPr eaLnBrk="1" hangingPunct="1"/>
            <a:r>
              <a:rPr lang="en-US" altLang="en-US" sz="2800" dirty="0" smtClean="0"/>
              <a:t>Nanomaterials are used in drug delivery to cells which can be analyzed using confocal microcopy</a:t>
            </a:r>
          </a:p>
          <a:p>
            <a:pPr eaLnBrk="1" hangingPunct="1"/>
            <a:r>
              <a:rPr lang="en-US" altLang="en-US" sz="2800" dirty="0" smtClean="0"/>
              <a:t>Nanomaterials are used as anti-bacterial agents. Bacteria can be imaged using confocal microscopy</a:t>
            </a:r>
          </a:p>
          <a:p>
            <a:pPr eaLnBrk="1" hangingPunct="1"/>
            <a:r>
              <a:rPr lang="en-US" altLang="en-US" sz="2800" dirty="0" smtClean="0"/>
              <a:t>Nanomaterials are used in many other biological processes.</a:t>
            </a:r>
          </a:p>
        </p:txBody>
      </p:sp>
    </p:spTree>
    <p:extLst>
      <p:ext uri="{BB962C8B-B14F-4D97-AF65-F5344CB8AC3E}">
        <p14:creationId xmlns:p14="http://schemas.microsoft.com/office/powerpoint/2010/main" xmlns="" val="232803641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Confocal Microscopy&amp;quot;&quot;/&gt;&lt;property id=&quot;20307&quot; value=&quot;304&quot;/&gt;&lt;/object&gt;&lt;object type=&quot;3&quot; unique_id=&quot;10005&quot;&gt;&lt;property id=&quot;20148&quot; value=&quot;5&quot;/&gt;&lt;property id=&quot;20300&quot; value=&quot;Slide 2 - &amp;quot;Outline&amp;quot;&quot;/&gt;&lt;property id=&quot;20307&quot; value=&quot;298&quot;/&gt;&lt;/object&gt;&lt;object type=&quot;3&quot; unique_id=&quot;10006&quot;&gt;&lt;property id=&quot;20148&quot; value=&quot;5&quot;/&gt;&lt;property id=&quot;20300&quot; value=&quot;Slide 3 - &amp;quot;Optical Microscopy&amp;quot;&quot;/&gt;&lt;property id=&quot;20307&quot; value=&quot;258&quot;/&gt;&lt;/object&gt;&lt;object type=&quot;3&quot; unique_id=&quot;10007&quot;&gt;&lt;property id=&quot;20148&quot; value=&quot;5&quot;/&gt;&lt;property id=&quot;20300&quot; value=&quot;Slide 4 - &amp;quot;Optical Microscopy&amp;quot;&quot;/&gt;&lt;property id=&quot;20307&quot; value=&quot;259&quot;/&gt;&lt;/object&gt;&lt;object type=&quot;3&quot; unique_id=&quot;10008&quot;&gt;&lt;property id=&quot;20148&quot; value=&quot;5&quot;/&gt;&lt;property id=&quot;20300&quot; value=&quot;Slide 5 - &amp;quot;Types of Optical Microscopes&amp;quot;&quot;/&gt;&lt;property id=&quot;20307&quot; value=&quot;306&quot;/&gt;&lt;/object&gt;&lt;object type=&quot;3&quot; unique_id=&quot;10009&quot;&gt;&lt;property id=&quot;20148&quot; value=&quot;5&quot;/&gt;&lt;property id=&quot;20300&quot; value=&quot;Slide 6 - &amp;quot;Reflection Microscopy&amp;quot;&quot;/&gt;&lt;property id=&quot;20307&quot; value=&quot;260&quot;/&gt;&lt;/object&gt;&lt;object type=&quot;3&quot; unique_id=&quot;10010&quot;&gt;&lt;property id=&quot;20148&quot; value=&quot;5&quot;/&gt;&lt;property id=&quot;20300&quot; value=&quot;Slide 7 - &amp;quot;Fluorescence Microscopy&amp;quot;&quot;/&gt;&lt;property id=&quot;20307&quot; value=&quot;307&quot;/&gt;&lt;/object&gt;&lt;object type=&quot;3&quot; unique_id=&quot;10011&quot;&gt;&lt;property id=&quot;20148&quot; value=&quot;5&quot;/&gt;&lt;property id=&quot;20300&quot; value=&quot;Slide 8 - &amp;quot;Confocal Microscopy&amp;quot;&quot;/&gt;&lt;property id=&quot;20307&quot; value=&quot;310&quot;/&gt;&lt;/object&gt;&lt;object type=&quot;3&quot; unique_id=&quot;10012&quot;&gt;&lt;property id=&quot;20148&quot; value=&quot;5&quot;/&gt;&lt;property id=&quot;20300&quot; value=&quot;Slide 9 - &amp;quot;How does confocal microscopy use nanotechnology?&amp;quot;&quot;/&gt;&lt;property id=&quot;20307&quot; value=&quot;315&quot;/&gt;&lt;/object&gt;&lt;object type=&quot;3&quot; unique_id=&quot;10013&quot;&gt;&lt;property id=&quot;20148&quot; value=&quot;5&quot;/&gt;&lt;property id=&quot;20300&quot; value=&quot;Slide 10 - &amp;quot;Laser Scanning Confocal Microscopy&amp;quot;&quot;/&gt;&lt;property id=&quot;20307&quot; value=&quot;311&quot;/&gt;&lt;/object&gt;&lt;object type=&quot;3&quot; unique_id=&quot;10014&quot;&gt;&lt;property id=&quot;20148&quot; value=&quot;5&quot;/&gt;&lt;property id=&quot;20300&quot; value=&quot;Slide 11 - &amp;quot;Laser Scanning Confocal Microscopy&amp;quot;&quot;/&gt;&lt;property id=&quot;20307&quot; value=&quot;309&quot;/&gt;&lt;/object&gt;&lt;object type=&quot;3&quot; unique_id=&quot;10015&quot;&gt;&lt;property id=&quot;20148&quot; value=&quot;5&quot;/&gt;&lt;property id=&quot;20300&quot; value=&quot;Slide 12 - &amp;quot;SHINE’s LSCM&amp;quot;&quot;/&gt;&lt;property id=&quot;20307&quot; value=&quot;261&quot;/&gt;&lt;/object&gt;&lt;object type=&quot;3&quot; unique_id=&quot;10016&quot;&gt;&lt;property id=&quot;20148&quot; value=&quot;5&quot;/&gt;&lt;property id=&quot;20300&quot; value=&quot;Slide 13 - &amp;quot;Laser Scanning Confocal Microcopy Images&amp;quot;&quot;/&gt;&lt;property id=&quot;20307&quot; value=&quot;313&quot;/&gt;&lt;/object&gt;&lt;object type=&quot;3&quot; unique_id=&quot;10017&quot;&gt;&lt;property id=&quot;20148&quot; value=&quot;5&quot;/&gt;&lt;property id=&quot;20300&quot; value=&quot;Slide 14 - &amp;quot;Confocal Microscopy&amp;quot;&quot;/&gt;&lt;property id=&quot;20307&quot; value=&quot;278&quot;/&gt;&lt;/object&gt;&lt;object type=&quot;3&quot; unique_id=&quot;10018&quot;&gt;&lt;property id=&quot;20148&quot; value=&quot;5&quot;/&gt;&lt;property id=&quot;20300&quot; value=&quot;Slide 15 - &amp;quot;Confocal Microscopy Resources&amp;quot;&quot;/&gt;&lt;property id=&quot;20307&quot; value=&quot;314&quot;/&gt;&lt;/object&gt;&lt;object type=&quot;3&quot; unique_id=&quot;10019&quot;&gt;&lt;property id=&quot;20148&quot; value=&quot;5&quot;/&gt;&lt;property id=&quot;20300&quot; value=&quot;Slide 16 - &amp;quot;Acknowledgements&amp;quot;&quot;/&gt;&lt;property id=&quot;20307&quot; value=&quot;312&quot;/&gt;&lt;/object&gt;&lt;/object&gt;&lt;/object&gt;&lt;/database&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501</TotalTime>
  <Words>811</Words>
  <Application>Microsoft Office PowerPoint</Application>
  <PresentationFormat>On-screen Show (4:3)</PresentationFormat>
  <Paragraphs>118</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Confocal Microscopy</vt:lpstr>
      <vt:lpstr>Outline</vt:lpstr>
      <vt:lpstr>Optical Microscopy</vt:lpstr>
      <vt:lpstr>Optical Microscopy</vt:lpstr>
      <vt:lpstr>Types of Optical Microscopes</vt:lpstr>
      <vt:lpstr>Reflection Microscopy</vt:lpstr>
      <vt:lpstr>Fluorescence Microscopy</vt:lpstr>
      <vt:lpstr>Confocal Microscopy</vt:lpstr>
      <vt:lpstr>How does confocal microscopy use nanotechnology?</vt:lpstr>
      <vt:lpstr>Laser Scanning Confocal Microscopy</vt:lpstr>
      <vt:lpstr>Laser Scanning Confocal Microscopy</vt:lpstr>
      <vt:lpstr>SHINE’s LSCM</vt:lpstr>
      <vt:lpstr>Laser Scanning Confocal Microcopy Images</vt:lpstr>
      <vt:lpstr>Confocal Microscopy</vt:lpstr>
      <vt:lpstr>Confocal Microscopy Resources</vt:lpstr>
      <vt:lpstr>Acknowledgements</vt:lpstr>
    </vt:vector>
  </TitlesOfParts>
  <Company>Penn State CNEU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Dave Johnson</dc:creator>
  <cp:lastModifiedBy>Engineering Computer Network</cp:lastModifiedBy>
  <cp:revision>48</cp:revision>
  <cp:lastPrinted>2015-04-07T23:39:49Z</cp:lastPrinted>
  <dcterms:created xsi:type="dcterms:W3CDTF">2010-12-10T15:31:29Z</dcterms:created>
  <dcterms:modified xsi:type="dcterms:W3CDTF">2018-12-07T22:45:55Z</dcterms:modified>
</cp:coreProperties>
</file>