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3"/>
  </p:notesMasterIdLst>
  <p:sldIdLst>
    <p:sldId id="329" r:id="rId2"/>
    <p:sldId id="300" r:id="rId3"/>
    <p:sldId id="257" r:id="rId4"/>
    <p:sldId id="258" r:id="rId5"/>
    <p:sldId id="259" r:id="rId6"/>
    <p:sldId id="293" r:id="rId7"/>
    <p:sldId id="307" r:id="rId8"/>
    <p:sldId id="308" r:id="rId9"/>
    <p:sldId id="272" r:id="rId10"/>
    <p:sldId id="326" r:id="rId11"/>
    <p:sldId id="310" r:id="rId12"/>
    <p:sldId id="302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301" r:id="rId22"/>
    <p:sldId id="270" r:id="rId23"/>
    <p:sldId id="294" r:id="rId24"/>
    <p:sldId id="303" r:id="rId25"/>
    <p:sldId id="271" r:id="rId26"/>
    <p:sldId id="274" r:id="rId27"/>
    <p:sldId id="275" r:id="rId28"/>
    <p:sldId id="276" r:id="rId29"/>
    <p:sldId id="297" r:id="rId30"/>
    <p:sldId id="304" r:id="rId31"/>
    <p:sldId id="277" r:id="rId32"/>
    <p:sldId id="278" r:id="rId33"/>
    <p:sldId id="325" r:id="rId34"/>
    <p:sldId id="298" r:id="rId35"/>
    <p:sldId id="279" r:id="rId36"/>
    <p:sldId id="280" r:id="rId37"/>
    <p:sldId id="299" r:id="rId38"/>
    <p:sldId id="282" r:id="rId39"/>
    <p:sldId id="285" r:id="rId40"/>
    <p:sldId id="305" r:id="rId41"/>
    <p:sldId id="283" r:id="rId42"/>
    <p:sldId id="309" r:id="rId43"/>
    <p:sldId id="288" r:id="rId44"/>
    <p:sldId id="289" r:id="rId45"/>
    <p:sldId id="290" r:id="rId46"/>
    <p:sldId id="291" r:id="rId47"/>
    <p:sldId id="311" r:id="rId48"/>
    <p:sldId id="306" r:id="rId49"/>
    <p:sldId id="292" r:id="rId50"/>
    <p:sldId id="295" r:id="rId51"/>
    <p:sldId id="324" r:id="rId52"/>
    <p:sldId id="296" r:id="rId53"/>
    <p:sldId id="322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FF3300"/>
    <a:srgbClr val="CCFFFF"/>
    <a:srgbClr val="FFFFCC"/>
    <a:srgbClr val="FF7C8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71" autoAdjust="0"/>
    <p:restoredTop sz="94958" autoAdjust="0"/>
  </p:normalViewPr>
  <p:slideViewPr>
    <p:cSldViewPr>
      <p:cViewPr varScale="1">
        <p:scale>
          <a:sx n="89" d="100"/>
          <a:sy n="89" d="100"/>
        </p:scale>
        <p:origin x="108" y="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42A5E6B-1EFB-4FA3-BAA4-7DF305326177}" type="datetimeFigureOut">
              <a:rPr lang="en-US"/>
              <a:pPr>
                <a:defRPr/>
              </a:pPr>
              <a:t>2/20/2018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36CE50-A619-41EA-8E85-EF50751457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298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0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983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983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7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6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843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1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3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6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465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381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021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800" dirty="0" smtClean="0"/>
              <a:t>www.nano4me.org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 smtClean="0"/>
              <a:t>© </a:t>
            </a:r>
            <a:r>
              <a:rPr lang="en-US" altLang="en-US" sz="800" dirty="0" smtClean="0"/>
              <a:t>2018 </a:t>
            </a:r>
            <a:r>
              <a:rPr lang="en-US" altLang="en-US" sz="800" dirty="0" smtClean="0"/>
              <a:t>The Pennsylvania State University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" dirty="0" smtClean="0"/>
              <a:t>Dielectrics by Growth and Deposition </a:t>
            </a:r>
            <a:fld id="{862CD6A4-F241-4398-B59C-ADF65728BD48}" type="slidenum">
              <a:rPr lang="en-US" altLang="en-US" sz="800" smtClean="0"/>
              <a:t>‹#›</a:t>
            </a:fld>
            <a:endParaRPr lang="en-US" altLang="en-US" sz="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/>
          </p:cNvSpPr>
          <p:nvPr/>
        </p:nvSpPr>
        <p:spPr bwMode="auto">
          <a:xfrm>
            <a:off x="457200" y="3886200"/>
            <a:ext cx="8229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 dirty="0" smtClean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Dielectrics </a:t>
            </a:r>
            <a:r>
              <a:rPr lang="en-US" altLang="en-US" sz="40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by Growth and Deposition</a:t>
            </a:r>
            <a:endParaRPr lang="en-US" altLang="en-US" sz="40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71633"/>
            <a:ext cx="8686800" cy="2049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62"/>
          <p:cNvGrpSpPr>
            <a:grpSpLocks/>
          </p:cNvGrpSpPr>
          <p:nvPr/>
        </p:nvGrpSpPr>
        <p:grpSpPr bwMode="auto">
          <a:xfrm>
            <a:off x="533400" y="1981200"/>
            <a:ext cx="6858000" cy="4038600"/>
            <a:chOff x="914400" y="1905000"/>
            <a:chExt cx="6858000" cy="4038601"/>
          </a:xfrm>
        </p:grpSpPr>
        <p:grpSp>
          <p:nvGrpSpPr>
            <p:cNvPr id="3" name="Group 461"/>
            <p:cNvGrpSpPr/>
            <p:nvPr/>
          </p:nvGrpSpPr>
          <p:grpSpPr>
            <a:xfrm>
              <a:off x="990598" y="1905000"/>
              <a:ext cx="6705601" cy="4038601"/>
              <a:chOff x="990598" y="1905000"/>
              <a:chExt cx="6705601" cy="4038601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57" name="Oval 56"/>
              <p:cNvSpPr/>
              <p:nvPr/>
            </p:nvSpPr>
            <p:spPr bwMode="auto">
              <a:xfrm rot="5400000">
                <a:off x="3180618" y="423468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8" name="Oval 2"/>
              <p:cNvSpPr/>
              <p:nvPr/>
            </p:nvSpPr>
            <p:spPr bwMode="auto">
              <a:xfrm rot="5400000">
                <a:off x="2969553" y="490330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9" name="Oval 3"/>
              <p:cNvSpPr/>
              <p:nvPr/>
            </p:nvSpPr>
            <p:spPr bwMode="auto">
              <a:xfrm rot="5400000">
                <a:off x="3165880" y="481272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0" name="Oval 4"/>
              <p:cNvSpPr/>
              <p:nvPr/>
            </p:nvSpPr>
            <p:spPr bwMode="auto">
              <a:xfrm rot="5400000">
                <a:off x="2989555" y="420152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1" name="Oval 5"/>
              <p:cNvSpPr/>
              <p:nvPr/>
            </p:nvSpPr>
            <p:spPr bwMode="auto">
              <a:xfrm rot="5400000">
                <a:off x="3179567" y="442675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2" name="Oval 6"/>
              <p:cNvSpPr/>
              <p:nvPr/>
            </p:nvSpPr>
            <p:spPr bwMode="auto">
              <a:xfrm rot="5400000">
                <a:off x="3167459" y="462019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3" name="Oval 7"/>
              <p:cNvSpPr/>
              <p:nvPr/>
            </p:nvSpPr>
            <p:spPr bwMode="auto">
              <a:xfrm rot="5400000">
                <a:off x="2978501" y="451596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4" name="Oval 8"/>
              <p:cNvSpPr/>
              <p:nvPr/>
            </p:nvSpPr>
            <p:spPr bwMode="auto">
              <a:xfrm rot="5400000">
                <a:off x="2975871" y="470940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 bwMode="auto">
              <a:xfrm rot="5400000">
                <a:off x="3165353" y="500707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 bwMode="auto">
              <a:xfrm rot="5400000">
                <a:off x="2954288" y="567569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 bwMode="auto">
              <a:xfrm rot="5400000">
                <a:off x="3150615" y="558512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 bwMode="auto">
              <a:xfrm rot="5400000">
                <a:off x="2974290" y="509583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 bwMode="auto">
              <a:xfrm rot="5400000">
                <a:off x="3164302" y="519915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 bwMode="auto">
              <a:xfrm rot="5400000">
                <a:off x="3152194" y="539259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 rot="5400000">
                <a:off x="2963236" y="528836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 bwMode="auto">
              <a:xfrm rot="5400000">
                <a:off x="2960606" y="548180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 bwMode="auto">
              <a:xfrm rot="5400000">
                <a:off x="2799385" y="426410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" name="Oval 2"/>
              <p:cNvSpPr/>
              <p:nvPr/>
            </p:nvSpPr>
            <p:spPr bwMode="auto">
              <a:xfrm rot="5400000">
                <a:off x="2588320" y="493272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" name="Oval 3"/>
              <p:cNvSpPr/>
              <p:nvPr/>
            </p:nvSpPr>
            <p:spPr bwMode="auto">
              <a:xfrm rot="5400000">
                <a:off x="2784647" y="484215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" name="Oval 4"/>
              <p:cNvSpPr/>
              <p:nvPr/>
            </p:nvSpPr>
            <p:spPr bwMode="auto">
              <a:xfrm rot="5400000">
                <a:off x="2608322" y="423094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" name="Oval 5"/>
              <p:cNvSpPr/>
              <p:nvPr/>
            </p:nvSpPr>
            <p:spPr bwMode="auto">
              <a:xfrm rot="5400000">
                <a:off x="2798334" y="445618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6" name="Oval 6"/>
              <p:cNvSpPr/>
              <p:nvPr/>
            </p:nvSpPr>
            <p:spPr bwMode="auto">
              <a:xfrm rot="5400000">
                <a:off x="2786226" y="464962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7" name="Oval 7"/>
              <p:cNvSpPr/>
              <p:nvPr/>
            </p:nvSpPr>
            <p:spPr bwMode="auto">
              <a:xfrm rot="5400000">
                <a:off x="2597268" y="454539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8" name="Oval 8"/>
              <p:cNvSpPr/>
              <p:nvPr/>
            </p:nvSpPr>
            <p:spPr bwMode="auto">
              <a:xfrm rot="5400000">
                <a:off x="2594638" y="473883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 rot="5400000">
                <a:off x="2784120" y="503650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 rot="5400000">
                <a:off x="2573055" y="570512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 rot="5400000">
                <a:off x="2769382" y="561454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 rot="5400000">
                <a:off x="2593057" y="512525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 rot="5400000">
                <a:off x="2783069" y="522857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 bwMode="auto">
              <a:xfrm rot="5400000">
                <a:off x="2770961" y="542201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 bwMode="auto">
              <a:xfrm rot="5400000">
                <a:off x="2582003" y="531778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 rot="5400000">
                <a:off x="2579373" y="551122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 rot="5400000">
                <a:off x="3575972" y="411276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" name="Oval 2"/>
              <p:cNvSpPr/>
              <p:nvPr/>
            </p:nvSpPr>
            <p:spPr bwMode="auto">
              <a:xfrm rot="5400000">
                <a:off x="3364907" y="490330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" name="Oval 3"/>
              <p:cNvSpPr/>
              <p:nvPr/>
            </p:nvSpPr>
            <p:spPr bwMode="auto">
              <a:xfrm rot="5400000">
                <a:off x="3561234" y="481272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" name="Oval 4"/>
              <p:cNvSpPr/>
              <p:nvPr/>
            </p:nvSpPr>
            <p:spPr bwMode="auto">
              <a:xfrm rot="5400000">
                <a:off x="3384909" y="432343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" name="Oval 5"/>
              <p:cNvSpPr/>
              <p:nvPr/>
            </p:nvSpPr>
            <p:spPr bwMode="auto">
              <a:xfrm rot="5400000">
                <a:off x="3574921" y="442675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" name="Oval 6"/>
              <p:cNvSpPr/>
              <p:nvPr/>
            </p:nvSpPr>
            <p:spPr bwMode="auto">
              <a:xfrm rot="5400000">
                <a:off x="3562813" y="462019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" name="Oval 7"/>
              <p:cNvSpPr/>
              <p:nvPr/>
            </p:nvSpPr>
            <p:spPr bwMode="auto">
              <a:xfrm rot="5400000">
                <a:off x="3373855" y="451596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" name="Oval 8"/>
              <p:cNvSpPr/>
              <p:nvPr/>
            </p:nvSpPr>
            <p:spPr bwMode="auto">
              <a:xfrm rot="5400000">
                <a:off x="3371225" y="470940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 rot="5400000">
                <a:off x="3560707" y="500707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 rot="5400000">
                <a:off x="3349642" y="567569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 rot="5400000">
                <a:off x="3545969" y="558512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 rot="5400000">
                <a:off x="3369644" y="509583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 bwMode="auto">
              <a:xfrm rot="5400000">
                <a:off x="3559656" y="519915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 rot="5400000">
                <a:off x="3547548" y="539259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 rot="5400000">
                <a:off x="3358590" y="528836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 rot="5400000">
                <a:off x="3355960" y="548180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 rot="5400000">
                <a:off x="3971325" y="423468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" name="Oval 2"/>
              <p:cNvSpPr/>
              <p:nvPr/>
            </p:nvSpPr>
            <p:spPr bwMode="auto">
              <a:xfrm rot="5400000">
                <a:off x="3760260" y="490330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" name="Oval 3"/>
              <p:cNvSpPr/>
              <p:nvPr/>
            </p:nvSpPr>
            <p:spPr bwMode="auto">
              <a:xfrm rot="5400000">
                <a:off x="3956587" y="481272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" name="Oval 4"/>
              <p:cNvSpPr/>
              <p:nvPr/>
            </p:nvSpPr>
            <p:spPr bwMode="auto">
              <a:xfrm rot="5400000">
                <a:off x="3780262" y="432343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" name="Oval 5"/>
              <p:cNvSpPr/>
              <p:nvPr/>
            </p:nvSpPr>
            <p:spPr bwMode="auto">
              <a:xfrm rot="5400000">
                <a:off x="3970274" y="442675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" name="Oval 6"/>
              <p:cNvSpPr/>
              <p:nvPr/>
            </p:nvSpPr>
            <p:spPr bwMode="auto">
              <a:xfrm rot="5400000">
                <a:off x="3958166" y="462019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" name="Oval 7"/>
              <p:cNvSpPr/>
              <p:nvPr/>
            </p:nvSpPr>
            <p:spPr bwMode="auto">
              <a:xfrm rot="5400000">
                <a:off x="3769208" y="451596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" name="Oval 8"/>
              <p:cNvSpPr/>
              <p:nvPr/>
            </p:nvSpPr>
            <p:spPr bwMode="auto">
              <a:xfrm rot="5400000">
                <a:off x="3766578" y="470940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 rot="5400000">
                <a:off x="3956060" y="500707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 rot="5400000">
                <a:off x="3744995" y="567569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 rot="5400000">
                <a:off x="3941322" y="558512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 rot="5400000">
                <a:off x="3764997" y="509583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 rot="5400000">
                <a:off x="3955009" y="519915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 rot="5400000">
                <a:off x="3942901" y="539259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 rot="5400000">
                <a:off x="3753943" y="528836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5400000">
                <a:off x="3751313" y="548180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7" name="Oval 126"/>
              <p:cNvSpPr/>
              <p:nvPr/>
            </p:nvSpPr>
            <p:spPr bwMode="auto">
              <a:xfrm rot="5400000">
                <a:off x="1613325" y="426410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8" name="Oval 2"/>
              <p:cNvSpPr/>
              <p:nvPr/>
            </p:nvSpPr>
            <p:spPr bwMode="auto">
              <a:xfrm rot="5400000">
                <a:off x="1402260" y="493272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9" name="Oval 3"/>
              <p:cNvSpPr/>
              <p:nvPr/>
            </p:nvSpPr>
            <p:spPr bwMode="auto">
              <a:xfrm rot="5400000">
                <a:off x="1598587" y="484214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0" name="Oval 4"/>
              <p:cNvSpPr/>
              <p:nvPr/>
            </p:nvSpPr>
            <p:spPr bwMode="auto">
              <a:xfrm rot="5400000">
                <a:off x="1422262" y="435286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1" name="Oval 5"/>
              <p:cNvSpPr/>
              <p:nvPr/>
            </p:nvSpPr>
            <p:spPr bwMode="auto">
              <a:xfrm rot="5400000">
                <a:off x="1612274" y="445618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2" name="Oval 6"/>
              <p:cNvSpPr/>
              <p:nvPr/>
            </p:nvSpPr>
            <p:spPr bwMode="auto">
              <a:xfrm rot="5400000">
                <a:off x="1600166" y="464962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3" name="Oval 7"/>
              <p:cNvSpPr/>
              <p:nvPr/>
            </p:nvSpPr>
            <p:spPr bwMode="auto">
              <a:xfrm rot="5400000">
                <a:off x="1411208" y="454538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4" name="Oval 8"/>
              <p:cNvSpPr/>
              <p:nvPr/>
            </p:nvSpPr>
            <p:spPr bwMode="auto">
              <a:xfrm rot="5400000">
                <a:off x="1408578" y="473883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 rot="5400000">
                <a:off x="1598060" y="503649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6" name="Oval 135"/>
              <p:cNvSpPr/>
              <p:nvPr/>
            </p:nvSpPr>
            <p:spPr bwMode="auto">
              <a:xfrm rot="5400000">
                <a:off x="1386995" y="570511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7" name="Oval 136"/>
              <p:cNvSpPr/>
              <p:nvPr/>
            </p:nvSpPr>
            <p:spPr bwMode="auto">
              <a:xfrm rot="5400000">
                <a:off x="1583322" y="561454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8" name="Oval 137"/>
              <p:cNvSpPr/>
              <p:nvPr/>
            </p:nvSpPr>
            <p:spPr bwMode="auto">
              <a:xfrm rot="5400000">
                <a:off x="1406997" y="512525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9" name="Oval 138"/>
              <p:cNvSpPr/>
              <p:nvPr/>
            </p:nvSpPr>
            <p:spPr bwMode="auto">
              <a:xfrm rot="5400000">
                <a:off x="1597009" y="522857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0" name="Oval 139"/>
              <p:cNvSpPr/>
              <p:nvPr/>
            </p:nvSpPr>
            <p:spPr bwMode="auto">
              <a:xfrm rot="5400000">
                <a:off x="1584901" y="542201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1" name="Oval 140"/>
              <p:cNvSpPr/>
              <p:nvPr/>
            </p:nvSpPr>
            <p:spPr bwMode="auto">
              <a:xfrm rot="5400000">
                <a:off x="1395943" y="531778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2" name="Oval 141"/>
              <p:cNvSpPr/>
              <p:nvPr/>
            </p:nvSpPr>
            <p:spPr bwMode="auto">
              <a:xfrm rot="5400000">
                <a:off x="1393313" y="551122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2" name="Oval 2"/>
              <p:cNvSpPr/>
              <p:nvPr/>
            </p:nvSpPr>
            <p:spPr bwMode="auto">
              <a:xfrm rot="5400000">
                <a:off x="1021027" y="496214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3" name="Oval 3"/>
              <p:cNvSpPr/>
              <p:nvPr/>
            </p:nvSpPr>
            <p:spPr bwMode="auto">
              <a:xfrm rot="5400000">
                <a:off x="1217354" y="487157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4" name="Oval 4"/>
              <p:cNvSpPr/>
              <p:nvPr/>
            </p:nvSpPr>
            <p:spPr bwMode="auto">
              <a:xfrm rot="5400000">
                <a:off x="1041029" y="438228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5" name="Oval 5"/>
              <p:cNvSpPr/>
              <p:nvPr/>
            </p:nvSpPr>
            <p:spPr bwMode="auto">
              <a:xfrm rot="5400000">
                <a:off x="1231041" y="448560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6" name="Oval 6"/>
              <p:cNvSpPr/>
              <p:nvPr/>
            </p:nvSpPr>
            <p:spPr bwMode="auto">
              <a:xfrm rot="5400000">
                <a:off x="1218933" y="467904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7" name="Oval 7"/>
              <p:cNvSpPr/>
              <p:nvPr/>
            </p:nvSpPr>
            <p:spPr bwMode="auto">
              <a:xfrm rot="5400000">
                <a:off x="1029975" y="457481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8" name="Oval 8"/>
              <p:cNvSpPr/>
              <p:nvPr/>
            </p:nvSpPr>
            <p:spPr bwMode="auto">
              <a:xfrm rot="5400000">
                <a:off x="1027345" y="476825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 rot="5400000">
                <a:off x="1216827" y="506592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0" name="Oval 119"/>
              <p:cNvSpPr/>
              <p:nvPr/>
            </p:nvSpPr>
            <p:spPr bwMode="auto">
              <a:xfrm rot="5400000">
                <a:off x="1005762" y="573454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 rot="5400000">
                <a:off x="1202089" y="564396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2" name="Oval 121"/>
              <p:cNvSpPr/>
              <p:nvPr/>
            </p:nvSpPr>
            <p:spPr bwMode="auto">
              <a:xfrm rot="5400000">
                <a:off x="1025764" y="515467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3" name="Oval 122"/>
              <p:cNvSpPr/>
              <p:nvPr/>
            </p:nvSpPr>
            <p:spPr bwMode="auto">
              <a:xfrm rot="5400000">
                <a:off x="1215776" y="525799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4" name="Oval 123"/>
              <p:cNvSpPr/>
              <p:nvPr/>
            </p:nvSpPr>
            <p:spPr bwMode="auto">
              <a:xfrm rot="5400000">
                <a:off x="1203668" y="545143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5" name="Oval 124"/>
              <p:cNvSpPr/>
              <p:nvPr/>
            </p:nvSpPr>
            <p:spPr bwMode="auto">
              <a:xfrm rot="5400000">
                <a:off x="1014710" y="534720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6" name="Oval 125"/>
              <p:cNvSpPr/>
              <p:nvPr/>
            </p:nvSpPr>
            <p:spPr bwMode="auto">
              <a:xfrm rot="5400000">
                <a:off x="1012080" y="554064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 rot="5400000">
                <a:off x="2008679" y="426410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6" name="Oval 2"/>
              <p:cNvSpPr/>
              <p:nvPr/>
            </p:nvSpPr>
            <p:spPr bwMode="auto">
              <a:xfrm rot="5400000">
                <a:off x="1797614" y="493272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7" name="Oval 3"/>
              <p:cNvSpPr/>
              <p:nvPr/>
            </p:nvSpPr>
            <p:spPr bwMode="auto">
              <a:xfrm rot="5400000">
                <a:off x="1993941" y="484214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8" name="Oval 4"/>
              <p:cNvSpPr/>
              <p:nvPr/>
            </p:nvSpPr>
            <p:spPr bwMode="auto">
              <a:xfrm rot="5400000">
                <a:off x="1817616" y="423094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9" name="Oval 5"/>
              <p:cNvSpPr/>
              <p:nvPr/>
            </p:nvSpPr>
            <p:spPr bwMode="auto">
              <a:xfrm rot="5400000">
                <a:off x="2007628" y="445618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0" name="Oval 6"/>
              <p:cNvSpPr/>
              <p:nvPr/>
            </p:nvSpPr>
            <p:spPr bwMode="auto">
              <a:xfrm rot="5400000">
                <a:off x="1995520" y="464962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1" name="Oval 7"/>
              <p:cNvSpPr/>
              <p:nvPr/>
            </p:nvSpPr>
            <p:spPr bwMode="auto">
              <a:xfrm rot="5400000">
                <a:off x="1806562" y="454538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2" name="Oval 8"/>
              <p:cNvSpPr/>
              <p:nvPr/>
            </p:nvSpPr>
            <p:spPr bwMode="auto">
              <a:xfrm rot="5400000">
                <a:off x="1803932" y="473883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3" name="Oval 102"/>
              <p:cNvSpPr/>
              <p:nvPr/>
            </p:nvSpPr>
            <p:spPr bwMode="auto">
              <a:xfrm rot="5400000">
                <a:off x="1993414" y="503649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4" name="Oval 103"/>
              <p:cNvSpPr/>
              <p:nvPr/>
            </p:nvSpPr>
            <p:spPr bwMode="auto">
              <a:xfrm rot="5400000">
                <a:off x="1782349" y="570511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5" name="Oval 104"/>
              <p:cNvSpPr/>
              <p:nvPr/>
            </p:nvSpPr>
            <p:spPr bwMode="auto">
              <a:xfrm rot="5400000">
                <a:off x="1978676" y="561454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 bwMode="auto">
              <a:xfrm rot="5400000">
                <a:off x="1802351" y="512525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7" name="Oval 106"/>
              <p:cNvSpPr/>
              <p:nvPr/>
            </p:nvSpPr>
            <p:spPr bwMode="auto">
              <a:xfrm rot="5400000">
                <a:off x="1992363" y="522857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 bwMode="auto">
              <a:xfrm rot="5400000">
                <a:off x="1980255" y="542201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 rot="5400000">
                <a:off x="1791297" y="531778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 bwMode="auto">
              <a:xfrm rot="5400000">
                <a:off x="1788667" y="551122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 rot="5400000">
                <a:off x="2404032" y="426410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0" name="Oval 2"/>
              <p:cNvSpPr/>
              <p:nvPr/>
            </p:nvSpPr>
            <p:spPr bwMode="auto">
              <a:xfrm rot="5400000">
                <a:off x="2192967" y="493272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1" name="Oval 3"/>
              <p:cNvSpPr/>
              <p:nvPr/>
            </p:nvSpPr>
            <p:spPr bwMode="auto">
              <a:xfrm rot="5400000">
                <a:off x="2389294" y="484214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2" name="Oval 4"/>
              <p:cNvSpPr/>
              <p:nvPr/>
            </p:nvSpPr>
            <p:spPr bwMode="auto">
              <a:xfrm rot="5400000">
                <a:off x="2212969" y="435286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3" name="Oval 5"/>
              <p:cNvSpPr/>
              <p:nvPr/>
            </p:nvSpPr>
            <p:spPr bwMode="auto">
              <a:xfrm rot="5400000">
                <a:off x="2402981" y="445618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4" name="Oval 6"/>
              <p:cNvSpPr/>
              <p:nvPr/>
            </p:nvSpPr>
            <p:spPr bwMode="auto">
              <a:xfrm rot="5400000">
                <a:off x="2390873" y="464962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5" name="Oval 7"/>
              <p:cNvSpPr/>
              <p:nvPr/>
            </p:nvSpPr>
            <p:spPr bwMode="auto">
              <a:xfrm rot="5400000">
                <a:off x="2201915" y="454538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6" name="Oval 8"/>
              <p:cNvSpPr/>
              <p:nvPr/>
            </p:nvSpPr>
            <p:spPr bwMode="auto">
              <a:xfrm rot="5400000">
                <a:off x="2199285" y="473883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 rot="5400000">
                <a:off x="2388767" y="503649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 rot="5400000">
                <a:off x="2177702" y="570511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89" name="Oval 88"/>
              <p:cNvSpPr/>
              <p:nvPr/>
            </p:nvSpPr>
            <p:spPr bwMode="auto">
              <a:xfrm rot="5400000">
                <a:off x="2374029" y="561454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0" name="Oval 89"/>
              <p:cNvSpPr/>
              <p:nvPr/>
            </p:nvSpPr>
            <p:spPr bwMode="auto">
              <a:xfrm rot="5400000">
                <a:off x="2197704" y="512525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1" name="Oval 90"/>
              <p:cNvSpPr/>
              <p:nvPr/>
            </p:nvSpPr>
            <p:spPr bwMode="auto">
              <a:xfrm rot="5400000">
                <a:off x="2387716" y="522857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2" name="Oval 91"/>
              <p:cNvSpPr/>
              <p:nvPr/>
            </p:nvSpPr>
            <p:spPr bwMode="auto">
              <a:xfrm rot="5400000">
                <a:off x="2375608" y="542201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3" name="Oval 92"/>
              <p:cNvSpPr/>
              <p:nvPr/>
            </p:nvSpPr>
            <p:spPr bwMode="auto">
              <a:xfrm rot="5400000">
                <a:off x="2186650" y="531778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 rot="5400000">
                <a:off x="2184020" y="551122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7" name="Oval 196"/>
              <p:cNvSpPr/>
              <p:nvPr/>
            </p:nvSpPr>
            <p:spPr bwMode="auto">
              <a:xfrm rot="5400000">
                <a:off x="4747908" y="408334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8" name="Oval 2"/>
              <p:cNvSpPr/>
              <p:nvPr/>
            </p:nvSpPr>
            <p:spPr bwMode="auto">
              <a:xfrm rot="5400000">
                <a:off x="4536843" y="487387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9" name="Oval 3"/>
              <p:cNvSpPr/>
              <p:nvPr/>
            </p:nvSpPr>
            <p:spPr bwMode="auto">
              <a:xfrm rot="5400000">
                <a:off x="4733170" y="478330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0" name="Oval 4"/>
              <p:cNvSpPr/>
              <p:nvPr/>
            </p:nvSpPr>
            <p:spPr bwMode="auto">
              <a:xfrm rot="5400000">
                <a:off x="4556845" y="417209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1" name="Oval 5"/>
              <p:cNvSpPr/>
              <p:nvPr/>
            </p:nvSpPr>
            <p:spPr bwMode="auto">
              <a:xfrm rot="5400000">
                <a:off x="4746857" y="439733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2" name="Oval 6"/>
              <p:cNvSpPr/>
              <p:nvPr/>
            </p:nvSpPr>
            <p:spPr bwMode="auto">
              <a:xfrm rot="5400000">
                <a:off x="4734749" y="459077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3" name="Oval 7"/>
              <p:cNvSpPr/>
              <p:nvPr/>
            </p:nvSpPr>
            <p:spPr bwMode="auto">
              <a:xfrm rot="5400000">
                <a:off x="4545791" y="448654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4" name="Oval 8"/>
              <p:cNvSpPr/>
              <p:nvPr/>
            </p:nvSpPr>
            <p:spPr bwMode="auto">
              <a:xfrm rot="5400000">
                <a:off x="4543161" y="467998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5" name="Oval 204"/>
              <p:cNvSpPr/>
              <p:nvPr/>
            </p:nvSpPr>
            <p:spPr bwMode="auto">
              <a:xfrm rot="5400000">
                <a:off x="4732643" y="497765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6" name="Oval 205"/>
              <p:cNvSpPr/>
              <p:nvPr/>
            </p:nvSpPr>
            <p:spPr bwMode="auto">
              <a:xfrm rot="5400000">
                <a:off x="4521578" y="564627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7" name="Oval 206"/>
              <p:cNvSpPr/>
              <p:nvPr/>
            </p:nvSpPr>
            <p:spPr bwMode="auto">
              <a:xfrm rot="5400000">
                <a:off x="4717905" y="555569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8" name="Oval 207"/>
              <p:cNvSpPr/>
              <p:nvPr/>
            </p:nvSpPr>
            <p:spPr bwMode="auto">
              <a:xfrm rot="5400000">
                <a:off x="4541580" y="506640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09" name="Oval 208"/>
              <p:cNvSpPr/>
              <p:nvPr/>
            </p:nvSpPr>
            <p:spPr bwMode="auto">
              <a:xfrm rot="5400000">
                <a:off x="4731592" y="516972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10" name="Oval 209"/>
              <p:cNvSpPr/>
              <p:nvPr/>
            </p:nvSpPr>
            <p:spPr bwMode="auto">
              <a:xfrm rot="5400000">
                <a:off x="4719484" y="536316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11" name="Oval 210"/>
              <p:cNvSpPr/>
              <p:nvPr/>
            </p:nvSpPr>
            <p:spPr bwMode="auto">
              <a:xfrm rot="5400000">
                <a:off x="4530526" y="525893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12" name="Oval 211"/>
              <p:cNvSpPr/>
              <p:nvPr/>
            </p:nvSpPr>
            <p:spPr bwMode="auto">
              <a:xfrm rot="5400000">
                <a:off x="4527896" y="545237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1" name="Oval 180"/>
              <p:cNvSpPr/>
              <p:nvPr/>
            </p:nvSpPr>
            <p:spPr bwMode="auto">
              <a:xfrm rot="5400000">
                <a:off x="4366675" y="423468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2" name="Oval 2"/>
              <p:cNvSpPr/>
              <p:nvPr/>
            </p:nvSpPr>
            <p:spPr bwMode="auto">
              <a:xfrm rot="5400000">
                <a:off x="4155610" y="490330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3" name="Oval 3"/>
              <p:cNvSpPr/>
              <p:nvPr/>
            </p:nvSpPr>
            <p:spPr bwMode="auto">
              <a:xfrm rot="5400000">
                <a:off x="4351937" y="481272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4" name="Oval 4"/>
              <p:cNvSpPr/>
              <p:nvPr/>
            </p:nvSpPr>
            <p:spPr bwMode="auto">
              <a:xfrm rot="5400000">
                <a:off x="4175612" y="420152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5" name="Oval 5"/>
              <p:cNvSpPr/>
              <p:nvPr/>
            </p:nvSpPr>
            <p:spPr bwMode="auto">
              <a:xfrm rot="5400000">
                <a:off x="4365624" y="442675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6" name="Oval 6"/>
              <p:cNvSpPr/>
              <p:nvPr/>
            </p:nvSpPr>
            <p:spPr bwMode="auto">
              <a:xfrm rot="5400000">
                <a:off x="4353516" y="462019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7" name="Oval 7"/>
              <p:cNvSpPr/>
              <p:nvPr/>
            </p:nvSpPr>
            <p:spPr bwMode="auto">
              <a:xfrm rot="5400000">
                <a:off x="4164558" y="451596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8" name="Oval 8"/>
              <p:cNvSpPr/>
              <p:nvPr/>
            </p:nvSpPr>
            <p:spPr bwMode="auto">
              <a:xfrm rot="5400000">
                <a:off x="4161928" y="470940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9" name="Oval 188"/>
              <p:cNvSpPr/>
              <p:nvPr/>
            </p:nvSpPr>
            <p:spPr bwMode="auto">
              <a:xfrm rot="5400000">
                <a:off x="4351410" y="500707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0" name="Oval 189"/>
              <p:cNvSpPr/>
              <p:nvPr/>
            </p:nvSpPr>
            <p:spPr bwMode="auto">
              <a:xfrm rot="5400000">
                <a:off x="4140345" y="567569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1" name="Oval 190"/>
              <p:cNvSpPr/>
              <p:nvPr/>
            </p:nvSpPr>
            <p:spPr bwMode="auto">
              <a:xfrm rot="5400000">
                <a:off x="4336672" y="558511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2" name="Oval 191"/>
              <p:cNvSpPr/>
              <p:nvPr/>
            </p:nvSpPr>
            <p:spPr bwMode="auto">
              <a:xfrm rot="5400000">
                <a:off x="4160347" y="509583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3" name="Oval 192"/>
              <p:cNvSpPr/>
              <p:nvPr/>
            </p:nvSpPr>
            <p:spPr bwMode="auto">
              <a:xfrm rot="5400000">
                <a:off x="4350359" y="519915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4" name="Oval 193"/>
              <p:cNvSpPr/>
              <p:nvPr/>
            </p:nvSpPr>
            <p:spPr bwMode="auto">
              <a:xfrm rot="5400000">
                <a:off x="4338251" y="539259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 rot="5400000">
                <a:off x="4149293" y="528835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96" name="Oval 195"/>
              <p:cNvSpPr/>
              <p:nvPr/>
            </p:nvSpPr>
            <p:spPr bwMode="auto">
              <a:xfrm rot="5400000">
                <a:off x="4146663" y="548180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5" name="Oval 164"/>
              <p:cNvSpPr/>
              <p:nvPr/>
            </p:nvSpPr>
            <p:spPr bwMode="auto">
              <a:xfrm rot="5400000">
                <a:off x="5143262" y="408334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6" name="Oval 2"/>
              <p:cNvSpPr/>
              <p:nvPr/>
            </p:nvSpPr>
            <p:spPr bwMode="auto">
              <a:xfrm rot="5400000">
                <a:off x="4932197" y="487387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7" name="Oval 3"/>
              <p:cNvSpPr/>
              <p:nvPr/>
            </p:nvSpPr>
            <p:spPr bwMode="auto">
              <a:xfrm rot="5400000">
                <a:off x="5128524" y="478330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8" name="Oval 4"/>
              <p:cNvSpPr/>
              <p:nvPr/>
            </p:nvSpPr>
            <p:spPr bwMode="auto">
              <a:xfrm rot="5400000">
                <a:off x="4952199" y="429401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9" name="Oval 5"/>
              <p:cNvSpPr/>
              <p:nvPr/>
            </p:nvSpPr>
            <p:spPr bwMode="auto">
              <a:xfrm rot="5400000">
                <a:off x="5142211" y="439733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0" name="Oval 6"/>
              <p:cNvSpPr/>
              <p:nvPr/>
            </p:nvSpPr>
            <p:spPr bwMode="auto">
              <a:xfrm rot="5400000">
                <a:off x="5130103" y="459077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1" name="Oval 7"/>
              <p:cNvSpPr/>
              <p:nvPr/>
            </p:nvSpPr>
            <p:spPr bwMode="auto">
              <a:xfrm rot="5400000">
                <a:off x="4941145" y="448654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2" name="Oval 8"/>
              <p:cNvSpPr/>
              <p:nvPr/>
            </p:nvSpPr>
            <p:spPr bwMode="auto">
              <a:xfrm rot="5400000">
                <a:off x="4938515" y="467998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3" name="Oval 172"/>
              <p:cNvSpPr/>
              <p:nvPr/>
            </p:nvSpPr>
            <p:spPr bwMode="auto">
              <a:xfrm rot="5400000">
                <a:off x="5127997" y="497765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4" name="Oval 173"/>
              <p:cNvSpPr/>
              <p:nvPr/>
            </p:nvSpPr>
            <p:spPr bwMode="auto">
              <a:xfrm rot="5400000">
                <a:off x="4916932" y="564627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5" name="Oval 174"/>
              <p:cNvSpPr/>
              <p:nvPr/>
            </p:nvSpPr>
            <p:spPr bwMode="auto">
              <a:xfrm rot="5400000">
                <a:off x="5113259" y="555569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6" name="Oval 175"/>
              <p:cNvSpPr/>
              <p:nvPr/>
            </p:nvSpPr>
            <p:spPr bwMode="auto">
              <a:xfrm rot="5400000">
                <a:off x="4936934" y="506640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7" name="Oval 176"/>
              <p:cNvSpPr/>
              <p:nvPr/>
            </p:nvSpPr>
            <p:spPr bwMode="auto">
              <a:xfrm rot="5400000">
                <a:off x="5126946" y="516972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8" name="Oval 177"/>
              <p:cNvSpPr/>
              <p:nvPr/>
            </p:nvSpPr>
            <p:spPr bwMode="auto">
              <a:xfrm rot="5400000">
                <a:off x="5114838" y="536316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9" name="Oval 178"/>
              <p:cNvSpPr/>
              <p:nvPr/>
            </p:nvSpPr>
            <p:spPr bwMode="auto">
              <a:xfrm rot="5400000">
                <a:off x="4925880" y="525893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80" name="Oval 179"/>
              <p:cNvSpPr/>
              <p:nvPr/>
            </p:nvSpPr>
            <p:spPr bwMode="auto">
              <a:xfrm rot="5400000">
                <a:off x="4923250" y="545237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9" name="Oval 148"/>
              <p:cNvSpPr/>
              <p:nvPr/>
            </p:nvSpPr>
            <p:spPr bwMode="auto">
              <a:xfrm rot="5400000">
                <a:off x="5538615" y="420525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0" name="Oval 2"/>
              <p:cNvSpPr/>
              <p:nvPr/>
            </p:nvSpPr>
            <p:spPr bwMode="auto">
              <a:xfrm rot="5400000">
                <a:off x="5327550" y="487387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1" name="Oval 3"/>
              <p:cNvSpPr/>
              <p:nvPr/>
            </p:nvSpPr>
            <p:spPr bwMode="auto">
              <a:xfrm rot="5400000">
                <a:off x="5523877" y="478330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2" name="Oval 4"/>
              <p:cNvSpPr/>
              <p:nvPr/>
            </p:nvSpPr>
            <p:spPr bwMode="auto">
              <a:xfrm rot="5400000">
                <a:off x="5347552" y="429401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3" name="Oval 5"/>
              <p:cNvSpPr/>
              <p:nvPr/>
            </p:nvSpPr>
            <p:spPr bwMode="auto">
              <a:xfrm rot="5400000">
                <a:off x="5537564" y="439733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4" name="Oval 6"/>
              <p:cNvSpPr/>
              <p:nvPr/>
            </p:nvSpPr>
            <p:spPr bwMode="auto">
              <a:xfrm rot="5400000">
                <a:off x="5525456" y="459077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5" name="Oval 7"/>
              <p:cNvSpPr/>
              <p:nvPr/>
            </p:nvSpPr>
            <p:spPr bwMode="auto">
              <a:xfrm rot="5400000">
                <a:off x="5336498" y="448654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6" name="Oval 8"/>
              <p:cNvSpPr/>
              <p:nvPr/>
            </p:nvSpPr>
            <p:spPr bwMode="auto">
              <a:xfrm rot="5400000">
                <a:off x="5333868" y="467998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7" name="Oval 156"/>
              <p:cNvSpPr/>
              <p:nvPr/>
            </p:nvSpPr>
            <p:spPr bwMode="auto">
              <a:xfrm rot="5400000">
                <a:off x="5523350" y="497765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8" name="Oval 157"/>
              <p:cNvSpPr/>
              <p:nvPr/>
            </p:nvSpPr>
            <p:spPr bwMode="auto">
              <a:xfrm rot="5400000">
                <a:off x="5312285" y="564627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9" name="Oval 158"/>
              <p:cNvSpPr/>
              <p:nvPr/>
            </p:nvSpPr>
            <p:spPr bwMode="auto">
              <a:xfrm rot="5400000">
                <a:off x="5508612" y="555569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0" name="Oval 159"/>
              <p:cNvSpPr/>
              <p:nvPr/>
            </p:nvSpPr>
            <p:spPr bwMode="auto">
              <a:xfrm rot="5400000">
                <a:off x="5332287" y="506640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1" name="Oval 160"/>
              <p:cNvSpPr/>
              <p:nvPr/>
            </p:nvSpPr>
            <p:spPr bwMode="auto">
              <a:xfrm rot="5400000">
                <a:off x="5522299" y="516972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2" name="Oval 161"/>
              <p:cNvSpPr/>
              <p:nvPr/>
            </p:nvSpPr>
            <p:spPr bwMode="auto">
              <a:xfrm rot="5400000">
                <a:off x="5510191" y="536316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3" name="Oval 162"/>
              <p:cNvSpPr/>
              <p:nvPr/>
            </p:nvSpPr>
            <p:spPr bwMode="auto">
              <a:xfrm rot="5400000">
                <a:off x="5321233" y="525893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4" name="Oval 163"/>
              <p:cNvSpPr/>
              <p:nvPr/>
            </p:nvSpPr>
            <p:spPr bwMode="auto">
              <a:xfrm rot="5400000">
                <a:off x="5318603" y="545237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7" name="Oval 266"/>
              <p:cNvSpPr/>
              <p:nvPr/>
            </p:nvSpPr>
            <p:spPr bwMode="auto">
              <a:xfrm rot="5400000">
                <a:off x="6315201" y="405391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8" name="Oval 2"/>
              <p:cNvSpPr/>
              <p:nvPr/>
            </p:nvSpPr>
            <p:spPr bwMode="auto">
              <a:xfrm rot="5400000">
                <a:off x="6104136" y="484445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9" name="Oval 3"/>
              <p:cNvSpPr/>
              <p:nvPr/>
            </p:nvSpPr>
            <p:spPr bwMode="auto">
              <a:xfrm rot="5400000">
                <a:off x="6300463" y="475388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0" name="Oval 4"/>
              <p:cNvSpPr/>
              <p:nvPr/>
            </p:nvSpPr>
            <p:spPr bwMode="auto">
              <a:xfrm rot="5400000">
                <a:off x="6124138" y="426459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1" name="Oval 5"/>
              <p:cNvSpPr/>
              <p:nvPr/>
            </p:nvSpPr>
            <p:spPr bwMode="auto">
              <a:xfrm rot="5400000">
                <a:off x="6314150" y="436791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2" name="Oval 6"/>
              <p:cNvSpPr/>
              <p:nvPr/>
            </p:nvSpPr>
            <p:spPr bwMode="auto">
              <a:xfrm rot="5400000">
                <a:off x="6302042" y="456135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3" name="Oval 272"/>
              <p:cNvSpPr/>
              <p:nvPr/>
            </p:nvSpPr>
            <p:spPr bwMode="auto">
              <a:xfrm rot="5400000">
                <a:off x="6113084" y="445712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4" name="Oval 273"/>
              <p:cNvSpPr/>
              <p:nvPr/>
            </p:nvSpPr>
            <p:spPr bwMode="auto">
              <a:xfrm rot="5400000">
                <a:off x="6110454" y="465056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5" name="Oval 145"/>
              <p:cNvSpPr/>
              <p:nvPr/>
            </p:nvSpPr>
            <p:spPr bwMode="auto">
              <a:xfrm rot="5400000">
                <a:off x="6299936" y="494822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6" name="Oval 146"/>
              <p:cNvSpPr/>
              <p:nvPr/>
            </p:nvSpPr>
            <p:spPr bwMode="auto">
              <a:xfrm rot="5400000">
                <a:off x="6088871" y="561684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7" name="Oval 276"/>
              <p:cNvSpPr/>
              <p:nvPr/>
            </p:nvSpPr>
            <p:spPr bwMode="auto">
              <a:xfrm rot="5400000">
                <a:off x="6285198" y="552627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8" name="Oval 277"/>
              <p:cNvSpPr/>
              <p:nvPr/>
            </p:nvSpPr>
            <p:spPr bwMode="auto">
              <a:xfrm rot="5400000">
                <a:off x="6108873" y="503698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79" name="Oval 278"/>
              <p:cNvSpPr/>
              <p:nvPr/>
            </p:nvSpPr>
            <p:spPr bwMode="auto">
              <a:xfrm rot="5400000">
                <a:off x="6298885" y="514030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0" name="Oval 279"/>
              <p:cNvSpPr/>
              <p:nvPr/>
            </p:nvSpPr>
            <p:spPr bwMode="auto">
              <a:xfrm rot="5400000">
                <a:off x="6286777" y="533374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1" name="Oval 280"/>
              <p:cNvSpPr/>
              <p:nvPr/>
            </p:nvSpPr>
            <p:spPr bwMode="auto">
              <a:xfrm rot="5400000">
                <a:off x="6097819" y="522951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2" name="Oval 281"/>
              <p:cNvSpPr/>
              <p:nvPr/>
            </p:nvSpPr>
            <p:spPr bwMode="auto">
              <a:xfrm rot="5400000">
                <a:off x="6095189" y="542295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1" name="Oval 250"/>
              <p:cNvSpPr/>
              <p:nvPr/>
            </p:nvSpPr>
            <p:spPr bwMode="auto">
              <a:xfrm rot="5400000">
                <a:off x="5933968" y="420526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2" name="Oval 2"/>
              <p:cNvSpPr/>
              <p:nvPr/>
            </p:nvSpPr>
            <p:spPr bwMode="auto">
              <a:xfrm rot="5400000">
                <a:off x="5722903" y="487388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3" name="Oval 3"/>
              <p:cNvSpPr/>
              <p:nvPr/>
            </p:nvSpPr>
            <p:spPr bwMode="auto">
              <a:xfrm rot="5400000">
                <a:off x="5919230" y="478330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4" name="Oval 4"/>
              <p:cNvSpPr/>
              <p:nvPr/>
            </p:nvSpPr>
            <p:spPr bwMode="auto">
              <a:xfrm rot="5400000">
                <a:off x="5742905" y="417209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5" name="Oval 5"/>
              <p:cNvSpPr/>
              <p:nvPr/>
            </p:nvSpPr>
            <p:spPr bwMode="auto">
              <a:xfrm rot="5400000">
                <a:off x="5932917" y="439733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6" name="Oval 6"/>
              <p:cNvSpPr/>
              <p:nvPr/>
            </p:nvSpPr>
            <p:spPr bwMode="auto">
              <a:xfrm rot="5400000">
                <a:off x="5920809" y="459077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7" name="Oval 7"/>
              <p:cNvSpPr/>
              <p:nvPr/>
            </p:nvSpPr>
            <p:spPr bwMode="auto">
              <a:xfrm rot="5400000">
                <a:off x="5731851" y="448654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8" name="Oval 8"/>
              <p:cNvSpPr/>
              <p:nvPr/>
            </p:nvSpPr>
            <p:spPr bwMode="auto">
              <a:xfrm rot="5400000">
                <a:off x="5729221" y="467998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9" name="Oval 258"/>
              <p:cNvSpPr/>
              <p:nvPr/>
            </p:nvSpPr>
            <p:spPr bwMode="auto">
              <a:xfrm rot="5400000">
                <a:off x="5918703" y="497765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0" name="Oval 259"/>
              <p:cNvSpPr/>
              <p:nvPr/>
            </p:nvSpPr>
            <p:spPr bwMode="auto">
              <a:xfrm rot="5400000">
                <a:off x="5707638" y="564627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1" name="Oval 260"/>
              <p:cNvSpPr/>
              <p:nvPr/>
            </p:nvSpPr>
            <p:spPr bwMode="auto">
              <a:xfrm rot="5400000">
                <a:off x="5903965" y="555569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2" name="Oval 261"/>
              <p:cNvSpPr/>
              <p:nvPr/>
            </p:nvSpPr>
            <p:spPr bwMode="auto">
              <a:xfrm rot="5400000">
                <a:off x="5727640" y="506640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3" name="Oval 262"/>
              <p:cNvSpPr/>
              <p:nvPr/>
            </p:nvSpPr>
            <p:spPr bwMode="auto">
              <a:xfrm rot="5400000">
                <a:off x="5917652" y="516972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4" name="Oval 263"/>
              <p:cNvSpPr/>
              <p:nvPr/>
            </p:nvSpPr>
            <p:spPr bwMode="auto">
              <a:xfrm rot="5400000">
                <a:off x="5905544" y="536316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5" name="Oval 264"/>
              <p:cNvSpPr/>
              <p:nvPr/>
            </p:nvSpPr>
            <p:spPr bwMode="auto">
              <a:xfrm rot="5400000">
                <a:off x="5716586" y="525893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66" name="Oval 265"/>
              <p:cNvSpPr/>
              <p:nvPr/>
            </p:nvSpPr>
            <p:spPr bwMode="auto">
              <a:xfrm rot="5400000">
                <a:off x="5713956" y="5452378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5" name="Oval 234"/>
              <p:cNvSpPr/>
              <p:nvPr/>
            </p:nvSpPr>
            <p:spPr bwMode="auto">
              <a:xfrm rot="5400000">
                <a:off x="6710555" y="405391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6" name="Oval 2"/>
              <p:cNvSpPr/>
              <p:nvPr/>
            </p:nvSpPr>
            <p:spPr bwMode="auto">
              <a:xfrm rot="5400000">
                <a:off x="6499490" y="484445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7" name="Oval 3"/>
              <p:cNvSpPr/>
              <p:nvPr/>
            </p:nvSpPr>
            <p:spPr bwMode="auto">
              <a:xfrm rot="5400000">
                <a:off x="6695817" y="475388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8" name="Oval 4"/>
              <p:cNvSpPr/>
              <p:nvPr/>
            </p:nvSpPr>
            <p:spPr bwMode="auto">
              <a:xfrm rot="5400000">
                <a:off x="6519492" y="426459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9" name="Oval 5"/>
              <p:cNvSpPr/>
              <p:nvPr/>
            </p:nvSpPr>
            <p:spPr bwMode="auto">
              <a:xfrm rot="5400000">
                <a:off x="6709504" y="436791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0" name="Oval 6"/>
              <p:cNvSpPr/>
              <p:nvPr/>
            </p:nvSpPr>
            <p:spPr bwMode="auto">
              <a:xfrm rot="5400000">
                <a:off x="6697396" y="456135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1" name="Oval 7"/>
              <p:cNvSpPr/>
              <p:nvPr/>
            </p:nvSpPr>
            <p:spPr bwMode="auto">
              <a:xfrm rot="5400000">
                <a:off x="6508438" y="445712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2" name="Oval 8"/>
              <p:cNvSpPr/>
              <p:nvPr/>
            </p:nvSpPr>
            <p:spPr bwMode="auto">
              <a:xfrm rot="5400000">
                <a:off x="6505808" y="465056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3" name="Oval 242"/>
              <p:cNvSpPr/>
              <p:nvPr/>
            </p:nvSpPr>
            <p:spPr bwMode="auto">
              <a:xfrm rot="5400000">
                <a:off x="6695290" y="494822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4" name="Oval 243"/>
              <p:cNvSpPr/>
              <p:nvPr/>
            </p:nvSpPr>
            <p:spPr bwMode="auto">
              <a:xfrm rot="5400000">
                <a:off x="6484225" y="561684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5" name="Oval 244"/>
              <p:cNvSpPr/>
              <p:nvPr/>
            </p:nvSpPr>
            <p:spPr bwMode="auto">
              <a:xfrm rot="5400000">
                <a:off x="6680552" y="552627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6" name="Oval 245"/>
              <p:cNvSpPr/>
              <p:nvPr/>
            </p:nvSpPr>
            <p:spPr bwMode="auto">
              <a:xfrm rot="5400000">
                <a:off x="6504227" y="503698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7" name="Oval 246"/>
              <p:cNvSpPr/>
              <p:nvPr/>
            </p:nvSpPr>
            <p:spPr bwMode="auto">
              <a:xfrm rot="5400000">
                <a:off x="6694239" y="514030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8" name="Oval 247"/>
              <p:cNvSpPr/>
              <p:nvPr/>
            </p:nvSpPr>
            <p:spPr bwMode="auto">
              <a:xfrm rot="5400000">
                <a:off x="6682131" y="533374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49" name="Oval 248"/>
              <p:cNvSpPr/>
              <p:nvPr/>
            </p:nvSpPr>
            <p:spPr bwMode="auto">
              <a:xfrm rot="5400000">
                <a:off x="6493173" y="522951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50" name="Oval 249"/>
              <p:cNvSpPr/>
              <p:nvPr/>
            </p:nvSpPr>
            <p:spPr bwMode="auto">
              <a:xfrm rot="5400000">
                <a:off x="6490543" y="542295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19" name="Oval 218"/>
              <p:cNvSpPr/>
              <p:nvPr/>
            </p:nvSpPr>
            <p:spPr bwMode="auto">
              <a:xfrm rot="5400000">
                <a:off x="7105908" y="405391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0" name="Oval 2"/>
              <p:cNvSpPr/>
              <p:nvPr/>
            </p:nvSpPr>
            <p:spPr bwMode="auto">
              <a:xfrm rot="5400000">
                <a:off x="6894843" y="484445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1" name="Oval 3"/>
              <p:cNvSpPr/>
              <p:nvPr/>
            </p:nvSpPr>
            <p:spPr bwMode="auto">
              <a:xfrm rot="5400000">
                <a:off x="7091170" y="475388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2" name="Oval 4"/>
              <p:cNvSpPr/>
              <p:nvPr/>
            </p:nvSpPr>
            <p:spPr bwMode="auto">
              <a:xfrm rot="5400000">
                <a:off x="6914845" y="426459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3" name="Oval 5"/>
              <p:cNvSpPr/>
              <p:nvPr/>
            </p:nvSpPr>
            <p:spPr bwMode="auto">
              <a:xfrm rot="5400000">
                <a:off x="7104857" y="436791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4" name="Oval 6"/>
              <p:cNvSpPr/>
              <p:nvPr/>
            </p:nvSpPr>
            <p:spPr bwMode="auto">
              <a:xfrm rot="5400000">
                <a:off x="7092749" y="4561352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5" name="Oval 7"/>
              <p:cNvSpPr/>
              <p:nvPr/>
            </p:nvSpPr>
            <p:spPr bwMode="auto">
              <a:xfrm rot="5400000">
                <a:off x="6903791" y="4457120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6" name="Oval 8"/>
              <p:cNvSpPr/>
              <p:nvPr/>
            </p:nvSpPr>
            <p:spPr bwMode="auto">
              <a:xfrm rot="5400000">
                <a:off x="6901161" y="465056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7" name="Oval 226"/>
              <p:cNvSpPr/>
              <p:nvPr/>
            </p:nvSpPr>
            <p:spPr bwMode="auto">
              <a:xfrm rot="5400000">
                <a:off x="7090643" y="494822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8" name="Oval 227"/>
              <p:cNvSpPr/>
              <p:nvPr/>
            </p:nvSpPr>
            <p:spPr bwMode="auto">
              <a:xfrm rot="5400000">
                <a:off x="6879578" y="561684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29" name="Oval 228"/>
              <p:cNvSpPr/>
              <p:nvPr/>
            </p:nvSpPr>
            <p:spPr bwMode="auto">
              <a:xfrm rot="5400000">
                <a:off x="7075905" y="552627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0" name="Oval 229"/>
              <p:cNvSpPr/>
              <p:nvPr/>
            </p:nvSpPr>
            <p:spPr bwMode="auto">
              <a:xfrm rot="5400000">
                <a:off x="6899580" y="503698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1" name="Oval 230"/>
              <p:cNvSpPr/>
              <p:nvPr/>
            </p:nvSpPr>
            <p:spPr bwMode="auto">
              <a:xfrm rot="5400000">
                <a:off x="7089592" y="514030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2" name="Oval 231"/>
              <p:cNvSpPr/>
              <p:nvPr/>
            </p:nvSpPr>
            <p:spPr bwMode="auto">
              <a:xfrm rot="5400000">
                <a:off x="7077484" y="533374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3" name="Oval 232"/>
              <p:cNvSpPr/>
              <p:nvPr/>
            </p:nvSpPr>
            <p:spPr bwMode="auto">
              <a:xfrm rot="5400000">
                <a:off x="6888526" y="522951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34" name="Oval 233"/>
              <p:cNvSpPr/>
              <p:nvPr/>
            </p:nvSpPr>
            <p:spPr bwMode="auto">
              <a:xfrm rot="5400000">
                <a:off x="6885896" y="5422954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4" name="Oval 283"/>
              <p:cNvSpPr/>
              <p:nvPr/>
            </p:nvSpPr>
            <p:spPr bwMode="auto">
              <a:xfrm rot="5400000">
                <a:off x="7487139" y="4053918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5" name="Oval 2"/>
              <p:cNvSpPr/>
              <p:nvPr/>
            </p:nvSpPr>
            <p:spPr bwMode="auto">
              <a:xfrm rot="5400000">
                <a:off x="7276075" y="4844456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6" name="Oval 3"/>
              <p:cNvSpPr/>
              <p:nvPr/>
            </p:nvSpPr>
            <p:spPr bwMode="auto">
              <a:xfrm rot="5400000">
                <a:off x="7472402" y="4753880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7" name="Oval 4"/>
              <p:cNvSpPr/>
              <p:nvPr/>
            </p:nvSpPr>
            <p:spPr bwMode="auto">
              <a:xfrm rot="5400000">
                <a:off x="7296076" y="4264592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8" name="Oval 5"/>
              <p:cNvSpPr/>
              <p:nvPr/>
            </p:nvSpPr>
            <p:spPr bwMode="auto">
              <a:xfrm rot="5400000">
                <a:off x="7486088" y="4367911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89" name="Oval 6"/>
              <p:cNvSpPr/>
              <p:nvPr/>
            </p:nvSpPr>
            <p:spPr bwMode="auto">
              <a:xfrm rot="5400000">
                <a:off x="7473980" y="4561352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0" name="Oval 7"/>
              <p:cNvSpPr/>
              <p:nvPr/>
            </p:nvSpPr>
            <p:spPr bwMode="auto">
              <a:xfrm rot="5400000">
                <a:off x="7285023" y="4457120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1" name="Oval 8"/>
              <p:cNvSpPr/>
              <p:nvPr/>
            </p:nvSpPr>
            <p:spPr bwMode="auto">
              <a:xfrm rot="5400000">
                <a:off x="7282393" y="4650561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2" name="Oval 291"/>
              <p:cNvSpPr/>
              <p:nvPr/>
            </p:nvSpPr>
            <p:spPr bwMode="auto">
              <a:xfrm rot="5400000">
                <a:off x="7471875" y="4948229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3" name="Oval 292"/>
              <p:cNvSpPr/>
              <p:nvPr/>
            </p:nvSpPr>
            <p:spPr bwMode="auto">
              <a:xfrm rot="5400000">
                <a:off x="7260811" y="5616848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4" name="Oval 293"/>
              <p:cNvSpPr/>
              <p:nvPr/>
            </p:nvSpPr>
            <p:spPr bwMode="auto">
              <a:xfrm rot="5400000">
                <a:off x="7457137" y="5526272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5" name="Oval 294"/>
              <p:cNvSpPr/>
              <p:nvPr/>
            </p:nvSpPr>
            <p:spPr bwMode="auto">
              <a:xfrm rot="5400000">
                <a:off x="7280812" y="5036984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6" name="Oval 295"/>
              <p:cNvSpPr/>
              <p:nvPr/>
            </p:nvSpPr>
            <p:spPr bwMode="auto">
              <a:xfrm rot="5400000">
                <a:off x="7470823" y="5140303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7" name="Oval 296"/>
              <p:cNvSpPr/>
              <p:nvPr/>
            </p:nvSpPr>
            <p:spPr bwMode="auto">
              <a:xfrm rot="5400000">
                <a:off x="7458715" y="5333744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8" name="Oval 297"/>
              <p:cNvSpPr/>
              <p:nvPr/>
            </p:nvSpPr>
            <p:spPr bwMode="auto">
              <a:xfrm rot="5400000">
                <a:off x="7269758" y="5229512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299" name="Oval 298"/>
              <p:cNvSpPr/>
              <p:nvPr/>
            </p:nvSpPr>
            <p:spPr bwMode="auto">
              <a:xfrm rot="5400000">
                <a:off x="7267128" y="5422953"/>
                <a:ext cx="193895" cy="22422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1" name="Oval 300"/>
              <p:cNvSpPr/>
              <p:nvPr/>
            </p:nvSpPr>
            <p:spPr bwMode="auto">
              <a:xfrm rot="5400000">
                <a:off x="3444163" y="303283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2" name="Oval 301"/>
              <p:cNvSpPr/>
              <p:nvPr/>
            </p:nvSpPr>
            <p:spPr bwMode="auto">
              <a:xfrm rot="5400000">
                <a:off x="4206164" y="33376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3" name="Oval 302"/>
              <p:cNvSpPr/>
              <p:nvPr/>
            </p:nvSpPr>
            <p:spPr bwMode="auto">
              <a:xfrm rot="5400000">
                <a:off x="5196764" y="28804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 rot="5400000">
                <a:off x="5120564" y="32614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5" name="Oval 304"/>
              <p:cNvSpPr/>
              <p:nvPr/>
            </p:nvSpPr>
            <p:spPr bwMode="auto">
              <a:xfrm rot="5400000">
                <a:off x="2520619" y="383750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6" name="Oval 305"/>
              <p:cNvSpPr/>
              <p:nvPr/>
            </p:nvSpPr>
            <p:spPr bwMode="auto">
              <a:xfrm rot="5400000">
                <a:off x="3520363" y="39472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7" name="Oval 306"/>
              <p:cNvSpPr/>
              <p:nvPr/>
            </p:nvSpPr>
            <p:spPr bwMode="auto">
              <a:xfrm rot="5400000">
                <a:off x="6111164" y="28804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8" name="Oval 307"/>
              <p:cNvSpPr/>
              <p:nvPr/>
            </p:nvSpPr>
            <p:spPr bwMode="auto">
              <a:xfrm rot="5400000">
                <a:off x="2910763" y="38710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9" name="Oval 308"/>
              <p:cNvSpPr/>
              <p:nvPr/>
            </p:nvSpPr>
            <p:spPr bwMode="auto">
              <a:xfrm rot="5400000">
                <a:off x="3977563" y="39472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0" name="Oval 309"/>
              <p:cNvSpPr/>
              <p:nvPr/>
            </p:nvSpPr>
            <p:spPr bwMode="auto">
              <a:xfrm rot="5400000">
                <a:off x="4520107" y="393199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1" name="Oval 310"/>
              <p:cNvSpPr/>
              <p:nvPr/>
            </p:nvSpPr>
            <p:spPr bwMode="auto">
              <a:xfrm rot="5400000">
                <a:off x="5083987" y="387713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2" name="Oval 311"/>
              <p:cNvSpPr/>
              <p:nvPr/>
            </p:nvSpPr>
            <p:spPr bwMode="auto">
              <a:xfrm rot="5400000">
                <a:off x="7406563" y="38710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3" name="Oval 312"/>
              <p:cNvSpPr/>
              <p:nvPr/>
            </p:nvSpPr>
            <p:spPr bwMode="auto">
              <a:xfrm rot="5400000">
                <a:off x="5550407" y="408737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4" name="Oval 313"/>
              <p:cNvSpPr/>
              <p:nvPr/>
            </p:nvSpPr>
            <p:spPr bwMode="auto">
              <a:xfrm rot="5400000">
                <a:off x="5751575" y="4337309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5" name="Oval 314"/>
              <p:cNvSpPr/>
              <p:nvPr/>
            </p:nvSpPr>
            <p:spPr bwMode="auto">
              <a:xfrm rot="5400000">
                <a:off x="6086855" y="408737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6" name="Oval 315"/>
              <p:cNvSpPr/>
              <p:nvPr/>
            </p:nvSpPr>
            <p:spPr bwMode="auto">
              <a:xfrm rot="5400000">
                <a:off x="6507479" y="398374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7" name="Oval 316"/>
              <p:cNvSpPr/>
              <p:nvPr/>
            </p:nvSpPr>
            <p:spPr bwMode="auto">
              <a:xfrm rot="5400000">
                <a:off x="6330695" y="419710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8" name="Oval 317"/>
              <p:cNvSpPr/>
              <p:nvPr/>
            </p:nvSpPr>
            <p:spPr bwMode="auto">
              <a:xfrm rot="5400000">
                <a:off x="4843271" y="421538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9" name="Oval 318"/>
              <p:cNvSpPr/>
              <p:nvPr/>
            </p:nvSpPr>
            <p:spPr bwMode="auto">
              <a:xfrm rot="5400000">
                <a:off x="4971287" y="397764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0" name="Oval 319"/>
              <p:cNvSpPr/>
              <p:nvPr/>
            </p:nvSpPr>
            <p:spPr bwMode="auto">
              <a:xfrm rot="5400000">
                <a:off x="5099303" y="4227577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1" name="Oval 320"/>
              <p:cNvSpPr/>
              <p:nvPr/>
            </p:nvSpPr>
            <p:spPr bwMode="auto">
              <a:xfrm rot="5400000">
                <a:off x="5324855" y="417271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2" name="Oval 321"/>
              <p:cNvSpPr/>
              <p:nvPr/>
            </p:nvSpPr>
            <p:spPr bwMode="auto">
              <a:xfrm rot="5400000">
                <a:off x="5843015" y="4044697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3" name="Oval 322"/>
              <p:cNvSpPr/>
              <p:nvPr/>
            </p:nvSpPr>
            <p:spPr bwMode="auto">
              <a:xfrm rot="5400000">
                <a:off x="6617207" y="4221482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4" name="Oval 323"/>
              <p:cNvSpPr/>
              <p:nvPr/>
            </p:nvSpPr>
            <p:spPr bwMode="auto">
              <a:xfrm rot="5400000">
                <a:off x="6879335" y="413004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5" name="Oval 324"/>
              <p:cNvSpPr/>
              <p:nvPr/>
            </p:nvSpPr>
            <p:spPr bwMode="auto">
              <a:xfrm rot="5400000">
                <a:off x="7153655" y="381914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6" name="Oval 325"/>
              <p:cNvSpPr/>
              <p:nvPr/>
            </p:nvSpPr>
            <p:spPr bwMode="auto">
              <a:xfrm rot="5400000">
                <a:off x="7086599" y="420319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7" name="Oval 326"/>
              <p:cNvSpPr/>
              <p:nvPr/>
            </p:nvSpPr>
            <p:spPr bwMode="auto">
              <a:xfrm rot="5400000">
                <a:off x="7321295" y="4102609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8" name="Oval 327"/>
              <p:cNvSpPr/>
              <p:nvPr/>
            </p:nvSpPr>
            <p:spPr bwMode="auto">
              <a:xfrm rot="5400000">
                <a:off x="4608575" y="430987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29" name="Oval 328"/>
              <p:cNvSpPr/>
              <p:nvPr/>
            </p:nvSpPr>
            <p:spPr bwMode="auto">
              <a:xfrm rot="5400000">
                <a:off x="4187951" y="4376929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0" name="Oval 329"/>
              <p:cNvSpPr/>
              <p:nvPr/>
            </p:nvSpPr>
            <p:spPr bwMode="auto">
              <a:xfrm rot="5400000">
                <a:off x="4044695" y="4117849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1" name="Oval 330"/>
              <p:cNvSpPr/>
              <p:nvPr/>
            </p:nvSpPr>
            <p:spPr bwMode="auto">
              <a:xfrm rot="5400000">
                <a:off x="4422647" y="408127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2" name="Oval 331"/>
              <p:cNvSpPr/>
              <p:nvPr/>
            </p:nvSpPr>
            <p:spPr bwMode="auto">
              <a:xfrm rot="5400000">
                <a:off x="4678679" y="394716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3" name="Oval 332"/>
              <p:cNvSpPr/>
              <p:nvPr/>
            </p:nvSpPr>
            <p:spPr bwMode="auto">
              <a:xfrm rot="5400000">
                <a:off x="5257799" y="39624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4" name="Oval 333"/>
              <p:cNvSpPr/>
              <p:nvPr/>
            </p:nvSpPr>
            <p:spPr bwMode="auto">
              <a:xfrm rot="5400000">
                <a:off x="3581399" y="4267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5" name="Oval 334"/>
              <p:cNvSpPr/>
              <p:nvPr/>
            </p:nvSpPr>
            <p:spPr bwMode="auto">
              <a:xfrm rot="5400000">
                <a:off x="3715511" y="398678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6" name="Oval 335"/>
              <p:cNvSpPr/>
              <p:nvPr/>
            </p:nvSpPr>
            <p:spPr bwMode="auto">
              <a:xfrm rot="5400000">
                <a:off x="3020567" y="4349497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7" name="Oval 336"/>
              <p:cNvSpPr/>
              <p:nvPr/>
            </p:nvSpPr>
            <p:spPr bwMode="auto">
              <a:xfrm rot="5400000">
                <a:off x="3398519" y="408127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8" name="Oval 337"/>
              <p:cNvSpPr/>
              <p:nvPr/>
            </p:nvSpPr>
            <p:spPr bwMode="auto">
              <a:xfrm rot="5400000">
                <a:off x="3130295" y="408432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39" name="Oval 338"/>
              <p:cNvSpPr/>
              <p:nvPr/>
            </p:nvSpPr>
            <p:spPr bwMode="auto">
              <a:xfrm rot="5400000">
                <a:off x="2840735" y="4090417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0" name="Oval 339"/>
              <p:cNvSpPr/>
              <p:nvPr/>
            </p:nvSpPr>
            <p:spPr bwMode="auto">
              <a:xfrm rot="5400000">
                <a:off x="2578607" y="441350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1" name="Oval 340"/>
              <p:cNvSpPr/>
              <p:nvPr/>
            </p:nvSpPr>
            <p:spPr bwMode="auto">
              <a:xfrm rot="5400000">
                <a:off x="1804415" y="438302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2" name="Oval 341"/>
              <p:cNvSpPr/>
              <p:nvPr/>
            </p:nvSpPr>
            <p:spPr bwMode="auto">
              <a:xfrm rot="5400000">
                <a:off x="2432303" y="4133089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3" name="Oval 342"/>
              <p:cNvSpPr/>
              <p:nvPr/>
            </p:nvSpPr>
            <p:spPr bwMode="auto">
              <a:xfrm rot="5400000">
                <a:off x="1950719" y="411480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4" name="Oval 343"/>
              <p:cNvSpPr/>
              <p:nvPr/>
            </p:nvSpPr>
            <p:spPr bwMode="auto">
              <a:xfrm rot="5400000">
                <a:off x="1517903" y="414528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5" name="Oval 344"/>
              <p:cNvSpPr/>
              <p:nvPr/>
            </p:nvSpPr>
            <p:spPr bwMode="auto">
              <a:xfrm rot="5400000">
                <a:off x="1207007" y="432206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6" name="Oval 345"/>
              <p:cNvSpPr/>
              <p:nvPr/>
            </p:nvSpPr>
            <p:spPr bwMode="auto">
              <a:xfrm rot="5400000">
                <a:off x="1018031" y="4133089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7" name="Oval 346"/>
              <p:cNvSpPr/>
              <p:nvPr/>
            </p:nvSpPr>
            <p:spPr bwMode="auto">
              <a:xfrm rot="5400000">
                <a:off x="7504175" y="4227577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 bwMode="auto">
              <a:xfrm rot="5400000">
                <a:off x="1100251" y="421241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8" name="Oval 347"/>
              <p:cNvSpPr/>
              <p:nvPr/>
            </p:nvSpPr>
            <p:spPr bwMode="auto">
              <a:xfrm rot="5400000">
                <a:off x="5653964" y="33376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49" name="Oval 348"/>
              <p:cNvSpPr/>
              <p:nvPr/>
            </p:nvSpPr>
            <p:spPr bwMode="auto">
              <a:xfrm rot="5400000">
                <a:off x="4733469" y="363634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0" name="Oval 349"/>
              <p:cNvSpPr/>
              <p:nvPr/>
            </p:nvSpPr>
            <p:spPr bwMode="auto">
              <a:xfrm rot="5400000">
                <a:off x="4264077" y="3642437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1" name="Oval 350"/>
              <p:cNvSpPr/>
              <p:nvPr/>
            </p:nvSpPr>
            <p:spPr bwMode="auto">
              <a:xfrm rot="5400000">
                <a:off x="3855643" y="3697301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2" name="Oval 351"/>
              <p:cNvSpPr/>
              <p:nvPr/>
            </p:nvSpPr>
            <p:spPr bwMode="auto">
              <a:xfrm rot="5400000">
                <a:off x="1472107" y="379788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3" name="Oval 352"/>
              <p:cNvSpPr/>
              <p:nvPr/>
            </p:nvSpPr>
            <p:spPr bwMode="auto">
              <a:xfrm rot="5400000">
                <a:off x="3136315" y="378264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4" name="Oval 353"/>
              <p:cNvSpPr/>
              <p:nvPr/>
            </p:nvSpPr>
            <p:spPr bwMode="auto">
              <a:xfrm rot="5400000">
                <a:off x="2642539" y="402038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5" name="Oval 354"/>
              <p:cNvSpPr/>
              <p:nvPr/>
            </p:nvSpPr>
            <p:spPr bwMode="auto">
              <a:xfrm rot="5400000">
                <a:off x="2173147" y="402648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6" name="Oval 355"/>
              <p:cNvSpPr/>
              <p:nvPr/>
            </p:nvSpPr>
            <p:spPr bwMode="auto">
              <a:xfrm rot="5400000">
                <a:off x="1764715" y="3983813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7" name="Oval 356"/>
              <p:cNvSpPr/>
              <p:nvPr/>
            </p:nvSpPr>
            <p:spPr bwMode="auto">
              <a:xfrm rot="5400000">
                <a:off x="1392859" y="417278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8" name="Oval 357"/>
              <p:cNvSpPr/>
              <p:nvPr/>
            </p:nvSpPr>
            <p:spPr bwMode="auto">
              <a:xfrm rot="5400000">
                <a:off x="1216075" y="4005149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59" name="Oval 358"/>
              <p:cNvSpPr/>
              <p:nvPr/>
            </p:nvSpPr>
            <p:spPr bwMode="auto">
              <a:xfrm rot="5400000">
                <a:off x="7025564" y="29566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0" name="Oval 359"/>
              <p:cNvSpPr/>
              <p:nvPr/>
            </p:nvSpPr>
            <p:spPr bwMode="auto">
              <a:xfrm rot="5400000">
                <a:off x="6263564" y="34900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1" name="Oval 360"/>
              <p:cNvSpPr/>
              <p:nvPr/>
            </p:nvSpPr>
            <p:spPr bwMode="auto">
              <a:xfrm rot="5400000">
                <a:off x="6796964" y="32614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2" name="Oval 361"/>
              <p:cNvSpPr/>
              <p:nvPr/>
            </p:nvSpPr>
            <p:spPr bwMode="auto">
              <a:xfrm rot="5400000">
                <a:off x="5425364" y="37948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3" name="Oval 362"/>
              <p:cNvSpPr/>
              <p:nvPr/>
            </p:nvSpPr>
            <p:spPr bwMode="auto">
              <a:xfrm rot="5400000">
                <a:off x="5882564" y="37948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4" name="Oval 363"/>
              <p:cNvSpPr/>
              <p:nvPr/>
            </p:nvSpPr>
            <p:spPr bwMode="auto">
              <a:xfrm rot="5400000">
                <a:off x="7330364" y="33376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5" name="Oval 364"/>
              <p:cNvSpPr/>
              <p:nvPr/>
            </p:nvSpPr>
            <p:spPr bwMode="auto">
              <a:xfrm rot="5400000">
                <a:off x="6873164" y="37186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6" name="Oval 365"/>
              <p:cNvSpPr/>
              <p:nvPr/>
            </p:nvSpPr>
            <p:spPr bwMode="auto">
              <a:xfrm rot="5400000">
                <a:off x="1386764" y="30328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7" name="Oval 366"/>
              <p:cNvSpPr/>
              <p:nvPr/>
            </p:nvSpPr>
            <p:spPr bwMode="auto">
              <a:xfrm rot="5400000">
                <a:off x="4053764" y="29566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8" name="Oval 367"/>
              <p:cNvSpPr/>
              <p:nvPr/>
            </p:nvSpPr>
            <p:spPr bwMode="auto">
              <a:xfrm rot="5400000">
                <a:off x="2529764" y="32614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9" name="Oval 368"/>
              <p:cNvSpPr/>
              <p:nvPr/>
            </p:nvSpPr>
            <p:spPr bwMode="auto">
              <a:xfrm rot="5400000">
                <a:off x="1996363" y="30328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0" name="Oval 369"/>
              <p:cNvSpPr/>
              <p:nvPr/>
            </p:nvSpPr>
            <p:spPr bwMode="auto">
              <a:xfrm rot="5400000">
                <a:off x="1234363" y="33376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1" name="Oval 370"/>
              <p:cNvSpPr/>
              <p:nvPr/>
            </p:nvSpPr>
            <p:spPr bwMode="auto">
              <a:xfrm rot="5400000">
                <a:off x="1996363" y="35662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2" name="Oval 371"/>
              <p:cNvSpPr/>
              <p:nvPr/>
            </p:nvSpPr>
            <p:spPr bwMode="auto">
              <a:xfrm rot="5400000">
                <a:off x="2910763" y="34138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3" name="Oval 372"/>
              <p:cNvSpPr/>
              <p:nvPr/>
            </p:nvSpPr>
            <p:spPr bwMode="auto">
              <a:xfrm rot="5400000">
                <a:off x="4587164" y="3032836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4" name="Oval 373"/>
              <p:cNvSpPr/>
              <p:nvPr/>
            </p:nvSpPr>
            <p:spPr bwMode="auto">
              <a:xfrm rot="5400000">
                <a:off x="4876801" y="2971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5" name="Oval 374"/>
              <p:cNvSpPr/>
              <p:nvPr/>
            </p:nvSpPr>
            <p:spPr bwMode="auto">
              <a:xfrm rot="5400000">
                <a:off x="4114800" y="32004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6" name="Oval 375"/>
              <p:cNvSpPr/>
              <p:nvPr/>
            </p:nvSpPr>
            <p:spPr bwMode="auto">
              <a:xfrm rot="5400000">
                <a:off x="3124200" y="3276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7" name="Oval 376"/>
              <p:cNvSpPr/>
              <p:nvPr/>
            </p:nvSpPr>
            <p:spPr bwMode="auto">
              <a:xfrm rot="5400000">
                <a:off x="1752600" y="3048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8" name="Oval 377"/>
              <p:cNvSpPr/>
              <p:nvPr/>
            </p:nvSpPr>
            <p:spPr bwMode="auto">
              <a:xfrm rot="5400000">
                <a:off x="1219200" y="3124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79" name="Oval 378"/>
              <p:cNvSpPr/>
              <p:nvPr/>
            </p:nvSpPr>
            <p:spPr bwMode="auto">
              <a:xfrm rot="5400000">
                <a:off x="2209800" y="3733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0" name="Oval 379"/>
              <p:cNvSpPr/>
              <p:nvPr/>
            </p:nvSpPr>
            <p:spPr bwMode="auto">
              <a:xfrm rot="5400000">
                <a:off x="1524000" y="3505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1" name="Oval 380"/>
              <p:cNvSpPr/>
              <p:nvPr/>
            </p:nvSpPr>
            <p:spPr bwMode="auto">
              <a:xfrm rot="5400000">
                <a:off x="1143000" y="3505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2" name="Oval 381"/>
              <p:cNvSpPr/>
              <p:nvPr/>
            </p:nvSpPr>
            <p:spPr bwMode="auto">
              <a:xfrm rot="5400000">
                <a:off x="1066800" y="3810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3" name="Oval 382"/>
              <p:cNvSpPr/>
              <p:nvPr/>
            </p:nvSpPr>
            <p:spPr bwMode="auto">
              <a:xfrm rot="5400000">
                <a:off x="5715001" y="2286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4" name="Oval 383"/>
              <p:cNvSpPr/>
              <p:nvPr/>
            </p:nvSpPr>
            <p:spPr bwMode="auto">
              <a:xfrm rot="5400000">
                <a:off x="1066800" y="24384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5" name="Oval 384"/>
              <p:cNvSpPr/>
              <p:nvPr/>
            </p:nvSpPr>
            <p:spPr bwMode="auto">
              <a:xfrm rot="5400000">
                <a:off x="5638801" y="2743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6" name="Oval 385"/>
              <p:cNvSpPr/>
              <p:nvPr/>
            </p:nvSpPr>
            <p:spPr bwMode="auto">
              <a:xfrm rot="5400000">
                <a:off x="3657601" y="3048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7" name="Oval 386"/>
              <p:cNvSpPr/>
              <p:nvPr/>
            </p:nvSpPr>
            <p:spPr bwMode="auto">
              <a:xfrm rot="5400000">
                <a:off x="3200400" y="3048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8" name="Oval 387"/>
              <p:cNvSpPr/>
              <p:nvPr/>
            </p:nvSpPr>
            <p:spPr bwMode="auto">
              <a:xfrm rot="5400000">
                <a:off x="2286000" y="3048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89" name="Oval 388"/>
              <p:cNvSpPr/>
              <p:nvPr/>
            </p:nvSpPr>
            <p:spPr bwMode="auto">
              <a:xfrm rot="5400000">
                <a:off x="1752600" y="3276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0" name="Oval 389"/>
              <p:cNvSpPr/>
              <p:nvPr/>
            </p:nvSpPr>
            <p:spPr bwMode="auto">
              <a:xfrm rot="5400000">
                <a:off x="2362200" y="3505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1" name="Oval 390"/>
              <p:cNvSpPr/>
              <p:nvPr/>
            </p:nvSpPr>
            <p:spPr bwMode="auto">
              <a:xfrm rot="5400000">
                <a:off x="2057400" y="3276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2" name="Oval 391"/>
              <p:cNvSpPr/>
              <p:nvPr/>
            </p:nvSpPr>
            <p:spPr bwMode="auto">
              <a:xfrm rot="5400000">
                <a:off x="2667000" y="3657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3" name="Oval 392"/>
              <p:cNvSpPr/>
              <p:nvPr/>
            </p:nvSpPr>
            <p:spPr bwMode="auto">
              <a:xfrm rot="5400000">
                <a:off x="1752600" y="3733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4" name="Oval 393"/>
              <p:cNvSpPr/>
              <p:nvPr/>
            </p:nvSpPr>
            <p:spPr bwMode="auto">
              <a:xfrm rot="5400000">
                <a:off x="3352801" y="2286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5" name="Oval 394"/>
              <p:cNvSpPr/>
              <p:nvPr/>
            </p:nvSpPr>
            <p:spPr bwMode="auto">
              <a:xfrm rot="5400000">
                <a:off x="3962401" y="2667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6" name="Oval 395"/>
              <p:cNvSpPr/>
              <p:nvPr/>
            </p:nvSpPr>
            <p:spPr bwMode="auto">
              <a:xfrm rot="5400000">
                <a:off x="5105401" y="2590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7" name="Oval 396"/>
              <p:cNvSpPr/>
              <p:nvPr/>
            </p:nvSpPr>
            <p:spPr bwMode="auto">
              <a:xfrm rot="5400000">
                <a:off x="6172201" y="3048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8" name="Oval 397"/>
              <p:cNvSpPr/>
              <p:nvPr/>
            </p:nvSpPr>
            <p:spPr bwMode="auto">
              <a:xfrm rot="5400000">
                <a:off x="4343401" y="2971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99" name="Oval 398"/>
              <p:cNvSpPr/>
              <p:nvPr/>
            </p:nvSpPr>
            <p:spPr bwMode="auto">
              <a:xfrm rot="5400000">
                <a:off x="3886200" y="3429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0" name="Oval 399"/>
              <p:cNvSpPr/>
              <p:nvPr/>
            </p:nvSpPr>
            <p:spPr bwMode="auto">
              <a:xfrm rot="5400000">
                <a:off x="3593592" y="371246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1" name="Oval 400"/>
              <p:cNvSpPr/>
              <p:nvPr/>
            </p:nvSpPr>
            <p:spPr bwMode="auto">
              <a:xfrm rot="5400000">
                <a:off x="2014728" y="3889249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2" name="Oval 401"/>
              <p:cNvSpPr/>
              <p:nvPr/>
            </p:nvSpPr>
            <p:spPr bwMode="auto">
              <a:xfrm rot="5400000">
                <a:off x="3285744" y="376123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3" name="Oval 402"/>
              <p:cNvSpPr/>
              <p:nvPr/>
            </p:nvSpPr>
            <p:spPr bwMode="auto">
              <a:xfrm rot="5400000">
                <a:off x="2822448" y="317906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4" name="Oval 403"/>
              <p:cNvSpPr/>
              <p:nvPr/>
            </p:nvSpPr>
            <p:spPr bwMode="auto">
              <a:xfrm rot="5400000">
                <a:off x="3048000" y="35814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5" name="Oval 404"/>
              <p:cNvSpPr/>
              <p:nvPr/>
            </p:nvSpPr>
            <p:spPr bwMode="auto">
              <a:xfrm rot="5400000">
                <a:off x="2514600" y="24384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6" name="Oval 405"/>
              <p:cNvSpPr/>
              <p:nvPr/>
            </p:nvSpPr>
            <p:spPr bwMode="auto">
              <a:xfrm rot="5400000">
                <a:off x="1676400" y="2743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7" name="Oval 406"/>
              <p:cNvSpPr/>
              <p:nvPr/>
            </p:nvSpPr>
            <p:spPr bwMode="auto">
              <a:xfrm rot="5400000">
                <a:off x="4648201" y="2743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8" name="Oval 407"/>
              <p:cNvSpPr/>
              <p:nvPr/>
            </p:nvSpPr>
            <p:spPr bwMode="auto">
              <a:xfrm rot="5400000">
                <a:off x="6781801" y="2971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09" name="Oval 408"/>
              <p:cNvSpPr/>
              <p:nvPr/>
            </p:nvSpPr>
            <p:spPr bwMode="auto">
              <a:xfrm rot="5400000">
                <a:off x="4495800" y="3352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0" name="Oval 409"/>
              <p:cNvSpPr/>
              <p:nvPr/>
            </p:nvSpPr>
            <p:spPr bwMode="auto">
              <a:xfrm rot="5400000">
                <a:off x="4800600" y="32004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1" name="Oval 410"/>
              <p:cNvSpPr/>
              <p:nvPr/>
            </p:nvSpPr>
            <p:spPr bwMode="auto">
              <a:xfrm rot="5400000">
                <a:off x="6477001" y="3276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2" name="Oval 411"/>
              <p:cNvSpPr/>
              <p:nvPr/>
            </p:nvSpPr>
            <p:spPr bwMode="auto">
              <a:xfrm rot="5400000">
                <a:off x="7296914" y="321564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3" name="Oval 412"/>
              <p:cNvSpPr/>
              <p:nvPr/>
            </p:nvSpPr>
            <p:spPr bwMode="auto">
              <a:xfrm rot="5400000">
                <a:off x="7354826" y="368503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4" name="Oval 413"/>
              <p:cNvSpPr/>
              <p:nvPr/>
            </p:nvSpPr>
            <p:spPr bwMode="auto">
              <a:xfrm rot="5400000">
                <a:off x="6705601" y="3810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5" name="Oval 414"/>
              <p:cNvSpPr/>
              <p:nvPr/>
            </p:nvSpPr>
            <p:spPr bwMode="auto">
              <a:xfrm rot="5400000">
                <a:off x="5431536" y="356616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6" name="Oval 415"/>
              <p:cNvSpPr/>
              <p:nvPr/>
            </p:nvSpPr>
            <p:spPr bwMode="auto">
              <a:xfrm rot="5400000">
                <a:off x="4120896" y="379171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7" name="Oval 416"/>
              <p:cNvSpPr/>
              <p:nvPr/>
            </p:nvSpPr>
            <p:spPr bwMode="auto">
              <a:xfrm rot="5400000">
                <a:off x="2895600" y="2895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8" name="Oval 417"/>
              <p:cNvSpPr/>
              <p:nvPr/>
            </p:nvSpPr>
            <p:spPr bwMode="auto">
              <a:xfrm rot="5400000">
                <a:off x="6477001" y="2895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19" name="Oval 418"/>
              <p:cNvSpPr/>
              <p:nvPr/>
            </p:nvSpPr>
            <p:spPr bwMode="auto">
              <a:xfrm rot="5400000">
                <a:off x="5334000" y="2971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0" name="Oval 419"/>
              <p:cNvSpPr/>
              <p:nvPr/>
            </p:nvSpPr>
            <p:spPr bwMode="auto">
              <a:xfrm rot="5400000">
                <a:off x="5638800" y="3048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1" name="Oval 420"/>
              <p:cNvSpPr/>
              <p:nvPr/>
            </p:nvSpPr>
            <p:spPr bwMode="auto">
              <a:xfrm rot="5400000">
                <a:off x="5943600" y="3352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2" name="Oval 421"/>
              <p:cNvSpPr/>
              <p:nvPr/>
            </p:nvSpPr>
            <p:spPr bwMode="auto">
              <a:xfrm rot="5400000">
                <a:off x="6894578" y="352044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3" name="Oval 422"/>
              <p:cNvSpPr/>
              <p:nvPr/>
            </p:nvSpPr>
            <p:spPr bwMode="auto">
              <a:xfrm rot="5400000">
                <a:off x="6416040" y="371551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4" name="Oval 423"/>
              <p:cNvSpPr/>
              <p:nvPr/>
            </p:nvSpPr>
            <p:spPr bwMode="auto">
              <a:xfrm rot="5400000">
                <a:off x="6092952" y="374599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5" name="Oval 424"/>
              <p:cNvSpPr/>
              <p:nvPr/>
            </p:nvSpPr>
            <p:spPr bwMode="auto">
              <a:xfrm rot="5400000">
                <a:off x="5660136" y="3861817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6" name="Oval 425"/>
              <p:cNvSpPr/>
              <p:nvPr/>
            </p:nvSpPr>
            <p:spPr bwMode="auto">
              <a:xfrm rot="5400000">
                <a:off x="5178552" y="3575305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7" name="Oval 426"/>
              <p:cNvSpPr/>
              <p:nvPr/>
            </p:nvSpPr>
            <p:spPr bwMode="auto">
              <a:xfrm rot="5400000">
                <a:off x="4916424" y="3715513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8" name="Oval 427"/>
              <p:cNvSpPr/>
              <p:nvPr/>
            </p:nvSpPr>
            <p:spPr bwMode="auto">
              <a:xfrm rot="5400000">
                <a:off x="4398264" y="379476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9" name="Oval 428"/>
              <p:cNvSpPr/>
              <p:nvPr/>
            </p:nvSpPr>
            <p:spPr bwMode="auto">
              <a:xfrm rot="5400000">
                <a:off x="3444164" y="3337635"/>
                <a:ext cx="193895" cy="2242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0" name="Oval 429"/>
              <p:cNvSpPr/>
              <p:nvPr/>
            </p:nvSpPr>
            <p:spPr bwMode="auto">
              <a:xfrm rot="5400000">
                <a:off x="1295400" y="2133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1" name="Oval 430"/>
              <p:cNvSpPr/>
              <p:nvPr/>
            </p:nvSpPr>
            <p:spPr bwMode="auto">
              <a:xfrm rot="5400000">
                <a:off x="1524000" y="2362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2" name="Oval 431"/>
              <p:cNvSpPr/>
              <p:nvPr/>
            </p:nvSpPr>
            <p:spPr bwMode="auto">
              <a:xfrm rot="5400000">
                <a:off x="1295400" y="266700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3" name="Oval 432"/>
              <p:cNvSpPr/>
              <p:nvPr/>
            </p:nvSpPr>
            <p:spPr bwMode="auto">
              <a:xfrm rot="5400000">
                <a:off x="1828800" y="1981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4" name="Oval 433"/>
              <p:cNvSpPr/>
              <p:nvPr/>
            </p:nvSpPr>
            <p:spPr bwMode="auto">
              <a:xfrm rot="5400000">
                <a:off x="1981200" y="2590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5" name="Oval 434"/>
              <p:cNvSpPr/>
              <p:nvPr/>
            </p:nvSpPr>
            <p:spPr bwMode="auto">
              <a:xfrm rot="5400000">
                <a:off x="2133600" y="2209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6" name="Oval 435"/>
              <p:cNvSpPr/>
              <p:nvPr/>
            </p:nvSpPr>
            <p:spPr bwMode="auto">
              <a:xfrm rot="5400000">
                <a:off x="2514600" y="2743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7" name="Oval 436"/>
              <p:cNvSpPr/>
              <p:nvPr/>
            </p:nvSpPr>
            <p:spPr bwMode="auto">
              <a:xfrm rot="5400000">
                <a:off x="2438400" y="20574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8" name="Oval 437"/>
              <p:cNvSpPr/>
              <p:nvPr/>
            </p:nvSpPr>
            <p:spPr bwMode="auto">
              <a:xfrm rot="5400000">
                <a:off x="2819400" y="2286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39" name="Oval 438"/>
              <p:cNvSpPr/>
              <p:nvPr/>
            </p:nvSpPr>
            <p:spPr bwMode="auto">
              <a:xfrm rot="5400000">
                <a:off x="3124200" y="2514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0" name="Oval 439"/>
              <p:cNvSpPr/>
              <p:nvPr/>
            </p:nvSpPr>
            <p:spPr bwMode="auto">
              <a:xfrm rot="5400000">
                <a:off x="3276601" y="1981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1" name="Oval 440"/>
              <p:cNvSpPr/>
              <p:nvPr/>
            </p:nvSpPr>
            <p:spPr bwMode="auto">
              <a:xfrm rot="5400000">
                <a:off x="3810001" y="2286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2" name="Oval 441"/>
              <p:cNvSpPr/>
              <p:nvPr/>
            </p:nvSpPr>
            <p:spPr bwMode="auto">
              <a:xfrm rot="5400000">
                <a:off x="3581401" y="259080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3" name="Oval 442"/>
              <p:cNvSpPr/>
              <p:nvPr/>
            </p:nvSpPr>
            <p:spPr bwMode="auto">
              <a:xfrm rot="5400000">
                <a:off x="4114801" y="1905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4" name="Oval 443"/>
              <p:cNvSpPr/>
              <p:nvPr/>
            </p:nvSpPr>
            <p:spPr bwMode="auto">
              <a:xfrm rot="5400000">
                <a:off x="4267201" y="2362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5" name="Oval 444"/>
              <p:cNvSpPr/>
              <p:nvPr/>
            </p:nvSpPr>
            <p:spPr bwMode="auto">
              <a:xfrm rot="5400000">
                <a:off x="4419601" y="21336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6" name="Oval 445"/>
              <p:cNvSpPr/>
              <p:nvPr/>
            </p:nvSpPr>
            <p:spPr bwMode="auto">
              <a:xfrm rot="5400000">
                <a:off x="4800601" y="2362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7" name="Oval 446"/>
              <p:cNvSpPr/>
              <p:nvPr/>
            </p:nvSpPr>
            <p:spPr bwMode="auto">
              <a:xfrm rot="5400000">
                <a:off x="4724401" y="1981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8" name="Oval 447"/>
              <p:cNvSpPr/>
              <p:nvPr/>
            </p:nvSpPr>
            <p:spPr bwMode="auto">
              <a:xfrm rot="5400000">
                <a:off x="5105401" y="2209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49" name="Oval 448"/>
              <p:cNvSpPr/>
              <p:nvPr/>
            </p:nvSpPr>
            <p:spPr bwMode="auto">
              <a:xfrm rot="5400000">
                <a:off x="5410201" y="24384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0" name="Oval 449"/>
              <p:cNvSpPr/>
              <p:nvPr/>
            </p:nvSpPr>
            <p:spPr bwMode="auto">
              <a:xfrm rot="5400000">
                <a:off x="5638801" y="1981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1" name="Oval 450"/>
              <p:cNvSpPr/>
              <p:nvPr/>
            </p:nvSpPr>
            <p:spPr bwMode="auto">
              <a:xfrm rot="5400000">
                <a:off x="6172201" y="2286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2" name="Oval 451"/>
              <p:cNvSpPr/>
              <p:nvPr/>
            </p:nvSpPr>
            <p:spPr bwMode="auto">
              <a:xfrm rot="5400000">
                <a:off x="5943601" y="2590801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3" name="Oval 452"/>
              <p:cNvSpPr/>
              <p:nvPr/>
            </p:nvSpPr>
            <p:spPr bwMode="auto">
              <a:xfrm rot="5400000">
                <a:off x="6477001" y="19050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4" name="Oval 453"/>
              <p:cNvSpPr/>
              <p:nvPr/>
            </p:nvSpPr>
            <p:spPr bwMode="auto">
              <a:xfrm rot="5400000">
                <a:off x="6629401" y="2362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5" name="Oval 454"/>
              <p:cNvSpPr/>
              <p:nvPr/>
            </p:nvSpPr>
            <p:spPr bwMode="auto">
              <a:xfrm rot="5400000">
                <a:off x="6934200" y="2209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6" name="Oval 455"/>
              <p:cNvSpPr/>
              <p:nvPr/>
            </p:nvSpPr>
            <p:spPr bwMode="auto">
              <a:xfrm rot="5400000">
                <a:off x="7086600" y="2590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7" name="Oval 456"/>
              <p:cNvSpPr/>
              <p:nvPr/>
            </p:nvSpPr>
            <p:spPr bwMode="auto">
              <a:xfrm rot="5400000">
                <a:off x="7086601" y="19812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8" name="Oval 457"/>
              <p:cNvSpPr/>
              <p:nvPr/>
            </p:nvSpPr>
            <p:spPr bwMode="auto">
              <a:xfrm rot="5400000">
                <a:off x="7467601" y="2209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59" name="Oval 458"/>
              <p:cNvSpPr/>
              <p:nvPr/>
            </p:nvSpPr>
            <p:spPr bwMode="auto">
              <a:xfrm rot="5400000">
                <a:off x="7391400" y="2590800"/>
                <a:ext cx="192023" cy="19202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</p:grpSp>
        <p:sp>
          <p:nvSpPr>
            <p:cNvPr id="460" name="Rectangle 459"/>
            <p:cNvSpPr/>
            <p:nvPr/>
          </p:nvSpPr>
          <p:spPr>
            <a:xfrm>
              <a:off x="914400" y="2895600"/>
              <a:ext cx="6858000" cy="175260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2291" name="TextBox 463"/>
          <p:cNvSpPr txBox="1">
            <a:spLocks noChangeArrowheads="1"/>
          </p:cNvSpPr>
          <p:nvPr/>
        </p:nvSpPr>
        <p:spPr bwMode="auto">
          <a:xfrm>
            <a:off x="7543800" y="2209800"/>
            <a:ext cx="449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O</a:t>
            </a:r>
            <a:r>
              <a:rPr lang="en-US" altLang="en-US" baseline="-25000"/>
              <a:t>2</a:t>
            </a:r>
          </a:p>
        </p:txBody>
      </p:sp>
      <p:sp>
        <p:nvSpPr>
          <p:cNvPr id="12292" name="TextBox 464"/>
          <p:cNvSpPr txBox="1">
            <a:spLocks noChangeArrowheads="1"/>
          </p:cNvSpPr>
          <p:nvPr/>
        </p:nvSpPr>
        <p:spPr bwMode="auto">
          <a:xfrm>
            <a:off x="7543800" y="3657600"/>
            <a:ext cx="654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SiO</a:t>
            </a:r>
            <a:r>
              <a:rPr lang="en-US" altLang="en-US" baseline="-25000"/>
              <a:t>2</a:t>
            </a:r>
          </a:p>
        </p:txBody>
      </p:sp>
      <p:sp>
        <p:nvSpPr>
          <p:cNvPr id="12293" name="TextBox 465"/>
          <p:cNvSpPr txBox="1">
            <a:spLocks noChangeArrowheads="1"/>
          </p:cNvSpPr>
          <p:nvPr/>
        </p:nvSpPr>
        <p:spPr bwMode="auto">
          <a:xfrm>
            <a:off x="7543800" y="5105400"/>
            <a:ext cx="390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Si</a:t>
            </a: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Diffusion of Oxygen</a:t>
            </a:r>
          </a:p>
        </p:txBody>
      </p:sp>
      <p:cxnSp>
        <p:nvCxnSpPr>
          <p:cNvPr id="470" name="Straight Arrow Connector 469"/>
          <p:cNvCxnSpPr/>
          <p:nvPr/>
        </p:nvCxnSpPr>
        <p:spPr>
          <a:xfrm rot="10800000" flipV="1">
            <a:off x="7229475" y="5291138"/>
            <a:ext cx="403225" cy="12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Arrow Connector 472"/>
          <p:cNvCxnSpPr/>
          <p:nvPr/>
        </p:nvCxnSpPr>
        <p:spPr>
          <a:xfrm rot="10800000">
            <a:off x="7239000" y="2374900"/>
            <a:ext cx="331788" cy="142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Mechanism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Silicon in the wafer is consumed as the oxide grows</a:t>
            </a:r>
          </a:p>
          <a:p>
            <a:pPr eaLnBrk="1" hangingPunct="1"/>
            <a:r>
              <a:rPr lang="en-US" altLang="en-US" smtClean="0"/>
              <a:t>Typically, for every 1000</a:t>
            </a:r>
            <a:r>
              <a:rPr lang="en-US" altLang="en-US" smtClean="0">
                <a:cs typeface="Times New Roman" panose="02020603050405020304" pitchFamily="18" charset="0"/>
              </a:rPr>
              <a:t>Å of oxide grown, 400Å of silicon is consumed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For a 1000</a:t>
            </a:r>
            <a:r>
              <a:rPr lang="en-US" altLang="en-US" smtClean="0">
                <a:cs typeface="Times New Roman" panose="02020603050405020304" pitchFamily="18" charset="0"/>
              </a:rPr>
              <a:t>Å</a:t>
            </a:r>
            <a:r>
              <a:rPr lang="en-US" altLang="en-US" smtClean="0"/>
              <a:t> layer of oxide, the wafer physically grows only 600</a:t>
            </a:r>
            <a:r>
              <a:rPr lang="en-US" altLang="en-US" smtClean="0">
                <a:cs typeface="Times New Roman" panose="02020603050405020304" pitchFamily="18" charset="0"/>
              </a:rPr>
              <a:t>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Introduction – Silicon dioxide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3300"/>
                </a:solidFill>
              </a:rPr>
              <a:t>Types of 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Furnace Deposition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Dry Oxidation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Wet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High Pressure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Chemical Vapor Deposition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Modifying Dielectric Constant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Oxides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Native Oxide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Considered a contaminant.  It grows naturally on silicon at room temperature due to the presence of O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in the ambient environment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Can reach a maximum thickness of </a:t>
            </a:r>
            <a:r>
              <a:rPr lang="en-US" altLang="en-US" sz="2000" smtClean="0">
                <a:cs typeface="Times New Roman" panose="02020603050405020304" pitchFamily="18" charset="0"/>
              </a:rPr>
              <a:t>~40Å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Gate Oxide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 highly pure, specifically grown oxide that acts as a dielectric between the gate, source, and drain on the MOS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Optimal thickness is between 20</a:t>
            </a:r>
            <a:r>
              <a:rPr lang="en-US" altLang="en-US" sz="2000" smtClean="0">
                <a:cs typeface="Times New Roman" panose="02020603050405020304" pitchFamily="18" charset="0"/>
              </a:rPr>
              <a:t>Å</a:t>
            </a:r>
            <a:r>
              <a:rPr lang="en-US" altLang="en-US" sz="2000" smtClean="0"/>
              <a:t> and several hundred </a:t>
            </a:r>
            <a:r>
              <a:rPr lang="en-US" altLang="en-US" sz="2000" smtClean="0">
                <a:cs typeface="Times New Roman" panose="02020603050405020304" pitchFamily="18" charset="0"/>
              </a:rPr>
              <a:t>Å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Higher purity and thinner oxides lead to the production of faster devices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Oxide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943600" y="4953000"/>
            <a:ext cx="174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Gate Oxide</a:t>
            </a:r>
          </a:p>
        </p:txBody>
      </p:sp>
      <p:grpSp>
        <p:nvGrpSpPr>
          <p:cNvPr id="16388" name="Group 7"/>
          <p:cNvGrpSpPr>
            <a:grpSpLocks/>
          </p:cNvGrpSpPr>
          <p:nvPr/>
        </p:nvGrpSpPr>
        <p:grpSpPr bwMode="auto">
          <a:xfrm>
            <a:off x="533400" y="3581400"/>
            <a:ext cx="3660775" cy="1143000"/>
            <a:chOff x="606552" y="1447800"/>
            <a:chExt cx="3660648" cy="1143000"/>
          </a:xfrm>
        </p:grpSpPr>
        <p:sp>
          <p:nvSpPr>
            <p:cNvPr id="6" name="Rectangle 5"/>
            <p:cNvSpPr/>
            <p:nvPr/>
          </p:nvSpPr>
          <p:spPr>
            <a:xfrm>
              <a:off x="609727" y="1600200"/>
              <a:ext cx="3657473" cy="990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p+ Si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6552" y="1447800"/>
              <a:ext cx="3657473" cy="152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457200" y="2514600"/>
            <a:ext cx="2935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SiO</a:t>
            </a:r>
            <a:r>
              <a:rPr lang="en-US" altLang="en-US" baseline="-25000"/>
              <a:t>2</a:t>
            </a:r>
            <a:r>
              <a:rPr lang="en-US" altLang="en-US"/>
              <a:t> Native Oxide (200nm)</a:t>
            </a:r>
          </a:p>
        </p:txBody>
      </p:sp>
      <p:grpSp>
        <p:nvGrpSpPr>
          <p:cNvPr id="16390" name="Group 27"/>
          <p:cNvGrpSpPr>
            <a:grpSpLocks/>
          </p:cNvGrpSpPr>
          <p:nvPr/>
        </p:nvGrpSpPr>
        <p:grpSpPr bwMode="auto">
          <a:xfrm>
            <a:off x="4876800" y="3292475"/>
            <a:ext cx="3660775" cy="1431925"/>
            <a:chOff x="4876800" y="3291840"/>
            <a:chExt cx="3660648" cy="1432560"/>
          </a:xfrm>
        </p:grpSpPr>
        <p:grpSp>
          <p:nvGrpSpPr>
            <p:cNvPr id="16396" name="Group 9"/>
            <p:cNvGrpSpPr>
              <a:grpSpLocks/>
            </p:cNvGrpSpPr>
            <p:nvPr/>
          </p:nvGrpSpPr>
          <p:grpSpPr bwMode="auto">
            <a:xfrm>
              <a:off x="4876800" y="3657600"/>
              <a:ext cx="3660648" cy="1066800"/>
              <a:chOff x="606552" y="1524000"/>
              <a:chExt cx="3660648" cy="10668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609727" y="1599761"/>
                <a:ext cx="3657473" cy="99103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p+ Si 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06552" y="1523527"/>
                <a:ext cx="3657473" cy="7623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" name="Left Bracket 14"/>
            <p:cNvSpPr/>
            <p:nvPr/>
          </p:nvSpPr>
          <p:spPr>
            <a:xfrm rot="16200000">
              <a:off x="5859371" y="3398458"/>
              <a:ext cx="241407" cy="873095"/>
            </a:xfrm>
            <a:prstGeom prst="leftBracket">
              <a:avLst>
                <a:gd name="adj" fmla="val 58795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" name="Left Bracket 15"/>
            <p:cNvSpPr/>
            <p:nvPr/>
          </p:nvSpPr>
          <p:spPr>
            <a:xfrm rot="16200000">
              <a:off x="7297596" y="3407987"/>
              <a:ext cx="241407" cy="873095"/>
            </a:xfrm>
            <a:prstGeom prst="leftBracket">
              <a:avLst>
                <a:gd name="adj" fmla="val 58795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3" name="Flowchart: Delay 12"/>
            <p:cNvSpPr/>
            <p:nvPr/>
          </p:nvSpPr>
          <p:spPr>
            <a:xfrm>
              <a:off x="4876800" y="3569776"/>
              <a:ext cx="685776" cy="228701"/>
            </a:xfrm>
            <a:prstGeom prst="flowChartDelay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4" name="Flowchart: Delay 13"/>
            <p:cNvSpPr/>
            <p:nvPr/>
          </p:nvSpPr>
          <p:spPr>
            <a:xfrm rot="10800000">
              <a:off x="7848497" y="3580893"/>
              <a:ext cx="685776" cy="228701"/>
            </a:xfrm>
            <a:prstGeom prst="flowChartDelay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7" name="Trapezoid 16"/>
            <p:cNvSpPr/>
            <p:nvPr/>
          </p:nvSpPr>
          <p:spPr>
            <a:xfrm>
              <a:off x="6424559" y="3291840"/>
              <a:ext cx="573067" cy="365287"/>
            </a:xfrm>
            <a:prstGeom prst="trapezoid">
              <a:avLst>
                <a:gd name="adj" fmla="val 122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6402" name="TextBox 17"/>
            <p:cNvSpPr txBox="1">
              <a:spLocks noChangeArrowheads="1"/>
            </p:cNvSpPr>
            <p:nvPr/>
          </p:nvSpPr>
          <p:spPr bwMode="auto">
            <a:xfrm>
              <a:off x="6367272" y="3352800"/>
              <a:ext cx="6848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Gate</a:t>
              </a:r>
            </a:p>
          </p:txBody>
        </p:sp>
        <p:sp>
          <p:nvSpPr>
            <p:cNvPr id="16403" name="TextBox 18"/>
            <p:cNvSpPr txBox="1">
              <a:spLocks noChangeArrowheads="1"/>
            </p:cNvSpPr>
            <p:nvPr/>
          </p:nvSpPr>
          <p:spPr bwMode="auto">
            <a:xfrm>
              <a:off x="7086600" y="3657600"/>
              <a:ext cx="7360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Drain</a:t>
              </a:r>
            </a:p>
          </p:txBody>
        </p:sp>
        <p:sp>
          <p:nvSpPr>
            <p:cNvPr id="16404" name="TextBox 19"/>
            <p:cNvSpPr txBox="1">
              <a:spLocks noChangeArrowheads="1"/>
            </p:cNvSpPr>
            <p:nvPr/>
          </p:nvSpPr>
          <p:spPr bwMode="auto">
            <a:xfrm>
              <a:off x="5486400" y="3657600"/>
              <a:ext cx="91563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Source</a:t>
              </a:r>
            </a:p>
          </p:txBody>
        </p:sp>
      </p:grpSp>
      <p:sp>
        <p:nvSpPr>
          <p:cNvPr id="16391" name="TextBox 20"/>
          <p:cNvSpPr txBox="1">
            <a:spLocks noChangeArrowheads="1"/>
          </p:cNvSpPr>
          <p:nvPr/>
        </p:nvSpPr>
        <p:spPr bwMode="auto">
          <a:xfrm>
            <a:off x="5105400" y="2590800"/>
            <a:ext cx="1350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Gate Oxide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5772943" y="2980532"/>
            <a:ext cx="817563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1423194" y="2944019"/>
            <a:ext cx="817562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TextBox 26"/>
          <p:cNvSpPr txBox="1">
            <a:spLocks noChangeArrowheads="1"/>
          </p:cNvSpPr>
          <p:nvPr/>
        </p:nvSpPr>
        <p:spPr bwMode="auto">
          <a:xfrm>
            <a:off x="1447800" y="4953000"/>
            <a:ext cx="193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Native Oxide</a:t>
            </a:r>
          </a:p>
        </p:txBody>
      </p:sp>
      <p:sp>
        <p:nvSpPr>
          <p:cNvPr id="16395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Oxide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Field Oxide (FOX)</a:t>
            </a:r>
          </a:p>
          <a:p>
            <a:pPr lvl="1" eaLnBrk="1" hangingPunct="1"/>
            <a:r>
              <a:rPr lang="en-US" altLang="en-US" sz="2400" smtClean="0"/>
              <a:t>Used to isolate individual transistors from each other on a wafer</a:t>
            </a:r>
          </a:p>
          <a:p>
            <a:pPr lvl="1" eaLnBrk="1" hangingPunct="1"/>
            <a:r>
              <a:rPr lang="en-US" altLang="en-US" sz="2400" smtClean="0"/>
              <a:t>Ideal thickness is between 2,500</a:t>
            </a:r>
            <a:r>
              <a:rPr lang="en-US" altLang="en-US" sz="2400" smtClean="0">
                <a:cs typeface="Times New Roman" panose="02020603050405020304" pitchFamily="18" charset="0"/>
              </a:rPr>
              <a:t>Å – 15,000Å.</a:t>
            </a:r>
            <a:endParaRPr lang="en-US" altLang="en-US" sz="2400" smtClean="0"/>
          </a:p>
          <a:p>
            <a:pPr eaLnBrk="1" hangingPunct="1"/>
            <a:r>
              <a:rPr lang="en-US" altLang="en-US" sz="2800" smtClean="0"/>
              <a:t>Barrier Oxide</a:t>
            </a:r>
          </a:p>
          <a:p>
            <a:pPr lvl="1" eaLnBrk="1" hangingPunct="1"/>
            <a:r>
              <a:rPr lang="en-US" altLang="en-US" sz="2400" smtClean="0"/>
              <a:t>Protects active devices and silicon from further processing</a:t>
            </a:r>
          </a:p>
          <a:p>
            <a:pPr lvl="1" eaLnBrk="1" hangingPunct="1"/>
            <a:r>
              <a:rPr lang="en-US" altLang="en-US" sz="2400" smtClean="0"/>
              <a:t>Ideal thickness is usually several hundred </a:t>
            </a:r>
            <a:r>
              <a:rPr lang="en-US" altLang="en-US" sz="2400" smtClean="0">
                <a:cs typeface="Times New Roman" panose="02020603050405020304" pitchFamily="18" charset="0"/>
              </a:rPr>
              <a:t>Å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Oxide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791200" y="4800600"/>
            <a:ext cx="1998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Barrier Oxide</a:t>
            </a:r>
          </a:p>
        </p:txBody>
      </p:sp>
      <p:grpSp>
        <p:nvGrpSpPr>
          <p:cNvPr id="18436" name="Group 9"/>
          <p:cNvGrpSpPr>
            <a:grpSpLocks/>
          </p:cNvGrpSpPr>
          <p:nvPr/>
        </p:nvGrpSpPr>
        <p:grpSpPr bwMode="auto">
          <a:xfrm>
            <a:off x="304800" y="3200400"/>
            <a:ext cx="3660775" cy="1431925"/>
            <a:chOff x="4876800" y="3291840"/>
            <a:chExt cx="3660648" cy="1432560"/>
          </a:xfrm>
        </p:grpSpPr>
        <p:grpSp>
          <p:nvGrpSpPr>
            <p:cNvPr id="18462" name="Group 9"/>
            <p:cNvGrpSpPr>
              <a:grpSpLocks/>
            </p:cNvGrpSpPr>
            <p:nvPr/>
          </p:nvGrpSpPr>
          <p:grpSpPr bwMode="auto">
            <a:xfrm>
              <a:off x="4876800" y="3657600"/>
              <a:ext cx="3660648" cy="1066800"/>
              <a:chOff x="606552" y="1524000"/>
              <a:chExt cx="3660648" cy="10668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609727" y="1599761"/>
                <a:ext cx="3657473" cy="99103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p+ Si 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06552" y="1523527"/>
                <a:ext cx="3657473" cy="7623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2" name="Left Bracket 11"/>
            <p:cNvSpPr/>
            <p:nvPr/>
          </p:nvSpPr>
          <p:spPr>
            <a:xfrm rot="16200000">
              <a:off x="5859371" y="3398458"/>
              <a:ext cx="241407" cy="873095"/>
            </a:xfrm>
            <a:prstGeom prst="leftBracket">
              <a:avLst>
                <a:gd name="adj" fmla="val 58795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3" name="Left Bracket 12"/>
            <p:cNvSpPr/>
            <p:nvPr/>
          </p:nvSpPr>
          <p:spPr>
            <a:xfrm rot="16200000">
              <a:off x="7297596" y="3407987"/>
              <a:ext cx="241407" cy="873095"/>
            </a:xfrm>
            <a:prstGeom prst="leftBracket">
              <a:avLst>
                <a:gd name="adj" fmla="val 58795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4" name="Flowchart: Delay 13"/>
            <p:cNvSpPr/>
            <p:nvPr/>
          </p:nvSpPr>
          <p:spPr>
            <a:xfrm>
              <a:off x="4876800" y="3569776"/>
              <a:ext cx="685776" cy="228701"/>
            </a:xfrm>
            <a:prstGeom prst="flowChartDelay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5" name="Flowchart: Delay 14"/>
            <p:cNvSpPr/>
            <p:nvPr/>
          </p:nvSpPr>
          <p:spPr>
            <a:xfrm rot="10800000">
              <a:off x="7848497" y="3580893"/>
              <a:ext cx="685776" cy="228701"/>
            </a:xfrm>
            <a:prstGeom prst="flowChartDelay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6" name="Trapezoid 15"/>
            <p:cNvSpPr/>
            <p:nvPr/>
          </p:nvSpPr>
          <p:spPr>
            <a:xfrm>
              <a:off x="6424559" y="3291840"/>
              <a:ext cx="573067" cy="365287"/>
            </a:xfrm>
            <a:prstGeom prst="trapezoid">
              <a:avLst>
                <a:gd name="adj" fmla="val 122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8468" name="TextBox 16"/>
            <p:cNvSpPr txBox="1">
              <a:spLocks noChangeArrowheads="1"/>
            </p:cNvSpPr>
            <p:nvPr/>
          </p:nvSpPr>
          <p:spPr bwMode="auto">
            <a:xfrm>
              <a:off x="6367272" y="3352800"/>
              <a:ext cx="63030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Gate</a:t>
              </a:r>
            </a:p>
          </p:txBody>
        </p:sp>
        <p:sp>
          <p:nvSpPr>
            <p:cNvPr id="18469" name="TextBox 17"/>
            <p:cNvSpPr txBox="1">
              <a:spLocks noChangeArrowheads="1"/>
            </p:cNvSpPr>
            <p:nvPr/>
          </p:nvSpPr>
          <p:spPr bwMode="auto">
            <a:xfrm>
              <a:off x="7086600" y="3657600"/>
              <a:ext cx="67358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Drain</a:t>
              </a:r>
            </a:p>
          </p:txBody>
        </p:sp>
        <p:sp>
          <p:nvSpPr>
            <p:cNvPr id="18470" name="TextBox 18"/>
            <p:cNvSpPr txBox="1">
              <a:spLocks noChangeArrowheads="1"/>
            </p:cNvSpPr>
            <p:nvPr/>
          </p:nvSpPr>
          <p:spPr bwMode="auto">
            <a:xfrm>
              <a:off x="5562600" y="3672840"/>
              <a:ext cx="83388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Source</a:t>
              </a:r>
            </a:p>
          </p:txBody>
        </p:sp>
      </p:grpSp>
      <p:sp>
        <p:nvSpPr>
          <p:cNvPr id="18437" name="TextBox 21"/>
          <p:cNvSpPr txBox="1">
            <a:spLocks noChangeArrowheads="1"/>
          </p:cNvSpPr>
          <p:nvPr/>
        </p:nvSpPr>
        <p:spPr bwMode="auto">
          <a:xfrm>
            <a:off x="990600" y="4953000"/>
            <a:ext cx="172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Field Oxide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646906" y="3105944"/>
            <a:ext cx="477838" cy="209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TextBox 25"/>
          <p:cNvSpPr txBox="1">
            <a:spLocks noChangeArrowheads="1"/>
          </p:cNvSpPr>
          <p:nvPr/>
        </p:nvSpPr>
        <p:spPr bwMode="auto">
          <a:xfrm>
            <a:off x="655638" y="2646363"/>
            <a:ext cx="1350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Field Oxide</a:t>
            </a:r>
          </a:p>
        </p:txBody>
      </p:sp>
      <p:grpSp>
        <p:nvGrpSpPr>
          <p:cNvPr id="18440" name="Group 49"/>
          <p:cNvGrpSpPr>
            <a:grpSpLocks/>
          </p:cNvGrpSpPr>
          <p:nvPr/>
        </p:nvGrpSpPr>
        <p:grpSpPr bwMode="auto">
          <a:xfrm>
            <a:off x="4114800" y="2362200"/>
            <a:ext cx="4572000" cy="2270125"/>
            <a:chOff x="4114800" y="2362200"/>
            <a:chExt cx="4572000" cy="2270760"/>
          </a:xfrm>
        </p:grpSpPr>
        <p:grpSp>
          <p:nvGrpSpPr>
            <p:cNvPr id="18446" name="Group 26"/>
            <p:cNvGrpSpPr>
              <a:grpSpLocks/>
            </p:cNvGrpSpPr>
            <p:nvPr/>
          </p:nvGrpSpPr>
          <p:grpSpPr bwMode="auto">
            <a:xfrm>
              <a:off x="4572000" y="3200400"/>
              <a:ext cx="3660648" cy="1432560"/>
              <a:chOff x="4876800" y="3291840"/>
              <a:chExt cx="3660648" cy="1432560"/>
            </a:xfrm>
          </p:grpSpPr>
          <p:grpSp>
            <p:nvGrpSpPr>
              <p:cNvPr id="18451" name="Group 9"/>
              <p:cNvGrpSpPr>
                <a:grpSpLocks/>
              </p:cNvGrpSpPr>
              <p:nvPr/>
            </p:nvGrpSpPr>
            <p:grpSpPr bwMode="auto">
              <a:xfrm>
                <a:off x="4876800" y="3657600"/>
                <a:ext cx="3660648" cy="1066800"/>
                <a:chOff x="606552" y="1524000"/>
                <a:chExt cx="3660648" cy="10668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609727" y="1599922"/>
                  <a:ext cx="3657600" cy="990878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/>
                    <a:t>p+ Si </a:t>
                  </a: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606552" y="1523701"/>
                  <a:ext cx="3657600" cy="76221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9" name="Left Bracket 28"/>
              <p:cNvSpPr/>
              <p:nvPr/>
            </p:nvSpPr>
            <p:spPr>
              <a:xfrm rot="16200000">
                <a:off x="5859429" y="3398588"/>
                <a:ext cx="241368" cy="873125"/>
              </a:xfrm>
              <a:prstGeom prst="leftBracket">
                <a:avLst>
                  <a:gd name="adj" fmla="val 58795"/>
                </a:avLst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0" name="Left Bracket 29"/>
              <p:cNvSpPr/>
              <p:nvPr/>
            </p:nvSpPr>
            <p:spPr>
              <a:xfrm rot="16200000">
                <a:off x="7297704" y="3408116"/>
                <a:ext cx="241368" cy="873125"/>
              </a:xfrm>
              <a:prstGeom prst="leftBracket">
                <a:avLst>
                  <a:gd name="adj" fmla="val 58795"/>
                </a:avLst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1" name="Flowchart: Delay 30"/>
              <p:cNvSpPr/>
              <p:nvPr/>
            </p:nvSpPr>
            <p:spPr>
              <a:xfrm>
                <a:off x="4876800" y="3569965"/>
                <a:ext cx="685800" cy="228664"/>
              </a:xfrm>
              <a:prstGeom prst="flowChartDelay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lowchart: Delay 31"/>
              <p:cNvSpPr/>
              <p:nvPr/>
            </p:nvSpPr>
            <p:spPr>
              <a:xfrm rot="10800000">
                <a:off x="7848600" y="3581080"/>
                <a:ext cx="685800" cy="228664"/>
              </a:xfrm>
              <a:prstGeom prst="flowChartDelay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Trapezoid 32"/>
              <p:cNvSpPr/>
              <p:nvPr/>
            </p:nvSpPr>
            <p:spPr>
              <a:xfrm>
                <a:off x="6424613" y="3292074"/>
                <a:ext cx="573087" cy="365227"/>
              </a:xfrm>
              <a:prstGeom prst="trapezoid">
                <a:avLst>
                  <a:gd name="adj" fmla="val 12200"/>
                </a:avLst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57" name="TextBox 33"/>
              <p:cNvSpPr txBox="1">
                <a:spLocks noChangeArrowheads="1"/>
              </p:cNvSpPr>
              <p:nvPr/>
            </p:nvSpPr>
            <p:spPr bwMode="auto">
              <a:xfrm>
                <a:off x="6367272" y="3352800"/>
                <a:ext cx="63030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Gate</a:t>
                </a:r>
              </a:p>
            </p:txBody>
          </p:sp>
          <p:sp>
            <p:nvSpPr>
              <p:cNvPr id="18458" name="TextBox 34"/>
              <p:cNvSpPr txBox="1">
                <a:spLocks noChangeArrowheads="1"/>
              </p:cNvSpPr>
              <p:nvPr/>
            </p:nvSpPr>
            <p:spPr bwMode="auto">
              <a:xfrm>
                <a:off x="7086600" y="3657600"/>
                <a:ext cx="6735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Drain</a:t>
                </a:r>
              </a:p>
            </p:txBody>
          </p:sp>
          <p:sp>
            <p:nvSpPr>
              <p:cNvPr id="18459" name="TextBox 35"/>
              <p:cNvSpPr txBox="1">
                <a:spLocks noChangeArrowheads="1"/>
              </p:cNvSpPr>
              <p:nvPr/>
            </p:nvSpPr>
            <p:spPr bwMode="auto">
              <a:xfrm>
                <a:off x="5562600" y="3672840"/>
                <a:ext cx="83388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Source</a:t>
                </a:r>
              </a:p>
            </p:txBody>
          </p:sp>
        </p:grpSp>
        <p:sp>
          <p:nvSpPr>
            <p:cNvPr id="40" name="Freeform 39"/>
            <p:cNvSpPr/>
            <p:nvPr/>
          </p:nvSpPr>
          <p:spPr>
            <a:xfrm>
              <a:off x="4565650" y="2836996"/>
              <a:ext cx="3663950" cy="730454"/>
            </a:xfrm>
            <a:custGeom>
              <a:avLst/>
              <a:gdLst>
                <a:gd name="connsiteX0" fmla="*/ 6579 w 3664179"/>
                <a:gd name="connsiteY0" fmla="*/ 638106 h 730204"/>
                <a:gd name="connsiteX1" fmla="*/ 401284 w 3664179"/>
                <a:gd name="connsiteY1" fmla="*/ 641396 h 730204"/>
                <a:gd name="connsiteX2" fmla="*/ 542720 w 3664179"/>
                <a:gd name="connsiteY2" fmla="*/ 661131 h 730204"/>
                <a:gd name="connsiteX3" fmla="*/ 628239 w 3664179"/>
                <a:gd name="connsiteY3" fmla="*/ 687444 h 730204"/>
                <a:gd name="connsiteX4" fmla="*/ 670999 w 3664179"/>
                <a:gd name="connsiteY4" fmla="*/ 710469 h 730204"/>
                <a:gd name="connsiteX5" fmla="*/ 687445 w 3664179"/>
                <a:gd name="connsiteY5" fmla="*/ 730204 h 730204"/>
                <a:gd name="connsiteX6" fmla="*/ 1559085 w 3664179"/>
                <a:gd name="connsiteY6" fmla="*/ 726915 h 730204"/>
                <a:gd name="connsiteX7" fmla="*/ 1601845 w 3664179"/>
                <a:gd name="connsiteY7" fmla="*/ 361813 h 730204"/>
                <a:gd name="connsiteX8" fmla="*/ 2085359 w 3664179"/>
                <a:gd name="connsiteY8" fmla="*/ 365102 h 730204"/>
                <a:gd name="connsiteX9" fmla="*/ 2128118 w 3664179"/>
                <a:gd name="connsiteY9" fmla="*/ 726915 h 730204"/>
                <a:gd name="connsiteX10" fmla="*/ 2996469 w 3664179"/>
                <a:gd name="connsiteY10" fmla="*/ 730204 h 730204"/>
                <a:gd name="connsiteX11" fmla="*/ 3045808 w 3664179"/>
                <a:gd name="connsiteY11" fmla="*/ 707180 h 730204"/>
                <a:gd name="connsiteX12" fmla="*/ 3111592 w 3664179"/>
                <a:gd name="connsiteY12" fmla="*/ 680866 h 730204"/>
                <a:gd name="connsiteX13" fmla="*/ 3190533 w 3664179"/>
                <a:gd name="connsiteY13" fmla="*/ 661131 h 730204"/>
                <a:gd name="connsiteX14" fmla="*/ 3253028 w 3664179"/>
                <a:gd name="connsiteY14" fmla="*/ 654552 h 730204"/>
                <a:gd name="connsiteX15" fmla="*/ 3664179 w 3664179"/>
                <a:gd name="connsiteY15" fmla="*/ 651263 h 730204"/>
                <a:gd name="connsiteX16" fmla="*/ 3664179 w 3664179"/>
                <a:gd name="connsiteY16" fmla="*/ 0 h 730204"/>
                <a:gd name="connsiteX17" fmla="*/ 0 w 3664179"/>
                <a:gd name="connsiteY17" fmla="*/ 0 h 730204"/>
                <a:gd name="connsiteX18" fmla="*/ 6579 w 3664179"/>
                <a:gd name="connsiteY18" fmla="*/ 638106 h 730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664179" h="730204">
                  <a:moveTo>
                    <a:pt x="6579" y="638106"/>
                  </a:moveTo>
                  <a:lnTo>
                    <a:pt x="401284" y="641396"/>
                  </a:lnTo>
                  <a:lnTo>
                    <a:pt x="542720" y="661131"/>
                  </a:lnTo>
                  <a:lnTo>
                    <a:pt x="628239" y="687444"/>
                  </a:lnTo>
                  <a:lnTo>
                    <a:pt x="670999" y="710469"/>
                  </a:lnTo>
                  <a:lnTo>
                    <a:pt x="687445" y="730204"/>
                  </a:lnTo>
                  <a:lnTo>
                    <a:pt x="1559085" y="726915"/>
                  </a:lnTo>
                  <a:lnTo>
                    <a:pt x="1601845" y="361813"/>
                  </a:lnTo>
                  <a:lnTo>
                    <a:pt x="2085359" y="365102"/>
                  </a:lnTo>
                  <a:lnTo>
                    <a:pt x="2128118" y="726915"/>
                  </a:lnTo>
                  <a:lnTo>
                    <a:pt x="2996469" y="730204"/>
                  </a:lnTo>
                  <a:lnTo>
                    <a:pt x="3045808" y="707180"/>
                  </a:lnTo>
                  <a:lnTo>
                    <a:pt x="3111592" y="680866"/>
                  </a:lnTo>
                  <a:lnTo>
                    <a:pt x="3190533" y="661131"/>
                  </a:lnTo>
                  <a:lnTo>
                    <a:pt x="3253028" y="654552"/>
                  </a:lnTo>
                  <a:lnTo>
                    <a:pt x="3664179" y="651263"/>
                  </a:lnTo>
                  <a:lnTo>
                    <a:pt x="3664179" y="0"/>
                  </a:lnTo>
                  <a:lnTo>
                    <a:pt x="0" y="0"/>
                  </a:lnTo>
                  <a:lnTo>
                    <a:pt x="6579" y="63810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114800" y="2362200"/>
              <a:ext cx="1905000" cy="914656"/>
            </a:xfrm>
            <a:prstGeom prst="roundRect">
              <a:avLst>
                <a:gd name="adj" fmla="val 38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781800" y="2362200"/>
              <a:ext cx="1905000" cy="914656"/>
            </a:xfrm>
            <a:prstGeom prst="roundRect">
              <a:avLst>
                <a:gd name="adj" fmla="val 38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9" name="Block Arc 48"/>
            <p:cNvSpPr/>
            <p:nvPr/>
          </p:nvSpPr>
          <p:spPr>
            <a:xfrm>
              <a:off x="5749925" y="2625799"/>
              <a:ext cx="1295400" cy="990877"/>
            </a:xfrm>
            <a:prstGeom prst="blockArc">
              <a:avLst>
                <a:gd name="adj1" fmla="val 10800000"/>
                <a:gd name="adj2" fmla="val 0"/>
                <a:gd name="adj3" fmla="val 2192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8441" name="TextBox 50"/>
          <p:cNvSpPr txBox="1">
            <a:spLocks noChangeArrowheads="1"/>
          </p:cNvSpPr>
          <p:nvPr/>
        </p:nvSpPr>
        <p:spPr bwMode="auto">
          <a:xfrm>
            <a:off x="4343400" y="2133600"/>
            <a:ext cx="1544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Barrier Oxide</a:t>
            </a:r>
          </a:p>
        </p:txBody>
      </p:sp>
      <p:cxnSp>
        <p:nvCxnSpPr>
          <p:cNvPr id="53" name="Straight Arrow Connector 52"/>
          <p:cNvCxnSpPr>
            <a:stCxn id="18441" idx="2"/>
          </p:cNvCxnSpPr>
          <p:nvPr/>
        </p:nvCxnSpPr>
        <p:spPr>
          <a:xfrm rot="16200000" flipH="1">
            <a:off x="5187157" y="2431256"/>
            <a:ext cx="654050" cy="798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rapezoid 53"/>
          <p:cNvSpPr/>
          <p:nvPr/>
        </p:nvSpPr>
        <p:spPr>
          <a:xfrm>
            <a:off x="4724400" y="3048000"/>
            <a:ext cx="914400" cy="228600"/>
          </a:xfrm>
          <a:prstGeom prst="trapezoid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5" name="Trapezoid 54"/>
          <p:cNvSpPr/>
          <p:nvPr/>
        </p:nvSpPr>
        <p:spPr>
          <a:xfrm>
            <a:off x="7162800" y="3048000"/>
            <a:ext cx="914400" cy="228600"/>
          </a:xfrm>
          <a:prstGeom prst="trapezoid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445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Oxide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Barrier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Used as a mask to prevent doping in unwanted areas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Also used in patterning of wafers.  Its chemical resistance provides a strong barrier for etching/depositing/etc.  patterns in a wafer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Optimal thickness ~400</a:t>
            </a:r>
            <a:r>
              <a:rPr lang="en-US" altLang="en-US" sz="2400" smtClean="0">
                <a:cs typeface="Times New Roman" panose="02020603050405020304" pitchFamily="18" charset="0"/>
              </a:rPr>
              <a:t>Å</a:t>
            </a:r>
            <a:r>
              <a:rPr lang="en-US" altLang="en-US" sz="2400" smtClean="0"/>
              <a:t> – 1,200</a:t>
            </a:r>
            <a:r>
              <a:rPr lang="en-US" altLang="en-US" sz="2400" smtClean="0">
                <a:cs typeface="Times New Roman" panose="02020603050405020304" pitchFamily="18" charset="0"/>
              </a:rPr>
              <a:t>Å, but it depends on the doping process</a:t>
            </a: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Pad Oxide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Reduces stress for Si</a:t>
            </a:r>
            <a:r>
              <a:rPr lang="en-US" altLang="en-US" sz="2400" baseline="-25000" smtClean="0"/>
              <a:t>3</a:t>
            </a:r>
            <a:r>
              <a:rPr lang="en-US" altLang="en-US" sz="2400" smtClean="0"/>
              <a:t>N</a:t>
            </a:r>
            <a:r>
              <a:rPr lang="en-US" altLang="en-US" sz="2400" baseline="-25000" smtClean="0"/>
              <a:t>4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Thickness is kept very thin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Oxide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715000" y="5181600"/>
            <a:ext cx="1622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Pad Oxide</a:t>
            </a:r>
          </a:p>
        </p:txBody>
      </p:sp>
      <p:grpSp>
        <p:nvGrpSpPr>
          <p:cNvPr id="20484" name="Group 43"/>
          <p:cNvGrpSpPr>
            <a:grpSpLocks/>
          </p:cNvGrpSpPr>
          <p:nvPr/>
        </p:nvGrpSpPr>
        <p:grpSpPr bwMode="auto">
          <a:xfrm>
            <a:off x="457200" y="2971800"/>
            <a:ext cx="3660775" cy="2060575"/>
            <a:chOff x="533400" y="1905000"/>
            <a:chExt cx="3660648" cy="2060575"/>
          </a:xfrm>
        </p:grpSpPr>
        <p:grpSp>
          <p:nvGrpSpPr>
            <p:cNvPr id="20509" name="Group 5"/>
            <p:cNvGrpSpPr>
              <a:grpSpLocks/>
            </p:cNvGrpSpPr>
            <p:nvPr/>
          </p:nvGrpSpPr>
          <p:grpSpPr bwMode="auto">
            <a:xfrm>
              <a:off x="533400" y="2612390"/>
              <a:ext cx="3660648" cy="1353185"/>
              <a:chOff x="4876800" y="3371215"/>
              <a:chExt cx="3660648" cy="135318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4879975" y="3733800"/>
                <a:ext cx="3657473" cy="9906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p+ Si </a:t>
                </a:r>
              </a:p>
            </p:txBody>
          </p:sp>
          <p:sp>
            <p:nvSpPr>
              <p:cNvPr id="8" name="Left Bracket 7"/>
              <p:cNvSpPr/>
              <p:nvPr/>
            </p:nvSpPr>
            <p:spPr>
              <a:xfrm rot="16200000">
                <a:off x="5900700" y="3357577"/>
                <a:ext cx="158750" cy="873095"/>
              </a:xfrm>
              <a:prstGeom prst="leftBracket">
                <a:avLst>
                  <a:gd name="adj" fmla="val 58795"/>
                </a:avLst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9" name="Left Bracket 8"/>
              <p:cNvSpPr/>
              <p:nvPr/>
            </p:nvSpPr>
            <p:spPr>
              <a:xfrm rot="16200000">
                <a:off x="7338925" y="3367102"/>
                <a:ext cx="158750" cy="873095"/>
              </a:xfrm>
              <a:prstGeom prst="leftBracket">
                <a:avLst>
                  <a:gd name="adj" fmla="val 58795"/>
                </a:avLst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0" name="Flowchart: Delay 9"/>
              <p:cNvSpPr/>
              <p:nvPr/>
            </p:nvSpPr>
            <p:spPr>
              <a:xfrm>
                <a:off x="4876800" y="3570288"/>
                <a:ext cx="685776" cy="228600"/>
              </a:xfrm>
              <a:prstGeom prst="flowChartDelay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lowchart: Delay 10"/>
              <p:cNvSpPr/>
              <p:nvPr/>
            </p:nvSpPr>
            <p:spPr>
              <a:xfrm rot="10800000">
                <a:off x="7848497" y="3581400"/>
                <a:ext cx="685776" cy="228600"/>
              </a:xfrm>
              <a:prstGeom prst="flowChartDelay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Trapezoid 11"/>
              <p:cNvSpPr/>
              <p:nvPr/>
            </p:nvSpPr>
            <p:spPr>
              <a:xfrm>
                <a:off x="6413447" y="3371850"/>
                <a:ext cx="566718" cy="365125"/>
              </a:xfrm>
              <a:prstGeom prst="trapezoid">
                <a:avLst>
                  <a:gd name="adj" fmla="val 12200"/>
                </a:avLst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rot="5400000">
              <a:off x="724675" y="24757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877070" y="25519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1029465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1181860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1334254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1486649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1639044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1791438" y="22471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943833" y="22471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2096228" y="22471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>
              <a:off x="2248623" y="22471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2401017" y="2782094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>
              <a:off x="2553412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2705807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2858201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3010596" y="27805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5400000">
              <a:off x="3162991" y="25519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5400000">
              <a:off x="3315386" y="24757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5400000">
              <a:off x="3467780" y="24757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>
              <a:off x="3620175" y="24757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>
              <a:off x="3772570" y="24757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>
              <a:off x="572281" y="24757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5400000">
              <a:off x="419886" y="24757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5400000">
              <a:off x="267491" y="2475706"/>
              <a:ext cx="685800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85" name="TextBox 42"/>
          <p:cNvSpPr txBox="1">
            <a:spLocks noChangeArrowheads="1"/>
          </p:cNvSpPr>
          <p:nvPr/>
        </p:nvSpPr>
        <p:spPr bwMode="auto">
          <a:xfrm>
            <a:off x="762000" y="5181600"/>
            <a:ext cx="3049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Dopant Barrier Oxide</a:t>
            </a:r>
          </a:p>
        </p:txBody>
      </p:sp>
      <p:sp>
        <p:nvSpPr>
          <p:cNvPr id="65" name="Block Arc 64"/>
          <p:cNvSpPr/>
          <p:nvPr/>
        </p:nvSpPr>
        <p:spPr>
          <a:xfrm>
            <a:off x="5984875" y="2530475"/>
            <a:ext cx="1295400" cy="990600"/>
          </a:xfrm>
          <a:prstGeom prst="blockArc">
            <a:avLst>
              <a:gd name="adj1" fmla="val 10800000"/>
              <a:gd name="adj2" fmla="val 0"/>
              <a:gd name="adj3" fmla="val 2192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4724400" y="3048000"/>
            <a:ext cx="3652838" cy="728663"/>
          </a:xfrm>
          <a:custGeom>
            <a:avLst/>
            <a:gdLst>
              <a:gd name="connsiteX0" fmla="*/ 1552575 w 3652838"/>
              <a:gd name="connsiteY0" fmla="*/ 723900 h 728663"/>
              <a:gd name="connsiteX1" fmla="*/ 0 w 3652838"/>
              <a:gd name="connsiteY1" fmla="*/ 728663 h 728663"/>
              <a:gd name="connsiteX2" fmla="*/ 4763 w 3652838"/>
              <a:gd name="connsiteY2" fmla="*/ 433388 h 728663"/>
              <a:gd name="connsiteX3" fmla="*/ 1119188 w 3652838"/>
              <a:gd name="connsiteY3" fmla="*/ 447675 h 728663"/>
              <a:gd name="connsiteX4" fmla="*/ 1233488 w 3652838"/>
              <a:gd name="connsiteY4" fmla="*/ 419100 h 728663"/>
              <a:gd name="connsiteX5" fmla="*/ 1328738 w 3652838"/>
              <a:gd name="connsiteY5" fmla="*/ 357188 h 728663"/>
              <a:gd name="connsiteX6" fmla="*/ 1376363 w 3652838"/>
              <a:gd name="connsiteY6" fmla="*/ 304800 h 728663"/>
              <a:gd name="connsiteX7" fmla="*/ 1404938 w 3652838"/>
              <a:gd name="connsiteY7" fmla="*/ 257175 h 728663"/>
              <a:gd name="connsiteX8" fmla="*/ 1433513 w 3652838"/>
              <a:gd name="connsiteY8" fmla="*/ 180975 h 728663"/>
              <a:gd name="connsiteX9" fmla="*/ 1462088 w 3652838"/>
              <a:gd name="connsiteY9" fmla="*/ 128588 h 728663"/>
              <a:gd name="connsiteX10" fmla="*/ 1524000 w 3652838"/>
              <a:gd name="connsiteY10" fmla="*/ 80963 h 728663"/>
              <a:gd name="connsiteX11" fmla="*/ 1604963 w 3652838"/>
              <a:gd name="connsiteY11" fmla="*/ 42863 h 728663"/>
              <a:gd name="connsiteX12" fmla="*/ 1704975 w 3652838"/>
              <a:gd name="connsiteY12" fmla="*/ 14288 h 728663"/>
              <a:gd name="connsiteX13" fmla="*/ 1804988 w 3652838"/>
              <a:gd name="connsiteY13" fmla="*/ 0 h 728663"/>
              <a:gd name="connsiteX14" fmla="*/ 1900238 w 3652838"/>
              <a:gd name="connsiteY14" fmla="*/ 4763 h 728663"/>
              <a:gd name="connsiteX15" fmla="*/ 1981200 w 3652838"/>
              <a:gd name="connsiteY15" fmla="*/ 19050 h 728663"/>
              <a:gd name="connsiteX16" fmla="*/ 2071688 w 3652838"/>
              <a:gd name="connsiteY16" fmla="*/ 52388 h 728663"/>
              <a:gd name="connsiteX17" fmla="*/ 2133600 w 3652838"/>
              <a:gd name="connsiteY17" fmla="*/ 90488 h 728663"/>
              <a:gd name="connsiteX18" fmla="*/ 2195513 w 3652838"/>
              <a:gd name="connsiteY18" fmla="*/ 142875 h 728663"/>
              <a:gd name="connsiteX19" fmla="*/ 2224088 w 3652838"/>
              <a:gd name="connsiteY19" fmla="*/ 190500 h 728663"/>
              <a:gd name="connsiteX20" fmla="*/ 2247900 w 3652838"/>
              <a:gd name="connsiteY20" fmla="*/ 252413 h 728663"/>
              <a:gd name="connsiteX21" fmla="*/ 2295525 w 3652838"/>
              <a:gd name="connsiteY21" fmla="*/ 319088 h 728663"/>
              <a:gd name="connsiteX22" fmla="*/ 2338388 w 3652838"/>
              <a:gd name="connsiteY22" fmla="*/ 357188 h 728663"/>
              <a:gd name="connsiteX23" fmla="*/ 2409825 w 3652838"/>
              <a:gd name="connsiteY23" fmla="*/ 409575 h 728663"/>
              <a:gd name="connsiteX24" fmla="*/ 2466975 w 3652838"/>
              <a:gd name="connsiteY24" fmla="*/ 428625 h 728663"/>
              <a:gd name="connsiteX25" fmla="*/ 2586038 w 3652838"/>
              <a:gd name="connsiteY25" fmla="*/ 438150 h 728663"/>
              <a:gd name="connsiteX26" fmla="*/ 3648075 w 3652838"/>
              <a:gd name="connsiteY26" fmla="*/ 438150 h 728663"/>
              <a:gd name="connsiteX27" fmla="*/ 3652838 w 3652838"/>
              <a:gd name="connsiteY27" fmla="*/ 728663 h 728663"/>
              <a:gd name="connsiteX28" fmla="*/ 1552575 w 3652838"/>
              <a:gd name="connsiteY28" fmla="*/ 723900 h 72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652838" h="728663">
                <a:moveTo>
                  <a:pt x="1552575" y="723900"/>
                </a:moveTo>
                <a:lnTo>
                  <a:pt x="0" y="728663"/>
                </a:lnTo>
                <a:cubicBezTo>
                  <a:pt x="1588" y="630238"/>
                  <a:pt x="3175" y="531813"/>
                  <a:pt x="4763" y="433388"/>
                </a:cubicBezTo>
                <a:lnTo>
                  <a:pt x="1119188" y="447675"/>
                </a:lnTo>
                <a:lnTo>
                  <a:pt x="1233488" y="419100"/>
                </a:lnTo>
                <a:lnTo>
                  <a:pt x="1328738" y="357188"/>
                </a:lnTo>
                <a:lnTo>
                  <a:pt x="1376363" y="304800"/>
                </a:lnTo>
                <a:lnTo>
                  <a:pt x="1404938" y="257175"/>
                </a:lnTo>
                <a:lnTo>
                  <a:pt x="1433513" y="180975"/>
                </a:lnTo>
                <a:lnTo>
                  <a:pt x="1462088" y="128588"/>
                </a:lnTo>
                <a:lnTo>
                  <a:pt x="1524000" y="80963"/>
                </a:lnTo>
                <a:lnTo>
                  <a:pt x="1604963" y="42863"/>
                </a:lnTo>
                <a:lnTo>
                  <a:pt x="1704975" y="14288"/>
                </a:lnTo>
                <a:lnTo>
                  <a:pt x="1804988" y="0"/>
                </a:lnTo>
                <a:lnTo>
                  <a:pt x="1900238" y="4763"/>
                </a:lnTo>
                <a:lnTo>
                  <a:pt x="1981200" y="19050"/>
                </a:lnTo>
                <a:lnTo>
                  <a:pt x="2071688" y="52388"/>
                </a:lnTo>
                <a:lnTo>
                  <a:pt x="2133600" y="90488"/>
                </a:lnTo>
                <a:lnTo>
                  <a:pt x="2195513" y="142875"/>
                </a:lnTo>
                <a:lnTo>
                  <a:pt x="2224088" y="190500"/>
                </a:lnTo>
                <a:lnTo>
                  <a:pt x="2247900" y="252413"/>
                </a:lnTo>
                <a:lnTo>
                  <a:pt x="2295525" y="319088"/>
                </a:lnTo>
                <a:lnTo>
                  <a:pt x="2338388" y="357188"/>
                </a:lnTo>
                <a:lnTo>
                  <a:pt x="2409825" y="409575"/>
                </a:lnTo>
                <a:lnTo>
                  <a:pt x="2466975" y="428625"/>
                </a:lnTo>
                <a:lnTo>
                  <a:pt x="2586038" y="438150"/>
                </a:lnTo>
                <a:lnTo>
                  <a:pt x="3648075" y="438150"/>
                </a:lnTo>
                <a:cubicBezTo>
                  <a:pt x="3649663" y="534988"/>
                  <a:pt x="3651250" y="631825"/>
                  <a:pt x="3652838" y="728663"/>
                </a:cubicBezTo>
                <a:lnTo>
                  <a:pt x="1552575" y="7239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572000" y="2895600"/>
            <a:ext cx="1905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4724400" y="3352800"/>
            <a:ext cx="3652838" cy="728663"/>
          </a:xfrm>
          <a:custGeom>
            <a:avLst/>
            <a:gdLst>
              <a:gd name="connsiteX0" fmla="*/ 1552575 w 3652838"/>
              <a:gd name="connsiteY0" fmla="*/ 723900 h 728663"/>
              <a:gd name="connsiteX1" fmla="*/ 0 w 3652838"/>
              <a:gd name="connsiteY1" fmla="*/ 728663 h 728663"/>
              <a:gd name="connsiteX2" fmla="*/ 4763 w 3652838"/>
              <a:gd name="connsiteY2" fmla="*/ 433388 h 728663"/>
              <a:gd name="connsiteX3" fmla="*/ 1119188 w 3652838"/>
              <a:gd name="connsiteY3" fmla="*/ 447675 h 728663"/>
              <a:gd name="connsiteX4" fmla="*/ 1233488 w 3652838"/>
              <a:gd name="connsiteY4" fmla="*/ 419100 h 728663"/>
              <a:gd name="connsiteX5" fmla="*/ 1328738 w 3652838"/>
              <a:gd name="connsiteY5" fmla="*/ 357188 h 728663"/>
              <a:gd name="connsiteX6" fmla="*/ 1376363 w 3652838"/>
              <a:gd name="connsiteY6" fmla="*/ 304800 h 728663"/>
              <a:gd name="connsiteX7" fmla="*/ 1404938 w 3652838"/>
              <a:gd name="connsiteY7" fmla="*/ 257175 h 728663"/>
              <a:gd name="connsiteX8" fmla="*/ 1433513 w 3652838"/>
              <a:gd name="connsiteY8" fmla="*/ 180975 h 728663"/>
              <a:gd name="connsiteX9" fmla="*/ 1462088 w 3652838"/>
              <a:gd name="connsiteY9" fmla="*/ 128588 h 728663"/>
              <a:gd name="connsiteX10" fmla="*/ 1524000 w 3652838"/>
              <a:gd name="connsiteY10" fmla="*/ 80963 h 728663"/>
              <a:gd name="connsiteX11" fmla="*/ 1604963 w 3652838"/>
              <a:gd name="connsiteY11" fmla="*/ 42863 h 728663"/>
              <a:gd name="connsiteX12" fmla="*/ 1704975 w 3652838"/>
              <a:gd name="connsiteY12" fmla="*/ 14288 h 728663"/>
              <a:gd name="connsiteX13" fmla="*/ 1804988 w 3652838"/>
              <a:gd name="connsiteY13" fmla="*/ 0 h 728663"/>
              <a:gd name="connsiteX14" fmla="*/ 1900238 w 3652838"/>
              <a:gd name="connsiteY14" fmla="*/ 4763 h 728663"/>
              <a:gd name="connsiteX15" fmla="*/ 1981200 w 3652838"/>
              <a:gd name="connsiteY15" fmla="*/ 19050 h 728663"/>
              <a:gd name="connsiteX16" fmla="*/ 2071688 w 3652838"/>
              <a:gd name="connsiteY16" fmla="*/ 52388 h 728663"/>
              <a:gd name="connsiteX17" fmla="*/ 2133600 w 3652838"/>
              <a:gd name="connsiteY17" fmla="*/ 90488 h 728663"/>
              <a:gd name="connsiteX18" fmla="*/ 2195513 w 3652838"/>
              <a:gd name="connsiteY18" fmla="*/ 142875 h 728663"/>
              <a:gd name="connsiteX19" fmla="*/ 2224088 w 3652838"/>
              <a:gd name="connsiteY19" fmla="*/ 190500 h 728663"/>
              <a:gd name="connsiteX20" fmla="*/ 2247900 w 3652838"/>
              <a:gd name="connsiteY20" fmla="*/ 252413 h 728663"/>
              <a:gd name="connsiteX21" fmla="*/ 2295525 w 3652838"/>
              <a:gd name="connsiteY21" fmla="*/ 319088 h 728663"/>
              <a:gd name="connsiteX22" fmla="*/ 2338388 w 3652838"/>
              <a:gd name="connsiteY22" fmla="*/ 357188 h 728663"/>
              <a:gd name="connsiteX23" fmla="*/ 2409825 w 3652838"/>
              <a:gd name="connsiteY23" fmla="*/ 409575 h 728663"/>
              <a:gd name="connsiteX24" fmla="*/ 2466975 w 3652838"/>
              <a:gd name="connsiteY24" fmla="*/ 428625 h 728663"/>
              <a:gd name="connsiteX25" fmla="*/ 2586038 w 3652838"/>
              <a:gd name="connsiteY25" fmla="*/ 438150 h 728663"/>
              <a:gd name="connsiteX26" fmla="*/ 3648075 w 3652838"/>
              <a:gd name="connsiteY26" fmla="*/ 438150 h 728663"/>
              <a:gd name="connsiteX27" fmla="*/ 3652838 w 3652838"/>
              <a:gd name="connsiteY27" fmla="*/ 728663 h 728663"/>
              <a:gd name="connsiteX28" fmla="*/ 1552575 w 3652838"/>
              <a:gd name="connsiteY28" fmla="*/ 723900 h 72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652838" h="728663">
                <a:moveTo>
                  <a:pt x="1552575" y="723900"/>
                </a:moveTo>
                <a:lnTo>
                  <a:pt x="0" y="728663"/>
                </a:lnTo>
                <a:cubicBezTo>
                  <a:pt x="1588" y="630238"/>
                  <a:pt x="3175" y="531813"/>
                  <a:pt x="4763" y="433388"/>
                </a:cubicBezTo>
                <a:lnTo>
                  <a:pt x="1119188" y="447675"/>
                </a:lnTo>
                <a:lnTo>
                  <a:pt x="1233488" y="419100"/>
                </a:lnTo>
                <a:lnTo>
                  <a:pt x="1328738" y="357188"/>
                </a:lnTo>
                <a:lnTo>
                  <a:pt x="1376363" y="304800"/>
                </a:lnTo>
                <a:lnTo>
                  <a:pt x="1404938" y="257175"/>
                </a:lnTo>
                <a:lnTo>
                  <a:pt x="1433513" y="180975"/>
                </a:lnTo>
                <a:lnTo>
                  <a:pt x="1462088" y="128588"/>
                </a:lnTo>
                <a:lnTo>
                  <a:pt x="1524000" y="80963"/>
                </a:lnTo>
                <a:lnTo>
                  <a:pt x="1604963" y="42863"/>
                </a:lnTo>
                <a:lnTo>
                  <a:pt x="1704975" y="14288"/>
                </a:lnTo>
                <a:lnTo>
                  <a:pt x="1804988" y="0"/>
                </a:lnTo>
                <a:lnTo>
                  <a:pt x="1900238" y="4763"/>
                </a:lnTo>
                <a:lnTo>
                  <a:pt x="1981200" y="19050"/>
                </a:lnTo>
                <a:lnTo>
                  <a:pt x="2071688" y="52388"/>
                </a:lnTo>
                <a:lnTo>
                  <a:pt x="2133600" y="90488"/>
                </a:lnTo>
                <a:lnTo>
                  <a:pt x="2195513" y="142875"/>
                </a:lnTo>
                <a:lnTo>
                  <a:pt x="2224088" y="190500"/>
                </a:lnTo>
                <a:lnTo>
                  <a:pt x="2247900" y="252413"/>
                </a:lnTo>
                <a:lnTo>
                  <a:pt x="2295525" y="319088"/>
                </a:lnTo>
                <a:lnTo>
                  <a:pt x="2338388" y="357188"/>
                </a:lnTo>
                <a:lnTo>
                  <a:pt x="2409825" y="409575"/>
                </a:lnTo>
                <a:lnTo>
                  <a:pt x="2466975" y="428625"/>
                </a:lnTo>
                <a:lnTo>
                  <a:pt x="2586038" y="438150"/>
                </a:lnTo>
                <a:lnTo>
                  <a:pt x="3648075" y="438150"/>
                </a:lnTo>
                <a:cubicBezTo>
                  <a:pt x="3649663" y="534988"/>
                  <a:pt x="3651250" y="631825"/>
                  <a:pt x="3652838" y="728663"/>
                </a:cubicBezTo>
                <a:lnTo>
                  <a:pt x="1552575" y="7239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4729163" y="3351213"/>
            <a:ext cx="3643312" cy="466725"/>
          </a:xfrm>
          <a:custGeom>
            <a:avLst/>
            <a:gdLst>
              <a:gd name="connsiteX0" fmla="*/ 0 w 3643312"/>
              <a:gd name="connsiteY0" fmla="*/ 434975 h 465931"/>
              <a:gd name="connsiteX1" fmla="*/ 800100 w 3643312"/>
              <a:gd name="connsiteY1" fmla="*/ 444500 h 465931"/>
              <a:gd name="connsiteX2" fmla="*/ 1128712 w 3643312"/>
              <a:gd name="connsiteY2" fmla="*/ 449262 h 465931"/>
              <a:gd name="connsiteX3" fmla="*/ 1343025 w 3643312"/>
              <a:gd name="connsiteY3" fmla="*/ 344487 h 465931"/>
              <a:gd name="connsiteX4" fmla="*/ 1423987 w 3643312"/>
              <a:gd name="connsiteY4" fmla="*/ 192087 h 465931"/>
              <a:gd name="connsiteX5" fmla="*/ 1452562 w 3643312"/>
              <a:gd name="connsiteY5" fmla="*/ 144462 h 465931"/>
              <a:gd name="connsiteX6" fmla="*/ 1509712 w 3643312"/>
              <a:gd name="connsiteY6" fmla="*/ 87312 h 465931"/>
              <a:gd name="connsiteX7" fmla="*/ 1647825 w 3643312"/>
              <a:gd name="connsiteY7" fmla="*/ 25400 h 465931"/>
              <a:gd name="connsiteX8" fmla="*/ 1814512 w 3643312"/>
              <a:gd name="connsiteY8" fmla="*/ 1587 h 465931"/>
              <a:gd name="connsiteX9" fmla="*/ 1962150 w 3643312"/>
              <a:gd name="connsiteY9" fmla="*/ 15875 h 465931"/>
              <a:gd name="connsiteX10" fmla="*/ 2085975 w 3643312"/>
              <a:gd name="connsiteY10" fmla="*/ 68262 h 465931"/>
              <a:gd name="connsiteX11" fmla="*/ 2181225 w 3643312"/>
              <a:gd name="connsiteY11" fmla="*/ 134937 h 465931"/>
              <a:gd name="connsiteX12" fmla="*/ 2238375 w 3643312"/>
              <a:gd name="connsiteY12" fmla="*/ 234950 h 465931"/>
              <a:gd name="connsiteX13" fmla="*/ 2276475 w 3643312"/>
              <a:gd name="connsiteY13" fmla="*/ 306387 h 465931"/>
              <a:gd name="connsiteX14" fmla="*/ 2362200 w 3643312"/>
              <a:gd name="connsiteY14" fmla="*/ 377825 h 465931"/>
              <a:gd name="connsiteX15" fmla="*/ 2419350 w 3643312"/>
              <a:gd name="connsiteY15" fmla="*/ 411162 h 465931"/>
              <a:gd name="connsiteX16" fmla="*/ 2514600 w 3643312"/>
              <a:gd name="connsiteY16" fmla="*/ 434975 h 465931"/>
              <a:gd name="connsiteX17" fmla="*/ 2776537 w 3643312"/>
              <a:gd name="connsiteY17" fmla="*/ 439737 h 465931"/>
              <a:gd name="connsiteX18" fmla="*/ 3643312 w 3643312"/>
              <a:gd name="connsiteY18" fmla="*/ 444500 h 465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43312" h="465931">
                <a:moveTo>
                  <a:pt x="0" y="434975"/>
                </a:moveTo>
                <a:lnTo>
                  <a:pt x="800100" y="444500"/>
                </a:lnTo>
                <a:cubicBezTo>
                  <a:pt x="988219" y="446881"/>
                  <a:pt x="1038224" y="465931"/>
                  <a:pt x="1128712" y="449262"/>
                </a:cubicBezTo>
                <a:cubicBezTo>
                  <a:pt x="1219200" y="432593"/>
                  <a:pt x="1293813" y="387350"/>
                  <a:pt x="1343025" y="344487"/>
                </a:cubicBezTo>
                <a:cubicBezTo>
                  <a:pt x="1392238" y="301625"/>
                  <a:pt x="1405731" y="225424"/>
                  <a:pt x="1423987" y="192087"/>
                </a:cubicBezTo>
                <a:cubicBezTo>
                  <a:pt x="1442243" y="158750"/>
                  <a:pt x="1438275" y="161924"/>
                  <a:pt x="1452562" y="144462"/>
                </a:cubicBezTo>
                <a:cubicBezTo>
                  <a:pt x="1466849" y="127000"/>
                  <a:pt x="1477168" y="107156"/>
                  <a:pt x="1509712" y="87312"/>
                </a:cubicBezTo>
                <a:cubicBezTo>
                  <a:pt x="1542256" y="67468"/>
                  <a:pt x="1597025" y="39687"/>
                  <a:pt x="1647825" y="25400"/>
                </a:cubicBezTo>
                <a:cubicBezTo>
                  <a:pt x="1698625" y="11113"/>
                  <a:pt x="1762125" y="3174"/>
                  <a:pt x="1814512" y="1587"/>
                </a:cubicBezTo>
                <a:cubicBezTo>
                  <a:pt x="1866899" y="0"/>
                  <a:pt x="1916906" y="4763"/>
                  <a:pt x="1962150" y="15875"/>
                </a:cubicBezTo>
                <a:cubicBezTo>
                  <a:pt x="2007394" y="26988"/>
                  <a:pt x="2049463" y="48418"/>
                  <a:pt x="2085975" y="68262"/>
                </a:cubicBezTo>
                <a:cubicBezTo>
                  <a:pt x="2122487" y="88106"/>
                  <a:pt x="2155825" y="107156"/>
                  <a:pt x="2181225" y="134937"/>
                </a:cubicBezTo>
                <a:cubicBezTo>
                  <a:pt x="2206625" y="162718"/>
                  <a:pt x="2222500" y="206375"/>
                  <a:pt x="2238375" y="234950"/>
                </a:cubicBezTo>
                <a:cubicBezTo>
                  <a:pt x="2254250" y="263525"/>
                  <a:pt x="2255838" y="282575"/>
                  <a:pt x="2276475" y="306387"/>
                </a:cubicBezTo>
                <a:cubicBezTo>
                  <a:pt x="2297112" y="330199"/>
                  <a:pt x="2338388" y="360363"/>
                  <a:pt x="2362200" y="377825"/>
                </a:cubicBezTo>
                <a:cubicBezTo>
                  <a:pt x="2386012" y="395287"/>
                  <a:pt x="2393950" y="401637"/>
                  <a:pt x="2419350" y="411162"/>
                </a:cubicBezTo>
                <a:cubicBezTo>
                  <a:pt x="2444750" y="420687"/>
                  <a:pt x="2455069" y="430213"/>
                  <a:pt x="2514600" y="434975"/>
                </a:cubicBezTo>
                <a:cubicBezTo>
                  <a:pt x="2574131" y="439737"/>
                  <a:pt x="2776537" y="439737"/>
                  <a:pt x="2776537" y="439737"/>
                </a:cubicBezTo>
                <a:lnTo>
                  <a:pt x="3643312" y="444500"/>
                </a:ln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491" name="TextBox 70"/>
          <p:cNvSpPr txBox="1">
            <a:spLocks noChangeArrowheads="1"/>
          </p:cNvSpPr>
          <p:nvPr/>
        </p:nvSpPr>
        <p:spPr bwMode="auto">
          <a:xfrm>
            <a:off x="4876800" y="2667000"/>
            <a:ext cx="1262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Pad Oxide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rot="16200000" flipH="1">
            <a:off x="5688012" y="3005138"/>
            <a:ext cx="487363" cy="4270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3" name="TextBox 73"/>
          <p:cNvSpPr txBox="1">
            <a:spLocks noChangeArrowheads="1"/>
          </p:cNvSpPr>
          <p:nvPr/>
        </p:nvSpPr>
        <p:spPr bwMode="auto">
          <a:xfrm>
            <a:off x="457200" y="2514600"/>
            <a:ext cx="2352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Dopant Barrier Oxide</a:t>
            </a:r>
          </a:p>
        </p:txBody>
      </p:sp>
      <p:cxnSp>
        <p:nvCxnSpPr>
          <p:cNvPr id="76" name="Straight Arrow Connector 75"/>
          <p:cNvCxnSpPr>
            <a:stCxn id="20493" idx="2"/>
          </p:cNvCxnSpPr>
          <p:nvPr/>
        </p:nvCxnSpPr>
        <p:spPr>
          <a:xfrm rot="16200000" flipH="1">
            <a:off x="1420813" y="3097213"/>
            <a:ext cx="1001712" cy="576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0493" idx="2"/>
          </p:cNvCxnSpPr>
          <p:nvPr/>
        </p:nvCxnSpPr>
        <p:spPr>
          <a:xfrm rot="5400000">
            <a:off x="735013" y="3063875"/>
            <a:ext cx="1077912" cy="7191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96" name="Group 26"/>
          <p:cNvGrpSpPr>
            <a:grpSpLocks/>
          </p:cNvGrpSpPr>
          <p:nvPr/>
        </p:nvGrpSpPr>
        <p:grpSpPr bwMode="auto">
          <a:xfrm>
            <a:off x="4724400" y="3657600"/>
            <a:ext cx="3660775" cy="1431925"/>
            <a:chOff x="4876800" y="3291840"/>
            <a:chExt cx="3660648" cy="1432560"/>
          </a:xfrm>
        </p:grpSpPr>
        <p:grpSp>
          <p:nvGrpSpPr>
            <p:cNvPr id="20498" name="Group 9"/>
            <p:cNvGrpSpPr>
              <a:grpSpLocks/>
            </p:cNvGrpSpPr>
            <p:nvPr/>
          </p:nvGrpSpPr>
          <p:grpSpPr bwMode="auto">
            <a:xfrm>
              <a:off x="4876800" y="3657600"/>
              <a:ext cx="3660648" cy="1066800"/>
              <a:chOff x="606552" y="1524000"/>
              <a:chExt cx="3660648" cy="10668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606552" y="1523527"/>
                <a:ext cx="3657473" cy="76234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09727" y="1599761"/>
                <a:ext cx="3657473" cy="99103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p+ Si </a:t>
                </a:r>
              </a:p>
            </p:txBody>
          </p:sp>
        </p:grpSp>
        <p:sp>
          <p:nvSpPr>
            <p:cNvPr id="52" name="Left Bracket 51"/>
            <p:cNvSpPr/>
            <p:nvPr/>
          </p:nvSpPr>
          <p:spPr>
            <a:xfrm rot="16200000">
              <a:off x="5859371" y="3398458"/>
              <a:ext cx="241407" cy="873095"/>
            </a:xfrm>
            <a:prstGeom prst="leftBracket">
              <a:avLst>
                <a:gd name="adj" fmla="val 58795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3" name="Left Bracket 52"/>
            <p:cNvSpPr/>
            <p:nvPr/>
          </p:nvSpPr>
          <p:spPr>
            <a:xfrm rot="16200000">
              <a:off x="7297596" y="3407987"/>
              <a:ext cx="241407" cy="873095"/>
            </a:xfrm>
            <a:prstGeom prst="leftBracket">
              <a:avLst>
                <a:gd name="adj" fmla="val 58795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4" name="Flowchart: Delay 53"/>
            <p:cNvSpPr/>
            <p:nvPr/>
          </p:nvSpPr>
          <p:spPr>
            <a:xfrm>
              <a:off x="4876800" y="3569776"/>
              <a:ext cx="685776" cy="228701"/>
            </a:xfrm>
            <a:prstGeom prst="flowChartDelay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5" name="Flowchart: Delay 54"/>
            <p:cNvSpPr/>
            <p:nvPr/>
          </p:nvSpPr>
          <p:spPr>
            <a:xfrm rot="10800000">
              <a:off x="7848497" y="3580893"/>
              <a:ext cx="685776" cy="228701"/>
            </a:xfrm>
            <a:prstGeom prst="flowChartDelay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0503" name="TextBox 56"/>
            <p:cNvSpPr txBox="1">
              <a:spLocks noChangeArrowheads="1"/>
            </p:cNvSpPr>
            <p:nvPr/>
          </p:nvSpPr>
          <p:spPr bwMode="auto">
            <a:xfrm>
              <a:off x="6367272" y="3352800"/>
              <a:ext cx="63030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Gate</a:t>
              </a:r>
            </a:p>
          </p:txBody>
        </p:sp>
        <p:sp>
          <p:nvSpPr>
            <p:cNvPr id="20504" name="TextBox 57"/>
            <p:cNvSpPr txBox="1">
              <a:spLocks noChangeArrowheads="1"/>
            </p:cNvSpPr>
            <p:nvPr/>
          </p:nvSpPr>
          <p:spPr bwMode="auto">
            <a:xfrm>
              <a:off x="7086600" y="3657600"/>
              <a:ext cx="67358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Drain</a:t>
              </a:r>
            </a:p>
          </p:txBody>
        </p:sp>
        <p:sp>
          <p:nvSpPr>
            <p:cNvPr id="20505" name="TextBox 58"/>
            <p:cNvSpPr txBox="1">
              <a:spLocks noChangeArrowheads="1"/>
            </p:cNvSpPr>
            <p:nvPr/>
          </p:nvSpPr>
          <p:spPr bwMode="auto">
            <a:xfrm>
              <a:off x="5562600" y="3672840"/>
              <a:ext cx="83388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/>
                <a:t>Source</a:t>
              </a:r>
            </a:p>
          </p:txBody>
        </p:sp>
        <p:sp>
          <p:nvSpPr>
            <p:cNvPr id="56" name="Trapezoid 55"/>
            <p:cNvSpPr/>
            <p:nvPr/>
          </p:nvSpPr>
          <p:spPr>
            <a:xfrm>
              <a:off x="6424559" y="3291840"/>
              <a:ext cx="573067" cy="365287"/>
            </a:xfrm>
            <a:prstGeom prst="trapezoid">
              <a:avLst>
                <a:gd name="adj" fmla="val 122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20497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Oxide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Implant Screen Oxide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Used to prevent/minimize implant channeling and damage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Thickness varies depending on implant depth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Insulating Barrier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Placed between metal layers to prevent electrical shorts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Used because of its insulating properties (does not conduct electricity)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This layer is deposited (as opposed to grown) and the required thickness varies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FF3300"/>
                </a:solidFill>
              </a:rPr>
              <a:t>Introduction – Silicon Dioxide</a:t>
            </a:r>
          </a:p>
          <a:p>
            <a:pPr eaLnBrk="1" hangingPunct="1"/>
            <a:r>
              <a:rPr lang="en-US" altLang="en-US" sz="2800" smtClean="0"/>
              <a:t>Types of Oxide</a:t>
            </a:r>
          </a:p>
          <a:p>
            <a:pPr eaLnBrk="1" hangingPunct="1"/>
            <a:r>
              <a:rPr lang="en-US" altLang="en-US" sz="2800" smtClean="0"/>
              <a:t>Furnace Deposition</a:t>
            </a:r>
          </a:p>
          <a:p>
            <a:pPr lvl="1" eaLnBrk="1" hangingPunct="1"/>
            <a:r>
              <a:rPr lang="en-US" altLang="en-US" sz="2400" smtClean="0"/>
              <a:t>Dry Oxidation</a:t>
            </a:r>
          </a:p>
          <a:p>
            <a:pPr lvl="1" eaLnBrk="1" hangingPunct="1"/>
            <a:r>
              <a:rPr lang="en-US" altLang="en-US" sz="2400" smtClean="0"/>
              <a:t>Wet Oxidation</a:t>
            </a:r>
          </a:p>
          <a:p>
            <a:pPr eaLnBrk="1" hangingPunct="1"/>
            <a:r>
              <a:rPr lang="en-US" altLang="en-US" sz="2800" smtClean="0"/>
              <a:t>High Pressure Oxidation</a:t>
            </a:r>
          </a:p>
          <a:p>
            <a:pPr eaLnBrk="1" hangingPunct="1"/>
            <a:r>
              <a:rPr lang="en-US" altLang="en-US" sz="2800" smtClean="0"/>
              <a:t>Chemical Vapor Deposition</a:t>
            </a:r>
          </a:p>
          <a:p>
            <a:pPr eaLnBrk="1" hangingPunct="1"/>
            <a:r>
              <a:rPr lang="en-US" altLang="en-US" sz="2800" smtClean="0"/>
              <a:t>Modifying Dielectric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Oxide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572000" y="5029200"/>
            <a:ext cx="337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</a:rPr>
              <a:t>Insulating Barrier Oxide</a:t>
            </a:r>
          </a:p>
        </p:txBody>
      </p:sp>
      <p:grpSp>
        <p:nvGrpSpPr>
          <p:cNvPr id="22532" name="Group 137"/>
          <p:cNvGrpSpPr>
            <a:grpSpLocks/>
          </p:cNvGrpSpPr>
          <p:nvPr/>
        </p:nvGrpSpPr>
        <p:grpSpPr bwMode="auto">
          <a:xfrm>
            <a:off x="152400" y="3276600"/>
            <a:ext cx="3657600" cy="1600200"/>
            <a:chOff x="457200" y="2971800"/>
            <a:chExt cx="3657600" cy="1600200"/>
          </a:xfrm>
        </p:grpSpPr>
        <p:sp>
          <p:nvSpPr>
            <p:cNvPr id="6" name="Rectangle 5"/>
            <p:cNvSpPr/>
            <p:nvPr/>
          </p:nvSpPr>
          <p:spPr>
            <a:xfrm>
              <a:off x="457200" y="3581400"/>
              <a:ext cx="3657600" cy="9906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Si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828800" y="3352800"/>
              <a:ext cx="2286000" cy="228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22569" name="Group 46"/>
            <p:cNvGrpSpPr>
              <a:grpSpLocks/>
            </p:cNvGrpSpPr>
            <p:nvPr/>
          </p:nvGrpSpPr>
          <p:grpSpPr bwMode="auto">
            <a:xfrm>
              <a:off x="533400" y="2971800"/>
              <a:ext cx="1220788" cy="990599"/>
              <a:chOff x="533400" y="3276600"/>
              <a:chExt cx="1220788" cy="6858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rot="5400000">
                <a:off x="1912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>
                <a:off x="3436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4960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5400000">
                <a:off x="6484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rot="5400000">
                <a:off x="8008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>
                <a:off x="9532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rot="5400000">
                <a:off x="11056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rot="5400000">
                <a:off x="12580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rot="5400000">
                <a:off x="1410494" y="3618706"/>
                <a:ext cx="685801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570" name="Group 63"/>
            <p:cNvGrpSpPr>
              <a:grpSpLocks/>
            </p:cNvGrpSpPr>
            <p:nvPr/>
          </p:nvGrpSpPr>
          <p:grpSpPr bwMode="auto">
            <a:xfrm>
              <a:off x="1905000" y="2971800"/>
              <a:ext cx="2135188" cy="381000"/>
              <a:chOff x="1905000" y="2667000"/>
              <a:chExt cx="2135188" cy="6858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rot="5400000">
                <a:off x="15628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rot="5400000">
                <a:off x="17152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5400000">
                <a:off x="18676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 rot="5400000">
                <a:off x="20200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rot="5400000">
                <a:off x="21724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5400000">
                <a:off x="23248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rot="5400000">
                <a:off x="24772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 rot="5400000">
                <a:off x="26296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rot="5400000">
                <a:off x="27820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5400000">
                <a:off x="30868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 rot="5400000">
                <a:off x="32392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rot="5400000">
                <a:off x="29344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rot="5400000">
                <a:off x="33916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 rot="5400000">
                <a:off x="36964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rot="5400000">
                <a:off x="3544094" y="3009106"/>
                <a:ext cx="6858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Freeform 66"/>
            <p:cNvSpPr/>
            <p:nvPr/>
          </p:nvSpPr>
          <p:spPr>
            <a:xfrm>
              <a:off x="1889125" y="3355975"/>
              <a:ext cx="44450" cy="377825"/>
            </a:xfrm>
            <a:custGeom>
              <a:avLst/>
              <a:gdLst>
                <a:gd name="connsiteX0" fmla="*/ 16449 w 37116"/>
                <a:gd name="connsiteY0" fmla="*/ 0 h 311728"/>
                <a:gd name="connsiteX1" fmla="*/ 10099 w 37116"/>
                <a:gd name="connsiteY1" fmla="*/ 9525 h 311728"/>
                <a:gd name="connsiteX2" fmla="*/ 10099 w 37116"/>
                <a:gd name="connsiteY2" fmla="*/ 66675 h 311728"/>
                <a:gd name="connsiteX3" fmla="*/ 19624 w 37116"/>
                <a:gd name="connsiteY3" fmla="*/ 73025 h 311728"/>
                <a:gd name="connsiteX4" fmla="*/ 22799 w 37116"/>
                <a:gd name="connsiteY4" fmla="*/ 142875 h 311728"/>
                <a:gd name="connsiteX5" fmla="*/ 6924 w 37116"/>
                <a:gd name="connsiteY5" fmla="*/ 146050 h 311728"/>
                <a:gd name="connsiteX6" fmla="*/ 19624 w 37116"/>
                <a:gd name="connsiteY6" fmla="*/ 190500 h 311728"/>
                <a:gd name="connsiteX7" fmla="*/ 35499 w 37116"/>
                <a:gd name="connsiteY7" fmla="*/ 193675 h 311728"/>
                <a:gd name="connsiteX8" fmla="*/ 32324 w 37116"/>
                <a:gd name="connsiteY8" fmla="*/ 247650 h 311728"/>
                <a:gd name="connsiteX9" fmla="*/ 25974 w 37116"/>
                <a:gd name="connsiteY9" fmla="*/ 285750 h 311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116" h="311728">
                  <a:moveTo>
                    <a:pt x="16449" y="0"/>
                  </a:moveTo>
                  <a:cubicBezTo>
                    <a:pt x="14332" y="3175"/>
                    <a:pt x="11806" y="6112"/>
                    <a:pt x="10099" y="9525"/>
                  </a:cubicBezTo>
                  <a:cubicBezTo>
                    <a:pt x="1809" y="26105"/>
                    <a:pt x="7099" y="53927"/>
                    <a:pt x="10099" y="66675"/>
                  </a:cubicBezTo>
                  <a:cubicBezTo>
                    <a:pt x="10973" y="70389"/>
                    <a:pt x="16449" y="70908"/>
                    <a:pt x="19624" y="73025"/>
                  </a:cubicBezTo>
                  <a:cubicBezTo>
                    <a:pt x="35070" y="96194"/>
                    <a:pt x="37116" y="95152"/>
                    <a:pt x="22799" y="142875"/>
                  </a:cubicBezTo>
                  <a:cubicBezTo>
                    <a:pt x="21248" y="148044"/>
                    <a:pt x="12216" y="144992"/>
                    <a:pt x="6924" y="146050"/>
                  </a:cubicBezTo>
                  <a:cubicBezTo>
                    <a:pt x="8729" y="167713"/>
                    <a:pt x="0" y="183141"/>
                    <a:pt x="19624" y="190500"/>
                  </a:cubicBezTo>
                  <a:cubicBezTo>
                    <a:pt x="24677" y="192395"/>
                    <a:pt x="30207" y="192617"/>
                    <a:pt x="35499" y="193675"/>
                  </a:cubicBezTo>
                  <a:cubicBezTo>
                    <a:pt x="34441" y="211667"/>
                    <a:pt x="34655" y="229779"/>
                    <a:pt x="32324" y="247650"/>
                  </a:cubicBezTo>
                  <a:cubicBezTo>
                    <a:pt x="23966" y="311728"/>
                    <a:pt x="25974" y="223004"/>
                    <a:pt x="25974" y="285750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3429000" y="3352800"/>
              <a:ext cx="46038" cy="377825"/>
            </a:xfrm>
            <a:custGeom>
              <a:avLst/>
              <a:gdLst>
                <a:gd name="connsiteX0" fmla="*/ 16449 w 37116"/>
                <a:gd name="connsiteY0" fmla="*/ 0 h 311728"/>
                <a:gd name="connsiteX1" fmla="*/ 10099 w 37116"/>
                <a:gd name="connsiteY1" fmla="*/ 9525 h 311728"/>
                <a:gd name="connsiteX2" fmla="*/ 10099 w 37116"/>
                <a:gd name="connsiteY2" fmla="*/ 66675 h 311728"/>
                <a:gd name="connsiteX3" fmla="*/ 19624 w 37116"/>
                <a:gd name="connsiteY3" fmla="*/ 73025 h 311728"/>
                <a:gd name="connsiteX4" fmla="*/ 22799 w 37116"/>
                <a:gd name="connsiteY4" fmla="*/ 142875 h 311728"/>
                <a:gd name="connsiteX5" fmla="*/ 6924 w 37116"/>
                <a:gd name="connsiteY5" fmla="*/ 146050 h 311728"/>
                <a:gd name="connsiteX6" fmla="*/ 19624 w 37116"/>
                <a:gd name="connsiteY6" fmla="*/ 190500 h 311728"/>
                <a:gd name="connsiteX7" fmla="*/ 35499 w 37116"/>
                <a:gd name="connsiteY7" fmla="*/ 193675 h 311728"/>
                <a:gd name="connsiteX8" fmla="*/ 32324 w 37116"/>
                <a:gd name="connsiteY8" fmla="*/ 247650 h 311728"/>
                <a:gd name="connsiteX9" fmla="*/ 25974 w 37116"/>
                <a:gd name="connsiteY9" fmla="*/ 285750 h 311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116" h="311728">
                  <a:moveTo>
                    <a:pt x="16449" y="0"/>
                  </a:moveTo>
                  <a:cubicBezTo>
                    <a:pt x="14332" y="3175"/>
                    <a:pt x="11806" y="6112"/>
                    <a:pt x="10099" y="9525"/>
                  </a:cubicBezTo>
                  <a:cubicBezTo>
                    <a:pt x="1809" y="26105"/>
                    <a:pt x="7099" y="53927"/>
                    <a:pt x="10099" y="66675"/>
                  </a:cubicBezTo>
                  <a:cubicBezTo>
                    <a:pt x="10973" y="70389"/>
                    <a:pt x="16449" y="70908"/>
                    <a:pt x="19624" y="73025"/>
                  </a:cubicBezTo>
                  <a:cubicBezTo>
                    <a:pt x="35070" y="96194"/>
                    <a:pt x="37116" y="95152"/>
                    <a:pt x="22799" y="142875"/>
                  </a:cubicBezTo>
                  <a:cubicBezTo>
                    <a:pt x="21248" y="148044"/>
                    <a:pt x="12216" y="144992"/>
                    <a:pt x="6924" y="146050"/>
                  </a:cubicBezTo>
                  <a:cubicBezTo>
                    <a:pt x="8729" y="167713"/>
                    <a:pt x="0" y="183141"/>
                    <a:pt x="19624" y="190500"/>
                  </a:cubicBezTo>
                  <a:cubicBezTo>
                    <a:pt x="24677" y="192395"/>
                    <a:pt x="30207" y="192617"/>
                    <a:pt x="35499" y="193675"/>
                  </a:cubicBezTo>
                  <a:cubicBezTo>
                    <a:pt x="34441" y="211667"/>
                    <a:pt x="34655" y="229779"/>
                    <a:pt x="32324" y="247650"/>
                  </a:cubicBezTo>
                  <a:cubicBezTo>
                    <a:pt x="23966" y="311728"/>
                    <a:pt x="25974" y="223004"/>
                    <a:pt x="25974" y="285750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2644775" y="3355975"/>
              <a:ext cx="44450" cy="377825"/>
            </a:xfrm>
            <a:custGeom>
              <a:avLst/>
              <a:gdLst>
                <a:gd name="connsiteX0" fmla="*/ 16449 w 37116"/>
                <a:gd name="connsiteY0" fmla="*/ 0 h 311728"/>
                <a:gd name="connsiteX1" fmla="*/ 10099 w 37116"/>
                <a:gd name="connsiteY1" fmla="*/ 9525 h 311728"/>
                <a:gd name="connsiteX2" fmla="*/ 10099 w 37116"/>
                <a:gd name="connsiteY2" fmla="*/ 66675 h 311728"/>
                <a:gd name="connsiteX3" fmla="*/ 19624 w 37116"/>
                <a:gd name="connsiteY3" fmla="*/ 73025 h 311728"/>
                <a:gd name="connsiteX4" fmla="*/ 22799 w 37116"/>
                <a:gd name="connsiteY4" fmla="*/ 142875 h 311728"/>
                <a:gd name="connsiteX5" fmla="*/ 6924 w 37116"/>
                <a:gd name="connsiteY5" fmla="*/ 146050 h 311728"/>
                <a:gd name="connsiteX6" fmla="*/ 19624 w 37116"/>
                <a:gd name="connsiteY6" fmla="*/ 190500 h 311728"/>
                <a:gd name="connsiteX7" fmla="*/ 35499 w 37116"/>
                <a:gd name="connsiteY7" fmla="*/ 193675 h 311728"/>
                <a:gd name="connsiteX8" fmla="*/ 32324 w 37116"/>
                <a:gd name="connsiteY8" fmla="*/ 247650 h 311728"/>
                <a:gd name="connsiteX9" fmla="*/ 25974 w 37116"/>
                <a:gd name="connsiteY9" fmla="*/ 285750 h 311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116" h="311728">
                  <a:moveTo>
                    <a:pt x="16449" y="0"/>
                  </a:moveTo>
                  <a:cubicBezTo>
                    <a:pt x="14332" y="3175"/>
                    <a:pt x="11806" y="6112"/>
                    <a:pt x="10099" y="9525"/>
                  </a:cubicBezTo>
                  <a:cubicBezTo>
                    <a:pt x="1809" y="26105"/>
                    <a:pt x="7099" y="53927"/>
                    <a:pt x="10099" y="66675"/>
                  </a:cubicBezTo>
                  <a:cubicBezTo>
                    <a:pt x="10973" y="70389"/>
                    <a:pt x="16449" y="70908"/>
                    <a:pt x="19624" y="73025"/>
                  </a:cubicBezTo>
                  <a:cubicBezTo>
                    <a:pt x="35070" y="96194"/>
                    <a:pt x="37116" y="95152"/>
                    <a:pt x="22799" y="142875"/>
                  </a:cubicBezTo>
                  <a:cubicBezTo>
                    <a:pt x="21248" y="148044"/>
                    <a:pt x="12216" y="144992"/>
                    <a:pt x="6924" y="146050"/>
                  </a:cubicBezTo>
                  <a:cubicBezTo>
                    <a:pt x="8729" y="167713"/>
                    <a:pt x="0" y="183141"/>
                    <a:pt x="19624" y="190500"/>
                  </a:cubicBezTo>
                  <a:cubicBezTo>
                    <a:pt x="24677" y="192395"/>
                    <a:pt x="30207" y="192617"/>
                    <a:pt x="35499" y="193675"/>
                  </a:cubicBezTo>
                  <a:cubicBezTo>
                    <a:pt x="34441" y="211667"/>
                    <a:pt x="34655" y="229779"/>
                    <a:pt x="32324" y="247650"/>
                  </a:cubicBezTo>
                  <a:cubicBezTo>
                    <a:pt x="23966" y="311728"/>
                    <a:pt x="25974" y="223004"/>
                    <a:pt x="25974" y="285750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1993900" y="3355975"/>
              <a:ext cx="104775" cy="377825"/>
            </a:xfrm>
            <a:custGeom>
              <a:avLst/>
              <a:gdLst>
                <a:gd name="connsiteX0" fmla="*/ 66929 w 104789"/>
                <a:gd name="connsiteY0" fmla="*/ 0 h 301002"/>
                <a:gd name="connsiteX1" fmla="*/ 47879 w 104789"/>
                <a:gd name="connsiteY1" fmla="*/ 3175 h 301002"/>
                <a:gd name="connsiteX2" fmla="*/ 38354 w 104789"/>
                <a:gd name="connsiteY2" fmla="*/ 6350 h 301002"/>
                <a:gd name="connsiteX3" fmla="*/ 32004 w 104789"/>
                <a:gd name="connsiteY3" fmla="*/ 25400 h 301002"/>
                <a:gd name="connsiteX4" fmla="*/ 12954 w 104789"/>
                <a:gd name="connsiteY4" fmla="*/ 34925 h 301002"/>
                <a:gd name="connsiteX5" fmla="*/ 6604 w 104789"/>
                <a:gd name="connsiteY5" fmla="*/ 63500 h 301002"/>
                <a:gd name="connsiteX6" fmla="*/ 3429 w 104789"/>
                <a:gd name="connsiteY6" fmla="*/ 73025 h 301002"/>
                <a:gd name="connsiteX7" fmla="*/ 6604 w 104789"/>
                <a:gd name="connsiteY7" fmla="*/ 98425 h 301002"/>
                <a:gd name="connsiteX8" fmla="*/ 38354 w 104789"/>
                <a:gd name="connsiteY8" fmla="*/ 101600 h 301002"/>
                <a:gd name="connsiteX9" fmla="*/ 66929 w 104789"/>
                <a:gd name="connsiteY9" fmla="*/ 107950 h 301002"/>
                <a:gd name="connsiteX10" fmla="*/ 76454 w 104789"/>
                <a:gd name="connsiteY10" fmla="*/ 174625 h 301002"/>
                <a:gd name="connsiteX11" fmla="*/ 82804 w 104789"/>
                <a:gd name="connsiteY11" fmla="*/ 193675 h 301002"/>
                <a:gd name="connsiteX12" fmla="*/ 85979 w 104789"/>
                <a:gd name="connsiteY12" fmla="*/ 238125 h 301002"/>
                <a:gd name="connsiteX13" fmla="*/ 89154 w 104789"/>
                <a:gd name="connsiteY13" fmla="*/ 260350 h 301002"/>
                <a:gd name="connsiteX14" fmla="*/ 101854 w 104789"/>
                <a:gd name="connsiteY14" fmla="*/ 295275 h 301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4789" h="301002">
                  <a:moveTo>
                    <a:pt x="66929" y="0"/>
                  </a:moveTo>
                  <a:cubicBezTo>
                    <a:pt x="60579" y="1058"/>
                    <a:pt x="54163" y="1778"/>
                    <a:pt x="47879" y="3175"/>
                  </a:cubicBezTo>
                  <a:cubicBezTo>
                    <a:pt x="44612" y="3901"/>
                    <a:pt x="40299" y="3627"/>
                    <a:pt x="38354" y="6350"/>
                  </a:cubicBezTo>
                  <a:cubicBezTo>
                    <a:pt x="34463" y="11797"/>
                    <a:pt x="38354" y="23283"/>
                    <a:pt x="32004" y="25400"/>
                  </a:cubicBezTo>
                  <a:cubicBezTo>
                    <a:pt x="18859" y="29782"/>
                    <a:pt x="25264" y="26719"/>
                    <a:pt x="12954" y="34925"/>
                  </a:cubicBezTo>
                  <a:cubicBezTo>
                    <a:pt x="5807" y="56367"/>
                    <a:pt x="14054" y="29973"/>
                    <a:pt x="6604" y="63500"/>
                  </a:cubicBezTo>
                  <a:cubicBezTo>
                    <a:pt x="5878" y="66767"/>
                    <a:pt x="4487" y="69850"/>
                    <a:pt x="3429" y="73025"/>
                  </a:cubicBezTo>
                  <a:cubicBezTo>
                    <a:pt x="4487" y="81492"/>
                    <a:pt x="0" y="93022"/>
                    <a:pt x="6604" y="98425"/>
                  </a:cubicBezTo>
                  <a:cubicBezTo>
                    <a:pt x="14836" y="105160"/>
                    <a:pt x="27800" y="100281"/>
                    <a:pt x="38354" y="101600"/>
                  </a:cubicBezTo>
                  <a:cubicBezTo>
                    <a:pt x="56235" y="103835"/>
                    <a:pt x="53621" y="103514"/>
                    <a:pt x="66929" y="107950"/>
                  </a:cubicBezTo>
                  <a:cubicBezTo>
                    <a:pt x="81356" y="151232"/>
                    <a:pt x="65593" y="98600"/>
                    <a:pt x="76454" y="174625"/>
                  </a:cubicBezTo>
                  <a:cubicBezTo>
                    <a:pt x="77401" y="181251"/>
                    <a:pt x="82804" y="193675"/>
                    <a:pt x="82804" y="193675"/>
                  </a:cubicBezTo>
                  <a:cubicBezTo>
                    <a:pt x="83862" y="208492"/>
                    <a:pt x="84571" y="223337"/>
                    <a:pt x="85979" y="238125"/>
                  </a:cubicBezTo>
                  <a:cubicBezTo>
                    <a:pt x="86689" y="245575"/>
                    <a:pt x="86468" y="253365"/>
                    <a:pt x="89154" y="260350"/>
                  </a:cubicBezTo>
                  <a:cubicBezTo>
                    <a:pt x="104789" y="301002"/>
                    <a:pt x="101854" y="259843"/>
                    <a:pt x="101854" y="295275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2205038" y="3352800"/>
              <a:ext cx="52387" cy="333375"/>
            </a:xfrm>
            <a:custGeom>
              <a:avLst/>
              <a:gdLst>
                <a:gd name="connsiteX0" fmla="*/ 1916 w 52538"/>
                <a:gd name="connsiteY0" fmla="*/ 0 h 333375"/>
                <a:gd name="connsiteX1" fmla="*/ 5091 w 52538"/>
                <a:gd name="connsiteY1" fmla="*/ 107950 h 333375"/>
                <a:gd name="connsiteX2" fmla="*/ 17791 w 52538"/>
                <a:gd name="connsiteY2" fmla="*/ 111125 h 333375"/>
                <a:gd name="connsiteX3" fmla="*/ 20966 w 52538"/>
                <a:gd name="connsiteY3" fmla="*/ 174625 h 333375"/>
                <a:gd name="connsiteX4" fmla="*/ 24141 w 52538"/>
                <a:gd name="connsiteY4" fmla="*/ 184150 h 333375"/>
                <a:gd name="connsiteX5" fmla="*/ 27316 w 52538"/>
                <a:gd name="connsiteY5" fmla="*/ 200025 h 333375"/>
                <a:gd name="connsiteX6" fmla="*/ 33666 w 52538"/>
                <a:gd name="connsiteY6" fmla="*/ 209550 h 333375"/>
                <a:gd name="connsiteX7" fmla="*/ 36841 w 52538"/>
                <a:gd name="connsiteY7" fmla="*/ 231775 h 333375"/>
                <a:gd name="connsiteX8" fmla="*/ 49541 w 52538"/>
                <a:gd name="connsiteY8" fmla="*/ 234950 h 333375"/>
                <a:gd name="connsiteX9" fmla="*/ 46366 w 52538"/>
                <a:gd name="connsiteY9" fmla="*/ 298450 h 333375"/>
                <a:gd name="connsiteX10" fmla="*/ 46366 w 52538"/>
                <a:gd name="connsiteY10" fmla="*/ 333375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2538" h="333375">
                  <a:moveTo>
                    <a:pt x="1916" y="0"/>
                  </a:moveTo>
                  <a:cubicBezTo>
                    <a:pt x="2974" y="35983"/>
                    <a:pt x="0" y="72313"/>
                    <a:pt x="5091" y="107950"/>
                  </a:cubicBezTo>
                  <a:cubicBezTo>
                    <a:pt x="5708" y="112270"/>
                    <a:pt x="16780" y="106880"/>
                    <a:pt x="17791" y="111125"/>
                  </a:cubicBezTo>
                  <a:cubicBezTo>
                    <a:pt x="22700" y="131742"/>
                    <a:pt x="19130" y="153512"/>
                    <a:pt x="20966" y="174625"/>
                  </a:cubicBezTo>
                  <a:cubicBezTo>
                    <a:pt x="21256" y="177959"/>
                    <a:pt x="23329" y="180903"/>
                    <a:pt x="24141" y="184150"/>
                  </a:cubicBezTo>
                  <a:cubicBezTo>
                    <a:pt x="25450" y="189385"/>
                    <a:pt x="25421" y="194972"/>
                    <a:pt x="27316" y="200025"/>
                  </a:cubicBezTo>
                  <a:cubicBezTo>
                    <a:pt x="28656" y="203598"/>
                    <a:pt x="31549" y="206375"/>
                    <a:pt x="33666" y="209550"/>
                  </a:cubicBezTo>
                  <a:cubicBezTo>
                    <a:pt x="34724" y="216958"/>
                    <a:pt x="32875" y="225429"/>
                    <a:pt x="36841" y="231775"/>
                  </a:cubicBezTo>
                  <a:cubicBezTo>
                    <a:pt x="39154" y="235475"/>
                    <a:pt x="48924" y="230630"/>
                    <a:pt x="49541" y="234950"/>
                  </a:cubicBezTo>
                  <a:cubicBezTo>
                    <a:pt x="52538" y="255930"/>
                    <a:pt x="47049" y="277268"/>
                    <a:pt x="46366" y="298450"/>
                  </a:cubicBezTo>
                  <a:cubicBezTo>
                    <a:pt x="45991" y="310086"/>
                    <a:pt x="46366" y="321733"/>
                    <a:pt x="46366" y="333375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2319338" y="3349625"/>
              <a:ext cx="49212" cy="320675"/>
            </a:xfrm>
            <a:custGeom>
              <a:avLst/>
              <a:gdLst>
                <a:gd name="connsiteX0" fmla="*/ 43629 w 49305"/>
                <a:gd name="connsiteY0" fmla="*/ 0 h 320675"/>
                <a:gd name="connsiteX1" fmla="*/ 40454 w 49305"/>
                <a:gd name="connsiteY1" fmla="*/ 50800 h 320675"/>
                <a:gd name="connsiteX2" fmla="*/ 21404 w 49305"/>
                <a:gd name="connsiteY2" fmla="*/ 57150 h 320675"/>
                <a:gd name="connsiteX3" fmla="*/ 11879 w 49305"/>
                <a:gd name="connsiteY3" fmla="*/ 63500 h 320675"/>
                <a:gd name="connsiteX4" fmla="*/ 8704 w 49305"/>
                <a:gd name="connsiteY4" fmla="*/ 155575 h 320675"/>
                <a:gd name="connsiteX5" fmla="*/ 8704 w 49305"/>
                <a:gd name="connsiteY5" fmla="*/ 180975 h 320675"/>
                <a:gd name="connsiteX6" fmla="*/ 18229 w 49305"/>
                <a:gd name="connsiteY6" fmla="*/ 257175 h 320675"/>
                <a:gd name="connsiteX7" fmla="*/ 27754 w 49305"/>
                <a:gd name="connsiteY7" fmla="*/ 263525 h 320675"/>
                <a:gd name="connsiteX8" fmla="*/ 34104 w 49305"/>
                <a:gd name="connsiteY8" fmla="*/ 282575 h 320675"/>
                <a:gd name="connsiteX9" fmla="*/ 37279 w 49305"/>
                <a:gd name="connsiteY9" fmla="*/ 298450 h 320675"/>
                <a:gd name="connsiteX10" fmla="*/ 46804 w 49305"/>
                <a:gd name="connsiteY10" fmla="*/ 301625 h 320675"/>
                <a:gd name="connsiteX11" fmla="*/ 46804 w 49305"/>
                <a:gd name="connsiteY11" fmla="*/ 320675 h 320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305" h="320675">
                  <a:moveTo>
                    <a:pt x="43629" y="0"/>
                  </a:moveTo>
                  <a:cubicBezTo>
                    <a:pt x="42571" y="16933"/>
                    <a:pt x="46603" y="34987"/>
                    <a:pt x="40454" y="50800"/>
                  </a:cubicBezTo>
                  <a:cubicBezTo>
                    <a:pt x="38028" y="57038"/>
                    <a:pt x="26973" y="53437"/>
                    <a:pt x="21404" y="57150"/>
                  </a:cubicBezTo>
                  <a:lnTo>
                    <a:pt x="11879" y="63500"/>
                  </a:lnTo>
                  <a:cubicBezTo>
                    <a:pt x="10821" y="94192"/>
                    <a:pt x="10620" y="124925"/>
                    <a:pt x="8704" y="155575"/>
                  </a:cubicBezTo>
                  <a:cubicBezTo>
                    <a:pt x="6844" y="185329"/>
                    <a:pt x="0" y="137455"/>
                    <a:pt x="8704" y="180975"/>
                  </a:cubicBezTo>
                  <a:cubicBezTo>
                    <a:pt x="9336" y="194240"/>
                    <a:pt x="4" y="238950"/>
                    <a:pt x="18229" y="257175"/>
                  </a:cubicBezTo>
                  <a:cubicBezTo>
                    <a:pt x="20927" y="259873"/>
                    <a:pt x="24579" y="261408"/>
                    <a:pt x="27754" y="263525"/>
                  </a:cubicBezTo>
                  <a:cubicBezTo>
                    <a:pt x="29871" y="269875"/>
                    <a:pt x="32791" y="276011"/>
                    <a:pt x="34104" y="282575"/>
                  </a:cubicBezTo>
                  <a:cubicBezTo>
                    <a:pt x="35162" y="287867"/>
                    <a:pt x="34286" y="293960"/>
                    <a:pt x="37279" y="298450"/>
                  </a:cubicBezTo>
                  <a:cubicBezTo>
                    <a:pt x="39135" y="301235"/>
                    <a:pt x="45486" y="298549"/>
                    <a:pt x="46804" y="301625"/>
                  </a:cubicBezTo>
                  <a:cubicBezTo>
                    <a:pt x="49305" y="307462"/>
                    <a:pt x="46804" y="314325"/>
                    <a:pt x="46804" y="320675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2463800" y="3352800"/>
              <a:ext cx="79375" cy="323850"/>
            </a:xfrm>
            <a:custGeom>
              <a:avLst/>
              <a:gdLst>
                <a:gd name="connsiteX0" fmla="*/ 47725 w 79837"/>
                <a:gd name="connsiteY0" fmla="*/ 0 h 323850"/>
                <a:gd name="connsiteX1" fmla="*/ 54075 w 79837"/>
                <a:gd name="connsiteY1" fmla="*/ 50800 h 323850"/>
                <a:gd name="connsiteX2" fmla="*/ 69950 w 79837"/>
                <a:gd name="connsiteY2" fmla="*/ 73025 h 323850"/>
                <a:gd name="connsiteX3" fmla="*/ 79475 w 79837"/>
                <a:gd name="connsiteY3" fmla="*/ 92075 h 323850"/>
                <a:gd name="connsiteX4" fmla="*/ 76300 w 79837"/>
                <a:gd name="connsiteY4" fmla="*/ 130175 h 323850"/>
                <a:gd name="connsiteX5" fmla="*/ 38200 w 79837"/>
                <a:gd name="connsiteY5" fmla="*/ 152400 h 323850"/>
                <a:gd name="connsiteX6" fmla="*/ 28675 w 79837"/>
                <a:gd name="connsiteY6" fmla="*/ 155575 h 323850"/>
                <a:gd name="connsiteX7" fmla="*/ 3275 w 79837"/>
                <a:gd name="connsiteY7" fmla="*/ 158750 h 323850"/>
                <a:gd name="connsiteX8" fmla="*/ 100 w 79837"/>
                <a:gd name="connsiteY8" fmla="*/ 168275 h 323850"/>
                <a:gd name="connsiteX9" fmla="*/ 3275 w 79837"/>
                <a:gd name="connsiteY9" fmla="*/ 196850 h 323850"/>
                <a:gd name="connsiteX10" fmla="*/ 12800 w 79837"/>
                <a:gd name="connsiteY10" fmla="*/ 203200 h 323850"/>
                <a:gd name="connsiteX11" fmla="*/ 38200 w 79837"/>
                <a:gd name="connsiteY11" fmla="*/ 209550 h 323850"/>
                <a:gd name="connsiteX12" fmla="*/ 41375 w 79837"/>
                <a:gd name="connsiteY12" fmla="*/ 219075 h 323850"/>
                <a:gd name="connsiteX13" fmla="*/ 44550 w 79837"/>
                <a:gd name="connsiteY13" fmla="*/ 282575 h 323850"/>
                <a:gd name="connsiteX14" fmla="*/ 63600 w 79837"/>
                <a:gd name="connsiteY14" fmla="*/ 292100 h 323850"/>
                <a:gd name="connsiteX15" fmla="*/ 76300 w 79837"/>
                <a:gd name="connsiteY15" fmla="*/ 295275 h 323850"/>
                <a:gd name="connsiteX16" fmla="*/ 76300 w 79837"/>
                <a:gd name="connsiteY16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9837" h="323850">
                  <a:moveTo>
                    <a:pt x="47725" y="0"/>
                  </a:moveTo>
                  <a:cubicBezTo>
                    <a:pt x="48648" y="11078"/>
                    <a:pt x="48704" y="36478"/>
                    <a:pt x="54075" y="50800"/>
                  </a:cubicBezTo>
                  <a:cubicBezTo>
                    <a:pt x="60484" y="67891"/>
                    <a:pt x="58927" y="59798"/>
                    <a:pt x="69950" y="73025"/>
                  </a:cubicBezTo>
                  <a:cubicBezTo>
                    <a:pt x="76789" y="81231"/>
                    <a:pt x="76293" y="82529"/>
                    <a:pt x="79475" y="92075"/>
                  </a:cubicBezTo>
                  <a:cubicBezTo>
                    <a:pt x="78417" y="104775"/>
                    <a:pt x="78395" y="117604"/>
                    <a:pt x="76300" y="130175"/>
                  </a:cubicBezTo>
                  <a:cubicBezTo>
                    <a:pt x="71526" y="158821"/>
                    <a:pt x="68762" y="149344"/>
                    <a:pt x="38200" y="152400"/>
                  </a:cubicBezTo>
                  <a:cubicBezTo>
                    <a:pt x="35025" y="153458"/>
                    <a:pt x="31968" y="154976"/>
                    <a:pt x="28675" y="155575"/>
                  </a:cubicBezTo>
                  <a:cubicBezTo>
                    <a:pt x="20280" y="157101"/>
                    <a:pt x="11072" y="155285"/>
                    <a:pt x="3275" y="158750"/>
                  </a:cubicBezTo>
                  <a:cubicBezTo>
                    <a:pt x="217" y="160109"/>
                    <a:pt x="1158" y="165100"/>
                    <a:pt x="100" y="168275"/>
                  </a:cubicBezTo>
                  <a:cubicBezTo>
                    <a:pt x="1158" y="177800"/>
                    <a:pt x="0" y="187843"/>
                    <a:pt x="3275" y="196850"/>
                  </a:cubicBezTo>
                  <a:cubicBezTo>
                    <a:pt x="4579" y="200436"/>
                    <a:pt x="9387" y="201493"/>
                    <a:pt x="12800" y="203200"/>
                  </a:cubicBezTo>
                  <a:cubicBezTo>
                    <a:pt x="19309" y="206454"/>
                    <a:pt x="32162" y="208342"/>
                    <a:pt x="38200" y="209550"/>
                  </a:cubicBezTo>
                  <a:cubicBezTo>
                    <a:pt x="39258" y="212725"/>
                    <a:pt x="41085" y="215741"/>
                    <a:pt x="41375" y="219075"/>
                  </a:cubicBezTo>
                  <a:cubicBezTo>
                    <a:pt x="43211" y="240188"/>
                    <a:pt x="40759" y="261724"/>
                    <a:pt x="44550" y="282575"/>
                  </a:cubicBezTo>
                  <a:cubicBezTo>
                    <a:pt x="45312" y="286769"/>
                    <a:pt x="60583" y="291238"/>
                    <a:pt x="63600" y="292100"/>
                  </a:cubicBezTo>
                  <a:cubicBezTo>
                    <a:pt x="67796" y="293299"/>
                    <a:pt x="74679" y="291223"/>
                    <a:pt x="76300" y="295275"/>
                  </a:cubicBezTo>
                  <a:cubicBezTo>
                    <a:pt x="79837" y="304119"/>
                    <a:pt x="76300" y="314325"/>
                    <a:pt x="76300" y="323850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2781300" y="3357563"/>
              <a:ext cx="100013" cy="361950"/>
            </a:xfrm>
            <a:custGeom>
              <a:avLst/>
              <a:gdLst>
                <a:gd name="connsiteX0" fmla="*/ 38100 w 99266"/>
                <a:gd name="connsiteY0" fmla="*/ 0 h 361950"/>
                <a:gd name="connsiteX1" fmla="*/ 28575 w 99266"/>
                <a:gd name="connsiteY1" fmla="*/ 100012 h 361950"/>
                <a:gd name="connsiteX2" fmla="*/ 0 w 99266"/>
                <a:gd name="connsiteY2" fmla="*/ 109537 h 361950"/>
                <a:gd name="connsiteX3" fmla="*/ 4763 w 99266"/>
                <a:gd name="connsiteY3" fmla="*/ 204787 h 361950"/>
                <a:gd name="connsiteX4" fmla="*/ 14288 w 99266"/>
                <a:gd name="connsiteY4" fmla="*/ 219075 h 361950"/>
                <a:gd name="connsiteX5" fmla="*/ 28575 w 99266"/>
                <a:gd name="connsiteY5" fmla="*/ 223837 h 361950"/>
                <a:gd name="connsiteX6" fmla="*/ 33338 w 99266"/>
                <a:gd name="connsiteY6" fmla="*/ 271462 h 361950"/>
                <a:gd name="connsiteX7" fmla="*/ 52388 w 99266"/>
                <a:gd name="connsiteY7" fmla="*/ 276225 h 361950"/>
                <a:gd name="connsiteX8" fmla="*/ 57150 w 99266"/>
                <a:gd name="connsiteY8" fmla="*/ 314325 h 361950"/>
                <a:gd name="connsiteX9" fmla="*/ 80963 w 99266"/>
                <a:gd name="connsiteY9" fmla="*/ 319087 h 361950"/>
                <a:gd name="connsiteX10" fmla="*/ 95250 w 99266"/>
                <a:gd name="connsiteY10" fmla="*/ 323850 h 361950"/>
                <a:gd name="connsiteX11" fmla="*/ 95250 w 99266"/>
                <a:gd name="connsiteY11" fmla="*/ 361950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9266" h="361950">
                  <a:moveTo>
                    <a:pt x="38100" y="0"/>
                  </a:moveTo>
                  <a:cubicBezTo>
                    <a:pt x="34925" y="33337"/>
                    <a:pt x="60345" y="89422"/>
                    <a:pt x="28575" y="100012"/>
                  </a:cubicBezTo>
                  <a:lnTo>
                    <a:pt x="0" y="109537"/>
                  </a:lnTo>
                  <a:cubicBezTo>
                    <a:pt x="1588" y="141287"/>
                    <a:pt x="651" y="173264"/>
                    <a:pt x="4763" y="204787"/>
                  </a:cubicBezTo>
                  <a:cubicBezTo>
                    <a:pt x="5503" y="210463"/>
                    <a:pt x="9818" y="215499"/>
                    <a:pt x="14288" y="219075"/>
                  </a:cubicBezTo>
                  <a:cubicBezTo>
                    <a:pt x="18208" y="222211"/>
                    <a:pt x="23813" y="222250"/>
                    <a:pt x="28575" y="223837"/>
                  </a:cubicBezTo>
                  <a:cubicBezTo>
                    <a:pt x="30163" y="239712"/>
                    <a:pt x="26736" y="256938"/>
                    <a:pt x="33338" y="271462"/>
                  </a:cubicBezTo>
                  <a:cubicBezTo>
                    <a:pt x="36047" y="277421"/>
                    <a:pt x="49209" y="270503"/>
                    <a:pt x="52388" y="276225"/>
                  </a:cubicBezTo>
                  <a:cubicBezTo>
                    <a:pt x="58603" y="287413"/>
                    <a:pt x="50050" y="303676"/>
                    <a:pt x="57150" y="314325"/>
                  </a:cubicBezTo>
                  <a:cubicBezTo>
                    <a:pt x="61640" y="321060"/>
                    <a:pt x="73110" y="317124"/>
                    <a:pt x="80963" y="319087"/>
                  </a:cubicBezTo>
                  <a:cubicBezTo>
                    <a:pt x="85833" y="320305"/>
                    <a:pt x="93663" y="319088"/>
                    <a:pt x="95250" y="323850"/>
                  </a:cubicBezTo>
                  <a:cubicBezTo>
                    <a:pt x="99266" y="335898"/>
                    <a:pt x="95250" y="349250"/>
                    <a:pt x="95250" y="361950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2916238" y="3352800"/>
              <a:ext cx="92075" cy="342900"/>
            </a:xfrm>
            <a:custGeom>
              <a:avLst/>
              <a:gdLst>
                <a:gd name="connsiteX0" fmla="*/ 55828 w 92433"/>
                <a:gd name="connsiteY0" fmla="*/ 0 h 342900"/>
                <a:gd name="connsiteX1" fmla="*/ 51066 w 92433"/>
                <a:gd name="connsiteY1" fmla="*/ 95250 h 342900"/>
                <a:gd name="connsiteX2" fmla="*/ 36778 w 92433"/>
                <a:gd name="connsiteY2" fmla="*/ 100013 h 342900"/>
                <a:gd name="connsiteX3" fmla="*/ 27253 w 92433"/>
                <a:gd name="connsiteY3" fmla="*/ 114300 h 342900"/>
                <a:gd name="connsiteX4" fmla="*/ 22491 w 92433"/>
                <a:gd name="connsiteY4" fmla="*/ 157163 h 342900"/>
                <a:gd name="connsiteX5" fmla="*/ 8203 w 92433"/>
                <a:gd name="connsiteY5" fmla="*/ 161925 h 342900"/>
                <a:gd name="connsiteX6" fmla="*/ 12966 w 92433"/>
                <a:gd name="connsiteY6" fmla="*/ 219075 h 342900"/>
                <a:gd name="connsiteX7" fmla="*/ 65353 w 92433"/>
                <a:gd name="connsiteY7" fmla="*/ 223838 h 342900"/>
                <a:gd name="connsiteX8" fmla="*/ 70116 w 92433"/>
                <a:gd name="connsiteY8" fmla="*/ 238125 h 342900"/>
                <a:gd name="connsiteX9" fmla="*/ 74878 w 92433"/>
                <a:gd name="connsiteY9" fmla="*/ 319088 h 342900"/>
                <a:gd name="connsiteX10" fmla="*/ 89166 w 92433"/>
                <a:gd name="connsiteY10" fmla="*/ 323850 h 342900"/>
                <a:gd name="connsiteX11" fmla="*/ 89166 w 92433"/>
                <a:gd name="connsiteY11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2433" h="342900">
                  <a:moveTo>
                    <a:pt x="55828" y="0"/>
                  </a:moveTo>
                  <a:cubicBezTo>
                    <a:pt x="54241" y="31750"/>
                    <a:pt x="57014" y="64022"/>
                    <a:pt x="51066" y="95250"/>
                  </a:cubicBezTo>
                  <a:cubicBezTo>
                    <a:pt x="50127" y="100182"/>
                    <a:pt x="40698" y="96877"/>
                    <a:pt x="36778" y="100013"/>
                  </a:cubicBezTo>
                  <a:cubicBezTo>
                    <a:pt x="32309" y="103589"/>
                    <a:pt x="30428" y="109538"/>
                    <a:pt x="27253" y="114300"/>
                  </a:cubicBezTo>
                  <a:cubicBezTo>
                    <a:pt x="25666" y="128588"/>
                    <a:pt x="27830" y="143816"/>
                    <a:pt x="22491" y="157163"/>
                  </a:cubicBezTo>
                  <a:cubicBezTo>
                    <a:pt x="20627" y="161824"/>
                    <a:pt x="8966" y="156963"/>
                    <a:pt x="8203" y="161925"/>
                  </a:cubicBezTo>
                  <a:cubicBezTo>
                    <a:pt x="5296" y="180819"/>
                    <a:pt x="0" y="205028"/>
                    <a:pt x="12966" y="219075"/>
                  </a:cubicBezTo>
                  <a:cubicBezTo>
                    <a:pt x="24859" y="231959"/>
                    <a:pt x="47891" y="222250"/>
                    <a:pt x="65353" y="223838"/>
                  </a:cubicBezTo>
                  <a:cubicBezTo>
                    <a:pt x="66941" y="228600"/>
                    <a:pt x="69616" y="233130"/>
                    <a:pt x="70116" y="238125"/>
                  </a:cubicBezTo>
                  <a:cubicBezTo>
                    <a:pt x="72806" y="265025"/>
                    <a:pt x="69013" y="292697"/>
                    <a:pt x="74878" y="319088"/>
                  </a:cubicBezTo>
                  <a:cubicBezTo>
                    <a:pt x="75967" y="323989"/>
                    <a:pt x="86583" y="319545"/>
                    <a:pt x="89166" y="323850"/>
                  </a:cubicBezTo>
                  <a:cubicBezTo>
                    <a:pt x="92433" y="329295"/>
                    <a:pt x="89166" y="336550"/>
                    <a:pt x="89166" y="342900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3111500" y="3352800"/>
              <a:ext cx="46038" cy="381000"/>
            </a:xfrm>
            <a:custGeom>
              <a:avLst/>
              <a:gdLst>
                <a:gd name="connsiteX0" fmla="*/ 28786 w 66886"/>
                <a:gd name="connsiteY0" fmla="*/ 0 h 331581"/>
                <a:gd name="connsiteX1" fmla="*/ 33548 w 66886"/>
                <a:gd name="connsiteY1" fmla="*/ 38100 h 331581"/>
                <a:gd name="connsiteX2" fmla="*/ 62123 w 66886"/>
                <a:gd name="connsiteY2" fmla="*/ 47625 h 331581"/>
                <a:gd name="connsiteX3" fmla="*/ 66886 w 66886"/>
                <a:gd name="connsiteY3" fmla="*/ 61913 h 331581"/>
                <a:gd name="connsiteX4" fmla="*/ 19261 w 66886"/>
                <a:gd name="connsiteY4" fmla="*/ 95250 h 331581"/>
                <a:gd name="connsiteX5" fmla="*/ 14498 w 66886"/>
                <a:gd name="connsiteY5" fmla="*/ 128588 h 331581"/>
                <a:gd name="connsiteX6" fmla="*/ 38311 w 66886"/>
                <a:gd name="connsiteY6" fmla="*/ 133350 h 331581"/>
                <a:gd name="connsiteX7" fmla="*/ 28786 w 66886"/>
                <a:gd name="connsiteY7" fmla="*/ 261938 h 331581"/>
                <a:gd name="connsiteX8" fmla="*/ 19261 w 66886"/>
                <a:gd name="connsiteY8" fmla="*/ 300038 h 331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886" h="331581">
                  <a:moveTo>
                    <a:pt x="28786" y="0"/>
                  </a:moveTo>
                  <a:cubicBezTo>
                    <a:pt x="30373" y="12700"/>
                    <a:pt x="26208" y="27615"/>
                    <a:pt x="33548" y="38100"/>
                  </a:cubicBezTo>
                  <a:cubicBezTo>
                    <a:pt x="39306" y="46325"/>
                    <a:pt x="62123" y="47625"/>
                    <a:pt x="62123" y="47625"/>
                  </a:cubicBezTo>
                  <a:cubicBezTo>
                    <a:pt x="63711" y="52388"/>
                    <a:pt x="66886" y="56893"/>
                    <a:pt x="66886" y="61913"/>
                  </a:cubicBezTo>
                  <a:cubicBezTo>
                    <a:pt x="66886" y="103876"/>
                    <a:pt x="61111" y="90600"/>
                    <a:pt x="19261" y="95250"/>
                  </a:cubicBezTo>
                  <a:cubicBezTo>
                    <a:pt x="13405" y="104034"/>
                    <a:pt x="0" y="116507"/>
                    <a:pt x="14498" y="128588"/>
                  </a:cubicBezTo>
                  <a:cubicBezTo>
                    <a:pt x="20717" y="133770"/>
                    <a:pt x="30373" y="131763"/>
                    <a:pt x="38311" y="133350"/>
                  </a:cubicBezTo>
                  <a:cubicBezTo>
                    <a:pt x="38172" y="135440"/>
                    <a:pt x="30808" y="251830"/>
                    <a:pt x="28786" y="261938"/>
                  </a:cubicBezTo>
                  <a:cubicBezTo>
                    <a:pt x="14858" y="331581"/>
                    <a:pt x="19261" y="202893"/>
                    <a:pt x="19261" y="300038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3248025" y="3362325"/>
              <a:ext cx="63500" cy="319088"/>
            </a:xfrm>
            <a:custGeom>
              <a:avLst/>
              <a:gdLst>
                <a:gd name="connsiteX0" fmla="*/ 29038 w 63962"/>
                <a:gd name="connsiteY0" fmla="*/ 0 h 319088"/>
                <a:gd name="connsiteX1" fmla="*/ 33801 w 63962"/>
                <a:gd name="connsiteY1" fmla="*/ 28575 h 319088"/>
                <a:gd name="connsiteX2" fmla="*/ 33801 w 63962"/>
                <a:gd name="connsiteY2" fmla="*/ 95250 h 319088"/>
                <a:gd name="connsiteX3" fmla="*/ 19513 w 63962"/>
                <a:gd name="connsiteY3" fmla="*/ 100013 h 319088"/>
                <a:gd name="connsiteX4" fmla="*/ 14751 w 63962"/>
                <a:gd name="connsiteY4" fmla="*/ 142875 h 319088"/>
                <a:gd name="connsiteX5" fmla="*/ 33801 w 63962"/>
                <a:gd name="connsiteY5" fmla="*/ 147638 h 319088"/>
                <a:gd name="connsiteX6" fmla="*/ 38563 w 63962"/>
                <a:gd name="connsiteY6" fmla="*/ 161925 h 319088"/>
                <a:gd name="connsiteX7" fmla="*/ 57613 w 63962"/>
                <a:gd name="connsiteY7" fmla="*/ 180975 h 319088"/>
                <a:gd name="connsiteX8" fmla="*/ 52851 w 63962"/>
                <a:gd name="connsiteY8" fmla="*/ 204788 h 319088"/>
                <a:gd name="connsiteX9" fmla="*/ 48088 w 63962"/>
                <a:gd name="connsiteY9" fmla="*/ 219075 h 319088"/>
                <a:gd name="connsiteX10" fmla="*/ 19513 w 63962"/>
                <a:gd name="connsiteY10" fmla="*/ 228600 h 319088"/>
                <a:gd name="connsiteX11" fmla="*/ 14751 w 63962"/>
                <a:gd name="connsiteY11" fmla="*/ 242888 h 319088"/>
                <a:gd name="connsiteX12" fmla="*/ 9988 w 63962"/>
                <a:gd name="connsiteY12" fmla="*/ 319088 h 31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962" h="319088">
                  <a:moveTo>
                    <a:pt x="29038" y="0"/>
                  </a:moveTo>
                  <a:cubicBezTo>
                    <a:pt x="30626" y="9525"/>
                    <a:pt x="31706" y="19149"/>
                    <a:pt x="33801" y="28575"/>
                  </a:cubicBezTo>
                  <a:cubicBezTo>
                    <a:pt x="40453" y="58510"/>
                    <a:pt x="51780" y="41313"/>
                    <a:pt x="33801" y="95250"/>
                  </a:cubicBezTo>
                  <a:cubicBezTo>
                    <a:pt x="32213" y="100013"/>
                    <a:pt x="24276" y="98425"/>
                    <a:pt x="19513" y="100013"/>
                  </a:cubicBezTo>
                  <a:cubicBezTo>
                    <a:pt x="9994" y="114291"/>
                    <a:pt x="0" y="122224"/>
                    <a:pt x="14751" y="142875"/>
                  </a:cubicBezTo>
                  <a:cubicBezTo>
                    <a:pt x="18555" y="148201"/>
                    <a:pt x="27451" y="146050"/>
                    <a:pt x="33801" y="147638"/>
                  </a:cubicBezTo>
                  <a:cubicBezTo>
                    <a:pt x="35388" y="152400"/>
                    <a:pt x="35013" y="158375"/>
                    <a:pt x="38563" y="161925"/>
                  </a:cubicBezTo>
                  <a:cubicBezTo>
                    <a:pt x="63962" y="187324"/>
                    <a:pt x="44915" y="142878"/>
                    <a:pt x="57613" y="180975"/>
                  </a:cubicBezTo>
                  <a:cubicBezTo>
                    <a:pt x="56026" y="188913"/>
                    <a:pt x="54814" y="196935"/>
                    <a:pt x="52851" y="204788"/>
                  </a:cubicBezTo>
                  <a:cubicBezTo>
                    <a:pt x="51633" y="209658"/>
                    <a:pt x="52173" y="216157"/>
                    <a:pt x="48088" y="219075"/>
                  </a:cubicBezTo>
                  <a:cubicBezTo>
                    <a:pt x="39918" y="224911"/>
                    <a:pt x="19513" y="228600"/>
                    <a:pt x="19513" y="228600"/>
                  </a:cubicBezTo>
                  <a:cubicBezTo>
                    <a:pt x="17926" y="233363"/>
                    <a:pt x="15514" y="237926"/>
                    <a:pt x="14751" y="242888"/>
                  </a:cubicBezTo>
                  <a:cubicBezTo>
                    <a:pt x="9040" y="280009"/>
                    <a:pt x="9988" y="286488"/>
                    <a:pt x="9988" y="319088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519488" y="3348038"/>
              <a:ext cx="61912" cy="385762"/>
            </a:xfrm>
            <a:custGeom>
              <a:avLst/>
              <a:gdLst>
                <a:gd name="connsiteX0" fmla="*/ 57150 w 66675"/>
                <a:gd name="connsiteY0" fmla="*/ 0 h 309562"/>
                <a:gd name="connsiteX1" fmla="*/ 38100 w 66675"/>
                <a:gd name="connsiteY1" fmla="*/ 28575 h 309562"/>
                <a:gd name="connsiteX2" fmla="*/ 23812 w 66675"/>
                <a:gd name="connsiteY2" fmla="*/ 57150 h 309562"/>
                <a:gd name="connsiteX3" fmla="*/ 19050 w 66675"/>
                <a:gd name="connsiteY3" fmla="*/ 114300 h 309562"/>
                <a:gd name="connsiteX4" fmla="*/ 4762 w 66675"/>
                <a:gd name="connsiteY4" fmla="*/ 123825 h 309562"/>
                <a:gd name="connsiteX5" fmla="*/ 0 w 66675"/>
                <a:gd name="connsiteY5" fmla="*/ 152400 h 309562"/>
                <a:gd name="connsiteX6" fmla="*/ 4762 w 66675"/>
                <a:gd name="connsiteY6" fmla="*/ 171450 h 309562"/>
                <a:gd name="connsiteX7" fmla="*/ 9525 w 66675"/>
                <a:gd name="connsiteY7" fmla="*/ 204787 h 309562"/>
                <a:gd name="connsiteX8" fmla="*/ 23812 w 66675"/>
                <a:gd name="connsiteY8" fmla="*/ 209550 h 309562"/>
                <a:gd name="connsiteX9" fmla="*/ 28575 w 66675"/>
                <a:gd name="connsiteY9" fmla="*/ 247650 h 309562"/>
                <a:gd name="connsiteX10" fmla="*/ 57150 w 66675"/>
                <a:gd name="connsiteY10" fmla="*/ 266700 h 309562"/>
                <a:gd name="connsiteX11" fmla="*/ 61912 w 66675"/>
                <a:gd name="connsiteY11" fmla="*/ 280987 h 309562"/>
                <a:gd name="connsiteX12" fmla="*/ 66675 w 66675"/>
                <a:gd name="connsiteY12" fmla="*/ 309562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6675" h="309562">
                  <a:moveTo>
                    <a:pt x="57150" y="0"/>
                  </a:moveTo>
                  <a:cubicBezTo>
                    <a:pt x="50800" y="9525"/>
                    <a:pt x="41721" y="17715"/>
                    <a:pt x="38100" y="28575"/>
                  </a:cubicBezTo>
                  <a:cubicBezTo>
                    <a:pt x="31527" y="48292"/>
                    <a:pt x="36122" y="38685"/>
                    <a:pt x="23812" y="57150"/>
                  </a:cubicBezTo>
                  <a:cubicBezTo>
                    <a:pt x="22225" y="76200"/>
                    <a:pt x="24302" y="95919"/>
                    <a:pt x="19050" y="114300"/>
                  </a:cubicBezTo>
                  <a:cubicBezTo>
                    <a:pt x="17478" y="119804"/>
                    <a:pt x="7322" y="118705"/>
                    <a:pt x="4762" y="123825"/>
                  </a:cubicBezTo>
                  <a:cubicBezTo>
                    <a:pt x="444" y="132462"/>
                    <a:pt x="1587" y="142875"/>
                    <a:pt x="0" y="152400"/>
                  </a:cubicBezTo>
                  <a:cubicBezTo>
                    <a:pt x="1587" y="158750"/>
                    <a:pt x="3591" y="165010"/>
                    <a:pt x="4762" y="171450"/>
                  </a:cubicBezTo>
                  <a:cubicBezTo>
                    <a:pt x="6770" y="182494"/>
                    <a:pt x="4505" y="194747"/>
                    <a:pt x="9525" y="204787"/>
                  </a:cubicBezTo>
                  <a:cubicBezTo>
                    <a:pt x="11770" y="209277"/>
                    <a:pt x="19050" y="207962"/>
                    <a:pt x="23812" y="209550"/>
                  </a:cubicBezTo>
                  <a:cubicBezTo>
                    <a:pt x="25400" y="222250"/>
                    <a:pt x="22126" y="236595"/>
                    <a:pt x="28575" y="247650"/>
                  </a:cubicBezTo>
                  <a:cubicBezTo>
                    <a:pt x="34343" y="257538"/>
                    <a:pt x="57150" y="266700"/>
                    <a:pt x="57150" y="266700"/>
                  </a:cubicBezTo>
                  <a:cubicBezTo>
                    <a:pt x="58737" y="271462"/>
                    <a:pt x="60823" y="276087"/>
                    <a:pt x="61912" y="280987"/>
                  </a:cubicBezTo>
                  <a:cubicBezTo>
                    <a:pt x="64007" y="290413"/>
                    <a:pt x="66675" y="309562"/>
                    <a:pt x="66675" y="309562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3700463" y="3348038"/>
              <a:ext cx="46037" cy="338137"/>
            </a:xfrm>
            <a:custGeom>
              <a:avLst/>
              <a:gdLst>
                <a:gd name="connsiteX0" fmla="*/ 33337 w 45991"/>
                <a:gd name="connsiteY0" fmla="*/ 0 h 338137"/>
                <a:gd name="connsiteX1" fmla="*/ 33337 w 45991"/>
                <a:gd name="connsiteY1" fmla="*/ 85725 h 338137"/>
                <a:gd name="connsiteX2" fmla="*/ 19050 w 45991"/>
                <a:gd name="connsiteY2" fmla="*/ 95250 h 338137"/>
                <a:gd name="connsiteX3" fmla="*/ 9525 w 45991"/>
                <a:gd name="connsiteY3" fmla="*/ 123825 h 338137"/>
                <a:gd name="connsiteX4" fmla="*/ 0 w 45991"/>
                <a:gd name="connsiteY4" fmla="*/ 176212 h 338137"/>
                <a:gd name="connsiteX5" fmla="*/ 9525 w 45991"/>
                <a:gd name="connsiteY5" fmla="*/ 266700 h 338137"/>
                <a:gd name="connsiteX6" fmla="*/ 19050 w 45991"/>
                <a:gd name="connsiteY6" fmla="*/ 280987 h 338137"/>
                <a:gd name="connsiteX7" fmla="*/ 19050 w 45991"/>
                <a:gd name="connsiteY7" fmla="*/ 338137 h 338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991" h="338137">
                  <a:moveTo>
                    <a:pt x="33337" y="0"/>
                  </a:moveTo>
                  <a:cubicBezTo>
                    <a:pt x="44058" y="32159"/>
                    <a:pt x="45991" y="31946"/>
                    <a:pt x="33337" y="85725"/>
                  </a:cubicBezTo>
                  <a:cubicBezTo>
                    <a:pt x="32026" y="91297"/>
                    <a:pt x="23812" y="92075"/>
                    <a:pt x="19050" y="95250"/>
                  </a:cubicBezTo>
                  <a:cubicBezTo>
                    <a:pt x="15875" y="104775"/>
                    <a:pt x="10770" y="113862"/>
                    <a:pt x="9525" y="123825"/>
                  </a:cubicBezTo>
                  <a:cubicBezTo>
                    <a:pt x="4139" y="166906"/>
                    <a:pt x="8809" y="149783"/>
                    <a:pt x="0" y="176212"/>
                  </a:cubicBezTo>
                  <a:cubicBezTo>
                    <a:pt x="316" y="180008"/>
                    <a:pt x="5216" y="252338"/>
                    <a:pt x="9525" y="266700"/>
                  </a:cubicBezTo>
                  <a:cubicBezTo>
                    <a:pt x="11170" y="272182"/>
                    <a:pt x="18294" y="275314"/>
                    <a:pt x="19050" y="280987"/>
                  </a:cubicBezTo>
                  <a:cubicBezTo>
                    <a:pt x="21568" y="299870"/>
                    <a:pt x="19050" y="319087"/>
                    <a:pt x="19050" y="338137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3868738" y="3352800"/>
              <a:ext cx="26987" cy="328613"/>
            </a:xfrm>
            <a:custGeom>
              <a:avLst/>
              <a:gdLst>
                <a:gd name="connsiteX0" fmla="*/ 16797 w 26580"/>
                <a:gd name="connsiteY0" fmla="*/ 0 h 328613"/>
                <a:gd name="connsiteX1" fmla="*/ 12035 w 26580"/>
                <a:gd name="connsiteY1" fmla="*/ 80963 h 328613"/>
                <a:gd name="connsiteX2" fmla="*/ 7272 w 26580"/>
                <a:gd name="connsiteY2" fmla="*/ 95250 h 328613"/>
                <a:gd name="connsiteX3" fmla="*/ 2510 w 26580"/>
                <a:gd name="connsiteY3" fmla="*/ 128588 h 328613"/>
                <a:gd name="connsiteX4" fmla="*/ 7272 w 26580"/>
                <a:gd name="connsiteY4" fmla="*/ 195263 h 328613"/>
                <a:gd name="connsiteX5" fmla="*/ 12035 w 26580"/>
                <a:gd name="connsiteY5" fmla="*/ 209550 h 328613"/>
                <a:gd name="connsiteX6" fmla="*/ 26322 w 26580"/>
                <a:gd name="connsiteY6" fmla="*/ 252413 h 328613"/>
                <a:gd name="connsiteX7" fmla="*/ 21560 w 26580"/>
                <a:gd name="connsiteY7" fmla="*/ 285750 h 328613"/>
                <a:gd name="connsiteX8" fmla="*/ 7272 w 26580"/>
                <a:gd name="connsiteY8" fmla="*/ 290513 h 328613"/>
                <a:gd name="connsiteX9" fmla="*/ 2510 w 26580"/>
                <a:gd name="connsiteY9" fmla="*/ 328613 h 328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580" h="328613">
                  <a:moveTo>
                    <a:pt x="16797" y="0"/>
                  </a:moveTo>
                  <a:cubicBezTo>
                    <a:pt x="15210" y="26988"/>
                    <a:pt x="14725" y="54063"/>
                    <a:pt x="12035" y="80963"/>
                  </a:cubicBezTo>
                  <a:cubicBezTo>
                    <a:pt x="11535" y="85958"/>
                    <a:pt x="8257" y="90327"/>
                    <a:pt x="7272" y="95250"/>
                  </a:cubicBezTo>
                  <a:cubicBezTo>
                    <a:pt x="5071" y="106257"/>
                    <a:pt x="4097" y="117475"/>
                    <a:pt x="2510" y="128588"/>
                  </a:cubicBezTo>
                  <a:cubicBezTo>
                    <a:pt x="4097" y="150813"/>
                    <a:pt x="4669" y="173134"/>
                    <a:pt x="7272" y="195263"/>
                  </a:cubicBezTo>
                  <a:cubicBezTo>
                    <a:pt x="7859" y="200249"/>
                    <a:pt x="10946" y="204650"/>
                    <a:pt x="12035" y="209550"/>
                  </a:cubicBezTo>
                  <a:cubicBezTo>
                    <a:pt x="20591" y="248051"/>
                    <a:pt x="9750" y="227554"/>
                    <a:pt x="26322" y="252413"/>
                  </a:cubicBezTo>
                  <a:cubicBezTo>
                    <a:pt x="24735" y="263525"/>
                    <a:pt x="26580" y="275710"/>
                    <a:pt x="21560" y="285750"/>
                  </a:cubicBezTo>
                  <a:cubicBezTo>
                    <a:pt x="19315" y="290240"/>
                    <a:pt x="10822" y="286963"/>
                    <a:pt x="7272" y="290513"/>
                  </a:cubicBezTo>
                  <a:cubicBezTo>
                    <a:pt x="0" y="297785"/>
                    <a:pt x="2510" y="322780"/>
                    <a:pt x="2510" y="328613"/>
                  </a:cubicBez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3990975" y="3352800"/>
              <a:ext cx="71438" cy="338138"/>
            </a:xfrm>
            <a:custGeom>
              <a:avLst/>
              <a:gdLst>
                <a:gd name="connsiteX0" fmla="*/ 47625 w 71918"/>
                <a:gd name="connsiteY0" fmla="*/ 0 h 338138"/>
                <a:gd name="connsiteX1" fmla="*/ 42863 w 71918"/>
                <a:gd name="connsiteY1" fmla="*/ 47625 h 338138"/>
                <a:gd name="connsiteX2" fmla="*/ 28575 w 71918"/>
                <a:gd name="connsiteY2" fmla="*/ 52388 h 338138"/>
                <a:gd name="connsiteX3" fmla="*/ 14288 w 71918"/>
                <a:gd name="connsiteY3" fmla="*/ 61913 h 338138"/>
                <a:gd name="connsiteX4" fmla="*/ 0 w 71918"/>
                <a:gd name="connsiteY4" fmla="*/ 90488 h 338138"/>
                <a:gd name="connsiteX5" fmla="*/ 23813 w 71918"/>
                <a:gd name="connsiteY5" fmla="*/ 133350 h 338138"/>
                <a:gd name="connsiteX6" fmla="*/ 47625 w 71918"/>
                <a:gd name="connsiteY6" fmla="*/ 157163 h 338138"/>
                <a:gd name="connsiteX7" fmla="*/ 47625 w 71918"/>
                <a:gd name="connsiteY7" fmla="*/ 300038 h 338138"/>
                <a:gd name="connsiteX8" fmla="*/ 9525 w 71918"/>
                <a:gd name="connsiteY8" fmla="*/ 304800 h 338138"/>
                <a:gd name="connsiteX9" fmla="*/ 9525 w 71918"/>
                <a:gd name="connsiteY9" fmla="*/ 338138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1918" h="338138">
                  <a:moveTo>
                    <a:pt x="47625" y="0"/>
                  </a:moveTo>
                  <a:cubicBezTo>
                    <a:pt x="46038" y="15875"/>
                    <a:pt x="48315" y="32631"/>
                    <a:pt x="42863" y="47625"/>
                  </a:cubicBezTo>
                  <a:cubicBezTo>
                    <a:pt x="41147" y="52343"/>
                    <a:pt x="33065" y="50143"/>
                    <a:pt x="28575" y="52388"/>
                  </a:cubicBezTo>
                  <a:cubicBezTo>
                    <a:pt x="23456" y="54948"/>
                    <a:pt x="19050" y="58738"/>
                    <a:pt x="14288" y="61913"/>
                  </a:cubicBezTo>
                  <a:cubicBezTo>
                    <a:pt x="9472" y="69137"/>
                    <a:pt x="0" y="80629"/>
                    <a:pt x="0" y="90488"/>
                  </a:cubicBezTo>
                  <a:cubicBezTo>
                    <a:pt x="0" y="103060"/>
                    <a:pt x="21096" y="129275"/>
                    <a:pt x="23813" y="133350"/>
                  </a:cubicBezTo>
                  <a:cubicBezTo>
                    <a:pt x="36513" y="152401"/>
                    <a:pt x="28575" y="144462"/>
                    <a:pt x="47625" y="157163"/>
                  </a:cubicBezTo>
                  <a:cubicBezTo>
                    <a:pt x="63689" y="205349"/>
                    <a:pt x="71918" y="224459"/>
                    <a:pt x="47625" y="300038"/>
                  </a:cubicBezTo>
                  <a:cubicBezTo>
                    <a:pt x="43708" y="312223"/>
                    <a:pt x="18575" y="295750"/>
                    <a:pt x="9525" y="304800"/>
                  </a:cubicBezTo>
                  <a:lnTo>
                    <a:pt x="9525" y="338138"/>
                  </a:lnTo>
                </a:path>
              </a:pathLst>
            </a:custGeom>
            <a:ln>
              <a:solidFill>
                <a:srgbClr val="FF33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22533" name="TextBox 84"/>
          <p:cNvSpPr txBox="1">
            <a:spLocks noChangeArrowheads="1"/>
          </p:cNvSpPr>
          <p:nvPr/>
        </p:nvSpPr>
        <p:spPr bwMode="auto">
          <a:xfrm>
            <a:off x="381000" y="5029200"/>
            <a:ext cx="311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Implant Screen Oxide</a:t>
            </a:r>
          </a:p>
        </p:txBody>
      </p:sp>
      <p:sp>
        <p:nvSpPr>
          <p:cNvPr id="22534" name="TextBox 85"/>
          <p:cNvSpPr txBox="1">
            <a:spLocks noChangeArrowheads="1"/>
          </p:cNvSpPr>
          <p:nvPr/>
        </p:nvSpPr>
        <p:spPr bwMode="auto">
          <a:xfrm>
            <a:off x="304800" y="2590800"/>
            <a:ext cx="158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Screen Oxide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rot="16200000" flipH="1">
            <a:off x="932656" y="3102769"/>
            <a:ext cx="792163" cy="390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36" name="Group 136"/>
          <p:cNvGrpSpPr>
            <a:grpSpLocks/>
          </p:cNvGrpSpPr>
          <p:nvPr/>
        </p:nvGrpSpPr>
        <p:grpSpPr bwMode="auto">
          <a:xfrm>
            <a:off x="4419600" y="2438400"/>
            <a:ext cx="3667125" cy="2333625"/>
            <a:chOff x="4718050" y="2451100"/>
            <a:chExt cx="3666998" cy="2334260"/>
          </a:xfrm>
        </p:grpSpPr>
        <p:sp>
          <p:nvSpPr>
            <p:cNvPr id="129" name="Rectangle 128"/>
            <p:cNvSpPr/>
            <p:nvPr/>
          </p:nvSpPr>
          <p:spPr>
            <a:xfrm>
              <a:off x="4729163" y="2594014"/>
              <a:ext cx="3638424" cy="519254"/>
            </a:xfrm>
            <a:prstGeom prst="rect">
              <a:avLst/>
            </a:prstGeom>
            <a:solidFill>
              <a:srgbClr val="C0C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724400" y="3124383"/>
              <a:ext cx="3657473" cy="60976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22547" name="Group 26"/>
            <p:cNvGrpSpPr>
              <a:grpSpLocks/>
            </p:cNvGrpSpPr>
            <p:nvPr/>
          </p:nvGrpSpPr>
          <p:grpSpPr bwMode="auto">
            <a:xfrm>
              <a:off x="4724400" y="3352800"/>
              <a:ext cx="3660648" cy="1432560"/>
              <a:chOff x="4876800" y="3291840"/>
              <a:chExt cx="3660648" cy="1432560"/>
            </a:xfrm>
          </p:grpSpPr>
          <p:grpSp>
            <p:nvGrpSpPr>
              <p:cNvPr id="22556" name="Group 9"/>
              <p:cNvGrpSpPr>
                <a:grpSpLocks/>
              </p:cNvGrpSpPr>
              <p:nvPr/>
            </p:nvGrpSpPr>
            <p:grpSpPr bwMode="auto">
              <a:xfrm>
                <a:off x="4876800" y="3657600"/>
                <a:ext cx="3660648" cy="1066800"/>
                <a:chOff x="606552" y="1524000"/>
                <a:chExt cx="3660648" cy="1066800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606552" y="1523710"/>
                  <a:ext cx="3657473" cy="76221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609727" y="1599931"/>
                  <a:ext cx="3657473" cy="990869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dirty="0"/>
                    <a:t>p+ Si </a:t>
                  </a:r>
                </a:p>
              </p:txBody>
            </p:sp>
          </p:grpSp>
          <p:sp>
            <p:nvSpPr>
              <p:cNvPr id="111" name="Left Bracket 110"/>
              <p:cNvSpPr/>
              <p:nvPr/>
            </p:nvSpPr>
            <p:spPr>
              <a:xfrm rot="16200000">
                <a:off x="5859392" y="3398610"/>
                <a:ext cx="241366" cy="873095"/>
              </a:xfrm>
              <a:prstGeom prst="leftBracket">
                <a:avLst>
                  <a:gd name="adj" fmla="val 58795"/>
                </a:avLst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2" name="Left Bracket 111"/>
              <p:cNvSpPr/>
              <p:nvPr/>
            </p:nvSpPr>
            <p:spPr>
              <a:xfrm rot="16200000">
                <a:off x="7297617" y="3408138"/>
                <a:ext cx="241366" cy="873095"/>
              </a:xfrm>
              <a:prstGeom prst="leftBracket">
                <a:avLst>
                  <a:gd name="adj" fmla="val 58795"/>
                </a:avLst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13" name="Flowchart: Delay 112"/>
              <p:cNvSpPr/>
              <p:nvPr/>
            </p:nvSpPr>
            <p:spPr>
              <a:xfrm>
                <a:off x="4876800" y="3569974"/>
                <a:ext cx="685776" cy="228662"/>
              </a:xfrm>
              <a:prstGeom prst="flowChartDelay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4" name="Flowchart: Delay 113"/>
              <p:cNvSpPr/>
              <p:nvPr/>
            </p:nvSpPr>
            <p:spPr>
              <a:xfrm rot="10800000">
                <a:off x="7848497" y="3581089"/>
                <a:ext cx="685776" cy="228662"/>
              </a:xfrm>
              <a:prstGeom prst="flowChartDelay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2561" name="TextBox 114"/>
              <p:cNvSpPr txBox="1">
                <a:spLocks noChangeArrowheads="1"/>
              </p:cNvSpPr>
              <p:nvPr/>
            </p:nvSpPr>
            <p:spPr bwMode="auto">
              <a:xfrm>
                <a:off x="6367272" y="3352800"/>
                <a:ext cx="63030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Gate</a:t>
                </a:r>
              </a:p>
            </p:txBody>
          </p:sp>
          <p:sp>
            <p:nvSpPr>
              <p:cNvPr id="22562" name="TextBox 115"/>
              <p:cNvSpPr txBox="1">
                <a:spLocks noChangeArrowheads="1"/>
              </p:cNvSpPr>
              <p:nvPr/>
            </p:nvSpPr>
            <p:spPr bwMode="auto">
              <a:xfrm>
                <a:off x="7086600" y="3657600"/>
                <a:ext cx="6735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Drain</a:t>
                </a:r>
              </a:p>
            </p:txBody>
          </p:sp>
          <p:sp>
            <p:nvSpPr>
              <p:cNvPr id="22563" name="TextBox 116"/>
              <p:cNvSpPr txBox="1">
                <a:spLocks noChangeArrowheads="1"/>
              </p:cNvSpPr>
              <p:nvPr/>
            </p:nvSpPr>
            <p:spPr bwMode="auto">
              <a:xfrm>
                <a:off x="5562600" y="3672840"/>
                <a:ext cx="83388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/>
                  <a:t>Source</a:t>
                </a:r>
              </a:p>
            </p:txBody>
          </p:sp>
          <p:sp>
            <p:nvSpPr>
              <p:cNvPr id="118" name="Trapezoid 117"/>
              <p:cNvSpPr/>
              <p:nvPr/>
            </p:nvSpPr>
            <p:spPr>
              <a:xfrm>
                <a:off x="6424559" y="3292085"/>
                <a:ext cx="573067" cy="365224"/>
              </a:xfrm>
              <a:prstGeom prst="trapezoid">
                <a:avLst>
                  <a:gd name="adj" fmla="val 12200"/>
                </a:avLst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21" name="Trapezoid 120"/>
            <p:cNvSpPr/>
            <p:nvPr/>
          </p:nvSpPr>
          <p:spPr>
            <a:xfrm rot="10800000">
              <a:off x="5683217" y="3124383"/>
              <a:ext cx="247641" cy="654228"/>
            </a:xfrm>
            <a:prstGeom prst="trapezoid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2" name="Trapezoid 121"/>
            <p:cNvSpPr/>
            <p:nvPr/>
          </p:nvSpPr>
          <p:spPr>
            <a:xfrm rot="10800000">
              <a:off x="6400742" y="3124383"/>
              <a:ext cx="247641" cy="228662"/>
            </a:xfrm>
            <a:prstGeom prst="trapezoid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3" name="Trapezoid 122"/>
            <p:cNvSpPr/>
            <p:nvPr/>
          </p:nvSpPr>
          <p:spPr>
            <a:xfrm rot="10800000">
              <a:off x="7169065" y="3124383"/>
              <a:ext cx="247641" cy="660580"/>
            </a:xfrm>
            <a:prstGeom prst="trapezoid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6" name="Round Single Corner Rectangle 125"/>
            <p:cNvSpPr/>
            <p:nvPr/>
          </p:nvSpPr>
          <p:spPr>
            <a:xfrm flipH="1">
              <a:off x="7159540" y="2971942"/>
              <a:ext cx="1222333" cy="161969"/>
            </a:xfrm>
            <a:prstGeom prst="round1Rect">
              <a:avLst>
                <a:gd name="adj" fmla="val 5000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8" name="Round Same Side Corner Rectangle 127"/>
            <p:cNvSpPr/>
            <p:nvPr/>
          </p:nvSpPr>
          <p:spPr>
            <a:xfrm>
              <a:off x="5259369" y="2981469"/>
              <a:ext cx="736574" cy="14609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30" name="Round Single Corner Rectangle 129"/>
            <p:cNvSpPr/>
            <p:nvPr/>
          </p:nvSpPr>
          <p:spPr>
            <a:xfrm>
              <a:off x="4718050" y="2451100"/>
              <a:ext cx="228592" cy="152441"/>
            </a:xfrm>
            <a:prstGeom prst="round1Rect">
              <a:avLst>
                <a:gd name="adj" fmla="val 5000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31" name="Round Same Side Corner Rectangle 130"/>
            <p:cNvSpPr/>
            <p:nvPr/>
          </p:nvSpPr>
          <p:spPr>
            <a:xfrm>
              <a:off x="5619719" y="2451100"/>
              <a:ext cx="838171" cy="15244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32" name="Round Same Side Corner Rectangle 131"/>
            <p:cNvSpPr/>
            <p:nvPr/>
          </p:nvSpPr>
          <p:spPr>
            <a:xfrm>
              <a:off x="7467505" y="2451100"/>
              <a:ext cx="838171" cy="15244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22537" name="TextBox 132"/>
          <p:cNvSpPr txBox="1">
            <a:spLocks noChangeArrowheads="1"/>
          </p:cNvSpPr>
          <p:nvPr/>
        </p:nvSpPr>
        <p:spPr bwMode="auto">
          <a:xfrm>
            <a:off x="7696200" y="1752600"/>
            <a:ext cx="941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Metal 2</a:t>
            </a:r>
          </a:p>
        </p:txBody>
      </p:sp>
      <p:cxnSp>
        <p:nvCxnSpPr>
          <p:cNvPr id="135" name="Straight Arrow Connector 134"/>
          <p:cNvCxnSpPr>
            <a:endCxn id="132" idx="3"/>
          </p:cNvCxnSpPr>
          <p:nvPr/>
        </p:nvCxnSpPr>
        <p:spPr>
          <a:xfrm rot="5400000">
            <a:off x="7466806" y="2169319"/>
            <a:ext cx="390525" cy="1476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9" name="TextBox 135"/>
          <p:cNvSpPr txBox="1">
            <a:spLocks noChangeArrowheads="1"/>
          </p:cNvSpPr>
          <p:nvPr/>
        </p:nvSpPr>
        <p:spPr bwMode="auto">
          <a:xfrm>
            <a:off x="8153400" y="2454275"/>
            <a:ext cx="941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Metal 1</a:t>
            </a:r>
          </a:p>
        </p:txBody>
      </p:sp>
      <p:cxnSp>
        <p:nvCxnSpPr>
          <p:cNvPr id="142" name="Straight Arrow Connector 141"/>
          <p:cNvCxnSpPr>
            <a:endCxn id="126" idx="1"/>
          </p:cNvCxnSpPr>
          <p:nvPr/>
        </p:nvCxnSpPr>
        <p:spPr>
          <a:xfrm rot="10800000" flipV="1">
            <a:off x="8083550" y="2767013"/>
            <a:ext cx="317500" cy="273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1" name="TextBox 142"/>
          <p:cNvSpPr txBox="1">
            <a:spLocks noChangeArrowheads="1"/>
          </p:cNvSpPr>
          <p:nvPr/>
        </p:nvSpPr>
        <p:spPr bwMode="auto">
          <a:xfrm>
            <a:off x="3886200" y="1676400"/>
            <a:ext cx="2519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Insulating barrier oxide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rot="16200000" flipH="1">
            <a:off x="4686300" y="2324100"/>
            <a:ext cx="7620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ound Same Side Corner Rectangle 148"/>
          <p:cNvSpPr/>
          <p:nvPr/>
        </p:nvSpPr>
        <p:spPr>
          <a:xfrm>
            <a:off x="6029325" y="2957513"/>
            <a:ext cx="395288" cy="15557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544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Introduction – Silicon dioxide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Types of 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3300"/>
                </a:solidFill>
              </a:rPr>
              <a:t>Furnace Deposition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Dry Oxidation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Wet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High Pressure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Chemical Vapor Deposition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Modifying Dielectric Constant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Three methods for </a:t>
            </a:r>
            <a:r>
              <a:rPr lang="en-US" altLang="en-US" b="1" u="sng" smtClean="0"/>
              <a:t>growing</a:t>
            </a:r>
            <a:r>
              <a:rPr lang="en-US" altLang="en-US" smtClean="0"/>
              <a:t> oxide:</a:t>
            </a:r>
          </a:p>
          <a:p>
            <a:pPr lvl="1" eaLnBrk="1" hangingPunct="1"/>
            <a:r>
              <a:rPr lang="en-US" altLang="en-US" smtClean="0"/>
              <a:t>High temperature oxidation  (furnace)</a:t>
            </a:r>
          </a:p>
          <a:p>
            <a:pPr lvl="2" eaLnBrk="1" hangingPunct="1"/>
            <a:r>
              <a:rPr lang="en-US" altLang="en-US" smtClean="0"/>
              <a:t>w/ oxygen: dry oxidation</a:t>
            </a:r>
          </a:p>
          <a:p>
            <a:pPr lvl="2" eaLnBrk="1" hangingPunct="1"/>
            <a:r>
              <a:rPr lang="en-US" altLang="en-US" smtClean="0"/>
              <a:t>w/ steam: wet oxidation</a:t>
            </a:r>
          </a:p>
          <a:p>
            <a:pPr lvl="1" eaLnBrk="1" hangingPunct="1"/>
            <a:r>
              <a:rPr lang="en-US" altLang="en-US" smtClean="0"/>
              <a:t>High-pressure oxidation – HiPOx</a:t>
            </a:r>
          </a:p>
          <a:p>
            <a:pPr eaLnBrk="1" hangingPunct="1"/>
            <a:r>
              <a:rPr lang="en-US" altLang="en-US" smtClean="0"/>
              <a:t>One method of </a:t>
            </a:r>
            <a:r>
              <a:rPr lang="en-US" altLang="en-US" b="1" u="sng" smtClean="0"/>
              <a:t>depositing</a:t>
            </a:r>
            <a:r>
              <a:rPr lang="en-US" altLang="en-US" smtClean="0"/>
              <a:t> oxide:</a:t>
            </a:r>
          </a:p>
          <a:p>
            <a:pPr lvl="1" eaLnBrk="1" hangingPunct="1"/>
            <a:r>
              <a:rPr lang="en-US" altLang="en-US" smtClean="0"/>
              <a:t>CVD – chemical vapor deposition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Furnace Oxidation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Important parameters for furnace processes: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Temperature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Temperature gradients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Gas composition and purity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Gas flow rate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Thermal stress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Introduction – Silicon dioxide</a:t>
            </a:r>
          </a:p>
          <a:p>
            <a:pPr eaLnBrk="1" hangingPunct="1"/>
            <a:r>
              <a:rPr lang="en-US" altLang="en-US" sz="2800" smtClean="0"/>
              <a:t>Types of Oxide</a:t>
            </a:r>
          </a:p>
          <a:p>
            <a:pPr eaLnBrk="1" hangingPunct="1"/>
            <a:r>
              <a:rPr lang="en-US" altLang="en-US" sz="2800" smtClean="0"/>
              <a:t>Furnace Deposition</a:t>
            </a:r>
          </a:p>
          <a:p>
            <a:pPr lvl="1" eaLnBrk="1" hangingPunct="1"/>
            <a:r>
              <a:rPr lang="en-US" altLang="en-US" sz="2400" smtClean="0">
                <a:solidFill>
                  <a:srgbClr val="FF3300"/>
                </a:solidFill>
              </a:rPr>
              <a:t>Dry Oxidation</a:t>
            </a:r>
          </a:p>
          <a:p>
            <a:pPr lvl="1" eaLnBrk="1" hangingPunct="1"/>
            <a:r>
              <a:rPr lang="en-US" altLang="en-US" sz="2400" smtClean="0"/>
              <a:t>Wet Oxidation</a:t>
            </a:r>
          </a:p>
          <a:p>
            <a:pPr eaLnBrk="1" hangingPunct="1"/>
            <a:r>
              <a:rPr lang="en-US" altLang="en-US" sz="2800" smtClean="0"/>
              <a:t>High Pressure Oxidation</a:t>
            </a:r>
          </a:p>
          <a:p>
            <a:pPr eaLnBrk="1" hangingPunct="1"/>
            <a:r>
              <a:rPr lang="en-US" altLang="en-US" sz="2800" smtClean="0"/>
              <a:t>Chemical Vapor Deposition</a:t>
            </a:r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Dry Oxidation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Oxidation that occurs as a result of oxygen reacting with silicon</a:t>
            </a:r>
          </a:p>
          <a:p>
            <a:pPr lvl="1" eaLnBrk="1" hangingPunct="1"/>
            <a:r>
              <a:rPr lang="en-US" altLang="en-US" smtClean="0"/>
              <a:t>Si + O</a:t>
            </a:r>
            <a:r>
              <a:rPr lang="en-US" altLang="en-US" baseline="-25000" smtClean="0"/>
              <a:t>2</a:t>
            </a:r>
            <a:r>
              <a:rPr lang="en-US" altLang="en-US" smtClean="0"/>
              <a:t> </a:t>
            </a:r>
            <a:r>
              <a:rPr lang="en-US" altLang="en-US" smtClean="0">
                <a:sym typeface="ZapfDingbats" pitchFamily="82" charset="2"/>
              </a:rPr>
              <a:t> SiO</a:t>
            </a:r>
            <a:r>
              <a:rPr lang="en-US" altLang="en-US" baseline="-25000" smtClean="0">
                <a:sym typeface="ZapfDingbats" pitchFamily="82" charset="2"/>
              </a:rPr>
              <a:t>2</a:t>
            </a:r>
            <a:endParaRPr lang="en-US" altLang="en-US" baseline="-25000" smtClean="0"/>
          </a:p>
          <a:p>
            <a:pPr eaLnBrk="1" hangingPunct="1"/>
            <a:r>
              <a:rPr lang="en-US" altLang="en-US" smtClean="0"/>
              <a:t>Grows high quality thin layers of oxide (i.e. gate oxides)</a:t>
            </a:r>
          </a:p>
          <a:p>
            <a:pPr eaLnBrk="1" hangingPunct="1"/>
            <a:r>
              <a:rPr lang="en-US" altLang="en-US" smtClean="0"/>
              <a:t>Grows oxide at a slow rate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Dry Oxidation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process is performed in the furnace at a high temperature  (normally above 1000</a:t>
            </a:r>
            <a:r>
              <a:rPr lang="en-US" altLang="en-US" baseline="30000" smtClean="0"/>
              <a:t>o</a:t>
            </a:r>
            <a:r>
              <a:rPr lang="en-US" altLang="en-US" smtClean="0"/>
              <a:t>C)</a:t>
            </a:r>
          </a:p>
          <a:p>
            <a:pPr eaLnBrk="1" hangingPunct="1"/>
            <a:r>
              <a:rPr lang="en-US" altLang="en-US" smtClean="0"/>
              <a:t>Uses oxygen as the process gas </a:t>
            </a:r>
          </a:p>
          <a:p>
            <a:pPr eaLnBrk="1" hangingPunct="1"/>
            <a:r>
              <a:rPr lang="en-US" altLang="en-US" smtClean="0"/>
              <a:t>May use HCl in process to reduce charges at the wafer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Dry Ox. Process Recipe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066800"/>
          <a:ext cx="7772400" cy="5040346"/>
        </p:xfrm>
        <a:graphic>
          <a:graphicData uri="http://schemas.openxmlformats.org/drawingml/2006/table">
            <a:tbl>
              <a:tblPr/>
              <a:tblGrid>
                <a:gridCol w="1927225"/>
                <a:gridCol w="968375"/>
                <a:gridCol w="2362200"/>
                <a:gridCol w="914400"/>
                <a:gridCol w="685800"/>
                <a:gridCol w="914400"/>
              </a:tblGrid>
              <a:tr h="3657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Step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(min)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Temp. (°C)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Gas Flow (SLM)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HCL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71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1) Idle state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40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2) Push wafer into furnace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40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3) Ramp up temp.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10°C/min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40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4) Temp. stabilization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40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5) Dry oxide growth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.067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6) Anneal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40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7) Ramp down temp.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-2°C/min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65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8) Retrieve wafer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Ramping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/>
              <a:t>With any furnace process, temperatures need to be changed slowly when wafers are present</a:t>
            </a:r>
          </a:p>
          <a:p>
            <a:pPr eaLnBrk="1" hangingPunct="1"/>
            <a:r>
              <a:rPr lang="en-US" altLang="en-US" sz="3000" smtClean="0"/>
              <a:t>The ramp-up rate (in this recipe) is 10</a:t>
            </a:r>
            <a:r>
              <a:rPr lang="en-US" altLang="en-US" sz="3000" baseline="30000" smtClean="0"/>
              <a:t>o</a:t>
            </a:r>
            <a:r>
              <a:rPr lang="en-US" altLang="en-US" sz="3000" smtClean="0"/>
              <a:t>C/min.  The ramp-down rate is –2</a:t>
            </a:r>
            <a:r>
              <a:rPr lang="en-US" altLang="en-US" sz="3000" baseline="30000" smtClean="0"/>
              <a:t>o</a:t>
            </a:r>
            <a:r>
              <a:rPr lang="en-US" altLang="en-US" sz="3000" smtClean="0"/>
              <a:t>C/min.</a:t>
            </a:r>
          </a:p>
          <a:p>
            <a:pPr eaLnBrk="1" hangingPunct="1"/>
            <a:r>
              <a:rPr lang="en-US" altLang="en-US" sz="3000" smtClean="0"/>
              <a:t>These slow rates are necessary to prevent warping or other thermal stress problems in the silicon wafers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Dry Ox. Growth Rate</a:t>
            </a:r>
          </a:p>
        </p:txBody>
      </p:sp>
      <p:grpSp>
        <p:nvGrpSpPr>
          <p:cNvPr id="31747" name="Group 50"/>
          <p:cNvGrpSpPr>
            <a:grpSpLocks noChangeAspect="1"/>
          </p:cNvGrpSpPr>
          <p:nvPr/>
        </p:nvGrpSpPr>
        <p:grpSpPr bwMode="auto">
          <a:xfrm>
            <a:off x="990600" y="1447800"/>
            <a:ext cx="12206288" cy="8129588"/>
            <a:chOff x="609600" y="1257300"/>
            <a:chExt cx="10375392" cy="6910577"/>
          </a:xfrm>
        </p:grpSpPr>
        <p:sp>
          <p:nvSpPr>
            <p:cNvPr id="4" name="Arc 3"/>
            <p:cNvSpPr/>
            <p:nvPr/>
          </p:nvSpPr>
          <p:spPr>
            <a:xfrm rot="10800000" flipV="1">
              <a:off x="1809200" y="2060228"/>
              <a:ext cx="9175792" cy="6107649"/>
            </a:xfrm>
            <a:prstGeom prst="arc">
              <a:avLst>
                <a:gd name="adj1" fmla="val 16449166"/>
                <a:gd name="adj2" fmla="val 21210365"/>
              </a:avLst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 flipH="1" flipV="1">
              <a:off x="228983" y="3048032"/>
              <a:ext cx="3199566" cy="134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 flipV="1">
              <a:off x="1798405" y="4597210"/>
              <a:ext cx="4435415" cy="1349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753430" y="4609355"/>
              <a:ext cx="380547" cy="26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929633" y="4601933"/>
              <a:ext cx="381897" cy="26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107860" y="4610030"/>
              <a:ext cx="380547" cy="1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3284062" y="4602608"/>
              <a:ext cx="381897" cy="1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446771" y="4610030"/>
              <a:ext cx="380547" cy="13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639178" y="2095314"/>
              <a:ext cx="380525" cy="1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639178" y="2717414"/>
              <a:ext cx="380525" cy="13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645925" y="3346262"/>
              <a:ext cx="380525" cy="13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651322" y="3980507"/>
              <a:ext cx="381875" cy="13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632431" y="1452972"/>
              <a:ext cx="381875" cy="1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65" name="TextBox 35"/>
            <p:cNvSpPr txBox="1">
              <a:spLocks noChangeArrowheads="1"/>
            </p:cNvSpPr>
            <p:nvPr/>
          </p:nvSpPr>
          <p:spPr bwMode="auto">
            <a:xfrm>
              <a:off x="1019175" y="1257300"/>
              <a:ext cx="6976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5000</a:t>
              </a:r>
            </a:p>
          </p:txBody>
        </p:sp>
        <p:sp>
          <p:nvSpPr>
            <p:cNvPr id="31766" name="TextBox 36"/>
            <p:cNvSpPr txBox="1">
              <a:spLocks noChangeArrowheads="1"/>
            </p:cNvSpPr>
            <p:nvPr/>
          </p:nvSpPr>
          <p:spPr bwMode="auto">
            <a:xfrm>
              <a:off x="1014413" y="1900237"/>
              <a:ext cx="6976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4000</a:t>
              </a:r>
            </a:p>
          </p:txBody>
        </p:sp>
        <p:sp>
          <p:nvSpPr>
            <p:cNvPr id="31767" name="TextBox 37"/>
            <p:cNvSpPr txBox="1">
              <a:spLocks noChangeArrowheads="1"/>
            </p:cNvSpPr>
            <p:nvPr/>
          </p:nvSpPr>
          <p:spPr bwMode="auto">
            <a:xfrm>
              <a:off x="1004887" y="2528887"/>
              <a:ext cx="6976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3000</a:t>
              </a:r>
            </a:p>
          </p:txBody>
        </p:sp>
        <p:sp>
          <p:nvSpPr>
            <p:cNvPr id="31768" name="TextBox 38"/>
            <p:cNvSpPr txBox="1">
              <a:spLocks noChangeArrowheads="1"/>
            </p:cNvSpPr>
            <p:nvPr/>
          </p:nvSpPr>
          <p:spPr bwMode="auto">
            <a:xfrm>
              <a:off x="1009651" y="3157538"/>
              <a:ext cx="6976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2000</a:t>
              </a:r>
            </a:p>
          </p:txBody>
        </p:sp>
        <p:sp>
          <p:nvSpPr>
            <p:cNvPr id="31769" name="TextBox 39"/>
            <p:cNvSpPr txBox="1">
              <a:spLocks noChangeArrowheads="1"/>
            </p:cNvSpPr>
            <p:nvPr/>
          </p:nvSpPr>
          <p:spPr bwMode="auto">
            <a:xfrm>
              <a:off x="1028700" y="3790950"/>
              <a:ext cx="6976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1000</a:t>
              </a:r>
            </a:p>
          </p:txBody>
        </p:sp>
        <p:sp>
          <p:nvSpPr>
            <p:cNvPr id="31770" name="TextBox 40"/>
            <p:cNvSpPr txBox="1">
              <a:spLocks noChangeArrowheads="1"/>
            </p:cNvSpPr>
            <p:nvPr/>
          </p:nvSpPr>
          <p:spPr bwMode="auto">
            <a:xfrm>
              <a:off x="2347913" y="4729163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100</a:t>
              </a:r>
            </a:p>
          </p:txBody>
        </p:sp>
        <p:sp>
          <p:nvSpPr>
            <p:cNvPr id="31771" name="TextBox 41"/>
            <p:cNvSpPr txBox="1">
              <a:spLocks noChangeArrowheads="1"/>
            </p:cNvSpPr>
            <p:nvPr/>
          </p:nvSpPr>
          <p:spPr bwMode="auto">
            <a:xfrm>
              <a:off x="3176588" y="4724400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200</a:t>
              </a:r>
            </a:p>
          </p:txBody>
        </p:sp>
        <p:sp>
          <p:nvSpPr>
            <p:cNvPr id="31772" name="TextBox 42"/>
            <p:cNvSpPr txBox="1">
              <a:spLocks noChangeArrowheads="1"/>
            </p:cNvSpPr>
            <p:nvPr/>
          </p:nvSpPr>
          <p:spPr bwMode="auto">
            <a:xfrm>
              <a:off x="4010025" y="4714875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300</a:t>
              </a:r>
            </a:p>
          </p:txBody>
        </p:sp>
        <p:sp>
          <p:nvSpPr>
            <p:cNvPr id="31773" name="TextBox 43"/>
            <p:cNvSpPr txBox="1">
              <a:spLocks noChangeArrowheads="1"/>
            </p:cNvSpPr>
            <p:nvPr/>
          </p:nvSpPr>
          <p:spPr bwMode="auto">
            <a:xfrm>
              <a:off x="4843463" y="4710113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400</a:t>
              </a:r>
            </a:p>
          </p:txBody>
        </p:sp>
        <p:sp>
          <p:nvSpPr>
            <p:cNvPr id="31774" name="TextBox 44"/>
            <p:cNvSpPr txBox="1">
              <a:spLocks noChangeArrowheads="1"/>
            </p:cNvSpPr>
            <p:nvPr/>
          </p:nvSpPr>
          <p:spPr bwMode="auto">
            <a:xfrm>
              <a:off x="5662612" y="4710112"/>
              <a:ext cx="569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500</a:t>
              </a:r>
            </a:p>
          </p:txBody>
        </p:sp>
        <p:sp>
          <p:nvSpPr>
            <p:cNvPr id="31775" name="TextBox 48"/>
            <p:cNvSpPr txBox="1">
              <a:spLocks noChangeArrowheads="1"/>
            </p:cNvSpPr>
            <p:nvPr/>
          </p:nvSpPr>
          <p:spPr bwMode="auto">
            <a:xfrm>
              <a:off x="3581400" y="5029200"/>
              <a:ext cx="127894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Time (min)</a:t>
              </a:r>
            </a:p>
          </p:txBody>
        </p:sp>
        <p:sp>
          <p:nvSpPr>
            <p:cNvPr id="31776" name="TextBox 49"/>
            <p:cNvSpPr txBox="1">
              <a:spLocks noChangeArrowheads="1"/>
            </p:cNvSpPr>
            <p:nvPr/>
          </p:nvSpPr>
          <p:spPr bwMode="auto">
            <a:xfrm rot="-5400000">
              <a:off x="-334729" y="2773129"/>
              <a:ext cx="22579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Oxide Thickness (Å)</a:t>
              </a:r>
            </a:p>
          </p:txBody>
        </p:sp>
      </p:grpSp>
      <p:sp>
        <p:nvSpPr>
          <p:cNvPr id="52" name="Left Brace 51"/>
          <p:cNvSpPr/>
          <p:nvPr/>
        </p:nvSpPr>
        <p:spPr>
          <a:xfrm>
            <a:off x="1828800" y="4686300"/>
            <a:ext cx="857250" cy="685800"/>
          </a:xfrm>
          <a:prstGeom prst="leftBrace">
            <a:avLst>
              <a:gd name="adj1" fmla="val 20370"/>
              <a:gd name="adj2" fmla="val 5925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87613" y="5353050"/>
            <a:ext cx="2286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1750" name="TextBox 53"/>
          <p:cNvSpPr txBox="1">
            <a:spLocks noChangeArrowheads="1"/>
          </p:cNvSpPr>
          <p:nvPr/>
        </p:nvSpPr>
        <p:spPr bwMode="auto">
          <a:xfrm>
            <a:off x="425450" y="4932363"/>
            <a:ext cx="167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rgbClr val="FF0000"/>
                </a:solidFill>
              </a:rPr>
              <a:t>Approximately linear growth region</a:t>
            </a:r>
          </a:p>
        </p:txBody>
      </p:sp>
      <p:sp>
        <p:nvSpPr>
          <p:cNvPr id="31751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Oxidation is a chemical reaction in which silicon and oxygen form a stable material called silicon dioxide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Introduction – Silicon dioxide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Types of 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Furnace Deposition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Dry Oxidation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3300"/>
                </a:solidFill>
              </a:rPr>
              <a:t>Wet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High Pressure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Chemical Vapor Deposition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Modifying Dielectric Constant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Wet Oxidation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Oxidation that occurs as a result of steam reacting with silicon</a:t>
            </a:r>
          </a:p>
          <a:p>
            <a:pPr lvl="1" eaLnBrk="1" hangingPunct="1"/>
            <a:r>
              <a:rPr lang="en-US" altLang="en-US" sz="2400" smtClean="0"/>
              <a:t>Si + 2H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O   </a:t>
            </a:r>
            <a:r>
              <a:rPr lang="en-US" altLang="en-US" sz="2400" smtClean="0">
                <a:sym typeface="Hoefler Text Ornaments" pitchFamily="82" charset="2"/>
              </a:rPr>
              <a:t>    SiO</a:t>
            </a:r>
            <a:r>
              <a:rPr lang="en-US" altLang="en-US" sz="2400" baseline="-25000" smtClean="0">
                <a:sym typeface="Hoefler Text Ornaments" pitchFamily="82" charset="2"/>
              </a:rPr>
              <a:t>2</a:t>
            </a:r>
            <a:r>
              <a:rPr lang="en-US" altLang="en-US" sz="2400" smtClean="0">
                <a:sym typeface="Hoefler Text Ornaments" pitchFamily="82" charset="2"/>
              </a:rPr>
              <a:t> + 2H</a:t>
            </a:r>
            <a:r>
              <a:rPr lang="en-US" altLang="en-US" sz="2400" baseline="-25000" smtClean="0">
                <a:sym typeface="Hoefler Text Ornaments" pitchFamily="82" charset="2"/>
              </a:rPr>
              <a:t>2</a:t>
            </a:r>
            <a:endParaRPr lang="en-US" altLang="en-US" sz="2400" baseline="-25000" smtClean="0"/>
          </a:p>
          <a:p>
            <a:pPr eaLnBrk="1" hangingPunct="1"/>
            <a:r>
              <a:rPr lang="en-US" altLang="en-US" sz="2800" smtClean="0"/>
              <a:t>Grows oxide at a much faster rate and produces a lower quality oxide</a:t>
            </a:r>
          </a:p>
          <a:p>
            <a:pPr eaLnBrk="1" hangingPunct="1"/>
            <a:r>
              <a:rPr lang="en-US" altLang="en-US" sz="2800" smtClean="0"/>
              <a:t>Use this technique when very thick oxides (i.e. field oxide) are needed rather than high 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Wet Oxidation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The process is performed in the furnace at high temperatures (normally 1000</a:t>
            </a:r>
            <a:r>
              <a:rPr lang="en-US" altLang="en-US" sz="2400" baseline="30000" smtClean="0"/>
              <a:t>o</a:t>
            </a:r>
            <a:r>
              <a:rPr lang="en-US" altLang="en-US" sz="2400" smtClean="0"/>
              <a:t>C)</a:t>
            </a:r>
          </a:p>
          <a:p>
            <a:pPr eaLnBrk="1" hangingPunct="1"/>
            <a:r>
              <a:rPr lang="en-US" altLang="en-US" sz="2400" smtClean="0"/>
              <a:t>Uses steam as the process gas</a:t>
            </a:r>
          </a:p>
          <a:p>
            <a:pPr lvl="1" eaLnBrk="1" hangingPunct="1"/>
            <a:r>
              <a:rPr lang="en-US" altLang="en-US" sz="2400" smtClean="0"/>
              <a:t>Steam is pyrolytic meaning that in high heat H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and O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are reacted together to create water vapor molecules</a:t>
            </a:r>
          </a:p>
          <a:p>
            <a:pPr lvl="1" eaLnBrk="1" hangingPunct="1"/>
            <a:r>
              <a:rPr lang="en-US" altLang="en-US" sz="2400" smtClean="0"/>
              <a:t>This produces a much purer steam for oxidation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Chlorinated Agents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smtClean="0"/>
              <a:t>Using chlorinated gases in the oxidation process can neutralize charge accumulation at the silicon oxide interface</a:t>
            </a:r>
            <a:endParaRPr lang="en-US" altLang="en-US" smtClean="0"/>
          </a:p>
          <a:p>
            <a:pPr marL="342900" lvl="1" indent="-342900">
              <a:buFontTx/>
              <a:buChar char="•"/>
            </a:pPr>
            <a:r>
              <a:rPr lang="en-US" altLang="en-US" sz="2400" smtClean="0"/>
              <a:t>Chlorinated agents are kept under 3% so instability is not created in the oxide layer  </a:t>
            </a:r>
          </a:p>
          <a:p>
            <a:pPr marL="342900" lvl="1" indent="-342900">
              <a:buFontTx/>
              <a:buChar char="•"/>
            </a:pPr>
            <a:r>
              <a:rPr lang="en-US" altLang="en-US" sz="2400" smtClean="0"/>
              <a:t>Chlorinate agents can increase growth rates by 10-15%.  This mechanism is poorly understood</a:t>
            </a:r>
          </a:p>
          <a:p>
            <a:pPr marL="342900" lvl="1" indent="-342900">
              <a:buFontTx/>
              <a:buChar char="•"/>
            </a:pPr>
            <a:r>
              <a:rPr lang="en-US" altLang="en-US" sz="2400" smtClean="0"/>
              <a:t>Trichloroethane (TCA), an organochloride, offers low corrosion to the oxidation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Wet Ox. Growth Rate</a:t>
            </a:r>
          </a:p>
        </p:txBody>
      </p:sp>
      <p:pic>
        <p:nvPicPr>
          <p:cNvPr id="36867" name="Picture 3" descr="wet rate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421313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Wet Vs. Dry Oxidation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Dry Ox. Grows higher quality oxides</a:t>
            </a:r>
          </a:p>
          <a:p>
            <a:pPr lvl="1" eaLnBrk="1" hangingPunct="1"/>
            <a:r>
              <a:rPr lang="en-US" altLang="en-US" smtClean="0"/>
              <a:t>In Wet Ox., steam reacts with silicon and produces hydrogen molecules.  These molecules become trapped in the oxide and change the stoichiometry of the oxide</a:t>
            </a:r>
          </a:p>
          <a:p>
            <a:pPr lvl="2" eaLnBrk="1" hangingPunct="1"/>
            <a:r>
              <a:rPr lang="en-US" altLang="en-US" smtClean="0"/>
              <a:t>Stoichiometry indicates how closely the deposited film approaches the ratio of the elements given by its chemical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Wet Vs. Dry Oxidation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Wet Ox. grows oxides faster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At 1000</a:t>
            </a:r>
            <a:r>
              <a:rPr lang="en-US" altLang="en-US" baseline="30000" smtClean="0"/>
              <a:t>o</a:t>
            </a:r>
            <a:r>
              <a:rPr lang="en-US" altLang="en-US" smtClean="0"/>
              <a:t>C, the solubility of water in silicon (total amount of water that can be present in a certain volume of silicon) is 600 times that of oxygen in silicon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Even though oxygen diffuses faster, it has a lower solubility and physically can fit fewer atoms in the silicon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Wet Vs. Dry Oxidation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590800"/>
          <a:ext cx="7315200" cy="2490789"/>
        </p:xfrm>
        <a:graphic>
          <a:graphicData uri="http://schemas.openxmlformats.org/drawingml/2006/table">
            <a:tbl>
              <a:tblPr/>
              <a:tblGrid>
                <a:gridCol w="1828800"/>
                <a:gridCol w="1646238"/>
                <a:gridCol w="2193925"/>
                <a:gridCol w="1646237"/>
              </a:tblGrid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Oxide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 (°C)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Thickness (Å)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 minutes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Wet and Dry Oxide Growth</a:t>
            </a:r>
          </a:p>
        </p:txBody>
      </p:sp>
      <p:grpSp>
        <p:nvGrpSpPr>
          <p:cNvPr id="40963" name="Group 5"/>
          <p:cNvGrpSpPr>
            <a:grpSpLocks/>
          </p:cNvGrpSpPr>
          <p:nvPr/>
        </p:nvGrpSpPr>
        <p:grpSpPr bwMode="auto">
          <a:xfrm>
            <a:off x="1514475" y="1270000"/>
            <a:ext cx="5507038" cy="5170488"/>
            <a:chOff x="1513772" y="1270410"/>
            <a:chExt cx="5507217" cy="5169857"/>
          </a:xfrm>
        </p:grpSpPr>
        <p:pic>
          <p:nvPicPr>
            <p:cNvPr id="40964" name="Picture 3" descr="wet-dry graph"/>
            <p:cNvPicPr>
              <a:picLocks noChangeAspect="1" noChangeArrowheads="1"/>
            </p:cNvPicPr>
            <p:nvPr/>
          </p:nvPicPr>
          <p:blipFill>
            <a:blip r:embed="rId2">
              <a:lum bright="-10000" contras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28" r="1932" b="4042"/>
            <a:stretch>
              <a:fillRect/>
            </a:stretch>
          </p:blipFill>
          <p:spPr bwMode="auto">
            <a:xfrm rot="60000">
              <a:off x="1868427" y="1270410"/>
              <a:ext cx="5152562" cy="4937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65" name="TextBox 3"/>
            <p:cNvSpPr txBox="1">
              <a:spLocks noChangeArrowheads="1"/>
            </p:cNvSpPr>
            <p:nvPr/>
          </p:nvSpPr>
          <p:spPr bwMode="auto">
            <a:xfrm rot="-5400000">
              <a:off x="779437" y="3434019"/>
              <a:ext cx="177644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Baskerville Old Face" panose="02020602080505020303" pitchFamily="18" charset="0"/>
                </a:rPr>
                <a:t>Oxide Thickness (µm)</a:t>
              </a:r>
            </a:p>
          </p:txBody>
        </p:sp>
        <p:sp>
          <p:nvSpPr>
            <p:cNvPr id="40966" name="TextBox 4"/>
            <p:cNvSpPr txBox="1">
              <a:spLocks noChangeArrowheads="1"/>
            </p:cNvSpPr>
            <p:nvPr/>
          </p:nvSpPr>
          <p:spPr bwMode="auto">
            <a:xfrm>
              <a:off x="3788535" y="6132490"/>
              <a:ext cx="113204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Baskerville Old Face" panose="02020602080505020303" pitchFamily="18" charset="0"/>
                </a:rPr>
                <a:t>Time (hours)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Increasing Temp. – Decreasing Time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There are many problems with increasing the temperature at which a process runs</a:t>
            </a:r>
          </a:p>
          <a:p>
            <a:pPr lvl="1" eaLnBrk="1" hangingPunct="1"/>
            <a:r>
              <a:rPr lang="en-US" altLang="en-US" sz="2400" smtClean="0"/>
              <a:t>Increased diffusion of impurities present in the wafer</a:t>
            </a:r>
          </a:p>
          <a:p>
            <a:pPr lvl="1" eaLnBrk="1" hangingPunct="1"/>
            <a:r>
              <a:rPr lang="en-US" altLang="en-US" sz="2400" smtClean="0"/>
              <a:t>Crystal defects (stacking faults)</a:t>
            </a:r>
          </a:p>
          <a:p>
            <a:pPr lvl="1" eaLnBrk="1" hangingPunct="1"/>
            <a:r>
              <a:rPr lang="en-US" altLang="en-US" sz="2400" smtClean="0"/>
              <a:t>Permanent damage from thermal stress</a:t>
            </a:r>
          </a:p>
          <a:p>
            <a:pPr lvl="1" eaLnBrk="1" hangingPunct="1"/>
            <a:r>
              <a:rPr lang="en-US" altLang="en-US" sz="2400" smtClean="0"/>
              <a:t>Equipment damage/more costly equipment to run at higher temperatures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Silicon Dioxide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high quality, stable electrical insulator material </a:t>
            </a:r>
          </a:p>
          <a:p>
            <a:pPr eaLnBrk="1" hangingPunct="1"/>
            <a:r>
              <a:rPr lang="en-US" altLang="en-US" smtClean="0"/>
              <a:t>Grows naturally on silicon</a:t>
            </a:r>
          </a:p>
          <a:p>
            <a:pPr eaLnBrk="1" hangingPunct="1"/>
            <a:r>
              <a:rPr lang="en-US" altLang="en-US" smtClean="0"/>
              <a:t>Has many uses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Introduction – Silicon dioxide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Types of 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Furnace Deposition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Dry Oxidation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Wet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3300"/>
                </a:solidFill>
              </a:rPr>
              <a:t>High Pressure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Chemical Vapor Deposition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Modifying Dielectric Constant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High Pressure Oxidation - HiPOx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Used to grow thick layers of oxide in reduced time and temperature (i.e. field oxide)</a:t>
            </a:r>
          </a:p>
          <a:p>
            <a:pPr eaLnBrk="1" hangingPunct="1"/>
            <a:r>
              <a:rPr lang="en-US" altLang="en-US" smtClean="0"/>
              <a:t>Uses steam and oxygen as process gases</a:t>
            </a:r>
          </a:p>
          <a:p>
            <a:pPr eaLnBrk="1" hangingPunct="1"/>
            <a:r>
              <a:rPr lang="en-US" altLang="en-US" smtClean="0"/>
              <a:t>Has special HiPOx system equipment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HiPOx System</a:t>
            </a:r>
          </a:p>
        </p:txBody>
      </p:sp>
      <p:grpSp>
        <p:nvGrpSpPr>
          <p:cNvPr id="45059" name="Group 42"/>
          <p:cNvGrpSpPr>
            <a:grpSpLocks/>
          </p:cNvGrpSpPr>
          <p:nvPr/>
        </p:nvGrpSpPr>
        <p:grpSpPr bwMode="auto">
          <a:xfrm>
            <a:off x="228600" y="2133600"/>
            <a:ext cx="8320088" cy="3694113"/>
            <a:chOff x="134" y="1560"/>
            <a:chExt cx="5241" cy="2327"/>
          </a:xfrm>
        </p:grpSpPr>
        <p:sp>
          <p:nvSpPr>
            <p:cNvPr id="45061" name="Rectangle 3"/>
            <p:cNvSpPr>
              <a:spLocks noChangeArrowheads="1"/>
            </p:cNvSpPr>
            <p:nvPr/>
          </p:nvSpPr>
          <p:spPr bwMode="auto">
            <a:xfrm>
              <a:off x="528" y="2208"/>
              <a:ext cx="288" cy="100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2" name="Rectangle 4"/>
            <p:cNvSpPr>
              <a:spLocks noChangeArrowheads="1"/>
            </p:cNvSpPr>
            <p:nvPr/>
          </p:nvSpPr>
          <p:spPr bwMode="auto">
            <a:xfrm>
              <a:off x="4992" y="2208"/>
              <a:ext cx="288" cy="100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3" name="Rectangle 5"/>
            <p:cNvSpPr>
              <a:spLocks noChangeArrowheads="1"/>
            </p:cNvSpPr>
            <p:nvPr/>
          </p:nvSpPr>
          <p:spPr bwMode="auto">
            <a:xfrm>
              <a:off x="672" y="2304"/>
              <a:ext cx="48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4" name="Rectangle 6"/>
            <p:cNvSpPr>
              <a:spLocks noChangeArrowheads="1"/>
            </p:cNvSpPr>
            <p:nvPr/>
          </p:nvSpPr>
          <p:spPr bwMode="auto">
            <a:xfrm>
              <a:off x="432" y="2352"/>
              <a:ext cx="240" cy="7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5" name="Rectangle 7"/>
            <p:cNvSpPr>
              <a:spLocks noChangeArrowheads="1"/>
            </p:cNvSpPr>
            <p:nvPr/>
          </p:nvSpPr>
          <p:spPr bwMode="auto">
            <a:xfrm>
              <a:off x="240" y="2640"/>
              <a:ext cx="192" cy="1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6" name="Oval 8"/>
            <p:cNvSpPr>
              <a:spLocks noChangeArrowheads="1"/>
            </p:cNvSpPr>
            <p:nvPr/>
          </p:nvSpPr>
          <p:spPr bwMode="auto">
            <a:xfrm>
              <a:off x="288" y="2304"/>
              <a:ext cx="48" cy="86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7" name="Rectangle 9"/>
            <p:cNvSpPr>
              <a:spLocks noChangeArrowheads="1"/>
            </p:cNvSpPr>
            <p:nvPr/>
          </p:nvSpPr>
          <p:spPr bwMode="auto">
            <a:xfrm>
              <a:off x="720" y="2400"/>
              <a:ext cx="4464" cy="62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68" name="Rectangle 10"/>
            <p:cNvSpPr>
              <a:spLocks noChangeArrowheads="1"/>
            </p:cNvSpPr>
            <p:nvPr/>
          </p:nvSpPr>
          <p:spPr bwMode="auto">
            <a:xfrm>
              <a:off x="912" y="2592"/>
              <a:ext cx="3744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Times New Roman" panose="02020603050405020304" pitchFamily="18" charset="0"/>
                </a:rPr>
                <a:t>Quartz Tube</a:t>
              </a:r>
            </a:p>
          </p:txBody>
        </p:sp>
        <p:sp>
          <p:nvSpPr>
            <p:cNvPr id="45069" name="Oval 11"/>
            <p:cNvSpPr>
              <a:spLocks noChangeArrowheads="1"/>
            </p:cNvSpPr>
            <p:nvPr/>
          </p:nvSpPr>
          <p:spPr bwMode="auto">
            <a:xfrm>
              <a:off x="768" y="2592"/>
              <a:ext cx="240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0" name="Line 12"/>
            <p:cNvSpPr>
              <a:spLocks noChangeShapeType="1"/>
            </p:cNvSpPr>
            <p:nvPr/>
          </p:nvSpPr>
          <p:spPr bwMode="auto">
            <a:xfrm>
              <a:off x="864" y="259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Line 13"/>
            <p:cNvSpPr>
              <a:spLocks noChangeShapeType="1"/>
            </p:cNvSpPr>
            <p:nvPr/>
          </p:nvSpPr>
          <p:spPr bwMode="auto">
            <a:xfrm>
              <a:off x="720" y="273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2" name="Oval 16"/>
            <p:cNvSpPr>
              <a:spLocks noChangeArrowheads="1"/>
            </p:cNvSpPr>
            <p:nvPr/>
          </p:nvSpPr>
          <p:spPr bwMode="auto">
            <a:xfrm>
              <a:off x="3840" y="2592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3" name="Oval 17"/>
            <p:cNvSpPr>
              <a:spLocks noChangeArrowheads="1"/>
            </p:cNvSpPr>
            <p:nvPr/>
          </p:nvSpPr>
          <p:spPr bwMode="auto">
            <a:xfrm>
              <a:off x="4560" y="2592"/>
              <a:ext cx="288" cy="288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4" name="Rectangle 18"/>
            <p:cNvSpPr>
              <a:spLocks noChangeArrowheads="1"/>
            </p:cNvSpPr>
            <p:nvPr/>
          </p:nvSpPr>
          <p:spPr bwMode="auto">
            <a:xfrm>
              <a:off x="3984" y="2592"/>
              <a:ext cx="720" cy="28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5" name="Line 19"/>
            <p:cNvSpPr>
              <a:spLocks noChangeShapeType="1"/>
            </p:cNvSpPr>
            <p:nvPr/>
          </p:nvSpPr>
          <p:spPr bwMode="auto">
            <a:xfrm>
              <a:off x="4368" y="2736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6" name="Line 20"/>
            <p:cNvSpPr>
              <a:spLocks noChangeShapeType="1"/>
            </p:cNvSpPr>
            <p:nvPr/>
          </p:nvSpPr>
          <p:spPr bwMode="auto">
            <a:xfrm>
              <a:off x="2880" y="2592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7" name="Line 21"/>
            <p:cNvSpPr>
              <a:spLocks noChangeShapeType="1"/>
            </p:cNvSpPr>
            <p:nvPr/>
          </p:nvSpPr>
          <p:spPr bwMode="auto">
            <a:xfrm>
              <a:off x="2880" y="2880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Line 22"/>
            <p:cNvSpPr>
              <a:spLocks noChangeShapeType="1"/>
            </p:cNvSpPr>
            <p:nvPr/>
          </p:nvSpPr>
          <p:spPr bwMode="auto">
            <a:xfrm>
              <a:off x="4560" y="259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Rectangle 24"/>
            <p:cNvSpPr>
              <a:spLocks noChangeArrowheads="1"/>
            </p:cNvSpPr>
            <p:nvPr/>
          </p:nvSpPr>
          <p:spPr bwMode="auto">
            <a:xfrm>
              <a:off x="1200" y="2496"/>
              <a:ext cx="3360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0" name="Rectangle 25"/>
            <p:cNvSpPr>
              <a:spLocks noChangeArrowheads="1"/>
            </p:cNvSpPr>
            <p:nvPr/>
          </p:nvSpPr>
          <p:spPr bwMode="auto">
            <a:xfrm>
              <a:off x="1200" y="2880"/>
              <a:ext cx="3360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1" name="Freeform 27"/>
            <p:cNvSpPr>
              <a:spLocks/>
            </p:cNvSpPr>
            <p:nvPr/>
          </p:nvSpPr>
          <p:spPr bwMode="auto">
            <a:xfrm>
              <a:off x="3812" y="2703"/>
              <a:ext cx="28" cy="49"/>
            </a:xfrm>
            <a:custGeom>
              <a:avLst/>
              <a:gdLst>
                <a:gd name="T0" fmla="*/ 28 w 28"/>
                <a:gd name="T1" fmla="*/ 25 h 49"/>
                <a:gd name="T2" fmla="*/ 12 w 28"/>
                <a:gd name="T3" fmla="*/ 49 h 49"/>
                <a:gd name="T4" fmla="*/ 20 w 28"/>
                <a:gd name="T5" fmla="*/ 9 h 49"/>
                <a:gd name="T6" fmla="*/ 4 w 28"/>
                <a:gd name="T7" fmla="*/ 33 h 49"/>
                <a:gd name="T8" fmla="*/ 28 w 28"/>
                <a:gd name="T9" fmla="*/ 25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49"/>
                <a:gd name="T17" fmla="*/ 28 w 28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49">
                  <a:moveTo>
                    <a:pt x="28" y="25"/>
                  </a:moveTo>
                  <a:cubicBezTo>
                    <a:pt x="23" y="33"/>
                    <a:pt x="12" y="49"/>
                    <a:pt x="12" y="49"/>
                  </a:cubicBezTo>
                  <a:cubicBezTo>
                    <a:pt x="15" y="36"/>
                    <a:pt x="26" y="21"/>
                    <a:pt x="20" y="9"/>
                  </a:cubicBezTo>
                  <a:cubicBezTo>
                    <a:pt x="16" y="0"/>
                    <a:pt x="0" y="24"/>
                    <a:pt x="4" y="33"/>
                  </a:cubicBezTo>
                  <a:cubicBezTo>
                    <a:pt x="8" y="41"/>
                    <a:pt x="20" y="28"/>
                    <a:pt x="28" y="25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Text Box 29"/>
            <p:cNvSpPr txBox="1">
              <a:spLocks noChangeArrowheads="1"/>
            </p:cNvSpPr>
            <p:nvPr/>
          </p:nvSpPr>
          <p:spPr bwMode="auto">
            <a:xfrm>
              <a:off x="662" y="3336"/>
              <a:ext cx="5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Breech</a:t>
              </a:r>
            </a:p>
          </p:txBody>
        </p:sp>
        <p:sp>
          <p:nvSpPr>
            <p:cNvPr id="45083" name="Text Box 30"/>
            <p:cNvSpPr txBox="1">
              <a:spLocks noChangeArrowheads="1"/>
            </p:cNvSpPr>
            <p:nvPr/>
          </p:nvSpPr>
          <p:spPr bwMode="auto">
            <a:xfrm>
              <a:off x="134" y="1560"/>
              <a:ext cx="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Door</a:t>
              </a:r>
            </a:p>
          </p:txBody>
        </p:sp>
        <p:sp>
          <p:nvSpPr>
            <p:cNvPr id="45084" name="Text Box 31"/>
            <p:cNvSpPr txBox="1">
              <a:spLocks noChangeArrowheads="1"/>
            </p:cNvSpPr>
            <p:nvPr/>
          </p:nvSpPr>
          <p:spPr bwMode="auto">
            <a:xfrm>
              <a:off x="806" y="1752"/>
              <a:ext cx="6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End Cap</a:t>
              </a:r>
            </a:p>
          </p:txBody>
        </p:sp>
        <p:sp>
          <p:nvSpPr>
            <p:cNvPr id="45085" name="Text Box 32"/>
            <p:cNvSpPr txBox="1">
              <a:spLocks noChangeArrowheads="1"/>
            </p:cNvSpPr>
            <p:nvPr/>
          </p:nvSpPr>
          <p:spPr bwMode="auto">
            <a:xfrm>
              <a:off x="1862" y="1992"/>
              <a:ext cx="10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Heating Element</a:t>
              </a:r>
            </a:p>
          </p:txBody>
        </p:sp>
        <p:sp>
          <p:nvSpPr>
            <p:cNvPr id="45086" name="Text Box 33"/>
            <p:cNvSpPr txBox="1">
              <a:spLocks noChangeArrowheads="1"/>
            </p:cNvSpPr>
            <p:nvPr/>
          </p:nvSpPr>
          <p:spPr bwMode="auto">
            <a:xfrm>
              <a:off x="3398" y="1848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Injector Baffle</a:t>
              </a:r>
            </a:p>
          </p:txBody>
        </p:sp>
        <p:sp>
          <p:nvSpPr>
            <p:cNvPr id="45087" name="Text Box 34"/>
            <p:cNvSpPr txBox="1">
              <a:spLocks noChangeArrowheads="1"/>
            </p:cNvSpPr>
            <p:nvPr/>
          </p:nvSpPr>
          <p:spPr bwMode="auto">
            <a:xfrm>
              <a:off x="4742" y="3480"/>
              <a:ext cx="633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Injector-</a:t>
              </a:r>
            </a:p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Steam</a:t>
              </a:r>
            </a:p>
          </p:txBody>
        </p:sp>
        <p:sp>
          <p:nvSpPr>
            <p:cNvPr id="45088" name="Line 35"/>
            <p:cNvSpPr>
              <a:spLocks noChangeShapeType="1"/>
            </p:cNvSpPr>
            <p:nvPr/>
          </p:nvSpPr>
          <p:spPr bwMode="auto">
            <a:xfrm flipH="1" flipV="1">
              <a:off x="864" y="326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9" name="Line 36"/>
            <p:cNvSpPr>
              <a:spLocks noChangeShapeType="1"/>
            </p:cNvSpPr>
            <p:nvPr/>
          </p:nvSpPr>
          <p:spPr bwMode="auto">
            <a:xfrm>
              <a:off x="288" y="1776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0" name="Line 37"/>
            <p:cNvSpPr>
              <a:spLocks noChangeShapeType="1"/>
            </p:cNvSpPr>
            <p:nvPr/>
          </p:nvSpPr>
          <p:spPr bwMode="auto">
            <a:xfrm flipH="1">
              <a:off x="960" y="1968"/>
              <a:ext cx="14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1" name="Line 38"/>
            <p:cNvSpPr>
              <a:spLocks noChangeShapeType="1"/>
            </p:cNvSpPr>
            <p:nvPr/>
          </p:nvSpPr>
          <p:spPr bwMode="auto">
            <a:xfrm>
              <a:off x="2544" y="216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2" name="Line 39"/>
            <p:cNvSpPr>
              <a:spLocks noChangeShapeType="1"/>
            </p:cNvSpPr>
            <p:nvPr/>
          </p:nvSpPr>
          <p:spPr bwMode="auto">
            <a:xfrm flipH="1">
              <a:off x="2304" y="2160"/>
              <a:ext cx="24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3" name="Line 40"/>
            <p:cNvSpPr>
              <a:spLocks noChangeShapeType="1"/>
            </p:cNvSpPr>
            <p:nvPr/>
          </p:nvSpPr>
          <p:spPr bwMode="auto">
            <a:xfrm>
              <a:off x="3792" y="2016"/>
              <a:ext cx="4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4" name="Line 41"/>
            <p:cNvSpPr>
              <a:spLocks noChangeShapeType="1"/>
            </p:cNvSpPr>
            <p:nvPr/>
          </p:nvSpPr>
          <p:spPr bwMode="auto">
            <a:xfrm flipV="1">
              <a:off x="4896" y="278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0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HiPOx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Runs at reduced temperatures:</a:t>
            </a:r>
          </a:p>
          <a:p>
            <a:pPr lvl="1" eaLnBrk="1" hangingPunct="1"/>
            <a:r>
              <a:rPr lang="en-US" altLang="en-US" smtClean="0"/>
              <a:t>~ 650</a:t>
            </a:r>
            <a:r>
              <a:rPr lang="en-US" altLang="en-US" baseline="30000" smtClean="0"/>
              <a:t>o</a:t>
            </a:r>
            <a:r>
              <a:rPr lang="en-US" altLang="en-US" smtClean="0"/>
              <a:t>C – 900</a:t>
            </a:r>
            <a:r>
              <a:rPr lang="en-US" altLang="en-US" baseline="30000" smtClean="0"/>
              <a:t>o</a:t>
            </a:r>
            <a:r>
              <a:rPr lang="en-US" altLang="en-US" smtClean="0"/>
              <a:t>C</a:t>
            </a:r>
          </a:p>
          <a:p>
            <a:pPr eaLnBrk="1" hangingPunct="1"/>
            <a:r>
              <a:rPr lang="en-US" altLang="en-US" smtClean="0"/>
              <a:t>And increased pressures:</a:t>
            </a:r>
          </a:p>
          <a:p>
            <a:pPr lvl="1" eaLnBrk="1" hangingPunct="1"/>
            <a:r>
              <a:rPr lang="en-US" altLang="en-US" smtClean="0"/>
              <a:t>~ 5 – 20 atm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HiPOx Relationships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Time and pressure are inversely related: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04800" y="5638800"/>
            <a:ext cx="5026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*Assuming that the wafers are of the same thickness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209800"/>
          <a:ext cx="8839200" cy="3430589"/>
        </p:xfrm>
        <a:graphic>
          <a:graphicData uri="http://schemas.openxmlformats.org/drawingml/2006/table">
            <a:tbl>
              <a:tblPr/>
              <a:tblGrid>
                <a:gridCol w="2946400"/>
                <a:gridCol w="2946400"/>
                <a:gridCol w="2946400"/>
              </a:tblGrid>
              <a:tr h="968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Temp. (°C)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Pressure (atm.)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 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 minutes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HiPOx Relationships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6053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Temperature and Pressure:</a:t>
            </a:r>
          </a:p>
          <a:p>
            <a:pPr lvl="1" eaLnBrk="1" hangingPunct="1"/>
            <a:r>
              <a:rPr lang="en-US" altLang="en-US" sz="2400" smtClean="0"/>
              <a:t>For every increase of one atmosphere, the temperature can be dropped by 30</a:t>
            </a:r>
            <a:r>
              <a:rPr lang="en-US" altLang="en-US" sz="2400" baseline="30000" smtClean="0"/>
              <a:t>o</a:t>
            </a:r>
            <a:r>
              <a:rPr lang="en-US" altLang="en-US" sz="2400" smtClean="0"/>
              <a:t>C to obtain the same thickness in the same time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3429000"/>
          <a:ext cx="8305800" cy="2133600"/>
        </p:xfrm>
        <a:graphic>
          <a:graphicData uri="http://schemas.openxmlformats.org/drawingml/2006/table">
            <a:tbl>
              <a:tblPr/>
              <a:tblGrid>
                <a:gridCol w="2768600"/>
                <a:gridCol w="2768600"/>
                <a:gridCol w="27686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(hours)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Pressure (atm.)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Temp. (°C)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HiPOx Relationships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90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Temperature and oxide density: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As temperature decreases, oxide density increases</a:t>
            </a:r>
          </a:p>
        </p:txBody>
      </p:sp>
      <p:pic>
        <p:nvPicPr>
          <p:cNvPr id="49156" name="Picture 4" descr="temp-density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00400"/>
            <a:ext cx="50022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HiPOx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HiPOx allows the oxidation to occur at a lower temperature and higher pressure</a:t>
            </a:r>
          </a:p>
          <a:p>
            <a:pPr eaLnBrk="1" hangingPunct="1"/>
            <a:r>
              <a:rPr lang="en-US" altLang="en-US" smtClean="0"/>
              <a:t>As shown, HiPOx will produce a higher quality (greater density) oxide in a shorter time than dry or wet oxidation can produce (for equal thickness)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Introduction – Silicon dioxide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Types of Oxide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Furnace Deposition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Dry Oxidation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Wet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High Pressure Oxidation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3300"/>
                </a:solidFill>
              </a:rPr>
              <a:t>Chemical Vapor Deposition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Modifying Dielectric Constant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CVD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deposition of oxide onto a wafer using the decomposition of silane</a:t>
            </a:r>
          </a:p>
          <a:p>
            <a:pPr lvl="1" eaLnBrk="1" hangingPunct="1"/>
            <a:r>
              <a:rPr lang="en-US" altLang="en-US" smtClean="0"/>
              <a:t>SiH</a:t>
            </a:r>
            <a:r>
              <a:rPr lang="en-US" altLang="en-US" baseline="-25000" smtClean="0"/>
              <a:t>4</a:t>
            </a:r>
            <a:r>
              <a:rPr lang="en-US" altLang="en-US" smtClean="0"/>
              <a:t> + O</a:t>
            </a:r>
            <a:r>
              <a:rPr lang="en-US" altLang="en-US" baseline="-25000" smtClean="0"/>
              <a:t>2</a:t>
            </a:r>
            <a:r>
              <a:rPr lang="en-US" altLang="en-US" smtClean="0"/>
              <a:t>   </a:t>
            </a:r>
            <a:r>
              <a:rPr lang="en-US" altLang="en-US" smtClean="0">
                <a:sym typeface="Hoefler Text Ornaments" pitchFamily="82" charset="2"/>
              </a:rPr>
              <a:t>    SiO</a:t>
            </a:r>
            <a:r>
              <a:rPr lang="en-US" altLang="en-US" baseline="-25000" smtClean="0">
                <a:sym typeface="Hoefler Text Ornaments" pitchFamily="82" charset="2"/>
              </a:rPr>
              <a:t>2</a:t>
            </a:r>
            <a:r>
              <a:rPr lang="en-US" altLang="en-US" smtClean="0">
                <a:sym typeface="Hoefler Text Ornaments" pitchFamily="82" charset="2"/>
              </a:rPr>
              <a:t> + 2H</a:t>
            </a:r>
            <a:r>
              <a:rPr lang="en-US" altLang="en-US" baseline="-25000" smtClean="0">
                <a:sym typeface="Hoefler Text Ornaments" pitchFamily="82" charset="2"/>
              </a:rPr>
              <a:t>2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“Deposits” a layer of oxide as opposed to the other techniques that “grow” the oxide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5"/>
          <p:cNvSpPr>
            <a:spLocks noChangeArrowheads="1"/>
          </p:cNvSpPr>
          <p:nvPr/>
        </p:nvSpPr>
        <p:spPr bwMode="auto">
          <a:xfrm>
            <a:off x="6858000" y="5562600"/>
            <a:ext cx="22860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Silicon Dioxide</a:t>
            </a:r>
          </a:p>
        </p:txBody>
      </p:sp>
      <p:sp>
        <p:nvSpPr>
          <p:cNvPr id="7172" name="Text Box 13"/>
          <p:cNvSpPr txBox="1">
            <a:spLocks noChangeArrowheads="1"/>
          </p:cNvSpPr>
          <p:nvPr/>
        </p:nvSpPr>
        <p:spPr bwMode="auto">
          <a:xfrm>
            <a:off x="2819400" y="3124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SiO</a:t>
            </a:r>
            <a:r>
              <a:rPr lang="en-US" altLang="en-US" baseline="-25000">
                <a:latin typeface="Times New Roman" panose="02020603050405020304" pitchFamily="18" charset="0"/>
              </a:rPr>
              <a:t>2</a:t>
            </a:r>
          </a:p>
        </p:txBody>
      </p:sp>
      <p:grpSp>
        <p:nvGrpSpPr>
          <p:cNvPr id="7173" name="Group 111"/>
          <p:cNvGrpSpPr>
            <a:grpSpLocks/>
          </p:cNvGrpSpPr>
          <p:nvPr/>
        </p:nvGrpSpPr>
        <p:grpSpPr bwMode="auto">
          <a:xfrm>
            <a:off x="5181600" y="1905000"/>
            <a:ext cx="3733800" cy="2667000"/>
            <a:chOff x="2592" y="1104"/>
            <a:chExt cx="2976" cy="2352"/>
          </a:xfrm>
        </p:grpSpPr>
        <p:sp>
          <p:nvSpPr>
            <p:cNvPr id="7201" name="Oval 14"/>
            <p:cNvSpPr>
              <a:spLocks noChangeArrowheads="1"/>
            </p:cNvSpPr>
            <p:nvPr/>
          </p:nvSpPr>
          <p:spPr bwMode="auto">
            <a:xfrm>
              <a:off x="3472" y="135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2" name="Oval 15"/>
            <p:cNvSpPr>
              <a:spLocks noChangeArrowheads="1"/>
            </p:cNvSpPr>
            <p:nvPr/>
          </p:nvSpPr>
          <p:spPr bwMode="auto">
            <a:xfrm>
              <a:off x="2927" y="135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3" name="Oval 16"/>
            <p:cNvSpPr>
              <a:spLocks noChangeArrowheads="1"/>
            </p:cNvSpPr>
            <p:nvPr/>
          </p:nvSpPr>
          <p:spPr bwMode="auto">
            <a:xfrm>
              <a:off x="2927" y="261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4" name="Oval 17"/>
            <p:cNvSpPr>
              <a:spLocks noChangeArrowheads="1"/>
            </p:cNvSpPr>
            <p:nvPr/>
          </p:nvSpPr>
          <p:spPr bwMode="auto">
            <a:xfrm>
              <a:off x="2927" y="177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5" name="Oval 18"/>
            <p:cNvSpPr>
              <a:spLocks noChangeArrowheads="1"/>
            </p:cNvSpPr>
            <p:nvPr/>
          </p:nvSpPr>
          <p:spPr bwMode="auto">
            <a:xfrm>
              <a:off x="2927" y="219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6" name="Oval 19"/>
            <p:cNvSpPr>
              <a:spLocks noChangeArrowheads="1"/>
            </p:cNvSpPr>
            <p:nvPr/>
          </p:nvSpPr>
          <p:spPr bwMode="auto">
            <a:xfrm>
              <a:off x="3472" y="219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7" name="Oval 20"/>
            <p:cNvSpPr>
              <a:spLocks noChangeArrowheads="1"/>
            </p:cNvSpPr>
            <p:nvPr/>
          </p:nvSpPr>
          <p:spPr bwMode="auto">
            <a:xfrm>
              <a:off x="3975" y="135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8" name="Oval 21"/>
            <p:cNvSpPr>
              <a:spLocks noChangeArrowheads="1"/>
            </p:cNvSpPr>
            <p:nvPr/>
          </p:nvSpPr>
          <p:spPr bwMode="auto">
            <a:xfrm>
              <a:off x="3975" y="219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9" name="Oval 22"/>
            <p:cNvSpPr>
              <a:spLocks noChangeArrowheads="1"/>
            </p:cNvSpPr>
            <p:nvPr/>
          </p:nvSpPr>
          <p:spPr bwMode="auto">
            <a:xfrm>
              <a:off x="3975" y="261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0" name="Oval 23"/>
            <p:cNvSpPr>
              <a:spLocks noChangeArrowheads="1"/>
            </p:cNvSpPr>
            <p:nvPr/>
          </p:nvSpPr>
          <p:spPr bwMode="auto">
            <a:xfrm>
              <a:off x="4520" y="135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1" name="Oval 24"/>
            <p:cNvSpPr>
              <a:spLocks noChangeArrowheads="1"/>
            </p:cNvSpPr>
            <p:nvPr/>
          </p:nvSpPr>
          <p:spPr bwMode="auto">
            <a:xfrm>
              <a:off x="3975" y="177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2" name="Oval 25"/>
            <p:cNvSpPr>
              <a:spLocks noChangeArrowheads="1"/>
            </p:cNvSpPr>
            <p:nvPr/>
          </p:nvSpPr>
          <p:spPr bwMode="auto">
            <a:xfrm>
              <a:off x="4520" y="219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3" name="Oval 26"/>
            <p:cNvSpPr>
              <a:spLocks noChangeArrowheads="1"/>
            </p:cNvSpPr>
            <p:nvPr/>
          </p:nvSpPr>
          <p:spPr bwMode="auto">
            <a:xfrm>
              <a:off x="5065" y="261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4" name="Oval 27"/>
            <p:cNvSpPr>
              <a:spLocks noChangeArrowheads="1"/>
            </p:cNvSpPr>
            <p:nvPr/>
          </p:nvSpPr>
          <p:spPr bwMode="auto">
            <a:xfrm>
              <a:off x="5065" y="219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5" name="Oval 28"/>
            <p:cNvSpPr>
              <a:spLocks noChangeArrowheads="1"/>
            </p:cNvSpPr>
            <p:nvPr/>
          </p:nvSpPr>
          <p:spPr bwMode="auto">
            <a:xfrm>
              <a:off x="5065" y="177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6" name="Oval 29"/>
            <p:cNvSpPr>
              <a:spLocks noChangeArrowheads="1"/>
            </p:cNvSpPr>
            <p:nvPr/>
          </p:nvSpPr>
          <p:spPr bwMode="auto">
            <a:xfrm>
              <a:off x="5065" y="135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7" name="Oval 32"/>
            <p:cNvSpPr>
              <a:spLocks noChangeArrowheads="1"/>
            </p:cNvSpPr>
            <p:nvPr/>
          </p:nvSpPr>
          <p:spPr bwMode="auto">
            <a:xfrm>
              <a:off x="2927" y="303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8" name="Oval 33"/>
            <p:cNvSpPr>
              <a:spLocks noChangeArrowheads="1"/>
            </p:cNvSpPr>
            <p:nvPr/>
          </p:nvSpPr>
          <p:spPr bwMode="auto">
            <a:xfrm>
              <a:off x="3472" y="303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9" name="Oval 34"/>
            <p:cNvSpPr>
              <a:spLocks noChangeArrowheads="1"/>
            </p:cNvSpPr>
            <p:nvPr/>
          </p:nvSpPr>
          <p:spPr bwMode="auto">
            <a:xfrm>
              <a:off x="3975" y="303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0" name="Oval 35"/>
            <p:cNvSpPr>
              <a:spLocks noChangeArrowheads="1"/>
            </p:cNvSpPr>
            <p:nvPr/>
          </p:nvSpPr>
          <p:spPr bwMode="auto">
            <a:xfrm>
              <a:off x="4520" y="3036"/>
              <a:ext cx="168" cy="16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1" name="Oval 36"/>
            <p:cNvSpPr>
              <a:spLocks noChangeArrowheads="1"/>
            </p:cNvSpPr>
            <p:nvPr/>
          </p:nvSpPr>
          <p:spPr bwMode="auto">
            <a:xfrm>
              <a:off x="5065" y="3036"/>
              <a:ext cx="168" cy="16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2" name="Line 37"/>
            <p:cNvSpPr>
              <a:spLocks noChangeShapeType="1"/>
            </p:cNvSpPr>
            <p:nvPr/>
          </p:nvSpPr>
          <p:spPr bwMode="auto">
            <a:xfrm>
              <a:off x="3095" y="144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Line 38"/>
            <p:cNvSpPr>
              <a:spLocks noChangeShapeType="1"/>
            </p:cNvSpPr>
            <p:nvPr/>
          </p:nvSpPr>
          <p:spPr bwMode="auto">
            <a:xfrm>
              <a:off x="3011" y="152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Line 40"/>
            <p:cNvSpPr>
              <a:spLocks noChangeShapeType="1"/>
            </p:cNvSpPr>
            <p:nvPr/>
          </p:nvSpPr>
          <p:spPr bwMode="auto">
            <a:xfrm>
              <a:off x="4059" y="194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41"/>
            <p:cNvSpPr>
              <a:spLocks noChangeShapeType="1"/>
            </p:cNvSpPr>
            <p:nvPr/>
          </p:nvSpPr>
          <p:spPr bwMode="auto">
            <a:xfrm>
              <a:off x="4059" y="152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Line 42"/>
            <p:cNvSpPr>
              <a:spLocks noChangeShapeType="1"/>
            </p:cNvSpPr>
            <p:nvPr/>
          </p:nvSpPr>
          <p:spPr bwMode="auto">
            <a:xfrm>
              <a:off x="3011" y="278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Line 43"/>
            <p:cNvSpPr>
              <a:spLocks noChangeShapeType="1"/>
            </p:cNvSpPr>
            <p:nvPr/>
          </p:nvSpPr>
          <p:spPr bwMode="auto">
            <a:xfrm>
              <a:off x="3011" y="236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Line 44"/>
            <p:cNvSpPr>
              <a:spLocks noChangeShapeType="1"/>
            </p:cNvSpPr>
            <p:nvPr/>
          </p:nvSpPr>
          <p:spPr bwMode="auto">
            <a:xfrm>
              <a:off x="3011" y="194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Line 45"/>
            <p:cNvSpPr>
              <a:spLocks noChangeShapeType="1"/>
            </p:cNvSpPr>
            <p:nvPr/>
          </p:nvSpPr>
          <p:spPr bwMode="auto">
            <a:xfrm>
              <a:off x="5149" y="236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Line 46"/>
            <p:cNvSpPr>
              <a:spLocks noChangeShapeType="1"/>
            </p:cNvSpPr>
            <p:nvPr/>
          </p:nvSpPr>
          <p:spPr bwMode="auto">
            <a:xfrm>
              <a:off x="5149" y="194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1" name="Line 47"/>
            <p:cNvSpPr>
              <a:spLocks noChangeShapeType="1"/>
            </p:cNvSpPr>
            <p:nvPr/>
          </p:nvSpPr>
          <p:spPr bwMode="auto">
            <a:xfrm>
              <a:off x="5149" y="152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2" name="Line 48"/>
            <p:cNvSpPr>
              <a:spLocks noChangeShapeType="1"/>
            </p:cNvSpPr>
            <p:nvPr/>
          </p:nvSpPr>
          <p:spPr bwMode="auto">
            <a:xfrm>
              <a:off x="4059" y="278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Line 49"/>
            <p:cNvSpPr>
              <a:spLocks noChangeShapeType="1"/>
            </p:cNvSpPr>
            <p:nvPr/>
          </p:nvSpPr>
          <p:spPr bwMode="auto">
            <a:xfrm>
              <a:off x="4059" y="236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Line 50"/>
            <p:cNvSpPr>
              <a:spLocks noChangeShapeType="1"/>
            </p:cNvSpPr>
            <p:nvPr/>
          </p:nvSpPr>
          <p:spPr bwMode="auto">
            <a:xfrm>
              <a:off x="5149" y="278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5" name="Line 52"/>
            <p:cNvSpPr>
              <a:spLocks noChangeShapeType="1"/>
            </p:cNvSpPr>
            <p:nvPr/>
          </p:nvSpPr>
          <p:spPr bwMode="auto">
            <a:xfrm>
              <a:off x="3011" y="320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6" name="Line 53"/>
            <p:cNvSpPr>
              <a:spLocks noChangeShapeType="1"/>
            </p:cNvSpPr>
            <p:nvPr/>
          </p:nvSpPr>
          <p:spPr bwMode="auto">
            <a:xfrm>
              <a:off x="3011" y="110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7" name="Line 55"/>
            <p:cNvSpPr>
              <a:spLocks noChangeShapeType="1"/>
            </p:cNvSpPr>
            <p:nvPr/>
          </p:nvSpPr>
          <p:spPr bwMode="auto">
            <a:xfrm>
              <a:off x="4059" y="110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8" name="Line 57"/>
            <p:cNvSpPr>
              <a:spLocks noChangeShapeType="1"/>
            </p:cNvSpPr>
            <p:nvPr/>
          </p:nvSpPr>
          <p:spPr bwMode="auto">
            <a:xfrm>
              <a:off x="5149" y="110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9" name="Line 59"/>
            <p:cNvSpPr>
              <a:spLocks noChangeShapeType="1"/>
            </p:cNvSpPr>
            <p:nvPr/>
          </p:nvSpPr>
          <p:spPr bwMode="auto">
            <a:xfrm>
              <a:off x="5149" y="320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0" name="Line 60"/>
            <p:cNvSpPr>
              <a:spLocks noChangeShapeType="1"/>
            </p:cNvSpPr>
            <p:nvPr/>
          </p:nvSpPr>
          <p:spPr bwMode="auto">
            <a:xfrm>
              <a:off x="4059" y="3204"/>
              <a:ext cx="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1" name="Line 61"/>
            <p:cNvSpPr>
              <a:spLocks noChangeShapeType="1"/>
            </p:cNvSpPr>
            <p:nvPr/>
          </p:nvSpPr>
          <p:spPr bwMode="auto">
            <a:xfrm>
              <a:off x="4143" y="312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2" name="Line 62"/>
            <p:cNvSpPr>
              <a:spLocks noChangeShapeType="1"/>
            </p:cNvSpPr>
            <p:nvPr/>
          </p:nvSpPr>
          <p:spPr bwMode="auto">
            <a:xfrm>
              <a:off x="4143" y="228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3" name="Line 63"/>
            <p:cNvSpPr>
              <a:spLocks noChangeShapeType="1"/>
            </p:cNvSpPr>
            <p:nvPr/>
          </p:nvSpPr>
          <p:spPr bwMode="auto">
            <a:xfrm>
              <a:off x="4143" y="144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4" name="Line 64"/>
            <p:cNvSpPr>
              <a:spLocks noChangeShapeType="1"/>
            </p:cNvSpPr>
            <p:nvPr/>
          </p:nvSpPr>
          <p:spPr bwMode="auto">
            <a:xfrm>
              <a:off x="3640" y="312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5" name="Line 65"/>
            <p:cNvSpPr>
              <a:spLocks noChangeShapeType="1"/>
            </p:cNvSpPr>
            <p:nvPr/>
          </p:nvSpPr>
          <p:spPr bwMode="auto">
            <a:xfrm>
              <a:off x="3095" y="312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6" name="Line 66"/>
            <p:cNvSpPr>
              <a:spLocks noChangeShapeType="1"/>
            </p:cNvSpPr>
            <p:nvPr/>
          </p:nvSpPr>
          <p:spPr bwMode="auto">
            <a:xfrm>
              <a:off x="3095" y="228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7" name="Line 67"/>
            <p:cNvSpPr>
              <a:spLocks noChangeShapeType="1"/>
            </p:cNvSpPr>
            <p:nvPr/>
          </p:nvSpPr>
          <p:spPr bwMode="auto">
            <a:xfrm>
              <a:off x="4688" y="312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Line 68"/>
            <p:cNvSpPr>
              <a:spLocks noChangeShapeType="1"/>
            </p:cNvSpPr>
            <p:nvPr/>
          </p:nvSpPr>
          <p:spPr bwMode="auto">
            <a:xfrm>
              <a:off x="4688" y="228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9" name="Line 69"/>
            <p:cNvSpPr>
              <a:spLocks noChangeShapeType="1"/>
            </p:cNvSpPr>
            <p:nvPr/>
          </p:nvSpPr>
          <p:spPr bwMode="auto">
            <a:xfrm>
              <a:off x="4688" y="1440"/>
              <a:ext cx="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Line 71"/>
            <p:cNvSpPr>
              <a:spLocks noChangeShapeType="1"/>
            </p:cNvSpPr>
            <p:nvPr/>
          </p:nvSpPr>
          <p:spPr bwMode="auto">
            <a:xfrm>
              <a:off x="3640" y="228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Line 72"/>
            <p:cNvSpPr>
              <a:spLocks noChangeShapeType="1"/>
            </p:cNvSpPr>
            <p:nvPr/>
          </p:nvSpPr>
          <p:spPr bwMode="auto">
            <a:xfrm>
              <a:off x="3640" y="144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2" name="Line 73"/>
            <p:cNvSpPr>
              <a:spLocks noChangeShapeType="1"/>
            </p:cNvSpPr>
            <p:nvPr/>
          </p:nvSpPr>
          <p:spPr bwMode="auto">
            <a:xfrm>
              <a:off x="2592" y="312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3" name="Line 75"/>
            <p:cNvSpPr>
              <a:spLocks noChangeShapeType="1"/>
            </p:cNvSpPr>
            <p:nvPr/>
          </p:nvSpPr>
          <p:spPr bwMode="auto">
            <a:xfrm>
              <a:off x="2592" y="228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4" name="Line 77"/>
            <p:cNvSpPr>
              <a:spLocks noChangeShapeType="1"/>
            </p:cNvSpPr>
            <p:nvPr/>
          </p:nvSpPr>
          <p:spPr bwMode="auto">
            <a:xfrm>
              <a:off x="2592" y="144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Line 78"/>
            <p:cNvSpPr>
              <a:spLocks noChangeShapeType="1"/>
            </p:cNvSpPr>
            <p:nvPr/>
          </p:nvSpPr>
          <p:spPr bwMode="auto">
            <a:xfrm>
              <a:off x="5233" y="144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6" name="Line 80"/>
            <p:cNvSpPr>
              <a:spLocks noChangeShapeType="1"/>
            </p:cNvSpPr>
            <p:nvPr/>
          </p:nvSpPr>
          <p:spPr bwMode="auto">
            <a:xfrm>
              <a:off x="5233" y="228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7" name="Line 82"/>
            <p:cNvSpPr>
              <a:spLocks noChangeShapeType="1"/>
            </p:cNvSpPr>
            <p:nvPr/>
          </p:nvSpPr>
          <p:spPr bwMode="auto">
            <a:xfrm>
              <a:off x="5233" y="3120"/>
              <a:ext cx="3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4" name="Text Box 84"/>
          <p:cNvSpPr txBox="1">
            <a:spLocks noChangeArrowheads="1"/>
          </p:cNvSpPr>
          <p:nvPr/>
        </p:nvSpPr>
        <p:spPr bwMode="auto">
          <a:xfrm>
            <a:off x="7467600" y="4800600"/>
            <a:ext cx="1435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Oxide Lattice</a:t>
            </a:r>
          </a:p>
        </p:txBody>
      </p:sp>
      <p:grpSp>
        <p:nvGrpSpPr>
          <p:cNvPr id="7175" name="Group 99"/>
          <p:cNvGrpSpPr>
            <a:grpSpLocks/>
          </p:cNvGrpSpPr>
          <p:nvPr/>
        </p:nvGrpSpPr>
        <p:grpSpPr bwMode="auto">
          <a:xfrm>
            <a:off x="1295400" y="2514600"/>
            <a:ext cx="2362200" cy="381000"/>
            <a:chOff x="288" y="2160"/>
            <a:chExt cx="1632" cy="288"/>
          </a:xfrm>
        </p:grpSpPr>
        <p:sp>
          <p:nvSpPr>
            <p:cNvPr id="7194" name="Oval 4"/>
            <p:cNvSpPr>
              <a:spLocks noChangeArrowheads="1"/>
            </p:cNvSpPr>
            <p:nvPr/>
          </p:nvSpPr>
          <p:spPr bwMode="auto">
            <a:xfrm>
              <a:off x="960" y="2160"/>
              <a:ext cx="288" cy="28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5" name="Oval 5"/>
            <p:cNvSpPr>
              <a:spLocks noChangeArrowheads="1"/>
            </p:cNvSpPr>
            <p:nvPr/>
          </p:nvSpPr>
          <p:spPr bwMode="auto">
            <a:xfrm>
              <a:off x="1632" y="2160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6" name="Oval 7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7" name="Line 12"/>
            <p:cNvSpPr>
              <a:spLocks noChangeShapeType="1"/>
            </p:cNvSpPr>
            <p:nvPr/>
          </p:nvSpPr>
          <p:spPr bwMode="auto">
            <a:xfrm>
              <a:off x="1248" y="22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95"/>
            <p:cNvSpPr>
              <a:spLocks noChangeShapeType="1"/>
            </p:cNvSpPr>
            <p:nvPr/>
          </p:nvSpPr>
          <p:spPr bwMode="auto">
            <a:xfrm>
              <a:off x="1248" y="235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96"/>
            <p:cNvSpPr>
              <a:spLocks noChangeShapeType="1"/>
            </p:cNvSpPr>
            <p:nvPr/>
          </p:nvSpPr>
          <p:spPr bwMode="auto">
            <a:xfrm>
              <a:off x="576" y="22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97"/>
            <p:cNvSpPr>
              <a:spLocks noChangeShapeType="1"/>
            </p:cNvSpPr>
            <p:nvPr/>
          </p:nvSpPr>
          <p:spPr bwMode="auto">
            <a:xfrm>
              <a:off x="576" y="235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6" name="Group 100"/>
          <p:cNvGrpSpPr>
            <a:grpSpLocks/>
          </p:cNvGrpSpPr>
          <p:nvPr/>
        </p:nvGrpSpPr>
        <p:grpSpPr bwMode="auto">
          <a:xfrm>
            <a:off x="1447800" y="4038600"/>
            <a:ext cx="2057400" cy="1524000"/>
            <a:chOff x="384" y="1488"/>
            <a:chExt cx="1536" cy="1536"/>
          </a:xfrm>
        </p:grpSpPr>
        <p:sp>
          <p:nvSpPr>
            <p:cNvPr id="7185" name="Oval 101"/>
            <p:cNvSpPr>
              <a:spLocks noChangeArrowheads="1"/>
            </p:cNvSpPr>
            <p:nvPr/>
          </p:nvSpPr>
          <p:spPr bwMode="auto">
            <a:xfrm>
              <a:off x="960" y="1488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6" name="Oval 102"/>
            <p:cNvSpPr>
              <a:spLocks noChangeArrowheads="1"/>
            </p:cNvSpPr>
            <p:nvPr/>
          </p:nvSpPr>
          <p:spPr bwMode="auto">
            <a:xfrm>
              <a:off x="960" y="2160"/>
              <a:ext cx="288" cy="28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7" name="Oval 103"/>
            <p:cNvSpPr>
              <a:spLocks noChangeArrowheads="1"/>
            </p:cNvSpPr>
            <p:nvPr/>
          </p:nvSpPr>
          <p:spPr bwMode="auto">
            <a:xfrm>
              <a:off x="1632" y="2112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8" name="Oval 104"/>
            <p:cNvSpPr>
              <a:spLocks noChangeArrowheads="1"/>
            </p:cNvSpPr>
            <p:nvPr/>
          </p:nvSpPr>
          <p:spPr bwMode="auto">
            <a:xfrm>
              <a:off x="1152" y="2736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9" name="Oval 105"/>
            <p:cNvSpPr>
              <a:spLocks noChangeArrowheads="1"/>
            </p:cNvSpPr>
            <p:nvPr/>
          </p:nvSpPr>
          <p:spPr bwMode="auto">
            <a:xfrm>
              <a:off x="384" y="2400"/>
              <a:ext cx="288" cy="28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0" name="Line 106"/>
            <p:cNvSpPr>
              <a:spLocks noChangeShapeType="1"/>
            </p:cNvSpPr>
            <p:nvPr/>
          </p:nvSpPr>
          <p:spPr bwMode="auto">
            <a:xfrm flipV="1">
              <a:off x="672" y="2352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107"/>
            <p:cNvSpPr>
              <a:spLocks noChangeShapeType="1"/>
            </p:cNvSpPr>
            <p:nvPr/>
          </p:nvSpPr>
          <p:spPr bwMode="auto">
            <a:xfrm>
              <a:off x="1152" y="2448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108"/>
            <p:cNvSpPr>
              <a:spLocks noChangeShapeType="1"/>
            </p:cNvSpPr>
            <p:nvPr/>
          </p:nvSpPr>
          <p:spPr bwMode="auto">
            <a:xfrm>
              <a:off x="1104" y="177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109"/>
            <p:cNvSpPr>
              <a:spLocks noChangeShapeType="1"/>
            </p:cNvSpPr>
            <p:nvPr/>
          </p:nvSpPr>
          <p:spPr bwMode="auto">
            <a:xfrm>
              <a:off x="1248" y="23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7" name="Text Box 110"/>
          <p:cNvSpPr txBox="1">
            <a:spLocks noChangeArrowheads="1"/>
          </p:cNvSpPr>
          <p:nvPr/>
        </p:nvSpPr>
        <p:spPr bwMode="auto">
          <a:xfrm>
            <a:off x="3200400" y="5181600"/>
            <a:ext cx="1835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Tetrahedral 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Structure of oxide</a:t>
            </a:r>
          </a:p>
        </p:txBody>
      </p:sp>
      <p:grpSp>
        <p:nvGrpSpPr>
          <p:cNvPr id="7178" name="Group 114"/>
          <p:cNvGrpSpPr>
            <a:grpSpLocks/>
          </p:cNvGrpSpPr>
          <p:nvPr/>
        </p:nvGrpSpPr>
        <p:grpSpPr bwMode="auto">
          <a:xfrm>
            <a:off x="7391400" y="5867400"/>
            <a:ext cx="1371600" cy="762000"/>
            <a:chOff x="4656" y="3696"/>
            <a:chExt cx="864" cy="480"/>
          </a:xfrm>
        </p:grpSpPr>
        <p:sp>
          <p:nvSpPr>
            <p:cNvPr id="7181" name="Text Box 85"/>
            <p:cNvSpPr txBox="1">
              <a:spLocks noChangeArrowheads="1"/>
            </p:cNvSpPr>
            <p:nvPr/>
          </p:nvSpPr>
          <p:spPr bwMode="auto">
            <a:xfrm>
              <a:off x="4992" y="3936"/>
              <a:ext cx="2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bg2"/>
                  </a:solidFill>
                  <a:latin typeface="Times New Roman" panose="02020603050405020304" pitchFamily="18" charset="0"/>
                </a:rPr>
                <a:t>Si</a:t>
              </a:r>
            </a:p>
          </p:txBody>
        </p:sp>
        <p:sp>
          <p:nvSpPr>
            <p:cNvPr id="7182" name="Text Box 86"/>
            <p:cNvSpPr txBox="1">
              <a:spLocks noChangeArrowheads="1"/>
            </p:cNvSpPr>
            <p:nvPr/>
          </p:nvSpPr>
          <p:spPr bwMode="auto">
            <a:xfrm>
              <a:off x="4656" y="3696"/>
              <a:ext cx="5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accent2"/>
                  </a:solidFill>
                  <a:latin typeface="Times New Roman" panose="02020603050405020304" pitchFamily="18" charset="0"/>
                </a:rPr>
                <a:t>Oxygen</a:t>
              </a:r>
            </a:p>
          </p:txBody>
        </p:sp>
        <p:sp>
          <p:nvSpPr>
            <p:cNvPr id="7183" name="Oval 112"/>
            <p:cNvSpPr>
              <a:spLocks noChangeArrowheads="1"/>
            </p:cNvSpPr>
            <p:nvPr/>
          </p:nvSpPr>
          <p:spPr bwMode="auto">
            <a:xfrm>
              <a:off x="5376" y="3696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4" name="Oval 113"/>
            <p:cNvSpPr>
              <a:spLocks noChangeArrowheads="1"/>
            </p:cNvSpPr>
            <p:nvPr/>
          </p:nvSpPr>
          <p:spPr bwMode="auto">
            <a:xfrm>
              <a:off x="5376" y="4032"/>
              <a:ext cx="144" cy="144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9" name="Text Box 117"/>
          <p:cNvSpPr txBox="1">
            <a:spLocks noChangeArrowheads="1"/>
          </p:cNvSpPr>
          <p:nvPr/>
        </p:nvSpPr>
        <p:spPr bwMode="auto">
          <a:xfrm>
            <a:off x="6858000" y="55626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Key:</a:t>
            </a:r>
          </a:p>
        </p:txBody>
      </p:sp>
      <p:sp>
        <p:nvSpPr>
          <p:cNvPr id="7180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CVD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Oxide is deposited at ~ 350</a:t>
            </a:r>
            <a:r>
              <a:rPr lang="en-US" altLang="en-US" baseline="30000" smtClean="0"/>
              <a:t>o</a:t>
            </a:r>
            <a:r>
              <a:rPr lang="en-US" altLang="en-US" smtClean="0"/>
              <a:t>C</a:t>
            </a:r>
          </a:p>
          <a:p>
            <a:pPr eaLnBrk="1" hangingPunct="1"/>
            <a:r>
              <a:rPr lang="en-US" altLang="en-US" smtClean="0"/>
              <a:t>Silicon and oxygen react in plasma and deposit onto the wafer (other techniques diffuse O</a:t>
            </a:r>
            <a:r>
              <a:rPr lang="en-US" altLang="en-US" baseline="-25000" smtClean="0"/>
              <a:t>2</a:t>
            </a:r>
            <a:r>
              <a:rPr lang="en-US" altLang="en-US" smtClean="0"/>
              <a:t> into the wafer and use the wafer’s silicon to produce oxide)</a:t>
            </a:r>
          </a:p>
          <a:p>
            <a:pPr eaLnBrk="1" hangingPunct="1"/>
            <a:r>
              <a:rPr lang="en-US" altLang="en-US" smtClean="0"/>
              <a:t>Creates a nearly stoichiometric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Index of Refraction</a:t>
            </a:r>
          </a:p>
        </p:txBody>
      </p:sp>
      <p:grpSp>
        <p:nvGrpSpPr>
          <p:cNvPr id="54275" name="Group 3"/>
          <p:cNvGrpSpPr>
            <a:grpSpLocks/>
          </p:cNvGrpSpPr>
          <p:nvPr/>
        </p:nvGrpSpPr>
        <p:grpSpPr bwMode="auto">
          <a:xfrm>
            <a:off x="2514600" y="1066800"/>
            <a:ext cx="3810000" cy="4876800"/>
            <a:chOff x="1584" y="1152"/>
            <a:chExt cx="2400" cy="3024"/>
          </a:xfrm>
        </p:grpSpPr>
        <p:sp>
          <p:nvSpPr>
            <p:cNvPr id="54277" name="Rectangle 4"/>
            <p:cNvSpPr>
              <a:spLocks noChangeArrowheads="1"/>
            </p:cNvSpPr>
            <p:nvPr/>
          </p:nvSpPr>
          <p:spPr bwMode="auto">
            <a:xfrm>
              <a:off x="1680" y="1968"/>
              <a:ext cx="2304" cy="43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                                 SiO</a:t>
              </a:r>
              <a:r>
                <a:rPr lang="en-US" altLang="en-US" sz="2400" baseline="-25000">
                  <a:latin typeface="Times New Roman" panose="02020603050405020304" pitchFamily="18" charset="0"/>
                </a:rPr>
                <a:t>2</a:t>
              </a:r>
            </a:p>
            <a:p>
              <a:pPr algn="ctr" eaLnBrk="1" hangingPunct="1"/>
              <a:r>
                <a:rPr lang="en-US" altLang="en-US" sz="2400" baseline="-25000">
                  <a:latin typeface="Times New Roman" panose="02020603050405020304" pitchFamily="18" charset="0"/>
                </a:rPr>
                <a:t>                                                       </a:t>
              </a:r>
              <a:r>
                <a:rPr lang="en-US" altLang="en-US" sz="2400">
                  <a:latin typeface="Times New Roman" panose="02020603050405020304" pitchFamily="18" charset="0"/>
                </a:rPr>
                <a:t>n=1.46</a:t>
              </a:r>
              <a:endParaRPr lang="en-US" altLang="en-US" sz="2400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54278" name="Rectangle 5"/>
            <p:cNvSpPr>
              <a:spLocks noChangeArrowheads="1"/>
            </p:cNvSpPr>
            <p:nvPr/>
          </p:nvSpPr>
          <p:spPr bwMode="auto">
            <a:xfrm>
              <a:off x="1680" y="1584"/>
              <a:ext cx="230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                               Air</a:t>
              </a:r>
            </a:p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                                   n=1.0</a:t>
              </a:r>
            </a:p>
          </p:txBody>
        </p:sp>
        <p:sp>
          <p:nvSpPr>
            <p:cNvPr id="54279" name="Line 6"/>
            <p:cNvSpPr>
              <a:spLocks noChangeShapeType="1"/>
            </p:cNvSpPr>
            <p:nvPr/>
          </p:nvSpPr>
          <p:spPr bwMode="auto">
            <a:xfrm>
              <a:off x="2688" y="1152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0" name="Line 7"/>
            <p:cNvSpPr>
              <a:spLocks noChangeShapeType="1"/>
            </p:cNvSpPr>
            <p:nvPr/>
          </p:nvSpPr>
          <p:spPr bwMode="auto">
            <a:xfrm>
              <a:off x="1584" y="1152"/>
              <a:ext cx="1104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1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48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2" name="Rectangle 9"/>
            <p:cNvSpPr>
              <a:spLocks noChangeArrowheads="1"/>
            </p:cNvSpPr>
            <p:nvPr/>
          </p:nvSpPr>
          <p:spPr bwMode="auto">
            <a:xfrm>
              <a:off x="2688" y="2160"/>
              <a:ext cx="1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</a:t>
              </a:r>
            </a:p>
          </p:txBody>
        </p:sp>
        <p:sp>
          <p:nvSpPr>
            <p:cNvPr id="54283" name="Line 10"/>
            <p:cNvSpPr>
              <a:spLocks noChangeShapeType="1"/>
            </p:cNvSpPr>
            <p:nvPr/>
          </p:nvSpPr>
          <p:spPr bwMode="auto">
            <a:xfrm flipH="1">
              <a:off x="2880" y="21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4" name="Line 11"/>
            <p:cNvSpPr>
              <a:spLocks noChangeShapeType="1"/>
            </p:cNvSpPr>
            <p:nvPr/>
          </p:nvSpPr>
          <p:spPr bwMode="auto">
            <a:xfrm>
              <a:off x="2496" y="21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5" name="Rectangle 12"/>
            <p:cNvSpPr>
              <a:spLocks noChangeArrowheads="1"/>
            </p:cNvSpPr>
            <p:nvPr/>
          </p:nvSpPr>
          <p:spPr bwMode="auto">
            <a:xfrm>
              <a:off x="1728" y="3552"/>
              <a:ext cx="2256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                             Air</a:t>
              </a:r>
            </a:p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                                  n=1.0</a:t>
              </a:r>
            </a:p>
          </p:txBody>
        </p:sp>
        <p:sp>
          <p:nvSpPr>
            <p:cNvPr id="54286" name="Rectangle 13"/>
            <p:cNvSpPr>
              <a:spLocks noChangeArrowheads="1"/>
            </p:cNvSpPr>
            <p:nvPr/>
          </p:nvSpPr>
          <p:spPr bwMode="auto">
            <a:xfrm>
              <a:off x="1728" y="3120"/>
              <a:ext cx="2256" cy="43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                                SiO</a:t>
              </a:r>
              <a:r>
                <a:rPr lang="en-US" altLang="en-US" sz="2400" baseline="-25000">
                  <a:latin typeface="Times New Roman" panose="02020603050405020304" pitchFamily="18" charset="0"/>
                </a:rPr>
                <a:t>2</a:t>
              </a:r>
            </a:p>
            <a:p>
              <a:pPr algn="ctr" eaLnBrk="1" hangingPunct="1"/>
              <a:r>
                <a:rPr lang="en-US" altLang="en-US" sz="2400" baseline="-25000">
                  <a:latin typeface="Times New Roman" panose="02020603050405020304" pitchFamily="18" charset="0"/>
                </a:rPr>
                <a:t>                                                     </a:t>
              </a:r>
              <a:r>
                <a:rPr lang="en-US" altLang="en-US" sz="2400">
                  <a:latin typeface="Times New Roman" panose="02020603050405020304" pitchFamily="18" charset="0"/>
                </a:rPr>
                <a:t>n=1.46</a:t>
              </a:r>
              <a:endParaRPr lang="en-US" altLang="en-US" sz="2400" baseline="-25000">
                <a:latin typeface="Times New Roman" panose="02020603050405020304" pitchFamily="18" charset="0"/>
              </a:endParaRPr>
            </a:p>
          </p:txBody>
        </p:sp>
        <p:sp>
          <p:nvSpPr>
            <p:cNvPr id="54287" name="Line 14"/>
            <p:cNvSpPr>
              <a:spLocks noChangeShapeType="1"/>
            </p:cNvSpPr>
            <p:nvPr/>
          </p:nvSpPr>
          <p:spPr bwMode="auto">
            <a:xfrm>
              <a:off x="2784" y="2832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8" name="Line 15"/>
            <p:cNvSpPr>
              <a:spLocks noChangeShapeType="1"/>
            </p:cNvSpPr>
            <p:nvPr/>
          </p:nvSpPr>
          <p:spPr bwMode="auto">
            <a:xfrm>
              <a:off x="1968" y="2592"/>
              <a:ext cx="816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9" name="Line 16"/>
            <p:cNvSpPr>
              <a:spLocks noChangeShapeType="1"/>
            </p:cNvSpPr>
            <p:nvPr/>
          </p:nvSpPr>
          <p:spPr bwMode="auto">
            <a:xfrm>
              <a:off x="2784" y="3552"/>
              <a:ext cx="864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0" name="Rectangle 17"/>
            <p:cNvSpPr>
              <a:spLocks noChangeArrowheads="1"/>
            </p:cNvSpPr>
            <p:nvPr/>
          </p:nvSpPr>
          <p:spPr bwMode="auto">
            <a:xfrm>
              <a:off x="2880" y="3696"/>
              <a:ext cx="1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</a:t>
              </a:r>
            </a:p>
          </p:txBody>
        </p:sp>
        <p:sp>
          <p:nvSpPr>
            <p:cNvPr id="54291" name="Line 18"/>
            <p:cNvSpPr>
              <a:spLocks noChangeShapeType="1"/>
            </p:cNvSpPr>
            <p:nvPr/>
          </p:nvSpPr>
          <p:spPr bwMode="auto">
            <a:xfrm>
              <a:off x="3024" y="384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2" name="Line 19"/>
            <p:cNvSpPr>
              <a:spLocks noChangeShapeType="1"/>
            </p:cNvSpPr>
            <p:nvPr/>
          </p:nvSpPr>
          <p:spPr bwMode="auto">
            <a:xfrm flipH="1">
              <a:off x="2832" y="38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76" name="TextBox 15"/>
          <p:cNvSpPr txBox="1">
            <a:spLocks noChangeArrowheads="1"/>
          </p:cNvSpPr>
          <p:nvPr/>
        </p:nvSpPr>
        <p:spPr bwMode="auto">
          <a:xfrm>
            <a:off x="304800" y="6096000"/>
            <a:ext cx="2935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CVD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Nitrous oxide (N</a:t>
            </a:r>
            <a:r>
              <a:rPr lang="en-US" altLang="en-US" baseline="-25000" smtClean="0"/>
              <a:t>2</a:t>
            </a:r>
            <a:r>
              <a:rPr lang="en-US" altLang="en-US" smtClean="0"/>
              <a:t>O) or carbon dioxide (CO</a:t>
            </a:r>
            <a:r>
              <a:rPr lang="en-US" altLang="en-US" baseline="-25000" smtClean="0"/>
              <a:t>2</a:t>
            </a:r>
            <a:r>
              <a:rPr lang="en-US" altLang="en-US" smtClean="0"/>
              <a:t>) are actually preferred over oxygen</a:t>
            </a:r>
          </a:p>
          <a:p>
            <a:pPr eaLnBrk="1" hangingPunct="1"/>
            <a:r>
              <a:rPr lang="en-US" altLang="en-US" smtClean="0"/>
              <a:t>The oxygen reacts too easily in the plasma and can cause poor film 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5632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Introduction – Silicon dioxide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Types of Oxide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Furnace Deposition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400"/>
              <a:t>Dry Oxidation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400"/>
              <a:t>Wet Oxidation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High Pressure Oxidation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Chemical Vapor Deposition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rgbClr val="FF3300"/>
                </a:solidFill>
              </a:rPr>
              <a:t>Modifying Dielectric Constant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280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Engineering Dielectric Constant (k)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This concept centers around capacitance (C) and its relationship to signal time (T) when fabricating integrated circuits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k= dielectric constant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</a:t>
            </a:r>
            <a:r>
              <a:rPr lang="en-US" altLang="en-US" baseline="-25000" smtClean="0">
                <a:sym typeface="Symbol" panose="05050102010706020507" pitchFamily="18" charset="2"/>
              </a:rPr>
              <a:t> o</a:t>
            </a:r>
            <a:r>
              <a:rPr lang="en-US" altLang="en-US" smtClean="0">
                <a:sym typeface="Symbol" panose="05050102010706020507" pitchFamily="18" charset="2"/>
              </a:rPr>
              <a:t>= permittivity of free space (constant)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A= area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d= distance between features</a:t>
            </a: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       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4038600" y="2971800"/>
            <a:ext cx="1695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C =k</a:t>
            </a:r>
            <a:r>
              <a:rPr lang="en-US" altLang="en-US" sz="320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en-US" altLang="en-US" sz="3200" baseline="-2500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 A</a:t>
            </a:r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4724400" y="3581400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5105400" y="35814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Engineering Dielectric Constant (k)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Signal Time (T)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R= resistance of metals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C= capacitance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IC fabrication, the idea is to use the correct dielectric material with the right constants for a desired process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Keeps the capacitance the same to insure the signal time is not compromised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       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3657600" y="1905000"/>
            <a:ext cx="1304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T= RC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Engineering Dielectric Constant (k)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Figure of Merit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figure of merit is a number expressed in farads/meter and is calculated by dividing capacitance (C) by area (A)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Used as a constant in IC fabrication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device scaling changes, the dielectric  material must change to maintain the figure of merit’s value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2590800" y="3429000"/>
            <a:ext cx="279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C/A = figure of merit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Engineering Dielectric Constant (k)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Interconnects- wiring</a:t>
            </a:r>
          </a:p>
          <a:p>
            <a:pPr lvl="1" eaLnBrk="1" hangingPunct="1"/>
            <a:r>
              <a:rPr lang="en-US" altLang="en-US" smtClean="0"/>
              <a:t>The wire lines must be as close as possible in order to fit the maximum amount of transistors on a chip </a:t>
            </a:r>
          </a:p>
          <a:p>
            <a:pPr lvl="1" eaLnBrk="1" hangingPunct="1"/>
            <a:r>
              <a:rPr lang="en-US" altLang="en-US" smtClean="0"/>
              <a:t>The distance must be minimized, therefore; the dielectric material must have a low </a:t>
            </a:r>
            <a:r>
              <a:rPr lang="en-US" altLang="en-US" smtClean="0">
                <a:solidFill>
                  <a:srgbClr val="FF3300"/>
                </a:solidFill>
              </a:rPr>
              <a:t>k</a:t>
            </a:r>
          </a:p>
          <a:p>
            <a:pPr lvl="1" eaLnBrk="1" hangingPunct="1"/>
            <a:r>
              <a:rPr lang="en-US" altLang="en-US" smtClean="0">
                <a:solidFill>
                  <a:srgbClr val="FF3300"/>
                </a:solidFill>
              </a:rPr>
              <a:t>As d decreases, k must also decrease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Engineering Dielectric Constant (k)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Gates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Uniformity is a key quality parameter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It is easier to make the gates thicker, to insure that any variation in uniformity won’t impact device performance as drastically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Example 1: If a gate is 30</a:t>
            </a:r>
            <a:r>
              <a:rPr lang="en-US" altLang="en-US" sz="2400" smtClean="0">
                <a:cs typeface="Times New Roman" panose="02020603050405020304" pitchFamily="18" charset="0"/>
              </a:rPr>
              <a:t>Å: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cs typeface="Times New Roman" panose="02020603050405020304" pitchFamily="18" charset="0"/>
              </a:rPr>
              <a:t>Material uniformity that varies by 10Å drastically alters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cs typeface="Times New Roman" panose="02020603050405020304" pitchFamily="18" charset="0"/>
              </a:rPr>
              <a:t>Example 2: If a gate is 100Å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cs typeface="Times New Roman" panose="02020603050405020304" pitchFamily="18" charset="0"/>
              </a:rPr>
              <a:t>Material uniformity that varies by 10Å does not impact performance that drastically    </a:t>
            </a:r>
            <a:r>
              <a:rPr lang="en-US" altLang="en-US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Engineering Dielectric Constant (k)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Gates</a:t>
            </a:r>
          </a:p>
          <a:p>
            <a:pPr lvl="1" eaLnBrk="1" hangingPunct="1"/>
            <a:r>
              <a:rPr lang="en-US" altLang="en-US" smtClean="0"/>
              <a:t>A thicker gate requires a dielectric material with a high k value</a:t>
            </a:r>
          </a:p>
          <a:p>
            <a:pPr lvl="1" eaLnBrk="1" hangingPunct="1"/>
            <a:r>
              <a:rPr lang="en-US" altLang="en-US" smtClean="0">
                <a:solidFill>
                  <a:srgbClr val="FF3300"/>
                </a:solidFill>
              </a:rPr>
              <a:t>As d increases, k must also increase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Oxide Quality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Determined by checking:</a:t>
            </a:r>
          </a:p>
          <a:p>
            <a:pPr lvl="1" eaLnBrk="1" hangingPunct="1"/>
            <a:r>
              <a:rPr lang="en-US" altLang="en-US" smtClean="0"/>
              <a:t>Film thickness and uniformity (</a:t>
            </a:r>
            <a:r>
              <a:rPr lang="en-US" altLang="en-US" smtClean="0">
                <a:cs typeface="Times New Roman" panose="02020603050405020304" pitchFamily="18" charset="0"/>
              </a:rPr>
              <a:t>nm)</a:t>
            </a:r>
          </a:p>
          <a:p>
            <a:pPr lvl="1" eaLnBrk="1" hangingPunct="1"/>
            <a:r>
              <a:rPr lang="en-US" altLang="en-US" smtClean="0"/>
              <a:t>Defects (#/volume)</a:t>
            </a:r>
          </a:p>
          <a:p>
            <a:pPr lvl="1" eaLnBrk="1" hangingPunct="1"/>
            <a:r>
              <a:rPr lang="en-US" altLang="en-US" smtClean="0"/>
              <a:t>Dielectric strength (MV/cm</a:t>
            </a:r>
            <a:r>
              <a:rPr lang="en-US" altLang="en-US" baseline="30000" smtClean="0"/>
              <a:t>2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Stress (MPa)</a:t>
            </a:r>
          </a:p>
          <a:p>
            <a:pPr lvl="1" eaLnBrk="1" hangingPunct="1"/>
            <a:r>
              <a:rPr lang="en-US" altLang="en-US" smtClean="0"/>
              <a:t>Interface properties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High k Dielectric Materials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</a:t>
            </a:r>
            <a:r>
              <a:rPr lang="en-US" altLang="en-US" baseline="-25000" smtClean="0"/>
              <a:t>2</a:t>
            </a:r>
            <a:r>
              <a:rPr lang="en-US" altLang="en-US" smtClean="0"/>
              <a:t>O</a:t>
            </a:r>
            <a:r>
              <a:rPr lang="en-US" altLang="en-US" baseline="-25000" smtClean="0"/>
              <a:t>5</a:t>
            </a:r>
            <a:r>
              <a:rPr lang="en-US" altLang="en-US" smtClean="0"/>
              <a:t>, k = 22-30</a:t>
            </a:r>
          </a:p>
          <a:p>
            <a:pPr eaLnBrk="1" hangingPunct="1"/>
            <a:r>
              <a:rPr lang="en-US" altLang="en-US" smtClean="0"/>
              <a:t>TiO</a:t>
            </a:r>
            <a:r>
              <a:rPr lang="en-US" altLang="en-US" baseline="-25000" smtClean="0"/>
              <a:t>2</a:t>
            </a:r>
            <a:r>
              <a:rPr lang="en-US" altLang="en-US" smtClean="0"/>
              <a:t>, k = 20-85</a:t>
            </a:r>
          </a:p>
          <a:p>
            <a:pPr eaLnBrk="1" hangingPunct="1"/>
            <a:r>
              <a:rPr lang="en-US" altLang="en-US" smtClean="0"/>
              <a:t>Nb</a:t>
            </a:r>
            <a:r>
              <a:rPr lang="en-US" altLang="en-US" baseline="-25000" smtClean="0"/>
              <a:t>2</a:t>
            </a:r>
            <a:r>
              <a:rPr lang="en-US" altLang="en-US" smtClean="0"/>
              <a:t>O</a:t>
            </a:r>
            <a:r>
              <a:rPr lang="en-US" altLang="en-US" baseline="-25000" smtClean="0"/>
              <a:t>5</a:t>
            </a:r>
            <a:r>
              <a:rPr lang="en-US" altLang="en-US" smtClean="0"/>
              <a:t>, k = 11</a:t>
            </a:r>
          </a:p>
          <a:p>
            <a:pPr eaLnBrk="1" hangingPunct="1"/>
            <a:r>
              <a:rPr lang="en-US" altLang="en-US" smtClean="0"/>
              <a:t>HfO</a:t>
            </a:r>
            <a:r>
              <a:rPr lang="en-US" altLang="en-US" baseline="-25000" smtClean="0"/>
              <a:t>2</a:t>
            </a:r>
            <a:r>
              <a:rPr lang="en-US" altLang="en-US" smtClean="0"/>
              <a:t>, k = 17</a:t>
            </a:r>
          </a:p>
          <a:p>
            <a:pPr eaLnBrk="1" hangingPunct="1"/>
            <a:r>
              <a:rPr lang="en-US" altLang="en-US" smtClean="0"/>
              <a:t>Y</a:t>
            </a:r>
            <a:r>
              <a:rPr lang="en-US" altLang="en-US" baseline="-25000" smtClean="0"/>
              <a:t>2</a:t>
            </a:r>
            <a:r>
              <a:rPr lang="en-US" altLang="en-US" smtClean="0"/>
              <a:t>O</a:t>
            </a:r>
            <a:r>
              <a:rPr lang="en-US" altLang="en-US" baseline="-25000" smtClean="0"/>
              <a:t>3</a:t>
            </a:r>
            <a:r>
              <a:rPr lang="en-US" altLang="en-US" smtClean="0"/>
              <a:t>, k =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Low k Dielectric Materials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FSG, k = 3.4-4.1</a:t>
            </a:r>
          </a:p>
          <a:p>
            <a:pPr eaLnBrk="1" hangingPunct="1"/>
            <a:r>
              <a:rPr lang="en-US" altLang="en-US" smtClean="0"/>
              <a:t>HSQ, k = 2.9</a:t>
            </a:r>
          </a:p>
          <a:p>
            <a:pPr eaLnBrk="1" hangingPunct="1"/>
            <a:r>
              <a:rPr lang="en-US" altLang="en-US" smtClean="0"/>
              <a:t>Nanoporous silica, k = 1.3-2.5</a:t>
            </a:r>
          </a:p>
          <a:p>
            <a:pPr eaLnBrk="1" hangingPunct="1"/>
            <a:r>
              <a:rPr lang="en-US" altLang="en-US" smtClean="0"/>
              <a:t>Fluorinated polyimide, k = 2.6-2.9</a:t>
            </a:r>
          </a:p>
          <a:p>
            <a:pPr eaLnBrk="1" hangingPunct="1"/>
            <a:r>
              <a:rPr lang="en-US" altLang="en-US" smtClean="0"/>
              <a:t>PTFE, k = 1.9</a:t>
            </a:r>
          </a:p>
          <a:p>
            <a:pPr eaLnBrk="1" hangingPunct="1"/>
            <a:r>
              <a:rPr lang="en-US" altLang="en-US" smtClean="0"/>
              <a:t>DVS-BCB, k = 2.65</a:t>
            </a:r>
          </a:p>
          <a:p>
            <a:pPr eaLnBrk="1" hangingPunct="1"/>
            <a:r>
              <a:rPr lang="en-US" altLang="en-US" smtClean="0"/>
              <a:t>Aromatic hydrocarbon, k = 2.65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Film Thickness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Oxide film thickness can be roughly judged by the color of the oxide</a:t>
            </a:r>
          </a:p>
          <a:p>
            <a:pPr eaLnBrk="1" hangingPunct="1"/>
            <a:r>
              <a:rPr lang="en-US" altLang="en-US" smtClean="0"/>
              <a:t>This is a general measurement, but can be useful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43" name="Group 147"/>
          <p:cNvGraphicFramePr>
            <a:graphicFrameLocks noGrp="1"/>
          </p:cNvGraphicFramePr>
          <p:nvPr/>
        </p:nvGraphicFramePr>
        <p:xfrm>
          <a:off x="0" y="685800"/>
          <a:ext cx="9144000" cy="6172204"/>
        </p:xfrm>
        <a:graphic>
          <a:graphicData uri="http://schemas.openxmlformats.org/drawingml/2006/table">
            <a:tbl>
              <a:tblPr/>
              <a:tblGrid>
                <a:gridCol w="1733550"/>
                <a:gridCol w="2838450"/>
                <a:gridCol w="1733550"/>
                <a:gridCol w="2838450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Thickness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Thickness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0.05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μm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Yellow-green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Royal 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Yellow to “yellowish”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Metallic to v. light yellow-green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Carnation Pink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Gold w/ orange-yellow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Violet-red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Red-violet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Blue to Blue-green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Dull, light Red-violet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Yellow-green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Blue-violet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Blue-green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Carnation Pink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Yellow to “yellowish”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Blue-green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Carnation Pink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  <p:sp>
        <p:nvSpPr>
          <p:cNvPr id="10304" name="Rectangle 14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bg1"/>
                </a:solidFill>
                <a:latin typeface="Times New Roman" panose="02020603050405020304" pitchFamily="18" charset="0"/>
              </a:rPr>
              <a:t>Silicon Dioxide Thickness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Mechanism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Oxygen moves through the oxide layer to react with the silicon below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Oxygen diffuses from an area of high concentration (gas) to an area of low oxygen conc. (silicon)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Fick’s first law states that the particle flow per unit area, J (particle flux), is directly proportional to the concentration gradient of the particle: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J = -D∂N(x,t)/∂x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nmtppt</Template>
  <TotalTime>2069</TotalTime>
  <Words>2349</Words>
  <Application>Microsoft Office PowerPoint</Application>
  <PresentationFormat>On-screen Show (4:3)</PresentationFormat>
  <Paragraphs>514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Arial</vt:lpstr>
      <vt:lpstr>Baskerville Old Face</vt:lpstr>
      <vt:lpstr>Calibri</vt:lpstr>
      <vt:lpstr>Hoefler Text Ornaments</vt:lpstr>
      <vt:lpstr>Symbol</vt:lpstr>
      <vt:lpstr>Times New Roman</vt:lpstr>
      <vt:lpstr>ZapfDingbats</vt:lpstr>
      <vt:lpstr>Presentation1</vt:lpstr>
      <vt:lpstr>PowerPoint Presentation</vt:lpstr>
      <vt:lpstr>Outline</vt:lpstr>
      <vt:lpstr>Oxidation</vt:lpstr>
      <vt:lpstr>Silicon Dioxide</vt:lpstr>
      <vt:lpstr>Silicon Dioxide</vt:lpstr>
      <vt:lpstr>Oxide Quality</vt:lpstr>
      <vt:lpstr>Film Thickness</vt:lpstr>
      <vt:lpstr>PowerPoint Presentation</vt:lpstr>
      <vt:lpstr>Mechanism</vt:lpstr>
      <vt:lpstr>Diffusion of Oxygen</vt:lpstr>
      <vt:lpstr>Mechanism</vt:lpstr>
      <vt:lpstr>Outline</vt:lpstr>
      <vt:lpstr>Types of Oxides</vt:lpstr>
      <vt:lpstr>Types of Oxide</vt:lpstr>
      <vt:lpstr>Types of Oxide</vt:lpstr>
      <vt:lpstr>Types of Oxide</vt:lpstr>
      <vt:lpstr>Types of Oxide</vt:lpstr>
      <vt:lpstr>Types of Oxide</vt:lpstr>
      <vt:lpstr>Types of Oxide</vt:lpstr>
      <vt:lpstr>Types of Oxide</vt:lpstr>
      <vt:lpstr>Outline</vt:lpstr>
      <vt:lpstr>Oxidation</vt:lpstr>
      <vt:lpstr>Furnace Oxidation</vt:lpstr>
      <vt:lpstr>Outline</vt:lpstr>
      <vt:lpstr>Dry Oxidation</vt:lpstr>
      <vt:lpstr>Dry Oxidation</vt:lpstr>
      <vt:lpstr>Dry Ox. Process Recipe</vt:lpstr>
      <vt:lpstr>Ramping</vt:lpstr>
      <vt:lpstr>Dry Ox. Growth Rate</vt:lpstr>
      <vt:lpstr>Outline</vt:lpstr>
      <vt:lpstr>Wet Oxidation</vt:lpstr>
      <vt:lpstr>Wet Oxidation</vt:lpstr>
      <vt:lpstr>Chlorinated Agents</vt:lpstr>
      <vt:lpstr>Wet Ox. Growth Rate</vt:lpstr>
      <vt:lpstr>Wet Vs. Dry Oxidation</vt:lpstr>
      <vt:lpstr>Wet Vs. Dry Oxidation</vt:lpstr>
      <vt:lpstr>Wet Vs. Dry Oxidation</vt:lpstr>
      <vt:lpstr>Wet and Dry Oxide Growth</vt:lpstr>
      <vt:lpstr>Increasing Temp. – Decreasing Time</vt:lpstr>
      <vt:lpstr>Outline</vt:lpstr>
      <vt:lpstr>High Pressure Oxidation - HiPOx</vt:lpstr>
      <vt:lpstr>HiPOx System</vt:lpstr>
      <vt:lpstr>HiPOx</vt:lpstr>
      <vt:lpstr>HiPOx Relationships</vt:lpstr>
      <vt:lpstr>HiPOx Relationships</vt:lpstr>
      <vt:lpstr>HiPOx Relationships</vt:lpstr>
      <vt:lpstr>HiPOx</vt:lpstr>
      <vt:lpstr>Outline</vt:lpstr>
      <vt:lpstr>CVD</vt:lpstr>
      <vt:lpstr>CVD </vt:lpstr>
      <vt:lpstr>Index of Refraction</vt:lpstr>
      <vt:lpstr>CVD</vt:lpstr>
      <vt:lpstr>PowerPoint Presentation</vt:lpstr>
      <vt:lpstr>Engineering Dielectric Constant (k)</vt:lpstr>
      <vt:lpstr>Engineering Dielectric Constant (k)</vt:lpstr>
      <vt:lpstr>Engineering Dielectric Constant (k)</vt:lpstr>
      <vt:lpstr>Engineering Dielectric Constant (k)</vt:lpstr>
      <vt:lpstr>Engineering Dielectric Constant (k)</vt:lpstr>
      <vt:lpstr>Engineering Dielectric Constant (k)</vt:lpstr>
      <vt:lpstr>High k Dielectric Materials</vt:lpstr>
      <vt:lpstr>Low k Dielectric Materials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Nanofabrication Manufacturing Technology</dc:title>
  <dc:creator>lsh121</dc:creator>
  <cp:lastModifiedBy>Renee L. Lindenberg</cp:lastModifiedBy>
  <cp:revision>53</cp:revision>
  <dcterms:created xsi:type="dcterms:W3CDTF">2002-08-21T20:57:17Z</dcterms:created>
  <dcterms:modified xsi:type="dcterms:W3CDTF">2018-02-20T18:56:41Z</dcterms:modified>
</cp:coreProperties>
</file>