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907" r:id="rId2"/>
    <p:sldId id="488" r:id="rId3"/>
    <p:sldId id="858" r:id="rId4"/>
    <p:sldId id="859" r:id="rId5"/>
    <p:sldId id="860" r:id="rId6"/>
    <p:sldId id="861" r:id="rId7"/>
    <p:sldId id="862" r:id="rId8"/>
    <p:sldId id="863" r:id="rId9"/>
    <p:sldId id="864" r:id="rId10"/>
    <p:sldId id="865" r:id="rId11"/>
    <p:sldId id="866" r:id="rId12"/>
    <p:sldId id="867" r:id="rId13"/>
    <p:sldId id="903" r:id="rId14"/>
    <p:sldId id="869" r:id="rId15"/>
    <p:sldId id="870" r:id="rId16"/>
    <p:sldId id="871" r:id="rId17"/>
    <p:sldId id="872" r:id="rId18"/>
    <p:sldId id="873" r:id="rId19"/>
    <p:sldId id="874" r:id="rId20"/>
    <p:sldId id="875" r:id="rId21"/>
    <p:sldId id="876" r:id="rId22"/>
    <p:sldId id="877" r:id="rId23"/>
    <p:sldId id="879" r:id="rId24"/>
    <p:sldId id="880" r:id="rId25"/>
    <p:sldId id="881" r:id="rId26"/>
    <p:sldId id="882" r:id="rId27"/>
    <p:sldId id="883" r:id="rId28"/>
    <p:sldId id="884" r:id="rId29"/>
    <p:sldId id="885" r:id="rId30"/>
    <p:sldId id="886" r:id="rId31"/>
    <p:sldId id="887" r:id="rId32"/>
    <p:sldId id="888" r:id="rId33"/>
    <p:sldId id="889" r:id="rId34"/>
    <p:sldId id="890" r:id="rId35"/>
    <p:sldId id="891" r:id="rId36"/>
    <p:sldId id="892" r:id="rId37"/>
    <p:sldId id="893" r:id="rId38"/>
    <p:sldId id="894" r:id="rId39"/>
    <p:sldId id="895" r:id="rId40"/>
    <p:sldId id="896" r:id="rId41"/>
    <p:sldId id="897" r:id="rId42"/>
    <p:sldId id="898" r:id="rId43"/>
    <p:sldId id="899" r:id="rId44"/>
    <p:sldId id="904" r:id="rId45"/>
    <p:sldId id="901" r:id="rId46"/>
    <p:sldId id="906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00"/>
    <a:srgbClr val="8CCBD0"/>
    <a:srgbClr val="C0C0C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 autoAdjust="0"/>
    <p:restoredTop sz="95637" autoAdjust="0"/>
  </p:normalViewPr>
  <p:slideViewPr>
    <p:cSldViewPr>
      <p:cViewPr varScale="1">
        <p:scale>
          <a:sx n="110" d="100"/>
          <a:sy n="110" d="100"/>
        </p:scale>
        <p:origin x="10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EE7850-FF36-4E29-AE42-FADEDFB85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266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512C9B-7FF2-4E03-85B5-BE8417A42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22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C17E181-CC07-4173-B22F-A28EDC807326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2F3D10A1-718C-4AE6-8150-BE1AD241458C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3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C01948FF-223A-4174-8D5E-5EEF1AA1CECA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F7C73BAC-1D4E-4203-A498-86988A3666A3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7BCE3551-1896-4CAB-AA5A-3C0B592F7659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79B9420A-650E-4A4D-A500-05437F30D670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22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2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D00A8CA5-4CE5-4A68-8070-282445A254B8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25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2975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98963"/>
            <a:ext cx="5187950" cy="421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300" tIns="62351" rIns="126300" bIns="62351"/>
          <a:lstStyle/>
          <a:p>
            <a:pPr defTabSz="1293813" eaLnBrk="1" hangingPunct="1"/>
            <a:r>
              <a:rPr lang="en-US" altLang="en-US" smtClean="0">
                <a:latin typeface="Arial" charset="0"/>
              </a:rPr>
              <a:t>The gas is delivered through a needle very close to sample. This needle is usually retracted out of the way until needed.</a:t>
            </a:r>
          </a:p>
          <a:p>
            <a:pPr defTabSz="1293813" eaLnBrk="1" hangingPunct="1"/>
            <a:r>
              <a:rPr lang="en-US" altLang="en-US" smtClean="0">
                <a:latin typeface="Arial" charset="0"/>
              </a:rPr>
              <a:t>     It is pre-adjusted to be about 100 microns above the sample, and about 100 microns away from the center of the scan.</a:t>
            </a:r>
          </a:p>
          <a:p>
            <a:pPr defTabSz="1293813" eaLnBrk="1" hangingPunct="1"/>
            <a:r>
              <a:rPr lang="en-US" altLang="en-US" smtClean="0">
                <a:latin typeface="Arial" charset="0"/>
              </a:rPr>
              <a:t>     Having the needle reasonably close allows a smaller volume of gas and this is easier  on the pump and chamber.</a:t>
            </a:r>
          </a:p>
          <a:p>
            <a:pPr defTabSz="1293813" eaLnBrk="1" hangingPunct="1"/>
            <a:r>
              <a:rPr lang="en-US" altLang="en-US" smtClean="0">
                <a:latin typeface="Arial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1482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1pPr>
            <a:lvl2pPr marL="757066" indent="-291179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3300" b="1">
                <a:solidFill>
                  <a:srgbClr val="CE114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CE114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fld id="{F6BBD62C-DE98-412E-B091-E80AFC93CB75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34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1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6575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955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06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5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60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65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3348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2018 The Pennsylvania State University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5072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Focused Ion Beam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3717032"/>
            <a:ext cx="7772400" cy="186779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cs typeface="Arial" panose="020B0604020202020204" pitchFamily="34" charset="0"/>
              </a:rPr>
              <a:t>Focused Ion Beam (FIB): “Seeing” and “Processing” at the Nano-Scale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200150" y="1196752"/>
            <a:ext cx="6719888" cy="5456238"/>
            <a:chOff x="1966913" y="1143000"/>
            <a:chExt cx="6719887" cy="5456238"/>
          </a:xfrm>
        </p:grpSpPr>
        <p:grpSp>
          <p:nvGrpSpPr>
            <p:cNvPr id="10246" name="Group 4"/>
            <p:cNvGrpSpPr>
              <a:grpSpLocks/>
            </p:cNvGrpSpPr>
            <p:nvPr/>
          </p:nvGrpSpPr>
          <p:grpSpPr bwMode="auto">
            <a:xfrm>
              <a:off x="1966913" y="1143000"/>
              <a:ext cx="6719887" cy="5375275"/>
              <a:chOff x="1239" y="740"/>
              <a:chExt cx="4233" cy="3386"/>
            </a:xfrm>
          </p:grpSpPr>
          <p:pic>
            <p:nvPicPr>
              <p:cNvPr id="10249" name="Picture 5" descr="beam control with detector pull down men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" y="740"/>
                <a:ext cx="4233" cy="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816"/>
                <a:ext cx="384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7" name="Picture 7" descr="ccd image o til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600200"/>
              <a:ext cx="5364163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0" descr="CCD 52 ti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600200"/>
              <a:ext cx="5410200" cy="499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0" y="176944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(continued): 52 degree tilted </a:t>
            </a:r>
          </a:p>
        </p:txBody>
      </p:sp>
    </p:spTree>
    <p:extLst>
      <p:ext uri="{BB962C8B-B14F-4D97-AF65-F5344CB8AC3E}">
        <p14:creationId xmlns:p14="http://schemas.microsoft.com/office/powerpoint/2010/main" val="2961821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eam contro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988" y="1400385"/>
            <a:ext cx="6381750" cy="5105400"/>
          </a:xfrm>
        </p:spPr>
      </p:pic>
      <p:pic>
        <p:nvPicPr>
          <p:cNvPr id="1126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829010"/>
            <a:ext cx="25828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67398"/>
            <a:ext cx="26622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829010"/>
            <a:ext cx="25828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ccd image at 0 ti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4143585"/>
            <a:ext cx="2544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4"/>
          <p:cNvSpPr>
            <a:spLocks noChangeArrowheads="1"/>
          </p:cNvSpPr>
          <p:nvPr/>
        </p:nvSpPr>
        <p:spPr bwMode="auto">
          <a:xfrm>
            <a:off x="1423988" y="1857585"/>
            <a:ext cx="2590800" cy="2286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0" y="152636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(continued): User Interface </a:t>
            </a:r>
          </a:p>
        </p:txBody>
      </p:sp>
    </p:spTree>
    <p:extLst>
      <p:ext uri="{BB962C8B-B14F-4D97-AF65-F5344CB8AC3E}">
        <p14:creationId xmlns:p14="http://schemas.microsoft.com/office/powerpoint/2010/main" val="4070871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on beam KV  with pull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69591"/>
            <a:ext cx="626427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783928"/>
            <a:ext cx="50990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(continued): User Interface </a:t>
            </a:r>
          </a:p>
        </p:txBody>
      </p:sp>
    </p:spTree>
    <p:extLst>
      <p:ext uri="{BB962C8B-B14F-4D97-AF65-F5344CB8AC3E}">
        <p14:creationId xmlns:p14="http://schemas.microsoft.com/office/powerpoint/2010/main" val="298491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B-NetWorks 1.5\2011-12 Webinars\11-12 NW Produced\01 Mobile Recruiting 08-12-11\NackTitle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6259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FIB operation</a:t>
            </a:r>
            <a:endParaRPr lang="en-US" altLang="en-US" sz="3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60363" y="5842000"/>
            <a:ext cx="8229600" cy="635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All equipment is pointed to one central spot !!</a:t>
            </a: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4114800" y="2895600"/>
            <a:ext cx="0" cy="11430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H="1" flipV="1">
            <a:off x="2971800" y="3352800"/>
            <a:ext cx="9906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505200" y="2286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E-beam</a:t>
            </a:r>
            <a:endParaRPr lang="en-US" altLang="en-US" sz="2400" b="1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 rot="2123594">
            <a:off x="1409700" y="2514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66"/>
                </a:solidFill>
              </a:rPr>
              <a:t>Ion-beam</a:t>
            </a:r>
            <a:endParaRPr lang="en-US" altLang="en-US" sz="2400" b="1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257800" y="48768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 sz="2400" i="1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3048000" y="4191000"/>
            <a:ext cx="1981200" cy="76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5257800" y="40386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Eucentric height =15mm WD below e-column pole piece and 30mm from I column</a:t>
            </a:r>
          </a:p>
        </p:txBody>
      </p:sp>
      <p:grpSp>
        <p:nvGrpSpPr>
          <p:cNvPr id="14348" name="Group 17"/>
          <p:cNvGrpSpPr>
            <a:grpSpLocks/>
          </p:cNvGrpSpPr>
          <p:nvPr/>
        </p:nvGrpSpPr>
        <p:grpSpPr bwMode="auto">
          <a:xfrm rot="6011830">
            <a:off x="4457700" y="2857500"/>
            <a:ext cx="1524000" cy="685800"/>
            <a:chOff x="1584" y="3312"/>
            <a:chExt cx="960" cy="432"/>
          </a:xfrm>
        </p:grpSpPr>
        <p:sp>
          <p:nvSpPr>
            <p:cNvPr id="14352" name="Rectangle 11"/>
            <p:cNvSpPr>
              <a:spLocks noChangeArrowheads="1"/>
            </p:cNvSpPr>
            <p:nvPr/>
          </p:nvSpPr>
          <p:spPr bwMode="auto">
            <a:xfrm rot="2087166">
              <a:off x="1872" y="3696"/>
              <a:ext cx="672" cy="4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 rot="2067947">
              <a:off x="1584" y="3312"/>
              <a:ext cx="384" cy="2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562600" y="205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GIS</a:t>
            </a:r>
            <a:endParaRPr lang="en-US" altLang="en-US" b="1"/>
          </a:p>
        </p:txBody>
      </p:sp>
      <p:sp>
        <p:nvSpPr>
          <p:cNvPr id="1435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 What is </a:t>
            </a:r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?</a:t>
            </a:r>
          </a:p>
        </p:txBody>
      </p:sp>
    </p:spTree>
    <p:extLst>
      <p:ext uri="{BB962C8B-B14F-4D97-AF65-F5344CB8AC3E}">
        <p14:creationId xmlns:p14="http://schemas.microsoft.com/office/powerpoint/2010/main" val="1604975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3883025" cy="5105400"/>
          </a:xfrm>
        </p:spPr>
        <p:txBody>
          <a:bodyPr lIns="91425" tIns="45712" rIns="91425" bIns="45712"/>
          <a:lstStyle/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All aligned:</a:t>
            </a:r>
          </a:p>
          <a:p>
            <a:pPr lvl="1" eaLnBrk="1" hangingPunct="1"/>
            <a:r>
              <a:rPr lang="en-US" altLang="en-US" sz="2400" smtClean="0">
                <a:solidFill>
                  <a:srgbClr val="002060"/>
                </a:solidFill>
              </a:rPr>
              <a:t>“Eucentric” is a point in the stage height control (“Z”) where the sample’s image does not move when the sample is tilted.</a:t>
            </a:r>
          </a:p>
          <a:p>
            <a:pPr lvl="1" eaLnBrk="1" hangingPunct="1"/>
            <a:endParaRPr lang="en-US" altLang="en-US" sz="240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2060"/>
                </a:solidFill>
              </a:rPr>
              <a:t>SEM imaging is used to find the physical point.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722938" y="381000"/>
          <a:ext cx="3421062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orelPhotoPaint.Image.7" r:id="rId3" imgW="4736601" imgH="5138938" progId="">
                  <p:embed/>
                </p:oleObj>
              </mc:Choice>
              <mc:Fallback>
                <p:oleObj name="CorelPhotoPaint.Image.7" r:id="rId3" imgW="4736601" imgH="51389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81000"/>
                        <a:ext cx="3421062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6040438" y="3465513"/>
            <a:ext cx="2209800" cy="23622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rot="900000" flipH="1">
            <a:off x="6040438" y="3446463"/>
            <a:ext cx="2209800" cy="23622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1800000" flipH="1">
            <a:off x="6040438" y="3427413"/>
            <a:ext cx="2209800" cy="2363787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rot="2700000" flipH="1">
            <a:off x="6034088" y="3402013"/>
            <a:ext cx="2209800" cy="23622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611563" y="4433888"/>
            <a:ext cx="1874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Tilt Plane</a:t>
            </a: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4516438" y="4672013"/>
            <a:ext cx="1308100" cy="1957387"/>
            <a:chOff x="2936" y="2248"/>
            <a:chExt cx="824" cy="1233"/>
          </a:xfrm>
        </p:grpSpPr>
        <p:sp>
          <p:nvSpPr>
            <p:cNvPr id="15376" name="AutoShape 11"/>
            <p:cNvSpPr>
              <a:spLocks noChangeArrowheads="1"/>
            </p:cNvSpPr>
            <p:nvPr/>
          </p:nvSpPr>
          <p:spPr bwMode="auto">
            <a:xfrm rot="-1490574">
              <a:off x="3112" y="2248"/>
              <a:ext cx="648" cy="1112"/>
            </a:xfrm>
            <a:prstGeom prst="curvedRightArrow">
              <a:avLst>
                <a:gd name="adj1" fmla="val 13426"/>
                <a:gd name="adj2" fmla="val 64972"/>
                <a:gd name="adj3" fmla="val 4938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25" tIns="45712" rIns="91425" bIns="4571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5377" name="Rectangle 12"/>
            <p:cNvSpPr>
              <a:spLocks noChangeArrowheads="1"/>
            </p:cNvSpPr>
            <p:nvPr/>
          </p:nvSpPr>
          <p:spPr bwMode="auto">
            <a:xfrm>
              <a:off x="2936" y="3193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25" tIns="45712" rIns="91425" bIns="4571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400"/>
                <a:t>IMAGE</a:t>
              </a:r>
            </a:p>
          </p:txBody>
        </p:sp>
      </p:grp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6934200" y="1524000"/>
            <a:ext cx="304800" cy="990600"/>
          </a:xfrm>
          <a:prstGeom prst="ellipse">
            <a:avLst/>
          </a:prstGeom>
          <a:solidFill>
            <a:srgbClr val="FF3300">
              <a:alpha val="85097"/>
            </a:srgbClr>
          </a:solidFill>
          <a:ln w="9525" algn="ctr">
            <a:solidFill>
              <a:srgbClr val="A4001D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7162800" y="3505200"/>
            <a:ext cx="0" cy="990600"/>
          </a:xfrm>
          <a:prstGeom prst="line">
            <a:avLst/>
          </a:prstGeom>
          <a:noFill/>
          <a:ln w="38100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5016500" y="3643313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E1141"/>
                </a:solidFill>
                <a:latin typeface="Arial Narrow" pitchFamily="34" charset="0"/>
              </a:rPr>
              <a:t>15 mm SEM WD</a:t>
            </a:r>
          </a:p>
        </p:txBody>
      </p:sp>
      <p:sp>
        <p:nvSpPr>
          <p:cNvPr id="1537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 What is </a:t>
            </a:r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? (continued)</a:t>
            </a:r>
          </a:p>
        </p:txBody>
      </p:sp>
    </p:spTree>
    <p:extLst>
      <p:ext uri="{BB962C8B-B14F-4D97-AF65-F5344CB8AC3E}">
        <p14:creationId xmlns:p14="http://schemas.microsoft.com/office/powerpoint/2010/main" val="2553751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 descr="Recycled paper"/>
          <p:cNvSpPr>
            <a:spLocks noChangeArrowheads="1"/>
          </p:cNvSpPr>
          <p:nvPr/>
        </p:nvSpPr>
        <p:spPr bwMode="auto">
          <a:xfrm>
            <a:off x="1997075" y="1657350"/>
            <a:ext cx="5032375" cy="45164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7" name="AutoShape 13"/>
          <p:cNvSpPr>
            <a:spLocks noChangeArrowheads="1"/>
          </p:cNvSpPr>
          <p:nvPr/>
        </p:nvSpPr>
        <p:spPr bwMode="auto">
          <a:xfrm rot="1986752">
            <a:off x="4897438" y="2943225"/>
            <a:ext cx="1443037" cy="2216150"/>
          </a:xfrm>
          <a:prstGeom prst="rtTriangle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8" name="AutoShape 14"/>
          <p:cNvSpPr>
            <a:spLocks noChangeArrowheads="1"/>
          </p:cNvSpPr>
          <p:nvPr/>
        </p:nvSpPr>
        <p:spPr bwMode="auto">
          <a:xfrm rot="-3500352">
            <a:off x="2940844" y="2132806"/>
            <a:ext cx="458788" cy="3190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94 w 21600"/>
              <a:gd name="T13" fmla="*/ 6694 h 21600"/>
              <a:gd name="T14" fmla="*/ 14906 w 21600"/>
              <a:gd name="T15" fmla="*/ 149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88" y="21600"/>
                </a:lnTo>
                <a:lnTo>
                  <a:pt x="1181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91437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 flipH="1">
            <a:off x="3219450" y="1506538"/>
            <a:ext cx="3159125" cy="487521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AutoShape 16"/>
          <p:cNvSpPr>
            <a:spLocks noChangeArrowheads="1"/>
          </p:cNvSpPr>
          <p:nvPr/>
        </p:nvSpPr>
        <p:spPr bwMode="auto">
          <a:xfrm>
            <a:off x="4191000" y="1125538"/>
            <a:ext cx="488950" cy="333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94 w 21600"/>
              <a:gd name="T13" fmla="*/ 6694 h 21600"/>
              <a:gd name="T14" fmla="*/ 14906 w 21600"/>
              <a:gd name="T15" fmla="*/ 149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88" y="21600"/>
                </a:lnTo>
                <a:lnTo>
                  <a:pt x="1181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 rot="-3605712">
            <a:off x="3894931" y="4577557"/>
            <a:ext cx="460375" cy="246062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3535363" y="1622425"/>
            <a:ext cx="2128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SEM:Imaging</a:t>
            </a:r>
          </a:p>
        </p:txBody>
      </p:sp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2268538" y="2803525"/>
            <a:ext cx="2332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FIB: Cutting</a:t>
            </a:r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V="1">
            <a:off x="2076450" y="4552950"/>
            <a:ext cx="4953000" cy="0"/>
          </a:xfrm>
          <a:prstGeom prst="line">
            <a:avLst/>
          </a:prstGeom>
          <a:noFill/>
          <a:ln w="9525">
            <a:solidFill>
              <a:srgbClr val="150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Arc 21"/>
          <p:cNvSpPr>
            <a:spLocks/>
          </p:cNvSpPr>
          <p:nvPr/>
        </p:nvSpPr>
        <p:spPr bwMode="auto">
          <a:xfrm rot="16200000" flipH="1">
            <a:off x="3751263" y="4581525"/>
            <a:ext cx="500062" cy="414338"/>
          </a:xfrm>
          <a:custGeom>
            <a:avLst/>
            <a:gdLst>
              <a:gd name="T0" fmla="*/ 0 w 20490"/>
              <a:gd name="T1" fmla="*/ 0 h 21600"/>
              <a:gd name="T2" fmla="*/ 2147483647 w 20490"/>
              <a:gd name="T3" fmla="*/ 2147483647 h 21600"/>
              <a:gd name="T4" fmla="*/ 0 w 20490"/>
              <a:gd name="T5" fmla="*/ 2147483647 h 21600"/>
              <a:gd name="T6" fmla="*/ 0 60000 65536"/>
              <a:gd name="T7" fmla="*/ 0 60000 65536"/>
              <a:gd name="T8" fmla="*/ 0 60000 65536"/>
              <a:gd name="T9" fmla="*/ 0 w 20490"/>
              <a:gd name="T10" fmla="*/ 0 h 21600"/>
              <a:gd name="T11" fmla="*/ 20490 w 204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90" h="21600" fill="none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</a:path>
              <a:path w="20490" h="21600" stroke="0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22"/>
          <p:cNvSpPr txBox="1">
            <a:spLocks noChangeArrowheads="1"/>
          </p:cNvSpPr>
          <p:nvPr/>
        </p:nvSpPr>
        <p:spPr bwMode="auto">
          <a:xfrm>
            <a:off x="3438525" y="48641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52°</a:t>
            </a:r>
          </a:p>
        </p:txBody>
      </p:sp>
      <p:sp>
        <p:nvSpPr>
          <p:cNvPr id="16397" name="Line 23"/>
          <p:cNvSpPr>
            <a:spLocks noChangeShapeType="1"/>
          </p:cNvSpPr>
          <p:nvPr/>
        </p:nvSpPr>
        <p:spPr bwMode="auto">
          <a:xfrm>
            <a:off x="4438650" y="4552950"/>
            <a:ext cx="12192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4"/>
          <p:cNvSpPr>
            <a:spLocks noChangeShapeType="1"/>
          </p:cNvSpPr>
          <p:nvPr/>
        </p:nvSpPr>
        <p:spPr bwMode="auto">
          <a:xfrm flipH="1">
            <a:off x="3371850" y="4552950"/>
            <a:ext cx="977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5"/>
          <p:cNvSpPr>
            <a:spLocks noChangeShapeType="1"/>
          </p:cNvSpPr>
          <p:nvPr/>
        </p:nvSpPr>
        <p:spPr bwMode="auto">
          <a:xfrm>
            <a:off x="3371850" y="4552950"/>
            <a:ext cx="0" cy="1600200"/>
          </a:xfrm>
          <a:prstGeom prst="line">
            <a:avLst/>
          </a:prstGeom>
          <a:noFill/>
          <a:ln w="19050">
            <a:solidFill>
              <a:srgbClr val="150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Arc 26"/>
          <p:cNvSpPr>
            <a:spLocks/>
          </p:cNvSpPr>
          <p:nvPr/>
        </p:nvSpPr>
        <p:spPr bwMode="auto">
          <a:xfrm rot="21429688" flipH="1">
            <a:off x="5278438" y="4930775"/>
            <a:ext cx="381000" cy="381000"/>
          </a:xfrm>
          <a:custGeom>
            <a:avLst/>
            <a:gdLst>
              <a:gd name="T0" fmla="*/ 0 w 20490"/>
              <a:gd name="T1" fmla="*/ 0 h 21600"/>
              <a:gd name="T2" fmla="*/ 2147483647 w 20490"/>
              <a:gd name="T3" fmla="*/ 2147483647 h 21600"/>
              <a:gd name="T4" fmla="*/ 0 w 20490"/>
              <a:gd name="T5" fmla="*/ 2147483647 h 21600"/>
              <a:gd name="T6" fmla="*/ 0 60000 65536"/>
              <a:gd name="T7" fmla="*/ 0 60000 65536"/>
              <a:gd name="T8" fmla="*/ 0 60000 65536"/>
              <a:gd name="T9" fmla="*/ 0 w 20490"/>
              <a:gd name="T10" fmla="*/ 0 h 21600"/>
              <a:gd name="T11" fmla="*/ 20490 w 204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90" h="21600" fill="none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</a:path>
              <a:path w="20490" h="21600" stroke="0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5124450" y="462915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52°</a:t>
            </a:r>
          </a:p>
        </p:txBody>
      </p:sp>
      <p:sp>
        <p:nvSpPr>
          <p:cNvPr id="16402" name="Line 29"/>
          <p:cNvSpPr>
            <a:spLocks noChangeShapeType="1"/>
          </p:cNvSpPr>
          <p:nvPr/>
        </p:nvSpPr>
        <p:spPr bwMode="auto">
          <a:xfrm>
            <a:off x="4408488" y="4629150"/>
            <a:ext cx="1858962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Arc 35"/>
          <p:cNvSpPr>
            <a:spLocks/>
          </p:cNvSpPr>
          <p:nvPr/>
        </p:nvSpPr>
        <p:spPr bwMode="auto">
          <a:xfrm rot="10786919" flipH="1">
            <a:off x="5656263" y="4400550"/>
            <a:ext cx="901700" cy="1217613"/>
          </a:xfrm>
          <a:custGeom>
            <a:avLst/>
            <a:gdLst>
              <a:gd name="T0" fmla="*/ 2147483647 w 21456"/>
              <a:gd name="T1" fmla="*/ 0 h 20309"/>
              <a:gd name="T2" fmla="*/ 2147483647 w 21456"/>
              <a:gd name="T3" fmla="*/ 2147483647 h 20309"/>
              <a:gd name="T4" fmla="*/ 0 w 21456"/>
              <a:gd name="T5" fmla="*/ 2147483647 h 20309"/>
              <a:gd name="T6" fmla="*/ 0 60000 65536"/>
              <a:gd name="T7" fmla="*/ 0 60000 65536"/>
              <a:gd name="T8" fmla="*/ 0 60000 65536"/>
              <a:gd name="T9" fmla="*/ 0 w 21456"/>
              <a:gd name="T10" fmla="*/ 0 h 20309"/>
              <a:gd name="T11" fmla="*/ 21456 w 21456"/>
              <a:gd name="T12" fmla="*/ 20309 h 20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6" h="20309" fill="none" extrusionOk="0">
                <a:moveTo>
                  <a:pt x="7355" y="0"/>
                </a:moveTo>
                <a:cubicBezTo>
                  <a:pt x="15051" y="2787"/>
                  <a:pt x="20510" y="9685"/>
                  <a:pt x="21455" y="17816"/>
                </a:cubicBezTo>
              </a:path>
              <a:path w="21456" h="20309" stroke="0" extrusionOk="0">
                <a:moveTo>
                  <a:pt x="7355" y="0"/>
                </a:moveTo>
                <a:cubicBezTo>
                  <a:pt x="15051" y="2787"/>
                  <a:pt x="20510" y="9685"/>
                  <a:pt x="21455" y="17816"/>
                </a:cubicBezTo>
                <a:lnTo>
                  <a:pt x="0" y="20309"/>
                </a:lnTo>
                <a:lnTo>
                  <a:pt x="735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36"/>
          <p:cNvSpPr txBox="1">
            <a:spLocks noChangeArrowheads="1"/>
          </p:cNvSpPr>
          <p:nvPr/>
        </p:nvSpPr>
        <p:spPr bwMode="auto">
          <a:xfrm>
            <a:off x="6184900" y="523875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38°</a:t>
            </a:r>
          </a:p>
        </p:txBody>
      </p:sp>
      <p:sp>
        <p:nvSpPr>
          <p:cNvPr id="1640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(continued)</a:t>
            </a:r>
          </a:p>
        </p:txBody>
      </p:sp>
    </p:spTree>
    <p:extLst>
      <p:ext uri="{BB962C8B-B14F-4D97-AF65-F5344CB8AC3E}">
        <p14:creationId xmlns:p14="http://schemas.microsoft.com/office/powerpoint/2010/main" val="14578015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semi 3 se image before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33488"/>
            <a:ext cx="4114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semi 3 ion image before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33488"/>
            <a:ext cx="41148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5472113" y="5580063"/>
            <a:ext cx="3529012" cy="747712"/>
            <a:chOff x="509588" y="5348064"/>
            <a:chExt cx="3529012" cy="747936"/>
          </a:xfrm>
        </p:grpSpPr>
        <p:sp>
          <p:nvSpPr>
            <p:cNvPr id="17421" name="Text Box 10"/>
            <p:cNvSpPr txBox="1">
              <a:spLocks noChangeArrowheads="1"/>
            </p:cNvSpPr>
            <p:nvPr/>
          </p:nvSpPr>
          <p:spPr bwMode="auto">
            <a:xfrm>
              <a:off x="509588" y="5394325"/>
              <a:ext cx="33528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Arial Narrow" pitchFamily="34" charset="0"/>
                </a:rPr>
                <a:t>Ion mage                - Appears to be  looking straight on.</a:t>
              </a:r>
            </a:p>
          </p:txBody>
        </p:sp>
        <p:cxnSp>
          <p:nvCxnSpPr>
            <p:cNvPr id="17422" name="Straight Arrow Connector 8"/>
            <p:cNvCxnSpPr>
              <a:cxnSpLocks noChangeShapeType="1"/>
            </p:cNvCxnSpPr>
            <p:nvPr/>
          </p:nvCxnSpPr>
          <p:spPr bwMode="auto">
            <a:xfrm>
              <a:off x="1828800" y="5486400"/>
              <a:ext cx="2209800" cy="38100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pic>
          <p:nvPicPr>
            <p:cNvPr id="17423" name="Picture 8" descr="semi 3 ion image before de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98" r="94377"/>
            <a:stretch>
              <a:fillRect/>
            </a:stretch>
          </p:blipFill>
          <p:spPr bwMode="auto">
            <a:xfrm>
              <a:off x="1789082" y="5348064"/>
              <a:ext cx="44265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204788" y="5516563"/>
            <a:ext cx="4684712" cy="1089025"/>
            <a:chOff x="3835399" y="1495636"/>
            <a:chExt cx="4785619" cy="1088814"/>
          </a:xfrm>
        </p:grpSpPr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835399" y="1535113"/>
              <a:ext cx="4785619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Arial Narrow" pitchFamily="34" charset="0"/>
                </a:rPr>
                <a:t>SE image                  is foreshortened. The upper part of the image is at a longer WD than the lower portion of the image.</a:t>
              </a:r>
            </a:p>
          </p:txBody>
        </p:sp>
        <p:pic>
          <p:nvPicPr>
            <p:cNvPr id="17419" name="Picture 7" descr="semi 3 se image before de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834" r="93578"/>
            <a:stretch>
              <a:fillRect/>
            </a:stretch>
          </p:blipFill>
          <p:spPr bwMode="auto">
            <a:xfrm>
              <a:off x="5099033" y="1495636"/>
              <a:ext cx="5170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420" name="Straight Arrow Connector 16"/>
            <p:cNvCxnSpPr>
              <a:cxnSpLocks noChangeShapeType="1"/>
            </p:cNvCxnSpPr>
            <p:nvPr/>
          </p:nvCxnSpPr>
          <p:spPr bwMode="auto">
            <a:xfrm>
              <a:off x="5599113" y="1670050"/>
              <a:ext cx="914400" cy="91440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</p:grp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889500" y="5064125"/>
            <a:ext cx="582613" cy="5619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 flipV="1">
            <a:off x="358775" y="5064125"/>
            <a:ext cx="396875" cy="452438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(continued) – 52 degree tilted Images</a:t>
            </a:r>
          </a:p>
        </p:txBody>
      </p:sp>
    </p:spTree>
    <p:extLst>
      <p:ext uri="{BB962C8B-B14F-4D97-AF65-F5344CB8AC3E}">
        <p14:creationId xmlns:p14="http://schemas.microsoft.com/office/powerpoint/2010/main" val="303737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semi cut s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3488"/>
            <a:ext cx="41148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semi cut 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233488"/>
            <a:ext cx="41148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938713" y="5335588"/>
            <a:ext cx="3935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2060"/>
                </a:solidFill>
              </a:rPr>
              <a:t>Ion image is doing the cutting and “looking” down in the sample.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33363" y="5373688"/>
            <a:ext cx="400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2060"/>
                </a:solidFill>
              </a:rPr>
              <a:t>SE image can look into the milled area.</a:t>
            </a:r>
          </a:p>
        </p:txBody>
      </p:sp>
      <p:sp>
        <p:nvSpPr>
          <p:cNvPr id="18439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(continued) – 52 degree tilted Images</a:t>
            </a:r>
          </a:p>
        </p:txBody>
      </p:sp>
    </p:spTree>
    <p:extLst>
      <p:ext uri="{BB962C8B-B14F-4D97-AF65-F5344CB8AC3E}">
        <p14:creationId xmlns:p14="http://schemas.microsoft.com/office/powerpoint/2010/main" val="74029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99281"/>
            <a:ext cx="85693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“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Eucentric</a:t>
            </a:r>
            <a:r>
              <a:rPr lang="en-US" altLang="en-US" sz="2400" dirty="0" smtClean="0">
                <a:solidFill>
                  <a:srgbClr val="002060"/>
                </a:solidFill>
              </a:rPr>
              <a:t>” is the point on the height of the stage in which the sample stays centered as the stage is tilted.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It’s assumed you are at about 15 mm WD (having done a Z&lt;&gt;FWD and moved the stage  previously)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Only after finding the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eucentric</a:t>
            </a:r>
            <a:r>
              <a:rPr lang="en-US" altLang="en-US" sz="2400" dirty="0" smtClean="0">
                <a:solidFill>
                  <a:srgbClr val="002060"/>
                </a:solidFill>
              </a:rPr>
              <a:t> point, you have coincidence alignment of the beams!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Finding Steps</a:t>
            </a:r>
          </a:p>
        </p:txBody>
      </p:sp>
    </p:spTree>
    <p:extLst>
      <p:ext uri="{BB962C8B-B14F-4D97-AF65-F5344CB8AC3E}">
        <p14:creationId xmlns:p14="http://schemas.microsoft.com/office/powerpoint/2010/main" val="136940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Outline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59532" y="1232405"/>
            <a:ext cx="856895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FIB Overview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FIB Operation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9144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FIB Applications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35285"/>
            <a:ext cx="85693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You will perform the following steps in the upcoming slides: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Start at ‘0’ degrees tilt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Note a feature of interest and bring to a feature of interest (e.g., center of crosshairs)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Tilt the stage to a positive 52 degrees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Watch the image move either up or down on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Adjust the “Z” height on the specimen door to bring feature back to the center of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You may have to do this several times at higher and higher magnifications to get perfect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eucentricity</a:t>
            </a:r>
            <a:endParaRPr lang="en-US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</a:rPr>
              <a:t>Eucentric</a:t>
            </a:r>
            <a:r>
              <a:rPr lang="en-US" altLang="en-US" sz="3600" dirty="0">
                <a:solidFill>
                  <a:srgbClr val="002060"/>
                </a:solidFill>
              </a:rPr>
              <a:t> Point Finding Steps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4511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325438" y="1143000"/>
            <a:ext cx="6719887" cy="5375275"/>
            <a:chOff x="1239" y="740"/>
            <a:chExt cx="4233" cy="3386"/>
          </a:xfrm>
        </p:grpSpPr>
        <p:pic>
          <p:nvPicPr>
            <p:cNvPr id="21517" name="Picture 5" descr="beam control with detector pull down men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740"/>
              <a:ext cx="4233" cy="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816"/>
              <a:ext cx="3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10" descr="aligned feature SE 1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6002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aligned FIB high mag"/>
          <p:cNvPicPr>
            <a:picLocks noChangeAspect="1" noChangeArrowheads="1"/>
          </p:cNvPicPr>
          <p:nvPr/>
        </p:nvPicPr>
        <p:blipFill>
          <a:blip r:embed="rId5" cstate="print">
            <a:lum bright="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600200"/>
            <a:ext cx="2667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600200"/>
            <a:ext cx="16716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0" descr="ccd image o ti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3956050"/>
            <a:ext cx="2819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7045325" y="3500438"/>
            <a:ext cx="587375" cy="330200"/>
          </a:xfrm>
          <a:prstGeom prst="line">
            <a:avLst/>
          </a:prstGeom>
          <a:noFill/>
          <a:ln w="57150">
            <a:solidFill>
              <a:srgbClr val="A4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pic>
        <p:nvPicPr>
          <p:cNvPr id="2151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038600"/>
            <a:ext cx="2724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009900"/>
            <a:ext cx="10001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Fine Alignment of Ion Beam </a:t>
            </a:r>
          </a:p>
        </p:txBody>
      </p:sp>
    </p:spTree>
    <p:extLst>
      <p:ext uri="{BB962C8B-B14F-4D97-AF65-F5344CB8AC3E}">
        <p14:creationId xmlns:p14="http://schemas.microsoft.com/office/powerpoint/2010/main" val="12674049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2"/>
          <p:cNvGrpSpPr>
            <a:grpSpLocks/>
          </p:cNvGrpSpPr>
          <p:nvPr/>
        </p:nvGrpSpPr>
        <p:grpSpPr bwMode="auto">
          <a:xfrm flipH="1">
            <a:off x="2479675" y="1987550"/>
            <a:ext cx="4343400" cy="3276600"/>
            <a:chOff x="1176" y="1488"/>
            <a:chExt cx="2736" cy="2064"/>
          </a:xfrm>
        </p:grpSpPr>
        <p:grpSp>
          <p:nvGrpSpPr>
            <p:cNvPr id="22534" name="Group 2"/>
            <p:cNvGrpSpPr>
              <a:grpSpLocks/>
            </p:cNvGrpSpPr>
            <p:nvPr/>
          </p:nvGrpSpPr>
          <p:grpSpPr bwMode="auto">
            <a:xfrm rot="10943130" flipV="1">
              <a:off x="3120" y="2208"/>
              <a:ext cx="192" cy="1344"/>
              <a:chOff x="2016" y="2256"/>
              <a:chExt cx="192" cy="1344"/>
            </a:xfrm>
          </p:grpSpPr>
          <p:sp>
            <p:nvSpPr>
              <p:cNvPr id="22539" name="Rectangle 3"/>
              <p:cNvSpPr>
                <a:spLocks noChangeArrowheads="1"/>
              </p:cNvSpPr>
              <p:nvPr/>
            </p:nvSpPr>
            <p:spPr bwMode="auto">
              <a:xfrm rot="3689083">
                <a:off x="1464" y="2856"/>
                <a:ext cx="1344" cy="14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22540" name="AutoShape 4"/>
              <p:cNvSpPr>
                <a:spLocks noChangeArrowheads="1"/>
              </p:cNvSpPr>
              <p:nvPr/>
            </p:nvSpPr>
            <p:spPr bwMode="auto">
              <a:xfrm rot="-6958222">
                <a:off x="1944" y="2712"/>
                <a:ext cx="288" cy="14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216" y="1872"/>
              <a:ext cx="0" cy="9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 rot="15914182" flipV="1">
              <a:off x="2495" y="2209"/>
              <a:ext cx="631" cy="822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048" y="1488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</a:rPr>
                <a:t>E-Beam</a:t>
              </a:r>
              <a:endParaRPr lang="en-US" altLang="en-US" sz="2400" b="1"/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1176" y="216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66"/>
                  </a:solidFill>
                </a:rPr>
                <a:t>Ion-Beam</a:t>
              </a:r>
              <a:endParaRPr lang="en-US" altLang="en-US" sz="2400" b="1"/>
            </a:p>
          </p:txBody>
        </p:sp>
      </p:grp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527175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1298575" y="69215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E1141"/>
                </a:solidFill>
                <a:latin typeface="Arial Narrow" pitchFamily="34" charset="0"/>
              </a:rPr>
              <a:t>We just set up the sample to face the Ion beam</a:t>
            </a:r>
          </a:p>
        </p:txBody>
      </p:sp>
    </p:spTree>
    <p:extLst>
      <p:ext uri="{BB962C8B-B14F-4D97-AF65-F5344CB8AC3E}">
        <p14:creationId xmlns:p14="http://schemas.microsoft.com/office/powerpoint/2010/main" val="430898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52513"/>
            <a:ext cx="8569325" cy="45259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The ion beam will damage your sample when viewing.  It is important to use a small beam size when imaging!</a:t>
            </a:r>
          </a:p>
          <a:p>
            <a:pPr eaLnBrk="1" hangingPunct="1"/>
            <a:endParaRPr lang="en-US" altLang="en-US" sz="24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When getting ready to mill with a large beam current, you must focus quickly and in as few of scans as possible! </a:t>
            </a:r>
          </a:p>
          <a:p>
            <a:pPr eaLnBrk="1" hangingPunct="1"/>
            <a:endParaRPr lang="en-US" altLang="en-US" sz="240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While milling or depositing a film, you can highlight Quad 1 (SE column) and take a photo (F2) or click “snapshot.”          or. It will pause the Ion beam and grab a quick SE image to see status of the Ion milling operation.</a:t>
            </a:r>
          </a:p>
          <a:p>
            <a:pPr eaLnBrk="1" hangingPunct="1"/>
            <a:endParaRPr lang="en-US" altLang="en-US" sz="2400" smtClean="0">
              <a:solidFill>
                <a:srgbClr val="002060"/>
              </a:solidFill>
            </a:endParaRPr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Ion Beam Operation </a:t>
            </a:r>
          </a:p>
        </p:txBody>
      </p:sp>
    </p:spTree>
    <p:extLst>
      <p:ext uri="{BB962C8B-B14F-4D97-AF65-F5344CB8AC3E}">
        <p14:creationId xmlns:p14="http://schemas.microsoft.com/office/powerpoint/2010/main" val="2340602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525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Pt. deposition can be used for many applications.</a:t>
            </a:r>
          </a:p>
          <a:p>
            <a:pPr lvl="1" eaLnBrk="1" hangingPunct="1"/>
            <a:r>
              <a:rPr lang="en-US" altLang="en-US" sz="2400" smtClean="0">
                <a:solidFill>
                  <a:srgbClr val="002060"/>
                </a:solidFill>
              </a:rPr>
              <a:t>adding a conductive layer to a non conductive sample</a:t>
            </a:r>
          </a:p>
          <a:p>
            <a:pPr lvl="1" eaLnBrk="1" hangingPunct="1"/>
            <a:r>
              <a:rPr lang="en-US" altLang="en-US" sz="2400" smtClean="0">
                <a:solidFill>
                  <a:srgbClr val="002060"/>
                </a:solidFill>
              </a:rPr>
              <a:t>setting up a pattern, to prevent “curtaining” with the FIB</a:t>
            </a:r>
          </a:p>
          <a:p>
            <a:pPr lvl="1" eaLnBrk="1" hangingPunct="1"/>
            <a:r>
              <a:rPr lang="en-US" altLang="en-US" sz="2400" smtClean="0">
                <a:solidFill>
                  <a:srgbClr val="002060"/>
                </a:solidFill>
              </a:rPr>
              <a:t>adhesive attachment for mechanical testing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solidFill>
                  <a:srgbClr val="002060"/>
                </a:solidFill>
              </a:rPr>
              <a:t>- This tutorial will cover the second point: making a protective shield for further processing</a:t>
            </a: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</a:t>
            </a:r>
          </a:p>
        </p:txBody>
      </p:sp>
    </p:spTree>
    <p:extLst>
      <p:ext uri="{BB962C8B-B14F-4D97-AF65-F5344CB8AC3E}">
        <p14:creationId xmlns:p14="http://schemas.microsoft.com/office/powerpoint/2010/main" val="3161928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 rot="1847120" flipH="1">
            <a:off x="1790700" y="4648200"/>
            <a:ext cx="51816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1591" name="Freeform 7" descr="Dark downward diagonal"/>
          <p:cNvSpPr>
            <a:spLocks/>
          </p:cNvSpPr>
          <p:nvPr/>
        </p:nvSpPr>
        <p:spPr bwMode="auto">
          <a:xfrm rot="1849043">
            <a:off x="2667000" y="2514600"/>
            <a:ext cx="3352800" cy="1905000"/>
          </a:xfrm>
          <a:custGeom>
            <a:avLst/>
            <a:gdLst>
              <a:gd name="T0" fmla="*/ 2147483647 w 2064"/>
              <a:gd name="T1" fmla="*/ 2147483647 h 1152"/>
              <a:gd name="T2" fmla="*/ 2147483647 w 2064"/>
              <a:gd name="T3" fmla="*/ 2147483647 h 1152"/>
              <a:gd name="T4" fmla="*/ 2147483647 w 2064"/>
              <a:gd name="T5" fmla="*/ 0 h 1152"/>
              <a:gd name="T6" fmla="*/ 0 w 2064"/>
              <a:gd name="T7" fmla="*/ 2147483647 h 1152"/>
              <a:gd name="T8" fmla="*/ 2147483647 w 2064"/>
              <a:gd name="T9" fmla="*/ 2147483647 h 1152"/>
              <a:gd name="T10" fmla="*/ 2147483647 w 2064"/>
              <a:gd name="T11" fmla="*/ 2147483647 h 1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152"/>
              <a:gd name="T20" fmla="*/ 2064 w 2064"/>
              <a:gd name="T21" fmla="*/ 1152 h 1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152">
                <a:moveTo>
                  <a:pt x="2064" y="1152"/>
                </a:moveTo>
                <a:lnTo>
                  <a:pt x="1008" y="816"/>
                </a:lnTo>
                <a:lnTo>
                  <a:pt x="192" y="0"/>
                </a:lnTo>
                <a:lnTo>
                  <a:pt x="0" y="192"/>
                </a:lnTo>
                <a:lnTo>
                  <a:pt x="816" y="1008"/>
                </a:lnTo>
                <a:lnTo>
                  <a:pt x="816" y="1152"/>
                </a:lnTo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2" name="Freeform 8"/>
          <p:cNvSpPr>
            <a:spLocks/>
          </p:cNvSpPr>
          <p:nvPr/>
        </p:nvSpPr>
        <p:spPr bwMode="auto">
          <a:xfrm rot="2463105" flipH="1">
            <a:off x="5562600" y="2667000"/>
            <a:ext cx="304800" cy="2438400"/>
          </a:xfrm>
          <a:custGeom>
            <a:avLst/>
            <a:gdLst/>
            <a:ahLst/>
            <a:cxnLst>
              <a:cxn ang="0">
                <a:pos x="96" y="1536"/>
              </a:cxn>
              <a:cxn ang="0">
                <a:pos x="192" y="0"/>
              </a:cxn>
              <a:cxn ang="0">
                <a:pos x="0" y="0"/>
              </a:cxn>
              <a:cxn ang="0">
                <a:pos x="96" y="1536"/>
              </a:cxn>
            </a:cxnLst>
            <a:rect l="0" t="0" r="r" b="b"/>
            <a:pathLst>
              <a:path w="192" h="1536">
                <a:moveTo>
                  <a:pt x="96" y="1536"/>
                </a:moveTo>
                <a:lnTo>
                  <a:pt x="192" y="0"/>
                </a:lnTo>
                <a:lnTo>
                  <a:pt x="0" y="0"/>
                </a:lnTo>
                <a:lnTo>
                  <a:pt x="96" y="1536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tint val="53333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53333"/>
                  <a:invGamma/>
                </a:schemeClr>
              </a:gs>
            </a:gsLst>
            <a:lin ang="0" scaled="1"/>
          </a:gradFill>
          <a:ln w="9525" cmpd="sng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 rot="-1687592" flipH="1" flipV="1">
            <a:off x="4876800" y="3348038"/>
            <a:ext cx="990600" cy="990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 rot="15382277" flipH="1">
            <a:off x="2514600" y="2895600"/>
            <a:ext cx="1905000" cy="762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 rot="15356876" flipH="1">
            <a:off x="2971800" y="2819400"/>
            <a:ext cx="1905000" cy="762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 flipH="1">
            <a:off x="6781800" y="3200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E1141"/>
                </a:solidFill>
                <a:latin typeface="Arial Narrow" pitchFamily="34" charset="0"/>
              </a:rPr>
              <a:t>Ion Beam</a:t>
            </a: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304800" y="1524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E1141"/>
                </a:solidFill>
                <a:latin typeface="Arial Narrow" pitchFamily="34" charset="0"/>
              </a:rPr>
              <a:t>Gas Injection System</a:t>
            </a:r>
          </a:p>
        </p:txBody>
      </p:sp>
      <p:sp>
        <p:nvSpPr>
          <p:cNvPr id="2663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(Pt)-continued</a:t>
            </a:r>
          </a:p>
        </p:txBody>
      </p:sp>
    </p:spTree>
    <p:extLst>
      <p:ext uri="{BB962C8B-B14F-4D97-AF65-F5344CB8AC3E}">
        <p14:creationId xmlns:p14="http://schemas.microsoft.com/office/powerpoint/2010/main" val="1170352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20288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Click on the  third Icon - the Patterning Page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This page controls: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Patterning type including size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Progress of mill or deposition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Gas injection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End Point Monitor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27651" name="Picture 4" descr="patterning p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6350" y="1168400"/>
            <a:ext cx="6381750" cy="5105400"/>
          </a:xfrm>
        </p:spPr>
      </p:pic>
      <p:pic>
        <p:nvPicPr>
          <p:cNvPr id="2765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549400"/>
            <a:ext cx="27432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 descr="aligned feature SE 1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5494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5137150" y="1549400"/>
            <a:ext cx="2590800" cy="2362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03818" name="Line 10"/>
          <p:cNvSpPr>
            <a:spLocks noChangeShapeType="1"/>
          </p:cNvSpPr>
          <p:nvPr/>
        </p:nvSpPr>
        <p:spPr bwMode="auto">
          <a:xfrm flipV="1">
            <a:off x="2393950" y="1473200"/>
            <a:ext cx="5943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503819" name="Line 11"/>
          <p:cNvSpPr>
            <a:spLocks noChangeShapeType="1"/>
          </p:cNvSpPr>
          <p:nvPr/>
        </p:nvSpPr>
        <p:spPr bwMode="auto">
          <a:xfrm flipH="1">
            <a:off x="6584950" y="1625600"/>
            <a:ext cx="1676400" cy="762000"/>
          </a:xfrm>
          <a:prstGeom prst="line">
            <a:avLst/>
          </a:prstGeom>
          <a:noFill/>
          <a:ln w="57150">
            <a:solidFill>
              <a:srgbClr val="A4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pic>
        <p:nvPicPr>
          <p:cNvPr id="5038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387600"/>
            <a:ext cx="504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911600"/>
            <a:ext cx="2590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6" descr="CCD 52 ti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9116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Film Deposition (Pt)- Find Deposition Spot</a:t>
            </a:r>
          </a:p>
        </p:txBody>
      </p:sp>
    </p:spTree>
    <p:extLst>
      <p:ext uri="{BB962C8B-B14F-4D97-AF65-F5344CB8AC3E}">
        <p14:creationId xmlns:p14="http://schemas.microsoft.com/office/powerpoint/2010/main" val="1380638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8" grpId="0" animBg="1"/>
      <p:bldP spid="5038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844675"/>
            <a:ext cx="2209800" cy="422433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Double click “cold” to toggle on “warm” </a:t>
            </a:r>
          </a:p>
          <a:p>
            <a:pPr eaLnBrk="1" hangingPunct="1"/>
            <a:r>
              <a:rPr lang="en-US" altLang="en-US" sz="2000" smtClean="0"/>
              <a:t>-This heats the Pt. Gas deposition system.</a:t>
            </a:r>
          </a:p>
        </p:txBody>
      </p:sp>
      <p:pic>
        <p:nvPicPr>
          <p:cNvPr id="28675" name="Picture 4" descr="patterning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143000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549400"/>
            <a:ext cx="51816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2246313" y="2625725"/>
            <a:ext cx="6019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2867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(Pt)-Warm up the Pt Source</a:t>
            </a:r>
          </a:p>
        </p:txBody>
      </p:sp>
    </p:spTree>
    <p:extLst>
      <p:ext uri="{BB962C8B-B14F-4D97-AF65-F5344CB8AC3E}">
        <p14:creationId xmlns:p14="http://schemas.microsoft.com/office/powerpoint/2010/main" val="3917560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143000"/>
            <a:ext cx="1800225" cy="5105400"/>
          </a:xfrm>
        </p:spPr>
        <p:txBody>
          <a:bodyPr/>
          <a:lstStyle/>
          <a:p>
            <a:pPr marL="114300" indent="-114300" eaLnBrk="1" hangingPunct="1"/>
            <a:r>
              <a:rPr lang="en-US" altLang="en-US" sz="2000" smtClean="0"/>
              <a:t>Click on click box under “In”, to inject the GIS needle</a:t>
            </a:r>
          </a:p>
          <a:p>
            <a:pPr marL="114300" indent="-114300" eaLnBrk="1" hangingPunct="1"/>
            <a:r>
              <a:rPr lang="en-US" altLang="en-US" sz="2000" smtClean="0"/>
              <a:t>Check Quad 4 to see that the needle appears to be inserted properly</a:t>
            </a:r>
          </a:p>
        </p:txBody>
      </p:sp>
      <p:pic>
        <p:nvPicPr>
          <p:cNvPr id="29699" name="Picture 10" descr="Copy of Pt dep pull down advanc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168400"/>
            <a:ext cx="65674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 descr="ccd image at 53 ti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73200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9" name="Picture 13" descr="ccd image with PT injector 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435100"/>
            <a:ext cx="5257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2051050" y="2301875"/>
            <a:ext cx="5740400" cy="191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2970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(Pt)-Insert Pt Gas Injector</a:t>
            </a:r>
          </a:p>
        </p:txBody>
      </p:sp>
    </p:spTree>
    <p:extLst>
      <p:ext uri="{BB962C8B-B14F-4D97-AF65-F5344CB8AC3E}">
        <p14:creationId xmlns:p14="http://schemas.microsoft.com/office/powerpoint/2010/main" val="2986694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Copy of Pt dep pull down advanc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219200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624013"/>
            <a:ext cx="51816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2411413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900" smtClean="0"/>
              <a:t>Select “Rectangle”.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/>
              <a:t>Draw a rectangle on the frozen Ion image by clicking and dragging the left mouse button.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/>
              <a:t>Make the rectangle about 10 X 1 X 1 Micron in X,Y, and Z values.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/>
              <a:t>Increase mag so rectangle fills large fraction of screen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/>
              <a:t>Verify “Pt dep” is selected as application on the “basic” tab</a:t>
            </a: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4087813" y="3502025"/>
            <a:ext cx="2209800" cy="617538"/>
          </a:xfrm>
          <a:prstGeom prst="rect">
            <a:avLst/>
          </a:prstGeom>
          <a:noFill/>
          <a:ln w="38100" algn="ctr">
            <a:solidFill>
              <a:srgbClr val="12CE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2182813" y="1676400"/>
            <a:ext cx="4953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pic>
        <p:nvPicPr>
          <p:cNvPr id="3072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16764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2198688" y="2667000"/>
            <a:ext cx="5622925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cxnSp>
        <p:nvCxnSpPr>
          <p:cNvPr id="30729" name="Straight Connector 11"/>
          <p:cNvCxnSpPr>
            <a:cxnSpLocks noChangeShapeType="1"/>
          </p:cNvCxnSpPr>
          <p:nvPr/>
        </p:nvCxnSpPr>
        <p:spPr bwMode="auto">
          <a:xfrm>
            <a:off x="4129088" y="3871913"/>
            <a:ext cx="355600" cy="187325"/>
          </a:xfrm>
          <a:prstGeom prst="line">
            <a:avLst/>
          </a:prstGeom>
          <a:noFill/>
          <a:ln w="9525" algn="ctr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Straight Connector 12"/>
          <p:cNvCxnSpPr>
            <a:cxnSpLocks noChangeShapeType="1"/>
          </p:cNvCxnSpPr>
          <p:nvPr/>
        </p:nvCxnSpPr>
        <p:spPr bwMode="auto">
          <a:xfrm>
            <a:off x="5010150" y="3679825"/>
            <a:ext cx="354013" cy="185738"/>
          </a:xfrm>
          <a:prstGeom prst="line">
            <a:avLst/>
          </a:prstGeom>
          <a:noFill/>
          <a:ln w="9525" algn="ctr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13"/>
          <p:cNvCxnSpPr>
            <a:cxnSpLocks noChangeShapeType="1"/>
          </p:cNvCxnSpPr>
          <p:nvPr/>
        </p:nvCxnSpPr>
        <p:spPr bwMode="auto">
          <a:xfrm>
            <a:off x="4416425" y="3729038"/>
            <a:ext cx="354013" cy="187325"/>
          </a:xfrm>
          <a:prstGeom prst="line">
            <a:avLst/>
          </a:prstGeom>
          <a:noFill/>
          <a:ln w="9525" algn="ctr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14"/>
          <p:cNvCxnSpPr>
            <a:cxnSpLocks noChangeShapeType="1"/>
          </p:cNvCxnSpPr>
          <p:nvPr/>
        </p:nvCxnSpPr>
        <p:spPr bwMode="auto">
          <a:xfrm>
            <a:off x="4754563" y="3760788"/>
            <a:ext cx="355600" cy="185737"/>
          </a:xfrm>
          <a:prstGeom prst="line">
            <a:avLst/>
          </a:prstGeom>
          <a:noFill/>
          <a:ln w="9525" algn="ctr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15"/>
          <p:cNvCxnSpPr>
            <a:cxnSpLocks noChangeShapeType="1"/>
          </p:cNvCxnSpPr>
          <p:nvPr/>
        </p:nvCxnSpPr>
        <p:spPr bwMode="auto">
          <a:xfrm>
            <a:off x="4179888" y="3763963"/>
            <a:ext cx="354012" cy="185737"/>
          </a:xfrm>
          <a:prstGeom prst="line">
            <a:avLst/>
          </a:prstGeom>
          <a:noFill/>
          <a:ln w="9525" algn="ctr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4" name="Straight Connector 16"/>
          <p:cNvCxnSpPr>
            <a:cxnSpLocks noChangeShapeType="1"/>
          </p:cNvCxnSpPr>
          <p:nvPr/>
        </p:nvCxnSpPr>
        <p:spPr bwMode="auto">
          <a:xfrm>
            <a:off x="5386388" y="3692525"/>
            <a:ext cx="354012" cy="185738"/>
          </a:xfrm>
          <a:prstGeom prst="line">
            <a:avLst/>
          </a:prstGeom>
          <a:noFill/>
          <a:ln w="9525" algn="ctr">
            <a:solidFill>
              <a:srgbClr val="12CE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2208213" y="3429000"/>
            <a:ext cx="3632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828800"/>
            <a:ext cx="2295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(Pt)-Define the Deposition Area</a:t>
            </a:r>
          </a:p>
        </p:txBody>
      </p:sp>
    </p:spTree>
    <p:extLst>
      <p:ext uri="{BB962C8B-B14F-4D97-AF65-F5344CB8AC3E}">
        <p14:creationId xmlns:p14="http://schemas.microsoft.com/office/powerpoint/2010/main" val="619285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 animBg="1"/>
      <p:bldP spid="179214" grpId="0" animBg="1"/>
      <p:bldP spid="1792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B-NetWorks 1.5\2011-12 Webinars\11-12 NW Produced\01 Mobile Recruiting 08-12-11\NackTitle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6259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FIB overview</a:t>
            </a:r>
            <a:endParaRPr lang="en-US" altLang="en-US" sz="3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2" descr="Copy of Pt dep pull down advanc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35075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" y="1143000"/>
            <a:ext cx="2209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Set Ion current to 0.10 nA for dep.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Un Pause  and quickly focus, if a “Beam Shift” is necessary, move image so that it is still aligned to SEM image.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Re-alignment of the deposition pattern box may also be necessary.</a:t>
            </a:r>
          </a:p>
        </p:txBody>
      </p:sp>
      <p:pic>
        <p:nvPicPr>
          <p:cNvPr id="31749" name="Picture 5" descr="ccd image with PT injector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022725"/>
            <a:ext cx="2667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ready to mill SE 52 ti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92275"/>
            <a:ext cx="2667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aligned FIB high m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692275"/>
            <a:ext cx="26670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ready to mill SE 52 ti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054475"/>
            <a:ext cx="2667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6257925" y="2413000"/>
            <a:ext cx="914400" cy="617538"/>
          </a:xfrm>
          <a:prstGeom prst="rect">
            <a:avLst/>
          </a:prstGeom>
          <a:noFill/>
          <a:ln w="38100" algn="ctr">
            <a:solidFill>
              <a:srgbClr val="12CE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4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 Deposition Condition Setup</a:t>
            </a:r>
          </a:p>
        </p:txBody>
      </p:sp>
    </p:spTree>
    <p:extLst>
      <p:ext uri="{BB962C8B-B14F-4D97-AF65-F5344CB8AC3E}">
        <p14:creationId xmlns:p14="http://schemas.microsoft.com/office/powerpoint/2010/main" val="3647966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Copy of Pt dep pull down advanc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239838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673225"/>
            <a:ext cx="51816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143000"/>
            <a:ext cx="2089150" cy="51054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000" smtClean="0"/>
              <a:t>Start the Dep by clicking the “Start” icon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2000" smtClean="0"/>
              <a:t>Note the various parameters in Pattern menu.  These will become more important to you later, but its good to get exposed now, while you are waiting for a deposition.</a:t>
            </a:r>
          </a:p>
        </p:txBody>
      </p:sp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468438"/>
            <a:ext cx="419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4"/>
          <p:cNvSpPr>
            <a:spLocks noChangeArrowheads="1"/>
          </p:cNvSpPr>
          <p:nvPr/>
        </p:nvSpPr>
        <p:spPr bwMode="auto">
          <a:xfrm>
            <a:off x="4270375" y="3370263"/>
            <a:ext cx="1981200" cy="617537"/>
          </a:xfrm>
          <a:prstGeom prst="rect">
            <a:avLst/>
          </a:prstGeom>
          <a:noFill/>
          <a:ln w="38100" algn="ctr">
            <a:solidFill>
              <a:srgbClr val="12CE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 flipV="1">
            <a:off x="1908175" y="1849438"/>
            <a:ext cx="502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3277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(Pt)-Start Deposition</a:t>
            </a:r>
          </a:p>
        </p:txBody>
      </p:sp>
    </p:spTree>
    <p:extLst>
      <p:ext uri="{BB962C8B-B14F-4D97-AF65-F5344CB8AC3E}">
        <p14:creationId xmlns:p14="http://schemas.microsoft.com/office/powerpoint/2010/main" val="3519977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6" descr="Copy of Pt dep pull down advance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19200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143000"/>
            <a:ext cx="1800225" cy="51054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2000" smtClean="0"/>
              <a:t>You may take a quick peak at the depositions, as it progresses by using the “Snapshot” feature.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2000" smtClean="0"/>
              <a:t>- Enable Quad 1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2000" smtClean="0"/>
              <a:t>- Click on the “SnapShot” icon</a:t>
            </a:r>
          </a:p>
        </p:txBody>
      </p:sp>
      <p:pic>
        <p:nvPicPr>
          <p:cNvPr id="33797" name="Picture 5" descr="ccd image with PT injector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255111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61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dep bar SE"/>
          <p:cNvPicPr>
            <a:picLocks noChangeAspect="1" noChangeArrowheads="1"/>
          </p:cNvPicPr>
          <p:nvPr/>
        </p:nvPicPr>
        <p:blipFill>
          <a:blip r:embed="rId5" cstate="print">
            <a:lum bright="3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2624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ready to mill SE 52 ti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7" descr="aligned FIB high m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3700"/>
            <a:ext cx="25908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5"/>
          <p:cNvSpPr>
            <a:spLocks noChangeArrowheads="1"/>
          </p:cNvSpPr>
          <p:nvPr/>
        </p:nvSpPr>
        <p:spPr bwMode="auto">
          <a:xfrm>
            <a:off x="5867400" y="2244725"/>
            <a:ext cx="914400" cy="617538"/>
          </a:xfrm>
          <a:prstGeom prst="rect">
            <a:avLst/>
          </a:prstGeom>
          <a:noFill/>
          <a:ln w="38100" algn="ctr">
            <a:solidFill>
              <a:srgbClr val="12CE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867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75" name="Line 19"/>
          <p:cNvSpPr>
            <a:spLocks noChangeShapeType="1"/>
          </p:cNvSpPr>
          <p:nvPr/>
        </p:nvSpPr>
        <p:spPr bwMode="auto">
          <a:xfrm flipV="1">
            <a:off x="2133600" y="1905000"/>
            <a:ext cx="4038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33805" name="Rectangle 20"/>
          <p:cNvSpPr>
            <a:spLocks noChangeArrowheads="1"/>
          </p:cNvSpPr>
          <p:nvPr/>
        </p:nvSpPr>
        <p:spPr bwMode="auto">
          <a:xfrm>
            <a:off x="2362200" y="1600200"/>
            <a:ext cx="2590800" cy="2286000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6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Film Deposition (Pt)- Deposition Progress Check</a:t>
            </a:r>
          </a:p>
        </p:txBody>
      </p:sp>
    </p:spTree>
    <p:extLst>
      <p:ext uri="{BB962C8B-B14F-4D97-AF65-F5344CB8AC3E}">
        <p14:creationId xmlns:p14="http://schemas.microsoft.com/office/powerpoint/2010/main" val="4117739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592263"/>
            <a:ext cx="41148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92263"/>
            <a:ext cx="411480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/>
          <p:cNvSpPr txBox="1">
            <a:spLocks noChangeArrowheads="1"/>
          </p:cNvSpPr>
          <p:nvPr/>
        </p:nvSpPr>
        <p:spPr bwMode="auto">
          <a:xfrm>
            <a:off x="0" y="152636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Film Deposition (Pt)- Images of Deposited Film</a:t>
            </a:r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1090613" y="5626100"/>
            <a:ext cx="260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</a:rPr>
              <a:t>Electron beam image</a:t>
            </a:r>
          </a:p>
        </p:txBody>
      </p:sp>
      <p:sp>
        <p:nvSpPr>
          <p:cNvPr id="34824" name="TextBox 13"/>
          <p:cNvSpPr txBox="1">
            <a:spLocks noChangeArrowheads="1"/>
          </p:cNvSpPr>
          <p:nvPr/>
        </p:nvSpPr>
        <p:spPr bwMode="auto">
          <a:xfrm>
            <a:off x="5824538" y="5626100"/>
            <a:ext cx="202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</a:rPr>
              <a:t>Ion beam image</a:t>
            </a:r>
          </a:p>
        </p:txBody>
      </p:sp>
    </p:spTree>
    <p:extLst>
      <p:ext uri="{BB962C8B-B14F-4D97-AF65-F5344CB8AC3E}">
        <p14:creationId xmlns:p14="http://schemas.microsoft.com/office/powerpoint/2010/main" val="3985036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 descr="Recycled paper"/>
          <p:cNvSpPr txBox="1">
            <a:spLocks noChangeArrowheads="1"/>
          </p:cNvSpPr>
          <p:nvPr/>
        </p:nvSpPr>
        <p:spPr bwMode="auto">
          <a:xfrm>
            <a:off x="2581275" y="5283200"/>
            <a:ext cx="1066800" cy="336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 b="1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75" y="1625600"/>
            <a:ext cx="2362200" cy="4114800"/>
          </a:xfrm>
        </p:spPr>
        <p:txBody>
          <a:bodyPr/>
          <a:lstStyle/>
          <a:p>
            <a:pPr eaLnBrk="1" hangingPunct="1"/>
            <a:r>
              <a:rPr lang="en-US" altLang="en-US" sz="1600" b="1" smtClean="0"/>
              <a:t>Metal deposition</a:t>
            </a:r>
          </a:p>
          <a:p>
            <a:pPr eaLnBrk="1" hangingPunct="1"/>
            <a:r>
              <a:rPr lang="en-US" altLang="en-US" sz="1600" b="1" smtClean="0"/>
              <a:t>SEM</a:t>
            </a:r>
          </a:p>
          <a:p>
            <a:pPr eaLnBrk="1" hangingPunct="1"/>
            <a:r>
              <a:rPr lang="en-US" altLang="en-US" sz="1600" b="1" smtClean="0"/>
              <a:t>FIB</a:t>
            </a:r>
          </a:p>
          <a:p>
            <a:pPr eaLnBrk="1" hangingPunct="1"/>
            <a:r>
              <a:rPr lang="en-US" altLang="en-US" sz="1600" b="1" smtClean="0"/>
              <a:t>Sample plane</a:t>
            </a:r>
          </a:p>
          <a:p>
            <a:pPr eaLnBrk="1" hangingPunct="1"/>
            <a:r>
              <a:rPr lang="en-US" altLang="en-US" sz="1600" b="1" smtClean="0"/>
              <a:t>Cross section</a:t>
            </a:r>
          </a:p>
          <a:p>
            <a:pPr eaLnBrk="1" hangingPunct="1"/>
            <a:r>
              <a:rPr lang="en-US" altLang="en-US" sz="1600" b="1" smtClean="0"/>
              <a:t>Projection of sample plane to SEM image plane</a:t>
            </a:r>
          </a:p>
          <a:p>
            <a:pPr eaLnBrk="1" hangingPunct="1"/>
            <a:r>
              <a:rPr lang="en-US" altLang="en-US" sz="1600" b="1" smtClean="0"/>
              <a:t>Projection of cross section plane to SEM plane</a:t>
            </a:r>
          </a:p>
          <a:p>
            <a:pPr eaLnBrk="1" hangingPunct="1"/>
            <a:r>
              <a:rPr lang="en-US" altLang="en-US" sz="1600" b="1" smtClean="0"/>
              <a:t>Cross section image surface</a:t>
            </a:r>
          </a:p>
          <a:p>
            <a:pPr eaLnBrk="1" hangingPunct="1"/>
            <a:r>
              <a:rPr lang="en-US" altLang="en-US" sz="1600" b="1" smtClean="0"/>
              <a:t>Stage at 0°</a:t>
            </a:r>
          </a:p>
          <a:p>
            <a:pPr eaLnBrk="1" hangingPunct="1"/>
            <a:endParaRPr lang="en-US" altLang="en-US" sz="1600" b="1" smtClean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81275" y="1701800"/>
            <a:ext cx="990600" cy="1524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581275" y="2006600"/>
            <a:ext cx="9906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81275" y="2235200"/>
            <a:ext cx="990600" cy="152400"/>
          </a:xfrm>
          <a:prstGeom prst="rect">
            <a:avLst/>
          </a:prstGeom>
          <a:solidFill>
            <a:srgbClr val="8914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48" name="Rectangle 8" descr="Recycled paper"/>
          <p:cNvSpPr>
            <a:spLocks noChangeArrowheads="1"/>
          </p:cNvSpPr>
          <p:nvPr/>
        </p:nvSpPr>
        <p:spPr bwMode="auto">
          <a:xfrm>
            <a:off x="2581275" y="2540000"/>
            <a:ext cx="990600" cy="228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2733675" y="2540000"/>
            <a:ext cx="152400" cy="2286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581275" y="2921000"/>
            <a:ext cx="9906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51" name="Text Box 11" descr="Recycled paper"/>
          <p:cNvSpPr txBox="1">
            <a:spLocks noChangeArrowheads="1"/>
          </p:cNvSpPr>
          <p:nvPr/>
        </p:nvSpPr>
        <p:spPr bwMode="auto">
          <a:xfrm>
            <a:off x="2581275" y="3302000"/>
            <a:ext cx="1066800" cy="336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3300"/>
                </a:solidFill>
                <a:latin typeface="Times New Roman" pitchFamily="18" charset="0"/>
              </a:rPr>
              <a:t>Cos 52°</a:t>
            </a:r>
          </a:p>
        </p:txBody>
      </p:sp>
      <p:sp>
        <p:nvSpPr>
          <p:cNvPr id="35852" name="Rectangle 12" descr="Recycled paper"/>
          <p:cNvSpPr>
            <a:spLocks noChangeArrowheads="1"/>
          </p:cNvSpPr>
          <p:nvPr/>
        </p:nvSpPr>
        <p:spPr bwMode="auto">
          <a:xfrm>
            <a:off x="4025900" y="1397000"/>
            <a:ext cx="5032375" cy="45164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rot="1986752">
            <a:off x="6926263" y="2682875"/>
            <a:ext cx="1443037" cy="2216150"/>
          </a:xfrm>
          <a:prstGeom prst="rtTriangle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-3500352">
            <a:off x="4920457" y="1916906"/>
            <a:ext cx="458788" cy="3190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94 w 21600"/>
              <a:gd name="T13" fmla="*/ 6694 h 21600"/>
              <a:gd name="T14" fmla="*/ 14906 w 21600"/>
              <a:gd name="T15" fmla="*/ 149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88" y="21600"/>
                </a:lnTo>
                <a:lnTo>
                  <a:pt x="1181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91437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5248275" y="1246188"/>
            <a:ext cx="3159125" cy="487521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6227763" y="944563"/>
            <a:ext cx="488950" cy="333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94 w 21600"/>
              <a:gd name="T13" fmla="*/ 6694 h 21600"/>
              <a:gd name="T14" fmla="*/ 14906 w 21600"/>
              <a:gd name="T15" fmla="*/ 149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88" y="21600"/>
                </a:lnTo>
                <a:lnTo>
                  <a:pt x="1181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 rot="-3605712">
            <a:off x="5923756" y="4317207"/>
            <a:ext cx="460375" cy="246062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564188" y="1362075"/>
            <a:ext cx="2128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SEM:Imaging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297363" y="2543175"/>
            <a:ext cx="2332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FIB: Cutting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V="1">
            <a:off x="4105275" y="4292600"/>
            <a:ext cx="4953000" cy="0"/>
          </a:xfrm>
          <a:prstGeom prst="line">
            <a:avLst/>
          </a:prstGeom>
          <a:noFill/>
          <a:ln w="9525">
            <a:solidFill>
              <a:srgbClr val="150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Arc 21"/>
          <p:cNvSpPr>
            <a:spLocks/>
          </p:cNvSpPr>
          <p:nvPr/>
        </p:nvSpPr>
        <p:spPr bwMode="auto">
          <a:xfrm rot="16200000" flipH="1">
            <a:off x="5780088" y="4321175"/>
            <a:ext cx="500062" cy="414338"/>
          </a:xfrm>
          <a:custGeom>
            <a:avLst/>
            <a:gdLst>
              <a:gd name="T0" fmla="*/ 0 w 20490"/>
              <a:gd name="T1" fmla="*/ 0 h 21600"/>
              <a:gd name="T2" fmla="*/ 2147483647 w 20490"/>
              <a:gd name="T3" fmla="*/ 2147483647 h 21600"/>
              <a:gd name="T4" fmla="*/ 0 w 20490"/>
              <a:gd name="T5" fmla="*/ 2147483647 h 21600"/>
              <a:gd name="T6" fmla="*/ 0 60000 65536"/>
              <a:gd name="T7" fmla="*/ 0 60000 65536"/>
              <a:gd name="T8" fmla="*/ 0 60000 65536"/>
              <a:gd name="T9" fmla="*/ 0 w 20490"/>
              <a:gd name="T10" fmla="*/ 0 h 21600"/>
              <a:gd name="T11" fmla="*/ 20490 w 204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90" h="21600" fill="none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</a:path>
              <a:path w="20490" h="21600" stroke="0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467350" y="460375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52°</a:t>
            </a: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6467475" y="4292600"/>
            <a:ext cx="12192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5400675" y="4292600"/>
            <a:ext cx="977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5400675" y="4292600"/>
            <a:ext cx="0" cy="1600200"/>
          </a:xfrm>
          <a:prstGeom prst="line">
            <a:avLst/>
          </a:prstGeom>
          <a:noFill/>
          <a:ln w="19050">
            <a:solidFill>
              <a:srgbClr val="150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Arc 26"/>
          <p:cNvSpPr>
            <a:spLocks/>
          </p:cNvSpPr>
          <p:nvPr/>
        </p:nvSpPr>
        <p:spPr bwMode="auto">
          <a:xfrm rot="21429688" flipH="1">
            <a:off x="7307263" y="4670425"/>
            <a:ext cx="381000" cy="381000"/>
          </a:xfrm>
          <a:custGeom>
            <a:avLst/>
            <a:gdLst>
              <a:gd name="T0" fmla="*/ 0 w 20490"/>
              <a:gd name="T1" fmla="*/ 0 h 21600"/>
              <a:gd name="T2" fmla="*/ 2147483647 w 20490"/>
              <a:gd name="T3" fmla="*/ 2147483647 h 21600"/>
              <a:gd name="T4" fmla="*/ 0 w 20490"/>
              <a:gd name="T5" fmla="*/ 2147483647 h 21600"/>
              <a:gd name="T6" fmla="*/ 0 60000 65536"/>
              <a:gd name="T7" fmla="*/ 0 60000 65536"/>
              <a:gd name="T8" fmla="*/ 0 60000 65536"/>
              <a:gd name="T9" fmla="*/ 0 w 20490"/>
              <a:gd name="T10" fmla="*/ 0 h 21600"/>
              <a:gd name="T11" fmla="*/ 20490 w 204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90" h="21600" fill="none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</a:path>
              <a:path w="20490" h="21600" stroke="0" extrusionOk="0">
                <a:moveTo>
                  <a:pt x="-1" y="0"/>
                </a:moveTo>
                <a:cubicBezTo>
                  <a:pt x="9295" y="0"/>
                  <a:pt x="17549" y="5947"/>
                  <a:pt x="20490" y="1476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Text Box 27" descr="Recycled paper"/>
          <p:cNvSpPr txBox="1">
            <a:spLocks noChangeArrowheads="1"/>
          </p:cNvSpPr>
          <p:nvPr/>
        </p:nvSpPr>
        <p:spPr bwMode="auto">
          <a:xfrm>
            <a:off x="2581275" y="3987800"/>
            <a:ext cx="1066800" cy="336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33CC33"/>
                </a:solidFill>
                <a:latin typeface="Times New Roman" pitchFamily="18" charset="0"/>
              </a:rPr>
              <a:t>Sin 52°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153275" y="43688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52°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6391275" y="4368800"/>
            <a:ext cx="190500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2581275" y="3987800"/>
            <a:ext cx="10668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2581275" y="33020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Text Box 32" descr="Recycled paper"/>
          <p:cNvSpPr txBox="1">
            <a:spLocks noChangeArrowheads="1"/>
          </p:cNvSpPr>
          <p:nvPr/>
        </p:nvSpPr>
        <p:spPr bwMode="auto">
          <a:xfrm>
            <a:off x="2581275" y="4597400"/>
            <a:ext cx="1066800" cy="5810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latin typeface="Times New Roman" pitchFamily="18" charset="0"/>
              </a:rPr>
              <a:t>38° from 0°</a:t>
            </a: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343275" y="4597400"/>
            <a:ext cx="3048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581275" y="5511800"/>
            <a:ext cx="106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Arc 35"/>
          <p:cNvSpPr>
            <a:spLocks/>
          </p:cNvSpPr>
          <p:nvPr/>
        </p:nvSpPr>
        <p:spPr bwMode="auto">
          <a:xfrm rot="10786919" flipH="1">
            <a:off x="7685088" y="4140200"/>
            <a:ext cx="901700" cy="1217613"/>
          </a:xfrm>
          <a:custGeom>
            <a:avLst/>
            <a:gdLst>
              <a:gd name="T0" fmla="*/ 2147483647 w 21456"/>
              <a:gd name="T1" fmla="*/ 0 h 20309"/>
              <a:gd name="T2" fmla="*/ 2147483647 w 21456"/>
              <a:gd name="T3" fmla="*/ 2147483647 h 20309"/>
              <a:gd name="T4" fmla="*/ 0 w 21456"/>
              <a:gd name="T5" fmla="*/ 2147483647 h 20309"/>
              <a:gd name="T6" fmla="*/ 0 60000 65536"/>
              <a:gd name="T7" fmla="*/ 0 60000 65536"/>
              <a:gd name="T8" fmla="*/ 0 60000 65536"/>
              <a:gd name="T9" fmla="*/ 0 w 21456"/>
              <a:gd name="T10" fmla="*/ 0 h 20309"/>
              <a:gd name="T11" fmla="*/ 21456 w 21456"/>
              <a:gd name="T12" fmla="*/ 20309 h 20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6" h="20309" fill="none" extrusionOk="0">
                <a:moveTo>
                  <a:pt x="7355" y="0"/>
                </a:moveTo>
                <a:cubicBezTo>
                  <a:pt x="15051" y="2787"/>
                  <a:pt x="20510" y="9685"/>
                  <a:pt x="21455" y="17816"/>
                </a:cubicBezTo>
              </a:path>
              <a:path w="21456" h="20309" stroke="0" extrusionOk="0">
                <a:moveTo>
                  <a:pt x="7355" y="0"/>
                </a:moveTo>
                <a:cubicBezTo>
                  <a:pt x="15051" y="2787"/>
                  <a:pt x="20510" y="9685"/>
                  <a:pt x="21455" y="17816"/>
                </a:cubicBezTo>
                <a:lnTo>
                  <a:pt x="0" y="20309"/>
                </a:lnTo>
                <a:lnTo>
                  <a:pt x="7355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8213725" y="49784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38°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142875" y="1092200"/>
            <a:ext cx="3657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1285875" y="1016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Key</a:t>
            </a:r>
          </a:p>
        </p:txBody>
      </p:sp>
      <p:sp>
        <p:nvSpPr>
          <p:cNvPr id="3587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Ion Milling </a:t>
            </a:r>
          </a:p>
        </p:txBody>
      </p:sp>
    </p:spTree>
    <p:extLst>
      <p:ext uri="{BB962C8B-B14F-4D97-AF65-F5344CB8AC3E}">
        <p14:creationId xmlns:p14="http://schemas.microsoft.com/office/powerpoint/2010/main" val="7422085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mill standard crosas section screen 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143000"/>
            <a:ext cx="65674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506538"/>
            <a:ext cx="529113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1016000"/>
            <a:ext cx="2195512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Start with “Regular Cross Section”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Click and draw a rectangular box on the prepared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Align the rectangle just below the Pt.dep area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Set “Application” to “Si”, as default cutting parameters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1979613" y="1752600"/>
            <a:ext cx="5791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63495" name="Rectangle 7" descr="Wide downward diagonal"/>
          <p:cNvSpPr>
            <a:spLocks noChangeArrowheads="1"/>
          </p:cNvSpPr>
          <p:nvPr/>
        </p:nvSpPr>
        <p:spPr bwMode="auto">
          <a:xfrm>
            <a:off x="4494213" y="3581400"/>
            <a:ext cx="1447800" cy="3810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2055813" y="2286000"/>
            <a:ext cx="4648200" cy="838200"/>
          </a:xfrm>
          <a:prstGeom prst="line">
            <a:avLst/>
          </a:prstGeom>
          <a:noFill/>
          <a:ln w="57150">
            <a:solidFill>
              <a:srgbClr val="A4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828800"/>
            <a:ext cx="12811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Ion Milling: Basic Step</a:t>
            </a:r>
          </a:p>
        </p:txBody>
      </p:sp>
    </p:spTree>
    <p:extLst>
      <p:ext uri="{BB962C8B-B14F-4D97-AF65-F5344CB8AC3E}">
        <p14:creationId xmlns:p14="http://schemas.microsoft.com/office/powerpoint/2010/main" val="4190753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5" grpId="0" animBg="1"/>
      <p:bldP spid="634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mill standard crosas section screen 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143000"/>
            <a:ext cx="65674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522413"/>
            <a:ext cx="5143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133475"/>
            <a:ext cx="2198687" cy="558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Increase the ion beam current to 5 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Quickly scan and focus  (you are milling as you scan)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Pause as soon as the image is in focus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Re-align the milling pattern if necessary on the frozen image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2055813" y="15240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4418013" y="3581400"/>
            <a:ext cx="1600200" cy="4572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28800"/>
            <a:ext cx="6477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656013" y="1600200"/>
            <a:ext cx="76200" cy="1600200"/>
          </a:xfrm>
          <a:prstGeom prst="line">
            <a:avLst/>
          </a:prstGeom>
          <a:noFill/>
          <a:ln w="57150">
            <a:solidFill>
              <a:srgbClr val="A400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3789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Ion Milling: Ion Beam Setup</a:t>
            </a:r>
          </a:p>
        </p:txBody>
      </p:sp>
    </p:spTree>
    <p:extLst>
      <p:ext uri="{BB962C8B-B14F-4D97-AF65-F5344CB8AC3E}">
        <p14:creationId xmlns:p14="http://schemas.microsoft.com/office/powerpoint/2010/main" val="4025739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opy of patterning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43000"/>
            <a:ext cx="6400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576388"/>
            <a:ext cx="515302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43000"/>
            <a:ext cx="226853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Verify that the rough cross section  is     10 X 4.5 X 4 microns deep and aligned just touching the Pt. Dep pattern.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Start Milling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If you have a BSD, you may image live in Quad 3 as the sample is milled.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510088" y="3657600"/>
            <a:ext cx="1676400" cy="4572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017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371600"/>
            <a:ext cx="419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689100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9" name="Line 11"/>
          <p:cNvSpPr>
            <a:spLocks noChangeShapeType="1"/>
          </p:cNvSpPr>
          <p:nvPr/>
        </p:nvSpPr>
        <p:spPr bwMode="auto">
          <a:xfrm flipV="1">
            <a:off x="2376488" y="1676400"/>
            <a:ext cx="46482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3892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Ion Milling: Milling</a:t>
            </a:r>
          </a:p>
        </p:txBody>
      </p:sp>
    </p:spTree>
    <p:extLst>
      <p:ext uri="{BB962C8B-B14F-4D97-AF65-F5344CB8AC3E}">
        <p14:creationId xmlns:p14="http://schemas.microsoft.com/office/powerpoint/2010/main" val="512418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opy of patterning p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3475" y="1158875"/>
            <a:ext cx="6381750" cy="5105400"/>
          </a:xfrm>
        </p:spPr>
      </p:pic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07950" y="1052513"/>
            <a:ext cx="2257425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Milling has now started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Note time remaining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Take a break for that time period (tell your boss its an order)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If you are curious, click on Quad 1 and then “snapshot”.  That will give you a quick  SE image of your milling progress  </a:t>
            </a:r>
          </a:p>
        </p:txBody>
      </p:sp>
      <p:pic>
        <p:nvPicPr>
          <p:cNvPr id="3994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616075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587500"/>
            <a:ext cx="5181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Ion Milling: 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340383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py of patterning p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1143000"/>
            <a:ext cx="6381750" cy="5105400"/>
          </a:xfrm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07950" y="1000125"/>
            <a:ext cx="2465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View the rough cut with the SEM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Click on Quad 2 and adjust ion beam current to 0.3 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Select “cleaning cross section” pattern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Scan and focus with the ion beam and then pause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Redraw a smaller pattern on the frozen ion beam image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Use a depth 1/3</a:t>
            </a:r>
            <a:r>
              <a:rPr lang="en-US" altLang="en-US" sz="1900" baseline="30000"/>
              <a:t>rd</a:t>
            </a:r>
            <a:r>
              <a:rPr lang="en-US" altLang="en-US" sz="1900"/>
              <a:t> that of the regular cross section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1900"/>
              <a:t>Start milling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Char char=" "/>
            </a:pPr>
            <a:endParaRPr lang="en-US" altLang="en-US" sz="1900"/>
          </a:p>
        </p:txBody>
      </p:sp>
      <p:pic>
        <p:nvPicPr>
          <p:cNvPr id="40964" name="Picture 7" descr="spy snap shot further into clea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600200"/>
            <a:ext cx="25098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FIB during clea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539875"/>
            <a:ext cx="26670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 descr="BSE finished FI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657600"/>
            <a:ext cx="2495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 descr="ccd image at 53 ti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581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2582863" y="1600200"/>
            <a:ext cx="5181600" cy="4648200"/>
          </a:xfrm>
          <a:prstGeom prst="rect">
            <a:avLst/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5630863" y="2362200"/>
            <a:ext cx="1447800" cy="1524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7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Ion Milling: Cleaning Cut</a:t>
            </a:r>
          </a:p>
        </p:txBody>
      </p:sp>
    </p:spTree>
    <p:extLst>
      <p:ext uri="{BB962C8B-B14F-4D97-AF65-F5344CB8AC3E}">
        <p14:creationId xmlns:p14="http://schemas.microsoft.com/office/powerpoint/2010/main" val="2941696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914400" y="1916113"/>
          <a:ext cx="6899275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Impact" r:id="rId3" imgW="6899275" imgH="2805113" progId="">
                  <p:embed/>
                </p:oleObj>
              </mc:Choice>
              <mc:Fallback>
                <p:oleObj name="PhotoImpact" r:id="rId3" imgW="6899275" imgH="280511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16113"/>
                        <a:ext cx="6899275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338" y="981075"/>
            <a:ext cx="8399462" cy="5145088"/>
          </a:xfrm>
        </p:spPr>
        <p:txBody>
          <a:bodyPr lIns="0" tIns="0" rIns="0" bIns="0"/>
          <a:lstStyle/>
          <a:p>
            <a:pPr eaLnBrk="1" hangingPunct="1"/>
            <a:r>
              <a:rPr lang="en-US" altLang="en-US" sz="2400" smtClean="0">
                <a:solidFill>
                  <a:srgbClr val="002060"/>
                </a:solidFill>
              </a:rPr>
              <a:t>Beam Interactions</a:t>
            </a:r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6477000" y="3973513"/>
            <a:ext cx="1143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2895600" y="4125913"/>
            <a:ext cx="1143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 flipV="1">
            <a:off x="3657600" y="4506913"/>
            <a:ext cx="381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6248400" y="4430713"/>
            <a:ext cx="533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2514600" y="5154613"/>
            <a:ext cx="513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/>
              <a:t>Note difference in interaction volume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219200" y="4754563"/>
            <a:ext cx="3352800" cy="376237"/>
          </a:xfrm>
          <a:prstGeom prst="rect">
            <a:avLst/>
          </a:prstGeom>
          <a:noFill/>
          <a:ln w="9525" algn="ctr">
            <a:solidFill>
              <a:srgbClr val="CE1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E1141"/>
                </a:solidFill>
                <a:latin typeface="Arial Narrow" pitchFamily="34" charset="0"/>
              </a:rPr>
              <a:t>Milling as it scans sample surface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4800600" y="4749800"/>
            <a:ext cx="3962400" cy="376238"/>
          </a:xfrm>
          <a:prstGeom prst="rect">
            <a:avLst/>
          </a:prstGeom>
          <a:noFill/>
          <a:ln w="9525" algn="ctr">
            <a:solidFill>
              <a:srgbClr val="CE1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E1141"/>
                </a:solidFill>
                <a:latin typeface="Arial Narrow" pitchFamily="34" charset="0"/>
              </a:rPr>
              <a:t>No damage as it scans sample surface</a:t>
            </a:r>
          </a:p>
        </p:txBody>
      </p:sp>
      <p:sp>
        <p:nvSpPr>
          <p:cNvPr id="410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</a:rPr>
              <a:t>Ebeam</a:t>
            </a:r>
            <a:r>
              <a:rPr lang="en-US" altLang="en-US" sz="3600" dirty="0">
                <a:solidFill>
                  <a:srgbClr val="002060"/>
                </a:solidFill>
              </a:rPr>
              <a:t> vs. Ion Beam </a:t>
            </a:r>
          </a:p>
        </p:txBody>
      </p:sp>
    </p:spTree>
    <p:extLst>
      <p:ext uri="{BB962C8B-B14F-4D97-AF65-F5344CB8AC3E}">
        <p14:creationId xmlns:p14="http://schemas.microsoft.com/office/powerpoint/2010/main" val="734233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opy of patterning p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1143000"/>
            <a:ext cx="6381750" cy="5105400"/>
          </a:xfrm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68263" y="1143000"/>
            <a:ext cx="2514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View the rough cut with the SEM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Click on Quad 2 and adjust ion beam current down to  50 pA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Select “cleaning cross section”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Scan and focus with the ion beam and then pause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 Redraw a smaller pattern on the frozen ion beam image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r>
              <a:rPr lang="en-US" altLang="en-US" sz="2000"/>
              <a:t>Start milling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4A4975"/>
              </a:buClr>
              <a:buFont typeface="Arial" charset="0"/>
              <a:buChar char="•"/>
            </a:pPr>
            <a:endParaRPr lang="en-US" altLang="en-US" sz="2000"/>
          </a:p>
        </p:txBody>
      </p:sp>
      <p:pic>
        <p:nvPicPr>
          <p:cNvPr id="41988" name="Picture 7" descr="FIB during clea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600200"/>
            <a:ext cx="510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3649663" y="3429000"/>
            <a:ext cx="2667000" cy="3048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90" name="Rectangle 11"/>
          <p:cNvSpPr>
            <a:spLocks noChangeArrowheads="1"/>
          </p:cNvSpPr>
          <p:nvPr/>
        </p:nvSpPr>
        <p:spPr bwMode="auto">
          <a:xfrm>
            <a:off x="2582863" y="1600200"/>
            <a:ext cx="5105400" cy="4648200"/>
          </a:xfrm>
          <a:prstGeom prst="rect">
            <a:avLst/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9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Ion Milling: Cleaning Cut</a:t>
            </a:r>
          </a:p>
        </p:txBody>
      </p:sp>
    </p:spTree>
    <p:extLst>
      <p:ext uri="{BB962C8B-B14F-4D97-AF65-F5344CB8AC3E}">
        <p14:creationId xmlns:p14="http://schemas.microsoft.com/office/powerpoint/2010/main" val="568920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319213"/>
            <a:ext cx="5237162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Ion Milling: SEM Image of the Cut</a:t>
            </a:r>
          </a:p>
        </p:txBody>
      </p:sp>
    </p:spTree>
    <p:extLst>
      <p:ext uri="{BB962C8B-B14F-4D97-AF65-F5344CB8AC3E}">
        <p14:creationId xmlns:p14="http://schemas.microsoft.com/office/powerpoint/2010/main" val="1739011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6" descr="http://www.fibics.com/include/fibics/images/uploaded/1280148069_27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966788"/>
            <a:ext cx="651192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6345324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http://www.fibics.com/fib/tutorials/Grain-Orientation-Contrast/6/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0825" y="5402263"/>
            <a:ext cx="86772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2000" dirty="0">
                <a:solidFill>
                  <a:srgbClr val="3333CC"/>
                </a:solidFill>
                <a:latin typeface="+mn-lt"/>
                <a:cs typeface="Arial" pitchFamily="34" charset="0"/>
              </a:rPr>
              <a:t>FIB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 is 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Arial" pitchFamily="34" charset="0"/>
              </a:rPr>
              <a:t>more than four times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as intense as that produced by 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Arial" pitchFamily="34" charset="0"/>
              </a:rPr>
              <a:t>backscattered electrons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 in the SEM, and results in 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Arial" pitchFamily="34" charset="0"/>
              </a:rPr>
              <a:t>spectacular grain contrast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, as can easily be seen in the FIB image of aluminum grains in the image. </a:t>
            </a:r>
          </a:p>
        </p:txBody>
      </p:sp>
      <p:sp>
        <p:nvSpPr>
          <p:cNvPr id="4403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FIB Grain Contrast</a:t>
            </a:r>
          </a:p>
        </p:txBody>
      </p:sp>
    </p:spTree>
    <p:extLst>
      <p:ext uri="{BB962C8B-B14F-4D97-AF65-F5344CB8AC3E}">
        <p14:creationId xmlns:p14="http://schemas.microsoft.com/office/powerpoint/2010/main" val="3006402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 descr="navigation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168400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16840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1368425" y="1168400"/>
            <a:ext cx="6400800" cy="5105400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50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549400"/>
            <a:ext cx="518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FIB Grain Images: W filament</a:t>
            </a:r>
          </a:p>
        </p:txBody>
      </p:sp>
    </p:spTree>
    <p:extLst>
      <p:ext uri="{BB962C8B-B14F-4D97-AF65-F5344CB8AC3E}">
        <p14:creationId xmlns:p14="http://schemas.microsoft.com/office/powerpoint/2010/main" val="1247697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B-NetWorks 1.5\2011-12 Webinars\11-12 NW Produced\01 Mobile Recruiting 08-12-11\NackTitle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6259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chemeClr val="bg1"/>
                </a:solidFill>
                <a:latin typeface="Arial" charset="0"/>
              </a:rPr>
              <a:t>FIB Applications</a:t>
            </a:r>
            <a:endParaRPr lang="en-US" altLang="en-US" sz="3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Electrode Formation for Nanowires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01308"/>
            <a:ext cx="2754313" cy="277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ko-KR" sz="1200" dirty="0" smtClean="0">
                <a:latin typeface="+mn-lt"/>
                <a:ea typeface="굴림" pitchFamily="50" charset="-127"/>
              </a:rPr>
              <a:t>Y. Long</a:t>
            </a:r>
            <a:r>
              <a:rPr lang="en-US" sz="1200" dirty="0" smtClean="0">
                <a:latin typeface="+mn-lt"/>
              </a:rPr>
              <a:t> et. al, Appl. Phys. </a:t>
            </a:r>
            <a:r>
              <a:rPr lang="en-US" sz="1200" dirty="0" err="1" smtClean="0">
                <a:latin typeface="+mn-lt"/>
              </a:rPr>
              <a:t>Lett</a:t>
            </a:r>
            <a:r>
              <a:rPr lang="en-US" sz="1200" dirty="0" smtClean="0">
                <a:latin typeface="+mn-lt"/>
              </a:rPr>
              <a:t>. (</a:t>
            </a:r>
            <a:r>
              <a:rPr lang="en-US" altLang="ko-KR" sz="1200" dirty="0" smtClean="0">
                <a:latin typeface="+mn-lt"/>
                <a:ea typeface="굴림" pitchFamily="50" charset="-127"/>
              </a:rPr>
              <a:t>2003</a:t>
            </a:r>
            <a:r>
              <a:rPr lang="en-US" sz="1200" dirty="0" smtClean="0">
                <a:latin typeface="+mn-lt"/>
              </a:rPr>
              <a:t>)</a:t>
            </a:r>
          </a:p>
        </p:txBody>
      </p:sp>
      <p:grpSp>
        <p:nvGrpSpPr>
          <p:cNvPr id="47110" name="Group 2"/>
          <p:cNvGrpSpPr>
            <a:grpSpLocks/>
          </p:cNvGrpSpPr>
          <p:nvPr/>
        </p:nvGrpSpPr>
        <p:grpSpPr bwMode="auto">
          <a:xfrm>
            <a:off x="117475" y="1520825"/>
            <a:ext cx="8897938" cy="2779713"/>
            <a:chOff x="118192" y="1808820"/>
            <a:chExt cx="8896707" cy="2779204"/>
          </a:xfrm>
        </p:grpSpPr>
        <p:pic>
          <p:nvPicPr>
            <p:cNvPr id="471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8" t="5745" r="3708" b="4926"/>
            <a:stretch>
              <a:fillRect/>
            </a:stretch>
          </p:blipFill>
          <p:spPr bwMode="auto">
            <a:xfrm>
              <a:off x="118192" y="1844824"/>
              <a:ext cx="420178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12" name="Picture 11" descr="micros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988" y="1808820"/>
              <a:ext cx="4550911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610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Cross Sectional TEM Sample Preparation</a:t>
            </a:r>
          </a:p>
        </p:txBody>
      </p:sp>
      <p:pic>
        <p:nvPicPr>
          <p:cNvPr id="4098" name="Picture 2" descr="http://www.pdx.edu/sites/www.pdx.edu.cemn/files/Gal-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8521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63" y="6453336"/>
            <a:ext cx="2607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http://www.pdx.edu/cemn/fib-gallery</a:t>
            </a:r>
          </a:p>
        </p:txBody>
      </p:sp>
    </p:spTree>
    <p:extLst>
      <p:ext uri="{BB962C8B-B14F-4D97-AF65-F5344CB8AC3E}">
        <p14:creationId xmlns:p14="http://schemas.microsoft.com/office/powerpoint/2010/main" val="3743864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2038"/>
            <a:ext cx="8532813" cy="5283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</a:rPr>
              <a:t>Ion beam lithography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</a:rPr>
              <a:t>Image Analysis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</a:rPr>
              <a:t>Film Deposition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</a:rPr>
              <a:t>Ion Milling (Dry Etching)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Applications of Focused Ion Beam (FIB) </a:t>
            </a:r>
          </a:p>
        </p:txBody>
      </p:sp>
    </p:spTree>
    <p:extLst>
      <p:ext uri="{BB962C8B-B14F-4D97-AF65-F5344CB8AC3E}">
        <p14:creationId xmlns:p14="http://schemas.microsoft.com/office/powerpoint/2010/main" val="38499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62600" y="19050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r>
              <a:rPr lang="en-US" altLang="en-US" sz="2800">
                <a:latin typeface="Times New Roman" pitchFamily="18" charset="0"/>
              </a:rPr>
              <a:t>Electron Column</a:t>
            </a: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r>
              <a:rPr lang="en-US" altLang="en-US" sz="2800">
                <a:latin typeface="Times New Roman" pitchFamily="18" charset="0"/>
              </a:rPr>
              <a:t>Ion Column</a:t>
            </a: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r>
              <a:rPr lang="en-US" altLang="en-US" sz="2800">
                <a:latin typeface="Times New Roman" pitchFamily="18" charset="0"/>
              </a:rPr>
              <a:t>    </a:t>
            </a: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r>
              <a:rPr lang="en-US" altLang="en-US" sz="2800">
                <a:latin typeface="Times New Roman" pitchFamily="18" charset="0"/>
              </a:rPr>
              <a:t>Vacuum Chamber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838200" y="1905000"/>
          <a:ext cx="4259263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!" r:id="rId4" imgW="4250131" imgH="3714293" progId="">
                  <p:embed/>
                </p:oleObj>
              </mc:Choice>
              <mc:Fallback>
                <p:oleObj name="CorelDRAW!" r:id="rId4" imgW="4250131" imgH="37142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4259263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3429000" y="2362200"/>
            <a:ext cx="1981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495800" y="3733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4953000" y="48768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304800" y="1295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r>
              <a:rPr lang="en-US" altLang="en-US" sz="2800">
                <a:latin typeface="Times New Roman" pitchFamily="18" charset="0"/>
              </a:rPr>
              <a:t>Door</a:t>
            </a: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endParaRPr lang="en-US" altLang="en-US" sz="28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4A4975"/>
              </a:buClr>
              <a:buFont typeface="Arial Narrow" pitchFamily="34" charset="0"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914400" y="1828800"/>
            <a:ext cx="914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</a:t>
            </a:r>
          </a:p>
        </p:txBody>
      </p:sp>
    </p:spTree>
    <p:extLst>
      <p:ext uri="{BB962C8B-B14F-4D97-AF65-F5344CB8AC3E}">
        <p14:creationId xmlns:p14="http://schemas.microsoft.com/office/powerpoint/2010/main" val="1118558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6250" r="13750"/>
          <a:stretch>
            <a:fillRect/>
          </a:stretch>
        </p:blipFill>
        <p:spPr bwMode="auto">
          <a:xfrm>
            <a:off x="3265488" y="1196975"/>
            <a:ext cx="54102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4925" y="2960688"/>
            <a:ext cx="2465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Pt Gas Injection</a:t>
            </a:r>
            <a:b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</a:b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System  (GIS)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63538" y="2528888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Electron Column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41288" y="15732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Ion column (Ion pump showing)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1963738" y="3235325"/>
            <a:ext cx="2057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2808288" y="1725613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V="1">
            <a:off x="2301875" y="2030413"/>
            <a:ext cx="3478213" cy="658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 flipV="1">
            <a:off x="2655888" y="4316413"/>
            <a:ext cx="3352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7179" name="Rectangle 18"/>
          <p:cNvSpPr>
            <a:spLocks noChangeArrowheads="1"/>
          </p:cNvSpPr>
          <p:nvPr/>
        </p:nvSpPr>
        <p:spPr bwMode="auto">
          <a:xfrm>
            <a:off x="1331913" y="4243388"/>
            <a:ext cx="1406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2060"/>
                </a:solidFill>
              </a:rPr>
              <a:t>Stage motors</a:t>
            </a:r>
          </a:p>
        </p:txBody>
      </p:sp>
      <p:sp>
        <p:nvSpPr>
          <p:cNvPr id="71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(continued) </a:t>
            </a:r>
          </a:p>
        </p:txBody>
      </p:sp>
      <p:sp>
        <p:nvSpPr>
          <p:cNvPr id="718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5949280"/>
            <a:ext cx="2913063" cy="635000"/>
          </a:xfrm>
        </p:spPr>
        <p:txBody>
          <a:bodyPr/>
          <a:lstStyle/>
          <a:p>
            <a:pPr algn="l" eaLnBrk="1" hangingPunct="1"/>
            <a:r>
              <a:rPr lang="en-US" altLang="en-US" sz="2000" dirty="0" smtClean="0">
                <a:solidFill>
                  <a:srgbClr val="002060"/>
                </a:solidFill>
              </a:rPr>
              <a:t>FEI Quanta 3D system</a:t>
            </a:r>
          </a:p>
        </p:txBody>
      </p:sp>
    </p:spTree>
    <p:extLst>
      <p:ext uri="{BB962C8B-B14F-4D97-AF65-F5344CB8AC3E}">
        <p14:creationId xmlns:p14="http://schemas.microsoft.com/office/powerpoint/2010/main" val="2570181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33438"/>
          <a:stretch>
            <a:fillRect/>
          </a:stretch>
        </p:blipFill>
        <p:spPr bwMode="auto">
          <a:xfrm>
            <a:off x="4121150" y="1295400"/>
            <a:ext cx="4260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Omniprobe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0" y="2716213"/>
            <a:ext cx="3505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Tungsten Gas Injection</a:t>
            </a:r>
            <a:b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</a:br>
            <a:r>
              <a:rPr lang="en-US" altLang="en-US" sz="1600" b="1">
                <a:solidFill>
                  <a:srgbClr val="002060"/>
                </a:solidFill>
                <a:latin typeface="Arial Narrow" pitchFamily="34" charset="0"/>
              </a:rPr>
              <a:t>System (GIS)</a:t>
            </a:r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 flipV="1">
            <a:off x="2057400" y="2239963"/>
            <a:ext cx="57150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 flipV="1">
            <a:off x="1828800" y="2743200"/>
            <a:ext cx="5943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820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(continued) </a:t>
            </a:r>
          </a:p>
        </p:txBody>
      </p:sp>
      <p:sp>
        <p:nvSpPr>
          <p:cNvPr id="82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5841268"/>
            <a:ext cx="2913063" cy="635000"/>
          </a:xfrm>
        </p:spPr>
        <p:txBody>
          <a:bodyPr/>
          <a:lstStyle/>
          <a:p>
            <a:pPr algn="l" eaLnBrk="1" hangingPunct="1"/>
            <a:r>
              <a:rPr lang="en-US" altLang="en-US" sz="2000" dirty="0" smtClean="0">
                <a:solidFill>
                  <a:srgbClr val="002060"/>
                </a:solidFill>
              </a:rPr>
              <a:t>FEI Quanta 3D system</a:t>
            </a:r>
          </a:p>
        </p:txBody>
      </p:sp>
    </p:spTree>
    <p:extLst>
      <p:ext uri="{BB962C8B-B14F-4D97-AF65-F5344CB8AC3E}">
        <p14:creationId xmlns:p14="http://schemas.microsoft.com/office/powerpoint/2010/main" val="3312793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07950" y="1035050"/>
            <a:ext cx="9221788" cy="5346700"/>
            <a:chOff x="107504" y="1034899"/>
            <a:chExt cx="9222196" cy="5346429"/>
          </a:xfrm>
        </p:grpSpPr>
        <p:pic>
          <p:nvPicPr>
            <p:cNvPr id="92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628" y="1034899"/>
              <a:ext cx="6675120" cy="534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4"/>
            <p:cNvSpPr txBox="1">
              <a:spLocks noChangeArrowheads="1"/>
            </p:cNvSpPr>
            <p:nvPr/>
          </p:nvSpPr>
          <p:spPr bwMode="auto">
            <a:xfrm>
              <a:off x="724508" y="3347700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2060"/>
                  </a:solidFill>
                  <a:latin typeface="Arial Narrow" pitchFamily="34" charset="0"/>
                </a:rPr>
                <a:t>BSD</a:t>
              </a:r>
            </a:p>
          </p:txBody>
        </p:sp>
        <p:sp>
          <p:nvSpPr>
            <p:cNvPr id="9225" name="Text Box 5"/>
            <p:cNvSpPr txBox="1">
              <a:spLocks noChangeArrowheads="1"/>
            </p:cNvSpPr>
            <p:nvPr/>
          </p:nvSpPr>
          <p:spPr bwMode="auto">
            <a:xfrm>
              <a:off x="323528" y="4571836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2060"/>
                  </a:solidFill>
                  <a:latin typeface="Arial Narrow" pitchFamily="34" charset="0"/>
                </a:rPr>
                <a:t>Sample stage</a:t>
              </a:r>
            </a:p>
          </p:txBody>
        </p:sp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7884368" y="2627620"/>
              <a:ext cx="14453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2060"/>
                  </a:solidFill>
                  <a:latin typeface="Arial Narrow" pitchFamily="34" charset="0"/>
                </a:rPr>
                <a:t>Ion Column</a:t>
              </a:r>
            </a:p>
          </p:txBody>
        </p:sp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7020272" y="3861048"/>
              <a:ext cx="2133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Arial Narrow" pitchFamily="34" charset="0"/>
                </a:rPr>
                <a:t>GIS (Pt)</a:t>
              </a:r>
            </a:p>
          </p:txBody>
        </p:sp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107504" y="2168860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2060"/>
                  </a:solidFill>
                  <a:latin typeface="Arial Narrow" pitchFamily="34" charset="0"/>
                </a:rPr>
                <a:t>SEM Column</a:t>
              </a:r>
            </a:p>
          </p:txBody>
        </p:sp>
        <p:sp>
          <p:nvSpPr>
            <p:cNvPr id="9229" name="Line 11"/>
            <p:cNvSpPr>
              <a:spLocks noChangeShapeType="1"/>
            </p:cNvSpPr>
            <p:nvPr/>
          </p:nvSpPr>
          <p:spPr bwMode="auto">
            <a:xfrm flipV="1">
              <a:off x="1475656" y="2120280"/>
              <a:ext cx="1981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 flipV="1">
              <a:off x="1295636" y="2384884"/>
              <a:ext cx="22860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 flipV="1">
              <a:off x="1259632" y="3245532"/>
              <a:ext cx="2057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 flipH="1" flipV="1">
              <a:off x="6504384" y="2024844"/>
              <a:ext cx="15240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9233" name="Line 16"/>
            <p:cNvSpPr>
              <a:spLocks noChangeShapeType="1"/>
            </p:cNvSpPr>
            <p:nvPr/>
          </p:nvSpPr>
          <p:spPr bwMode="auto">
            <a:xfrm flipH="1" flipV="1">
              <a:off x="5940152" y="2641848"/>
              <a:ext cx="144780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</p:grp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0" y="14094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2060"/>
                </a:solidFill>
              </a:rPr>
              <a:t>Typical Configuration of FIB (continued): 0 degree tilted </a:t>
            </a:r>
          </a:p>
        </p:txBody>
      </p:sp>
      <p:sp>
        <p:nvSpPr>
          <p:cNvPr id="92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6249988"/>
            <a:ext cx="2913063" cy="635000"/>
          </a:xfrm>
        </p:spPr>
        <p:txBody>
          <a:bodyPr/>
          <a:lstStyle/>
          <a:p>
            <a:pPr algn="l" eaLnBrk="1" hangingPunct="1"/>
            <a:r>
              <a:rPr lang="en-US" altLang="en-US" sz="2000" smtClean="0">
                <a:solidFill>
                  <a:srgbClr val="002060"/>
                </a:solidFill>
              </a:rPr>
              <a:t>FEI Quanta 3D system</a:t>
            </a:r>
          </a:p>
        </p:txBody>
      </p:sp>
    </p:spTree>
    <p:extLst>
      <p:ext uri="{BB962C8B-B14F-4D97-AF65-F5344CB8AC3E}">
        <p14:creationId xmlns:p14="http://schemas.microsoft.com/office/powerpoint/2010/main" val="3751939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22045</TotalTime>
  <Words>1578</Words>
  <Application>Microsoft Office PowerPoint</Application>
  <PresentationFormat>On-screen Show (4:3)</PresentationFormat>
  <Paragraphs>217</Paragraphs>
  <Slides>46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굴림</vt:lpstr>
      <vt:lpstr>Times New Roman</vt:lpstr>
      <vt:lpstr>1_Default Design</vt:lpstr>
      <vt:lpstr>PhotoImpact</vt:lpstr>
      <vt:lpstr>CorelDRAW!</vt:lpstr>
      <vt:lpstr>CorelPhotoPaint.Image.7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FEI Quanta 3D system</vt:lpstr>
      <vt:lpstr>FEI Quanta 3D system</vt:lpstr>
      <vt:lpstr>FEI Quanta 3D system</vt:lpstr>
      <vt:lpstr>PowerPoint Presentation</vt:lpstr>
      <vt:lpstr>PowerPoint Presentation</vt:lpstr>
      <vt:lpstr>PowerPoint Presentation</vt:lpstr>
      <vt:lpstr>PowerPoint Presentation</vt:lpstr>
      <vt:lpstr>All equipment is pointed to one central spot 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Rehrmann</dc:creator>
  <cp:lastModifiedBy>Renee L. Lindenberg</cp:lastModifiedBy>
  <cp:revision>736</cp:revision>
  <cp:lastPrinted>2014-01-31T16:50:21Z</cp:lastPrinted>
  <dcterms:created xsi:type="dcterms:W3CDTF">2006-02-17T22:12:44Z</dcterms:created>
  <dcterms:modified xsi:type="dcterms:W3CDTF">2018-05-24T15:38:18Z</dcterms:modified>
</cp:coreProperties>
</file>