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0" y="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40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037" y="1921067"/>
            <a:ext cx="778592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00193" y="4481574"/>
            <a:ext cx="4743613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192" y="68580"/>
            <a:ext cx="7845615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569" y="1854200"/>
            <a:ext cx="8404860" cy="463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2014 James L. </a:t>
            </a:r>
            <a:r>
              <a:rPr lang="en-US" altLang="en-US" sz="800" dirty="0" err="1" smtClean="0"/>
              <a:t>Delattre</a:t>
            </a:r>
            <a:endParaRPr lang="en-US" altLang="en-US" sz="800" dirty="0" smtClean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Metal</a:t>
            </a:r>
            <a:r>
              <a:rPr lang="en-US" altLang="en-US" sz="800" baseline="0" dirty="0" smtClean="0"/>
              <a:t> Nanoparticles</a:t>
            </a:r>
            <a:r>
              <a:rPr lang="en-US" altLang="en-US" sz="800" dirty="0" smtClean="0"/>
              <a:t>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mith-nephew.com/key-products/advanced-wound-management/actico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ndenvironment.com/uploads/image/zero%20valent%20iron.jpg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genesis.com/contaminated-site-remediation-products/chemical-oxidation/Regenox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jjo.com/blog/tag/leather-gloves-with-nano-technology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.doe.gov/research/coal/energy-systems/gasification/gasifipedia/methanol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://www2.dupont.com/MCM/en_U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ems.soe.ucsc.edu/printed_materials.html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goldbulletin.org/assets/file/goldbulletin/downloads/Faraday_4_4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ldbulletin.org/assets/file/goldbulletin/downloads/Faraday_4_40.pdf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articlesociety.org/Whitcom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114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Nanoparticles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712" y="1310683"/>
            <a:ext cx="3067395" cy="474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1340" y="2160523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1942 Argyrol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895600"/>
            <a:ext cx="1904999" cy="3439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History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sz="44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Synthetic  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Metal</a:t>
            </a:r>
            <a:r>
              <a:rPr sz="44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155" y="630427"/>
            <a:ext cx="7019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Why </a:t>
            </a:r>
            <a:r>
              <a:rPr sz="3200" u="heavy" spc="-5" dirty="0">
                <a:uFill>
                  <a:solidFill>
                    <a:srgbClr val="002060"/>
                  </a:solidFill>
                </a:uFill>
              </a:rPr>
              <a:t>Synthetic</a:t>
            </a:r>
            <a:r>
              <a:rPr sz="3200" spc="-5" dirty="0"/>
              <a:t> Metal</a:t>
            </a:r>
            <a:r>
              <a:rPr sz="3200" spc="-80" dirty="0"/>
              <a:t> </a:t>
            </a:r>
            <a:r>
              <a:rPr sz="3200" spc="-5" dirty="0"/>
              <a:t>Nanoparticles?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789295" y="1569886"/>
            <a:ext cx="4750369" cy="447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549400"/>
            <a:ext cx="277304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Because naturally  occurring metal  nanoparticles can  form by reduction  of terrestrial metal  ions by organic  acids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http://www.nist.go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mm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l/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mmsd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il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ver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2060"/>
                </a:solidFill>
                <a:latin typeface="Arial"/>
                <a:cs typeface="Arial"/>
              </a:rPr>
              <a:t>-051011.cfm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83" y="95902"/>
            <a:ext cx="8377555" cy="552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5425">
              <a:lnSpc>
                <a:spcPts val="4865"/>
              </a:lnSpc>
            </a:pP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History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sz="44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Synthetic</a:t>
            </a:r>
            <a:endParaRPr sz="4400">
              <a:latin typeface="Arial"/>
              <a:cs typeface="Arial"/>
            </a:endParaRPr>
          </a:p>
          <a:p>
            <a:pPr marL="1493520">
              <a:lnSpc>
                <a:spcPct val="100000"/>
              </a:lnSpc>
            </a:pP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Metal</a:t>
            </a:r>
            <a:r>
              <a:rPr sz="4400" b="1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29"/>
              </a:spcBef>
            </a:pPr>
            <a:r>
              <a:rPr sz="2000" dirty="0">
                <a:latin typeface="Arial"/>
                <a:cs typeface="Arial"/>
              </a:rPr>
              <a:t>“We </a:t>
            </a: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only </a:t>
            </a:r>
            <a:r>
              <a:rPr sz="2000" spc="-5" dirty="0">
                <a:latin typeface="Arial"/>
                <a:cs typeface="Arial"/>
              </a:rPr>
              <a:t>recently </a:t>
            </a:r>
            <a:r>
              <a:rPr sz="2000" dirty="0">
                <a:latin typeface="Arial"/>
                <a:cs typeface="Arial"/>
              </a:rPr>
              <a:t>come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learn </a:t>
            </a:r>
            <a:r>
              <a:rPr sz="2000" spc="-5" dirty="0">
                <a:latin typeface="Arial"/>
                <a:cs typeface="Arial"/>
              </a:rPr>
              <a:t>that every structure </a:t>
            </a:r>
            <a:r>
              <a:rPr sz="2000" dirty="0">
                <a:latin typeface="Arial"/>
                <a:cs typeface="Arial"/>
              </a:rPr>
              <a:t>assumes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  properties and a special </a:t>
            </a:r>
            <a:r>
              <a:rPr sz="2000" spc="-5" dirty="0">
                <a:latin typeface="Arial"/>
                <a:cs typeface="Arial"/>
              </a:rPr>
              <a:t>behavior </a:t>
            </a:r>
            <a:r>
              <a:rPr sz="2000" dirty="0">
                <a:latin typeface="Arial"/>
                <a:cs typeface="Arial"/>
              </a:rPr>
              <a:t>when </a:t>
            </a:r>
            <a:r>
              <a:rPr sz="2000" spc="-5" dirty="0">
                <a:latin typeface="Arial"/>
                <a:cs typeface="Arial"/>
              </a:rPr>
              <a:t>its particles </a:t>
            </a:r>
            <a:r>
              <a:rPr sz="2000" dirty="0">
                <a:latin typeface="Arial"/>
                <a:cs typeface="Arial"/>
              </a:rPr>
              <a:t>are so </a:t>
            </a:r>
            <a:r>
              <a:rPr sz="2000" spc="-5" dirty="0">
                <a:latin typeface="Arial"/>
                <a:cs typeface="Arial"/>
              </a:rPr>
              <a:t>small that they  </a:t>
            </a:r>
            <a:r>
              <a:rPr sz="2000" dirty="0">
                <a:latin typeface="Arial"/>
                <a:cs typeface="Arial"/>
              </a:rPr>
              <a:t>can no longer be recognized </a:t>
            </a:r>
            <a:r>
              <a:rPr sz="2000" spc="-5" dirty="0">
                <a:latin typeface="Arial"/>
                <a:cs typeface="Arial"/>
              </a:rPr>
              <a:t>microscopically, while they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still too </a:t>
            </a:r>
            <a:r>
              <a:rPr sz="2000" dirty="0">
                <a:latin typeface="Arial"/>
                <a:cs typeface="Arial"/>
              </a:rPr>
              <a:t>large 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called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molecules.”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272288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from</a:t>
            </a:r>
            <a:endParaRPr sz="1200">
              <a:latin typeface="Arial"/>
              <a:cs typeface="Arial"/>
            </a:endParaRPr>
          </a:p>
          <a:p>
            <a:pPr marL="2722880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Arial"/>
                <a:cs typeface="Arial"/>
              </a:rPr>
              <a:t>“World of Neglected Dimensions”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1922.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27228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Carl Wilhelm Wolfgang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Ostwald</a:t>
            </a:r>
            <a:endParaRPr sz="2400">
              <a:latin typeface="Arial"/>
              <a:cs typeface="Arial"/>
            </a:endParaRPr>
          </a:p>
          <a:p>
            <a:pPr marL="2722880">
              <a:lnSpc>
                <a:spcPct val="100000"/>
              </a:lnSpc>
              <a:spcBef>
                <a:spcPts val="575"/>
              </a:spcBef>
            </a:pPr>
            <a:r>
              <a:rPr sz="2400" i="1" spc="-5" dirty="0">
                <a:latin typeface="Arial"/>
                <a:cs typeface="Arial"/>
              </a:rPr>
              <a:t>a.k.a. The Father of Colloidal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Chemistry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40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8290" y="1921067"/>
            <a:ext cx="550481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Contemporary Definitions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Nanoparticles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221" y="1230070"/>
            <a:ext cx="8127198" cy="4256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1123" y="5665723"/>
            <a:ext cx="609282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Credit: </a:t>
            </a:r>
            <a:r>
              <a:rPr sz="1700" dirty="0">
                <a:latin typeface="Arial"/>
                <a:cs typeface="Arial"/>
              </a:rPr>
              <a:t>Nanoparticle </a:t>
            </a:r>
            <a:r>
              <a:rPr sz="1700" spc="-5" dirty="0">
                <a:latin typeface="Arial"/>
                <a:cs typeface="Arial"/>
              </a:rPr>
              <a:t>Synthesis, Prof. </a:t>
            </a:r>
            <a:r>
              <a:rPr sz="1700" dirty="0">
                <a:latin typeface="Arial"/>
                <a:cs typeface="Arial"/>
              </a:rPr>
              <a:t>Jimmy C. </a:t>
            </a:r>
            <a:r>
              <a:rPr sz="1700" spc="-35" dirty="0">
                <a:latin typeface="Arial"/>
                <a:cs typeface="Arial"/>
              </a:rPr>
              <a:t>Yu, </a:t>
            </a:r>
            <a:r>
              <a:rPr sz="1700" dirty="0">
                <a:latin typeface="Arial"/>
                <a:cs typeface="Arial"/>
              </a:rPr>
              <a:t>Department  of </a:t>
            </a:r>
            <a:r>
              <a:rPr sz="1700" spc="-15" dirty="0">
                <a:latin typeface="Arial"/>
                <a:cs typeface="Arial"/>
              </a:rPr>
              <a:t>Chemistry, </a:t>
            </a:r>
            <a:r>
              <a:rPr sz="1700" dirty="0">
                <a:latin typeface="Arial"/>
                <a:cs typeface="Arial"/>
              </a:rPr>
              <a:t>The Chinese University of Hong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0813" y="30220"/>
            <a:ext cx="6888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Contemporary</a:t>
            </a:r>
            <a:r>
              <a:rPr spc="-10" dirty="0"/>
              <a:t> </a:t>
            </a:r>
            <a:r>
              <a:rPr spc="-5" dirty="0"/>
              <a:t>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813" y="30220"/>
            <a:ext cx="6888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Contemporary</a:t>
            </a:r>
            <a:r>
              <a:rPr spc="-10" dirty="0"/>
              <a:t> </a:t>
            </a:r>
            <a:r>
              <a:rPr spc="-5" dirty="0"/>
              <a:t>Definitions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63233" y="1621663"/>
            <a:ext cx="7237066" cy="3886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5029200"/>
            <a:ext cx="73914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865124"/>
            <a:ext cx="735457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Arial"/>
                <a:cs typeface="Arial"/>
              </a:rPr>
              <a:t>More than </a:t>
            </a:r>
            <a:r>
              <a:rPr sz="1700" dirty="0">
                <a:latin typeface="Arial"/>
                <a:cs typeface="Arial"/>
              </a:rPr>
              <a:t>24 distinct nano-related </a:t>
            </a:r>
            <a:r>
              <a:rPr sz="1700" spc="-5" dirty="0">
                <a:latin typeface="Arial"/>
                <a:cs typeface="Arial"/>
              </a:rPr>
              <a:t>definitions </a:t>
            </a:r>
            <a:r>
              <a:rPr sz="1700" dirty="0">
                <a:latin typeface="Arial"/>
                <a:cs typeface="Arial"/>
              </a:rPr>
              <a:t>have been proposed </a:t>
            </a:r>
            <a:r>
              <a:rPr sz="1700" spc="-5" dirty="0">
                <a:latin typeface="Arial"/>
                <a:cs typeface="Arial"/>
              </a:rPr>
              <a:t>mostly </a:t>
            </a:r>
            <a:r>
              <a:rPr sz="1700" dirty="0">
                <a:latin typeface="Arial"/>
                <a:cs typeface="Arial"/>
              </a:rPr>
              <a:t>by  standards organizations and government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agencies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466" y="5792301"/>
            <a:ext cx="735901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Report of the </a:t>
            </a:r>
            <a:r>
              <a:rPr sz="1700" b="1" spc="-5" dirty="0">
                <a:latin typeface="Arial"/>
                <a:cs typeface="Arial"/>
              </a:rPr>
              <a:t>ICCR </a:t>
            </a:r>
            <a:r>
              <a:rPr sz="1700" b="1" dirty="0">
                <a:latin typeface="Arial"/>
                <a:cs typeface="Arial"/>
              </a:rPr>
              <a:t>Joint </a:t>
            </a:r>
            <a:r>
              <a:rPr sz="1700" b="1" spc="-15" dirty="0">
                <a:latin typeface="Arial"/>
                <a:cs typeface="Arial"/>
              </a:rPr>
              <a:t>Ad </a:t>
            </a:r>
            <a:r>
              <a:rPr sz="1700" b="1" dirty="0">
                <a:latin typeface="Arial"/>
                <a:cs typeface="Arial"/>
              </a:rPr>
              <a:t>Hoc </a:t>
            </a:r>
            <a:r>
              <a:rPr sz="1700" b="1" spc="-10" dirty="0">
                <a:latin typeface="Arial"/>
                <a:cs typeface="Arial"/>
              </a:rPr>
              <a:t>Working </a:t>
            </a:r>
            <a:r>
              <a:rPr sz="1700" b="1" spc="-5" dirty="0">
                <a:latin typeface="Arial"/>
                <a:cs typeface="Arial"/>
              </a:rPr>
              <a:t>Group </a:t>
            </a:r>
            <a:r>
              <a:rPr sz="1700" b="1" dirty="0">
                <a:latin typeface="Arial"/>
                <a:cs typeface="Arial"/>
              </a:rPr>
              <a:t>on Nanotechnology </a:t>
            </a:r>
            <a:r>
              <a:rPr sz="1700" b="1" spc="-5" dirty="0">
                <a:latin typeface="Arial"/>
                <a:cs typeface="Arial"/>
              </a:rPr>
              <a:t>in  Cosmetic </a:t>
            </a:r>
            <a:r>
              <a:rPr sz="1700" b="1" dirty="0">
                <a:latin typeface="Arial"/>
                <a:cs typeface="Arial"/>
              </a:rPr>
              <a:t>Products: </a:t>
            </a:r>
            <a:r>
              <a:rPr sz="1700" b="1" spc="-5" dirty="0">
                <a:latin typeface="Arial"/>
                <a:cs typeface="Arial"/>
              </a:rPr>
              <a:t>Criteria </a:t>
            </a:r>
            <a:r>
              <a:rPr sz="1700" b="1" dirty="0">
                <a:latin typeface="Arial"/>
                <a:cs typeface="Arial"/>
              </a:rPr>
              <a:t>and Methods of </a:t>
            </a:r>
            <a:r>
              <a:rPr sz="1700" b="1" spc="-5" dirty="0">
                <a:latin typeface="Arial"/>
                <a:cs typeface="Arial"/>
              </a:rPr>
              <a:t>Detection </a:t>
            </a:r>
            <a:r>
              <a:rPr sz="1700" spc="-5" dirty="0">
                <a:latin typeface="Arial"/>
                <a:cs typeface="Arial"/>
              </a:rPr>
              <a:t>ICCR-4,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2010</a:t>
            </a: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817" y="30220"/>
            <a:ext cx="70745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Contemporary Definitions: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285" y="706876"/>
            <a:ext cx="7202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Cautionary Note on Regulatory</a:t>
            </a:r>
            <a:r>
              <a:rPr sz="2800" b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Definitions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478787"/>
            <a:ext cx="8105775" cy="441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“First,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have the problem of </a:t>
            </a:r>
            <a:r>
              <a:rPr sz="1600" spc="-10" dirty="0">
                <a:latin typeface="Arial"/>
                <a:cs typeface="Arial"/>
              </a:rPr>
              <a:t>definitions…Unfortunately, </a:t>
            </a:r>
            <a:r>
              <a:rPr sz="1600" spc="-5" dirty="0">
                <a:latin typeface="Arial"/>
                <a:cs typeface="Arial"/>
              </a:rPr>
              <a:t>the generally accepted definition  of nanotechnology—“the understanding and control of matter at dimensions between  approximately 1 and 100 nanometers,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spc="-5" dirty="0">
                <a:latin typeface="Arial"/>
                <a:cs typeface="Arial"/>
              </a:rPr>
              <a:t>unique phenomena enable novel  applications” is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the US National Nanotechnology Initiative uses—is one of  expedience, not of science. It serves the purpose of stimulating new research and  technology innovation in an exciting new area </a:t>
            </a:r>
            <a:r>
              <a:rPr sz="1600" spc="-15" dirty="0">
                <a:latin typeface="Arial"/>
                <a:cs typeface="Arial"/>
              </a:rPr>
              <a:t>brilliantly. </a:t>
            </a:r>
            <a:r>
              <a:rPr sz="1600" i="1" spc="-5" dirty="0">
                <a:latin typeface="Arial"/>
                <a:cs typeface="Arial"/>
              </a:rPr>
              <a:t>But it </a:t>
            </a:r>
            <a:r>
              <a:rPr sz="1600" i="1" spc="-10" dirty="0">
                <a:latin typeface="Arial"/>
                <a:cs typeface="Arial"/>
              </a:rPr>
              <a:t>doesn’t </a:t>
            </a:r>
            <a:r>
              <a:rPr sz="1600" i="1" spc="-5" dirty="0">
                <a:latin typeface="Arial"/>
                <a:cs typeface="Arial"/>
              </a:rPr>
              <a:t>clearly define a set  of products and processes that have </a:t>
            </a:r>
            <a:r>
              <a:rPr sz="1600" i="1" spc="-10" dirty="0">
                <a:latin typeface="Arial"/>
                <a:cs typeface="Arial"/>
              </a:rPr>
              <a:t>common </a:t>
            </a:r>
            <a:r>
              <a:rPr sz="1600" i="1" spc="-5" dirty="0">
                <a:latin typeface="Arial"/>
                <a:cs typeface="Arial"/>
              </a:rPr>
              <a:t>and specific safety issues; and it was never  intended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225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As a result, attempts to apply the generally accepted definition of nanotechnology to  material and product safety ends up in a messy mismatch. Materials that are probably  benign come under suspicion, </a:t>
            </a:r>
            <a:r>
              <a:rPr sz="1600" spc="-10" dirty="0">
                <a:latin typeface="Arial"/>
                <a:cs typeface="Arial"/>
              </a:rPr>
              <a:t>while </a:t>
            </a:r>
            <a:r>
              <a:rPr sz="1600" spc="-5" dirty="0">
                <a:latin typeface="Arial"/>
                <a:cs typeface="Arial"/>
              </a:rPr>
              <a:t>others that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should be </a:t>
            </a:r>
            <a:r>
              <a:rPr sz="1600" spc="-10" dirty="0">
                <a:latin typeface="Arial"/>
                <a:cs typeface="Arial"/>
              </a:rPr>
              <a:t>worried </a:t>
            </a:r>
            <a:r>
              <a:rPr sz="1600" spc="-5" dirty="0">
                <a:latin typeface="Arial"/>
                <a:cs typeface="Arial"/>
              </a:rPr>
              <a:t>about potentially  slip 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net.”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600" spc="-5" dirty="0">
                <a:latin typeface="Arial"/>
                <a:cs typeface="Arial"/>
              </a:rPr>
              <a:t>-	Prof. Andrew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Maynard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Director, </a:t>
            </a:r>
            <a:r>
              <a:rPr sz="1600" spc="-5" dirty="0">
                <a:latin typeface="Arial"/>
                <a:cs typeface="Arial"/>
              </a:rPr>
              <a:t>University of Michigan Risk Science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241300" marR="2070100">
              <a:lnSpc>
                <a:spcPct val="100000"/>
              </a:lnSpc>
            </a:pPr>
            <a:r>
              <a:rPr sz="1600" spc="-50" dirty="0">
                <a:latin typeface="Arial"/>
                <a:cs typeface="Arial"/>
              </a:rPr>
              <a:t>“Ten </a:t>
            </a:r>
            <a:r>
              <a:rPr sz="1600" spc="-5" dirty="0">
                <a:latin typeface="Arial"/>
                <a:cs typeface="Arial"/>
              </a:rPr>
              <a:t>things </a:t>
            </a:r>
            <a:r>
              <a:rPr sz="1600" spc="-10" dirty="0">
                <a:latin typeface="Arial"/>
                <a:cs typeface="Arial"/>
              </a:rPr>
              <a:t>everyone </a:t>
            </a:r>
            <a:r>
              <a:rPr sz="1600" spc="-5" dirty="0">
                <a:latin typeface="Arial"/>
                <a:cs typeface="Arial"/>
              </a:rPr>
              <a:t>should know about nanotechnology safety”  2020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Science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2639" y="1921067"/>
            <a:ext cx="3997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Nanoparticles: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932" y="2896425"/>
            <a:ext cx="4716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Methods of</a:t>
            </a: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Manufacture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427" y="1345600"/>
            <a:ext cx="2794742" cy="233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2476" y="3896864"/>
            <a:ext cx="2446145" cy="264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741" y="30220"/>
            <a:ext cx="65157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Manufacturing</a:t>
            </a:r>
            <a:r>
              <a:rPr spc="-15" dirty="0"/>
              <a:t> </a:t>
            </a:r>
            <a:r>
              <a:rPr spc="-5" dirty="0"/>
              <a:t>Methods: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939" y="706876"/>
            <a:ext cx="8770620" cy="611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800" b="1" spc="-75" dirty="0">
                <a:solidFill>
                  <a:srgbClr val="002060"/>
                </a:solidFill>
                <a:latin typeface="Arial"/>
                <a:cs typeface="Arial"/>
              </a:rPr>
              <a:t>Two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General Approaches to Nanoparticle</a:t>
            </a:r>
            <a:r>
              <a:rPr sz="2800" b="1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Synthesis</a:t>
            </a:r>
            <a:endParaRPr sz="2800" dirty="0">
              <a:latin typeface="Arial"/>
              <a:cs typeface="Arial"/>
            </a:endParaRPr>
          </a:p>
          <a:p>
            <a:pPr marL="680720" indent="-35052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680720" algn="l"/>
              </a:tabLst>
            </a:pPr>
            <a:r>
              <a:rPr sz="2400" b="1" spc="-65" dirty="0">
                <a:solidFill>
                  <a:srgbClr val="002060"/>
                </a:solidFill>
                <a:latin typeface="Arial"/>
                <a:cs typeface="Arial"/>
              </a:rPr>
              <a:t>Top </a:t>
            </a:r>
            <a:r>
              <a:rPr sz="2400" b="1" spc="30" dirty="0">
                <a:solidFill>
                  <a:srgbClr val="002060"/>
                </a:solidFill>
                <a:latin typeface="Cambria Math"/>
                <a:cs typeface="Cambria Math"/>
              </a:rPr>
              <a:t>⇨</a:t>
            </a:r>
            <a:r>
              <a:rPr sz="2400" b="1" spc="15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Down:</a:t>
            </a:r>
            <a:endParaRPr sz="2400" dirty="0">
              <a:latin typeface="Arial"/>
              <a:cs typeface="Arial"/>
            </a:endParaRPr>
          </a:p>
          <a:p>
            <a:pPr marL="1078865" marR="3791585" lvl="1" indent="-350520" algn="just">
              <a:lnSpc>
                <a:spcPct val="100000"/>
              </a:lnSpc>
              <a:spcBef>
                <a:spcPts val="1600"/>
              </a:spcBef>
              <a:buChar char="•"/>
              <a:tabLst>
                <a:tab pos="10795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Start </a:t>
            </a:r>
            <a:r>
              <a:rPr sz="2400" b="1" spc="0" dirty="0">
                <a:solidFill>
                  <a:srgbClr val="00206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the bulk</a:t>
            </a:r>
            <a:r>
              <a:rPr sz="2400" b="1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material  and “cut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away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material”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to 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make the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what 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you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want</a:t>
            </a:r>
            <a:endParaRPr sz="2400" dirty="0">
              <a:latin typeface="Arial"/>
              <a:cs typeface="Arial"/>
            </a:endParaRPr>
          </a:p>
          <a:p>
            <a:pPr marL="680720" indent="-35052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68072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Bottom </a:t>
            </a:r>
            <a:r>
              <a:rPr sz="2400" b="1" spc="30" dirty="0">
                <a:solidFill>
                  <a:srgbClr val="002060"/>
                </a:solidFill>
                <a:latin typeface="Cambria Math"/>
                <a:cs typeface="Cambria Math"/>
              </a:rPr>
              <a:t>⇨</a:t>
            </a:r>
            <a:r>
              <a:rPr sz="2400" b="1" spc="10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Up:</a:t>
            </a:r>
            <a:endParaRPr sz="2400" dirty="0">
              <a:latin typeface="Arial"/>
              <a:cs typeface="Arial"/>
            </a:endParaRPr>
          </a:p>
          <a:p>
            <a:pPr marL="962660" marR="3821429" lvl="1" indent="-234950">
              <a:lnSpc>
                <a:spcPct val="100000"/>
              </a:lnSpc>
              <a:spcBef>
                <a:spcPts val="1600"/>
              </a:spcBef>
              <a:buChar char="•"/>
              <a:tabLst>
                <a:tab pos="962025" algn="l"/>
                <a:tab pos="96266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Building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what 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you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want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by  assembling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from building  blocks (such as atoms and  molecules).</a:t>
            </a:r>
            <a:endParaRPr sz="2400" dirty="0">
              <a:latin typeface="Arial"/>
              <a:cs typeface="Arial"/>
            </a:endParaRPr>
          </a:p>
          <a:p>
            <a:pPr marL="942975" marR="3385820" indent="-285115">
              <a:lnSpc>
                <a:spcPct val="100000"/>
              </a:lnSpc>
              <a:spcBef>
                <a:spcPts val="330"/>
              </a:spcBef>
              <a:buChar char="•"/>
              <a:tabLst>
                <a:tab pos="942975" algn="l"/>
                <a:tab pos="94361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Atom-by-atom, molecule-by-  molecule, or</a:t>
            </a:r>
            <a:r>
              <a:rPr sz="2400" b="1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cluster-by-cluster</a:t>
            </a:r>
            <a:endParaRPr sz="2400" dirty="0">
              <a:latin typeface="Arial"/>
              <a:cs typeface="Arial"/>
            </a:endParaRPr>
          </a:p>
          <a:p>
            <a:pPr marL="12700" marR="3101340" indent="-635">
              <a:lnSpc>
                <a:spcPct val="100000"/>
              </a:lnSpc>
              <a:spcBef>
                <a:spcPts val="990"/>
              </a:spcBef>
            </a:pPr>
            <a:r>
              <a:rPr sz="1100" spc="-5" dirty="0">
                <a:latin typeface="Arial"/>
                <a:cs typeface="Arial"/>
              </a:rPr>
              <a:t>Credit: Nanoparticle Synthesis, </a:t>
            </a:r>
            <a:r>
              <a:rPr sz="1100" dirty="0">
                <a:latin typeface="Arial"/>
                <a:cs typeface="Arial"/>
              </a:rPr>
              <a:t>Prof. Jimmy </a:t>
            </a:r>
            <a:r>
              <a:rPr sz="1100" spc="-5" dirty="0">
                <a:latin typeface="Arial"/>
                <a:cs typeface="Arial"/>
              </a:rPr>
              <a:t>C. Yu, Department of Chemistry, </a:t>
            </a:r>
            <a:r>
              <a:rPr sz="110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Chinese  University of Hong Kong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838200"/>
            <a:ext cx="8241665" cy="57213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Milling (rarely achieves</a:t>
            </a:r>
            <a:r>
              <a:rPr sz="24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nanoscale)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Sputter/laser/e-beam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deposition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(energy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+ 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metal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target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=</a:t>
            </a:r>
            <a:r>
              <a:rPr sz="18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NPs)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Pulsed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Wire</a:t>
            </a:r>
            <a:r>
              <a:rPr sz="2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Evaporation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Nanolithography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Pros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Can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be</a:t>
            </a:r>
            <a:r>
              <a:rPr sz="20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inexpensive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Scalable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Pure target = pure NPs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(in</a:t>
            </a:r>
            <a:r>
              <a:rPr sz="20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theory)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Cons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10 ~ 1000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nm;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broad</a:t>
            </a:r>
            <a:r>
              <a:rPr sz="20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distribution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Highly varied particle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shape or</a:t>
            </a:r>
            <a:r>
              <a:rPr sz="20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geometry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Oxidation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/</a:t>
            </a:r>
            <a:r>
              <a:rPr sz="2000"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impurities</a:t>
            </a:r>
            <a:endParaRPr sz="2000" dirty="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755"/>
              </a:spcBef>
            </a:pPr>
            <a:r>
              <a:rPr sz="1700" spc="-5" dirty="0">
                <a:latin typeface="Arial"/>
                <a:cs typeface="Arial"/>
                <a:hlinkClick r:id="rId2"/>
              </a:rPr>
              <a:t>http://www.smith-nephew.com/key-products/advanced-wound-management/acticoat/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774" y="152400"/>
            <a:ext cx="6142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Top-Down</a:t>
            </a:r>
            <a:r>
              <a:rPr spc="-70" dirty="0"/>
              <a:t> </a:t>
            </a:r>
            <a:r>
              <a:rPr dirty="0"/>
              <a:t>Approaches</a:t>
            </a:r>
          </a:p>
        </p:txBody>
      </p:sp>
      <p:sp>
        <p:nvSpPr>
          <p:cNvPr id="3" name="object 3"/>
          <p:cNvSpPr/>
          <p:nvPr/>
        </p:nvSpPr>
        <p:spPr>
          <a:xfrm>
            <a:off x="5071533" y="2057400"/>
            <a:ext cx="2963333" cy="1679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2644" y="3925706"/>
            <a:ext cx="1943805" cy="2353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14527"/>
            <a:ext cx="7900414" cy="5925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7196" y="457200"/>
            <a:ext cx="4146803" cy="295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97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250" y="1434085"/>
            <a:ext cx="8438515" cy="246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5266055" algn="l"/>
              </a:tabLst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40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Nanoparticles:	How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they  manufactured, what useful 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properties do they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have and what 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some examples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products?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136525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Dr. </a:t>
            </a:r>
            <a:r>
              <a:rPr spc="-10" dirty="0"/>
              <a:t>James </a:t>
            </a:r>
            <a:r>
              <a:rPr spc="-5" dirty="0"/>
              <a:t>Delattre  </a:t>
            </a:r>
            <a:r>
              <a:rPr spc="-10" dirty="0"/>
              <a:t>NanoHorizons.</a:t>
            </a:r>
            <a:r>
              <a:rPr spc="5" dirty="0"/>
              <a:t> </a:t>
            </a:r>
            <a:r>
              <a:rPr spc="-10" dirty="0"/>
              <a:t>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439" y="17780"/>
            <a:ext cx="56749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Bottom-Up</a:t>
            </a:r>
            <a:r>
              <a:rPr spc="-75" dirty="0"/>
              <a:t> </a:t>
            </a:r>
            <a:r>
              <a:rPr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714248"/>
            <a:ext cx="7680959" cy="56407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Liquid Phase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Synthesis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from Chemical</a:t>
            </a:r>
            <a:r>
              <a:rPr sz="2400" b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Precursors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Chemical</a:t>
            </a:r>
            <a:r>
              <a:rPr sz="2400" b="1" spc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Reduction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Electrochemical</a:t>
            </a:r>
            <a:r>
              <a:rPr sz="2400" b="1" spc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Reduction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Vapor Phase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Synthesis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from Chemical</a:t>
            </a:r>
            <a:r>
              <a:rPr sz="2400" b="1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Precursors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Chemical Vapor</a:t>
            </a: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Deposition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Flame Spray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Pyrolysis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Self-Assembly of Clusters,</a:t>
            </a:r>
            <a:r>
              <a:rPr sz="24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Particles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Pros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Good control of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size</a:t>
            </a:r>
            <a:r>
              <a:rPr sz="20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distribution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Shape control in some</a:t>
            </a:r>
            <a:r>
              <a:rPr sz="20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Impurities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often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intermixed in</a:t>
            </a:r>
            <a:r>
              <a:rPr sz="20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NPs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Limits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scalability in some</a:t>
            </a:r>
            <a:r>
              <a:rPr sz="2000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074" y="1295400"/>
            <a:ext cx="6535521" cy="457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741" y="30220"/>
            <a:ext cx="6515734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Manufacturing</a:t>
            </a:r>
            <a:r>
              <a:rPr spc="-15" dirty="0"/>
              <a:t> </a:t>
            </a:r>
            <a:r>
              <a:rPr spc="-5" dirty="0"/>
              <a:t>Methods: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Bottom-Up </a:t>
            </a:r>
            <a:r>
              <a:rPr sz="2800" spc="-5" dirty="0"/>
              <a:t>Chemical</a:t>
            </a:r>
            <a:r>
              <a:rPr sz="2800" spc="60" dirty="0"/>
              <a:t> </a:t>
            </a:r>
            <a:r>
              <a:rPr sz="2800" spc="-5" dirty="0"/>
              <a:t>Reduction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736340" y="6400800"/>
            <a:ext cx="51098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Source: Nanoscale </a:t>
            </a:r>
            <a:r>
              <a:rPr sz="1700" spc="-5" dirty="0">
                <a:latin typeface="Arial"/>
                <a:cs typeface="Arial"/>
              </a:rPr>
              <a:t>manufacturing </a:t>
            </a:r>
            <a:r>
              <a:rPr sz="1700" dirty="0">
                <a:latin typeface="Arial"/>
                <a:cs typeface="Arial"/>
              </a:rPr>
              <a:t>curriculum </a:t>
            </a:r>
            <a:r>
              <a:rPr sz="1700" spc="-5" dirty="0">
                <a:latin typeface="Arial"/>
                <a:cs typeface="Arial"/>
              </a:rPr>
              <a:t>for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ATE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741" y="30220"/>
            <a:ext cx="6515734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Manufacturing</a:t>
            </a:r>
            <a:r>
              <a:rPr spc="-15" dirty="0"/>
              <a:t> </a:t>
            </a:r>
            <a:r>
              <a:rPr spc="-5" dirty="0"/>
              <a:t>Methods: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Bottom-Up </a:t>
            </a:r>
            <a:r>
              <a:rPr sz="2800" spc="-5" dirty="0"/>
              <a:t>Chemical</a:t>
            </a:r>
            <a:r>
              <a:rPr sz="2800" spc="60" dirty="0"/>
              <a:t> </a:t>
            </a:r>
            <a:r>
              <a:rPr sz="2800" spc="-5" dirty="0"/>
              <a:t>Reduction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5486399" cy="528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4494" y="1627124"/>
            <a:ext cx="4173854" cy="450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Metal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Nanoparticle Properties</a:t>
            </a:r>
            <a:r>
              <a:rPr sz="1700" b="1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Including: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Composition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Particle</a:t>
            </a:r>
            <a:r>
              <a:rPr sz="17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size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Crystal</a:t>
            </a:r>
            <a:r>
              <a:rPr sz="1700" b="1" spc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structure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Shape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Zeta</a:t>
            </a: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Potential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Reactivity</a:t>
            </a:r>
            <a:endParaRPr sz="1700">
              <a:latin typeface="Arial"/>
              <a:cs typeface="Arial"/>
            </a:endParaRPr>
          </a:p>
          <a:p>
            <a:pPr marL="546100" indent="-76200">
              <a:lnSpc>
                <a:spcPct val="100000"/>
              </a:lnSpc>
              <a:buSzPct val="94117"/>
              <a:buFont typeface="Arial"/>
              <a:buChar char="•"/>
              <a:tabLst>
                <a:tab pos="546735" algn="l"/>
              </a:tabLst>
            </a:pP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Solubility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232410">
              <a:lnSpc>
                <a:spcPct val="100000"/>
              </a:lnSpc>
            </a:pP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can be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controlled </a:t>
            </a: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(though not 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independently) </a:t>
            </a: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by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modifying </a:t>
            </a: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metal  precursors,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solvents, </a:t>
            </a: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reducing agents  and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polymer</a:t>
            </a: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2060"/>
                </a:solidFill>
                <a:latin typeface="Arial"/>
                <a:cs typeface="Arial"/>
              </a:rPr>
              <a:t>stabilizers</a:t>
            </a:r>
            <a:endParaRPr sz="1700">
              <a:latin typeface="Arial"/>
              <a:cs typeface="Arial"/>
            </a:endParaRPr>
          </a:p>
          <a:p>
            <a:pPr marL="12700" marR="463550">
              <a:lnSpc>
                <a:spcPct val="100000"/>
              </a:lnSpc>
              <a:spcBef>
                <a:spcPts val="1685"/>
              </a:spcBef>
            </a:pP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G. Z. Cao, Nanostructures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&amp;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Nanomaterials,  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London: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Imperial College</a:t>
            </a:r>
            <a:r>
              <a:rPr sz="14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Press,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2004.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439" y="246380"/>
            <a:ext cx="56749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Bottom-Up</a:t>
            </a:r>
            <a:r>
              <a:rPr spc="-75" dirty="0"/>
              <a:t> </a:t>
            </a:r>
            <a:r>
              <a:rPr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368036"/>
            <a:ext cx="7132320" cy="46418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Strategies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for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high</a:t>
            </a:r>
            <a:r>
              <a:rPr sz="32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dispersion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thermodynamic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equilibrium</a:t>
            </a:r>
            <a:r>
              <a:rPr sz="2800" b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approach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supersaturate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nucleate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controlled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kinetic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approach</a:t>
            </a:r>
            <a:endParaRPr sz="2800">
              <a:latin typeface="Arial"/>
              <a:cs typeface="Arial"/>
            </a:endParaRPr>
          </a:p>
          <a:p>
            <a:pPr marL="1155700" marR="79375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limiting the amount of precursors for the 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confining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 limited</a:t>
            </a:r>
            <a:r>
              <a:rPr sz="24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diffusion limited</a:t>
            </a:r>
            <a:r>
              <a:rPr sz="24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741" y="30220"/>
            <a:ext cx="6515734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Manufacturing</a:t>
            </a:r>
            <a:r>
              <a:rPr spc="-15" dirty="0"/>
              <a:t> </a:t>
            </a:r>
            <a:r>
              <a:rPr spc="-5" dirty="0"/>
              <a:t>Methods: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Bottom-Up </a:t>
            </a:r>
            <a:r>
              <a:rPr sz="2800" spc="-5" dirty="0"/>
              <a:t>Flame </a:t>
            </a:r>
            <a:r>
              <a:rPr sz="2800" spc="-10" dirty="0"/>
              <a:t>Spray</a:t>
            </a:r>
            <a:r>
              <a:rPr sz="2800" spc="80" dirty="0"/>
              <a:t> </a:t>
            </a:r>
            <a:r>
              <a:rPr sz="2800" spc="-10" dirty="0"/>
              <a:t>Pyrolysis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2140" y="6096000"/>
            <a:ext cx="792860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Aerosol-assisted </a:t>
            </a:r>
            <a:r>
              <a:rPr sz="1700" spc="-5" dirty="0">
                <a:latin typeface="Arial"/>
                <a:cs typeface="Arial"/>
              </a:rPr>
              <a:t>synthesis </a:t>
            </a:r>
            <a:r>
              <a:rPr sz="1700" dirty="0">
                <a:latin typeface="Arial"/>
                <a:cs typeface="Arial"/>
              </a:rPr>
              <a:t>and assembly of nanoscale building blocks, NE </a:t>
            </a:r>
            <a:r>
              <a:rPr sz="1700" spc="-5" dirty="0">
                <a:latin typeface="Arial"/>
                <a:cs typeface="Arial"/>
              </a:rPr>
              <a:t>Motl, </a:t>
            </a:r>
            <a:r>
              <a:rPr sz="1700" dirty="0">
                <a:latin typeface="Arial"/>
                <a:cs typeface="Arial"/>
              </a:rPr>
              <a:t>J.  </a:t>
            </a:r>
            <a:r>
              <a:rPr sz="1700" spc="-20" dirty="0">
                <a:latin typeface="Arial"/>
                <a:cs typeface="Arial"/>
              </a:rPr>
              <a:t>Mater. </a:t>
            </a:r>
            <a:r>
              <a:rPr sz="1700" dirty="0">
                <a:latin typeface="Arial"/>
                <a:cs typeface="Arial"/>
              </a:rPr>
              <a:t>Chem. A, 2013,1,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5193-5202</a:t>
            </a:r>
          </a:p>
        </p:txBody>
      </p:sp>
      <p:sp>
        <p:nvSpPr>
          <p:cNvPr id="4" name="object 4"/>
          <p:cNvSpPr/>
          <p:nvPr/>
        </p:nvSpPr>
        <p:spPr>
          <a:xfrm>
            <a:off x="1766012" y="1537413"/>
            <a:ext cx="5244386" cy="437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741" y="30220"/>
            <a:ext cx="6515734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Manufacturing</a:t>
            </a:r>
            <a:r>
              <a:rPr spc="-15" dirty="0"/>
              <a:t> </a:t>
            </a:r>
            <a:r>
              <a:rPr spc="-5" dirty="0"/>
              <a:t>Methods: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Bottom-Up </a:t>
            </a:r>
            <a:r>
              <a:rPr sz="2800" spc="-5" dirty="0"/>
              <a:t>Flame </a:t>
            </a:r>
            <a:r>
              <a:rPr sz="2800" spc="-10" dirty="0"/>
              <a:t>Spray</a:t>
            </a:r>
            <a:r>
              <a:rPr sz="2800" spc="80" dirty="0"/>
              <a:t> </a:t>
            </a:r>
            <a:r>
              <a:rPr sz="2800" spc="-10" dirty="0"/>
              <a:t>Pyrolysis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5439155" cy="393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2284" y="1524000"/>
            <a:ext cx="2485643" cy="228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589523"/>
            <a:ext cx="61614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Pd dispersion and corresponding Pd </a:t>
            </a:r>
            <a:r>
              <a:rPr sz="1700" i="1" spc="-5" dirty="0">
                <a:latin typeface="Arial"/>
                <a:cs typeface="Arial"/>
              </a:rPr>
              <a:t>particle </a:t>
            </a:r>
            <a:r>
              <a:rPr sz="1700" i="1" spc="-15" dirty="0">
                <a:latin typeface="Arial"/>
                <a:cs typeface="Arial"/>
              </a:rPr>
              <a:t>size </a:t>
            </a:r>
            <a:r>
              <a:rPr sz="1700" i="1" dirty="0">
                <a:latin typeface="Arial"/>
                <a:cs typeface="Arial"/>
              </a:rPr>
              <a:t>of </a:t>
            </a:r>
            <a:r>
              <a:rPr sz="1700" i="1" spc="-5" dirty="0">
                <a:latin typeface="Arial"/>
                <a:cs typeface="Arial"/>
              </a:rPr>
              <a:t>flame-made  </a:t>
            </a:r>
            <a:r>
              <a:rPr sz="1700" i="1" dirty="0">
                <a:latin typeface="Arial"/>
                <a:cs typeface="Arial"/>
              </a:rPr>
              <a:t>Pd/Al</a:t>
            </a:r>
            <a:r>
              <a:rPr sz="1650" baseline="-20202" dirty="0">
                <a:latin typeface="Arial"/>
                <a:cs typeface="Arial"/>
              </a:rPr>
              <a:t>2</a:t>
            </a:r>
            <a:r>
              <a:rPr sz="1700" i="1" dirty="0">
                <a:latin typeface="Arial"/>
                <a:cs typeface="Arial"/>
              </a:rPr>
              <a:t>O</a:t>
            </a:r>
            <a:r>
              <a:rPr sz="1650" baseline="-20202" dirty="0">
                <a:latin typeface="Arial"/>
                <a:cs typeface="Arial"/>
              </a:rPr>
              <a:t>3 </a:t>
            </a:r>
            <a:r>
              <a:rPr sz="1700" i="1" spc="-10" dirty="0">
                <a:latin typeface="Arial"/>
                <a:cs typeface="Arial"/>
              </a:rPr>
              <a:t>with </a:t>
            </a:r>
            <a:r>
              <a:rPr sz="1700" i="1" spc="-5" dirty="0">
                <a:latin typeface="Arial"/>
                <a:cs typeface="Arial"/>
              </a:rPr>
              <a:t>different </a:t>
            </a:r>
            <a:r>
              <a:rPr sz="1700" i="1" dirty="0">
                <a:latin typeface="Arial"/>
                <a:cs typeface="Arial"/>
              </a:rPr>
              <a:t>Pd </a:t>
            </a:r>
            <a:r>
              <a:rPr sz="1700" i="1" spc="-5" dirty="0">
                <a:latin typeface="Arial"/>
                <a:cs typeface="Arial"/>
              </a:rPr>
              <a:t>contents </a:t>
            </a:r>
            <a:r>
              <a:rPr sz="1700" i="1" dirty="0">
                <a:latin typeface="Arial"/>
                <a:cs typeface="Arial"/>
              </a:rPr>
              <a:t>and Al</a:t>
            </a:r>
            <a:r>
              <a:rPr sz="1650" baseline="-20202" dirty="0">
                <a:latin typeface="Arial"/>
                <a:cs typeface="Arial"/>
              </a:rPr>
              <a:t>2</a:t>
            </a:r>
            <a:r>
              <a:rPr sz="1700" i="1" dirty="0">
                <a:latin typeface="Arial"/>
                <a:cs typeface="Arial"/>
              </a:rPr>
              <a:t>O</a:t>
            </a:r>
            <a:r>
              <a:rPr sz="1650" baseline="-20202" dirty="0">
                <a:latin typeface="Arial"/>
                <a:cs typeface="Arial"/>
              </a:rPr>
              <a:t>3</a:t>
            </a:r>
            <a:r>
              <a:rPr sz="1700" i="1" dirty="0">
                <a:latin typeface="Arial"/>
                <a:cs typeface="Arial"/>
              </a:rPr>
              <a:t>surface</a:t>
            </a:r>
            <a:r>
              <a:rPr sz="1700" i="1" spc="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area.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8540" y="4143247"/>
            <a:ext cx="249110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Flame Synthesis of Supported Platinum  </a:t>
            </a:r>
            <a:r>
              <a:rPr sz="1100" dirty="0">
                <a:latin typeface="Arial"/>
                <a:cs typeface="Arial"/>
              </a:rPr>
              <a:t>Group </a:t>
            </a:r>
            <a:r>
              <a:rPr sz="1100" spc="-5" dirty="0">
                <a:latin typeface="Arial"/>
                <a:cs typeface="Arial"/>
              </a:rPr>
              <a:t>Metals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Catalysis 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Sensors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 marR="28257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Reto Strobel, ETH-Zurich, Platinum  Metals </a:t>
            </a:r>
            <a:r>
              <a:rPr sz="1100" spc="-10" dirty="0">
                <a:latin typeface="Arial"/>
                <a:cs typeface="Arial"/>
              </a:rPr>
              <a:t>Review, </a:t>
            </a:r>
            <a:r>
              <a:rPr sz="1100" dirty="0">
                <a:latin typeface="Arial"/>
                <a:cs typeface="Arial"/>
              </a:rPr>
              <a:t>Jan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2009.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9010" marR="5080" indent="-1769745">
              <a:lnSpc>
                <a:spcPct val="100000"/>
              </a:lnSpc>
              <a:spcBef>
                <a:spcPts val="100"/>
              </a:spcBef>
            </a:pPr>
            <a:r>
              <a:rPr dirty="0"/>
              <a:t>Surface </a:t>
            </a:r>
            <a:r>
              <a:rPr spc="-5" dirty="0"/>
              <a:t>Functionalization </a:t>
            </a:r>
            <a:r>
              <a:rPr dirty="0"/>
              <a:t>&amp;  Self</a:t>
            </a:r>
            <a:r>
              <a:rPr spc="-15" dirty="0"/>
              <a:t> </a:t>
            </a:r>
            <a:r>
              <a:rPr dirty="0"/>
              <a:t>Assembly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371600"/>
            <a:ext cx="3736847" cy="327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1180" y="1469773"/>
            <a:ext cx="2242038" cy="3164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4751323"/>
            <a:ext cx="8113395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6106160" algn="l"/>
                <a:tab pos="6755765" algn="l"/>
              </a:tabLst>
            </a:pPr>
            <a:r>
              <a:rPr sz="1800" spc="-10" dirty="0">
                <a:latin typeface="Arial"/>
                <a:cs typeface="Arial"/>
              </a:rPr>
              <a:t>Fundamental problem: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thermodynamically </a:t>
            </a:r>
            <a:r>
              <a:rPr sz="1800" spc="-5" dirty="0">
                <a:latin typeface="Arial"/>
                <a:cs typeface="Arial"/>
              </a:rPr>
              <a:t>stable state of metals,  semiconductors, </a:t>
            </a:r>
            <a:r>
              <a:rPr sz="1800" spc="-10" dirty="0">
                <a:latin typeface="Arial"/>
                <a:cs typeface="Arial"/>
              </a:rPr>
              <a:t>and polymers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bulk </a:t>
            </a:r>
            <a:r>
              <a:rPr sz="1800" spc="-5" dirty="0">
                <a:latin typeface="Arial"/>
                <a:cs typeface="Arial"/>
              </a:rPr>
              <a:t>material, </a:t>
            </a:r>
            <a:r>
              <a:rPr sz="1800" spc="-10" dirty="0">
                <a:latin typeface="Arial"/>
                <a:cs typeface="Arial"/>
              </a:rPr>
              <a:t>not colloidal </a:t>
            </a:r>
            <a:r>
              <a:rPr sz="1800" spc="-5" dirty="0">
                <a:latin typeface="Arial"/>
                <a:cs typeface="Arial"/>
              </a:rPr>
              <a:t>particles. </a:t>
            </a:r>
            <a:r>
              <a:rPr sz="1800" spc="-10" dirty="0">
                <a:latin typeface="Arial"/>
                <a:cs typeface="Arial"/>
              </a:rPr>
              <a:t>Stable  colloidal dispersions r</a:t>
            </a:r>
            <a:r>
              <a:rPr sz="1800" i="1" spc="-10" dirty="0">
                <a:latin typeface="Arial"/>
                <a:cs typeface="Arial"/>
              </a:rPr>
              <a:t>equire </a:t>
            </a:r>
            <a:r>
              <a:rPr sz="1800" spc="-10" dirty="0">
                <a:latin typeface="Arial"/>
                <a:cs typeface="Arial"/>
              </a:rPr>
              <a:t>an </a:t>
            </a:r>
            <a:r>
              <a:rPr sz="1800" spc="-5" dirty="0">
                <a:latin typeface="Arial"/>
                <a:cs typeface="Arial"/>
              </a:rPr>
              <a:t>interfacial stabilizer, </a:t>
            </a:r>
            <a:r>
              <a:rPr sz="1800" spc="-15" dirty="0">
                <a:latin typeface="Arial"/>
                <a:cs typeface="Arial"/>
              </a:rPr>
              <a:t>which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	chemical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  reduces </a:t>
            </a:r>
            <a:r>
              <a:rPr sz="1800" spc="-5" dirty="0">
                <a:latin typeface="Arial"/>
                <a:cs typeface="Arial"/>
              </a:rPr>
              <a:t>the interfacial free </a:t>
            </a:r>
            <a:r>
              <a:rPr sz="1800" spc="-10" dirty="0">
                <a:latin typeface="Arial"/>
                <a:cs typeface="Arial"/>
              </a:rPr>
              <a:t>energy </a:t>
            </a:r>
            <a:r>
              <a:rPr sz="1800" spc="-15" dirty="0">
                <a:latin typeface="Arial"/>
                <a:cs typeface="Arial"/>
              </a:rPr>
              <a:t>between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particle	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solvent </a:t>
            </a:r>
            <a:r>
              <a:rPr sz="1800" spc="-15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makes short </a:t>
            </a:r>
            <a:r>
              <a:rPr sz="1800" spc="-10" dirty="0">
                <a:latin typeface="Arial"/>
                <a:cs typeface="Arial"/>
              </a:rPr>
              <a:t>range </a:t>
            </a:r>
            <a:r>
              <a:rPr sz="1800" spc="-5" dirty="0">
                <a:latin typeface="Arial"/>
                <a:cs typeface="Arial"/>
              </a:rPr>
              <a:t>forces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the particles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repulsive.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</a:pPr>
            <a:r>
              <a:rPr sz="1400" b="1" spc="-5" dirty="0">
                <a:solidFill>
                  <a:srgbClr val="2929FF"/>
                </a:solidFill>
                <a:latin typeface="Arial"/>
                <a:cs typeface="Arial"/>
              </a:rPr>
              <a:t>R. </a:t>
            </a:r>
            <a:r>
              <a:rPr sz="1400" b="1" spc="-95" dirty="0">
                <a:solidFill>
                  <a:srgbClr val="2929FF"/>
                </a:solidFill>
                <a:latin typeface="Arial"/>
                <a:cs typeface="Arial"/>
              </a:rPr>
              <a:t>P. </a:t>
            </a:r>
            <a:r>
              <a:rPr sz="1400" b="1" spc="-10" dirty="0">
                <a:solidFill>
                  <a:srgbClr val="2929FF"/>
                </a:solidFill>
                <a:latin typeface="Arial"/>
                <a:cs typeface="Arial"/>
              </a:rPr>
              <a:t>Andres, </a:t>
            </a:r>
            <a:r>
              <a:rPr sz="1400" b="1" spc="-5" dirty="0">
                <a:solidFill>
                  <a:srgbClr val="2929FF"/>
                </a:solidFill>
                <a:latin typeface="Arial"/>
                <a:cs typeface="Arial"/>
              </a:rPr>
              <a:t>Science</a:t>
            </a:r>
            <a:r>
              <a:rPr sz="1400" b="1" spc="35" dirty="0">
                <a:solidFill>
                  <a:srgbClr val="2929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929FF"/>
                </a:solidFill>
                <a:latin typeface="Arial"/>
                <a:cs typeface="Arial"/>
              </a:rPr>
              <a:t>(1996)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Useful properties of metal</a:t>
            </a:r>
            <a:r>
              <a:rPr spc="-75" dirty="0"/>
              <a:t> </a:t>
            </a:r>
            <a:r>
              <a:rPr spc="-5" dirty="0"/>
              <a:t>nanoparticles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8171" y="2896425"/>
            <a:ext cx="4968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and commercial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5" dirty="0"/>
              <a:t> </a:t>
            </a:r>
            <a:r>
              <a:rPr dirty="0"/>
              <a:t>Properties:</a:t>
            </a:r>
          </a:p>
          <a:p>
            <a:pPr marL="455295" algn="ctr">
              <a:lnSpc>
                <a:spcPct val="100000"/>
              </a:lnSpc>
              <a:spcBef>
                <a:spcPts val="25"/>
              </a:spcBef>
            </a:pPr>
            <a:r>
              <a:rPr sz="3200" spc="-5" dirty="0"/>
              <a:t>Photocatalytic “self cleaning”</a:t>
            </a:r>
            <a:r>
              <a:rPr sz="3200" spc="-114" dirty="0"/>
              <a:t> </a:t>
            </a:r>
            <a:r>
              <a:rPr sz="3200" spc="-5" dirty="0"/>
              <a:t>cement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38200" y="1752600"/>
            <a:ext cx="3241547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1676400"/>
            <a:ext cx="4165836" cy="334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5665723"/>
            <a:ext cx="7570470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Photocatalytic </a:t>
            </a:r>
            <a:r>
              <a:rPr sz="1700" dirty="0">
                <a:latin typeface="Arial"/>
                <a:cs typeface="Arial"/>
              </a:rPr>
              <a:t>and Self-Cleaning </a:t>
            </a:r>
            <a:r>
              <a:rPr sz="1700" spc="-5" dirty="0">
                <a:latin typeface="Arial"/>
                <a:cs typeface="Arial"/>
              </a:rPr>
              <a:t>Properties </a:t>
            </a:r>
            <a:r>
              <a:rPr sz="1700" dirty="0">
                <a:latin typeface="Arial"/>
                <a:cs typeface="Arial"/>
              </a:rPr>
              <a:t>of Ag-Doped </a:t>
            </a:r>
            <a:r>
              <a:rPr sz="1700" spc="-10" dirty="0">
                <a:latin typeface="Arial"/>
                <a:cs typeface="Arial"/>
              </a:rPr>
              <a:t>TiO2, </a:t>
            </a:r>
            <a:r>
              <a:rPr sz="1700" spc="-5" dirty="0">
                <a:latin typeface="Arial"/>
                <a:cs typeface="Arial"/>
              </a:rPr>
              <a:t>Open Materials  </a:t>
            </a:r>
            <a:r>
              <a:rPr sz="1700" dirty="0">
                <a:latin typeface="Arial"/>
                <a:cs typeface="Arial"/>
              </a:rPr>
              <a:t>Science Journal, B. </a:t>
            </a:r>
            <a:r>
              <a:rPr sz="1700" spc="-15" dirty="0">
                <a:latin typeface="Arial"/>
                <a:cs typeface="Arial"/>
              </a:rPr>
              <a:t>Tryba,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2010.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5" dirty="0"/>
              <a:t> </a:t>
            </a:r>
            <a:r>
              <a:rPr dirty="0"/>
              <a:t>Properties:</a:t>
            </a:r>
          </a:p>
          <a:p>
            <a:pPr marL="455295" algn="ctr">
              <a:lnSpc>
                <a:spcPct val="100000"/>
              </a:lnSpc>
              <a:spcBef>
                <a:spcPts val="25"/>
              </a:spcBef>
            </a:pPr>
            <a:r>
              <a:rPr sz="3200" spc="-5" dirty="0"/>
              <a:t>Photocatalytic “self cleaning”</a:t>
            </a:r>
            <a:r>
              <a:rPr sz="3200" spc="-114" dirty="0"/>
              <a:t> </a:t>
            </a:r>
            <a:r>
              <a:rPr sz="3200" spc="-5" dirty="0"/>
              <a:t>cement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52600" y="2170452"/>
            <a:ext cx="5879446" cy="3617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2660" y="1752600"/>
            <a:ext cx="5094731" cy="313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330" y="170180"/>
            <a:ext cx="4125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Lecture</a:t>
            </a:r>
            <a:r>
              <a:rPr spc="-40" dirty="0"/>
              <a:t> </a:t>
            </a: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742" y="1517396"/>
            <a:ext cx="7420609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History of 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Synthetic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Metal</a:t>
            </a:r>
            <a:r>
              <a:rPr sz="2800" b="1" spc="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Contemporary</a:t>
            </a:r>
            <a:r>
              <a:rPr sz="2800" b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Definitions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Methods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sz="2800" b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manufacture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Useful</a:t>
            </a:r>
            <a:r>
              <a:rPr sz="28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properties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Commercial examples available</a:t>
            </a:r>
            <a:r>
              <a:rPr sz="2800" b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u="heavy" spc="-7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Arial"/>
                <a:cs typeface="Arial"/>
              </a:rPr>
              <a:t>TODAY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091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600200"/>
            <a:ext cx="3721607" cy="3084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4751323"/>
            <a:ext cx="379476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Band gap obtained by </a:t>
            </a:r>
            <a:r>
              <a:rPr sz="1700" spc="-5" dirty="0">
                <a:latin typeface="Arial"/>
                <a:cs typeface="Arial"/>
              </a:rPr>
              <a:t>extrapolating the  </a:t>
            </a:r>
            <a:r>
              <a:rPr sz="1700" dirty="0">
                <a:latin typeface="Arial"/>
                <a:cs typeface="Arial"/>
              </a:rPr>
              <a:t>linear </a:t>
            </a:r>
            <a:r>
              <a:rPr sz="1700" spc="-5" dirty="0">
                <a:latin typeface="Arial"/>
                <a:cs typeface="Arial"/>
              </a:rPr>
              <a:t>portion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(α</a:t>
            </a:r>
            <a:r>
              <a:rPr sz="1700" i="1" dirty="0">
                <a:latin typeface="Arial"/>
                <a:cs typeface="Arial"/>
              </a:rPr>
              <a:t>h</a:t>
            </a:r>
            <a:r>
              <a:rPr sz="1700" dirty="0">
                <a:latin typeface="Arial"/>
                <a:cs typeface="Arial"/>
              </a:rPr>
              <a:t>ν)</a:t>
            </a:r>
            <a:r>
              <a:rPr sz="1650" baseline="25252" dirty="0">
                <a:latin typeface="Arial"/>
                <a:cs typeface="Arial"/>
              </a:rPr>
              <a:t>1/2 </a:t>
            </a:r>
            <a:r>
              <a:rPr sz="1700" dirty="0">
                <a:latin typeface="Arial"/>
                <a:cs typeface="Arial"/>
              </a:rPr>
              <a:t>versus  photon energy (eV) curve of </a:t>
            </a:r>
            <a:r>
              <a:rPr sz="1700" spc="-5" dirty="0">
                <a:latin typeface="Arial"/>
                <a:cs typeface="Arial"/>
              </a:rPr>
              <a:t>(a)</a:t>
            </a:r>
            <a:endParaRPr sz="1700">
              <a:latin typeface="Arial"/>
              <a:cs typeface="Arial"/>
            </a:endParaRPr>
          </a:p>
          <a:p>
            <a:pPr marL="12700" marR="142240" indent="-635">
              <a:lnSpc>
                <a:spcPct val="100000"/>
              </a:lnSpc>
            </a:pPr>
            <a:r>
              <a:rPr sz="1700" spc="-10" dirty="0">
                <a:latin typeface="Arial"/>
                <a:cs typeface="Arial"/>
              </a:rPr>
              <a:t>TiO</a:t>
            </a:r>
            <a:r>
              <a:rPr sz="1650" spc="-15" baseline="-20202" dirty="0">
                <a:latin typeface="Arial"/>
                <a:cs typeface="Arial"/>
              </a:rPr>
              <a:t>2 </a:t>
            </a:r>
            <a:r>
              <a:rPr sz="1700" dirty="0">
                <a:latin typeface="Arial"/>
                <a:cs typeface="Arial"/>
              </a:rPr>
              <a:t>and </a:t>
            </a:r>
            <a:r>
              <a:rPr sz="1700" spc="-5" dirty="0">
                <a:latin typeface="Arial"/>
                <a:cs typeface="Arial"/>
              </a:rPr>
              <a:t>(b) </a:t>
            </a:r>
            <a:r>
              <a:rPr sz="1700" dirty="0">
                <a:latin typeface="Arial"/>
                <a:cs typeface="Arial"/>
              </a:rPr>
              <a:t>3% and </a:t>
            </a:r>
            <a:r>
              <a:rPr sz="1700" spc="-5" dirty="0">
                <a:latin typeface="Arial"/>
                <a:cs typeface="Arial"/>
              </a:rPr>
              <a:t>(c) </a:t>
            </a:r>
            <a:r>
              <a:rPr sz="1700" dirty="0">
                <a:latin typeface="Arial"/>
                <a:cs typeface="Arial"/>
              </a:rPr>
              <a:t>7% Ag-doped  </a:t>
            </a:r>
            <a:r>
              <a:rPr sz="1700" spc="-10" dirty="0">
                <a:latin typeface="Arial"/>
                <a:cs typeface="Arial"/>
              </a:rPr>
              <a:t>TiO</a:t>
            </a:r>
            <a:r>
              <a:rPr sz="1650" spc="-15" baseline="-20202" dirty="0">
                <a:latin typeface="Arial"/>
                <a:cs typeface="Arial"/>
              </a:rPr>
              <a:t>2</a:t>
            </a:r>
            <a:r>
              <a:rPr sz="1650" spc="-22" baseline="-20202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nanoparticles.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175" y="742188"/>
            <a:ext cx="7306945" cy="2372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Photocatalytic “self cleaning”</a:t>
            </a:r>
            <a:r>
              <a:rPr sz="3200" b="1" spc="-11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cement</a:t>
            </a:r>
            <a:endParaRPr sz="3200">
              <a:latin typeface="Arial"/>
              <a:cs typeface="Arial"/>
            </a:endParaRPr>
          </a:p>
          <a:p>
            <a:pPr marL="3669029" marR="327660">
              <a:lnSpc>
                <a:spcPct val="100000"/>
              </a:lnSpc>
              <a:spcBef>
                <a:spcPts val="3110"/>
              </a:spcBef>
            </a:pPr>
            <a:r>
              <a:rPr sz="2400" spc="-5" dirty="0">
                <a:latin typeface="Arial"/>
                <a:cs typeface="Arial"/>
              </a:rPr>
              <a:t>Silver nanoparticles  precipiated on </a:t>
            </a:r>
            <a:r>
              <a:rPr sz="2400" spc="-25" dirty="0">
                <a:latin typeface="Arial"/>
                <a:cs typeface="Arial"/>
              </a:rPr>
              <a:t>TiO</a:t>
            </a:r>
            <a:r>
              <a:rPr sz="2400" spc="-37" baseline="-20833" dirty="0">
                <a:latin typeface="Arial"/>
                <a:cs typeface="Arial"/>
              </a:rPr>
              <a:t>2 </a:t>
            </a:r>
            <a:r>
              <a:rPr sz="2400" spc="-10" dirty="0">
                <a:latin typeface="Arial"/>
                <a:cs typeface="Arial"/>
              </a:rPr>
              <a:t>will  </a:t>
            </a:r>
            <a:r>
              <a:rPr sz="2400" spc="-5" dirty="0">
                <a:latin typeface="Arial"/>
                <a:cs typeface="Arial"/>
              </a:rPr>
              <a:t>“plasmon sensitize” </a:t>
            </a:r>
            <a:r>
              <a:rPr sz="2400" spc="-25" dirty="0">
                <a:latin typeface="Arial"/>
                <a:cs typeface="Arial"/>
              </a:rPr>
              <a:t>TiO</a:t>
            </a:r>
            <a:r>
              <a:rPr sz="2400" spc="-37" baseline="-20833" dirty="0">
                <a:latin typeface="Arial"/>
                <a:cs typeface="Arial"/>
              </a:rPr>
              <a:t>2  </a:t>
            </a:r>
            <a:r>
              <a:rPr sz="2400" spc="-5" dirty="0">
                <a:latin typeface="Arial"/>
                <a:cs typeface="Arial"/>
              </a:rPr>
              <a:t>photocatalyst</a:t>
            </a:r>
            <a:r>
              <a:rPr sz="2400" dirty="0">
                <a:latin typeface="Arial"/>
                <a:cs typeface="Arial"/>
              </a:rPr>
              <a:t> 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3140" y="3454400"/>
            <a:ext cx="37045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27530" algn="l"/>
              </a:tabLst>
            </a:pPr>
            <a:r>
              <a:rPr sz="2400" spc="-5" dirty="0">
                <a:latin typeface="Arial"/>
                <a:cs typeface="Arial"/>
              </a:rPr>
              <a:t>lowering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	band gap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increasing photocataytic  oxidative ‘self cleaning’  </a:t>
            </a:r>
            <a:r>
              <a:rPr sz="2400" spc="-25" dirty="0">
                <a:latin typeface="Arial"/>
                <a:cs typeface="Arial"/>
              </a:rPr>
              <a:t>efficiency.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1939" y="6351523"/>
            <a:ext cx="39871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K. </a:t>
            </a:r>
            <a:r>
              <a:rPr sz="1700" i="1" spc="-5" dirty="0">
                <a:latin typeface="Arial"/>
                <a:cs typeface="Arial"/>
              </a:rPr>
              <a:t>Gupta, </a:t>
            </a:r>
            <a:r>
              <a:rPr sz="1700" i="1" dirty="0">
                <a:latin typeface="Arial"/>
                <a:cs typeface="Arial"/>
              </a:rPr>
              <a:t>Beilstein J. Nanotechnol.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2013,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091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38400"/>
            <a:ext cx="7729727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9723" y="5818123"/>
            <a:ext cx="58102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Nano-flares: Probes </a:t>
            </a:r>
            <a:r>
              <a:rPr sz="1700" spc="-5" dirty="0">
                <a:latin typeface="Arial"/>
                <a:cs typeface="Arial"/>
              </a:rPr>
              <a:t>for Transfection </a:t>
            </a:r>
            <a:r>
              <a:rPr sz="1700" dirty="0">
                <a:latin typeface="Arial"/>
                <a:cs typeface="Arial"/>
              </a:rPr>
              <a:t>and mRNA </a:t>
            </a:r>
            <a:r>
              <a:rPr sz="1700" spc="-5" dirty="0">
                <a:latin typeface="Arial"/>
                <a:cs typeface="Arial"/>
              </a:rPr>
              <a:t>Detection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  Living Cells </a:t>
            </a:r>
            <a:r>
              <a:rPr sz="1700" spc="-5" dirty="0">
                <a:latin typeface="Arial"/>
                <a:cs typeface="Arial"/>
              </a:rPr>
              <a:t>D.S. Seferos </a:t>
            </a:r>
            <a:r>
              <a:rPr sz="1700" dirty="0">
                <a:latin typeface="Arial"/>
                <a:cs typeface="Arial"/>
              </a:rPr>
              <a:t>et </a:t>
            </a:r>
            <a:r>
              <a:rPr sz="1700" spc="-5" dirty="0">
                <a:latin typeface="Arial"/>
                <a:cs typeface="Arial"/>
              </a:rPr>
              <a:t>al., </a:t>
            </a:r>
            <a:r>
              <a:rPr sz="1700" dirty="0">
                <a:latin typeface="Arial"/>
                <a:cs typeface="Arial"/>
              </a:rPr>
              <a:t>JACS, Dec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2007.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578" y="745236"/>
            <a:ext cx="7701280" cy="1273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Nanoparticle-based Fluorescent</a:t>
            </a:r>
            <a:r>
              <a:rPr sz="2800" b="1" spc="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Biodetection</a:t>
            </a:r>
            <a:endParaRPr sz="2800">
              <a:latin typeface="Arial"/>
              <a:cs typeface="Arial"/>
            </a:endParaRPr>
          </a:p>
          <a:p>
            <a:pPr marL="4116704" marR="316230" indent="-803910">
              <a:lnSpc>
                <a:spcPct val="100000"/>
              </a:lnSpc>
              <a:spcBef>
                <a:spcPts val="2390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Millipore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SmartFlare</a:t>
            </a:r>
            <a:r>
              <a:rPr sz="1650" b="1" baseline="25252" dirty="0">
                <a:solidFill>
                  <a:srgbClr val="FF0000"/>
                </a:solidFill>
                <a:latin typeface="Arial"/>
                <a:cs typeface="Arial"/>
              </a:rPr>
              <a:t>™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Detection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Probes  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Live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RNA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Detection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1447800"/>
            <a:ext cx="2362199" cy="778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5" dirty="0"/>
              <a:t> </a:t>
            </a:r>
            <a:r>
              <a:rPr dirty="0"/>
              <a:t>Properties:</a:t>
            </a:r>
          </a:p>
          <a:p>
            <a:pPr marL="455930"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Enhanced </a:t>
            </a:r>
            <a:r>
              <a:rPr sz="2800" spc="-5" dirty="0"/>
              <a:t>reactivity – Zero Valent</a:t>
            </a:r>
            <a:r>
              <a:rPr sz="2800" spc="125" dirty="0"/>
              <a:t> </a:t>
            </a:r>
            <a:r>
              <a:rPr sz="2800" spc="-5" dirty="0"/>
              <a:t>Iron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828800" y="1650506"/>
            <a:ext cx="5386282" cy="3373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313" y="5105400"/>
            <a:ext cx="7522845" cy="145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375" marR="234315"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Zero </a:t>
            </a:r>
            <a:r>
              <a:rPr sz="1700" spc="-20" dirty="0">
                <a:latin typeface="Arial"/>
                <a:cs typeface="Arial"/>
              </a:rPr>
              <a:t>Valent </a:t>
            </a:r>
            <a:r>
              <a:rPr sz="1700" spc="-5" dirty="0">
                <a:latin typeface="Arial"/>
                <a:cs typeface="Arial"/>
              </a:rPr>
              <a:t>Iron </a:t>
            </a:r>
            <a:r>
              <a:rPr sz="1700" dirty="0">
                <a:latin typeface="Arial"/>
                <a:cs typeface="Arial"/>
              </a:rPr>
              <a:t>Nanoparticles are highly </a:t>
            </a:r>
            <a:r>
              <a:rPr sz="1700" spc="-5" dirty="0">
                <a:latin typeface="Arial"/>
                <a:cs typeface="Arial"/>
              </a:rPr>
              <a:t>reactive </a:t>
            </a:r>
            <a:r>
              <a:rPr sz="1700" dirty="0">
                <a:latin typeface="Arial"/>
                <a:cs typeface="Arial"/>
              </a:rPr>
              <a:t>and chemically reduce  halogenated </a:t>
            </a:r>
            <a:r>
              <a:rPr sz="1700" spc="-5" dirty="0">
                <a:latin typeface="Arial"/>
                <a:cs typeface="Arial"/>
              </a:rPr>
              <a:t>hydrocarbons </a:t>
            </a:r>
            <a:r>
              <a:rPr sz="1700" dirty="0">
                <a:latin typeface="Arial"/>
                <a:cs typeface="Arial"/>
              </a:rPr>
              <a:t>and heavy </a:t>
            </a:r>
            <a:r>
              <a:rPr sz="1700" spc="-5" dirty="0">
                <a:latin typeface="Arial"/>
                <a:cs typeface="Arial"/>
              </a:rPr>
              <a:t>metals. </a:t>
            </a:r>
            <a:r>
              <a:rPr sz="1700" dirty="0">
                <a:latin typeface="Arial"/>
                <a:cs typeface="Arial"/>
              </a:rPr>
              <a:t>Widely used </a:t>
            </a:r>
            <a:r>
              <a:rPr sz="1700" spc="-5" dirty="0">
                <a:latin typeface="Arial"/>
                <a:cs typeface="Arial"/>
              </a:rPr>
              <a:t>to remediate  contaminated </a:t>
            </a:r>
            <a:r>
              <a:rPr sz="1700" dirty="0">
                <a:latin typeface="Arial"/>
                <a:cs typeface="Arial"/>
              </a:rPr>
              <a:t>land and ground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water.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5" dirty="0">
                <a:latin typeface="Arial"/>
                <a:cs typeface="Arial"/>
                <a:hlinkClick r:id="rId3"/>
              </a:rPr>
              <a:t>http://www.lawandenvironment.com/uploads/image/zero%20valent%20iron.jpg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5" dirty="0"/>
              <a:t> </a:t>
            </a:r>
            <a:r>
              <a:rPr dirty="0"/>
              <a:t>Properties:</a:t>
            </a:r>
          </a:p>
          <a:p>
            <a:pPr marL="455930" algn="ctr">
              <a:lnSpc>
                <a:spcPct val="100000"/>
              </a:lnSpc>
              <a:spcBef>
                <a:spcPts val="45"/>
              </a:spcBef>
            </a:pPr>
            <a:r>
              <a:rPr sz="2800" spc="-10" dirty="0"/>
              <a:t>Enhanced </a:t>
            </a:r>
            <a:r>
              <a:rPr sz="2800" spc="-5" dirty="0"/>
              <a:t>reactivity – Zero Valent</a:t>
            </a:r>
            <a:r>
              <a:rPr sz="2800" spc="125" dirty="0"/>
              <a:t> </a:t>
            </a:r>
            <a:r>
              <a:rPr sz="2800" spc="-5" dirty="0"/>
              <a:t>Iron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676400" y="2514600"/>
            <a:ext cx="5575547" cy="3663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1447800"/>
            <a:ext cx="4800599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1134" y="6351523"/>
            <a:ext cx="7545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  <a:hlinkClick r:id="rId4"/>
              </a:rPr>
              <a:t>http://www.regenesis.com/contaminated-site-remediation-products/chemical-oxidation/Regenox/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091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3" name="object 3"/>
          <p:cNvSpPr/>
          <p:nvPr/>
        </p:nvSpPr>
        <p:spPr>
          <a:xfrm>
            <a:off x="609636" y="1676400"/>
            <a:ext cx="3048721" cy="449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1905000"/>
            <a:ext cx="856487" cy="595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745236"/>
            <a:ext cx="7956550" cy="589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01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Electrical Conductivity and</a:t>
            </a:r>
            <a:r>
              <a:rPr sz="2800" b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Capacitance</a:t>
            </a:r>
            <a:endParaRPr sz="2800">
              <a:latin typeface="Arial"/>
              <a:cs typeface="Arial"/>
            </a:endParaRPr>
          </a:p>
          <a:p>
            <a:pPr marL="3365500">
              <a:lnSpc>
                <a:spcPct val="100000"/>
              </a:lnSpc>
              <a:spcBef>
                <a:spcPts val="2375"/>
              </a:spcBef>
            </a:pPr>
            <a:r>
              <a:rPr sz="2400" spc="-5" dirty="0">
                <a:latin typeface="Arial"/>
                <a:cs typeface="Arial"/>
              </a:rPr>
              <a:t>Leather </a:t>
            </a:r>
            <a:r>
              <a:rPr sz="2400" spc="-60" dirty="0">
                <a:latin typeface="Arial"/>
                <a:cs typeface="Arial"/>
              </a:rPr>
              <a:t>Touch </a:t>
            </a:r>
            <a:r>
              <a:rPr sz="2400" spc="-5" dirty="0">
                <a:latin typeface="Arial"/>
                <a:cs typeface="Arial"/>
              </a:rPr>
              <a:t>Screen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Gloves</a:t>
            </a:r>
            <a:endParaRPr sz="2400">
              <a:latin typeface="Arial"/>
              <a:cs typeface="Arial"/>
            </a:endParaRPr>
          </a:p>
          <a:p>
            <a:pPr marL="3364865" marR="254000">
              <a:lnSpc>
                <a:spcPct val="100000"/>
              </a:lnSpc>
              <a:spcBef>
                <a:spcPts val="15"/>
              </a:spcBef>
            </a:pPr>
            <a:r>
              <a:rPr sz="1700" dirty="0">
                <a:latin typeface="Arial"/>
                <a:cs typeface="Arial"/>
              </a:rPr>
              <a:t>Capacitive touchscreens </a:t>
            </a:r>
            <a:r>
              <a:rPr sz="1700" spc="-5" dirty="0">
                <a:latin typeface="Arial"/>
                <a:cs typeface="Arial"/>
              </a:rPr>
              <a:t>work </a:t>
            </a:r>
            <a:r>
              <a:rPr sz="1700" dirty="0">
                <a:latin typeface="Arial"/>
                <a:cs typeface="Arial"/>
              </a:rPr>
              <a:t>by sensing </a:t>
            </a:r>
            <a:r>
              <a:rPr sz="1700" spc="-5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conductive </a:t>
            </a:r>
            <a:r>
              <a:rPr sz="1700" spc="-5" dirty="0">
                <a:latin typeface="Arial"/>
                <a:cs typeface="Arial"/>
              </a:rPr>
              <a:t>properties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your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skin.</a:t>
            </a:r>
            <a:endParaRPr sz="1700">
              <a:latin typeface="Arial"/>
              <a:cs typeface="Arial"/>
            </a:endParaRPr>
          </a:p>
          <a:p>
            <a:pPr marL="3364865" marR="2032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Revolutionary nanotechnology </a:t>
            </a:r>
            <a:r>
              <a:rPr sz="1700" spc="-5" dirty="0">
                <a:latin typeface="Arial"/>
                <a:cs typeface="Arial"/>
              </a:rPr>
              <a:t>integrated into  the </a:t>
            </a:r>
            <a:r>
              <a:rPr sz="1700" dirty="0">
                <a:latin typeface="Arial"/>
                <a:cs typeface="Arial"/>
              </a:rPr>
              <a:t>leather 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gloves mimics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conductive  </a:t>
            </a:r>
            <a:r>
              <a:rPr sz="1700" spc="-5" dirty="0">
                <a:latin typeface="Arial"/>
                <a:cs typeface="Arial"/>
              </a:rPr>
              <a:t>properties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human skin; </a:t>
            </a:r>
            <a:r>
              <a:rPr sz="1700" spc="-5" dirty="0">
                <a:latin typeface="Arial"/>
                <a:cs typeface="Arial"/>
              </a:rPr>
              <a:t>this </a:t>
            </a:r>
            <a:r>
              <a:rPr sz="1700" dirty="0">
                <a:latin typeface="Arial"/>
                <a:cs typeface="Arial"/>
              </a:rPr>
              <a:t>makes </a:t>
            </a:r>
            <a:r>
              <a:rPr sz="1700" spc="-5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gloves touchscreen compatible. </a:t>
            </a:r>
            <a:r>
              <a:rPr sz="1700" spc="0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nanotechnology </a:t>
            </a:r>
            <a:r>
              <a:rPr sz="1700" spc="-5" dirty="0">
                <a:latin typeface="Arial"/>
                <a:cs typeface="Arial"/>
              </a:rPr>
              <a:t>functions </a:t>
            </a:r>
            <a:r>
              <a:rPr sz="1700" dirty="0">
                <a:latin typeface="Arial"/>
                <a:cs typeface="Arial"/>
              </a:rPr>
              <a:t>independent </a:t>
            </a:r>
            <a:r>
              <a:rPr sz="1700" spc="-5" dirty="0">
                <a:latin typeface="Arial"/>
                <a:cs typeface="Arial"/>
              </a:rPr>
              <a:t>from the  </a:t>
            </a:r>
            <a:r>
              <a:rPr sz="1700" dirty="0">
                <a:latin typeface="Arial"/>
                <a:cs typeface="Arial"/>
              </a:rPr>
              <a:t>human skin, </a:t>
            </a:r>
            <a:r>
              <a:rPr sz="1700" spc="-5" dirty="0">
                <a:latin typeface="Arial"/>
                <a:cs typeface="Arial"/>
              </a:rPr>
              <a:t>this </a:t>
            </a:r>
            <a:r>
              <a:rPr sz="1700" dirty="0">
                <a:latin typeface="Arial"/>
                <a:cs typeface="Arial"/>
              </a:rPr>
              <a:t>enables us </a:t>
            </a:r>
            <a:r>
              <a:rPr sz="1700" spc="-5" dirty="0">
                <a:latin typeface="Arial"/>
                <a:cs typeface="Arial"/>
              </a:rPr>
              <a:t>to fully </a:t>
            </a:r>
            <a:r>
              <a:rPr sz="1700" dirty="0">
                <a:latin typeface="Arial"/>
                <a:cs typeface="Arial"/>
              </a:rPr>
              <a:t>insulate </a:t>
            </a:r>
            <a:r>
              <a:rPr sz="1700" spc="-5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gloves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spc="-5" dirty="0">
                <a:latin typeface="Arial"/>
                <a:cs typeface="Arial"/>
              </a:rPr>
              <a:t>layer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soft </a:t>
            </a:r>
            <a:r>
              <a:rPr sz="1700" dirty="0">
                <a:latin typeface="Arial"/>
                <a:cs typeface="Arial"/>
              </a:rPr>
              <a:t>100% </a:t>
            </a:r>
            <a:r>
              <a:rPr sz="1700" spc="-5" dirty="0">
                <a:latin typeface="Arial"/>
                <a:cs typeface="Arial"/>
              </a:rPr>
              <a:t>wool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lining.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3364865" marR="467995" algn="just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Leather </a:t>
            </a:r>
            <a:r>
              <a:rPr sz="1700" b="1" spc="-5" dirty="0">
                <a:latin typeface="Arial"/>
                <a:cs typeface="Arial"/>
              </a:rPr>
              <a:t>is </a:t>
            </a:r>
            <a:r>
              <a:rPr sz="1700" b="1" dirty="0">
                <a:latin typeface="Arial"/>
                <a:cs typeface="Arial"/>
              </a:rPr>
              <a:t>coated </a:t>
            </a:r>
            <a:r>
              <a:rPr sz="1700" b="1" spc="0" dirty="0">
                <a:latin typeface="Arial"/>
                <a:cs typeface="Arial"/>
              </a:rPr>
              <a:t>with </a:t>
            </a:r>
            <a:r>
              <a:rPr sz="1700" b="1" dirty="0">
                <a:latin typeface="Arial"/>
                <a:cs typeface="Arial"/>
              </a:rPr>
              <a:t>a </a:t>
            </a:r>
            <a:r>
              <a:rPr sz="1700" b="1" spc="-5" dirty="0">
                <a:latin typeface="Arial"/>
                <a:cs typeface="Arial"/>
              </a:rPr>
              <a:t>combination </a:t>
            </a:r>
            <a:r>
              <a:rPr sz="1700" b="1" dirty="0">
                <a:latin typeface="Arial"/>
                <a:cs typeface="Arial"/>
              </a:rPr>
              <a:t>of  carbon black, </a:t>
            </a:r>
            <a:r>
              <a:rPr sz="1700" b="1" spc="-10" dirty="0">
                <a:latin typeface="Arial"/>
                <a:cs typeface="Arial"/>
              </a:rPr>
              <a:t>silver </a:t>
            </a:r>
            <a:r>
              <a:rPr sz="1700" b="1" spc="-5" dirty="0">
                <a:latin typeface="Arial"/>
                <a:cs typeface="Arial"/>
              </a:rPr>
              <a:t>nanoparticles </a:t>
            </a:r>
            <a:r>
              <a:rPr sz="1700" b="1" dirty="0">
                <a:latin typeface="Arial"/>
                <a:cs typeface="Arial"/>
              </a:rPr>
              <a:t>and a  </a:t>
            </a:r>
            <a:r>
              <a:rPr sz="1700" b="1" spc="-5" dirty="0">
                <a:latin typeface="Arial"/>
                <a:cs typeface="Arial"/>
              </a:rPr>
              <a:t>conductive polymer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adhesive.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3365500" marR="508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See for example, </a:t>
            </a:r>
            <a:r>
              <a:rPr sz="1700" b="1" i="1" dirty="0">
                <a:latin typeface="Arial"/>
                <a:cs typeface="Arial"/>
              </a:rPr>
              <a:t>Conductive </a:t>
            </a:r>
            <a:r>
              <a:rPr sz="1700" b="1" i="1" spc="-5" dirty="0">
                <a:latin typeface="Arial"/>
                <a:cs typeface="Arial"/>
              </a:rPr>
              <a:t>leather  materials </a:t>
            </a:r>
            <a:r>
              <a:rPr sz="1700" b="1" i="1" dirty="0">
                <a:latin typeface="Arial"/>
                <a:cs typeface="Arial"/>
              </a:rPr>
              <a:t>and methods for </a:t>
            </a:r>
            <a:r>
              <a:rPr sz="1700" b="1" i="1" spc="-5" dirty="0">
                <a:latin typeface="Arial"/>
                <a:cs typeface="Arial"/>
              </a:rPr>
              <a:t>making </a:t>
            </a:r>
            <a:r>
              <a:rPr sz="1700" b="1" i="1" dirty="0">
                <a:latin typeface="Arial"/>
                <a:cs typeface="Arial"/>
              </a:rPr>
              <a:t>the</a:t>
            </a:r>
            <a:r>
              <a:rPr sz="1700" b="1" i="1" spc="-3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same.</a:t>
            </a:r>
            <a:endParaRPr sz="1700">
              <a:latin typeface="Arial"/>
              <a:cs typeface="Arial"/>
            </a:endParaRPr>
          </a:p>
          <a:p>
            <a:pPr marL="336550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US Patent </a:t>
            </a:r>
            <a:r>
              <a:rPr sz="1700" b="1" spc="-10" dirty="0">
                <a:latin typeface="Arial"/>
                <a:cs typeface="Arial"/>
              </a:rPr>
              <a:t>App </a:t>
            </a:r>
            <a:r>
              <a:rPr sz="1700" b="1" dirty="0">
                <a:latin typeface="Arial"/>
                <a:cs typeface="Arial"/>
              </a:rPr>
              <a:t>8507102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B1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00" spc="-5" dirty="0">
                <a:latin typeface="Arial"/>
                <a:cs typeface="Arial"/>
                <a:hlinkClick r:id="rId4"/>
              </a:rPr>
              <a:t>http://www.mujjo.com/blog/tag/leather-gloves-with-nano-technology/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7783" y="1375841"/>
            <a:ext cx="4665608" cy="466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146" y="68580"/>
            <a:ext cx="750570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0" dirty="0"/>
              <a:t> </a:t>
            </a:r>
            <a:r>
              <a:rPr dirty="0"/>
              <a:t>Properties: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400" spc="-10" dirty="0"/>
              <a:t>Catalysis </a:t>
            </a:r>
            <a:r>
              <a:rPr sz="2400" spc="-5" dirty="0"/>
              <a:t>– Carbon Dioxide </a:t>
            </a:r>
            <a:r>
              <a:rPr sz="2400" dirty="0"/>
              <a:t>to </a:t>
            </a:r>
            <a:r>
              <a:rPr sz="2400" spc="-5" dirty="0"/>
              <a:t>Methanol</a:t>
            </a:r>
            <a:r>
              <a:rPr sz="2400" spc="10" dirty="0"/>
              <a:t> </a:t>
            </a:r>
            <a:r>
              <a:rPr sz="2400" spc="-5" dirty="0"/>
              <a:t>Conversion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7298" y="2916851"/>
          <a:ext cx="3504565" cy="98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4565"/>
              </a:tblGrid>
              <a:tr h="3244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+ CO </a:t>
                      </a:r>
                      <a:r>
                        <a:rPr sz="1800" dirty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→</a:t>
                      </a:r>
                      <a:r>
                        <a:rPr sz="1800" spc="140" dirty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CH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OH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</a:tr>
              <a:tr h="3314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+ </a:t>
                      </a:r>
                      <a:r>
                        <a:rPr sz="1800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3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dirty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→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CH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OH +</a:t>
                      </a:r>
                      <a:r>
                        <a:rPr sz="1800" spc="130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" marB="0"/>
                </a:tc>
              </a:tr>
              <a:tr h="3244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CO + 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O </a:t>
                      </a:r>
                      <a:r>
                        <a:rPr sz="1800" dirty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→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CO2 +</a:t>
                      </a:r>
                      <a:r>
                        <a:rPr sz="1800" spc="13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800" spc="-7" baseline="-20833" dirty="0">
                          <a:solidFill>
                            <a:srgbClr val="2D2D2D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 baseline="-20833">
                        <a:latin typeface="Verdana"/>
                        <a:cs typeface="Verdana"/>
                      </a:endParaRPr>
                    </a:p>
                  </a:txBody>
                  <a:tcPr marL="0" marR="0" marT="762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5800" y="1600200"/>
            <a:ext cx="1953383" cy="400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2082800"/>
            <a:ext cx="37706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9A49"/>
                </a:solidFill>
                <a:latin typeface="Arial"/>
                <a:cs typeface="Arial"/>
              </a:rPr>
              <a:t>Biofuels </a:t>
            </a:r>
            <a:r>
              <a:rPr sz="2000" dirty="0">
                <a:solidFill>
                  <a:srgbClr val="009A49"/>
                </a:solidFill>
                <a:latin typeface="Arial"/>
                <a:cs typeface="Arial"/>
              </a:rPr>
              <a:t>LPMEOH™</a:t>
            </a:r>
            <a:r>
              <a:rPr sz="2000" spc="-35" dirty="0">
                <a:solidFill>
                  <a:srgbClr val="009A4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A49"/>
                </a:solidFill>
                <a:latin typeface="Arial"/>
                <a:cs typeface="Arial"/>
              </a:rPr>
              <a:t>Liquefaction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987" y="4292693"/>
            <a:ext cx="30505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sz="2000" dirty="0">
                <a:latin typeface="Arial"/>
                <a:cs typeface="Arial"/>
              </a:rPr>
              <a:t>CO/CO2	</a:t>
            </a:r>
            <a:r>
              <a:rPr sz="2000" spc="-5" dirty="0">
                <a:latin typeface="Arial"/>
                <a:cs typeface="Arial"/>
              </a:rPr>
              <a:t>to methanol  </a:t>
            </a:r>
            <a:r>
              <a:rPr sz="2000" dirty="0">
                <a:latin typeface="Arial"/>
                <a:cs typeface="Arial"/>
              </a:rPr>
              <a:t>conversion </a:t>
            </a:r>
            <a:r>
              <a:rPr sz="2000" spc="-5" dirty="0">
                <a:latin typeface="Arial"/>
                <a:cs typeface="Arial"/>
              </a:rPr>
              <a:t>over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nanoscale  copper </a:t>
            </a:r>
            <a:r>
              <a:rPr sz="2000" spc="-5" dirty="0">
                <a:latin typeface="Arial"/>
                <a:cs typeface="Arial"/>
              </a:rPr>
              <a:t>catalysts </a:t>
            </a:r>
            <a:r>
              <a:rPr sz="2000" dirty="0">
                <a:latin typeface="Arial"/>
                <a:cs typeface="Arial"/>
              </a:rPr>
              <a:t>on a zinc  </a:t>
            </a:r>
            <a:r>
              <a:rPr sz="2000" spc="-5" dirty="0">
                <a:latin typeface="Arial"/>
                <a:cs typeface="Arial"/>
              </a:rPr>
              <a:t>oxide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4102" y="6408673"/>
            <a:ext cx="6248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Nanocatalysis: Synthesis and Applications 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ed. </a:t>
            </a:r>
            <a:r>
              <a:rPr sz="1400" spc="-10" dirty="0">
                <a:latin typeface="Arial"/>
                <a:cs typeface="Arial"/>
              </a:rPr>
              <a:t>Vivek Polshettiwar, </a:t>
            </a:r>
            <a:r>
              <a:rPr sz="1400" dirty="0">
                <a:latin typeface="Arial"/>
                <a:cs typeface="Arial"/>
              </a:rPr>
              <a:t>Wiley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2013.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7456" y="1417445"/>
            <a:ext cx="5027221" cy="408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6854" y="68580"/>
            <a:ext cx="760730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0" dirty="0"/>
              <a:t> </a:t>
            </a:r>
            <a:r>
              <a:rPr dirty="0"/>
              <a:t>Properties: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400" spc="-10" dirty="0"/>
              <a:t>Catalysis </a:t>
            </a:r>
            <a:r>
              <a:rPr sz="2400" spc="-5" dirty="0"/>
              <a:t>– Carbon Dioxide </a:t>
            </a:r>
            <a:r>
              <a:rPr sz="2400" dirty="0"/>
              <a:t>to </a:t>
            </a:r>
            <a:r>
              <a:rPr sz="2400" spc="-5" dirty="0"/>
              <a:t>Methanol</a:t>
            </a:r>
            <a:r>
              <a:rPr sz="2400" spc="15" dirty="0"/>
              <a:t> </a:t>
            </a:r>
            <a:r>
              <a:rPr sz="2400" spc="-5" dirty="0"/>
              <a:t>Converstion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49650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Schematic </a:t>
            </a:r>
            <a:r>
              <a:rPr dirty="0"/>
              <a:t>diagram showing  how </a:t>
            </a:r>
            <a:r>
              <a:rPr spc="-5" dirty="0"/>
              <a:t>nanostructured </a:t>
            </a:r>
            <a:r>
              <a:rPr dirty="0"/>
              <a:t>copper  </a:t>
            </a:r>
            <a:r>
              <a:rPr spc="-5" dirty="0"/>
              <a:t>catalysts </a:t>
            </a:r>
            <a:r>
              <a:rPr dirty="0"/>
              <a:t>can be </a:t>
            </a:r>
            <a:r>
              <a:rPr spc="-5" dirty="0"/>
              <a:t>incorporated  into </a:t>
            </a:r>
            <a:r>
              <a:rPr dirty="0"/>
              <a:t>a carbon </a:t>
            </a:r>
            <a:r>
              <a:rPr spc="-5" dirty="0"/>
              <a:t>friendly </a:t>
            </a:r>
            <a:r>
              <a:rPr dirty="0"/>
              <a:t>CO2 </a:t>
            </a:r>
            <a:r>
              <a:rPr spc="-5" dirty="0"/>
              <a:t>to  methanol </a:t>
            </a:r>
            <a:r>
              <a:rPr dirty="0"/>
              <a:t>reactor using solar  energy </a:t>
            </a:r>
            <a:r>
              <a:rPr spc="-5" dirty="0"/>
              <a:t>to </a:t>
            </a:r>
            <a:r>
              <a:rPr dirty="0"/>
              <a:t>heat </a:t>
            </a:r>
            <a:r>
              <a:rPr spc="-5" dirty="0"/>
              <a:t>the catalyst  </a:t>
            </a:r>
            <a:r>
              <a:rPr dirty="0"/>
              <a:t>bed. </a:t>
            </a:r>
            <a:r>
              <a:rPr spc="-5" dirty="0"/>
              <a:t>Electron microscopy  (right) </a:t>
            </a:r>
            <a:r>
              <a:rPr dirty="0"/>
              <a:t>shows </a:t>
            </a:r>
            <a:r>
              <a:rPr spc="-5" dirty="0"/>
              <a:t>that the reactive  </a:t>
            </a:r>
            <a:r>
              <a:rPr dirty="0"/>
              <a:t>copper </a:t>
            </a:r>
            <a:r>
              <a:rPr spc="-5" dirty="0"/>
              <a:t>catalysts </a:t>
            </a:r>
            <a:r>
              <a:rPr dirty="0"/>
              <a:t>used </a:t>
            </a:r>
            <a:r>
              <a:rPr spc="-5" dirty="0"/>
              <a:t>for this  </a:t>
            </a:r>
            <a:r>
              <a:rPr dirty="0"/>
              <a:t>work consist of a </a:t>
            </a:r>
            <a:r>
              <a:rPr spc="-5" dirty="0"/>
              <a:t>variety </a:t>
            </a:r>
            <a:r>
              <a:rPr dirty="0"/>
              <a:t>of  </a:t>
            </a:r>
            <a:r>
              <a:rPr spc="-5" dirty="0"/>
              <a:t>particle </a:t>
            </a:r>
            <a:r>
              <a:rPr dirty="0"/>
              <a:t>shapes, such as rods  and spheres, dispersed on a  zinc </a:t>
            </a:r>
            <a:r>
              <a:rPr spc="-5" dirty="0"/>
              <a:t>oxide</a:t>
            </a:r>
            <a:r>
              <a:rPr spc="-35" dirty="0"/>
              <a:t> </a:t>
            </a:r>
            <a:r>
              <a:rPr dirty="0"/>
              <a:t>support.</a:t>
            </a: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sz="1700" spc="-5" dirty="0">
                <a:hlinkClick r:id="rId3"/>
              </a:rPr>
              <a:t>http://www.netl.doe.gov/research/coal/energy-systems/gasification/gasifipedia/methanol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5249"/>
            <a:ext cx="7934325" cy="2159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580"/>
              </a:spcBef>
              <a:buClr>
                <a:srgbClr val="22226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Founded by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Prof.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Fonash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in</a:t>
            </a:r>
            <a:r>
              <a:rPr sz="20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2002</a:t>
            </a:r>
            <a:endParaRPr sz="2000">
              <a:latin typeface="Arial"/>
              <a:cs typeface="Arial"/>
            </a:endParaRPr>
          </a:p>
          <a:p>
            <a:pPr marL="302260" marR="3937635" indent="-289560">
              <a:lnSpc>
                <a:spcPct val="120000"/>
              </a:lnSpc>
              <a:buClr>
                <a:srgbClr val="222268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Manufacturer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of nanoscale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silver  antimicrobial additives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fibers</a:t>
            </a:r>
            <a:endParaRPr sz="20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480"/>
              </a:spcBef>
              <a:buClr>
                <a:srgbClr val="222268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Surface functionalized particles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encapsulated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in proprietary polymer  stabilizers</a:t>
            </a:r>
            <a:endParaRPr sz="2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480"/>
              </a:spcBef>
              <a:buClr>
                <a:srgbClr val="222268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Available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under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the SmartSilver</a:t>
            </a:r>
            <a:r>
              <a:rPr sz="20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brand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962400"/>
            <a:ext cx="3962399" cy="268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25" dirty="0"/>
              <a:t> </a:t>
            </a:r>
            <a:r>
              <a:rPr dirty="0"/>
              <a:t>Properties:</a:t>
            </a:r>
          </a:p>
          <a:p>
            <a:pPr marL="457200" algn="ctr">
              <a:lnSpc>
                <a:spcPct val="100000"/>
              </a:lnSpc>
              <a:spcBef>
                <a:spcPts val="60"/>
              </a:spcBef>
            </a:pPr>
            <a:r>
              <a:rPr sz="2400" b="0" spc="-5" dirty="0">
                <a:latin typeface="Arial"/>
                <a:cs typeface="Arial"/>
              </a:rPr>
              <a:t>Antimicrobial Silver for </a:t>
            </a:r>
            <a:r>
              <a:rPr sz="2400" b="0" spc="-40" dirty="0">
                <a:latin typeface="Arial"/>
                <a:cs typeface="Arial"/>
              </a:rPr>
              <a:t>Textiles</a:t>
            </a:r>
            <a:r>
              <a:rPr sz="2400" b="0" spc="-114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5042916"/>
            <a:ext cx="3195827" cy="16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7545" y="4000377"/>
            <a:ext cx="2707071" cy="81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2247" y="1676400"/>
            <a:ext cx="3404615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4091"/>
            <a:ext cx="8153400" cy="16230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Oxygen </a:t>
            </a:r>
            <a:r>
              <a:rPr sz="1600" spc="-5" dirty="0">
                <a:latin typeface="Arial"/>
                <a:cs typeface="Arial"/>
              </a:rPr>
              <a:t>in air &amp; </a:t>
            </a:r>
            <a:r>
              <a:rPr sz="1600" spc="-10" dirty="0">
                <a:latin typeface="Arial"/>
                <a:cs typeface="Arial"/>
              </a:rPr>
              <a:t>water </a:t>
            </a:r>
            <a:r>
              <a:rPr sz="1600" spc="-5" dirty="0">
                <a:latin typeface="Arial"/>
                <a:cs typeface="Arial"/>
              </a:rPr>
              <a:t>reacts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metallic silver to produce silver ions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(Ag</a:t>
            </a:r>
            <a:r>
              <a:rPr sz="1575" spc="-7" baseline="26455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285" algn="l"/>
                <a:tab pos="756920" algn="l"/>
              </a:tabLst>
            </a:pPr>
            <a:r>
              <a:rPr sz="1200" spc="-5" dirty="0">
                <a:latin typeface="Arial"/>
                <a:cs typeface="Arial"/>
              </a:rPr>
              <a:t>Silver Ions </a:t>
            </a:r>
            <a:r>
              <a:rPr sz="1200" dirty="0">
                <a:latin typeface="Arial"/>
                <a:cs typeface="Arial"/>
              </a:rPr>
              <a:t>= </a:t>
            </a:r>
            <a:r>
              <a:rPr sz="1200" spc="-5" dirty="0">
                <a:latin typeface="Arial"/>
                <a:cs typeface="Arial"/>
              </a:rPr>
              <a:t>active antimicrobial agent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all silver based antimicrobial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additives.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Silver ions bind to components within bacteria that contain negatively charged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groups.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285" algn="l"/>
                <a:tab pos="756920" algn="l"/>
              </a:tabLst>
            </a:pPr>
            <a:r>
              <a:rPr sz="1200" spc="-5" dirty="0">
                <a:latin typeface="Arial"/>
                <a:cs typeface="Arial"/>
              </a:rPr>
              <a:t>Including proteins and enzymes necessary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 bacteria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live, grow,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replicate.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Silver ions binds to multiple bacterial components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significantly interferes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the  normal functioning of the bacteria; bacteria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4140" y="3205868"/>
            <a:ext cx="4533900" cy="581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u="heavy" spc="-5" dirty="0">
                <a:solidFill>
                  <a:srgbClr val="262673"/>
                </a:solidFill>
                <a:uFill>
                  <a:solidFill>
                    <a:srgbClr val="262673"/>
                  </a:solidFill>
                </a:uFill>
                <a:latin typeface="Arial"/>
                <a:cs typeface="Arial"/>
              </a:rPr>
              <a:t>Major Modes of Action for Silver Ions on</a:t>
            </a:r>
            <a:r>
              <a:rPr sz="1600" u="heavy" spc="105" dirty="0">
                <a:solidFill>
                  <a:srgbClr val="262673"/>
                </a:solidFill>
                <a:uFill>
                  <a:solidFill>
                    <a:srgbClr val="262673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262673"/>
                </a:solidFill>
                <a:uFill>
                  <a:solidFill>
                    <a:srgbClr val="262673"/>
                  </a:solidFill>
                </a:uFill>
                <a:latin typeface="Arial"/>
                <a:cs typeface="Arial"/>
              </a:rPr>
              <a:t>Bacterial: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</a:pPr>
            <a:r>
              <a:rPr sz="1200" b="1" spc="-5" dirty="0">
                <a:solidFill>
                  <a:srgbClr val="262673"/>
                </a:solidFill>
                <a:latin typeface="Arial"/>
                <a:cs typeface="Arial"/>
              </a:rPr>
              <a:t>(1) Cellular Membrane </a:t>
            </a:r>
            <a:r>
              <a:rPr sz="1200" b="1" spc="-7" baseline="24305" dirty="0">
                <a:solidFill>
                  <a:srgbClr val="262673"/>
                </a:solidFill>
                <a:latin typeface="Arial"/>
                <a:cs typeface="Arial"/>
              </a:rPr>
              <a:t>1, 2,</a:t>
            </a:r>
            <a:r>
              <a:rPr sz="1200" b="1" spc="225" baseline="2430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262673"/>
                </a:solidFill>
                <a:latin typeface="Arial"/>
                <a:cs typeface="Arial"/>
              </a:rPr>
              <a:t>3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8540" y="3794759"/>
            <a:ext cx="376047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Causes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structural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and functional changes in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bacterial  membranes leading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their inability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properly</a:t>
            </a:r>
            <a:r>
              <a:rPr sz="1100" spc="-1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function.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1340" y="4166616"/>
            <a:ext cx="140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62673"/>
                </a:solidFill>
                <a:latin typeface="Arial"/>
                <a:cs typeface="Arial"/>
              </a:rPr>
              <a:t>(2) Replication </a:t>
            </a:r>
            <a:r>
              <a:rPr sz="1200" b="1" spc="-7" baseline="24305" dirty="0">
                <a:solidFill>
                  <a:srgbClr val="262673"/>
                </a:solidFill>
                <a:latin typeface="Arial"/>
                <a:cs typeface="Arial"/>
              </a:rPr>
              <a:t>1,</a:t>
            </a:r>
            <a:r>
              <a:rPr sz="1200" b="1" spc="-172" baseline="2430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262673"/>
                </a:solidFill>
                <a:latin typeface="Arial"/>
                <a:cs typeface="Arial"/>
              </a:rPr>
              <a:t>2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540" y="4383023"/>
            <a:ext cx="3902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Binds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bacterial DNA thus prevent them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from</a:t>
            </a:r>
            <a:r>
              <a:rPr sz="1100" spc="-5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multiplying.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1340" y="4587240"/>
            <a:ext cx="2016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62673"/>
                </a:solidFill>
                <a:latin typeface="Arial"/>
                <a:cs typeface="Arial"/>
              </a:rPr>
              <a:t>(3) Metabolic Pathways </a:t>
            </a:r>
            <a:r>
              <a:rPr sz="1200" b="1" spc="-7" baseline="24305" dirty="0">
                <a:solidFill>
                  <a:srgbClr val="262673"/>
                </a:solidFill>
                <a:latin typeface="Arial"/>
                <a:cs typeface="Arial"/>
              </a:rPr>
              <a:t>1,</a:t>
            </a:r>
            <a:r>
              <a:rPr sz="1200" b="1" spc="157" baseline="2430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262673"/>
                </a:solidFill>
                <a:latin typeface="Arial"/>
                <a:cs typeface="Arial"/>
              </a:rPr>
              <a:t>2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8540" y="4803647"/>
            <a:ext cx="369887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Binds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and inactivates metabolic enzymes required by  bacteria </a:t>
            </a:r>
            <a:r>
              <a:rPr sz="1100" dirty="0">
                <a:solidFill>
                  <a:srgbClr val="262673"/>
                </a:solidFill>
                <a:latin typeface="Arial"/>
                <a:cs typeface="Arial"/>
              </a:rPr>
              <a:t>to </a:t>
            </a:r>
            <a:r>
              <a:rPr sz="1100" spc="-10" dirty="0">
                <a:solidFill>
                  <a:srgbClr val="262673"/>
                </a:solidFill>
                <a:latin typeface="Arial"/>
                <a:cs typeface="Arial"/>
              </a:rPr>
              <a:t>live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and</a:t>
            </a:r>
            <a:r>
              <a:rPr sz="1100" spc="-1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673"/>
                </a:solidFill>
                <a:latin typeface="Arial"/>
                <a:cs typeface="Arial"/>
              </a:rPr>
              <a:t>grow.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782" y="3755730"/>
            <a:ext cx="3858454" cy="2528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4457700"/>
            <a:ext cx="204216" cy="2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7792" y="3735320"/>
            <a:ext cx="1435735" cy="760730"/>
          </a:xfrm>
          <a:custGeom>
            <a:avLst/>
            <a:gdLst/>
            <a:ahLst/>
            <a:cxnLst/>
            <a:rect l="l" t="t" r="r" b="b"/>
            <a:pathLst>
              <a:path w="1435735" h="760729">
                <a:moveTo>
                  <a:pt x="0" y="760361"/>
                </a:moveTo>
                <a:lnTo>
                  <a:pt x="1435735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1844" y="5058155"/>
            <a:ext cx="204216" cy="20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2344" y="4587240"/>
            <a:ext cx="1591310" cy="571500"/>
          </a:xfrm>
          <a:custGeom>
            <a:avLst/>
            <a:gdLst/>
            <a:ahLst/>
            <a:cxnLst/>
            <a:rect l="l" t="t" r="r" b="b"/>
            <a:pathLst>
              <a:path w="1591310" h="571500">
                <a:moveTo>
                  <a:pt x="0" y="571487"/>
                </a:moveTo>
                <a:lnTo>
                  <a:pt x="1591246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3208" y="5614415"/>
            <a:ext cx="204215" cy="20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3708" y="5242557"/>
            <a:ext cx="2869565" cy="472440"/>
          </a:xfrm>
          <a:custGeom>
            <a:avLst/>
            <a:gdLst/>
            <a:ahLst/>
            <a:cxnLst/>
            <a:rect l="l" t="t" r="r" b="b"/>
            <a:pathLst>
              <a:path w="2869565" h="472439">
                <a:moveTo>
                  <a:pt x="0" y="472109"/>
                </a:moveTo>
                <a:lnTo>
                  <a:pt x="2869565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2831" y="5687567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4272" y="5704332"/>
            <a:ext cx="41147" cy="41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435" y="5001005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868"/>
                </a:lnTo>
              </a:path>
            </a:pathLst>
          </a:custGeom>
          <a:ln w="22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290" y="5503926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0591" y="54658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346" y="4891278"/>
            <a:ext cx="632460" cy="109855"/>
          </a:xfrm>
          <a:custGeom>
            <a:avLst/>
            <a:gdLst/>
            <a:ahLst/>
            <a:cxnLst/>
            <a:rect l="l" t="t" r="r" b="b"/>
            <a:pathLst>
              <a:path w="632460" h="109854">
                <a:moveTo>
                  <a:pt x="0" y="0"/>
                </a:moveTo>
                <a:lnTo>
                  <a:pt x="632460" y="0"/>
                </a:lnTo>
                <a:lnTo>
                  <a:pt x="632460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346" y="4891278"/>
            <a:ext cx="632460" cy="109855"/>
          </a:xfrm>
          <a:custGeom>
            <a:avLst/>
            <a:gdLst/>
            <a:ahLst/>
            <a:cxnLst/>
            <a:rect l="l" t="t" r="r" b="b"/>
            <a:pathLst>
              <a:path w="632460" h="109854">
                <a:moveTo>
                  <a:pt x="0" y="0"/>
                </a:moveTo>
                <a:lnTo>
                  <a:pt x="632460" y="0"/>
                </a:lnTo>
                <a:lnTo>
                  <a:pt x="632460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577" y="4820298"/>
            <a:ext cx="7670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Ribosomes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7813" y="4588002"/>
            <a:ext cx="634365" cy="142240"/>
          </a:xfrm>
          <a:custGeom>
            <a:avLst/>
            <a:gdLst/>
            <a:ahLst/>
            <a:cxnLst/>
            <a:rect l="l" t="t" r="r" b="b"/>
            <a:pathLst>
              <a:path w="634365" h="142239">
                <a:moveTo>
                  <a:pt x="0" y="0"/>
                </a:moveTo>
                <a:lnTo>
                  <a:pt x="633984" y="0"/>
                </a:lnTo>
                <a:lnTo>
                  <a:pt x="63398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813" y="4588002"/>
            <a:ext cx="634365" cy="142240"/>
          </a:xfrm>
          <a:custGeom>
            <a:avLst/>
            <a:gdLst/>
            <a:ahLst/>
            <a:cxnLst/>
            <a:rect l="l" t="t" r="r" b="b"/>
            <a:pathLst>
              <a:path w="634365" h="142239">
                <a:moveTo>
                  <a:pt x="0" y="0"/>
                </a:moveTo>
                <a:lnTo>
                  <a:pt x="633984" y="0"/>
                </a:lnTo>
                <a:lnTo>
                  <a:pt x="63398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6999" y="4741926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03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8894" y="528326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5003" y="4524251"/>
            <a:ext cx="738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C</a:t>
            </a:r>
            <a:r>
              <a:rPr sz="1100" b="1" spc="-30" dirty="0">
                <a:latin typeface="Arial"/>
                <a:cs typeface="Arial"/>
              </a:rPr>
              <a:t>y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op</a:t>
            </a:r>
            <a:r>
              <a:rPr sz="1100" b="1" spc="0" dirty="0">
                <a:latin typeface="Arial"/>
                <a:cs typeface="Arial"/>
              </a:rPr>
              <a:t>l</a:t>
            </a:r>
            <a:r>
              <a:rPr sz="1100" b="1" spc="-5" dirty="0">
                <a:latin typeface="Arial"/>
                <a:cs typeface="Arial"/>
              </a:rPr>
              <a:t>asm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74469" y="4261865"/>
            <a:ext cx="762000" cy="142240"/>
          </a:xfrm>
          <a:custGeom>
            <a:avLst/>
            <a:gdLst/>
            <a:ahLst/>
            <a:cxnLst/>
            <a:rect l="l" t="t" r="r" b="b"/>
            <a:pathLst>
              <a:path w="762000" h="142239">
                <a:moveTo>
                  <a:pt x="0" y="0"/>
                </a:moveTo>
                <a:lnTo>
                  <a:pt x="762000" y="0"/>
                </a:lnTo>
                <a:lnTo>
                  <a:pt x="762000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4469" y="4261865"/>
            <a:ext cx="762000" cy="142240"/>
          </a:xfrm>
          <a:custGeom>
            <a:avLst/>
            <a:gdLst/>
            <a:ahLst/>
            <a:cxnLst/>
            <a:rect l="l" t="t" r="r" b="b"/>
            <a:pathLst>
              <a:path w="762000" h="142239">
                <a:moveTo>
                  <a:pt x="0" y="0"/>
                </a:moveTo>
                <a:lnTo>
                  <a:pt x="762000" y="0"/>
                </a:lnTo>
                <a:lnTo>
                  <a:pt x="762000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57577" y="3871721"/>
            <a:ext cx="722630" cy="274320"/>
          </a:xfrm>
          <a:custGeom>
            <a:avLst/>
            <a:gdLst/>
            <a:ahLst/>
            <a:cxnLst/>
            <a:rect l="l" t="t" r="r" b="b"/>
            <a:pathLst>
              <a:path w="722630" h="274320">
                <a:moveTo>
                  <a:pt x="0" y="0"/>
                </a:moveTo>
                <a:lnTo>
                  <a:pt x="722376" y="0"/>
                </a:lnTo>
                <a:lnTo>
                  <a:pt x="722376" y="274319"/>
                </a:lnTo>
                <a:lnTo>
                  <a:pt x="0" y="274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7577" y="3871721"/>
            <a:ext cx="722630" cy="274320"/>
          </a:xfrm>
          <a:custGeom>
            <a:avLst/>
            <a:gdLst/>
            <a:ahLst/>
            <a:cxnLst/>
            <a:rect l="l" t="t" r="r" b="b"/>
            <a:pathLst>
              <a:path w="722630" h="274320">
                <a:moveTo>
                  <a:pt x="0" y="0"/>
                </a:moveTo>
                <a:lnTo>
                  <a:pt x="722376" y="0"/>
                </a:lnTo>
                <a:lnTo>
                  <a:pt x="722376" y="274319"/>
                </a:lnTo>
                <a:lnTo>
                  <a:pt x="0" y="27431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7094" y="3736085"/>
            <a:ext cx="634365" cy="143510"/>
          </a:xfrm>
          <a:custGeom>
            <a:avLst/>
            <a:gdLst/>
            <a:ahLst/>
            <a:cxnLst/>
            <a:rect l="l" t="t" r="r" b="b"/>
            <a:pathLst>
              <a:path w="634364" h="143510">
                <a:moveTo>
                  <a:pt x="0" y="0"/>
                </a:moveTo>
                <a:lnTo>
                  <a:pt x="633983" y="0"/>
                </a:lnTo>
                <a:lnTo>
                  <a:pt x="633983" y="143256"/>
                </a:lnTo>
                <a:lnTo>
                  <a:pt x="0" y="1432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7094" y="3736085"/>
            <a:ext cx="634365" cy="143510"/>
          </a:xfrm>
          <a:custGeom>
            <a:avLst/>
            <a:gdLst/>
            <a:ahLst/>
            <a:cxnLst/>
            <a:rect l="l" t="t" r="r" b="b"/>
            <a:pathLst>
              <a:path w="634364" h="143510">
                <a:moveTo>
                  <a:pt x="0" y="0"/>
                </a:moveTo>
                <a:lnTo>
                  <a:pt x="633983" y="0"/>
                </a:lnTo>
                <a:lnTo>
                  <a:pt x="633983" y="143256"/>
                </a:lnTo>
                <a:lnTo>
                  <a:pt x="0" y="14325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74469" y="4225175"/>
            <a:ext cx="762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DNA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60043" y="4432553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03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1938" y="497389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57577" y="3818252"/>
            <a:ext cx="7385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indent="104775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Plasma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b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ane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44673" y="4170426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305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6577" y="456079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52750" y="3882390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68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4655" y="43323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76630" y="3692404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Cell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2241" y="5731002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817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7714" y="56928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7759" y="5704332"/>
            <a:ext cx="42671" cy="41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2416" y="5375147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1683" y="5230367"/>
            <a:ext cx="41147" cy="42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42616" y="5263895"/>
            <a:ext cx="41147" cy="41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87067" y="5087111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5900" y="5385815"/>
            <a:ext cx="41147" cy="41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36163" y="4774691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7344" y="5536691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94788" y="4593335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93391" y="5477255"/>
            <a:ext cx="41147" cy="42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7503" y="4866132"/>
            <a:ext cx="42671" cy="41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1522" y="5956321"/>
            <a:ext cx="6292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En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-30" dirty="0">
                <a:latin typeface="Arial"/>
                <a:cs typeface="Arial"/>
              </a:rPr>
              <a:t>y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0718" y="5721858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6781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00655" y="5381244"/>
            <a:ext cx="42671" cy="41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0635" y="5137403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45307" y="5225795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3931" y="5366003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67839" y="5495544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36647" y="5477255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57272" y="4983479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70275" y="5128259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11195" y="4671059"/>
            <a:ext cx="42671" cy="4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749449" y="3303523"/>
            <a:ext cx="1071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62673"/>
                </a:solidFill>
                <a:latin typeface="Arial"/>
                <a:cs typeface="Arial"/>
              </a:rPr>
              <a:t>Bacterial</a:t>
            </a:r>
            <a:r>
              <a:rPr sz="1400" spc="-100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673"/>
                </a:solidFill>
                <a:latin typeface="Arial"/>
                <a:cs typeface="Arial"/>
              </a:rPr>
              <a:t>Cell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422140" y="5664200"/>
            <a:ext cx="1390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1)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22037" y="5932437"/>
            <a:ext cx="1390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2)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22140" y="6200675"/>
            <a:ext cx="1390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3)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64916" y="5664200"/>
            <a:ext cx="403860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 indent="2286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Jung, </a:t>
            </a:r>
            <a:r>
              <a:rPr sz="800" dirty="0">
                <a:latin typeface="Calibri"/>
                <a:cs typeface="Calibri"/>
              </a:rPr>
              <a:t>Woo </a:t>
            </a:r>
            <a:r>
              <a:rPr sz="800" spc="-5" dirty="0">
                <a:latin typeface="Calibri"/>
                <a:cs typeface="Calibri"/>
              </a:rPr>
              <a:t>Kyung, et al. "Antibacterial Activity and Mechanism of Action of the Silver </a:t>
            </a:r>
            <a:r>
              <a:rPr sz="800" dirty="0">
                <a:latin typeface="Calibri"/>
                <a:cs typeface="Calibri"/>
              </a:rPr>
              <a:t>Ion </a:t>
            </a:r>
            <a:r>
              <a:rPr sz="800" spc="-5" dirty="0">
                <a:latin typeface="Calibri"/>
                <a:cs typeface="Calibri"/>
              </a:rPr>
              <a:t>in  Staphylococcus aureus and Escherichia coli." </a:t>
            </a:r>
            <a:r>
              <a:rPr sz="800" i="1" spc="-5" dirty="0">
                <a:latin typeface="Calibri"/>
                <a:cs typeface="Calibri"/>
              </a:rPr>
              <a:t>Applied Environ Microbiology </a:t>
            </a:r>
            <a:r>
              <a:rPr sz="800" dirty="0">
                <a:latin typeface="Calibri"/>
                <a:cs typeface="Calibri"/>
              </a:rPr>
              <a:t>(2008):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2171-2178.</a:t>
            </a:r>
            <a:endParaRPr sz="800">
              <a:latin typeface="Calibri"/>
              <a:cs typeface="Calibri"/>
            </a:endParaRPr>
          </a:p>
          <a:p>
            <a:pPr marL="12700" marR="212090" indent="-635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latin typeface="Calibri"/>
                <a:cs typeface="Calibri"/>
              </a:rPr>
              <a:t>Rai, M. </a:t>
            </a:r>
            <a:r>
              <a:rPr sz="800" dirty="0">
                <a:latin typeface="Calibri"/>
                <a:cs typeface="Calibri"/>
              </a:rPr>
              <a:t>K., </a:t>
            </a:r>
            <a:r>
              <a:rPr sz="800" spc="-5" dirty="0">
                <a:latin typeface="Calibri"/>
                <a:cs typeface="Calibri"/>
              </a:rPr>
              <a:t>et al. "Silver nanoparticles: the powerful nanoweapon against multidrug-resistant  bacteria." </a:t>
            </a:r>
            <a:r>
              <a:rPr sz="800" i="1" spc="-5" dirty="0">
                <a:latin typeface="Calibri"/>
                <a:cs typeface="Calibri"/>
              </a:rPr>
              <a:t>Journal of Applied Micorbiology</a:t>
            </a:r>
            <a:r>
              <a:rPr sz="800" i="1" spc="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(2012).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latin typeface="Calibri"/>
                <a:cs typeface="Calibri"/>
              </a:rPr>
              <a:t>Feng, Q. L., et al. </a:t>
            </a:r>
            <a:r>
              <a:rPr sz="800" dirty="0">
                <a:latin typeface="Calibri"/>
                <a:cs typeface="Calibri"/>
              </a:rPr>
              <a:t>"A </a:t>
            </a:r>
            <a:r>
              <a:rPr sz="800" spc="-5" dirty="0">
                <a:latin typeface="Calibri"/>
                <a:cs typeface="Calibri"/>
              </a:rPr>
              <a:t>mechanistic study of the antibacterial effects of silver ions on Escherichia coli  and Staphylococcus aureus." </a:t>
            </a:r>
            <a:r>
              <a:rPr sz="800" i="1" spc="-5" dirty="0">
                <a:latin typeface="Calibri"/>
                <a:cs typeface="Calibri"/>
              </a:rPr>
              <a:t>Journal of Biomedical Materials Research </a:t>
            </a:r>
            <a:r>
              <a:rPr sz="800" dirty="0">
                <a:latin typeface="Calibri"/>
                <a:cs typeface="Calibri"/>
              </a:rPr>
              <a:t>(2000):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662-668.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25" dirty="0"/>
              <a:t> </a:t>
            </a:r>
            <a:r>
              <a:rPr dirty="0"/>
              <a:t>Properties:</a:t>
            </a:r>
          </a:p>
          <a:p>
            <a:pPr marL="457200" algn="ctr">
              <a:lnSpc>
                <a:spcPct val="100000"/>
              </a:lnSpc>
              <a:spcBef>
                <a:spcPts val="60"/>
              </a:spcBef>
            </a:pPr>
            <a:r>
              <a:rPr sz="2400" b="0" spc="-5" dirty="0">
                <a:latin typeface="Arial"/>
                <a:cs typeface="Arial"/>
              </a:rPr>
              <a:t>Antimicrobial Silver for </a:t>
            </a:r>
            <a:r>
              <a:rPr sz="2400" b="0" spc="-40" dirty="0">
                <a:latin typeface="Arial"/>
                <a:cs typeface="Arial"/>
              </a:rPr>
              <a:t>Textiles</a:t>
            </a:r>
            <a:r>
              <a:rPr sz="2400" b="0" spc="-114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3276600"/>
            <a:ext cx="4154423" cy="312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4627" y="2758439"/>
            <a:ext cx="824483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961" y="2743961"/>
            <a:ext cx="624840" cy="1137285"/>
          </a:xfrm>
          <a:custGeom>
            <a:avLst/>
            <a:gdLst/>
            <a:ahLst/>
            <a:cxnLst/>
            <a:rect l="l" t="t" r="r" b="b"/>
            <a:pathLst>
              <a:path w="624839" h="1137285">
                <a:moveTo>
                  <a:pt x="0" y="0"/>
                </a:moveTo>
                <a:lnTo>
                  <a:pt x="624700" y="1137234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015" y="3818647"/>
            <a:ext cx="167005" cy="146050"/>
          </a:xfrm>
          <a:custGeom>
            <a:avLst/>
            <a:gdLst/>
            <a:ahLst/>
            <a:cxnLst/>
            <a:rect l="l" t="t" r="r" b="b"/>
            <a:pathLst>
              <a:path w="167004" h="146050">
                <a:moveTo>
                  <a:pt x="166966" y="0"/>
                </a:moveTo>
                <a:lnTo>
                  <a:pt x="0" y="91706"/>
                </a:lnTo>
                <a:lnTo>
                  <a:pt x="138506" y="146037"/>
                </a:lnTo>
                <a:lnTo>
                  <a:pt x="166966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1842516"/>
            <a:ext cx="3790187" cy="4558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2971800"/>
            <a:ext cx="1066799" cy="1223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9122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334" y="552077"/>
            <a:ext cx="7692390" cy="241300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1630"/>
              </a:spcBef>
            </a:pP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Antimicrobial Silver for </a:t>
            </a:r>
            <a:r>
              <a:rPr sz="2400" spc="-40" dirty="0">
                <a:solidFill>
                  <a:srgbClr val="002060"/>
                </a:solidFill>
                <a:latin typeface="Arial"/>
                <a:cs typeface="Arial"/>
              </a:rPr>
              <a:t>Textiles</a:t>
            </a:r>
            <a:r>
              <a:rPr sz="24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1285"/>
              </a:spcBef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NanoHorizons’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SmartSilver® in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Do No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Harm™Medical</a:t>
            </a:r>
            <a:r>
              <a:rPr sz="20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Scrubs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3634104" algn="ctr">
              <a:lnSpc>
                <a:spcPct val="100000"/>
              </a:lnSpc>
            </a:pPr>
            <a:r>
              <a:rPr sz="1700" spc="-5" dirty="0">
                <a:solidFill>
                  <a:srgbClr val="262673"/>
                </a:solidFill>
                <a:latin typeface="Calibri"/>
                <a:cs typeface="Calibri"/>
              </a:rPr>
              <a:t>SmartSilver® particles </a:t>
            </a:r>
            <a:r>
              <a:rPr sz="1700" spc="-10" dirty="0">
                <a:solidFill>
                  <a:srgbClr val="262673"/>
                </a:solidFill>
                <a:latin typeface="Calibri"/>
                <a:cs typeface="Calibri"/>
              </a:rPr>
              <a:t>at </a:t>
            </a:r>
            <a:r>
              <a:rPr sz="1700" dirty="0">
                <a:solidFill>
                  <a:srgbClr val="262673"/>
                </a:solidFill>
                <a:latin typeface="Calibri"/>
                <a:cs typeface="Calibri"/>
              </a:rPr>
              <a:t>40,000 </a:t>
            </a:r>
            <a:r>
              <a:rPr sz="1700" spc="-5" dirty="0">
                <a:solidFill>
                  <a:srgbClr val="262673"/>
                </a:solidFill>
                <a:latin typeface="Calibri"/>
                <a:cs typeface="Calibri"/>
              </a:rPr>
              <a:t>Magnification  Covalently </a:t>
            </a:r>
            <a:r>
              <a:rPr sz="1700" dirty="0">
                <a:solidFill>
                  <a:srgbClr val="262673"/>
                </a:solidFill>
                <a:latin typeface="Calibri"/>
                <a:cs typeface="Calibri"/>
              </a:rPr>
              <a:t>Bonded Within the </a:t>
            </a:r>
            <a:r>
              <a:rPr sz="1700" spc="-5" dirty="0">
                <a:solidFill>
                  <a:srgbClr val="262673"/>
                </a:solidFill>
                <a:latin typeface="Calibri"/>
                <a:cs typeface="Calibri"/>
              </a:rPr>
              <a:t>Cotton </a:t>
            </a:r>
            <a:r>
              <a:rPr sz="1700" dirty="0">
                <a:solidFill>
                  <a:srgbClr val="262673"/>
                </a:solidFill>
                <a:latin typeface="Calibri"/>
                <a:cs typeface="Calibri"/>
              </a:rPr>
              <a:t>Fiber of  </a:t>
            </a:r>
            <a:r>
              <a:rPr sz="1700" spc="-5" dirty="0">
                <a:solidFill>
                  <a:srgbClr val="262673"/>
                </a:solidFill>
                <a:latin typeface="Calibri"/>
                <a:cs typeface="Calibri"/>
              </a:rPr>
              <a:t>Medical</a:t>
            </a:r>
            <a:r>
              <a:rPr sz="1700" spc="-40" dirty="0">
                <a:solidFill>
                  <a:srgbClr val="26267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62673"/>
                </a:solidFill>
                <a:latin typeface="Calibri"/>
                <a:cs typeface="Calibri"/>
              </a:rPr>
              <a:t>Scrubs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83" y="95902"/>
            <a:ext cx="8377555" cy="552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5425">
              <a:lnSpc>
                <a:spcPts val="4865"/>
              </a:lnSpc>
            </a:pP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History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sz="44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2060"/>
                </a:solidFill>
                <a:latin typeface="Arial"/>
                <a:cs typeface="Arial"/>
              </a:rPr>
              <a:t>Synthetic</a:t>
            </a:r>
            <a:endParaRPr sz="4400">
              <a:latin typeface="Arial"/>
              <a:cs typeface="Arial"/>
            </a:endParaRPr>
          </a:p>
          <a:p>
            <a:pPr marL="1493520">
              <a:lnSpc>
                <a:spcPct val="100000"/>
              </a:lnSpc>
            </a:pP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Metal</a:t>
            </a:r>
            <a:r>
              <a:rPr sz="4400" b="1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29"/>
              </a:spcBef>
            </a:pPr>
            <a:r>
              <a:rPr sz="2000" dirty="0">
                <a:latin typeface="Arial"/>
                <a:cs typeface="Arial"/>
              </a:rPr>
              <a:t>“We </a:t>
            </a: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only </a:t>
            </a:r>
            <a:r>
              <a:rPr sz="2000" spc="-5" dirty="0">
                <a:latin typeface="Arial"/>
                <a:cs typeface="Arial"/>
              </a:rPr>
              <a:t>recently </a:t>
            </a:r>
            <a:r>
              <a:rPr sz="2000" dirty="0">
                <a:latin typeface="Arial"/>
                <a:cs typeface="Arial"/>
              </a:rPr>
              <a:t>come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learn </a:t>
            </a:r>
            <a:r>
              <a:rPr sz="2000" spc="-5" dirty="0">
                <a:latin typeface="Arial"/>
                <a:cs typeface="Arial"/>
              </a:rPr>
              <a:t>that every structure </a:t>
            </a:r>
            <a:r>
              <a:rPr sz="2000" dirty="0">
                <a:latin typeface="Arial"/>
                <a:cs typeface="Arial"/>
              </a:rPr>
              <a:t>assumes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  properties and a special </a:t>
            </a:r>
            <a:r>
              <a:rPr sz="2000" spc="-5" dirty="0">
                <a:latin typeface="Arial"/>
                <a:cs typeface="Arial"/>
              </a:rPr>
              <a:t>behavior </a:t>
            </a:r>
            <a:r>
              <a:rPr sz="2000" dirty="0">
                <a:latin typeface="Arial"/>
                <a:cs typeface="Arial"/>
              </a:rPr>
              <a:t>when </a:t>
            </a:r>
            <a:r>
              <a:rPr sz="2000" spc="-5" dirty="0">
                <a:latin typeface="Arial"/>
                <a:cs typeface="Arial"/>
              </a:rPr>
              <a:t>its particles </a:t>
            </a:r>
            <a:r>
              <a:rPr sz="2000" dirty="0">
                <a:latin typeface="Arial"/>
                <a:cs typeface="Arial"/>
              </a:rPr>
              <a:t>are so </a:t>
            </a:r>
            <a:r>
              <a:rPr sz="2000" spc="-5" dirty="0">
                <a:latin typeface="Arial"/>
                <a:cs typeface="Arial"/>
              </a:rPr>
              <a:t>small that they  </a:t>
            </a:r>
            <a:r>
              <a:rPr sz="2000" dirty="0">
                <a:latin typeface="Arial"/>
                <a:cs typeface="Arial"/>
              </a:rPr>
              <a:t>can no longer be recognized </a:t>
            </a:r>
            <a:r>
              <a:rPr sz="2000" spc="-5" dirty="0">
                <a:latin typeface="Arial"/>
                <a:cs typeface="Arial"/>
              </a:rPr>
              <a:t>microscopically, while they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still too </a:t>
            </a:r>
            <a:r>
              <a:rPr sz="2000" dirty="0">
                <a:latin typeface="Arial"/>
                <a:cs typeface="Arial"/>
              </a:rPr>
              <a:t>large 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called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molecules.”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272288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from</a:t>
            </a:r>
            <a:endParaRPr sz="1200">
              <a:latin typeface="Arial"/>
              <a:cs typeface="Arial"/>
            </a:endParaRPr>
          </a:p>
          <a:p>
            <a:pPr marL="2722880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Arial"/>
                <a:cs typeface="Arial"/>
              </a:rPr>
              <a:t>“World of Neglected Dimensions”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1922.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27228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Carl Wilhelm Wolfgang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Ostwald</a:t>
            </a:r>
            <a:endParaRPr sz="2400">
              <a:latin typeface="Arial"/>
              <a:cs typeface="Arial"/>
            </a:endParaRPr>
          </a:p>
          <a:p>
            <a:pPr marL="2722880">
              <a:lnSpc>
                <a:spcPct val="100000"/>
              </a:lnSpc>
              <a:spcBef>
                <a:spcPts val="575"/>
              </a:spcBef>
            </a:pPr>
            <a:r>
              <a:rPr sz="2400" i="1" spc="-5" dirty="0">
                <a:latin typeface="Arial"/>
                <a:cs typeface="Arial"/>
              </a:rPr>
              <a:t>a.k.a. The Father of Colloidal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Chemistry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40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1219" y="1921067"/>
            <a:ext cx="386207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History of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Synthetic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Nanoparticles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3200"/>
            <a:ext cx="805624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1517650" indent="-380365">
              <a:lnSpc>
                <a:spcPct val="100000"/>
              </a:lnSpc>
              <a:spcBef>
                <a:spcPts val="105"/>
              </a:spcBef>
              <a:buClr>
                <a:srgbClr val="002060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SmartSilver® additives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delivered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as a</a:t>
            </a:r>
            <a:r>
              <a:rPr sz="2000" spc="-1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ready-to-use  masterbatch, textile finish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or dispersible</a:t>
            </a:r>
            <a:r>
              <a:rPr sz="20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additive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93700" marR="5080" indent="-3810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93700" algn="l"/>
              </a:tabLst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SmartSilver® particles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are nanoscale, so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they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can be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integrated into  fine-structured materials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such as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fibers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foams without impacting 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processing or mechanical</a:t>
            </a:r>
            <a:r>
              <a:rPr sz="20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properties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989" y="3989323"/>
            <a:ext cx="2792095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2060"/>
                </a:solidFill>
                <a:latin typeface="Arial"/>
                <a:cs typeface="Arial"/>
              </a:rPr>
              <a:t>SmartSilver® </a:t>
            </a:r>
            <a:r>
              <a:rPr sz="1800" i="1" spc="-10" dirty="0">
                <a:solidFill>
                  <a:srgbClr val="002060"/>
                </a:solidFill>
                <a:latin typeface="Arial"/>
                <a:cs typeface="Arial"/>
              </a:rPr>
              <a:t>nanoparticles  </a:t>
            </a:r>
            <a:r>
              <a:rPr sz="1800" i="1" spc="-5" dirty="0">
                <a:solidFill>
                  <a:srgbClr val="002060"/>
                </a:solidFill>
                <a:latin typeface="Arial"/>
                <a:cs typeface="Arial"/>
              </a:rPr>
              <a:t>are </a:t>
            </a:r>
            <a:r>
              <a:rPr sz="1800" i="1" spc="-10" dirty="0">
                <a:solidFill>
                  <a:srgbClr val="002060"/>
                </a:solidFill>
                <a:latin typeface="Arial"/>
                <a:cs typeface="Arial"/>
              </a:rPr>
              <a:t>small enough </a:t>
            </a:r>
            <a:r>
              <a:rPr sz="1800" i="1" dirty="0">
                <a:solidFill>
                  <a:srgbClr val="002060"/>
                </a:solidFill>
                <a:latin typeface="Arial"/>
                <a:cs typeface="Arial"/>
              </a:rPr>
              <a:t>to </a:t>
            </a:r>
            <a:r>
              <a:rPr sz="1800" i="1" spc="-15" dirty="0">
                <a:solidFill>
                  <a:srgbClr val="002060"/>
                </a:solidFill>
                <a:latin typeface="Arial"/>
                <a:cs typeface="Arial"/>
              </a:rPr>
              <a:t>be  </a:t>
            </a:r>
            <a:r>
              <a:rPr sz="1800" i="1" spc="-10" dirty="0">
                <a:solidFill>
                  <a:srgbClr val="002060"/>
                </a:solidFill>
                <a:latin typeface="Arial"/>
                <a:cs typeface="Arial"/>
              </a:rPr>
              <a:t>electrospun </a:t>
            </a:r>
            <a:r>
              <a:rPr sz="1800" i="1" spc="-5" dirty="0">
                <a:solidFill>
                  <a:srgbClr val="002060"/>
                </a:solidFill>
                <a:latin typeface="Arial"/>
                <a:cs typeface="Arial"/>
              </a:rPr>
              <a:t>into </a:t>
            </a:r>
            <a:r>
              <a:rPr sz="1800" i="1" spc="-10" dirty="0">
                <a:solidFill>
                  <a:srgbClr val="002060"/>
                </a:solidFill>
                <a:latin typeface="Arial"/>
                <a:cs typeface="Arial"/>
              </a:rPr>
              <a:t>300 </a:t>
            </a:r>
            <a:r>
              <a:rPr sz="1800" i="1" spc="-15" dirty="0">
                <a:solidFill>
                  <a:srgbClr val="002060"/>
                </a:solidFill>
                <a:latin typeface="Arial"/>
                <a:cs typeface="Arial"/>
              </a:rPr>
              <a:t>nm  </a:t>
            </a:r>
            <a:r>
              <a:rPr sz="1800" i="1" spc="-5" dirty="0">
                <a:solidFill>
                  <a:srgbClr val="002060"/>
                </a:solidFill>
                <a:latin typeface="Arial"/>
                <a:cs typeface="Arial"/>
              </a:rPr>
              <a:t>fibers </a:t>
            </a:r>
            <a:r>
              <a:rPr sz="1800" i="1" spc="-10" dirty="0">
                <a:solidFill>
                  <a:srgbClr val="002060"/>
                </a:solidFill>
                <a:latin typeface="Arial"/>
                <a:cs typeface="Arial"/>
              </a:rPr>
              <a:t>without negatively  impacting physical  properties</a:t>
            </a:r>
            <a:endParaRPr sz="1800">
              <a:latin typeface="Arial"/>
              <a:cs typeface="Arial"/>
            </a:endParaRPr>
          </a:p>
          <a:p>
            <a:pPr marL="163195" marR="154940" indent="-635" algn="ctr">
              <a:lnSpc>
                <a:spcPct val="100000"/>
              </a:lnSpc>
              <a:spcBef>
                <a:spcPts val="845"/>
              </a:spcBef>
            </a:pP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Courtesy: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Kyoto </a:t>
            </a: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Institute of  </a:t>
            </a:r>
            <a:r>
              <a:rPr sz="1400" i="1" spc="-20" dirty="0">
                <a:solidFill>
                  <a:srgbClr val="002060"/>
                </a:solidFill>
                <a:latin typeface="Arial"/>
                <a:cs typeface="Arial"/>
              </a:rPr>
              <a:t>Technology </a:t>
            </a: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and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 NanoHorizons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1755" y="3962400"/>
            <a:ext cx="5268468" cy="2266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87640" y="5487262"/>
            <a:ext cx="7042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sz="17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nm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25" dirty="0"/>
              <a:t> </a:t>
            </a:r>
            <a:r>
              <a:rPr dirty="0"/>
              <a:t>Properties:</a:t>
            </a:r>
          </a:p>
          <a:p>
            <a:pPr marL="457200" algn="ctr">
              <a:lnSpc>
                <a:spcPct val="100000"/>
              </a:lnSpc>
              <a:spcBef>
                <a:spcPts val="60"/>
              </a:spcBef>
            </a:pPr>
            <a:r>
              <a:rPr sz="2400" b="0" spc="-5" dirty="0">
                <a:latin typeface="Arial"/>
                <a:cs typeface="Arial"/>
              </a:rPr>
              <a:t>Antimicrobial Silver for </a:t>
            </a:r>
            <a:r>
              <a:rPr sz="2400" b="0" spc="-40" dirty="0">
                <a:latin typeface="Arial"/>
                <a:cs typeface="Arial"/>
              </a:rPr>
              <a:t>Textiles</a:t>
            </a:r>
            <a:r>
              <a:rPr sz="2400" b="0" spc="-114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5419" y="3840479"/>
            <a:ext cx="3017519" cy="301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5251" y="3951732"/>
            <a:ext cx="2479547" cy="2479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9091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653" y="746759"/>
            <a:ext cx="8353425" cy="241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3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Nanoscale Silver for Biofilm Resistant</a:t>
            </a:r>
            <a:r>
              <a:rPr sz="24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Polymers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1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Almost all current </a:t>
            </a:r>
            <a:r>
              <a:rPr sz="1800" i="1" spc="-5" dirty="0">
                <a:solidFill>
                  <a:srgbClr val="262673"/>
                </a:solidFill>
                <a:latin typeface="Arial"/>
                <a:cs typeface="Arial"/>
              </a:rPr>
              <a:t>in vitro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tests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used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evaluating antimicrobial polymers focus  exclusively on planktonic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(“floating”)</a:t>
            </a:r>
            <a:r>
              <a:rPr sz="1800" spc="10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355600" marR="7810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Antimicrobial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medical devices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are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increasing being evaluated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their ability </a:t>
            </a:r>
            <a:r>
              <a:rPr sz="1800" dirty="0">
                <a:solidFill>
                  <a:srgbClr val="262673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resist the </a:t>
            </a:r>
            <a:r>
              <a:rPr sz="1800" spc="-15" dirty="0">
                <a:solidFill>
                  <a:srgbClr val="262673"/>
                </a:solidFill>
                <a:latin typeface="Arial"/>
                <a:cs typeface="Arial"/>
              </a:rPr>
              <a:t>growth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of</a:t>
            </a:r>
            <a:r>
              <a:rPr sz="1800" spc="55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62673"/>
                </a:solidFill>
                <a:latin typeface="Arial"/>
                <a:cs typeface="Arial"/>
              </a:rPr>
              <a:t>biofilms</a:t>
            </a:r>
            <a:endParaRPr sz="1800">
              <a:latin typeface="Arial"/>
              <a:cs typeface="Arial"/>
            </a:endParaRPr>
          </a:p>
          <a:p>
            <a:pPr marL="355600" marR="53721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New </a:t>
            </a:r>
            <a:r>
              <a:rPr sz="1800" i="1" spc="-5" dirty="0">
                <a:solidFill>
                  <a:srgbClr val="262673"/>
                </a:solidFill>
                <a:latin typeface="Arial"/>
                <a:cs typeface="Arial"/>
              </a:rPr>
              <a:t>biofilm resistance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test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methods developed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antimicrobial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catheters 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allow quantification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both planktonic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bacteria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262673"/>
                </a:solidFill>
                <a:latin typeface="Arial"/>
                <a:cs typeface="Arial"/>
              </a:rPr>
              <a:t>biofilm</a:t>
            </a:r>
            <a:r>
              <a:rPr sz="1800" spc="200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62673"/>
                </a:solidFill>
                <a:latin typeface="Arial"/>
                <a:cs typeface="Arial"/>
              </a:rPr>
              <a:t>formation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5202935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4739640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68" y="4276344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668" y="3813047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668" y="3349752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2887979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668" y="2424683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668" y="1961388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668" y="1961388"/>
            <a:ext cx="0" cy="3703320"/>
          </a:xfrm>
          <a:custGeom>
            <a:avLst/>
            <a:gdLst/>
            <a:ahLst/>
            <a:cxnLst/>
            <a:rect l="l" t="t" r="r" b="b"/>
            <a:pathLst>
              <a:path h="3703320">
                <a:moveTo>
                  <a:pt x="0" y="37033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568" y="56647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4568" y="52029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568" y="47396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568" y="4276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568" y="38130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4568" y="33497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568" y="2887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4568" y="24246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568" y="19613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668" y="5664708"/>
            <a:ext cx="3519170" cy="0"/>
          </a:xfrm>
          <a:custGeom>
            <a:avLst/>
            <a:gdLst/>
            <a:ahLst/>
            <a:cxnLst/>
            <a:rect l="l" t="t" r="r" b="b"/>
            <a:pathLst>
              <a:path w="3519170">
                <a:moveTo>
                  <a:pt x="0" y="0"/>
                </a:moveTo>
                <a:lnTo>
                  <a:pt x="35189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668" y="566470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6963" y="566470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1260" y="566470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5555" y="566470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9852" y="566470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430" y="2548889"/>
            <a:ext cx="3377565" cy="431800"/>
          </a:xfrm>
          <a:custGeom>
            <a:avLst/>
            <a:gdLst/>
            <a:ahLst/>
            <a:cxnLst/>
            <a:rect l="l" t="t" r="r" b="b"/>
            <a:pathLst>
              <a:path w="3377565" h="431800">
                <a:moveTo>
                  <a:pt x="0" y="431291"/>
                </a:moveTo>
                <a:lnTo>
                  <a:pt x="844296" y="0"/>
                </a:lnTo>
                <a:lnTo>
                  <a:pt x="1688592" y="53339"/>
                </a:lnTo>
                <a:lnTo>
                  <a:pt x="3377184" y="716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671" y="2918186"/>
            <a:ext cx="121920" cy="12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5967" y="2488419"/>
            <a:ext cx="12192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0263" y="2540234"/>
            <a:ext cx="121920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8855" y="2560047"/>
            <a:ext cx="12192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430" y="2532126"/>
            <a:ext cx="3377565" cy="448309"/>
          </a:xfrm>
          <a:custGeom>
            <a:avLst/>
            <a:gdLst/>
            <a:ahLst/>
            <a:cxnLst/>
            <a:rect l="l" t="t" r="r" b="b"/>
            <a:pathLst>
              <a:path w="3377565" h="448310">
                <a:moveTo>
                  <a:pt x="0" y="448056"/>
                </a:moveTo>
                <a:lnTo>
                  <a:pt x="844296" y="0"/>
                </a:lnTo>
                <a:lnTo>
                  <a:pt x="1688592" y="153924"/>
                </a:lnTo>
                <a:lnTo>
                  <a:pt x="3377184" y="249936"/>
                </a:lnTo>
              </a:path>
            </a:pathLst>
          </a:custGeom>
          <a:ln w="38099">
            <a:solidFill>
              <a:srgbClr val="2C2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671" y="2918186"/>
            <a:ext cx="121920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5967" y="2471654"/>
            <a:ext cx="121919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0263" y="2625580"/>
            <a:ext cx="121920" cy="12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88855" y="2720068"/>
            <a:ext cx="121920" cy="121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3430" y="2980182"/>
            <a:ext cx="3377565" cy="1813560"/>
          </a:xfrm>
          <a:custGeom>
            <a:avLst/>
            <a:gdLst/>
            <a:ahLst/>
            <a:cxnLst/>
            <a:rect l="l" t="t" r="r" b="b"/>
            <a:pathLst>
              <a:path w="3377565" h="1813560">
                <a:moveTo>
                  <a:pt x="0" y="0"/>
                </a:moveTo>
                <a:lnTo>
                  <a:pt x="844296" y="505968"/>
                </a:lnTo>
                <a:lnTo>
                  <a:pt x="1688592" y="1146048"/>
                </a:lnTo>
                <a:lnTo>
                  <a:pt x="3377184" y="1813560"/>
                </a:lnTo>
              </a:path>
            </a:pathLst>
          </a:custGeom>
          <a:ln w="38100">
            <a:solidFill>
              <a:srgbClr val="B9B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0147" y="2916662"/>
            <a:ext cx="123443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4443" y="3424154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8739" y="4064234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7331" y="4730222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15061" y="5565613"/>
            <a:ext cx="552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853" y="5102652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0853" y="4639692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0853" y="4176731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0853" y="3713770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0853" y="3250809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0853" y="2787849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0853" y="2324888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7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0853" y="1861928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8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0445" y="5730755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32374" y="5730755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65262" y="5730755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4951" y="3245958"/>
            <a:ext cx="196215" cy="1135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Log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58298" y="5700655"/>
            <a:ext cx="1646555" cy="45148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335"/>
              </a:spcBef>
              <a:tabLst>
                <a:tab pos="1462405" algn="l"/>
              </a:tabLst>
            </a:pPr>
            <a:r>
              <a:rPr sz="1200" spc="-5" dirty="0">
                <a:latin typeface="Arial"/>
                <a:cs typeface="Arial"/>
              </a:rPr>
              <a:t>48	72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latin typeface="Arial"/>
                <a:cs typeface="Arial"/>
              </a:rPr>
              <a:t>Contact </a:t>
            </a:r>
            <a:r>
              <a:rPr sz="1200" b="1" spc="-10" dirty="0">
                <a:latin typeface="Arial"/>
                <a:cs typeface="Arial"/>
              </a:rPr>
              <a:t>Time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(Hours)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0030" y="1534650"/>
            <a:ext cx="29952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latin typeface="Arial"/>
                <a:cs typeface="Arial"/>
              </a:rPr>
              <a:t>Biofilm </a:t>
            </a:r>
            <a:r>
              <a:rPr sz="1350" b="1" dirty="0">
                <a:latin typeface="Arial"/>
                <a:cs typeface="Arial"/>
              </a:rPr>
              <a:t>Resistance </a:t>
            </a:r>
            <a:r>
              <a:rPr sz="1350" b="1" spc="-25" dirty="0">
                <a:latin typeface="Arial"/>
                <a:cs typeface="Arial"/>
              </a:rPr>
              <a:t>Test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Planktonic</a:t>
            </a:r>
            <a:endParaRPr sz="13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80" y="1463039"/>
            <a:ext cx="4425950" cy="4754880"/>
          </a:xfrm>
          <a:custGeom>
            <a:avLst/>
            <a:gdLst/>
            <a:ahLst/>
            <a:cxnLst/>
            <a:rect l="l" t="t" r="r" b="b"/>
            <a:pathLst>
              <a:path w="4425950" h="4754880">
                <a:moveTo>
                  <a:pt x="0" y="0"/>
                </a:moveTo>
                <a:lnTo>
                  <a:pt x="4425696" y="0"/>
                </a:lnTo>
                <a:lnTo>
                  <a:pt x="4425696" y="4754880"/>
                </a:lnTo>
                <a:lnTo>
                  <a:pt x="0" y="4754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09977" y="643204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780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63946" y="645337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780" y="0"/>
                </a:lnTo>
              </a:path>
            </a:pathLst>
          </a:custGeom>
          <a:ln w="35052">
            <a:solidFill>
              <a:srgbClr val="9A9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176774" y="6264705"/>
            <a:ext cx="7626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aseline="-6535" dirty="0">
                <a:latin typeface="Arial"/>
                <a:cs typeface="Arial"/>
              </a:rPr>
              <a:t>x</a:t>
            </a:r>
            <a:r>
              <a:rPr sz="2550" spc="165" baseline="-65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Inoculum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803141" y="6382511"/>
            <a:ext cx="225780" cy="111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087050" y="6353650"/>
            <a:ext cx="10077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Control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Catheter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17947" y="6348017"/>
            <a:ext cx="2405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Nanoscale </a:t>
            </a:r>
            <a:r>
              <a:rPr sz="1050" spc="-5" dirty="0">
                <a:latin typeface="Arial"/>
                <a:cs typeface="Arial"/>
              </a:rPr>
              <a:t>Silver </a:t>
            </a:r>
            <a:r>
              <a:rPr sz="1050" dirty="0">
                <a:latin typeface="Arial"/>
                <a:cs typeface="Arial"/>
              </a:rPr>
              <a:t>Impregnated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Catheter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53811" y="5212079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53811" y="4744211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53811" y="4277867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3811" y="3810000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53811" y="3343655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3811" y="2877311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53811" y="2409444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53811" y="1943100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53811" y="1943100"/>
            <a:ext cx="0" cy="3735704"/>
          </a:xfrm>
          <a:custGeom>
            <a:avLst/>
            <a:gdLst/>
            <a:ahLst/>
            <a:cxnLst/>
            <a:rect l="l" t="t" r="r" b="b"/>
            <a:pathLst>
              <a:path h="3735704">
                <a:moveTo>
                  <a:pt x="0" y="3735324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14188" y="56784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14188" y="521207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14188" y="47442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14188" y="42778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14188" y="38100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14188" y="33436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14188" y="28773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14188" y="240944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14188" y="19431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53811" y="5678423"/>
            <a:ext cx="3522345" cy="0"/>
          </a:xfrm>
          <a:custGeom>
            <a:avLst/>
            <a:gdLst/>
            <a:ahLst/>
            <a:cxnLst/>
            <a:rect l="l" t="t" r="r" b="b"/>
            <a:pathLst>
              <a:path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53811" y="567842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98108" y="567842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43928" y="567842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89747" y="567842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34043" y="567842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53050" y="2535173"/>
            <a:ext cx="3382010" cy="434340"/>
          </a:xfrm>
          <a:custGeom>
            <a:avLst/>
            <a:gdLst/>
            <a:ahLst/>
            <a:cxnLst/>
            <a:rect l="l" t="t" r="r" b="b"/>
            <a:pathLst>
              <a:path w="3382009" h="434339">
                <a:moveTo>
                  <a:pt x="0" y="434339"/>
                </a:moveTo>
                <a:lnTo>
                  <a:pt x="845819" y="0"/>
                </a:lnTo>
                <a:lnTo>
                  <a:pt x="1690116" y="53339"/>
                </a:lnTo>
                <a:lnTo>
                  <a:pt x="3381755" y="7315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93074" y="2909893"/>
            <a:ext cx="121920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37370" y="2475555"/>
            <a:ext cx="12192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83190" y="2528895"/>
            <a:ext cx="121920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73304" y="2547183"/>
            <a:ext cx="121920" cy="12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53050" y="2675382"/>
            <a:ext cx="3382010" cy="3002280"/>
          </a:xfrm>
          <a:custGeom>
            <a:avLst/>
            <a:gdLst/>
            <a:ahLst/>
            <a:cxnLst/>
            <a:rect l="l" t="t" r="r" b="b"/>
            <a:pathLst>
              <a:path w="3382009" h="3002279">
                <a:moveTo>
                  <a:pt x="0" y="3002280"/>
                </a:moveTo>
                <a:lnTo>
                  <a:pt x="845819" y="0"/>
                </a:lnTo>
                <a:lnTo>
                  <a:pt x="1690116" y="89916"/>
                </a:lnTo>
                <a:lnTo>
                  <a:pt x="3381755" y="30480"/>
                </a:lnTo>
              </a:path>
            </a:pathLst>
          </a:custGeom>
          <a:ln w="38100">
            <a:solidFill>
              <a:srgbClr val="2C2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93074" y="5618041"/>
            <a:ext cx="121920" cy="121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37370" y="2615761"/>
            <a:ext cx="121920" cy="121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3190" y="2705677"/>
            <a:ext cx="121920" cy="12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73304" y="2646243"/>
            <a:ext cx="121920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53050" y="3725417"/>
            <a:ext cx="3382010" cy="1952625"/>
          </a:xfrm>
          <a:custGeom>
            <a:avLst/>
            <a:gdLst/>
            <a:ahLst/>
            <a:cxnLst/>
            <a:rect l="l" t="t" r="r" b="b"/>
            <a:pathLst>
              <a:path w="3382009" h="1952625">
                <a:moveTo>
                  <a:pt x="0" y="1952243"/>
                </a:moveTo>
                <a:lnTo>
                  <a:pt x="845819" y="0"/>
                </a:lnTo>
                <a:lnTo>
                  <a:pt x="1690116" y="434339"/>
                </a:lnTo>
                <a:lnTo>
                  <a:pt x="3381755" y="754379"/>
                </a:lnTo>
              </a:path>
            </a:pathLst>
          </a:custGeom>
          <a:ln w="38100">
            <a:solidFill>
              <a:srgbClr val="B9B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91550" y="5616518"/>
            <a:ext cx="123444" cy="123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35846" y="3664274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81666" y="4098613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71782" y="4417129"/>
            <a:ext cx="123444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095289" y="5578787"/>
            <a:ext cx="552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61081" y="5111905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961081" y="4645023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61081" y="4178141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61081" y="3711259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961081" y="3244377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961081" y="2777495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61081" y="2310613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7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61081" y="1843731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0" dirty="0">
                <a:latin typeface="Arial"/>
                <a:cs typeface="Arial"/>
              </a:rPr>
              <a:t>8</a:t>
            </a:r>
            <a:r>
              <a:rPr sz="1000" spc="-10" dirty="0">
                <a:latin typeface="Arial"/>
                <a:cs typeface="Arial"/>
              </a:rPr>
              <a:t>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310673" y="5743929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113669" y="5743929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649758" y="5743929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705180" y="3243212"/>
            <a:ext cx="196215" cy="1135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Log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340637" y="5713830"/>
            <a:ext cx="1647189" cy="45148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335"/>
              </a:spcBef>
              <a:tabLst>
                <a:tab pos="1463675" algn="l"/>
              </a:tabLst>
            </a:pPr>
            <a:r>
              <a:rPr sz="1200" spc="-5" dirty="0">
                <a:latin typeface="Arial"/>
                <a:cs typeface="Arial"/>
              </a:rPr>
              <a:t>48	72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latin typeface="Arial"/>
                <a:cs typeface="Arial"/>
              </a:rPr>
              <a:t>Contact </a:t>
            </a:r>
            <a:r>
              <a:rPr sz="1200" b="1" spc="-10" dirty="0">
                <a:latin typeface="Arial"/>
                <a:cs typeface="Arial"/>
              </a:rPr>
              <a:t>Time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(Hours)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85731" y="1535500"/>
            <a:ext cx="27730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latin typeface="Arial"/>
                <a:cs typeface="Arial"/>
              </a:rPr>
              <a:t>Biofilm </a:t>
            </a:r>
            <a:r>
              <a:rPr sz="1350" b="1" dirty="0">
                <a:latin typeface="Arial"/>
                <a:cs typeface="Arial"/>
              </a:rPr>
              <a:t>Resistance </a:t>
            </a:r>
            <a:r>
              <a:rPr sz="1350" b="1" spc="-25" dirty="0">
                <a:latin typeface="Arial"/>
                <a:cs typeface="Arial"/>
              </a:rPr>
              <a:t>Test </a:t>
            </a:r>
            <a:r>
              <a:rPr sz="1350" b="1" dirty="0">
                <a:latin typeface="Arial"/>
                <a:cs typeface="Arial"/>
              </a:rPr>
              <a:t>-</a:t>
            </a:r>
            <a:r>
              <a:rPr sz="1350" b="1" spc="-11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Adhered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652771" y="1463039"/>
            <a:ext cx="4425950" cy="4754880"/>
          </a:xfrm>
          <a:custGeom>
            <a:avLst/>
            <a:gdLst/>
            <a:ahLst/>
            <a:cxnLst/>
            <a:rect l="l" t="t" r="r" b="b"/>
            <a:pathLst>
              <a:path w="4425950" h="4754880">
                <a:moveTo>
                  <a:pt x="0" y="0"/>
                </a:moveTo>
                <a:lnTo>
                  <a:pt x="4425696" y="0"/>
                </a:lnTo>
                <a:lnTo>
                  <a:pt x="4425696" y="4754880"/>
                </a:lnTo>
                <a:lnTo>
                  <a:pt x="0" y="4754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10428" y="6396228"/>
            <a:ext cx="129540" cy="1173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5" dirty="0"/>
              <a:t> </a:t>
            </a:r>
            <a:r>
              <a:rPr dirty="0"/>
              <a:t>Properties:</a:t>
            </a:r>
          </a:p>
          <a:p>
            <a:pPr marL="455295" algn="ctr">
              <a:lnSpc>
                <a:spcPct val="100000"/>
              </a:lnSpc>
              <a:spcBef>
                <a:spcPts val="60"/>
              </a:spcBef>
            </a:pPr>
            <a:r>
              <a:rPr sz="2400" b="0" spc="-5" dirty="0">
                <a:latin typeface="Arial"/>
                <a:cs typeface="Arial"/>
              </a:rPr>
              <a:t>Nanoscale Silver for Biofilm Resistant</a:t>
            </a:r>
            <a:r>
              <a:rPr sz="2400" b="0" spc="8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Polymers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51523"/>
            <a:ext cx="46843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  <a:hlinkClick r:id="rId2"/>
              </a:rPr>
              <a:t>http://www2.dupont.com/MCM/en_US/index.html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590800"/>
            <a:ext cx="3428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9122" y="68580"/>
            <a:ext cx="484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85" dirty="0"/>
              <a:t> </a:t>
            </a:r>
            <a:r>
              <a:rPr dirty="0"/>
              <a:t>Properties: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5310" y="746759"/>
            <a:ext cx="7952740" cy="233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Conductive Inks for OLEDs and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Micro-nanoelectronics</a:t>
            </a:r>
            <a:endParaRPr sz="2400">
              <a:latin typeface="Arial"/>
              <a:cs typeface="Arial"/>
            </a:endParaRPr>
          </a:p>
          <a:p>
            <a:pPr marL="2796540" marR="541020" indent="-2728595">
              <a:lnSpc>
                <a:spcPct val="100000"/>
              </a:lnSpc>
              <a:spcBef>
                <a:spcPts val="1645"/>
              </a:spcBef>
            </a:pPr>
            <a:r>
              <a:rPr sz="2000" b="1" dirty="0">
                <a:latin typeface="Arial"/>
                <a:cs typeface="Arial"/>
              </a:rPr>
              <a:t>“Dupont </a:t>
            </a:r>
            <a:r>
              <a:rPr sz="2000" b="1" spc="-5" dirty="0">
                <a:latin typeface="Arial"/>
                <a:cs typeface="Arial"/>
              </a:rPr>
              <a:t>nano-silver conductive materials </a:t>
            </a:r>
            <a:r>
              <a:rPr sz="2000" b="1" dirty="0">
                <a:latin typeface="Arial"/>
                <a:cs typeface="Arial"/>
              </a:rPr>
              <a:t>for OLED </a:t>
            </a:r>
            <a:r>
              <a:rPr sz="2000" b="1" spc="-5" dirty="0">
                <a:latin typeface="Arial"/>
                <a:cs typeface="Arial"/>
              </a:rPr>
              <a:t>lighting”  </a:t>
            </a:r>
            <a:r>
              <a:rPr sz="2000" b="1" dirty="0">
                <a:latin typeface="Arial"/>
                <a:cs typeface="Arial"/>
              </a:rPr>
              <a:t>March 29,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2014.</a:t>
            </a:r>
            <a:endParaRPr sz="2000">
              <a:latin typeface="Arial"/>
              <a:cs typeface="Arial"/>
            </a:endParaRPr>
          </a:p>
          <a:p>
            <a:pPr marL="3218180" marR="5080" algn="just">
              <a:lnSpc>
                <a:spcPct val="100000"/>
              </a:lnSpc>
              <a:spcBef>
                <a:spcPts val="1215"/>
              </a:spcBef>
            </a:pPr>
            <a:r>
              <a:rPr sz="1600" spc="-5" dirty="0">
                <a:latin typeface="Arial"/>
                <a:cs typeface="Arial"/>
              </a:rPr>
              <a:t>Dupont Microcircuit materials introduces a new nano  silver conductor ink developments for </a:t>
            </a:r>
            <a:r>
              <a:rPr sz="1600" spc="-10" dirty="0">
                <a:latin typeface="Arial"/>
                <a:cs typeface="Arial"/>
              </a:rPr>
              <a:t>OLED </a:t>
            </a:r>
            <a:r>
              <a:rPr sz="1600" spc="-5" dirty="0">
                <a:latin typeface="Arial"/>
                <a:cs typeface="Arial"/>
              </a:rPr>
              <a:t>lighting.  Combines high </a:t>
            </a:r>
            <a:r>
              <a:rPr sz="1600" spc="-15" dirty="0">
                <a:latin typeface="Arial"/>
                <a:cs typeface="Arial"/>
              </a:rPr>
              <a:t>conductivity, </a:t>
            </a:r>
            <a:r>
              <a:rPr sz="1600" spc="-5" dirty="0">
                <a:latin typeface="Arial"/>
                <a:cs typeface="Arial"/>
              </a:rPr>
              <a:t>and excellent adhesion,  low print thickness and smooth sintered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surface.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0" y="3200400"/>
            <a:ext cx="2666999" cy="267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03340" y="6007760"/>
            <a:ext cx="215582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i="1" spc="-80" dirty="0">
                <a:latin typeface="Arial"/>
                <a:cs typeface="Arial"/>
              </a:rPr>
              <a:t>T. </a:t>
            </a:r>
            <a:r>
              <a:rPr sz="1700" i="1" dirty="0">
                <a:latin typeface="Arial"/>
                <a:cs typeface="Arial"/>
              </a:rPr>
              <a:t>Dong, Phys. Chem.  Chem. Phys. </a:t>
            </a:r>
            <a:r>
              <a:rPr sz="1700" b="1" spc="-35" dirty="0">
                <a:latin typeface="Arial"/>
                <a:cs typeface="Arial"/>
              </a:rPr>
              <a:t>11</a:t>
            </a:r>
            <a:r>
              <a:rPr sz="1700" spc="-35" dirty="0">
                <a:latin typeface="Arial"/>
                <a:cs typeface="Arial"/>
              </a:rPr>
              <a:t>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6269  (2009)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0" y="3505200"/>
            <a:ext cx="2382011" cy="251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1600"/>
            <a:ext cx="8168639" cy="327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4749800"/>
            <a:ext cx="7366634" cy="173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Reduced melting temperature of nanoparticles. (Right)  Resistivity as a function of curing temperature from  Cabot-PEDS.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</a:pPr>
            <a:r>
              <a:rPr sz="1700" spc="-5" dirty="0">
                <a:latin typeface="Arial"/>
                <a:cs typeface="Arial"/>
                <a:hlinkClick r:id="rId3"/>
              </a:rPr>
              <a:t>http://mems.soe.ucsc.edu/printed_materials.html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5310" y="68580"/>
            <a:ext cx="7930515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10" dirty="0"/>
              <a:t> </a:t>
            </a:r>
            <a:r>
              <a:rPr dirty="0"/>
              <a:t>Properties: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400" spc="-5" dirty="0"/>
              <a:t>Conductive Inks for OLEDs and</a:t>
            </a:r>
            <a:r>
              <a:rPr sz="2400" spc="-10" dirty="0"/>
              <a:t> </a:t>
            </a:r>
            <a:r>
              <a:rPr sz="2400" spc="-5" dirty="0"/>
              <a:t>Micro-nanoelectronics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590" y="170180"/>
            <a:ext cx="3754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Lecture</a:t>
            </a:r>
            <a:r>
              <a:rPr spc="-45" dirty="0"/>
              <a:t> </a:t>
            </a:r>
            <a:r>
              <a:rPr spc="-5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742" y="1090675"/>
            <a:ext cx="7400290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Introduction to metal</a:t>
            </a:r>
            <a:r>
              <a:rPr sz="2800" b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Gain historical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perspective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Familiarity with definitions</a:t>
            </a:r>
            <a:r>
              <a:rPr sz="2800" b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(complex)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Common methods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sz="2800" b="1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manufacture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Useful properties of metal</a:t>
            </a:r>
            <a:r>
              <a:rPr sz="2800" b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nanoparticles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Real world commercial</a:t>
            </a:r>
            <a:r>
              <a:rPr sz="28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examples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546" y="548132"/>
            <a:ext cx="3696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Thank</a:t>
            </a:r>
            <a:r>
              <a:rPr sz="5400" spc="-195" dirty="0"/>
              <a:t> </a:t>
            </a:r>
            <a:r>
              <a:rPr sz="5400" spc="-100" dirty="0"/>
              <a:t>You!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905000" y="1676400"/>
            <a:ext cx="5486399" cy="445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3539" y="1563624"/>
            <a:ext cx="3750551" cy="3401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2674" y="1669706"/>
            <a:ext cx="2865520" cy="329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063" y="5040630"/>
            <a:ext cx="7699375" cy="151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8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his studies </a:t>
            </a:r>
            <a:r>
              <a:rPr sz="1800" spc="-5" dirty="0">
                <a:latin typeface="Arial"/>
                <a:cs typeface="Arial"/>
              </a:rPr>
              <a:t>of the </a:t>
            </a:r>
            <a:r>
              <a:rPr sz="1800" spc="-10" dirty="0">
                <a:latin typeface="Arial"/>
                <a:cs typeface="Arial"/>
              </a:rPr>
              <a:t>interactions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light and </a:t>
            </a:r>
            <a:r>
              <a:rPr sz="1800" spc="-20" dirty="0">
                <a:latin typeface="Arial"/>
                <a:cs typeface="Arial"/>
              </a:rPr>
              <a:t>matter, </a:t>
            </a:r>
            <a:r>
              <a:rPr sz="1800" spc="-10" dirty="0">
                <a:latin typeface="Arial"/>
                <a:cs typeface="Arial"/>
              </a:rPr>
              <a:t>Faraday prepared gold  </a:t>
            </a:r>
            <a:r>
              <a:rPr sz="1800" spc="-5" dirty="0">
                <a:latin typeface="Arial"/>
                <a:cs typeface="Arial"/>
              </a:rPr>
              <a:t>‘sols’ that </a:t>
            </a:r>
            <a:r>
              <a:rPr sz="1800" spc="-15" dirty="0">
                <a:latin typeface="Arial"/>
                <a:cs typeface="Arial"/>
              </a:rPr>
              <a:t>were </a:t>
            </a:r>
            <a:r>
              <a:rPr sz="1800" spc="-5" dirty="0">
                <a:latin typeface="Arial"/>
                <a:cs typeface="Arial"/>
              </a:rPr>
              <a:t>“very minute in </a:t>
            </a:r>
            <a:r>
              <a:rPr sz="1800" spc="-10" dirty="0">
                <a:latin typeface="Arial"/>
                <a:cs typeface="Arial"/>
              </a:rPr>
              <a:t>their dimensions” and </a:t>
            </a:r>
            <a:r>
              <a:rPr sz="1800" spc="-5" dirty="0">
                <a:latin typeface="Arial"/>
                <a:cs typeface="Arial"/>
              </a:rPr>
              <a:t>stated that </a:t>
            </a:r>
            <a:r>
              <a:rPr sz="1800" spc="-15" dirty="0">
                <a:latin typeface="Arial"/>
                <a:cs typeface="Arial"/>
              </a:rPr>
              <a:t>“known  </a:t>
            </a:r>
            <a:r>
              <a:rPr sz="1800" spc="-10" dirty="0">
                <a:latin typeface="Arial"/>
                <a:cs typeface="Arial"/>
              </a:rPr>
              <a:t>phenomena appeared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indicate </a:t>
            </a:r>
            <a:r>
              <a:rPr sz="1800" spc="-5" dirty="0">
                <a:latin typeface="Arial"/>
                <a:cs typeface="Arial"/>
              </a:rPr>
              <a:t>that a mere variation in the size of its  particles </a:t>
            </a:r>
            <a:r>
              <a:rPr sz="1800" spc="-10" dirty="0">
                <a:latin typeface="Arial"/>
                <a:cs typeface="Arial"/>
              </a:rPr>
              <a:t>gave </a:t>
            </a:r>
            <a:r>
              <a:rPr sz="1800" spc="-5" dirty="0">
                <a:latin typeface="Arial"/>
                <a:cs typeface="Arial"/>
              </a:rPr>
              <a:t>rise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variety of </a:t>
            </a:r>
            <a:r>
              <a:rPr sz="1800" spc="-10" dirty="0">
                <a:latin typeface="Arial"/>
                <a:cs typeface="Arial"/>
              </a:rPr>
              <a:t>resultant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colours.”</a:t>
            </a:r>
            <a:endParaRPr sz="1800" dirty="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1025"/>
              </a:spcBef>
            </a:pPr>
            <a:r>
              <a:rPr sz="1700" spc="-5" dirty="0">
                <a:latin typeface="Arial"/>
                <a:cs typeface="Arial"/>
                <a:hlinkClick r:id="rId4"/>
              </a:rPr>
              <a:t>http://www.goldbulletin.org/assets/file/goldbulletin/downloads/Faraday_4_40.pdf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" y="1536192"/>
            <a:ext cx="1142999" cy="3442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Synthetic  </a:t>
            </a:r>
            <a:r>
              <a:rPr dirty="0"/>
              <a:t>Metal</a:t>
            </a:r>
            <a:r>
              <a:rPr spc="-90" dirty="0"/>
              <a:t> </a:t>
            </a:r>
            <a:r>
              <a:rPr dirty="0"/>
              <a:t>Nanoparticles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6903" y="1363980"/>
            <a:ext cx="3400043" cy="431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288" y="1411224"/>
            <a:ext cx="2822447" cy="2915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1431036"/>
            <a:ext cx="1149095" cy="2895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371" y="4495800"/>
            <a:ext cx="7945120" cy="206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8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Nearly 100 years later Turkevich used  </a:t>
            </a:r>
            <a:r>
              <a:rPr sz="1800" spc="-5" dirty="0">
                <a:latin typeface="Arial"/>
                <a:cs typeface="Arial"/>
              </a:rPr>
              <a:t>electron microscopic </a:t>
            </a:r>
            <a:r>
              <a:rPr sz="1800" spc="-10" dirty="0">
                <a:latin typeface="Arial"/>
                <a:cs typeface="Arial"/>
              </a:rPr>
              <a:t>investigations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10" dirty="0">
                <a:latin typeface="Arial"/>
                <a:cs typeface="Arial"/>
              </a:rPr>
              <a:t>reveal </a:t>
            </a:r>
            <a:r>
              <a:rPr sz="1800" spc="-5" dirty="0">
                <a:latin typeface="Arial"/>
                <a:cs typeface="Arial"/>
              </a:rPr>
              <a:t>that the </a:t>
            </a:r>
            <a:r>
              <a:rPr sz="1800" spc="-10" dirty="0">
                <a:latin typeface="Arial"/>
                <a:cs typeface="Arial"/>
              </a:rPr>
              <a:t>ruby-colored colloids made  by </a:t>
            </a:r>
            <a:r>
              <a:rPr sz="1800" spc="-15" dirty="0">
                <a:latin typeface="Arial"/>
                <a:cs typeface="Arial"/>
              </a:rPr>
              <a:t>Faraday’s </a:t>
            </a:r>
            <a:r>
              <a:rPr sz="1800" spc="-10" dirty="0">
                <a:latin typeface="Arial"/>
                <a:cs typeface="Arial"/>
              </a:rPr>
              <a:t>preparative routes produce  </a:t>
            </a:r>
            <a:r>
              <a:rPr sz="1800" spc="-5" dirty="0">
                <a:latin typeface="Arial"/>
                <a:cs typeface="Arial"/>
              </a:rPr>
              <a:t>particles of </a:t>
            </a:r>
            <a:r>
              <a:rPr sz="1800" spc="-10" dirty="0">
                <a:latin typeface="Arial"/>
                <a:cs typeface="Arial"/>
              </a:rPr>
              <a:t>gold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average </a:t>
            </a:r>
            <a:r>
              <a:rPr sz="1800" spc="-5" dirty="0">
                <a:latin typeface="Arial"/>
                <a:cs typeface="Arial"/>
              </a:rPr>
              <a:t>sizes in the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latin typeface="Arial"/>
                <a:cs typeface="Arial"/>
              </a:rPr>
              <a:t>± </a:t>
            </a:r>
            <a:r>
              <a:rPr sz="1800" spc="-5" dirty="0">
                <a:latin typeface="Arial"/>
                <a:cs typeface="Arial"/>
              </a:rPr>
              <a:t>2 </a:t>
            </a:r>
            <a:r>
              <a:rPr sz="1800" spc="-10" dirty="0">
                <a:latin typeface="Arial"/>
                <a:cs typeface="Arial"/>
              </a:rPr>
              <a:t>nm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range.</a:t>
            </a:r>
            <a:endParaRPr sz="1800" dirty="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1070"/>
              </a:spcBef>
            </a:pPr>
            <a:r>
              <a:rPr sz="1700" spc="-5" dirty="0">
                <a:latin typeface="Arial"/>
                <a:cs typeface="Arial"/>
                <a:hlinkClick r:id="rId5"/>
              </a:rPr>
              <a:t>http://www.goldbulletin.org/assets/file/goldbulletin/downloads/Faraday_4_40.pdf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Synthetic  </a:t>
            </a:r>
            <a:r>
              <a:rPr dirty="0"/>
              <a:t>Metal</a:t>
            </a:r>
            <a:r>
              <a:rPr spc="-90" dirty="0"/>
              <a:t> </a:t>
            </a:r>
            <a:r>
              <a:rPr dirty="0"/>
              <a:t>Nanoparticles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0589" y="648316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471" y="1433194"/>
            <a:ext cx="4394835" cy="401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764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Mathew Carey Lea of  Philadephia first synthesized  colloidal silver in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1880s</a:t>
            </a:r>
            <a:r>
              <a:rPr sz="2400" spc="-7" baseline="24305" dirty="0">
                <a:latin typeface="Arial"/>
                <a:cs typeface="Arial"/>
              </a:rPr>
              <a:t>1</a:t>
            </a:r>
            <a:endParaRPr sz="2400" baseline="24305">
              <a:latin typeface="Arial"/>
              <a:cs typeface="Arial"/>
            </a:endParaRPr>
          </a:p>
          <a:p>
            <a:pPr marL="355600" marR="184150" indent="-342900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Used widely in photographic  film industry throughout 20th  century</a:t>
            </a:r>
            <a:r>
              <a:rPr sz="2400" spc="-7" baseline="24305" dirty="0">
                <a:latin typeface="Arial"/>
                <a:cs typeface="Arial"/>
              </a:rPr>
              <a:t>2</a:t>
            </a:r>
            <a:endParaRPr sz="2400" baseline="24305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Still used today in X-ray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films</a:t>
            </a:r>
            <a:r>
              <a:rPr sz="2400" spc="-7" baseline="24305" dirty="0">
                <a:latin typeface="Arial"/>
                <a:cs typeface="Arial"/>
              </a:rPr>
              <a:t>3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74" y="6019800"/>
            <a:ext cx="6760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75" spc="7" baseline="25641" dirty="0">
                <a:latin typeface="Arial"/>
                <a:cs typeface="Arial"/>
              </a:rPr>
              <a:t>1 </a:t>
            </a:r>
            <a:r>
              <a:rPr sz="1000" spc="-5" dirty="0">
                <a:latin typeface="Arial"/>
                <a:cs typeface="Arial"/>
              </a:rPr>
              <a:t>MC. </a:t>
            </a:r>
            <a:r>
              <a:rPr sz="1000" spc="-10" dirty="0">
                <a:latin typeface="Arial"/>
                <a:cs typeface="Arial"/>
              </a:rPr>
              <a:t>Lea, </a:t>
            </a:r>
            <a:r>
              <a:rPr sz="1000" spc="-5" dirty="0">
                <a:latin typeface="Arial"/>
                <a:cs typeface="Arial"/>
              </a:rPr>
              <a:t>“On </a:t>
            </a:r>
            <a:r>
              <a:rPr sz="1000" spc="-10" dirty="0">
                <a:latin typeface="Arial"/>
                <a:cs typeface="Arial"/>
              </a:rPr>
              <a:t>Allotropic </a:t>
            </a:r>
            <a:r>
              <a:rPr sz="1000" spc="-5" dirty="0">
                <a:latin typeface="Arial"/>
                <a:cs typeface="Arial"/>
              </a:rPr>
              <a:t>Forms of </a:t>
            </a:r>
            <a:r>
              <a:rPr sz="1000" spc="-10" dirty="0">
                <a:latin typeface="Arial"/>
                <a:cs typeface="Arial"/>
              </a:rPr>
              <a:t>Silver”, </a:t>
            </a:r>
            <a:r>
              <a:rPr sz="1000" i="1" spc="-10" dirty="0">
                <a:latin typeface="Arial"/>
                <a:cs typeface="Arial"/>
              </a:rPr>
              <a:t>American </a:t>
            </a:r>
            <a:r>
              <a:rPr sz="1000" i="1" spc="-5" dirty="0">
                <a:latin typeface="Arial"/>
                <a:cs typeface="Arial"/>
              </a:rPr>
              <a:t>Journal of </a:t>
            </a:r>
            <a:r>
              <a:rPr sz="1000" i="1" spc="-10" dirty="0">
                <a:latin typeface="Arial"/>
                <a:cs typeface="Arial"/>
              </a:rPr>
              <a:t>Science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37 </a:t>
            </a:r>
            <a:r>
              <a:rPr sz="1000" spc="-10" dirty="0">
                <a:latin typeface="Arial"/>
                <a:cs typeface="Arial"/>
              </a:rPr>
              <a:t>(1889)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476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75" spc="7" baseline="25641" dirty="0">
                <a:latin typeface="Arial"/>
                <a:cs typeface="Arial"/>
              </a:rPr>
              <a:t>2 </a:t>
            </a:r>
            <a:r>
              <a:rPr sz="1000" spc="-5" dirty="0">
                <a:latin typeface="Arial"/>
                <a:cs typeface="Arial"/>
              </a:rPr>
              <a:t>D.Whitcomb, </a:t>
            </a:r>
            <a:r>
              <a:rPr sz="1000" spc="-10" dirty="0">
                <a:latin typeface="Arial"/>
                <a:cs typeface="Arial"/>
              </a:rPr>
              <a:t>"Mathew </a:t>
            </a:r>
            <a:r>
              <a:rPr sz="1000" spc="-5" dirty="0">
                <a:latin typeface="Arial"/>
                <a:cs typeface="Arial"/>
              </a:rPr>
              <a:t>Carey </a:t>
            </a:r>
            <a:r>
              <a:rPr sz="1000" spc="-10" dirty="0">
                <a:latin typeface="Arial"/>
                <a:cs typeface="Arial"/>
              </a:rPr>
              <a:t>Lea: </a:t>
            </a:r>
            <a:r>
              <a:rPr sz="1000" spc="-5" dirty="0">
                <a:latin typeface="Arial"/>
                <a:cs typeface="Arial"/>
              </a:rPr>
              <a:t>Chemist, </a:t>
            </a:r>
            <a:r>
              <a:rPr sz="1000" spc="-10" dirty="0">
                <a:latin typeface="Arial"/>
                <a:cs typeface="Arial"/>
              </a:rPr>
              <a:t>photographic scientist", </a:t>
            </a:r>
            <a:r>
              <a:rPr sz="1000" i="1" spc="-10" dirty="0">
                <a:latin typeface="Arial"/>
                <a:cs typeface="Arial"/>
              </a:rPr>
              <a:t>Chemical Heritage Newsmagazine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24(4)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(2006/7).</a:t>
            </a:r>
            <a:endParaRPr sz="1000" dirty="0">
              <a:latin typeface="Arial"/>
              <a:cs typeface="Arial"/>
            </a:endParaRPr>
          </a:p>
          <a:p>
            <a:pPr marL="100330" marR="719455" indent="-88265">
              <a:lnSpc>
                <a:spcPct val="100000"/>
              </a:lnSpc>
            </a:pPr>
            <a:r>
              <a:rPr sz="975" spc="7" baseline="25641" dirty="0">
                <a:latin typeface="Arial"/>
                <a:cs typeface="Arial"/>
              </a:rPr>
              <a:t>3 </a:t>
            </a:r>
            <a:r>
              <a:rPr sz="1000" spc="-5" dirty="0">
                <a:latin typeface="Arial"/>
                <a:cs typeface="Arial"/>
              </a:rPr>
              <a:t>DR.Whitcomb, </a:t>
            </a:r>
            <a:r>
              <a:rPr sz="1000" spc="-10" dirty="0">
                <a:latin typeface="Arial"/>
                <a:cs typeface="Arial"/>
              </a:rPr>
              <a:t>“Nanosilver Particles in Medical </a:t>
            </a:r>
            <a:r>
              <a:rPr sz="1000" spc="-5" dirty="0">
                <a:latin typeface="Arial"/>
                <a:cs typeface="Arial"/>
              </a:rPr>
              <a:t>X-ray </a:t>
            </a:r>
            <a:r>
              <a:rPr sz="1000" spc="-10" dirty="0">
                <a:latin typeface="Arial"/>
                <a:cs typeface="Arial"/>
              </a:rPr>
              <a:t>Diagnostic </a:t>
            </a:r>
            <a:r>
              <a:rPr sz="1000" spc="-5" dirty="0">
                <a:latin typeface="Arial"/>
                <a:cs typeface="Arial"/>
              </a:rPr>
              <a:t>Films”, Eastman </a:t>
            </a:r>
            <a:r>
              <a:rPr sz="1000" spc="-10" dirty="0">
                <a:latin typeface="Arial"/>
                <a:cs typeface="Arial"/>
              </a:rPr>
              <a:t>Kodak </a:t>
            </a:r>
            <a:r>
              <a:rPr sz="1000" spc="-5" dirty="0">
                <a:latin typeface="Arial"/>
                <a:cs typeface="Arial"/>
              </a:rPr>
              <a:t>Company (2005).  </a:t>
            </a:r>
            <a:r>
              <a:rPr sz="1000" spc="-10" dirty="0">
                <a:latin typeface="Arial"/>
                <a:cs typeface="Arial"/>
                <a:hlinkClick r:id="rId2"/>
              </a:rPr>
              <a:t>www.particlesociety.org/Whitcomb.pdf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6760" y="1649181"/>
            <a:ext cx="2631439" cy="433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6628" y="1519427"/>
            <a:ext cx="2676525" cy="4544695"/>
          </a:xfrm>
          <a:custGeom>
            <a:avLst/>
            <a:gdLst/>
            <a:ahLst/>
            <a:cxnLst/>
            <a:rect l="l" t="t" r="r" b="b"/>
            <a:pathLst>
              <a:path w="2676525" h="4544695">
                <a:moveTo>
                  <a:pt x="0" y="0"/>
                </a:moveTo>
                <a:lnTo>
                  <a:pt x="2676144" y="0"/>
                </a:lnTo>
                <a:lnTo>
                  <a:pt x="2676144" y="4544568"/>
                </a:lnTo>
                <a:lnTo>
                  <a:pt x="0" y="45445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3200400"/>
            <a:ext cx="1680578" cy="2770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8428" y="3195827"/>
            <a:ext cx="1693545" cy="2780030"/>
          </a:xfrm>
          <a:custGeom>
            <a:avLst/>
            <a:gdLst/>
            <a:ahLst/>
            <a:cxnLst/>
            <a:rect l="l" t="t" r="r" b="b"/>
            <a:pathLst>
              <a:path w="1693545" h="2780029">
                <a:moveTo>
                  <a:pt x="0" y="0"/>
                </a:moveTo>
                <a:lnTo>
                  <a:pt x="1693164" y="0"/>
                </a:lnTo>
                <a:lnTo>
                  <a:pt x="1693164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Synthetic  </a:t>
            </a:r>
            <a:r>
              <a:rPr dirty="0"/>
              <a:t>Metal</a:t>
            </a:r>
            <a:r>
              <a:rPr spc="-90" dirty="0"/>
              <a:t> </a:t>
            </a:r>
            <a:r>
              <a:rPr dirty="0"/>
              <a:t>Nanoparticles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778000"/>
            <a:ext cx="5187950" cy="3599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87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1969</a:t>
            </a:r>
            <a:r>
              <a:rPr sz="2000" dirty="0">
                <a:latin typeface="Arial"/>
                <a:cs typeface="Arial"/>
              </a:rPr>
              <a:t>: Carey Lea </a:t>
            </a:r>
            <a:r>
              <a:rPr sz="2000" spc="-5" dirty="0">
                <a:latin typeface="Arial"/>
                <a:cs typeface="Arial"/>
              </a:rPr>
              <a:t>colloidal silver </a:t>
            </a:r>
            <a:r>
              <a:rPr sz="2000" dirty="0">
                <a:latin typeface="Arial"/>
                <a:cs typeface="Arial"/>
              </a:rPr>
              <a:t>produced  using same methodology as 1889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1950" spc="15" baseline="25641" dirty="0">
                <a:latin typeface="Arial"/>
                <a:cs typeface="Arial"/>
              </a:rPr>
              <a:t>1</a:t>
            </a:r>
            <a:endParaRPr sz="1950" baseline="25641">
              <a:latin typeface="Arial"/>
              <a:cs typeface="Arial"/>
            </a:endParaRPr>
          </a:p>
          <a:p>
            <a:pPr marL="756285" marR="158115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Size </a:t>
            </a:r>
            <a:r>
              <a:rPr sz="1800" spc="-10" dirty="0">
                <a:latin typeface="Arial"/>
                <a:cs typeface="Arial"/>
              </a:rPr>
              <a:t>determination and characterisation  </a:t>
            </a:r>
            <a:r>
              <a:rPr sz="1800" spc="-5" dirty="0">
                <a:latin typeface="Arial"/>
                <a:cs typeface="Arial"/>
              </a:rPr>
              <a:t>using electron microscopy </a:t>
            </a:r>
            <a:r>
              <a:rPr sz="1800" dirty="0">
                <a:latin typeface="Arial"/>
                <a:cs typeface="Arial"/>
              </a:rPr>
              <a:t>(TEM) </a:t>
            </a:r>
            <a:r>
              <a:rPr sz="1800" spc="-5" dirty="0">
                <a:latin typeface="Arial"/>
                <a:cs typeface="Arial"/>
              </a:rPr>
              <a:t>confirms  the size from historical </a:t>
            </a:r>
            <a:r>
              <a:rPr sz="1800" spc="-10" dirty="0">
                <a:latin typeface="Arial"/>
                <a:cs typeface="Arial"/>
              </a:rPr>
              <a:t>characterisation  methods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endParaRPr sz="1800" baseline="25462">
              <a:latin typeface="Arial"/>
              <a:cs typeface="Arial"/>
            </a:endParaRPr>
          </a:p>
          <a:p>
            <a:pPr marL="756285" marR="716915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Confirmed </a:t>
            </a:r>
            <a:r>
              <a:rPr sz="1800" spc="-1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metallic silver </a:t>
            </a:r>
            <a:r>
              <a:rPr sz="1800" spc="-1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X-ray  diffraction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i="1" spc="-10" dirty="0">
                <a:latin typeface="Arial"/>
                <a:cs typeface="Arial"/>
              </a:rPr>
              <a:t>Carey Lea </a:t>
            </a:r>
            <a:r>
              <a:rPr sz="1800" spc="-5" dirty="0">
                <a:latin typeface="Arial"/>
                <a:cs typeface="Arial"/>
              </a:rPr>
              <a:t>colloidal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silver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average </a:t>
            </a:r>
            <a:r>
              <a:rPr sz="1800" b="1" spc="-5" dirty="0">
                <a:latin typeface="Arial"/>
                <a:cs typeface="Arial"/>
              </a:rPr>
              <a:t>size 7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10" dirty="0">
                <a:latin typeface="Arial"/>
                <a:cs typeface="Arial"/>
              </a:rPr>
              <a:t>10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Confirmation that historical </a:t>
            </a:r>
            <a:r>
              <a:rPr sz="1800" spc="-10" dirty="0">
                <a:latin typeface="Arial"/>
                <a:cs typeface="Arial"/>
              </a:rPr>
              <a:t>colloidal </a:t>
            </a:r>
            <a:r>
              <a:rPr sz="1800" spc="-5" dirty="0">
                <a:latin typeface="Arial"/>
                <a:cs typeface="Arial"/>
              </a:rPr>
              <a:t>silver is  </a:t>
            </a:r>
            <a:r>
              <a:rPr sz="1800" spc="-10" dirty="0">
                <a:latin typeface="Arial"/>
                <a:cs typeface="Arial"/>
              </a:rPr>
              <a:t>composed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nanoscale </a:t>
            </a:r>
            <a:r>
              <a:rPr sz="1800" spc="-5" dirty="0">
                <a:latin typeface="Arial"/>
                <a:cs typeface="Arial"/>
              </a:rPr>
              <a:t>silver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2594" y="1669498"/>
            <a:ext cx="2514034" cy="427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486400"/>
            <a:ext cx="7943215" cy="1140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= </a:t>
            </a:r>
            <a:r>
              <a:rPr sz="1000" b="1" spc="-10" dirty="0">
                <a:latin typeface="Arial"/>
                <a:cs typeface="Arial"/>
              </a:rPr>
              <a:t>100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nm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buAutoNum type="arabicPlain"/>
              <a:tabLst>
                <a:tab pos="258445" algn="l"/>
              </a:tabLst>
            </a:pPr>
            <a:r>
              <a:rPr sz="1400" spc="-5" dirty="0">
                <a:latin typeface="Arial"/>
                <a:cs typeface="Arial"/>
              </a:rPr>
              <a:t>Lea, MC. </a:t>
            </a:r>
            <a:r>
              <a:rPr sz="1400" dirty="0">
                <a:latin typeface="Arial"/>
                <a:cs typeface="Arial"/>
              </a:rPr>
              <a:t>“Allotropic </a:t>
            </a:r>
            <a:r>
              <a:rPr sz="1400" spc="-5" dirty="0">
                <a:latin typeface="Arial"/>
                <a:cs typeface="Arial"/>
              </a:rPr>
              <a:t>Forms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Silver.” </a:t>
            </a:r>
            <a:r>
              <a:rPr sz="1400" i="1" spc="-5" dirty="0">
                <a:latin typeface="Arial"/>
                <a:cs typeface="Arial"/>
              </a:rPr>
              <a:t>American Journal of Science</a:t>
            </a:r>
            <a:r>
              <a:rPr sz="1400" spc="-5" dirty="0">
                <a:latin typeface="Arial"/>
                <a:cs typeface="Arial"/>
              </a:rPr>
              <a:t>, 37 (1889),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476.</a:t>
            </a:r>
            <a:endParaRPr sz="1400" dirty="0">
              <a:latin typeface="Arial"/>
              <a:cs typeface="Arial"/>
            </a:endParaRPr>
          </a:p>
          <a:p>
            <a:pPr marL="12700" marR="1247140">
              <a:lnSpc>
                <a:spcPts val="1680"/>
              </a:lnSpc>
              <a:spcBef>
                <a:spcPts val="25"/>
              </a:spcBef>
              <a:buAutoNum type="arabicPlain"/>
              <a:tabLst>
                <a:tab pos="258445" algn="l"/>
              </a:tabLst>
            </a:pPr>
            <a:r>
              <a:rPr sz="1400" spc="-5" dirty="0">
                <a:latin typeface="Arial"/>
                <a:cs typeface="Arial"/>
              </a:rPr>
              <a:t>Frens, </a:t>
            </a:r>
            <a:r>
              <a:rPr sz="1400" dirty="0">
                <a:latin typeface="Arial"/>
                <a:cs typeface="Arial"/>
              </a:rPr>
              <a:t>G. &amp; </a:t>
            </a:r>
            <a:r>
              <a:rPr sz="1400" spc="-5" dirty="0">
                <a:latin typeface="Arial"/>
                <a:cs typeface="Arial"/>
              </a:rPr>
              <a:t>Overbeek, J.Th.G."Carey Lea's colloidal silver", </a:t>
            </a:r>
            <a:r>
              <a:rPr sz="1400" i="1" spc="-5" dirty="0">
                <a:latin typeface="Arial"/>
                <a:cs typeface="Arial"/>
              </a:rPr>
              <a:t>Kolloid-Zeitschrift und  Zeitschrift für Polymere, </a:t>
            </a:r>
            <a:r>
              <a:rPr sz="1400" spc="-5" dirty="0">
                <a:latin typeface="Arial"/>
                <a:cs typeface="Arial"/>
              </a:rPr>
              <a:t>233(1-2) (1969)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pp922-929.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Synthetic  </a:t>
            </a:r>
            <a:r>
              <a:rPr dirty="0"/>
              <a:t>Metal</a:t>
            </a:r>
            <a:r>
              <a:rPr spc="-90" dirty="0"/>
              <a:t> </a:t>
            </a:r>
            <a:r>
              <a:rPr dirty="0"/>
              <a:t>Nanoparticles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924" y="1441284"/>
            <a:ext cx="5075670" cy="376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1752600"/>
            <a:ext cx="1991867" cy="271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0" y="1752600"/>
            <a:ext cx="1979675" cy="2730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2362200"/>
            <a:ext cx="1488948" cy="2779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5208523"/>
            <a:ext cx="7418705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1902, </a:t>
            </a:r>
            <a:r>
              <a:rPr sz="1700" spc="-5" dirty="0">
                <a:latin typeface="Arial"/>
                <a:cs typeface="Arial"/>
              </a:rPr>
              <a:t>Alfred </a:t>
            </a:r>
            <a:r>
              <a:rPr sz="1700" dirty="0">
                <a:latin typeface="Arial"/>
                <a:cs typeface="Arial"/>
              </a:rPr>
              <a:t>C. Barnes developed a new </a:t>
            </a:r>
            <a:r>
              <a:rPr sz="1700" spc="-5" dirty="0">
                <a:latin typeface="Arial"/>
                <a:cs typeface="Arial"/>
              </a:rPr>
              <a:t>antiseptic </a:t>
            </a:r>
            <a:r>
              <a:rPr sz="1700" dirty="0">
                <a:latin typeface="Arial"/>
                <a:cs typeface="Arial"/>
              </a:rPr>
              <a:t>silver compound,  </a:t>
            </a:r>
            <a:r>
              <a:rPr sz="1700" spc="-5" dirty="0">
                <a:latin typeface="Arial"/>
                <a:cs typeface="Arial"/>
              </a:rPr>
              <a:t>Argyrol, </a:t>
            </a:r>
            <a:r>
              <a:rPr sz="1700" dirty="0">
                <a:latin typeface="Arial"/>
                <a:cs typeface="Arial"/>
              </a:rPr>
              <a:t>and </a:t>
            </a:r>
            <a:r>
              <a:rPr sz="1700" spc="-5" dirty="0">
                <a:latin typeface="Arial"/>
                <a:cs typeface="Arial"/>
              </a:rPr>
              <a:t>formed the firm </a:t>
            </a:r>
            <a:r>
              <a:rPr sz="1700" dirty="0">
                <a:latin typeface="Arial"/>
                <a:cs typeface="Arial"/>
              </a:rPr>
              <a:t>of Barnes &amp; Hille in Philadelphia. The success of  </a:t>
            </a:r>
            <a:r>
              <a:rPr sz="1700" spc="-5" dirty="0">
                <a:latin typeface="Arial"/>
                <a:cs typeface="Arial"/>
              </a:rPr>
              <a:t>this </a:t>
            </a:r>
            <a:r>
              <a:rPr sz="1700" dirty="0">
                <a:latin typeface="Arial"/>
                <a:cs typeface="Arial"/>
              </a:rPr>
              <a:t>endeavor provided </a:t>
            </a:r>
            <a:r>
              <a:rPr sz="1700" spc="-35" dirty="0">
                <a:latin typeface="Arial"/>
                <a:cs typeface="Arial"/>
              </a:rPr>
              <a:t>Dr. </a:t>
            </a:r>
            <a:r>
              <a:rPr sz="1700" dirty="0">
                <a:latin typeface="Arial"/>
                <a:cs typeface="Arial"/>
              </a:rPr>
              <a:t>Barnes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a sizable </a:t>
            </a:r>
            <a:r>
              <a:rPr sz="1700" spc="-5" dirty="0">
                <a:latin typeface="Arial"/>
                <a:cs typeface="Arial"/>
              </a:rPr>
              <a:t>fortune which was </a:t>
            </a:r>
            <a:r>
              <a:rPr sz="1700" dirty="0">
                <a:latin typeface="Arial"/>
                <a:cs typeface="Arial"/>
              </a:rPr>
              <a:t>used </a:t>
            </a:r>
            <a:r>
              <a:rPr sz="1700" spc="-5" dirty="0">
                <a:latin typeface="Arial"/>
                <a:cs typeface="Arial"/>
              </a:rPr>
              <a:t>to  </a:t>
            </a:r>
            <a:r>
              <a:rPr sz="1700" dirty="0">
                <a:latin typeface="Arial"/>
                <a:cs typeface="Arial"/>
              </a:rPr>
              <a:t>amass </a:t>
            </a:r>
            <a:r>
              <a:rPr sz="1700" spc="-5" dirty="0">
                <a:latin typeface="Arial"/>
                <a:cs typeface="Arial"/>
              </a:rPr>
              <a:t>America’s </a:t>
            </a:r>
            <a:r>
              <a:rPr sz="1700" dirty="0">
                <a:latin typeface="Arial"/>
                <a:cs typeface="Arial"/>
              </a:rPr>
              <a:t>largest </a:t>
            </a:r>
            <a:r>
              <a:rPr sz="1700" spc="-5" dirty="0">
                <a:latin typeface="Arial"/>
                <a:cs typeface="Arial"/>
              </a:rPr>
              <a:t>private </a:t>
            </a:r>
            <a:r>
              <a:rPr sz="1700" dirty="0">
                <a:latin typeface="Arial"/>
                <a:cs typeface="Arial"/>
              </a:rPr>
              <a:t>collection of modern </a:t>
            </a:r>
            <a:r>
              <a:rPr sz="1700" spc="-5" dirty="0">
                <a:latin typeface="Arial"/>
                <a:cs typeface="Arial"/>
              </a:rPr>
              <a:t>art </a:t>
            </a:r>
            <a:r>
              <a:rPr sz="1700" dirty="0">
                <a:latin typeface="Arial"/>
                <a:cs typeface="Arial"/>
              </a:rPr>
              <a:t>including </a:t>
            </a:r>
            <a:r>
              <a:rPr sz="1700" spc="-5" dirty="0">
                <a:latin typeface="Arial"/>
                <a:cs typeface="Arial"/>
              </a:rPr>
              <a:t>works </a:t>
            </a:r>
            <a:r>
              <a:rPr sz="1700" dirty="0">
                <a:latin typeface="Arial"/>
                <a:cs typeface="Arial"/>
              </a:rPr>
              <a:t>by  Picasso, </a:t>
            </a:r>
            <a:r>
              <a:rPr sz="1700" spc="-5" dirty="0">
                <a:latin typeface="Arial"/>
                <a:cs typeface="Arial"/>
              </a:rPr>
              <a:t>Monet, Matisse, </a:t>
            </a:r>
            <a:r>
              <a:rPr sz="1700" dirty="0">
                <a:latin typeface="Arial"/>
                <a:cs typeface="Arial"/>
              </a:rPr>
              <a:t>Cezanne 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Renoir.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0089" y="30220"/>
            <a:ext cx="53086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History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Synthetic  </a:t>
            </a:r>
            <a:r>
              <a:rPr dirty="0"/>
              <a:t>Metal</a:t>
            </a:r>
            <a:r>
              <a:rPr spc="-90" dirty="0"/>
              <a:t> </a:t>
            </a:r>
            <a:r>
              <a:rPr dirty="0"/>
              <a:t>Nanoparticles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2364</Words>
  <Application>Microsoft Office PowerPoint</Application>
  <PresentationFormat>On-screen Show (4:3)</PresentationFormat>
  <Paragraphs>332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Lecture Outline</vt:lpstr>
      <vt:lpstr>PowerPoint Presentation</vt:lpstr>
      <vt:lpstr>History of Synthetic  Metal Nanoparticles</vt:lpstr>
      <vt:lpstr>History of Synthetic  Metal Nanoparticles</vt:lpstr>
      <vt:lpstr>History of Synthetic  Metal Nanoparticles</vt:lpstr>
      <vt:lpstr>History of Synthetic  Metal Nanoparticles</vt:lpstr>
      <vt:lpstr>History of Synthetic  Metal Nanoparticles</vt:lpstr>
      <vt:lpstr>PowerPoint Presentation</vt:lpstr>
      <vt:lpstr>Why Synthetic Metal Nanoparticles?</vt:lpstr>
      <vt:lpstr>PowerPoint Presentation</vt:lpstr>
      <vt:lpstr>Contemporary Definitions</vt:lpstr>
      <vt:lpstr>Contemporary Definitions</vt:lpstr>
      <vt:lpstr>Contemporary Definitions:</vt:lpstr>
      <vt:lpstr>PowerPoint Presentation</vt:lpstr>
      <vt:lpstr>Manufacturing Methods:</vt:lpstr>
      <vt:lpstr>Top-Down Approaches</vt:lpstr>
      <vt:lpstr>PowerPoint Presentation</vt:lpstr>
      <vt:lpstr>Bottom-Up Approach</vt:lpstr>
      <vt:lpstr>Manufacturing Methods: Bottom-Up Chemical Reduction</vt:lpstr>
      <vt:lpstr>Manufacturing Methods: Bottom-Up Chemical Reduction</vt:lpstr>
      <vt:lpstr>Bottom-Up Approach</vt:lpstr>
      <vt:lpstr>Manufacturing Methods: Bottom-Up Flame Spray Pyrolysis</vt:lpstr>
      <vt:lpstr>Manufacturing Methods: Bottom-Up Flame Spray Pyrolysis</vt:lpstr>
      <vt:lpstr>Surface Functionalization &amp;  Self Assembly</vt:lpstr>
      <vt:lpstr>Useful properties of metal nanoparticles</vt:lpstr>
      <vt:lpstr>Useful Properties: Photocatalytic “self cleaning” cement</vt:lpstr>
      <vt:lpstr>Useful Properties: Photocatalytic “self cleaning” cement</vt:lpstr>
      <vt:lpstr>Useful Properties:</vt:lpstr>
      <vt:lpstr>Useful Properties:</vt:lpstr>
      <vt:lpstr>Useful Properties: Enhanced reactivity – Zero Valent Iron</vt:lpstr>
      <vt:lpstr>Useful Properties: Enhanced reactivity – Zero Valent Iron</vt:lpstr>
      <vt:lpstr>Useful Properties:</vt:lpstr>
      <vt:lpstr>Useful Properties: Catalysis – Carbon Dioxide to Methanol Conversion</vt:lpstr>
      <vt:lpstr>Useful Properties: Catalysis – Carbon Dioxide to Methanol Converstion</vt:lpstr>
      <vt:lpstr>Useful Properties: Antimicrobial Silver for Textiles Applications</vt:lpstr>
      <vt:lpstr>Useful Properties: Antimicrobial Silver for Textiles Applications</vt:lpstr>
      <vt:lpstr>Useful Properties:</vt:lpstr>
      <vt:lpstr>Useful Properties: Antimicrobial Silver for Textiles Applications</vt:lpstr>
      <vt:lpstr>Useful Properties:</vt:lpstr>
      <vt:lpstr>Useful Properties: Nanoscale Silver for Biofilm Resistant Polymers</vt:lpstr>
      <vt:lpstr>Useful Properties:</vt:lpstr>
      <vt:lpstr>Useful Properties: Conductive Inks for OLEDs and Micro-nanoelectronics</vt:lpstr>
      <vt:lpstr>Lecture Goals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Rehrmann</dc:creator>
  <cp:lastModifiedBy>Renee L. Lindenberg</cp:lastModifiedBy>
  <cp:revision>4</cp:revision>
  <dcterms:created xsi:type="dcterms:W3CDTF">2017-12-14T19:56:37Z</dcterms:created>
  <dcterms:modified xsi:type="dcterms:W3CDTF">2017-12-19T14:57:54Z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2017-12-14T00:00:00Z</vt:filetime>
  </property>
</Properties>
</file>