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7"/>
  </p:notesMasterIdLst>
  <p:handoutMasterIdLst>
    <p:handoutMasterId r:id="rId78"/>
  </p:handoutMasterIdLst>
  <p:sldIdLst>
    <p:sldId id="413" r:id="rId2"/>
    <p:sldId id="414" r:id="rId3"/>
    <p:sldId id="329" r:id="rId4"/>
    <p:sldId id="443" r:id="rId5"/>
    <p:sldId id="455" r:id="rId6"/>
    <p:sldId id="450" r:id="rId7"/>
    <p:sldId id="421" r:id="rId8"/>
    <p:sldId id="420" r:id="rId9"/>
    <p:sldId id="445" r:id="rId10"/>
    <p:sldId id="474" r:id="rId11"/>
    <p:sldId id="337" r:id="rId12"/>
    <p:sldId id="401" r:id="rId13"/>
    <p:sldId id="396" r:id="rId14"/>
    <p:sldId id="339" r:id="rId15"/>
    <p:sldId id="397" r:id="rId16"/>
    <p:sldId id="507" r:id="rId17"/>
    <p:sldId id="423" r:id="rId18"/>
    <p:sldId id="504" r:id="rId19"/>
    <p:sldId id="429" r:id="rId20"/>
    <p:sldId id="448" r:id="rId21"/>
    <p:sldId id="508" r:id="rId22"/>
    <p:sldId id="391" r:id="rId23"/>
    <p:sldId id="347" r:id="rId24"/>
    <p:sldId id="392" r:id="rId25"/>
    <p:sldId id="431" r:id="rId26"/>
    <p:sldId id="348" r:id="rId27"/>
    <p:sldId id="349" r:id="rId28"/>
    <p:sldId id="432" r:id="rId29"/>
    <p:sldId id="433" r:id="rId30"/>
    <p:sldId id="506" r:id="rId31"/>
    <p:sldId id="355" r:id="rId32"/>
    <p:sldId id="356" r:id="rId33"/>
    <p:sldId id="357" r:id="rId34"/>
    <p:sldId id="358" r:id="rId35"/>
    <p:sldId id="359" r:id="rId36"/>
    <p:sldId id="495" r:id="rId37"/>
    <p:sldId id="361" r:id="rId38"/>
    <p:sldId id="386" r:id="rId39"/>
    <p:sldId id="475" r:id="rId40"/>
    <p:sldId id="476" r:id="rId41"/>
    <p:sldId id="477" r:id="rId42"/>
    <p:sldId id="480" r:id="rId43"/>
    <p:sldId id="482" r:id="rId44"/>
    <p:sldId id="364" r:id="rId45"/>
    <p:sldId id="483" r:id="rId46"/>
    <p:sldId id="469" r:id="rId47"/>
    <p:sldId id="434" r:id="rId48"/>
    <p:sldId id="449" r:id="rId49"/>
    <p:sldId id="435" r:id="rId50"/>
    <p:sldId id="436" r:id="rId51"/>
    <p:sldId id="451" r:id="rId52"/>
    <p:sldId id="437" r:id="rId53"/>
    <p:sldId id="438" r:id="rId54"/>
    <p:sldId id="366" r:id="rId55"/>
    <p:sldId id="471" r:id="rId56"/>
    <p:sldId id="473" r:id="rId57"/>
    <p:sldId id="472" r:id="rId58"/>
    <p:sldId id="509" r:id="rId59"/>
    <p:sldId id="484" r:id="rId60"/>
    <p:sldId id="485" r:id="rId61"/>
    <p:sldId id="486" r:id="rId62"/>
    <p:sldId id="458" r:id="rId63"/>
    <p:sldId id="466" r:id="rId64"/>
    <p:sldId id="470" r:id="rId65"/>
    <p:sldId id="457" r:id="rId66"/>
    <p:sldId id="459" r:id="rId67"/>
    <p:sldId id="460" r:id="rId68"/>
    <p:sldId id="461" r:id="rId69"/>
    <p:sldId id="499" r:id="rId70"/>
    <p:sldId id="501" r:id="rId71"/>
    <p:sldId id="379" r:id="rId72"/>
    <p:sldId id="502" r:id="rId73"/>
    <p:sldId id="500" r:id="rId74"/>
    <p:sldId id="464" r:id="rId75"/>
    <p:sldId id="383" r:id="rId7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FFFF"/>
    <a:srgbClr val="33CC33"/>
    <a:srgbClr val="FF9966"/>
    <a:srgbClr val="FF5050"/>
    <a:srgbClr val="FF00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0252" autoAdjust="0"/>
  </p:normalViewPr>
  <p:slideViewPr>
    <p:cSldViewPr>
      <p:cViewPr varScale="1">
        <p:scale>
          <a:sx n="97" d="100"/>
          <a:sy n="97" d="100"/>
        </p:scale>
        <p:origin x="78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6542F7B-4DE4-4623-A77F-A99A38736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5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81133002-36AA-416D-862C-93E2278AB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1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1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1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47461E-1D43-42F0-9F35-6D85D9676895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C3972D-9111-420E-A183-ED9FF9672F2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82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2980" name="Rectangle 3"/>
          <p:cNvSpPr>
            <a:spLocks noChangeArrowheads="1"/>
          </p:cNvSpPr>
          <p:nvPr>
            <p:ph type="body" idx="1"/>
          </p:nvPr>
        </p:nvSpPr>
        <p:spPr>
          <a:xfrm>
            <a:off x="703263" y="4421188"/>
            <a:ext cx="5613400" cy="4187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Microfluidics is the general term used to describe a lot of innovative research activities aimed at the development of miniaturized devices, systems, and applications relating to fluids.</a:t>
            </a:r>
          </a:p>
        </p:txBody>
      </p:sp>
    </p:spTree>
    <p:extLst>
      <p:ext uri="{BB962C8B-B14F-4D97-AF65-F5344CB8AC3E}">
        <p14:creationId xmlns:p14="http://schemas.microsoft.com/office/powerpoint/2010/main" val="117118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4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259471-33C1-424A-B8D4-D8120C137C6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8C99C-61B4-40AF-9176-21D9F1D2F4FE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850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5028" name="Rectangle 3"/>
          <p:cNvSpPr>
            <a:spLocks noChangeArrowheads="1"/>
          </p:cNvSpPr>
          <p:nvPr>
            <p:ph type="body" idx="1"/>
          </p:nvPr>
        </p:nvSpPr>
        <p:spPr>
          <a:xfrm>
            <a:off x="703263" y="4421188"/>
            <a:ext cx="5613400" cy="4187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i="1" smtClean="0"/>
              <a:t>The Reynolds number is a non-dimensional number (i.e. has no units). It combines 3 important characteristics of the system fluid: velocity, viscosity and density. The diameter is termed the characteristic length. One of the many uses for this number is to establish if the flow is laminar or turbulent. A Reynolds number below 2000 indicates laminar flow and above 4000 turbulent flow.</a:t>
            </a:r>
          </a:p>
        </p:txBody>
      </p:sp>
    </p:spTree>
    <p:extLst>
      <p:ext uri="{BB962C8B-B14F-4D97-AF65-F5344CB8AC3E}">
        <p14:creationId xmlns:p14="http://schemas.microsoft.com/office/powerpoint/2010/main" val="218435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7D70E5-DC70-4370-A434-F1C319512A4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D1FB16-EC4F-41F9-8D00-A2D22E0E9C0F}" type="slidenum">
              <a:rPr lang="en-US" altLang="en-US"/>
              <a:pPr eaLnBrk="1" hangingPunct="1">
                <a:spcBef>
                  <a:spcPct val="0"/>
                </a:spcBef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02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149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6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9043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505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505200"/>
            <a:ext cx="8229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3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5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25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4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2018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Microfluidics, A</a:t>
            </a:r>
            <a:r>
              <a:rPr lang="en-US" altLang="en-US" sz="800" baseline="0" dirty="0" smtClean="0"/>
              <a:t> Review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16" r:id="rId1"/>
    <p:sldLayoutId id="2147490817" r:id="rId2"/>
    <p:sldLayoutId id="2147490818" r:id="rId3"/>
    <p:sldLayoutId id="2147490819" r:id="rId4"/>
    <p:sldLayoutId id="2147490820" r:id="rId5"/>
    <p:sldLayoutId id="2147490821" r:id="rId6"/>
    <p:sldLayoutId id="2147490822" r:id="rId7"/>
    <p:sldLayoutId id="2147490823" r:id="rId8"/>
    <p:sldLayoutId id="2147490824" r:id="rId9"/>
    <p:sldLayoutId id="2147490825" r:id="rId10"/>
    <p:sldLayoutId id="2147490826" r:id="rId11"/>
    <p:sldLayoutId id="2147490827" r:id="rId12"/>
    <p:sldLayoutId id="2147490828" r:id="rId13"/>
    <p:sldLayoutId id="2147490829" r:id="rId14"/>
    <p:sldLayoutId id="2147490830" r:id="rId15"/>
    <p:sldLayoutId id="2147490831" r:id="rId16"/>
    <p:sldLayoutId id="2147490832" r:id="rId17"/>
    <p:sldLayoutId id="2147490833" r:id="rId18"/>
    <p:sldLayoutId id="2147490834" r:id="rId19"/>
    <p:sldLayoutId id="2147490835" r:id="rId20"/>
    <p:sldLayoutId id="214749083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docid=vA9X2yGFqc9inM&amp;tbnid=Dh-FFwOMkoUbAM:&amp;ved=0CAUQjRw&amp;url=http%3A%2F%2Fwww.nist.gov%2Fpml%2Fdiv683%2Fcommand_042710.cfm&amp;ei=0cS-U6GROMiPyATc04GAAw&amp;bvm=bv.70138588,d.cWc&amp;psig=AFQjCNHRPPfOGgII1y8aWQC-zPMeevRKKw&amp;ust=14050975140395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transducers.stanford.edu/stl/Projects/Images/lamin_mixer.jpe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source=images&amp;cd=&amp;cad=rja&amp;uact=8&amp;docid=cDmSqOA8nlyd8M&amp;tbnid=cTMn4agltMdLMM:&amp;ved=0CAUQjRw&amp;url=http%3A%2F%2Fopeni.nlm.nih.gov%2Fdetailedresult.php%3Fimg%3D3290506_sensors-09-07481f1%26req%3D4&amp;ei=E8y-U__RA4ORyATih4LIBQ&amp;psig=AFQjCNGawwnrEysdVziZIxIoeZJoLgDmkg&amp;ust=1405099407968224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/url?sa=i&amp;rct=j&amp;q=&amp;esrc=s&amp;source=images&amp;cd=&amp;cad=rja&amp;uact=8&amp;docid=6b72ddRXxbcPKM&amp;tbnid=L-5g5UrufG54iM:&amp;ved=0CAUQjRw&amp;url=http%3A%2F%2Fwww.uspto.gov%2Fweb%2Fpatents%2Fclassification%2Fcpc%2Fhtml%2FdefB81B.html&amp;ei=0NW-U92hJpamyATGnoL4Dg&amp;psig=AFQjCNHj0tLBZ0luotohZZzgD9XFmCdJ8A&amp;ust=14051018985170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google.com/url?sa=i&amp;rct=j&amp;q=&amp;esrc=s&amp;source=images&amp;cd=&amp;cad=rja&amp;uact=8&amp;docid=naezf6PIt7A7oM&amp;tbnid=yncyMVTCaNXFUM:&amp;ved=0CAUQjRw&amp;url=https%3A%2F%2Fip.sandia.gov%2Ftechnology.do%2FtechID%3D75&amp;ei=0da-U42FN8muyATpq4H4Cw&amp;psig=AFQjCNENPMHrfq4GmrN0Q-RgtXbqktWu7A&amp;ust=1405102155891266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14800"/>
            <a:ext cx="73914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/>
              <a:t>Microfluidics, A Review </a:t>
            </a:r>
            <a:r>
              <a:rPr lang="en-US" altLang="en-US" sz="3600" b="1" dirty="0" smtClean="0"/>
              <a:t>with Selected Biological Applications</a:t>
            </a:r>
          </a:p>
        </p:txBody>
      </p:sp>
      <p:sp>
        <p:nvSpPr>
          <p:cNvPr id="304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8705"/>
            <a:ext cx="8686800" cy="204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Physics of Microfluidics</a:t>
            </a:r>
            <a:endParaRPr lang="en-US" altLang="en-US" smtClean="0"/>
          </a:p>
        </p:txBody>
      </p:sp>
      <p:sp>
        <p:nvSpPr>
          <p:cNvPr id="31334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Electrokinetic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effects, ge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neral term to describe the movement of ions in a fluid that is subjected to an electric potential.</a:t>
            </a:r>
          </a:p>
          <a:p>
            <a:r>
              <a:rPr lang="en-US" altLang="en-US" dirty="0" smtClean="0"/>
              <a:t>Two major types of flow types, </a:t>
            </a:r>
            <a:r>
              <a:rPr lang="en-US" altLang="en-US" dirty="0" err="1" smtClean="0"/>
              <a:t>electroosmosis</a:t>
            </a:r>
            <a:r>
              <a:rPr lang="en-US" altLang="en-US" dirty="0" smtClean="0"/>
              <a:t>, or </a:t>
            </a:r>
            <a:r>
              <a:rPr lang="en-US" altLang="en-US" dirty="0" err="1" smtClean="0"/>
              <a:t>electrophoesis</a:t>
            </a:r>
            <a:endParaRPr lang="en-US" altLang="en-US" dirty="0" smtClean="0"/>
          </a:p>
          <a:p>
            <a:r>
              <a:rPr lang="en-US" altLang="en-US" dirty="0" err="1" smtClean="0"/>
              <a:t>Electroosmosis</a:t>
            </a:r>
            <a:r>
              <a:rPr lang="en-US" altLang="en-US" dirty="0" smtClean="0"/>
              <a:t>, sidewall driven</a:t>
            </a:r>
          </a:p>
          <a:p>
            <a:r>
              <a:rPr lang="en-US" altLang="en-US" dirty="0" err="1" smtClean="0"/>
              <a:t>Electrophroesis</a:t>
            </a:r>
            <a:r>
              <a:rPr lang="en-US" altLang="en-US" dirty="0" smtClean="0"/>
              <a:t>, particle flow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Electroosmosis</a:t>
            </a:r>
          </a:p>
        </p:txBody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048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walls of a channel have an electric charge (-) ions in the fluid with an opposite charge (+) will be attracted to the walls.</a:t>
            </a:r>
          </a:p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layer of immobile ions forms at the channel surface while a layer of mobile ions forms at the fluid side (electric double layer).</a:t>
            </a:r>
          </a:p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an electrical potential is applied to the channel the ions in the fluid will be attracted to the opposite pole</a:t>
            </a:r>
          </a:p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ions will drag along the remaining fluid.</a:t>
            </a:r>
          </a:p>
        </p:txBody>
      </p:sp>
      <p:pic>
        <p:nvPicPr>
          <p:cNvPr id="314373" name="Picture 4" descr="electroosmosi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73152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Electro-Osmotic Flow (EOF)</a:t>
            </a:r>
          </a:p>
        </p:txBody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Relates greatly to electrokinetic effects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fluid develops a charge, which influences fluid flow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 different layers in the fluid which contain different charges, such as the stern and diffuse layers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Electro-Osmotic Flow</a:t>
            </a:r>
            <a:br>
              <a:rPr lang="en-US" altLang="en-US" smtClean="0">
                <a:cs typeface="Times New Roman" panose="02020603050405020304" pitchFamily="18" charset="0"/>
              </a:rPr>
            </a:br>
            <a:endParaRPr lang="en-US" altLang="en-US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2290763" y="2433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164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22438"/>
            <a:ext cx="88011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     Disadvantages</a:t>
            </a:r>
          </a:p>
        </p:txBody>
      </p:sp>
      <p:sp>
        <p:nvSpPr>
          <p:cNvPr id="317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moving parts.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wear.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diffusion of the laminar flow.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design.</a:t>
            </a:r>
          </a:p>
        </p:txBody>
      </p:sp>
      <p:sp>
        <p:nvSpPr>
          <p:cNvPr id="3174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voltages (100’s – 1000’sV) makes it difficult to miniaturize.</a:t>
            </a:r>
          </a:p>
          <a:p>
            <a:pPr eaLnBrk="1" hangingPunct="1"/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absorption to the channel walls.</a:t>
            </a:r>
          </a:p>
          <a:p>
            <a:pPr eaLnBrk="1" hangingPunct="1"/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fluid and channel chemistry.</a:t>
            </a:r>
          </a:p>
          <a:p>
            <a:pPr eaLnBrk="1" hangingPunct="1"/>
            <a:r>
              <a:rPr lang="en-US" alt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Joule heating.</a:t>
            </a:r>
          </a:p>
          <a:p>
            <a:pPr eaLnBrk="1" hangingPunct="1">
              <a:buFontTx/>
              <a:buNone/>
            </a:pPr>
            <a:r>
              <a:rPr lang="en-US" altLang="en-US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Electrophoresis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343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of charged particles or molecules that are subjected to an electric field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“Cations move toward the cathode and anions move toward the anode.”</a:t>
            </a:r>
          </a:p>
        </p:txBody>
      </p:sp>
      <p:sp>
        <p:nvSpPr>
          <p:cNvPr id="318468" name="Rectangle 5"/>
          <p:cNvSpPr>
            <a:spLocks noChangeArrowheads="1"/>
          </p:cNvSpPr>
          <p:nvPr/>
        </p:nvSpPr>
        <p:spPr bwMode="auto">
          <a:xfrm>
            <a:off x="2624138" y="228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8469" name="Rectangle 6"/>
          <p:cNvSpPr>
            <a:spLocks noChangeArrowheads="1"/>
          </p:cNvSpPr>
          <p:nvPr/>
        </p:nvSpPr>
        <p:spPr bwMode="auto">
          <a:xfrm>
            <a:off x="342900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184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76500"/>
            <a:ext cx="5181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5625"/>
            <a:ext cx="76327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Some Non-ideal Considerations</a:t>
            </a:r>
          </a:p>
        </p:txBody>
      </p:sp>
      <p:sp>
        <p:nvSpPr>
          <p:cNvPr id="320515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fluids at the micro scale do not want to mix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wave affects mixing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Curves in the design may cause mixing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may have intrinsic properties that cause mixing or non-mixing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are many variables, computer simulations are often used in the design of microfluidics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Laminar Flow</a:t>
            </a:r>
          </a:p>
        </p:txBody>
      </p:sp>
      <p:sp>
        <p:nvSpPr>
          <p:cNvPr id="321539" name="Content Placeholder 2"/>
          <p:cNvSpPr>
            <a:spLocks noGrp="1"/>
          </p:cNvSpPr>
          <p:nvPr>
            <p:ph idx="1"/>
          </p:nvPr>
        </p:nvSpPr>
        <p:spPr>
          <a:xfrm>
            <a:off x="185738" y="1600200"/>
            <a:ext cx="5360987" cy="4525963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of the fluid particles move in paths parallel to the overall flow direction.  </a:t>
            </a:r>
          </a:p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extremely small scale, fluids exhibit characteristics of laminar flow.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multiple fluids are introduced, they want to flow in straight lines with little to no mixing occurring. </a:t>
            </a:r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63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Rectangle 6"/>
          <p:cNvSpPr>
            <a:spLocks noChangeArrowheads="1"/>
          </p:cNvSpPr>
          <p:nvPr/>
        </p:nvSpPr>
        <p:spPr bwMode="auto">
          <a:xfrm>
            <a:off x="6092825" y="5207000"/>
            <a:ext cx="211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http://wetpong.net/wetpong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Laminar Flow</a:t>
            </a:r>
          </a:p>
        </p:txBody>
      </p:sp>
      <p:pic>
        <p:nvPicPr>
          <p:cNvPr id="322564" name="Picture 11" descr="http://www.nist.gov/pml/div683/images/10EEEL006_COMMAND_fluid_flow_L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197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5" name="TextBox 4"/>
          <p:cNvSpPr txBox="1">
            <a:spLocks noChangeArrowheads="1"/>
          </p:cNvSpPr>
          <p:nvPr/>
        </p:nvSpPr>
        <p:spPr bwMode="auto">
          <a:xfrm>
            <a:off x="3200400" y="6096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2566" name="Rectangle 9"/>
          <p:cNvSpPr>
            <a:spLocks noChangeArrowheads="1"/>
          </p:cNvSpPr>
          <p:nvPr/>
        </p:nvSpPr>
        <p:spPr bwMode="auto">
          <a:xfrm>
            <a:off x="3854450" y="6280150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http://www.nist.gov/pml/div683/command_042710.cfm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Microfluidics Overview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Microfluidics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Components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Applications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Laminar Flow</a:t>
            </a:r>
          </a:p>
        </p:txBody>
      </p:sp>
      <p:sp>
        <p:nvSpPr>
          <p:cNvPr id="3235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3838" cy="3657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Laminar flow is the norm, and it is often not desired in a device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turbulence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 mix by diffusion only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useful for fluid control, but makes solution formation difficult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323589" name="Picture 4" descr="http://transducers.stanford.edu/stl/Projects/Images/lamin_mixer.jpe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25663"/>
            <a:ext cx="4033838" cy="2606675"/>
          </a:xfrm>
          <a:noFill/>
        </p:spPr>
      </p:pic>
      <p:sp>
        <p:nvSpPr>
          <p:cNvPr id="323590" name="TextBox 1"/>
          <p:cNvSpPr txBox="1">
            <a:spLocks noChangeArrowheads="1"/>
          </p:cNvSpPr>
          <p:nvPr/>
        </p:nvSpPr>
        <p:spPr bwMode="auto">
          <a:xfrm>
            <a:off x="623888" y="5943600"/>
            <a:ext cx="286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Multi-level laminating mixer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/>
              <a:t>Gray et al., Sens. Actuators, A 77, 1999</a:t>
            </a:r>
            <a:endParaRPr lang="en-US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Fluid Mixing </a:t>
            </a:r>
          </a:p>
        </p:txBody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liquids in the amounts of nanoliters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nL = 1/1000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1 droplet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occur in milliseconds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 mixing methods are difficult to miniaturize to this scale, smaller channels have laminar flow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bends, turns, and increasing channel dimensions increase mixing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Reynolds Number</a:t>
            </a:r>
          </a:p>
        </p:txBody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“Quick check number” used to determine if a fluid will have laminar or turbulent characteristics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ratio of momentum forces to viscous forces in fluid (liquid or gas) flow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Expresses the relationship of fluid density, velocity, channel dimensions, and viscosity coefficient.  There are other variables that are not considered by this quick check equation.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Named after Osborne Reynolds (1824-1912)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Reynolds Number</a:t>
            </a:r>
          </a:p>
        </p:txBody>
      </p:sp>
      <p:sp>
        <p:nvSpPr>
          <p:cNvPr id="3266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429000"/>
            <a:ext cx="4114800" cy="219075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Pipe Diameter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Fluid Velocity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Fluid Density</a:t>
            </a:r>
            <a:endParaRPr lang="el-GR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 = Fluid Viscosity</a:t>
            </a: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Quick approximation to determine whether the flow of a typical fluid is laminar or turbulent.</a:t>
            </a:r>
          </a:p>
        </p:txBody>
      </p:sp>
      <p:pic>
        <p:nvPicPr>
          <p:cNvPr id="326663" name="Picture 8" descr="reynolds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0003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Reynolds Number</a:t>
            </a:r>
          </a:p>
        </p:txBody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 flow smoothly when they have a low Reynolds Number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Microchannels with only 10’s of microns in dimensions create small Reynolds Numbers creating linear, turbulent-free streams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could be desirable to have a reaction, and low Reynolds numbers prevent mixing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Reynolds Number </a:t>
            </a:r>
          </a:p>
        </p:txBody>
      </p:sp>
      <p:sp>
        <p:nvSpPr>
          <p:cNvPr id="32870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Laminar Flow</a:t>
            </a:r>
          </a:p>
          <a:p>
            <a:pPr lvl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&lt;&lt; 1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Turbulent Flow</a:t>
            </a:r>
          </a:p>
          <a:p>
            <a:pPr lvl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&gt;&gt; 1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extremely small scale (70 micron diameter channels) fluids will flow in a laminar fashion.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problem</a:t>
            </a:r>
          </a:p>
          <a:p>
            <a:pPr lvl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for a DNA lab on a chip to work, materials must be mixed. Small channel will prevent this from happening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Laminar flow depends upon </a:t>
            </a:r>
            <a:br>
              <a:rPr lang="en-US" altLang="en-US" smtClean="0">
                <a:cs typeface="Times New Roman" panose="02020603050405020304" pitchFamily="18" charset="0"/>
              </a:rPr>
            </a:br>
            <a:r>
              <a:rPr lang="en-US" altLang="en-US" smtClean="0">
                <a:cs typeface="Times New Roman" panose="02020603050405020304" pitchFamily="18" charset="0"/>
              </a:rPr>
              <a:t>boundary geometry</a:t>
            </a:r>
          </a:p>
        </p:txBody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2590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pipe                   Re &lt; 2100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walls                      Re ≈ 1000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open channel             Re ≈ 500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a sphere                 Re ≈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Water in a 50 ųm channel</a:t>
            </a:r>
          </a:p>
        </p:txBody>
      </p:sp>
      <p:sp>
        <p:nvSpPr>
          <p:cNvPr id="3307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57400"/>
            <a:ext cx="4038600" cy="45339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50 ųm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1 m/s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997.0 kg/m</a:t>
            </a:r>
            <a:r>
              <a:rPr lang="en-US" alt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 = .89 Pa · s</a:t>
            </a:r>
          </a:p>
          <a:p>
            <a:pPr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smtClean="0">
              <a:cs typeface="Arial" panose="020B0604020202020204" pitchFamily="34" charset="0"/>
            </a:endParaRPr>
          </a:p>
        </p:txBody>
      </p:sp>
      <p:pic>
        <p:nvPicPr>
          <p:cNvPr id="330757" name="Picture 4" descr="reynolds numb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2073275"/>
            <a:ext cx="3000375" cy="1089025"/>
          </a:xfrm>
          <a:noFill/>
        </p:spPr>
      </p:pic>
      <p:sp>
        <p:nvSpPr>
          <p:cNvPr id="330758" name="Text Box 5"/>
          <p:cNvSpPr txBox="1">
            <a:spLocks noChangeArrowheads="1"/>
          </p:cNvSpPr>
          <p:nvPr/>
        </p:nvSpPr>
        <p:spPr bwMode="auto">
          <a:xfrm>
            <a:off x="1219200" y="50292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 = .056 &lt; 2100 = Laminar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Peclet Number </a:t>
            </a:r>
          </a:p>
        </p:txBody>
      </p:sp>
      <p:sp>
        <p:nvSpPr>
          <p:cNvPr id="3317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diffusion or convection is the dominant means of mass transportation.</a:t>
            </a:r>
          </a:p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&gt; 1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&lt; 1</a:t>
            </a:r>
          </a:p>
          <a:p>
            <a:endParaRPr lang="en-US" altLang="en-US" smtClean="0"/>
          </a:p>
        </p:txBody>
      </p:sp>
      <p:sp>
        <p:nvSpPr>
          <p:cNvPr id="3317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600" b="1" smtClean="0"/>
              <a:t>Pe = </a:t>
            </a:r>
            <a:r>
              <a:rPr lang="en-US" altLang="en-US" sz="3600" b="1" i="1" smtClean="0"/>
              <a:t>vl/D</a:t>
            </a:r>
          </a:p>
          <a:p>
            <a:endParaRPr lang="en-US" altLang="en-US" smtClean="0"/>
          </a:p>
          <a:p>
            <a:r>
              <a:rPr lang="en-US" altLang="en-US" smtClean="0"/>
              <a:t>ν = velocity of the fluid</a:t>
            </a:r>
          </a:p>
          <a:p>
            <a:r>
              <a:rPr lang="en-US" altLang="en-US" i="1" smtClean="0"/>
              <a:t>l</a:t>
            </a:r>
            <a:r>
              <a:rPr lang="en-US" altLang="en-US" smtClean="0"/>
              <a:t> = characteristic length of the fluid</a:t>
            </a:r>
          </a:p>
          <a:p>
            <a:r>
              <a:rPr lang="en-US" altLang="en-US" i="1" smtClean="0"/>
              <a:t>D</a:t>
            </a:r>
            <a:r>
              <a:rPr lang="en-US" altLang="en-US" smtClean="0"/>
              <a:t> = diffusion coefficient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Peclet Number </a:t>
            </a:r>
          </a:p>
        </p:txBody>
      </p:sp>
      <p:sp>
        <p:nvSpPr>
          <p:cNvPr id="3328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fluids flow laminarly, the primary means of mass transportation is diffusion (extremely slow process).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for mixing to occur quickly, must change flow so that it is turbulent, (meaning convection is the primary means of mass transportation).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next section, mixing will be accomplished with 90-degree bends to create fluid convection.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126333-4548-46DE-957B-EA00078084B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6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Microfluidics Overview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Microfluidics is the science of designing, manufacturing, and formulating devices and processes that process and handle volumes of fluid on the order of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 or Pico (10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 liters.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Liquids in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nanoliters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 1/1000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of 1 droplet</a:t>
            </a:r>
          </a:p>
        </p:txBody>
      </p:sp>
      <p:pic>
        <p:nvPicPr>
          <p:cNvPr id="306181" name="Picture 4" descr="newparadigm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+mj-lt"/>
                <a:cs typeface="Times New Roman" pitchFamily="18" charset="0"/>
              </a:rPr>
              <a:t>Microfluidics Overview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+mj-lt"/>
                <a:cs typeface="Times New Roman" pitchFamily="18" charset="0"/>
              </a:rPr>
              <a:t>Physics of Microfluidics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Operational Components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Micro pumps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Mixers / stirrers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Valves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+mj-lt"/>
                <a:cs typeface="Times New Roman" pitchFamily="18" charset="0"/>
              </a:rPr>
              <a:t>Materials and Applications</a:t>
            </a:r>
          </a:p>
          <a:p>
            <a:pPr eaLnBrk="1" hangingPunct="1">
              <a:defRPr/>
            </a:pPr>
            <a:endParaRPr lang="en-US" altLang="en-US" sz="2800" dirty="0" smtClean="0">
              <a:latin typeface="+mj-lt"/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of Microfluidic Devices</a:t>
            </a:r>
          </a:p>
        </p:txBody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Microfluidic devices need micro parts to run just like a normal size machine.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parts of the device are used to move fluids (liquid or gas).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 will consider 3 major components.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Micropumps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Mixers/stirrers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Micropumps</a:t>
            </a:r>
          </a:p>
        </p:txBody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Among all of the microfluidic components, the micropumps may be considered the oldest</a:t>
            </a:r>
          </a:p>
          <a:p>
            <a:pPr eaLnBrk="1" hangingPunct="1"/>
            <a:r>
              <a:rPr lang="en-US" altLang="en-US" sz="2800" smtClean="0"/>
              <a:t>Micropumps are used to keep the fluids flowing from one area to the next in the small chambers</a:t>
            </a:r>
          </a:p>
          <a:p>
            <a:pPr eaLnBrk="1" hangingPunct="1"/>
            <a:r>
              <a:rPr lang="en-US" altLang="en-US" sz="2800" smtClean="0"/>
              <a:t>Generally these pumps are generally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Micropumps</a:t>
            </a:r>
          </a:p>
        </p:txBody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With the multitude of fluidic design, micropumps could easily have many categories.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Using the flow of micropumps allows us to roughly divide them into two groups.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Reciprocating micropumps and Continuous flow micropumps.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Reciprocating Micropumps</a:t>
            </a:r>
          </a:p>
        </p:txBody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Fluidics using these pumps are delivered in a series of small volumes.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creates a pulsating flow, as would a heart pumping blood.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Reciprocating pumps can have valves to stop backflow of fluids.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advantage of not having valves is the simple construction.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Reciprocating Micropumps</a:t>
            </a:r>
          </a:p>
        </p:txBody>
      </p:sp>
      <p:sp>
        <p:nvSpPr>
          <p:cNvPr id="3389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34400" cy="4533900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Majority of these pumps use a diaphragm and voltages to move fluids, creating a pulsating pump.  </a:t>
            </a:r>
          </a:p>
          <a:p>
            <a:pPr eaLnBrk="1" hangingPunct="1"/>
            <a:r>
              <a:rPr lang="en-US" altLang="en-US" sz="2800" smtClean="0"/>
              <a:t>Key element is a check valve to control flow.                      </a:t>
            </a:r>
          </a:p>
        </p:txBody>
      </p:sp>
      <p:pic>
        <p:nvPicPr>
          <p:cNvPr id="338949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535363"/>
            <a:ext cx="7162800" cy="309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Micropumps</a:t>
            </a:r>
          </a:p>
        </p:txBody>
      </p:sp>
      <p:sp>
        <p:nvSpPr>
          <p:cNvPr id="33997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3657600"/>
          </a:xfrm>
        </p:spPr>
        <p:txBody>
          <a:bodyPr/>
          <a:lstStyle/>
          <a:p>
            <a:r>
              <a:rPr lang="en-US" altLang="en-US" smtClean="0"/>
              <a:t>Piezoelectric Pump</a:t>
            </a:r>
          </a:p>
          <a:p>
            <a:endParaRPr lang="en-US" altLang="en-US" smtClean="0"/>
          </a:p>
        </p:txBody>
      </p:sp>
      <p:pic>
        <p:nvPicPr>
          <p:cNvPr id="339973" name="Picture 2" descr="http://openi.nlm.nih.gov/imgs/512/301/3290506/3290506_sensors-09-07481f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0125"/>
            <a:ext cx="66690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4" name="TextBox 6"/>
          <p:cNvSpPr txBox="1">
            <a:spLocks noChangeArrowheads="1"/>
          </p:cNvSpPr>
          <p:nvPr/>
        </p:nvSpPr>
        <p:spPr bwMode="auto">
          <a:xfrm>
            <a:off x="5791200" y="605155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openi.nlm.nih.gov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Mixers/Stirrers</a:t>
            </a:r>
          </a:p>
        </p:txBody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8229600" cy="4533900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Microfluidic devices usually have laminar flow. The fluids entering must be mixed in the chip to get the desired end product.</a:t>
            </a:r>
          </a:p>
          <a:p>
            <a:pPr eaLnBrk="1" hangingPunct="1"/>
            <a:r>
              <a:rPr lang="en-US" altLang="en-US" smtClean="0"/>
              <a:t>The most popular types of mixing is using channel angles.</a:t>
            </a:r>
          </a:p>
          <a:p>
            <a:pPr eaLnBrk="1" hangingPunct="1"/>
            <a:r>
              <a:rPr lang="en-US" altLang="en-US" smtClean="0"/>
              <a:t>Mixing can also be done by using stirrers (electronic or magnetic).  Could be costly.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D855D9-3E2B-47CF-93B9-9DA4BBECFE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342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Mixers</a:t>
            </a:r>
          </a:p>
        </p:txBody>
      </p:sp>
      <p:sp>
        <p:nvSpPr>
          <p:cNvPr id="3420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3581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Serpentine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    mixers</a:t>
            </a:r>
          </a:p>
          <a:p>
            <a:pPr lvl="1" eaLnBrk="1" hangingPunct="1"/>
            <a:endParaRPr lang="en-US" altLang="en-US" sz="2400" smtClean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400" smtClean="0">
              <a:cs typeface="Arial" panose="020B0604020202020204" pitchFamily="34" charset="0"/>
            </a:endParaRPr>
          </a:p>
        </p:txBody>
      </p:sp>
      <p:pic>
        <p:nvPicPr>
          <p:cNvPr id="342021" name="Picture 4" descr="p42fig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990600"/>
            <a:ext cx="6781800" cy="5486400"/>
          </a:xfrm>
          <a:noFill/>
        </p:spPr>
      </p:pic>
      <p:sp>
        <p:nvSpPr>
          <p:cNvPr id="342022" name="TextBox 5"/>
          <p:cNvSpPr txBox="1">
            <a:spLocks noChangeArrowheads="1"/>
          </p:cNvSpPr>
          <p:nvPr/>
        </p:nvSpPr>
        <p:spPr bwMode="auto">
          <a:xfrm>
            <a:off x="4840288" y="6400800"/>
            <a:ext cx="3998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http://www.niherst.gov.tt/scipop/sci-bits/microfluidics.htm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1400" dirty="0" smtClean="0"/>
              <a:t>Illustration </a:t>
            </a:r>
            <a:r>
              <a:rPr lang="en-US" altLang="en-US" sz="1400" dirty="0" smtClean="0"/>
              <a:t>of Dean flow effects in a curved microchannel (‘i’ and ‘o’ denote the inner and outer channel walls respectively). The transverse flow field is characterized by the presence of two counter-rotating vortices located above and below the channel </a:t>
            </a:r>
            <a:r>
              <a:rPr lang="en-US" altLang="en-US" sz="1400" dirty="0" err="1" smtClean="0"/>
              <a:t>midplane</a:t>
            </a:r>
            <a:r>
              <a:rPr lang="en-US" altLang="en-US" sz="1400" dirty="0" smtClean="0"/>
              <a:t>. At higher k, the combined action of these vortices cause two fluid streams to </a:t>
            </a:r>
            <a:r>
              <a:rPr lang="en-US" altLang="en-US" sz="1400" dirty="0" smtClean="0"/>
              <a:t>almost </a:t>
            </a:r>
            <a:r>
              <a:rPr lang="en-US" altLang="en-US" sz="1400" dirty="0" smtClean="0"/>
              <a:t>completely switch positions within the channel. </a:t>
            </a:r>
            <a:endParaRPr lang="en-US" altLang="en-US" dirty="0" smtClean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52400" y="6400800"/>
            <a:ext cx="876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 dirty="0" err="1">
                <a:solidFill>
                  <a:srgbClr val="000000"/>
                </a:solidFill>
              </a:rPr>
              <a:t>Sundersan</a:t>
            </a:r>
            <a:r>
              <a:rPr lang="en-US" altLang="en-US" sz="1200" b="0" dirty="0">
                <a:solidFill>
                  <a:srgbClr val="000000"/>
                </a:solidFill>
              </a:rPr>
              <a:t> Argon P., and Victor M. </a:t>
            </a:r>
            <a:r>
              <a:rPr lang="en-US" altLang="en-US" sz="1200" b="0" dirty="0" err="1">
                <a:solidFill>
                  <a:srgbClr val="000000"/>
                </a:solidFill>
              </a:rPr>
              <a:t>Ugaz</a:t>
            </a:r>
            <a:r>
              <a:rPr lang="en-US" altLang="en-US" sz="1200" b="0" dirty="0">
                <a:solidFill>
                  <a:srgbClr val="000000"/>
                </a:solidFill>
              </a:rPr>
              <a:t>. </a:t>
            </a:r>
            <a:r>
              <a:rPr lang="en-US" altLang="en-US" sz="1200" b="0" dirty="0">
                <a:solidFill>
                  <a:srgbClr val="A6431A"/>
                </a:solidFill>
              </a:rPr>
              <a:t>"Fluid mixing in planar spiral </a:t>
            </a:r>
            <a:r>
              <a:rPr lang="en-US" altLang="en-US" sz="1200" b="0" dirty="0" err="1">
                <a:solidFill>
                  <a:srgbClr val="A6431A"/>
                </a:solidFill>
              </a:rPr>
              <a:t>microchannels</a:t>
            </a:r>
            <a:r>
              <a:rPr lang="en-US" altLang="en-US" sz="1200" b="0" dirty="0">
                <a:solidFill>
                  <a:srgbClr val="A6431A"/>
                </a:solidFill>
              </a:rPr>
              <a:t>."</a:t>
            </a:r>
            <a:r>
              <a:rPr lang="en-US" altLang="en-US" sz="1200" b="0" dirty="0">
                <a:solidFill>
                  <a:srgbClr val="000000"/>
                </a:solidFill>
              </a:rPr>
              <a:t> </a:t>
            </a:r>
            <a:r>
              <a:rPr lang="en-US" altLang="en-US" sz="1200" b="0" i="1" dirty="0">
                <a:solidFill>
                  <a:srgbClr val="000000"/>
                </a:solidFill>
              </a:rPr>
              <a:t>Lab on a Chip</a:t>
            </a:r>
            <a:r>
              <a:rPr lang="en-US" altLang="en-US" sz="1200" b="0" dirty="0">
                <a:solidFill>
                  <a:srgbClr val="000000"/>
                </a:solidFill>
              </a:rPr>
              <a:t> 6.1: 74-82</a:t>
            </a:r>
          </a:p>
        </p:txBody>
      </p:sp>
      <p:pic>
        <p:nvPicPr>
          <p:cNvPr id="3430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51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524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FLUID MIXING</a:t>
            </a:r>
            <a:br>
              <a:rPr lang="en-US" sz="4000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IN PLANAR SPIRAL MICROCHANELS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Microfluidics Overview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Microfluidic devices handle small amounts of fluid.  Good when only small amounts are available, or good for conservation</a:t>
            </a:r>
          </a:p>
          <a:p>
            <a:r>
              <a:rPr lang="en-US" altLang="en-US" smtClean="0"/>
              <a:t>Generally use small amounts of energy</a:t>
            </a:r>
          </a:p>
          <a:p>
            <a:r>
              <a:rPr lang="en-US" altLang="en-US" smtClean="0"/>
              <a:t>Sealed system so contamination is well controlled</a:t>
            </a:r>
          </a:p>
          <a:p>
            <a:r>
              <a:rPr lang="en-US" altLang="en-US" smtClean="0"/>
              <a:t>Small size leads to mobility, no lab needed</a:t>
            </a:r>
          </a:p>
          <a:p>
            <a:r>
              <a:rPr lang="en-US" altLang="en-US" smtClean="0"/>
              <a:t>Reaction can be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225"/>
            <a:ext cx="5791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Dean Number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40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562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Dean number is typically denoted by the symbol D, and is defined as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    </a:t>
            </a:r>
          </a:p>
        </p:txBody>
      </p:sp>
      <p:pic>
        <p:nvPicPr>
          <p:cNvPr id="344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833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6248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70" name="Rectangle 3"/>
          <p:cNvSpPr>
            <a:spLocks noChangeArrowheads="1"/>
          </p:cNvSpPr>
          <p:nvPr/>
        </p:nvSpPr>
        <p:spPr bwMode="auto">
          <a:xfrm>
            <a:off x="5715000" y="6400800"/>
            <a:ext cx="298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http://en.wikipedia.org/wiki/Dean_number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+mn-lt"/>
              </a:rPr>
              <a:t>Multivortex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</a:rPr>
              <a:t>micromixing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5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2" name="Rectangle 2"/>
          <p:cNvSpPr>
            <a:spLocks noChangeArrowheads="1"/>
          </p:cNvSpPr>
          <p:nvPr/>
        </p:nvSpPr>
        <p:spPr bwMode="auto">
          <a:xfrm>
            <a:off x="1219200" y="6303963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Sundarsan, Arjun P., and Victor M. Ugaz. "Multivortex micromixing."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Proceedings of the National Academy of Sciences 103.19 : 7228-7233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400" dirty="0" smtClean="0"/>
              <a:t>Mixing </a:t>
            </a:r>
            <a:r>
              <a:rPr lang="en-US" altLang="en-US" sz="2400" dirty="0" smtClean="0"/>
              <a:t>intensity as a function of Re at the end of each section for the four-arc (A), six-arc (B), eight-arc (C) and ten-arc (D) spiral channels.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46115" name="Rectangle 4"/>
          <p:cNvSpPr>
            <a:spLocks noChangeArrowheads="1"/>
          </p:cNvSpPr>
          <p:nvPr/>
        </p:nvSpPr>
        <p:spPr bwMode="auto">
          <a:xfrm>
            <a:off x="152400" y="6400800"/>
            <a:ext cx="876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Sundersan Argon P., and Victor M. Ugaz. </a:t>
            </a:r>
            <a:r>
              <a:rPr lang="en-US" altLang="en-US" sz="1200" b="0">
                <a:solidFill>
                  <a:srgbClr val="A6431A"/>
                </a:solidFill>
              </a:rPr>
              <a:t>"Fluid mixing in planar spiral microchannels."</a:t>
            </a:r>
            <a:r>
              <a:rPr lang="en-US" altLang="en-US" sz="1200" b="0">
                <a:solidFill>
                  <a:srgbClr val="000000"/>
                </a:solidFill>
              </a:rPr>
              <a:t> </a:t>
            </a:r>
            <a:r>
              <a:rPr lang="en-US" altLang="en-US" sz="1200" b="0" i="1">
                <a:solidFill>
                  <a:srgbClr val="000000"/>
                </a:solidFill>
              </a:rPr>
              <a:t>Lab on a Chip</a:t>
            </a:r>
            <a:r>
              <a:rPr lang="en-US" altLang="en-US" sz="1200" b="0">
                <a:solidFill>
                  <a:srgbClr val="000000"/>
                </a:solidFill>
              </a:rPr>
              <a:t> 6.1: 74-82</a:t>
            </a:r>
          </a:p>
        </p:txBody>
      </p:sp>
      <p:pic>
        <p:nvPicPr>
          <p:cNvPr id="346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638"/>
            <a:ext cx="76200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772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+mn-lt"/>
              </a:rPr>
              <a:t>Multivortex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</a:rPr>
              <a:t>Micromixing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71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76400"/>
            <a:ext cx="680085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1000" y="62484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/>
              <a:t>Sundarsan, Arjun P., and Victor M. Ugaz. "Multivortex micromixing."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/>
              <a:t>Proceedings of the National Academy of Sciences 103.19 : 7228-7233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Valves</a:t>
            </a:r>
          </a:p>
        </p:txBody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majority of vales in microfluidics are like diodes, with flow limited to one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reduces backflow, block-ups, and contamination.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Common terms for this type of device are gates, check, or flapper valves.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/>
              <a:t>Cantilever (</a:t>
            </a:r>
            <a:r>
              <a:rPr lang="en-US" sz="2000" kern="0" dirty="0" err="1" smtClean="0"/>
              <a:t>microvalve</a:t>
            </a:r>
            <a:r>
              <a:rPr lang="en-US" sz="2000" kern="0" dirty="0" smtClean="0"/>
              <a:t>) Application: switches, resonators, chemical and biological sensors, accelerometers</a:t>
            </a:r>
            <a:endParaRPr lang="en-US" sz="2000" kern="0" dirty="0"/>
          </a:p>
        </p:txBody>
      </p:sp>
      <p:pic>
        <p:nvPicPr>
          <p:cNvPr id="349189" name="Picture 2" descr="http://www.uspto.gov/web/patents/classification/cpc/image/cpc-definition-B81B/media1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430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0" name="Picture 2" descr="https://ip.sandia.gov/images/tech/thumb/checkvalve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1" name="TextBox 8"/>
          <p:cNvSpPr txBox="1">
            <a:spLocks noChangeArrowheads="1"/>
          </p:cNvSpPr>
          <p:nvPr/>
        </p:nvSpPr>
        <p:spPr bwMode="auto">
          <a:xfrm>
            <a:off x="6477000" y="6353175"/>
            <a:ext cx="1087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ip.sandia.gov</a:t>
            </a:r>
          </a:p>
        </p:txBody>
      </p:sp>
      <p:sp>
        <p:nvSpPr>
          <p:cNvPr id="349192" name="TextBox 2"/>
          <p:cNvSpPr txBox="1">
            <a:spLocks noChangeArrowheads="1"/>
          </p:cNvSpPr>
          <p:nvPr/>
        </p:nvSpPr>
        <p:spPr bwMode="auto">
          <a:xfrm>
            <a:off x="381000" y="6400800"/>
            <a:ext cx="496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http://www.uspto.gov/web/patents/classification/cpc/html/defB81B.html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Microfluidics Overview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Microfluidics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Components</a:t>
            </a:r>
          </a:p>
          <a:p>
            <a:pPr eaLnBrk="1" hangingPunct="1"/>
            <a:r>
              <a:rPr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Applications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Materials </a:t>
            </a:r>
          </a:p>
        </p:txBody>
      </p:sp>
      <p:sp>
        <p:nvSpPr>
          <p:cNvPr id="351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etching and stacking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 – Additive and Subtractive Processes</a:t>
            </a:r>
          </a:p>
        </p:txBody>
      </p:sp>
      <p:pic>
        <p:nvPicPr>
          <p:cNvPr id="3512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4763"/>
            <a:ext cx="2581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7" name="TextBox 4"/>
          <p:cNvSpPr txBox="1">
            <a:spLocks noChangeArrowheads="1"/>
          </p:cNvSpPr>
          <p:nvPr/>
        </p:nvSpPr>
        <p:spPr bwMode="auto">
          <a:xfrm>
            <a:off x="1295400" y="5803900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http://www.energi-tech.co.uk/microfluidics.htm</a:t>
            </a:r>
          </a:p>
        </p:txBody>
      </p:sp>
      <p:pic>
        <p:nvPicPr>
          <p:cNvPr id="3512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4763"/>
            <a:ext cx="26606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9" name="TextBox 5"/>
          <p:cNvSpPr txBox="1">
            <a:spLocks noChangeArrowheads="1"/>
          </p:cNvSpPr>
          <p:nvPr/>
        </p:nvSpPr>
        <p:spPr bwMode="auto">
          <a:xfrm>
            <a:off x="5181600" y="5927725"/>
            <a:ext cx="266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http://www.tmi.vu.lt/legacy/pfk/funkc_dariniai/nanostructures/nano_robots.htm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Materials </a:t>
            </a:r>
          </a:p>
        </p:txBody>
      </p:sp>
      <p:sp>
        <p:nvSpPr>
          <p:cNvPr id="35225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6576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Polymers – physical deformation and shaping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– substrate used for flow and cheap</a:t>
            </a:r>
          </a:p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2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438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1" name="TextBox 3"/>
          <p:cNvSpPr txBox="1">
            <a:spLocks noChangeArrowheads="1"/>
          </p:cNvSpPr>
          <p:nvPr/>
        </p:nvSpPr>
        <p:spPr bwMode="auto">
          <a:xfrm>
            <a:off x="990600" y="5648325"/>
            <a:ext cx="3403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http://www.websters-online-dictionary.org/definitions/Microfluidics?cx=partner-pub-0939450753529744%3Av0qd01-tdlq&amp;cof=FORID%3A9&amp;ie=UTF-8&amp;q=Microfluidics&amp;sa=Search#922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Materials</a:t>
            </a:r>
          </a:p>
        </p:txBody>
      </p:sp>
      <p:sp>
        <p:nvSpPr>
          <p:cNvPr id="3532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Plasma etching or chemical etching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Expensive, dangerous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 – sacrificial layers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(materials wasted), much more complex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Polymers – photopatterning, molding, embossing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Inexpensive, easy to mass produce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– Active or passive results</a:t>
            </a:r>
          </a:p>
          <a:p>
            <a:pPr lvl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Inexpensive, ease of flow, generally slow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791200" cy="7620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Microfluidics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275263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Microfluidics is a multidisciplinary field intersecting engineering, physics, chemistry, biochemistry, nanotechnology, and biotechnology, with practical applications to the design of systems in which small volumes of fluids will be </a:t>
            </a:r>
            <a:r>
              <a:rPr lang="en-US" dirty="0" smtClean="0"/>
              <a:t>handled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small </a:t>
            </a:r>
            <a:r>
              <a:rPr lang="en-US" dirty="0"/>
              <a:t>volumes (µL, </a:t>
            </a:r>
            <a:r>
              <a:rPr lang="en-US" dirty="0" err="1"/>
              <a:t>nL</a:t>
            </a:r>
            <a:r>
              <a:rPr lang="en-US" dirty="0"/>
              <a:t>, </a:t>
            </a:r>
            <a:r>
              <a:rPr lang="en-US" dirty="0" err="1"/>
              <a:t>pL</a:t>
            </a:r>
            <a:r>
              <a:rPr lang="en-US" dirty="0"/>
              <a:t>, </a:t>
            </a:r>
            <a:r>
              <a:rPr lang="en-US" dirty="0" err="1"/>
              <a:t>fL</a:t>
            </a:r>
            <a:r>
              <a:rPr lang="en-US" dirty="0"/>
              <a:t>)	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	small size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low </a:t>
            </a:r>
            <a:r>
              <a:rPr lang="en-US" dirty="0"/>
              <a:t>energy </a:t>
            </a:r>
            <a:r>
              <a:rPr lang="en-US" dirty="0" smtClean="0"/>
              <a:t>consumption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effects </a:t>
            </a:r>
            <a:r>
              <a:rPr lang="en-US" dirty="0"/>
              <a:t>of the micro </a:t>
            </a:r>
            <a:r>
              <a:rPr lang="en-US" dirty="0" smtClean="0"/>
              <a:t>domain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Typically </a:t>
            </a:r>
            <a:r>
              <a:rPr lang="en-US" dirty="0"/>
              <a:t>fluids are moved, mixed, separated or </a:t>
            </a:r>
            <a:r>
              <a:rPr lang="en-US" dirty="0" smtClean="0"/>
              <a:t>otherwise </a:t>
            </a:r>
            <a:r>
              <a:rPr lang="en-US" dirty="0"/>
              <a:t>processed. Numerous applications </a:t>
            </a:r>
            <a:r>
              <a:rPr lang="en-US" dirty="0" smtClean="0"/>
              <a:t>employ </a:t>
            </a:r>
            <a:r>
              <a:rPr lang="en-US" dirty="0"/>
              <a:t>passive fluid control techniques like capillary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08228" name="Rectangle 3"/>
          <p:cNvSpPr>
            <a:spLocks noChangeArrowheads="1"/>
          </p:cNvSpPr>
          <p:nvPr/>
        </p:nvSpPr>
        <p:spPr bwMode="auto">
          <a:xfrm>
            <a:off x="6400800" y="6400800"/>
            <a:ext cx="2414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http://en.wikipedia.org/wiki/Microfluidics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Polymer Materials</a:t>
            </a:r>
          </a:p>
        </p:txBody>
      </p:sp>
      <p:sp>
        <p:nvSpPr>
          <p:cNvPr id="354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Polymers</a:t>
            </a:r>
          </a:p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PMMA, PDMS, Polyimides, SU-8</a:t>
            </a:r>
          </a:p>
        </p:txBody>
      </p:sp>
      <p:pic>
        <p:nvPicPr>
          <p:cNvPr id="354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600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9" name="Rectangle 3"/>
          <p:cNvSpPr>
            <a:spLocks noChangeArrowheads="1"/>
          </p:cNvSpPr>
          <p:nvPr/>
        </p:nvSpPr>
        <p:spPr bwMode="auto">
          <a:xfrm>
            <a:off x="200025" y="41529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http://www.nanotechclearinghouse.com/module-NewsFeeds-view-option-viewfeed-fid-97-startnum-123.html</a:t>
            </a:r>
          </a:p>
        </p:txBody>
      </p:sp>
      <p:pic>
        <p:nvPicPr>
          <p:cNvPr id="3543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2503488"/>
            <a:ext cx="22352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1" name="Rectangle 4"/>
          <p:cNvSpPr>
            <a:spLocks noChangeArrowheads="1"/>
          </p:cNvSpPr>
          <p:nvPr/>
        </p:nvSpPr>
        <p:spPr bwMode="auto">
          <a:xfrm>
            <a:off x="4772025" y="4202113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http://www.rsc.org/Publishing/Journals/lc/article.asp?Type=Issue&amp;Journalcode=LC&amp;Issue=11&amp;SubYear=2008&amp;Volume=8&amp;Page=0&amp;GA=on</a:t>
            </a:r>
          </a:p>
        </p:txBody>
      </p:sp>
      <p:pic>
        <p:nvPicPr>
          <p:cNvPr id="3543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552950"/>
            <a:ext cx="22256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3" name="Rectangle 5"/>
          <p:cNvSpPr>
            <a:spLocks noChangeArrowheads="1"/>
          </p:cNvSpPr>
          <p:nvPr/>
        </p:nvSpPr>
        <p:spPr bwMode="auto">
          <a:xfrm>
            <a:off x="200025" y="63373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http://medicaldesign.com/engineering-prototyping/research-development/biomems-evolution-advancement-20091201/</a:t>
            </a:r>
          </a:p>
        </p:txBody>
      </p:sp>
      <p:pic>
        <p:nvPicPr>
          <p:cNvPr id="3543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614863"/>
            <a:ext cx="24860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5" name="Rectangle 6"/>
          <p:cNvSpPr>
            <a:spLocks noChangeArrowheads="1"/>
          </p:cNvSpPr>
          <p:nvPr/>
        </p:nvSpPr>
        <p:spPr bwMode="auto">
          <a:xfrm>
            <a:off x="4379913" y="634365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http://www.nkc-mems.com/product_e/su8_3000.html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PDMS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Non-toxic, optically 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transparent, surface is easily 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modified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Naturally hydrophobic, </a:t>
            </a:r>
          </a:p>
          <a:p>
            <a:pPr marL="457200" lvl="1" indent="0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Oxygen plasma treatment </a:t>
            </a:r>
          </a:p>
          <a:p>
            <a:pPr marL="457200" lvl="1" indent="0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renders it hydrophilic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Useful for fluid flow </a:t>
            </a:r>
          </a:p>
          <a:p>
            <a:pPr marL="457200" lvl="1" indent="0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surface bonding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Hyperelastic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Biocompatible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355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03438"/>
            <a:ext cx="3230563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3" name="Rectangle 3"/>
          <p:cNvSpPr>
            <a:spLocks noChangeArrowheads="1"/>
          </p:cNvSpPr>
          <p:nvPr/>
        </p:nvSpPr>
        <p:spPr bwMode="auto">
          <a:xfrm>
            <a:off x="5349875" y="5334000"/>
            <a:ext cx="2589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http://www.ramehart.com/contactangle.htm.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Polymer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PMMA – thermoplastic, used for molding, opaque to UV light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PDMS – thermoset, non-toxic, optically transparent, cured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Polyimides – thermoset, used for MEMS, high strength, dielectric strength, heat resistance, photopatterned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SU-8 – typically sacrificial layer, high mechanical strength, high aspect ratios, negative photoresist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Common Polymer Materials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467600" cy="4968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364"/>
                <a:gridCol w="1608778"/>
                <a:gridCol w="1473868"/>
                <a:gridCol w="1263316"/>
                <a:gridCol w="1628274"/>
              </a:tblGrid>
              <a:tr h="640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Compared Fields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Polymers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Polyimides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PMMA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PDMS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SU-8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9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Primary Manufacturer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HD-Microsystems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Plaskolite INC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Dow Corning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MicroChem Corp.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Brand Name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HD-4100 series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Optix Acrylite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Sylgard 184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SU-8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Approximate Cost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$2,185/kg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$2.70/kg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$16.40/kg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$500/kg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13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Optical Transparency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(opaque to UV)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(&gt;340 nm)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Integrating the Parts </a:t>
            </a:r>
          </a:p>
        </p:txBody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Pump are used to move the fluid through the channels. </a:t>
            </a:r>
          </a:p>
          <a:p>
            <a:pPr eaLnBrk="1" hangingPunct="1"/>
            <a:r>
              <a:rPr lang="en-US" altLang="en-US" dirty="0" smtClean="0"/>
              <a:t>Valves are used to control where and which direction the fluid flows. </a:t>
            </a:r>
          </a:p>
          <a:p>
            <a:pPr eaLnBrk="1" hangingPunct="1"/>
            <a:r>
              <a:rPr lang="en-US" altLang="en-US" dirty="0" smtClean="0"/>
              <a:t>Mixers/stirrer keep fluids together and stop laminar flow.</a:t>
            </a:r>
          </a:p>
          <a:p>
            <a:pPr eaLnBrk="1" hangingPunct="1"/>
            <a:r>
              <a:rPr lang="en-US" altLang="en-US" dirty="0" smtClean="0"/>
              <a:t>Many devices are made from the simple materials reviewed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+mn-lt"/>
              </a:rPr>
              <a:t>Pulsed </a:t>
            </a:r>
            <a:r>
              <a:rPr lang="en-US" sz="4400" dirty="0" err="1" smtClean="0">
                <a:solidFill>
                  <a:srgbClr val="000000"/>
                </a:solidFill>
                <a:latin typeface="+mn-lt"/>
              </a:rPr>
              <a:t>Amperometric</a:t>
            </a:r>
            <a:r>
              <a:rPr lang="en-US" sz="4400" dirty="0" smtClean="0">
                <a:solidFill>
                  <a:srgbClr val="000000"/>
                </a:solidFill>
                <a:latin typeface="+mn-lt"/>
              </a:rPr>
              <a:t> Detection</a:t>
            </a:r>
            <a:endParaRPr lang="en-US" sz="4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594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8" name="Rectangle 5"/>
          <p:cNvSpPr>
            <a:spLocks noChangeArrowheads="1"/>
          </p:cNvSpPr>
          <p:nvPr/>
        </p:nvSpPr>
        <p:spPr bwMode="auto">
          <a:xfrm>
            <a:off x="685800" y="4419600"/>
            <a:ext cx="75438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Capillaryelectrophoresis chip with integrated pulsed amperometric detection. Channels: 50 μm width, 50 μm deep. Sample loop: 580 μm long. The diagram shows the electrode position at the end of the separation channel and the connections to the electrochemical analyzer.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59429" name="Rectangle 2"/>
          <p:cNvSpPr>
            <a:spLocks noChangeArrowheads="1"/>
          </p:cNvSpPr>
          <p:nvPr/>
        </p:nvSpPr>
        <p:spPr bwMode="auto">
          <a:xfrm>
            <a:off x="762000" y="58674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Carlos D. Garcı ́a and Charles S. Henry, “Direct Determination of Carbohydrates, Amino Acids, and Antibiotics by Microchip Electrophoresis with Pulsed Amperometric Detection”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 Anal. Chem. 2003, 75, 4778-4783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latin typeface="+mn-lt"/>
              </a:rPr>
              <a:t>PULSED AMPEROMETRIC DETECTORS</a:t>
            </a:r>
            <a:endParaRPr lang="en-US" sz="4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04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76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ELECTROCHEMICAL DETECTORS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Pulsed </a:t>
            </a:r>
            <a:r>
              <a:rPr lang="en-US" altLang="en-US" sz="2000" dirty="0" err="1" smtClean="0"/>
              <a:t>Amperometric</a:t>
            </a:r>
            <a:r>
              <a:rPr lang="en-US" altLang="en-US" sz="2000" dirty="0" smtClean="0"/>
              <a:t> Detection (PAD)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This follows established electrochemical liquid detector technology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This detector is based on the measurements of the current resulting from oxidation/reduction reaction of the </a:t>
            </a:r>
            <a:r>
              <a:rPr lang="en-US" altLang="en-US" sz="2000" dirty="0" err="1" smtClean="0"/>
              <a:t>analyte</a:t>
            </a:r>
            <a:r>
              <a:rPr lang="en-US" altLang="en-US" sz="2000" dirty="0" smtClean="0"/>
              <a:t> at a suitable electrode. Since the level of the current is directly proportional to the </a:t>
            </a:r>
            <a:r>
              <a:rPr lang="en-US" altLang="en-US" sz="2000" dirty="0" err="1" smtClean="0"/>
              <a:t>analyte</a:t>
            </a:r>
            <a:r>
              <a:rPr lang="en-US" altLang="en-US" sz="2000" dirty="0" smtClean="0"/>
              <a:t> concentration, this detector could be used for quantification.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Can be used for the separation and detection of </a:t>
            </a:r>
            <a:r>
              <a:rPr lang="en-US" altLang="en-US" sz="2000" dirty="0" err="1" smtClean="0"/>
              <a:t>underivatized</a:t>
            </a:r>
            <a:r>
              <a:rPr lang="en-US" altLang="en-US" sz="2000" dirty="0" smtClean="0"/>
              <a:t> carbohydrates, amino acids, and sulfur-containing antibiotics in an electrophoretic microchip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</p:txBody>
      </p:sp>
      <p:sp>
        <p:nvSpPr>
          <p:cNvPr id="360452" name="Rectangle 3"/>
          <p:cNvSpPr>
            <a:spLocks noChangeArrowheads="1"/>
          </p:cNvSpPr>
          <p:nvPr/>
        </p:nvSpPr>
        <p:spPr bwMode="auto">
          <a:xfrm>
            <a:off x="2514600" y="6400800"/>
            <a:ext cx="632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http://hplc.chem.shu.edu/NEW/HPLC_Book/Detectors/det_elec.html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+mn-lt"/>
              </a:rPr>
              <a:t>Pulsed </a:t>
            </a:r>
            <a:r>
              <a:rPr lang="en-US" sz="4400" dirty="0" err="1">
                <a:solidFill>
                  <a:srgbClr val="000000"/>
                </a:solidFill>
                <a:latin typeface="+mn-lt"/>
              </a:rPr>
              <a:t>Amperometric</a:t>
            </a:r>
            <a:r>
              <a:rPr lang="en-US" sz="4400" dirty="0">
                <a:solidFill>
                  <a:srgbClr val="000000"/>
                </a:solidFill>
                <a:latin typeface="+mn-lt"/>
              </a:rPr>
              <a:t> detectors</a:t>
            </a:r>
            <a:endParaRPr lang="en-US" sz="4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54102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defRPr/>
            </a:pPr>
            <a:r>
              <a:rPr lang="en-US" sz="4200" i="1" u="sng" dirty="0"/>
              <a:t>Direct Determination of Carbohydrates, Amino Acids, and Antibiotics by Microchip Electrophoresis with Pulsed </a:t>
            </a:r>
            <a:r>
              <a:rPr lang="en-US" sz="4200" i="1" u="sng" dirty="0" err="1"/>
              <a:t>Amperometric</a:t>
            </a:r>
            <a:r>
              <a:rPr lang="en-US" sz="4200" i="1" u="sng" dirty="0"/>
              <a:t> Detection </a:t>
            </a:r>
            <a:r>
              <a:rPr lang="en-US" sz="4200" i="1" u="sng" dirty="0" smtClean="0"/>
              <a:t> (2003)</a:t>
            </a:r>
            <a:endParaRPr lang="en-US" sz="4200" i="1" u="sng" dirty="0"/>
          </a:p>
          <a:p>
            <a:pPr eaLnBrk="1" fontAlgn="auto" hangingPunct="1">
              <a:defRPr/>
            </a:pPr>
            <a:endParaRPr lang="en-US" sz="4200" b="0" dirty="0" smtClean="0"/>
          </a:p>
          <a:p>
            <a:pPr eaLnBrk="1" fontAlgn="auto" hangingPunct="1">
              <a:defRPr/>
            </a:pPr>
            <a:r>
              <a:rPr lang="en-US" sz="5000" b="0" dirty="0" smtClean="0"/>
              <a:t>Lab on a chip configuration for microchip electrophoresis with pulsed </a:t>
            </a:r>
            <a:r>
              <a:rPr lang="en-US" sz="5000" b="0" dirty="0" err="1" smtClean="0"/>
              <a:t>amperometric</a:t>
            </a:r>
            <a:r>
              <a:rPr lang="en-US" sz="5000" b="0" dirty="0" smtClean="0"/>
              <a:t> detection (PAD)</a:t>
            </a:r>
          </a:p>
          <a:p>
            <a:pPr eaLnBrk="1" fontAlgn="auto" hangingPunct="1">
              <a:defRPr/>
            </a:pPr>
            <a:r>
              <a:rPr lang="en-US" sz="5000" b="0" dirty="0"/>
              <a:t>The configuration consists of a layer of </a:t>
            </a:r>
            <a:r>
              <a:rPr lang="en-US" sz="5000" b="0" dirty="0" err="1"/>
              <a:t>polydimethylsiloxane</a:t>
            </a:r>
            <a:r>
              <a:rPr lang="en-US" sz="5000" b="0" dirty="0"/>
              <a:t> (PDMS) that contains the microfluidic channels, reservoirs, and a gold </a:t>
            </a:r>
            <a:r>
              <a:rPr lang="en-US" sz="5000" b="0" dirty="0" err="1"/>
              <a:t>microwire</a:t>
            </a:r>
            <a:r>
              <a:rPr lang="en-US" sz="5000" b="0" dirty="0"/>
              <a:t>, sealed to a second layer of </a:t>
            </a:r>
            <a:r>
              <a:rPr lang="en-US" sz="5000" b="0" dirty="0" err="1"/>
              <a:t>polydimethylsiloxane</a:t>
            </a:r>
            <a:r>
              <a:rPr lang="en-US" sz="5000" b="0" dirty="0"/>
              <a:t>. </a:t>
            </a:r>
            <a:endParaRPr lang="en-US" sz="5000" b="0" dirty="0" smtClean="0"/>
          </a:p>
          <a:p>
            <a:pPr eaLnBrk="1" fontAlgn="auto" hangingPunct="1">
              <a:defRPr/>
            </a:pPr>
            <a:r>
              <a:rPr lang="en-US" sz="5000" b="0" dirty="0"/>
              <a:t>The separation and the direct detection of </a:t>
            </a:r>
            <a:r>
              <a:rPr lang="en-US" sz="5000" b="0" dirty="0" err="1"/>
              <a:t>underivatized</a:t>
            </a:r>
            <a:r>
              <a:rPr lang="en-US" sz="5000" b="0" dirty="0"/>
              <a:t> carbohydrates, amino acids, and two antibiotics were achieved by optimizing the electric field, the electrolyte composition, and the PAD parameters. </a:t>
            </a:r>
            <a:endParaRPr lang="en-US" sz="5000" b="0" dirty="0" smtClean="0"/>
          </a:p>
          <a:p>
            <a:pPr eaLnBrk="1" fontAlgn="auto" hangingPunct="1">
              <a:defRPr/>
            </a:pPr>
            <a:r>
              <a:rPr lang="en-US" sz="5000" b="0" dirty="0"/>
              <a:t>The inclusion of a Au wire microelectrode was also demonstrated, showing very good stability and mass limits of detection in the </a:t>
            </a:r>
            <a:r>
              <a:rPr lang="en-US" sz="5000" b="0" dirty="0" err="1"/>
              <a:t>femtomole</a:t>
            </a:r>
            <a:r>
              <a:rPr lang="en-US" sz="5000" b="0" dirty="0"/>
              <a:t> range</a:t>
            </a:r>
            <a:r>
              <a:rPr lang="en-US" sz="5000" b="0" dirty="0" smtClean="0"/>
              <a:t>.</a:t>
            </a:r>
            <a:endParaRPr lang="en-US" sz="5000" dirty="0" smtClean="0"/>
          </a:p>
          <a:p>
            <a:pPr eaLnBrk="1" fontAlgn="auto" hangingPunct="1">
              <a:defRPr/>
            </a:pPr>
            <a:endParaRPr lang="en-US" sz="3000" dirty="0"/>
          </a:p>
          <a:p>
            <a:pPr eaLnBrk="1" fontAlgn="auto" hangingPunct="1">
              <a:defRPr/>
            </a:pPr>
            <a:r>
              <a:rPr lang="en-US" sz="3000" b="0" dirty="0"/>
              <a:t>Carlos D. </a:t>
            </a:r>
            <a:r>
              <a:rPr lang="en-US" sz="3000" b="0" dirty="0" err="1"/>
              <a:t>Garcı</a:t>
            </a:r>
            <a:r>
              <a:rPr lang="en-US" sz="3000" b="0" dirty="0"/>
              <a:t> ́a and Charles S. </a:t>
            </a:r>
            <a:r>
              <a:rPr lang="en-US" sz="3000" b="0" dirty="0" smtClean="0"/>
              <a:t>Henry, “</a:t>
            </a:r>
            <a:r>
              <a:rPr lang="en-US" sz="3000" b="0" dirty="0"/>
              <a:t>Direct Determination of Carbohydrates, Amino Acids, and Antibiotics by Microchip Electrophoresis with Pulsed </a:t>
            </a:r>
            <a:r>
              <a:rPr lang="en-US" sz="3000" b="0" dirty="0" err="1"/>
              <a:t>Amperometric</a:t>
            </a:r>
            <a:r>
              <a:rPr lang="en-US" sz="3000" b="0" dirty="0"/>
              <a:t> </a:t>
            </a:r>
            <a:r>
              <a:rPr lang="en-US" sz="3000" b="0" dirty="0" smtClean="0"/>
              <a:t>Detection” </a:t>
            </a:r>
            <a:r>
              <a:rPr lang="en-US" sz="3000" b="0" dirty="0"/>
              <a:t>Anal. Chem. 2003, 75, 4778-4783 </a:t>
            </a:r>
          </a:p>
          <a:p>
            <a:pPr eaLnBrk="1" fontAlgn="auto" hangingPunct="1">
              <a:defRPr/>
            </a:pPr>
            <a:endParaRPr lang="en-US" sz="3000" dirty="0"/>
          </a:p>
          <a:p>
            <a:pPr eaLnBrk="1" fontAlgn="auto" hangingPunct="1">
              <a:defRPr/>
            </a:pPr>
            <a:endParaRPr lang="en-US" dirty="0"/>
          </a:p>
          <a:p>
            <a:pPr eaLnBrk="1" fontAlgn="auto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058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+mn-lt"/>
              </a:rPr>
              <a:t>Pulsed </a:t>
            </a:r>
            <a:r>
              <a:rPr lang="en-US" sz="4400" dirty="0" err="1">
                <a:solidFill>
                  <a:srgbClr val="000000"/>
                </a:solidFill>
                <a:latin typeface="+mn-lt"/>
              </a:rPr>
              <a:t>Amperometric</a:t>
            </a:r>
            <a:r>
              <a:rPr lang="en-US" sz="4400" dirty="0">
                <a:solidFill>
                  <a:srgbClr val="000000"/>
                </a:solidFill>
                <a:latin typeface="+mn-lt"/>
              </a:rPr>
              <a:t> detectors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47800"/>
          <a:ext cx="8458200" cy="4718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1452"/>
                <a:gridCol w="1236453"/>
                <a:gridCol w="1648604"/>
                <a:gridCol w="2431691"/>
              </a:tblGrid>
              <a:tr h="365764"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356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Pulsed </a:t>
                      </a:r>
                      <a:r>
                        <a:rPr lang="en-US" sz="2000" b="1" i="0" dirty="0" err="1" smtClean="0"/>
                        <a:t>Amperometric</a:t>
                      </a:r>
                      <a:r>
                        <a:rPr lang="en-US" sz="2000" b="1" i="0" dirty="0" smtClean="0"/>
                        <a:t> Detection Parameters for Detection of Carbohydrates, Amino Acids and Antibiotics</a:t>
                      </a:r>
                      <a:endParaRPr lang="en-US" sz="20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3569">
                <a:tc>
                  <a:txBody>
                    <a:bodyPr/>
                    <a:lstStyle/>
                    <a:p>
                      <a:r>
                        <a:rPr lang="en-US" sz="1800" b="0" i="1" dirty="0" smtClean="0"/>
                        <a:t>Test Material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dirty="0" smtClean="0"/>
                        <a:t>Clean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/>
                        <a:t>Reactivate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/>
                        <a:t>Detect</a:t>
                      </a:r>
                      <a:endParaRPr lang="en-US" sz="1800" b="0" i="1" dirty="0"/>
                    </a:p>
                  </a:txBody>
                  <a:tcPr/>
                </a:tc>
              </a:tr>
              <a:tr h="737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carbohydrates</a:t>
                      </a:r>
                    </a:p>
                    <a:p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+1.4 V 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-0.5 V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+0.7 V</a:t>
                      </a:r>
                    </a:p>
                  </a:txBody>
                  <a:tcPr/>
                </a:tc>
              </a:tr>
              <a:tr h="7435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amino acids 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+1.8 V 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-0.5 V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+0.7 V </a:t>
                      </a:r>
                      <a:endParaRPr lang="en-US" sz="1800" dirty="0"/>
                    </a:p>
                  </a:txBody>
                  <a:tcPr/>
                </a:tc>
              </a:tr>
              <a:tr h="7435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antibiotics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+1.8 V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-0.5 V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+0.5 V </a:t>
                      </a:r>
                      <a:endParaRPr lang="en-US" sz="1800" dirty="0"/>
                    </a:p>
                  </a:txBody>
                  <a:tcPr/>
                </a:tc>
              </a:tr>
              <a:tr h="64008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Cleaning, 0.05 s; reactivation, 0.025 s; and detection, 0.15 s. 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2532" name="Rectangle 2"/>
          <p:cNvSpPr>
            <a:spLocks noChangeArrowheads="1"/>
          </p:cNvSpPr>
          <p:nvPr/>
        </p:nvSpPr>
        <p:spPr bwMode="auto">
          <a:xfrm>
            <a:off x="304800" y="62484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 dirty="0">
                <a:solidFill>
                  <a:srgbClr val="000000"/>
                </a:solidFill>
              </a:rPr>
              <a:t>Carlos D. </a:t>
            </a:r>
            <a:r>
              <a:rPr lang="en-US" altLang="en-US" sz="1200" b="0" dirty="0" err="1">
                <a:solidFill>
                  <a:srgbClr val="000000"/>
                </a:solidFill>
              </a:rPr>
              <a:t>Garcı</a:t>
            </a:r>
            <a:r>
              <a:rPr lang="en-US" altLang="en-US" sz="1200" b="0" dirty="0">
                <a:solidFill>
                  <a:srgbClr val="000000"/>
                </a:solidFill>
              </a:rPr>
              <a:t> ́a and Charles S. Henry, “Direct Determination of Carbohydrates, Amino Acids, and Antibiotics by Microchip Electrophoresis with Pulsed </a:t>
            </a:r>
            <a:r>
              <a:rPr lang="en-US" altLang="en-US" sz="1200" b="0" dirty="0" err="1">
                <a:solidFill>
                  <a:srgbClr val="000000"/>
                </a:solidFill>
              </a:rPr>
              <a:t>Amperometric</a:t>
            </a:r>
            <a:r>
              <a:rPr lang="en-US" altLang="en-US" sz="1200" b="0" dirty="0">
                <a:solidFill>
                  <a:srgbClr val="000000"/>
                </a:solidFill>
              </a:rPr>
              <a:t> Detection” Anal. Chem. 2003, 75, 4778-4783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47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A POCKET-SIZED CONVECTIVE </a:t>
            </a:r>
            <a:br>
              <a:rPr lang="en-US" sz="4000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PCR THERMOCYCLER </a:t>
            </a:r>
            <a:endParaRPr lang="en-US" sz="3600" dirty="0"/>
          </a:p>
        </p:txBody>
      </p:sp>
      <p:sp>
        <p:nvSpPr>
          <p:cNvPr id="3635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4102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Many diagnostic assays rely on the polymerase chain reaction (PCR), which requires </a:t>
            </a:r>
            <a:r>
              <a:rPr lang="en-US" altLang="en-US" sz="2000" dirty="0" err="1" smtClean="0"/>
              <a:t>thermocycling</a:t>
            </a:r>
            <a:r>
              <a:rPr lang="en-US" altLang="en-US" sz="2000" dirty="0" smtClean="0"/>
              <a:t> and conventional macro instruments that are relatively slow and consume considerable electrical power to perform repeated heating and cooling steps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Microfluidic </a:t>
            </a:r>
            <a:r>
              <a:rPr lang="en-US" altLang="en-US" sz="2000" dirty="0" err="1" smtClean="0"/>
              <a:t>thermocycling</a:t>
            </a:r>
            <a:r>
              <a:rPr lang="en-US" altLang="en-US" sz="2000" dirty="0" smtClean="0"/>
              <a:t> system that harnesses natural convection phenomena to amplify DNA rapidly by the PCR in a greatly simplified format.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A key element of this design is an architecture that allows the entire </a:t>
            </a:r>
            <a:r>
              <a:rPr lang="en-US" altLang="en-US" sz="2000" dirty="0" err="1" smtClean="0"/>
              <a:t>thermocycling</a:t>
            </a:r>
            <a:r>
              <a:rPr lang="en-US" altLang="en-US" sz="2000" dirty="0" smtClean="0"/>
              <a:t> process to be actuated pseudo-isothermally by simply maintaining a single heater at a constant temperature, thereby enabling a pocket-sized battery-powered device to be constructed at a cost of about US$10.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</p:txBody>
      </p:sp>
      <p:sp>
        <p:nvSpPr>
          <p:cNvPr id="363524" name="Rectangle 3"/>
          <p:cNvSpPr>
            <a:spLocks noChangeArrowheads="1"/>
          </p:cNvSpPr>
          <p:nvPr/>
        </p:nvSpPr>
        <p:spPr bwMode="auto">
          <a:xfrm>
            <a:off x="228600" y="62087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Agrawal, Nitin, Yassin A. Hassan, and Victor M. Ugaz</a:t>
            </a:r>
            <a:r>
              <a:rPr lang="en-US" altLang="en-US" sz="1200" b="0">
                <a:solidFill>
                  <a:srgbClr val="A6431A"/>
                </a:solidFill>
              </a:rPr>
              <a:t>. "A Pocket‐Sized Convective PCR Thermocycler." </a:t>
            </a:r>
            <a:r>
              <a:rPr lang="en-US" altLang="en-US" sz="1200" b="0" i="1">
                <a:solidFill>
                  <a:srgbClr val="000000"/>
                </a:solidFill>
              </a:rPr>
              <a:t>Angewandte Chemie International Edition</a:t>
            </a:r>
            <a:r>
              <a:rPr lang="en-US" altLang="en-US" sz="1200" b="0">
                <a:solidFill>
                  <a:srgbClr val="000000"/>
                </a:solidFill>
              </a:rPr>
              <a:t> 46.23: 4316-4319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Growth of Microarrays</a:t>
            </a:r>
          </a:p>
        </p:txBody>
      </p:sp>
      <p:pic>
        <p:nvPicPr>
          <p:cNvPr id="3092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686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2" name="TextBox 1"/>
          <p:cNvSpPr txBox="1">
            <a:spLocks noChangeArrowheads="1"/>
          </p:cNvSpPr>
          <p:nvPr/>
        </p:nvSpPr>
        <p:spPr bwMode="auto">
          <a:xfrm>
            <a:off x="5562600" y="630555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Contributed by </a:t>
            </a:r>
            <a:r>
              <a:rPr lang="en-US" altLang="en-US" sz="1000" dirty="0" err="1">
                <a:solidFill>
                  <a:srgbClr val="000000"/>
                </a:solidFill>
              </a:rPr>
              <a:t>Frédéric</a:t>
            </a:r>
            <a:r>
              <a:rPr lang="en-US" altLang="en-US" sz="1000" dirty="0">
                <a:solidFill>
                  <a:srgbClr val="000000"/>
                </a:solidFill>
              </a:rPr>
              <a:t> </a:t>
            </a:r>
            <a:r>
              <a:rPr lang="en-US" altLang="en-US" sz="1000" dirty="0" err="1">
                <a:solidFill>
                  <a:srgbClr val="000000"/>
                </a:solidFill>
              </a:rPr>
              <a:t>Breussin</a:t>
            </a:r>
            <a:r>
              <a:rPr lang="en-US" altLang="en-US" sz="1000" dirty="0">
                <a:solidFill>
                  <a:srgbClr val="000000"/>
                </a:solidFill>
              </a:rPr>
              <a:t>, Business Unit Manager Microfluidics &amp; Medical Technologies, </a:t>
            </a:r>
            <a:r>
              <a:rPr lang="en-US" altLang="en-US" sz="1000" dirty="0" err="1">
                <a:solidFill>
                  <a:srgbClr val="000000"/>
                </a:solidFill>
              </a:rPr>
              <a:t>Yole</a:t>
            </a:r>
            <a:r>
              <a:rPr lang="en-US" altLang="en-US" sz="1000" dirty="0">
                <a:solidFill>
                  <a:srgbClr val="000000"/>
                </a:solidFill>
              </a:rPr>
              <a:t> </a:t>
            </a:r>
            <a:r>
              <a:rPr lang="en-US" altLang="en-US" sz="1000" dirty="0" err="1">
                <a:solidFill>
                  <a:srgbClr val="000000"/>
                </a:solidFill>
              </a:rPr>
              <a:t>Développement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 Pocket-Sized Convective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PCR </a:t>
            </a:r>
            <a:r>
              <a:rPr lang="en-US" sz="3200" dirty="0" err="1">
                <a:solidFill>
                  <a:schemeClr val="tx1"/>
                </a:solidFill>
              </a:rPr>
              <a:t>Thermocycler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645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676400"/>
            <a:ext cx="4191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228600" y="62087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Agrawal, Nitin, Yassin A. Hassan, and Victor M. Ugaz</a:t>
            </a:r>
            <a:r>
              <a:rPr lang="en-US" altLang="en-US" sz="1200" b="0">
                <a:solidFill>
                  <a:srgbClr val="A6431A"/>
                </a:solidFill>
              </a:rPr>
              <a:t>. "A Pocket‐Sized Convective PCR Thermocycler." </a:t>
            </a:r>
            <a:r>
              <a:rPr lang="en-US" altLang="en-US" sz="1200" b="0" i="1">
                <a:solidFill>
                  <a:srgbClr val="000000"/>
                </a:solidFill>
              </a:rPr>
              <a:t>Angewandte Chemie International Edition</a:t>
            </a:r>
            <a:r>
              <a:rPr lang="en-US" altLang="en-US" sz="1200" b="0">
                <a:solidFill>
                  <a:srgbClr val="000000"/>
                </a:solidFill>
              </a:rPr>
              <a:t> 46.23: 4316-4319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 Pocket-Sized Convective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PCR </a:t>
            </a:r>
            <a:r>
              <a:rPr lang="en-US" dirty="0" err="1">
                <a:solidFill>
                  <a:schemeClr val="tx1"/>
                </a:solidFill>
              </a:rPr>
              <a:t>Thermocycler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55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152400" y="6248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Agrawal, Nitin, Yassin A. Hassan, and Victor M. Ugaz</a:t>
            </a:r>
            <a:r>
              <a:rPr lang="en-US" altLang="en-US" sz="1200" b="0">
                <a:solidFill>
                  <a:srgbClr val="A6431A"/>
                </a:solidFill>
              </a:rPr>
              <a:t>. "A Pocket‐Sized Convective PCR Thermocycler." </a:t>
            </a:r>
            <a:r>
              <a:rPr lang="en-US" altLang="en-US" sz="1200" b="0" i="1">
                <a:solidFill>
                  <a:srgbClr val="000000"/>
                </a:solidFill>
              </a:rPr>
              <a:t>Angewandte Chemie International Edition</a:t>
            </a:r>
            <a:r>
              <a:rPr lang="en-US" altLang="en-US" sz="1200" b="0">
                <a:solidFill>
                  <a:srgbClr val="000000"/>
                </a:solidFill>
              </a:rPr>
              <a:t> 46.23: 4316-4319</a:t>
            </a:r>
          </a:p>
        </p:txBody>
      </p:sp>
      <p:pic>
        <p:nvPicPr>
          <p:cNvPr id="3655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991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6290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5791200" cy="762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</a:rPr>
              <a:t>Paper based systems</a:t>
            </a:r>
          </a:p>
        </p:txBody>
      </p:sp>
      <p:sp>
        <p:nvSpPr>
          <p:cNvPr id="3665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620000" cy="4525963"/>
          </a:xfrm>
        </p:spPr>
        <p:txBody>
          <a:bodyPr/>
          <a:lstStyle/>
          <a:p>
            <a:r>
              <a:rPr lang="en-US" altLang="en-US" sz="1800" smtClean="0"/>
              <a:t>1988 The first commercial immunoassay, Unipath launches home pregnancy test kits</a:t>
            </a:r>
          </a:p>
          <a:p>
            <a:r>
              <a:rPr lang="en-US" altLang="en-US" sz="1800" smtClean="0"/>
              <a:t>1995 US Patent 5,409,664 describes a laminated assay device for detection of cholesterol with walls made by hydrophobic printing or cutting </a:t>
            </a:r>
          </a:p>
          <a:p>
            <a:r>
              <a:rPr lang="en-US" altLang="en-US" sz="1800" smtClean="0"/>
              <a:t>2003 US Patent 6,573,108 presents the first example of a tangential flow device, incorporation of multiple channels, timers to show when the assay is over, and a filtration step for sample pretreatment. Walls could be made by screen printing, dipping in polymer with a template held against paper, or by a computer-controlled deposition system. Researchers proposed polymers such as heteropolysaccharides, acrylic polymers and copolymers, and silanes </a:t>
            </a:r>
          </a:p>
          <a:p>
            <a:r>
              <a:rPr lang="en-US" altLang="en-US" sz="1800" smtClean="0"/>
              <a:t>2007 The first scientific journal publication by the Whitesides group describing a multichannel system with photoresist walls </a:t>
            </a:r>
          </a:p>
          <a:p>
            <a:r>
              <a:rPr lang="en-US" altLang="en-US" sz="1800" smtClean="0"/>
              <a:t>2008 The first international conference on bioactive paper in Finland</a:t>
            </a:r>
          </a:p>
          <a:p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791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kern="0" cap="none" spc="0" dirty="0" smtClean="0">
                <a:solidFill>
                  <a:srgbClr val="000000"/>
                </a:solidFill>
                <a:latin typeface="Arial"/>
              </a:rPr>
              <a:t>Paper based systems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67620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373563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Colorimetric assays are conducted in the paper “wells,” utilizing the interaction between species-specific enzymes and chromogenic substrates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The presence of pathogenic bacteria is indicated by a color change, a result that may be easily interpreted by the user without the need for complex instrumentation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err="1" smtClean="0"/>
              <a:t>Semiquantitative</a:t>
            </a:r>
            <a:r>
              <a:rPr lang="en-US" altLang="en-US" sz="2000" dirty="0" smtClean="0"/>
              <a:t> analysis is performed by creating a digital image of the devices with an office scanner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Created by use of wax printing on filter paper, wax defines flow regions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000" dirty="0" smtClean="0"/>
              <a:t>Recent technology emulates conventional PDMS/Si systems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000" dirty="0" smtClean="0"/>
          </a:p>
        </p:txBody>
      </p:sp>
      <p:sp>
        <p:nvSpPr>
          <p:cNvPr id="367619" name="Rectangle 5"/>
          <p:cNvSpPr>
            <a:spLocks noChangeArrowheads="1"/>
          </p:cNvSpPr>
          <p:nvPr/>
        </p:nvSpPr>
        <p:spPr bwMode="auto">
          <a:xfrm>
            <a:off x="152400" y="58674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0" dirty="0">
                <a:solidFill>
                  <a:srgbClr val="000000"/>
                </a:solidFill>
                <a:latin typeface="Arial Black" panose="020B0A04020102020204" pitchFamily="34" charset="0"/>
              </a:rPr>
              <a:t>Jana C. Jokerst, Jaclyn A. Adkins, </a:t>
            </a:r>
            <a:r>
              <a:rPr lang="en-US" altLang="en-US" sz="1000" b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Bledar</a:t>
            </a:r>
            <a:r>
              <a:rPr lang="en-US" altLang="en-US" sz="1000" b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000" b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Bisha</a:t>
            </a:r>
            <a:r>
              <a:rPr lang="en-US" altLang="en-US" sz="1000" b="0" dirty="0">
                <a:solidFill>
                  <a:srgbClr val="000000"/>
                </a:solidFill>
                <a:latin typeface="Arial Black" panose="020B0A04020102020204" pitchFamily="34" charset="0"/>
              </a:rPr>
              <a:t>, Mallory M. </a:t>
            </a:r>
            <a:r>
              <a:rPr lang="en-US" altLang="en-US" sz="1000" b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Mentele</a:t>
            </a:r>
            <a:r>
              <a:rPr lang="en-US" altLang="en-US" sz="1000" b="0" dirty="0">
                <a:solidFill>
                  <a:srgbClr val="000000"/>
                </a:solidFill>
                <a:latin typeface="Arial Black" panose="020B0A04020102020204" pitchFamily="34" charset="0"/>
              </a:rPr>
              <a:t>, Lawrence D. </a:t>
            </a:r>
            <a:r>
              <a:rPr lang="en-US" altLang="en-US" sz="1000" b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Goodridge</a:t>
            </a:r>
            <a:r>
              <a:rPr lang="en-US" altLang="en-US" sz="1000" b="0" dirty="0">
                <a:solidFill>
                  <a:srgbClr val="000000"/>
                </a:solidFill>
                <a:latin typeface="Arial Black" panose="020B0A04020102020204" pitchFamily="34" charset="0"/>
              </a:rPr>
              <a:t>, and Charles S. Henry, “Development of a Paper-Based Analytical Device for Colorimetric Detection of Select Foodborne Pathogens’, Anal. Chem. 2012, 84, 2900−2907 </a:t>
            </a:r>
            <a:endParaRPr lang="en-US" altLang="en-US"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791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0" cap="none" spc="0" dirty="0">
                <a:solidFill>
                  <a:srgbClr val="000000"/>
                </a:solidFill>
                <a:latin typeface="Arial"/>
              </a:rPr>
              <a:t>Paper based systems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68643" name="Rectangle 5"/>
          <p:cNvSpPr>
            <a:spLocks noChangeArrowheads="1"/>
          </p:cNvSpPr>
          <p:nvPr/>
        </p:nvSpPr>
        <p:spPr bwMode="auto">
          <a:xfrm>
            <a:off x="22225" y="6484938"/>
            <a:ext cx="868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>
                <a:latin typeface="Arial Black" panose="020B0A04020102020204" pitchFamily="34" charset="0"/>
              </a:rPr>
              <a:t>Jana C. Jokerst, Jaclyn A. Adkins, Bledar Bisha, Mallory M. Mentele, Lawrence D. Goodridge, and Charles S. Henry, “Development of a Paper-Based Analytical Device for Colorimetric Detection of Select Foodborne Pathogens’, Anal. Chem. 2012, 84, 2900−2907 </a:t>
            </a:r>
            <a:endParaRPr lang="en-US" altLang="en-US" sz="800" b="0"/>
          </a:p>
        </p:txBody>
      </p:sp>
      <p:pic>
        <p:nvPicPr>
          <p:cNvPr id="36864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5" name="Rectangle 7"/>
          <p:cNvSpPr>
            <a:spLocks noChangeArrowheads="1"/>
          </p:cNvSpPr>
          <p:nvPr/>
        </p:nvSpPr>
        <p:spPr bwMode="auto">
          <a:xfrm>
            <a:off x="533400" y="54864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aseline="30000"/>
              <a:t>Determination of lowest detectable amount of (A) β-galactosidase, (B) esterase, and (C) PI-PLC enzymes via optimal substrate concentrations. Average grey intensities are plotted vs the amount of enzyme in each spot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791200" cy="762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0000"/>
                </a:solidFill>
              </a:rPr>
              <a:t>Paper based systems</a:t>
            </a:r>
            <a:endParaRPr lang="en-US" altLang="en-US" sz="4000" smtClean="0">
              <a:solidFill>
                <a:srgbClr val="00B050"/>
              </a:solidFill>
            </a:endParaRPr>
          </a:p>
        </p:txBody>
      </p:sp>
      <p:pic>
        <p:nvPicPr>
          <p:cNvPr id="3696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4582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68" name="Rectangle 3"/>
          <p:cNvSpPr>
            <a:spLocks noChangeArrowheads="1"/>
          </p:cNvSpPr>
          <p:nvPr/>
        </p:nvSpPr>
        <p:spPr bwMode="auto">
          <a:xfrm>
            <a:off x="381000" y="51054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Immunoassays: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Whitesides group assay with a movable strip, b. origami-based device for detection of tumor markers, c. electrochemiluminescence detection of tumor markers, d potentiometric immunoassay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5791200" cy="762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0000"/>
                </a:solidFill>
              </a:rPr>
              <a:t>Paper based systems</a:t>
            </a:r>
            <a:endParaRPr lang="en-US" altLang="en-US" sz="400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20000" cy="4876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Used </a:t>
            </a:r>
            <a:r>
              <a:rPr lang="en-US" dirty="0"/>
              <a:t>for the separation and detection of </a:t>
            </a:r>
            <a:r>
              <a:rPr lang="en-US" dirty="0" err="1"/>
              <a:t>underivatized</a:t>
            </a:r>
            <a:r>
              <a:rPr lang="en-US" dirty="0"/>
              <a:t> </a:t>
            </a:r>
            <a:r>
              <a:rPr lang="en-US" dirty="0" err="1"/>
              <a:t>carbohy</a:t>
            </a:r>
            <a:r>
              <a:rPr lang="en-US" dirty="0"/>
              <a:t>- </a:t>
            </a:r>
            <a:r>
              <a:rPr lang="en-US" dirty="0" err="1"/>
              <a:t>drates</a:t>
            </a:r>
            <a:r>
              <a:rPr lang="en-US" dirty="0"/>
              <a:t>, amino acids, and sulfur-containing antibiotics </a:t>
            </a:r>
          </a:p>
          <a:p>
            <a:pPr>
              <a:defRPr/>
            </a:pPr>
            <a:r>
              <a:rPr lang="en-US" dirty="0" smtClean="0"/>
              <a:t>This paper device determined </a:t>
            </a:r>
            <a:r>
              <a:rPr lang="en-US" dirty="0"/>
              <a:t>glucose, lactate, and uric acid in biological samples using oxidase </a:t>
            </a:r>
            <a:r>
              <a:rPr lang="en-US" dirty="0" smtClean="0"/>
              <a:t>enzyme reactions (similar to previous research on a silicon/</a:t>
            </a:r>
            <a:r>
              <a:rPr lang="en-US" dirty="0" err="1" smtClean="0"/>
              <a:t>pdms</a:t>
            </a:r>
            <a:r>
              <a:rPr lang="en-US" dirty="0" smtClean="0"/>
              <a:t> system)</a:t>
            </a:r>
          </a:p>
          <a:p>
            <a:pPr>
              <a:defRPr/>
            </a:pPr>
            <a:r>
              <a:rPr lang="en-US" dirty="0" smtClean="0"/>
              <a:t>These include glucose </a:t>
            </a:r>
            <a:r>
              <a:rPr lang="en-US" dirty="0"/>
              <a:t>oxidase, lactate oxidase, and </a:t>
            </a:r>
            <a:r>
              <a:rPr lang="en-US" dirty="0" err="1" smtClean="0"/>
              <a:t>uricase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These techniques are previously expressed in other technical publications by Dr. Henry in conventional devices</a:t>
            </a:r>
            <a:endParaRPr lang="en-US" dirty="0"/>
          </a:p>
          <a:p>
            <a:pPr>
              <a:defRPr/>
            </a:pPr>
            <a:endParaRPr lang="en-US" baseline="30000" dirty="0" smtClean="0"/>
          </a:p>
          <a:p>
            <a:pPr>
              <a:defRPr/>
            </a:pPr>
            <a:endParaRPr lang="en-US" baseline="30000" dirty="0"/>
          </a:p>
          <a:p>
            <a:pPr marL="0" indent="0">
              <a:buFontTx/>
              <a:buNone/>
              <a:defRPr/>
            </a:pPr>
            <a:r>
              <a:rPr lang="ro-RO" sz="1300" dirty="0"/>
              <a:t>Wijitar Dungchai, Orawon Chailapakul, and Charles S. Henry ,Electrochemical Detection for Paper-Based </a:t>
            </a:r>
            <a:r>
              <a:rPr lang="ro-RO" sz="1300" dirty="0" smtClean="0"/>
              <a:t>Microfluidics </a:t>
            </a:r>
            <a:r>
              <a:rPr lang="ro-RO" sz="1300" i="1" dirty="0" smtClean="0"/>
              <a:t>Anal</a:t>
            </a:r>
            <a:r>
              <a:rPr lang="ro-RO" sz="1300" i="1" dirty="0"/>
              <a:t>. Chem. </a:t>
            </a:r>
            <a:r>
              <a:rPr lang="ro-RO" sz="1300" dirty="0"/>
              <a:t>2009, </a:t>
            </a:r>
            <a:r>
              <a:rPr lang="ro-RO" sz="1300" i="1" dirty="0"/>
              <a:t>81, </a:t>
            </a:r>
            <a:r>
              <a:rPr lang="ro-RO" sz="1300" dirty="0"/>
              <a:t>5821–5826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5791200" cy="762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0000"/>
                </a:solidFill>
              </a:rPr>
              <a:t>Paper based systems</a:t>
            </a:r>
            <a:endParaRPr lang="en-US" altLang="en-US" sz="400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Multi stack configuration from Dr. Henry’s work.</a:t>
            </a:r>
          </a:p>
          <a:p>
            <a:pPr>
              <a:defRPr/>
            </a:pPr>
            <a:r>
              <a:rPr lang="en-US" dirty="0" smtClean="0"/>
              <a:t>Layer 1: Photo</a:t>
            </a:r>
            <a:r>
              <a:rPr lang="en-US" dirty="0"/>
              <a:t>- lithography was used to pattern </a:t>
            </a:r>
            <a:r>
              <a:rPr lang="en-US" dirty="0" err="1"/>
              <a:t>Whatman</a:t>
            </a:r>
            <a:r>
              <a:rPr lang="en-US" dirty="0"/>
              <a:t> filter paper </a:t>
            </a:r>
            <a:r>
              <a:rPr lang="en-US" dirty="0" smtClean="0"/>
              <a:t>using SU8 resist </a:t>
            </a:r>
          </a:p>
          <a:p>
            <a:pPr>
              <a:defRPr/>
            </a:pPr>
            <a:r>
              <a:rPr lang="en-US" dirty="0" smtClean="0"/>
              <a:t>Layer 2: </a:t>
            </a:r>
            <a:r>
              <a:rPr lang="en-US" dirty="0"/>
              <a:t>Electrochemical Detector for Paper-Based Microfluidic Devices. The electrodes were screen- printed in house using carbon ink containing PB as the working (WE) and counter electrode (CE) and silver/silver chloride ink as the reference electrode (RE) and conductive pads.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ro-RO" dirty="0"/>
          </a:p>
          <a:p>
            <a:pPr>
              <a:defRPr/>
            </a:pPr>
            <a:r>
              <a:rPr lang="ro-RO" sz="1300" dirty="0"/>
              <a:t>Wijitar Dungchai, Orawon Chailapakul, and Charles S. Henry ,Electrochemical Detection for Paper-Based </a:t>
            </a:r>
            <a:r>
              <a:rPr lang="ro-RO" sz="1300" dirty="0" smtClean="0"/>
              <a:t>Microfluidics </a:t>
            </a:r>
            <a:r>
              <a:rPr lang="ro-RO" sz="1300" i="1" dirty="0" smtClean="0"/>
              <a:t>Anal</a:t>
            </a:r>
            <a:r>
              <a:rPr lang="ro-RO" sz="1300" i="1" dirty="0"/>
              <a:t>. Chem. </a:t>
            </a:r>
            <a:r>
              <a:rPr lang="ro-RO" sz="1300" dirty="0"/>
              <a:t>2009, </a:t>
            </a:r>
            <a:r>
              <a:rPr lang="ro-RO" sz="1300" i="1" dirty="0"/>
              <a:t>81, </a:t>
            </a:r>
            <a:r>
              <a:rPr lang="ro-RO" sz="1300" dirty="0"/>
              <a:t>5821–5826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aseline="30000" dirty="0" smtClean="0"/>
          </a:p>
          <a:p>
            <a:pPr>
              <a:defRPr/>
            </a:pPr>
            <a:endParaRPr lang="en-US" baseline="30000" dirty="0" smtClean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791200" cy="762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0000"/>
                </a:solidFill>
              </a:rPr>
              <a:t>Paper based systems</a:t>
            </a:r>
            <a:endParaRPr lang="en-US" altLang="en-US" sz="4000" smtClean="0">
              <a:solidFill>
                <a:srgbClr val="00B050"/>
              </a:solidFill>
            </a:endParaRPr>
          </a:p>
        </p:txBody>
      </p:sp>
      <p:pic>
        <p:nvPicPr>
          <p:cNvPr id="3727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603625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40" name="Rectangle 3"/>
          <p:cNvSpPr>
            <a:spLocks noChangeArrowheads="1"/>
          </p:cNvSpPr>
          <p:nvPr/>
        </p:nvSpPr>
        <p:spPr bwMode="auto">
          <a:xfrm>
            <a:off x="228600" y="4572000"/>
            <a:ext cx="3886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Basic design of the electrochemical detection cell for paper-based microfluidic devices.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WE, working electrode;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RE, reference electrode;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CE, counter electrode.</a:t>
            </a:r>
          </a:p>
        </p:txBody>
      </p:sp>
      <p:pic>
        <p:nvPicPr>
          <p:cNvPr id="3727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219200"/>
            <a:ext cx="40163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42" name="Rectangle 5"/>
          <p:cNvSpPr>
            <a:spLocks noChangeArrowheads="1"/>
          </p:cNvSpPr>
          <p:nvPr/>
        </p:nvSpPr>
        <p:spPr bwMode="auto">
          <a:xfrm>
            <a:off x="4381500" y="4325938"/>
            <a:ext cx="457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hydrophilic area at the center of the device wicks sample into the three separate test zones where independent enzyme reactions occur.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silver electrodes and contact pads are made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from Ag/AgCl paste with the black electrode portions being the Pb modified carbon electrodes.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device size is 4 cm × 4 cm.</a:t>
            </a:r>
          </a:p>
        </p:txBody>
      </p:sp>
      <p:sp>
        <p:nvSpPr>
          <p:cNvPr id="372743" name="Rectangle 2"/>
          <p:cNvSpPr>
            <a:spLocks noChangeArrowheads="1"/>
          </p:cNvSpPr>
          <p:nvPr/>
        </p:nvSpPr>
        <p:spPr bwMode="auto">
          <a:xfrm>
            <a:off x="762000" y="6442075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000"/>
              <a:t>Wijitar Dungchai, Orawon Chailapakul, and Charles S. Henry ,Electrochemical Detection for Paper-Based Microfluidics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000" i="1"/>
              <a:t>Anal. Chem. </a:t>
            </a:r>
            <a:r>
              <a:rPr lang="ro-RO" altLang="en-US" sz="1000"/>
              <a:t>2009, </a:t>
            </a:r>
            <a:r>
              <a:rPr lang="ro-RO" altLang="en-US" sz="1000" i="1"/>
              <a:t>81, </a:t>
            </a:r>
            <a:r>
              <a:rPr lang="ro-RO" altLang="en-US" sz="1000"/>
              <a:t>5821–5826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MicroBioLab</a:t>
            </a:r>
          </a:p>
        </p:txBody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This is a device that can dissect a very small amount DNA, protein, cells, or drug </a:t>
            </a:r>
          </a:p>
          <a:p>
            <a:pPr eaLnBrk="1" hangingPunct="1"/>
            <a:r>
              <a:rPr lang="en-US" altLang="en-US" sz="2800" smtClean="0"/>
              <a:t>It can chemically analyze a liquid sample 10,000 times smaller than commercial analytical instruments </a:t>
            </a:r>
          </a:p>
          <a:p>
            <a:pPr eaLnBrk="1" hangingPunct="1"/>
            <a:r>
              <a:rPr lang="en-US" altLang="en-US" sz="2800" smtClean="0"/>
              <a:t>This time-saving chip could be built for genetic diagnosis, DNA fingerprinting, and drug research</a:t>
            </a:r>
          </a:p>
          <a:p>
            <a:pPr eaLnBrk="1" hangingPunct="1"/>
            <a:r>
              <a:rPr lang="en-US" altLang="en-US" sz="2800" smtClean="0"/>
              <a:t>Conserves test media, and reduces disposal issues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of number of ISI publications found with microfluidic and nanofluidic over the past 20 years</a:t>
            </a:r>
          </a:p>
        </p:txBody>
      </p:sp>
      <p:sp>
        <p:nvSpPr>
          <p:cNvPr id="31027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21D6EF-FCE0-4A42-8EEF-55B9E3021FA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310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7" name="TextBox 7"/>
          <p:cNvSpPr txBox="1">
            <a:spLocks noChangeArrowheads="1"/>
          </p:cNvSpPr>
          <p:nvPr/>
        </p:nvSpPr>
        <p:spPr bwMode="auto">
          <a:xfrm>
            <a:off x="4846638" y="6096000"/>
            <a:ext cx="4114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Chemical Society Reviews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From microfluidic applications to </a:t>
            </a:r>
            <a:r>
              <a:rPr lang="en-US" altLang="en-US" sz="1000" b="1" dirty="0" err="1"/>
              <a:t>nanofluidic</a:t>
            </a:r>
            <a:r>
              <a:rPr lang="en-US" altLang="en-US" sz="1000" b="1" dirty="0"/>
              <a:t> phenomena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Albert van den Berg </a:t>
            </a:r>
            <a:r>
              <a:rPr lang="en-US" altLang="en-US" sz="1000" dirty="0"/>
              <a:t>,</a:t>
            </a:r>
            <a:r>
              <a:rPr lang="en-US" altLang="en-US" sz="1000" b="1" dirty="0"/>
              <a:t>Harold G. Craighead and </a:t>
            </a:r>
            <a:r>
              <a:rPr lang="en-US" altLang="en-US" sz="1000" b="1" dirty="0" err="1"/>
              <a:t>Peidong</a:t>
            </a:r>
            <a:r>
              <a:rPr lang="en-US" altLang="en-US" sz="1000" b="1" dirty="0"/>
              <a:t> Yang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 Arrays</a:t>
            </a:r>
          </a:p>
        </p:txBody>
      </p:sp>
      <p:sp>
        <p:nvSpPr>
          <p:cNvPr id="374787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5720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How they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Microarrays work by exploiting the ability of mRNA to bind to DNA templates.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What they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Analyzes gene expressions consisting of small membranes.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Can determine the expression levels of hundreds or even thousands of genes in cells by measuring the amount of mRNA in a single experiment </a:t>
            </a:r>
          </a:p>
          <a:p>
            <a:endParaRPr lang="en-US" altLang="en-US" smtClean="0"/>
          </a:p>
        </p:txBody>
      </p:sp>
      <p:pic>
        <p:nvPicPr>
          <p:cNvPr id="37478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0"/>
            <a:ext cx="3048000" cy="3276600"/>
          </a:xfrm>
          <a:noFill/>
        </p:spPr>
      </p:pic>
      <p:sp>
        <p:nvSpPr>
          <p:cNvPr id="374790" name="TextBox 8"/>
          <p:cNvSpPr txBox="1">
            <a:spLocks noChangeArrowheads="1"/>
          </p:cNvSpPr>
          <p:nvPr/>
        </p:nvSpPr>
        <p:spPr bwMode="auto">
          <a:xfrm>
            <a:off x="5105400" y="5715000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http://genechip.com/index.affx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 Arrays Uses</a:t>
            </a:r>
          </a:p>
        </p:txBody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Test structure that can be used with microfluidic technology to interrogate samples.</a:t>
            </a:r>
          </a:p>
          <a:p>
            <a:pPr eaLnBrk="1" hangingPunct="1"/>
            <a:r>
              <a:rPr lang="en-US" altLang="en-US" sz="2800" smtClean="0"/>
              <a:t>Used to understand fundamental aspects of growth and development.</a:t>
            </a:r>
          </a:p>
          <a:p>
            <a:pPr eaLnBrk="1" hangingPunct="1"/>
            <a:r>
              <a:rPr lang="en-US" altLang="en-US" sz="2800" smtClean="0"/>
              <a:t>Also used to identify and classify DNA sequence information and assign their function.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375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4495800"/>
            <a:ext cx="21256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 Arrays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768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they are important </a:t>
            </a:r>
          </a:p>
          <a:p>
            <a:pPr lvl="1" eaLnBrk="1" hangingPunct="1"/>
            <a:r>
              <a:rPr lang="en-US" altLang="en-US" smtClean="0"/>
              <a:t>You can survey large number of genes rather quickly.</a:t>
            </a:r>
          </a:p>
          <a:p>
            <a:pPr lvl="1" eaLnBrk="1" hangingPunct="1"/>
            <a:r>
              <a:rPr lang="en-US" altLang="en-US" smtClean="0"/>
              <a:t>Can compose and contrast cells and tissues from being healthy of diseased.</a:t>
            </a:r>
          </a:p>
          <a:p>
            <a:pPr lvl="1" eaLnBrk="1" hangingPunct="1"/>
            <a:r>
              <a:rPr lang="en-US" altLang="en-US" smtClean="0"/>
              <a:t>Show how and why certain genes can or can not work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Micro Arrays</a:t>
            </a:r>
          </a:p>
        </p:txBody>
      </p:sp>
      <p:pic>
        <p:nvPicPr>
          <p:cNvPr id="37785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0" b="27827"/>
          <a:stretch>
            <a:fillRect/>
          </a:stretch>
        </p:blipFill>
        <p:spPr>
          <a:xfrm>
            <a:off x="304800" y="1600200"/>
            <a:ext cx="4084638" cy="2971800"/>
          </a:xfrm>
        </p:spPr>
      </p:pic>
      <p:sp>
        <p:nvSpPr>
          <p:cNvPr id="377861" name="TextBox 5"/>
          <p:cNvSpPr txBox="1">
            <a:spLocks noChangeArrowheads="1"/>
          </p:cNvSpPr>
          <p:nvPr/>
        </p:nvSpPr>
        <p:spPr bwMode="auto">
          <a:xfrm>
            <a:off x="152400" y="4648200"/>
            <a:ext cx="411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http://members.cox.net/amgough/Fanconigenetics-PGD.htm</a:t>
            </a:r>
          </a:p>
        </p:txBody>
      </p:sp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4338"/>
            <a:ext cx="40894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764088"/>
            <a:ext cx="371316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Advantages/Disadvantages</a:t>
            </a:r>
          </a:p>
        </p:txBody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3900"/>
          </a:xfrm>
        </p:spPr>
        <p:txBody>
          <a:bodyPr/>
          <a:lstStyle/>
          <a:p>
            <a:pPr eaLnBrk="1" hangingPunct="1"/>
            <a:r>
              <a:rPr lang="en-US" altLang="en-US" smtClean="0"/>
              <a:t>Advantages</a:t>
            </a:r>
          </a:p>
          <a:p>
            <a:pPr lvl="1" eaLnBrk="1" hangingPunct="1"/>
            <a:r>
              <a:rPr lang="en-US" altLang="en-US" smtClean="0"/>
              <a:t>Very Small</a:t>
            </a:r>
          </a:p>
          <a:p>
            <a:pPr lvl="1" eaLnBrk="1" hangingPunct="1"/>
            <a:r>
              <a:rPr lang="en-US" altLang="en-US" smtClean="0"/>
              <a:t>Disposable</a:t>
            </a:r>
          </a:p>
          <a:p>
            <a:pPr lvl="1" eaLnBrk="1" hangingPunct="1"/>
            <a:r>
              <a:rPr lang="en-US" altLang="en-US" smtClean="0"/>
              <a:t>Sealed</a:t>
            </a:r>
          </a:p>
          <a:p>
            <a:pPr lvl="1" eaLnBrk="1" hangingPunct="1"/>
            <a:r>
              <a:rPr lang="en-US" altLang="en-US" smtClean="0"/>
              <a:t>Portable</a:t>
            </a:r>
          </a:p>
          <a:p>
            <a:pPr lvl="1" eaLnBrk="1" hangingPunct="1"/>
            <a:r>
              <a:rPr lang="en-US" altLang="en-US" smtClean="0"/>
              <a:t>Very Fast response time</a:t>
            </a:r>
          </a:p>
          <a:p>
            <a:pPr eaLnBrk="1" hangingPunct="1"/>
            <a:r>
              <a:rPr lang="en-US" altLang="en-US" smtClean="0"/>
              <a:t>Disadvantages</a:t>
            </a:r>
          </a:p>
          <a:p>
            <a:pPr lvl="1" eaLnBrk="1" hangingPunct="1"/>
            <a:r>
              <a:rPr lang="en-US" altLang="en-US" smtClean="0"/>
              <a:t>Takes place of jobs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Microfluidics is an important emerging technology, that uses the tools taught in the NMT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Key points are fluid flow, components, and scaling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Many biological applications that may provide employment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Microfluidics</a:t>
            </a:r>
          </a:p>
          <a:p>
            <a:pPr eaLnBrk="1" hangingPunct="1"/>
            <a:r>
              <a:rPr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Microfluidics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Renyolds Number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Peclet Number 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Components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Applications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Physics of Microfluidics</a:t>
            </a:r>
            <a:endParaRPr lang="en-US" altLang="en-US" smtClean="0"/>
          </a:p>
        </p:txBody>
      </p:sp>
      <p:sp>
        <p:nvSpPr>
          <p:cNvPr id="31232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657600"/>
          </a:xfrm>
        </p:spPr>
        <p:txBody>
          <a:bodyPr/>
          <a:lstStyle/>
          <a:p>
            <a:r>
              <a:rPr lang="en-US" altLang="en-US" smtClean="0"/>
              <a:t>The small scale of microfluidics leads to unique conditions and considerations</a:t>
            </a:r>
          </a:p>
          <a:p>
            <a:r>
              <a:rPr lang="en-US" altLang="en-US" smtClean="0"/>
              <a:t>Factors like surface tension, unique flow characteristics, air traps, and many other factors contribute to the complexity of microfluidics.</a:t>
            </a:r>
          </a:p>
          <a:p>
            <a:r>
              <a:rPr lang="en-US" altLang="en-US" smtClean="0"/>
              <a:t>We will briefly examine selected factors</a:t>
            </a:r>
          </a:p>
          <a:p>
            <a:pPr lvl="1"/>
            <a:r>
              <a:rPr lang="en-US" altLang="en-US" smtClean="0"/>
              <a:t>Flow</a:t>
            </a:r>
          </a:p>
          <a:p>
            <a:pPr lvl="1"/>
            <a:r>
              <a:rPr lang="en-US" altLang="en-US" smtClean="0"/>
              <a:t>Mixing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1">
  <a:themeElements>
    <a:clrScheme name="1_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7269</TotalTime>
  <Words>3732</Words>
  <Application>Microsoft Office PowerPoint</Application>
  <PresentationFormat>On-screen Show (4:3)</PresentationFormat>
  <Paragraphs>474</Paragraphs>
  <Slides>75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Times New Roman</vt:lpstr>
      <vt:lpstr>Arial Black</vt:lpstr>
      <vt:lpstr>Calibri</vt:lpstr>
      <vt:lpstr>1_Presentation1</vt:lpstr>
      <vt:lpstr>PowerPoint Presentation</vt:lpstr>
      <vt:lpstr>Outline</vt:lpstr>
      <vt:lpstr>Microfluidics Overview </vt:lpstr>
      <vt:lpstr>Microfluidics Overview </vt:lpstr>
      <vt:lpstr>Microfluidics Overview</vt:lpstr>
      <vt:lpstr>Growth of Microarrays</vt:lpstr>
      <vt:lpstr>Growth of number of ISI publications found with microfluidic and nanofluidic over the past 20 years</vt:lpstr>
      <vt:lpstr>Outline</vt:lpstr>
      <vt:lpstr>Physics of Microfluidics</vt:lpstr>
      <vt:lpstr>Physics of Microfluidics</vt:lpstr>
      <vt:lpstr>Electroosmosis</vt:lpstr>
      <vt:lpstr>Electro-Osmotic Flow (EOF)</vt:lpstr>
      <vt:lpstr>Electro-Osmotic Flow </vt:lpstr>
      <vt:lpstr>Advantages      Disadvantages</vt:lpstr>
      <vt:lpstr>Electrophoresis</vt:lpstr>
      <vt:lpstr>PowerPoint Presentation</vt:lpstr>
      <vt:lpstr>Some Non-ideal Considerations</vt:lpstr>
      <vt:lpstr>Laminar Flow</vt:lpstr>
      <vt:lpstr>Laminar Flow</vt:lpstr>
      <vt:lpstr>Laminar Flow</vt:lpstr>
      <vt:lpstr>Fluid Mixing </vt:lpstr>
      <vt:lpstr>Reynolds Number</vt:lpstr>
      <vt:lpstr>Reynolds Number</vt:lpstr>
      <vt:lpstr>Reynolds Number</vt:lpstr>
      <vt:lpstr>Reynolds Number </vt:lpstr>
      <vt:lpstr>Laminar flow depends upon  boundary geometry</vt:lpstr>
      <vt:lpstr>Water in a 50 ųm channel</vt:lpstr>
      <vt:lpstr>Peclet Number </vt:lpstr>
      <vt:lpstr>Peclet Number </vt:lpstr>
      <vt:lpstr>Outline</vt:lpstr>
      <vt:lpstr>Operations of Microfluidic Devices</vt:lpstr>
      <vt:lpstr>Micropumps</vt:lpstr>
      <vt:lpstr>Micropumps</vt:lpstr>
      <vt:lpstr>Reciprocating Micropumps</vt:lpstr>
      <vt:lpstr>Reciprocating Micropumps</vt:lpstr>
      <vt:lpstr>Micropumps</vt:lpstr>
      <vt:lpstr>Mixers/Stirrers</vt:lpstr>
      <vt:lpstr>Mixers</vt:lpstr>
      <vt:lpstr> FLUID MIXING IN PLANAR SPIRAL MICROCHANELS </vt:lpstr>
      <vt:lpstr>Dean Number</vt:lpstr>
      <vt:lpstr>Multivortex micromixing</vt:lpstr>
      <vt:lpstr>PowerPoint Presentation</vt:lpstr>
      <vt:lpstr>Multivortex Micromixing</vt:lpstr>
      <vt:lpstr>Valves</vt:lpstr>
      <vt:lpstr>Valves</vt:lpstr>
      <vt:lpstr>Outline</vt:lpstr>
      <vt:lpstr>Common Materials </vt:lpstr>
      <vt:lpstr>Common Materials </vt:lpstr>
      <vt:lpstr>Common Materials</vt:lpstr>
      <vt:lpstr>Common Polymer Materials</vt:lpstr>
      <vt:lpstr>Common Materials</vt:lpstr>
      <vt:lpstr>Common Polymer Materials</vt:lpstr>
      <vt:lpstr>Common Polymer Materials</vt:lpstr>
      <vt:lpstr>Integrating the Parts </vt:lpstr>
      <vt:lpstr>Pulsed Amperometric Detection</vt:lpstr>
      <vt:lpstr> PULSED AMPEROMETRIC DETECTORS</vt:lpstr>
      <vt:lpstr>Pulsed Amperometric detectors</vt:lpstr>
      <vt:lpstr>Pulsed Amperometric detectors</vt:lpstr>
      <vt:lpstr>A POCKET-SIZED CONVECTIVE  PCR THERMOCYCLER </vt:lpstr>
      <vt:lpstr>A Pocket-Sized Convective  PCR Thermocycler </vt:lpstr>
      <vt:lpstr>A Pocket-Sized Convective  PCR Thermocycler  </vt:lpstr>
      <vt:lpstr>Paper based systems</vt:lpstr>
      <vt:lpstr>Paper based systems</vt:lpstr>
      <vt:lpstr>Paper based systems</vt:lpstr>
      <vt:lpstr>Paper based systems</vt:lpstr>
      <vt:lpstr>Paper based systems</vt:lpstr>
      <vt:lpstr>Paper based systems</vt:lpstr>
      <vt:lpstr>Paper based systems</vt:lpstr>
      <vt:lpstr>MicroBioLab</vt:lpstr>
      <vt:lpstr>Micro Arrays</vt:lpstr>
      <vt:lpstr>Micro Arrays Uses</vt:lpstr>
      <vt:lpstr>Micro Arrays </vt:lpstr>
      <vt:lpstr>Micro Arrays</vt:lpstr>
      <vt:lpstr>Advantages/Disadvantages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Nanofabrication Manufacturing Technology</dc:title>
  <dc:creator>jgm145</dc:creator>
  <cp:lastModifiedBy>Renee L. Lindenberg</cp:lastModifiedBy>
  <cp:revision>240</cp:revision>
  <cp:lastPrinted>2014-07-11T19:18:50Z</cp:lastPrinted>
  <dcterms:created xsi:type="dcterms:W3CDTF">2002-04-10T15:47:20Z</dcterms:created>
  <dcterms:modified xsi:type="dcterms:W3CDTF">2018-01-23T20:32:54Z</dcterms:modified>
</cp:coreProperties>
</file>