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9740" y="-119379"/>
            <a:ext cx="8224519" cy="1806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85" y="1625600"/>
            <a:ext cx="8072629" cy="3959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2018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94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Microfluidics,</a:t>
            </a:r>
            <a:r>
              <a:rPr lang="en-US" altLang="en-US" sz="800" baseline="0" dirty="0" smtClean="0"/>
              <a:t> A Review (Part 2)</a:t>
            </a:r>
            <a:r>
              <a:rPr lang="en-US" altLang="en-US" sz="800" dirty="0" smtClean="0"/>
              <a:t>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plc.chem.shu.edu/NEW/HPLC_Book/Detectors/det_elec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enechip.com/index.affx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cox.net/amgough/Fanconigenetics-PGD.ht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mi.vu.lt/legacy/pfk/funkc_darinia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nanotechclearinghouse.com/module-NewsFeeds-view-option-" TargetMode="External"/><Relationship Id="rId7" Type="http://schemas.openxmlformats.org/officeDocument/2006/relationships/hyperlink" Target="http://medicaldesign.com/engineering-prototyping/research-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rsc.org/Publishing/Journals/lc/article.asp?Type=Issue&amp;amp;Jo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nkc-mems.com/product_e/su8_3000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ehart.com/contactangle.htm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9100" y="3442252"/>
            <a:ext cx="8305800" cy="15158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635" algn="ctr">
              <a:lnSpc>
                <a:spcPts val="3745"/>
              </a:lnSpc>
            </a:pPr>
            <a:r>
              <a:rPr sz="3600" b="1" spc="-5" dirty="0" smtClean="0">
                <a:latin typeface="Arial"/>
                <a:cs typeface="Arial"/>
              </a:rPr>
              <a:t>Microfluidics</a:t>
            </a:r>
            <a:r>
              <a:rPr lang="en-US" sz="3600" b="1" spc="-5" dirty="0" smtClean="0">
                <a:latin typeface="Arial"/>
                <a:cs typeface="Arial"/>
              </a:rPr>
              <a:t>,</a:t>
            </a:r>
            <a:r>
              <a:rPr sz="3600" b="1" spc="-5" dirty="0" smtClean="0">
                <a:latin typeface="Arial"/>
                <a:cs typeface="Arial"/>
              </a:rPr>
              <a:t> </a:t>
            </a:r>
            <a:r>
              <a:rPr lang="en-US" sz="3600" b="1" spc="-5" dirty="0" smtClean="0">
                <a:latin typeface="Arial"/>
                <a:cs typeface="Arial"/>
              </a:rPr>
              <a:t>A</a:t>
            </a:r>
            <a:r>
              <a:rPr sz="3600" b="1" spc="-5" dirty="0" smtClean="0">
                <a:latin typeface="Arial"/>
                <a:cs typeface="Arial"/>
              </a:rPr>
              <a:t> Review</a:t>
            </a:r>
            <a:r>
              <a:rPr sz="3600" b="1" spc="-15" dirty="0" smtClean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with</a:t>
            </a:r>
            <a:endParaRPr sz="3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3600" b="1" spc="-5" dirty="0">
                <a:latin typeface="Arial"/>
                <a:cs typeface="Arial"/>
              </a:rPr>
              <a:t>Selected Biological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spc="-5" dirty="0" smtClean="0">
                <a:latin typeface="Arial"/>
                <a:cs typeface="Arial"/>
              </a:rPr>
              <a:t>Applications</a:t>
            </a:r>
            <a:endParaRPr lang="en-US" sz="3600" b="1" spc="-5" dirty="0" smtClean="0"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PART</a:t>
            </a:r>
            <a:r>
              <a:rPr lang="en-US" sz="2800" b="1" spc="-25" dirty="0" smtClean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2</a:t>
            </a: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9270" y="482917"/>
            <a:ext cx="5064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Integrating the</a:t>
            </a:r>
            <a:r>
              <a:rPr sz="4400" b="0" spc="-65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Parts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16" y="1621027"/>
            <a:ext cx="8033384" cy="421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353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Pump are used to move the fluid </a:t>
            </a:r>
            <a:r>
              <a:rPr sz="3200" spc="-10" dirty="0">
                <a:latin typeface="Arial"/>
                <a:cs typeface="Arial"/>
              </a:rPr>
              <a:t>through  </a:t>
            </a:r>
            <a:r>
              <a:rPr sz="3200" spc="-5" dirty="0">
                <a:latin typeface="Arial"/>
                <a:cs typeface="Arial"/>
              </a:rPr>
              <a:t>the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channels.</a:t>
            </a:r>
            <a:endParaRPr sz="3200">
              <a:latin typeface="Arial"/>
              <a:cs typeface="Arial"/>
            </a:endParaRPr>
          </a:p>
          <a:p>
            <a:pPr marL="355600" marR="97409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Valves are used to control where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which direction the fluid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flows.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Mixers/stirrer keep fluids </a:t>
            </a:r>
            <a:r>
              <a:rPr sz="3200" spc="-10" dirty="0">
                <a:latin typeface="Arial"/>
                <a:cs typeface="Arial"/>
              </a:rPr>
              <a:t>together </a:t>
            </a:r>
            <a:r>
              <a:rPr sz="3200" spc="-5" dirty="0">
                <a:latin typeface="Arial"/>
                <a:cs typeface="Arial"/>
              </a:rPr>
              <a:t>and stop  </a:t>
            </a:r>
            <a:r>
              <a:rPr sz="3200" spc="-10" dirty="0">
                <a:latin typeface="Arial"/>
                <a:cs typeface="Arial"/>
              </a:rPr>
              <a:t>laminar </a:t>
            </a:r>
            <a:r>
              <a:rPr sz="3200" spc="-5" dirty="0">
                <a:latin typeface="Arial"/>
                <a:cs typeface="Arial"/>
              </a:rPr>
              <a:t>flow.</a:t>
            </a:r>
            <a:endParaRPr sz="3200">
              <a:latin typeface="Arial"/>
              <a:cs typeface="Arial"/>
            </a:endParaRPr>
          </a:p>
          <a:p>
            <a:pPr marL="355600" marR="47815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Many </a:t>
            </a:r>
            <a:r>
              <a:rPr sz="3200" spc="-5" dirty="0">
                <a:latin typeface="Arial"/>
                <a:cs typeface="Arial"/>
              </a:rPr>
              <a:t>devices are </a:t>
            </a:r>
            <a:r>
              <a:rPr sz="3200" spc="-10" dirty="0">
                <a:latin typeface="Arial"/>
                <a:cs typeface="Arial"/>
              </a:rPr>
              <a:t>made </a:t>
            </a:r>
            <a:r>
              <a:rPr sz="3200" spc="-5" dirty="0">
                <a:latin typeface="Arial"/>
                <a:cs typeface="Arial"/>
              </a:rPr>
              <a:t>from the simple  materials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reviewed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4275" marR="5080" indent="-1812289">
              <a:lnSpc>
                <a:spcPct val="100000"/>
              </a:lnSpc>
              <a:spcBef>
                <a:spcPts val="100"/>
              </a:spcBef>
            </a:pPr>
            <a:r>
              <a:rPr sz="4400" b="0" spc="-50" dirty="0">
                <a:latin typeface="Arial"/>
                <a:cs typeface="Arial"/>
              </a:rPr>
              <a:t>PULSED</a:t>
            </a:r>
            <a:r>
              <a:rPr sz="4400" b="0" spc="-450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AMPEROMETRIC  DETECTION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1447800"/>
            <a:ext cx="5714987" cy="2743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4338320"/>
            <a:ext cx="6917690" cy="2131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0"/>
              </a:spcBef>
            </a:pPr>
            <a:r>
              <a:rPr sz="1850" b="1" spc="0" dirty="0">
                <a:latin typeface="Arial"/>
                <a:cs typeface="Arial"/>
              </a:rPr>
              <a:t>Capillaryelectrophoresis chip </a:t>
            </a:r>
            <a:r>
              <a:rPr sz="1850" b="1" spc="5" dirty="0">
                <a:latin typeface="Arial"/>
                <a:cs typeface="Arial"/>
              </a:rPr>
              <a:t>with </a:t>
            </a:r>
            <a:r>
              <a:rPr sz="1850" b="1" spc="0" dirty="0">
                <a:latin typeface="Arial"/>
                <a:cs typeface="Arial"/>
              </a:rPr>
              <a:t>integrated pulsed  amperometric detection. Channels: </a:t>
            </a:r>
            <a:r>
              <a:rPr sz="1850" b="1" spc="5" dirty="0">
                <a:latin typeface="Arial"/>
                <a:cs typeface="Arial"/>
              </a:rPr>
              <a:t>50 μm width, 50 μm</a:t>
            </a:r>
            <a:r>
              <a:rPr sz="1850" b="1" spc="-204" dirty="0">
                <a:latin typeface="Arial"/>
                <a:cs typeface="Arial"/>
              </a:rPr>
              <a:t> </a:t>
            </a:r>
            <a:r>
              <a:rPr sz="1850" b="1" spc="0" dirty="0">
                <a:latin typeface="Arial"/>
                <a:cs typeface="Arial"/>
              </a:rPr>
              <a:t>deep.  </a:t>
            </a:r>
            <a:r>
              <a:rPr sz="1850" b="1" spc="5" dirty="0">
                <a:latin typeface="Arial"/>
                <a:cs typeface="Arial"/>
              </a:rPr>
              <a:t>Sample </a:t>
            </a:r>
            <a:r>
              <a:rPr sz="1850" b="1" spc="0" dirty="0">
                <a:latin typeface="Arial"/>
                <a:cs typeface="Arial"/>
              </a:rPr>
              <a:t>loop: </a:t>
            </a:r>
            <a:r>
              <a:rPr sz="1850" b="1" spc="5" dirty="0">
                <a:latin typeface="Arial"/>
                <a:cs typeface="Arial"/>
              </a:rPr>
              <a:t>580 μm </a:t>
            </a:r>
            <a:r>
              <a:rPr sz="1850" b="1" spc="0" dirty="0">
                <a:latin typeface="Arial"/>
                <a:cs typeface="Arial"/>
              </a:rPr>
              <a:t>long. The </a:t>
            </a:r>
            <a:r>
              <a:rPr sz="1850" b="1" spc="5" dirty="0">
                <a:latin typeface="Arial"/>
                <a:cs typeface="Arial"/>
              </a:rPr>
              <a:t>diagram shows </a:t>
            </a:r>
            <a:r>
              <a:rPr sz="1850" b="1" spc="0" dirty="0">
                <a:latin typeface="Arial"/>
                <a:cs typeface="Arial"/>
              </a:rPr>
              <a:t>the electrode  position at the </a:t>
            </a:r>
            <a:r>
              <a:rPr sz="1850" b="1" spc="5" dirty="0">
                <a:latin typeface="Arial"/>
                <a:cs typeface="Arial"/>
              </a:rPr>
              <a:t>end </a:t>
            </a:r>
            <a:r>
              <a:rPr sz="1850" b="1" spc="0" dirty="0">
                <a:latin typeface="Arial"/>
                <a:cs typeface="Arial"/>
              </a:rPr>
              <a:t>of the separation channel </a:t>
            </a:r>
            <a:r>
              <a:rPr sz="1850" b="1" spc="5" dirty="0">
                <a:latin typeface="Arial"/>
                <a:cs typeface="Arial"/>
              </a:rPr>
              <a:t>and</a:t>
            </a:r>
            <a:r>
              <a:rPr sz="1850" b="1" spc="-195" dirty="0">
                <a:latin typeface="Arial"/>
                <a:cs typeface="Arial"/>
              </a:rPr>
              <a:t> </a:t>
            </a:r>
            <a:r>
              <a:rPr sz="1850" b="1" spc="0" dirty="0">
                <a:latin typeface="Arial"/>
                <a:cs typeface="Arial"/>
              </a:rPr>
              <a:t>the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850" b="1" spc="0" dirty="0">
                <a:latin typeface="Arial"/>
                <a:cs typeface="Arial"/>
              </a:rPr>
              <a:t>connections </a:t>
            </a:r>
            <a:r>
              <a:rPr sz="1850" b="1" spc="5" dirty="0">
                <a:latin typeface="Arial"/>
                <a:cs typeface="Arial"/>
              </a:rPr>
              <a:t>to </a:t>
            </a:r>
            <a:r>
              <a:rPr sz="1850" b="1" spc="0" dirty="0">
                <a:latin typeface="Arial"/>
                <a:cs typeface="Arial"/>
              </a:rPr>
              <a:t>the electrochemical</a:t>
            </a:r>
            <a:r>
              <a:rPr sz="1850" b="1" spc="-120" dirty="0">
                <a:latin typeface="Arial"/>
                <a:cs typeface="Arial"/>
              </a:rPr>
              <a:t> </a:t>
            </a:r>
            <a:r>
              <a:rPr sz="1850" b="1" spc="-5" dirty="0">
                <a:latin typeface="Arial"/>
                <a:cs typeface="Arial"/>
              </a:rPr>
              <a:t>analyzer.</a:t>
            </a:r>
            <a:endParaRPr sz="1850">
              <a:latin typeface="Arial"/>
              <a:cs typeface="Arial"/>
            </a:endParaRPr>
          </a:p>
          <a:p>
            <a:pPr marL="88900" marR="175895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Arial"/>
                <a:cs typeface="Arial"/>
              </a:rPr>
              <a:t>Carlos D. Garcı </a:t>
            </a:r>
            <a:r>
              <a:rPr sz="1200" spc="-170" dirty="0">
                <a:latin typeface="Arial"/>
                <a:cs typeface="Arial"/>
              </a:rPr>
              <a:t>́a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Charles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20" dirty="0">
                <a:latin typeface="Arial"/>
                <a:cs typeface="Arial"/>
              </a:rPr>
              <a:t>Henry, </a:t>
            </a:r>
            <a:r>
              <a:rPr sz="1200" spc="-5" dirty="0">
                <a:latin typeface="Arial"/>
                <a:cs typeface="Arial"/>
              </a:rPr>
              <a:t>“Direct Determination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Carbohydrates, Amino Acids, and  Antibiotics by Microchip Electrophoresis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Pulsed Amperometric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Detection”</a:t>
            </a:r>
            <a:endParaRPr sz="1200">
              <a:latin typeface="Arial"/>
              <a:cs typeface="Arial"/>
            </a:endParaRPr>
          </a:p>
          <a:p>
            <a:pPr marL="123825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Anal. Chem. 2003, 75,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4778-4783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6970" marR="5080" indent="-1635760">
              <a:lnSpc>
                <a:spcPct val="100000"/>
              </a:lnSpc>
              <a:spcBef>
                <a:spcPts val="100"/>
              </a:spcBef>
            </a:pPr>
            <a:r>
              <a:rPr sz="4400" b="0" spc="-50" dirty="0">
                <a:latin typeface="Arial"/>
                <a:cs typeface="Arial"/>
              </a:rPr>
              <a:t>PULSED</a:t>
            </a:r>
            <a:r>
              <a:rPr sz="4400" b="0" spc="-450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AMPEROMETRIC  </a:t>
            </a:r>
            <a:r>
              <a:rPr sz="4400" b="0" spc="-75" dirty="0">
                <a:latin typeface="Arial"/>
                <a:cs typeface="Arial"/>
              </a:rPr>
              <a:t>DETECTORS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260329"/>
            <a:ext cx="7426959" cy="437070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b="1" spc="-5" dirty="0">
                <a:latin typeface="Arial"/>
                <a:cs typeface="Arial"/>
              </a:rPr>
              <a:t>ELECTROCHEMICAL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DETECTORS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latin typeface="Arial"/>
                <a:cs typeface="Arial"/>
              </a:rPr>
              <a:t>Pulsed Amperometric </a:t>
            </a:r>
            <a:r>
              <a:rPr sz="2000" b="1" dirty="0">
                <a:latin typeface="Arial"/>
                <a:cs typeface="Arial"/>
              </a:rPr>
              <a:t>Detection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(PAD)</a:t>
            </a:r>
            <a:endParaRPr sz="2000">
              <a:latin typeface="Arial"/>
              <a:cs typeface="Arial"/>
            </a:endParaRPr>
          </a:p>
          <a:p>
            <a:pPr marL="12700" marR="662940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latin typeface="Arial"/>
                <a:cs typeface="Arial"/>
              </a:rPr>
              <a:t>This </a:t>
            </a:r>
            <a:r>
              <a:rPr sz="2000" b="1" dirty="0">
                <a:latin typeface="Arial"/>
                <a:cs typeface="Arial"/>
              </a:rPr>
              <a:t>follows established </a:t>
            </a:r>
            <a:r>
              <a:rPr sz="2000" b="1" spc="-5" dirty="0">
                <a:latin typeface="Arial"/>
                <a:cs typeface="Arial"/>
              </a:rPr>
              <a:t>electrochemical liquid </a:t>
            </a:r>
            <a:r>
              <a:rPr sz="2000" b="1" dirty="0">
                <a:latin typeface="Arial"/>
                <a:cs typeface="Arial"/>
              </a:rPr>
              <a:t>detector  technology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80"/>
              </a:spcBef>
            </a:pPr>
            <a:r>
              <a:rPr sz="2000" b="1" spc="-5" dirty="0">
                <a:latin typeface="Arial"/>
                <a:cs typeface="Arial"/>
              </a:rPr>
              <a:t>This </a:t>
            </a:r>
            <a:r>
              <a:rPr sz="2000" b="1" dirty="0">
                <a:latin typeface="Arial"/>
                <a:cs typeface="Arial"/>
              </a:rPr>
              <a:t>detector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based on the measurements of the current  </a:t>
            </a:r>
            <a:r>
              <a:rPr sz="2000" b="1" spc="-5" dirty="0">
                <a:latin typeface="Arial"/>
                <a:cs typeface="Arial"/>
              </a:rPr>
              <a:t>resulting </a:t>
            </a:r>
            <a:r>
              <a:rPr sz="2000" b="1" dirty="0">
                <a:latin typeface="Arial"/>
                <a:cs typeface="Arial"/>
              </a:rPr>
              <a:t>from </a:t>
            </a:r>
            <a:r>
              <a:rPr sz="2000" b="1" spc="-5" dirty="0">
                <a:latin typeface="Arial"/>
                <a:cs typeface="Arial"/>
              </a:rPr>
              <a:t>oxidation/reduction </a:t>
            </a:r>
            <a:r>
              <a:rPr sz="2000" b="1" dirty="0">
                <a:latin typeface="Arial"/>
                <a:cs typeface="Arial"/>
              </a:rPr>
              <a:t>reaction of the </a:t>
            </a:r>
            <a:r>
              <a:rPr sz="2000" b="1" spc="-5" dirty="0">
                <a:latin typeface="Arial"/>
                <a:cs typeface="Arial"/>
              </a:rPr>
              <a:t>analyte </a:t>
            </a:r>
            <a:r>
              <a:rPr sz="2000" b="1" dirty="0">
                <a:latin typeface="Arial"/>
                <a:cs typeface="Arial"/>
              </a:rPr>
              <a:t>at a  </a:t>
            </a:r>
            <a:r>
              <a:rPr sz="2000" b="1" spc="-5" dirty="0">
                <a:latin typeface="Arial"/>
                <a:cs typeface="Arial"/>
              </a:rPr>
              <a:t>suitable electrode. Since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10" dirty="0">
                <a:latin typeface="Arial"/>
                <a:cs typeface="Arial"/>
              </a:rPr>
              <a:t>level </a:t>
            </a:r>
            <a:r>
              <a:rPr sz="2000" b="1" spc="-5" dirty="0">
                <a:latin typeface="Arial"/>
                <a:cs typeface="Arial"/>
              </a:rPr>
              <a:t>of </a:t>
            </a:r>
            <a:r>
              <a:rPr sz="2000" b="1" dirty="0">
                <a:latin typeface="Arial"/>
                <a:cs typeface="Arial"/>
              </a:rPr>
              <a:t>the current </a:t>
            </a:r>
            <a:r>
              <a:rPr sz="2000" b="1" spc="-5" dirty="0">
                <a:latin typeface="Arial"/>
                <a:cs typeface="Arial"/>
              </a:rPr>
              <a:t>is directly  </a:t>
            </a:r>
            <a:r>
              <a:rPr sz="2000" b="1" dirty="0">
                <a:latin typeface="Arial"/>
                <a:cs typeface="Arial"/>
              </a:rPr>
              <a:t>proportional to the </a:t>
            </a:r>
            <a:r>
              <a:rPr sz="2000" b="1" spc="-5" dirty="0">
                <a:latin typeface="Arial"/>
                <a:cs typeface="Arial"/>
              </a:rPr>
              <a:t>analyte </a:t>
            </a:r>
            <a:r>
              <a:rPr sz="2000" b="1" dirty="0">
                <a:latin typeface="Arial"/>
                <a:cs typeface="Arial"/>
              </a:rPr>
              <a:t>concentration, </a:t>
            </a:r>
            <a:r>
              <a:rPr sz="2000" b="1" spc="-5" dirty="0">
                <a:latin typeface="Arial"/>
                <a:cs typeface="Arial"/>
              </a:rPr>
              <a:t>this </a:t>
            </a:r>
            <a:r>
              <a:rPr sz="2000" b="1" dirty="0">
                <a:latin typeface="Arial"/>
                <a:cs typeface="Arial"/>
              </a:rPr>
              <a:t>detector could  be used for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quantification.</a:t>
            </a:r>
            <a:endParaRPr sz="2000">
              <a:latin typeface="Arial"/>
              <a:cs typeface="Arial"/>
            </a:endParaRPr>
          </a:p>
          <a:p>
            <a:pPr marL="12700" marR="887730">
              <a:lnSpc>
                <a:spcPct val="100000"/>
              </a:lnSpc>
              <a:spcBef>
                <a:spcPts val="1085"/>
              </a:spcBef>
            </a:pPr>
            <a:r>
              <a:rPr sz="2000" b="1" dirty="0">
                <a:latin typeface="Arial"/>
                <a:cs typeface="Arial"/>
              </a:rPr>
              <a:t>Can be used for the separation and detection of  </a:t>
            </a:r>
            <a:r>
              <a:rPr sz="2000" b="1" spc="-5" dirty="0">
                <a:latin typeface="Arial"/>
                <a:cs typeface="Arial"/>
              </a:rPr>
              <a:t>underivatized carbohydrates, amino </a:t>
            </a:r>
            <a:r>
              <a:rPr sz="2000" b="1" dirty="0">
                <a:latin typeface="Arial"/>
                <a:cs typeface="Arial"/>
              </a:rPr>
              <a:t>acids, and sulfur-  containing </a:t>
            </a:r>
            <a:r>
              <a:rPr sz="2000" b="1" spc="-5" dirty="0">
                <a:latin typeface="Arial"/>
                <a:cs typeface="Arial"/>
              </a:rPr>
              <a:t>antibiotics in </a:t>
            </a:r>
            <a:r>
              <a:rPr sz="2000" b="1" dirty="0">
                <a:latin typeface="Arial"/>
                <a:cs typeface="Arial"/>
              </a:rPr>
              <a:t>an </a:t>
            </a:r>
            <a:r>
              <a:rPr sz="2000" b="1" spc="-5" dirty="0">
                <a:latin typeface="Arial"/>
                <a:cs typeface="Arial"/>
              </a:rPr>
              <a:t>electrophoretic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microchip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3339" y="6427723"/>
            <a:ext cx="5363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  <a:hlinkClick r:id="rId2"/>
              </a:rPr>
              <a:t>http://hplc.chem.shu.edu/NEW/HPLC_Book/Detectors/det_elec.html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8870" marR="5080" indent="-1708785">
              <a:lnSpc>
                <a:spcPct val="100000"/>
              </a:lnSpc>
              <a:spcBef>
                <a:spcPts val="100"/>
              </a:spcBef>
            </a:pPr>
            <a:r>
              <a:rPr sz="4400" b="0" spc="-50" dirty="0">
                <a:latin typeface="Arial"/>
                <a:cs typeface="Arial"/>
              </a:rPr>
              <a:t>PULSED</a:t>
            </a:r>
            <a:r>
              <a:rPr sz="4400" b="0" spc="-450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AMPEROMETRIC  </a:t>
            </a:r>
            <a:r>
              <a:rPr sz="4400" b="0" spc="-75" dirty="0">
                <a:latin typeface="Arial"/>
                <a:cs typeface="Arial"/>
              </a:rPr>
              <a:t>DETECTORS</a:t>
            </a:r>
            <a:endParaRPr sz="4400">
              <a:latin typeface="Arial"/>
              <a:cs typeface="Arial"/>
            </a:endParaRPr>
          </a:p>
          <a:p>
            <a:pPr marL="12700" marR="78105">
              <a:lnSpc>
                <a:spcPts val="1630"/>
              </a:lnSpc>
              <a:spcBef>
                <a:spcPts val="180"/>
              </a:spcBef>
            </a:pPr>
            <a:r>
              <a:rPr sz="17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 Determination </a:t>
            </a:r>
            <a:r>
              <a:rPr sz="17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of Carbohydrates, </a:t>
            </a:r>
            <a:r>
              <a:rPr sz="17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Amino </a:t>
            </a:r>
            <a:r>
              <a:rPr sz="17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Acids, and </a:t>
            </a:r>
            <a:r>
              <a:rPr sz="17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Antibiotics</a:t>
            </a:r>
            <a:r>
              <a:rPr sz="1700" b="1" i="1" u="heavy" spc="-1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by </a:t>
            </a:r>
            <a:r>
              <a:rPr sz="1700" b="1" i="1" dirty="0">
                <a:latin typeface="Arial"/>
                <a:cs typeface="Arial"/>
              </a:rPr>
              <a:t> </a:t>
            </a:r>
            <a:r>
              <a:rPr sz="17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Microchip Electrophoresis with </a:t>
            </a:r>
            <a:r>
              <a:rPr sz="17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Pulsed </a:t>
            </a:r>
            <a:r>
              <a:rPr sz="17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Amperometric Detection</a:t>
            </a:r>
            <a:r>
              <a:rPr sz="1700" b="1" i="1" u="heavy" spc="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700" b="1" i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(2003)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2070607"/>
            <a:ext cx="7411084" cy="342455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419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latin typeface="Arial"/>
                <a:cs typeface="Arial"/>
              </a:rPr>
              <a:t>Lab on a chip </a:t>
            </a:r>
            <a:r>
              <a:rPr sz="2000" spc="-5" dirty="0">
                <a:latin typeface="Arial"/>
                <a:cs typeface="Arial"/>
              </a:rPr>
              <a:t>configuration for </a:t>
            </a:r>
            <a:r>
              <a:rPr sz="2000" dirty="0">
                <a:latin typeface="Arial"/>
                <a:cs typeface="Arial"/>
              </a:rPr>
              <a:t>microchip </a:t>
            </a:r>
            <a:r>
              <a:rPr sz="2000" spc="-5" dirty="0">
                <a:latin typeface="Arial"/>
                <a:cs typeface="Arial"/>
              </a:rPr>
              <a:t>electrophoresis with  </a:t>
            </a:r>
            <a:r>
              <a:rPr sz="2000" dirty="0">
                <a:latin typeface="Arial"/>
                <a:cs typeface="Arial"/>
              </a:rPr>
              <a:t>pulsed </a:t>
            </a:r>
            <a:r>
              <a:rPr sz="2000" spc="-5" dirty="0">
                <a:latin typeface="Arial"/>
                <a:cs typeface="Arial"/>
              </a:rPr>
              <a:t>amperometric detection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(PAD)</a:t>
            </a:r>
            <a:endParaRPr sz="2000">
              <a:latin typeface="Arial"/>
              <a:cs typeface="Arial"/>
            </a:endParaRPr>
          </a:p>
          <a:p>
            <a:pPr marL="12700" marR="92075">
              <a:lnSpc>
                <a:spcPct val="80000"/>
              </a:lnSpc>
              <a:spcBef>
                <a:spcPts val="1075"/>
              </a:spcBef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configuration consists </a:t>
            </a:r>
            <a:r>
              <a:rPr sz="2000" dirty="0">
                <a:latin typeface="Arial"/>
                <a:cs typeface="Arial"/>
              </a:rPr>
              <a:t>of a </a:t>
            </a:r>
            <a:r>
              <a:rPr sz="2000" spc="-5" dirty="0">
                <a:latin typeface="Arial"/>
                <a:cs typeface="Arial"/>
              </a:rPr>
              <a:t>layer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polydimethylsiloxane  (PDMS) that contains the microfluidic </a:t>
            </a:r>
            <a:r>
              <a:rPr sz="2000" dirty="0">
                <a:latin typeface="Arial"/>
                <a:cs typeface="Arial"/>
              </a:rPr>
              <a:t>channels, </a:t>
            </a:r>
            <a:r>
              <a:rPr sz="2000" spc="-5" dirty="0">
                <a:latin typeface="Arial"/>
                <a:cs typeface="Arial"/>
              </a:rPr>
              <a:t>reservoirs, </a:t>
            </a:r>
            <a:r>
              <a:rPr sz="2000" dirty="0">
                <a:latin typeface="Arial"/>
                <a:cs typeface="Arial"/>
              </a:rPr>
              <a:t>and a  gold microwire, sealed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 second </a:t>
            </a:r>
            <a:r>
              <a:rPr sz="2000" spc="-5" dirty="0">
                <a:latin typeface="Arial"/>
                <a:cs typeface="Arial"/>
              </a:rPr>
              <a:t>layer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polydimethylsiloxane.</a:t>
            </a:r>
            <a:endParaRPr sz="2000">
              <a:latin typeface="Arial"/>
              <a:cs typeface="Arial"/>
            </a:endParaRPr>
          </a:p>
          <a:p>
            <a:pPr marL="12700" marR="8890">
              <a:lnSpc>
                <a:spcPct val="80000"/>
              </a:lnSpc>
              <a:spcBef>
                <a:spcPts val="1080"/>
              </a:spcBef>
            </a:pPr>
            <a:r>
              <a:rPr sz="2000" dirty="0">
                <a:latin typeface="Arial"/>
                <a:cs typeface="Arial"/>
              </a:rPr>
              <a:t>The separation and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direct </a:t>
            </a:r>
            <a:r>
              <a:rPr sz="2000" spc="-5" dirty="0">
                <a:latin typeface="Arial"/>
                <a:cs typeface="Arial"/>
              </a:rPr>
              <a:t>detection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underivatized  carbohydrates, amino </a:t>
            </a:r>
            <a:r>
              <a:rPr sz="2000" dirty="0">
                <a:latin typeface="Arial"/>
                <a:cs typeface="Arial"/>
              </a:rPr>
              <a:t>acids, and </a:t>
            </a:r>
            <a:r>
              <a:rPr sz="2000" spc="-5" dirty="0">
                <a:latin typeface="Arial"/>
                <a:cs typeface="Arial"/>
              </a:rPr>
              <a:t>two antibiotics </a:t>
            </a:r>
            <a:r>
              <a:rPr sz="2000" dirty="0">
                <a:latin typeface="Arial"/>
                <a:cs typeface="Arial"/>
              </a:rPr>
              <a:t>were </a:t>
            </a:r>
            <a:r>
              <a:rPr sz="2000" spc="-5" dirty="0">
                <a:latin typeface="Arial"/>
                <a:cs typeface="Arial"/>
              </a:rPr>
              <a:t>achieved </a:t>
            </a:r>
            <a:r>
              <a:rPr sz="2000" dirty="0">
                <a:latin typeface="Arial"/>
                <a:cs typeface="Arial"/>
              </a:rPr>
              <a:t>by  </a:t>
            </a:r>
            <a:r>
              <a:rPr sz="2000" spc="-5" dirty="0">
                <a:latin typeface="Arial"/>
                <a:cs typeface="Arial"/>
              </a:rPr>
              <a:t>optimizing the electric field, the electrolyte composition,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spc="-50" dirty="0">
                <a:latin typeface="Arial"/>
                <a:cs typeface="Arial"/>
              </a:rPr>
              <a:t>PAD</a:t>
            </a:r>
            <a:r>
              <a:rPr sz="2000" spc="-5" dirty="0">
                <a:latin typeface="Arial"/>
                <a:cs typeface="Arial"/>
              </a:rPr>
              <a:t> parameters.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80000"/>
              </a:lnSpc>
              <a:spcBef>
                <a:spcPts val="1080"/>
              </a:spcBef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inclusion </a:t>
            </a:r>
            <a:r>
              <a:rPr sz="2000" dirty="0">
                <a:latin typeface="Arial"/>
                <a:cs typeface="Arial"/>
              </a:rPr>
              <a:t>of a </a:t>
            </a:r>
            <a:r>
              <a:rPr sz="2000" spc="-5" dirty="0">
                <a:latin typeface="Arial"/>
                <a:cs typeface="Arial"/>
              </a:rPr>
              <a:t>Au </a:t>
            </a:r>
            <a:r>
              <a:rPr sz="2000" dirty="0">
                <a:latin typeface="Arial"/>
                <a:cs typeface="Arial"/>
              </a:rPr>
              <a:t>wire </a:t>
            </a:r>
            <a:r>
              <a:rPr sz="2000" spc="-5" dirty="0">
                <a:latin typeface="Arial"/>
                <a:cs typeface="Arial"/>
              </a:rPr>
              <a:t>microelectrode </a:t>
            </a:r>
            <a:r>
              <a:rPr sz="2000" dirty="0">
                <a:latin typeface="Arial"/>
                <a:cs typeface="Arial"/>
              </a:rPr>
              <a:t>was also </a:t>
            </a:r>
            <a:r>
              <a:rPr sz="2000" spc="-5" dirty="0">
                <a:latin typeface="Arial"/>
                <a:cs typeface="Arial"/>
              </a:rPr>
              <a:t>demonstrated,  </a:t>
            </a:r>
            <a:r>
              <a:rPr sz="2000" dirty="0">
                <a:latin typeface="Arial"/>
                <a:cs typeface="Arial"/>
              </a:rPr>
              <a:t>showing </a:t>
            </a:r>
            <a:r>
              <a:rPr sz="2000" spc="-5" dirty="0">
                <a:latin typeface="Arial"/>
                <a:cs typeface="Arial"/>
              </a:rPr>
              <a:t>very </a:t>
            </a:r>
            <a:r>
              <a:rPr sz="2000" dirty="0">
                <a:latin typeface="Arial"/>
                <a:cs typeface="Arial"/>
              </a:rPr>
              <a:t>good </a:t>
            </a:r>
            <a:r>
              <a:rPr sz="2000" spc="-5" dirty="0">
                <a:latin typeface="Arial"/>
                <a:cs typeface="Arial"/>
              </a:rPr>
              <a:t>stability </a:t>
            </a:r>
            <a:r>
              <a:rPr sz="2000" dirty="0">
                <a:latin typeface="Arial"/>
                <a:cs typeface="Arial"/>
              </a:rPr>
              <a:t>and mass </a:t>
            </a:r>
            <a:r>
              <a:rPr sz="2000" spc="-5" dirty="0">
                <a:latin typeface="Arial"/>
                <a:cs typeface="Arial"/>
              </a:rPr>
              <a:t>limits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detection in the  femtomole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range.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5807455"/>
            <a:ext cx="7397115" cy="35496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380"/>
              </a:spcBef>
            </a:pPr>
            <a:r>
              <a:rPr sz="1200" spc="-5" dirty="0">
                <a:latin typeface="Arial"/>
                <a:cs typeface="Arial"/>
              </a:rPr>
              <a:t>Carlos D. Garcı ́a and Charles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20" dirty="0">
                <a:latin typeface="Arial"/>
                <a:cs typeface="Arial"/>
              </a:rPr>
              <a:t>Henry, </a:t>
            </a:r>
            <a:r>
              <a:rPr sz="1200" spc="-5" dirty="0">
                <a:latin typeface="Arial"/>
                <a:cs typeface="Arial"/>
              </a:rPr>
              <a:t>“Direct Determination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Carbohydrates, Amino Acids, and Antibiotics  by Microchip Electrophoresis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Pulsed Amperometric Detection” Anal. Chem. 2003, 75,</a:t>
            </a:r>
            <a:r>
              <a:rPr sz="1200" spc="-2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4778-4783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7470" marR="5080" indent="-1708785">
              <a:lnSpc>
                <a:spcPct val="100000"/>
              </a:lnSpc>
              <a:spcBef>
                <a:spcPts val="100"/>
              </a:spcBef>
            </a:pPr>
            <a:r>
              <a:rPr sz="4400" b="0" spc="-50" dirty="0">
                <a:latin typeface="Arial"/>
                <a:cs typeface="Arial"/>
              </a:rPr>
              <a:t>PULSED</a:t>
            </a:r>
            <a:r>
              <a:rPr sz="4400" b="0" spc="-450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AMPEROMETRIC  </a:t>
            </a:r>
            <a:r>
              <a:rPr sz="4400" b="0" spc="-75" dirty="0">
                <a:latin typeface="Arial"/>
                <a:cs typeface="Arial"/>
              </a:rPr>
              <a:t>DETECTORS</a:t>
            </a:r>
            <a:endParaRPr sz="44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2250" y="1441450"/>
          <a:ext cx="8457565" cy="4715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1345"/>
                <a:gridCol w="1236345"/>
                <a:gridCol w="1648460"/>
                <a:gridCol w="2431415"/>
              </a:tblGrid>
              <a:tr h="36576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2950">
                <a:tc gridSpan="4">
                  <a:txBody>
                    <a:bodyPr/>
                    <a:lstStyle/>
                    <a:p>
                      <a:pPr marL="97155" marR="11118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b="1" spc="-5" dirty="0">
                          <a:latin typeface="Arial"/>
                          <a:cs typeface="Arial"/>
                        </a:rPr>
                        <a:t>Pulsed Amperometric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Detection Parameters for Detection</a:t>
                      </a:r>
                      <a:r>
                        <a:rPr sz="20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of  Carbohydrates, Amino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Acids and</a:t>
                      </a:r>
                      <a:r>
                        <a:rPr sz="2000" b="1" spc="-2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Antibiotics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74295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45" dirty="0">
                          <a:latin typeface="Arial"/>
                          <a:cs typeface="Arial"/>
                        </a:rPr>
                        <a:t>Test</a:t>
                      </a:r>
                      <a:r>
                        <a:rPr sz="1800" i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i="1" spc="-10" dirty="0">
                          <a:latin typeface="Arial"/>
                          <a:cs typeface="Arial"/>
                        </a:rPr>
                        <a:t>Material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10" dirty="0">
                          <a:latin typeface="Arial"/>
                          <a:cs typeface="Arial"/>
                        </a:rPr>
                        <a:t>Clean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Reactivate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i="1" spc="-5" dirty="0">
                          <a:latin typeface="Arial"/>
                          <a:cs typeface="Arial"/>
                        </a:rPr>
                        <a:t>Detect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73787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carbohydrates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+1.4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-0.5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+0.7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amino</a:t>
                      </a:r>
                      <a:r>
                        <a:rPr sz="1800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acids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R="27051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+1.8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-0.5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+0.7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antibiotics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27114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+1.8</a:t>
                      </a:r>
                      <a:r>
                        <a:rPr sz="18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-0.5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+0.5</a:t>
                      </a:r>
                      <a:r>
                        <a:rPr sz="1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V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</a:tr>
              <a:tr h="640080">
                <a:tc gridSpan="4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Cleaning, 0.05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reactivation,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0.025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s;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and detection, 0.15</a:t>
                      </a:r>
                      <a:r>
                        <a:rPr sz="1800" spc="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s.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383540" y="6248400"/>
            <a:ext cx="75990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Carlos D. Garcı </a:t>
            </a:r>
            <a:r>
              <a:rPr sz="1200" spc="-170" dirty="0">
                <a:latin typeface="Arial"/>
                <a:cs typeface="Arial"/>
              </a:rPr>
              <a:t>́a </a:t>
            </a:r>
            <a:r>
              <a:rPr sz="1200" dirty="0">
                <a:latin typeface="Arial"/>
                <a:cs typeface="Arial"/>
              </a:rPr>
              <a:t>and </a:t>
            </a:r>
            <a:r>
              <a:rPr sz="1200" spc="-5" dirty="0">
                <a:latin typeface="Arial"/>
                <a:cs typeface="Arial"/>
              </a:rPr>
              <a:t>Charles </a:t>
            </a:r>
            <a:r>
              <a:rPr sz="1200" dirty="0">
                <a:latin typeface="Arial"/>
                <a:cs typeface="Arial"/>
              </a:rPr>
              <a:t>S. </a:t>
            </a:r>
            <a:r>
              <a:rPr sz="1200" spc="-20" dirty="0">
                <a:latin typeface="Arial"/>
                <a:cs typeface="Arial"/>
              </a:rPr>
              <a:t>Henry, </a:t>
            </a:r>
            <a:r>
              <a:rPr sz="1200" spc="-5" dirty="0">
                <a:latin typeface="Arial"/>
                <a:cs typeface="Arial"/>
              </a:rPr>
              <a:t>“Direct Determination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Carbohydrates, Amino Acids, and Antibiotics by  Microchip Electrophoresis </a:t>
            </a:r>
            <a:r>
              <a:rPr sz="1200" spc="-10" dirty="0">
                <a:latin typeface="Arial"/>
                <a:cs typeface="Arial"/>
              </a:rPr>
              <a:t>with </a:t>
            </a:r>
            <a:r>
              <a:rPr sz="1200" spc="-5" dirty="0">
                <a:latin typeface="Arial"/>
                <a:cs typeface="Arial"/>
              </a:rPr>
              <a:t>Pulsed Amperometric Detection”</a:t>
            </a:r>
            <a:r>
              <a:rPr sz="1200" spc="-2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Anal. Chem. 2003, 75, 4778-4783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575" y="0"/>
            <a:ext cx="8230870" cy="13506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63320" marR="5080" indent="-1150620">
              <a:lnSpc>
                <a:spcPts val="5150"/>
              </a:lnSpc>
              <a:spcBef>
                <a:spcPts val="380"/>
              </a:spcBef>
            </a:pPr>
            <a:r>
              <a:rPr sz="4400" b="0" dirty="0">
                <a:latin typeface="Arial"/>
                <a:cs typeface="Arial"/>
              </a:rPr>
              <a:t>A </a:t>
            </a:r>
            <a:r>
              <a:rPr sz="4400" b="0" spc="-75" dirty="0">
                <a:latin typeface="Arial"/>
                <a:cs typeface="Arial"/>
              </a:rPr>
              <a:t>POCKET-SIZED</a:t>
            </a:r>
            <a:r>
              <a:rPr sz="4400" b="0" spc="-595" dirty="0">
                <a:latin typeface="Arial"/>
                <a:cs typeface="Arial"/>
              </a:rPr>
              <a:t> </a:t>
            </a:r>
            <a:r>
              <a:rPr sz="4400" b="0" spc="-55" dirty="0">
                <a:latin typeface="Arial"/>
                <a:cs typeface="Arial"/>
              </a:rPr>
              <a:t>CONVECTIVE  </a:t>
            </a:r>
            <a:r>
              <a:rPr sz="4400" b="0" spc="-40" dirty="0">
                <a:latin typeface="Arial"/>
                <a:cs typeface="Arial"/>
              </a:rPr>
              <a:t>PCR</a:t>
            </a:r>
            <a:r>
              <a:rPr sz="4400" b="0" spc="-220" dirty="0">
                <a:latin typeface="Arial"/>
                <a:cs typeface="Arial"/>
              </a:rPr>
              <a:t> </a:t>
            </a:r>
            <a:r>
              <a:rPr sz="4400" b="0" spc="-60" dirty="0">
                <a:latin typeface="Arial"/>
                <a:cs typeface="Arial"/>
              </a:rPr>
              <a:t>THERMOCYCLER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0416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Many diagnostic assays rely </a:t>
            </a:r>
            <a:r>
              <a:rPr dirty="0"/>
              <a:t>on the </a:t>
            </a:r>
            <a:r>
              <a:rPr spc="-5" dirty="0"/>
              <a:t>polymerase chain </a:t>
            </a:r>
            <a:r>
              <a:rPr dirty="0"/>
              <a:t>reaction  (PCR), </a:t>
            </a:r>
            <a:r>
              <a:rPr spc="0" dirty="0"/>
              <a:t>which </a:t>
            </a:r>
            <a:r>
              <a:rPr dirty="0"/>
              <a:t>requires </a:t>
            </a:r>
            <a:r>
              <a:rPr spc="-5" dirty="0"/>
              <a:t>thermocycling </a:t>
            </a:r>
            <a:r>
              <a:rPr dirty="0"/>
              <a:t>and </a:t>
            </a:r>
            <a:r>
              <a:rPr spc="-5" dirty="0"/>
              <a:t>conventional </a:t>
            </a:r>
            <a:r>
              <a:rPr dirty="0"/>
              <a:t>macro  </a:t>
            </a:r>
            <a:r>
              <a:rPr spc="-5" dirty="0"/>
              <a:t>instruments </a:t>
            </a:r>
            <a:r>
              <a:rPr dirty="0"/>
              <a:t>that are </a:t>
            </a:r>
            <a:r>
              <a:rPr spc="-5" dirty="0"/>
              <a:t>relatively </a:t>
            </a:r>
            <a:r>
              <a:rPr spc="-10" dirty="0"/>
              <a:t>slow </a:t>
            </a:r>
            <a:r>
              <a:rPr dirty="0"/>
              <a:t>and </a:t>
            </a:r>
            <a:r>
              <a:rPr spc="-5" dirty="0"/>
              <a:t>consume considerable  electrical </a:t>
            </a:r>
            <a:r>
              <a:rPr spc="0" dirty="0"/>
              <a:t>power </a:t>
            </a:r>
            <a:r>
              <a:rPr dirty="0"/>
              <a:t>to perform repeated heating and </a:t>
            </a:r>
            <a:r>
              <a:rPr spc="-5" dirty="0"/>
              <a:t>cooling</a:t>
            </a:r>
            <a:r>
              <a:rPr spc="-185" dirty="0"/>
              <a:t> </a:t>
            </a:r>
            <a:r>
              <a:rPr dirty="0"/>
              <a:t>steps</a:t>
            </a:r>
          </a:p>
          <a:p>
            <a:pPr marL="12700" marR="339090">
              <a:lnSpc>
                <a:spcPct val="100000"/>
              </a:lnSpc>
              <a:spcBef>
                <a:spcPts val="1080"/>
              </a:spcBef>
            </a:pPr>
            <a:r>
              <a:rPr spc="-5" dirty="0"/>
              <a:t>Microfluidic thermocycling system </a:t>
            </a:r>
            <a:r>
              <a:rPr dirty="0"/>
              <a:t>that harnesses natural  </a:t>
            </a:r>
            <a:r>
              <a:rPr spc="-5" dirty="0"/>
              <a:t>convection </a:t>
            </a:r>
            <a:r>
              <a:rPr dirty="0"/>
              <a:t>phenomena to </a:t>
            </a:r>
            <a:r>
              <a:rPr spc="-5" dirty="0"/>
              <a:t>amplify </a:t>
            </a:r>
            <a:r>
              <a:rPr dirty="0"/>
              <a:t>DNA </a:t>
            </a:r>
            <a:r>
              <a:rPr spc="-5" dirty="0"/>
              <a:t>rapidly </a:t>
            </a:r>
            <a:r>
              <a:rPr dirty="0"/>
              <a:t>by the PCR </a:t>
            </a:r>
            <a:r>
              <a:rPr spc="-5" dirty="0"/>
              <a:t>in</a:t>
            </a:r>
            <a:r>
              <a:rPr spc="-140" dirty="0"/>
              <a:t> </a:t>
            </a:r>
            <a:r>
              <a:rPr dirty="0"/>
              <a:t>a  </a:t>
            </a:r>
            <a:r>
              <a:rPr spc="-5" dirty="0"/>
              <a:t>greatly simplified</a:t>
            </a:r>
            <a:r>
              <a:rPr spc="-60" dirty="0"/>
              <a:t> </a:t>
            </a:r>
            <a:r>
              <a:rPr spc="-5" dirty="0"/>
              <a:t>format.</a:t>
            </a:r>
          </a:p>
          <a:p>
            <a:pPr marL="12700" marR="5080">
              <a:lnSpc>
                <a:spcPct val="100000"/>
              </a:lnSpc>
              <a:spcBef>
                <a:spcPts val="1085"/>
              </a:spcBef>
            </a:pPr>
            <a:r>
              <a:rPr dirty="0"/>
              <a:t>A key </a:t>
            </a:r>
            <a:r>
              <a:rPr spc="-5" dirty="0"/>
              <a:t>element of this design is </a:t>
            </a:r>
            <a:r>
              <a:rPr dirty="0"/>
              <a:t>an </a:t>
            </a:r>
            <a:r>
              <a:rPr spc="-5" dirty="0"/>
              <a:t>architecture </a:t>
            </a:r>
            <a:r>
              <a:rPr dirty="0"/>
              <a:t>that </a:t>
            </a:r>
            <a:r>
              <a:rPr spc="-5" dirty="0"/>
              <a:t>allows </a:t>
            </a:r>
            <a:r>
              <a:rPr dirty="0"/>
              <a:t>the  entire </a:t>
            </a:r>
            <a:r>
              <a:rPr spc="-5" dirty="0"/>
              <a:t>thermocycling </a:t>
            </a:r>
            <a:r>
              <a:rPr dirty="0"/>
              <a:t>process to be actuated </a:t>
            </a:r>
            <a:r>
              <a:rPr spc="-5" dirty="0"/>
              <a:t>pseudo-isothermally  by simply maintaining </a:t>
            </a:r>
            <a:r>
              <a:rPr dirty="0"/>
              <a:t>a </a:t>
            </a:r>
            <a:r>
              <a:rPr spc="-5" dirty="0"/>
              <a:t>single </a:t>
            </a:r>
            <a:r>
              <a:rPr dirty="0"/>
              <a:t>heater at a constant temperature,  thereby </a:t>
            </a:r>
            <a:r>
              <a:rPr spc="-5" dirty="0"/>
              <a:t>enabling </a:t>
            </a:r>
            <a:r>
              <a:rPr dirty="0"/>
              <a:t>a pocket-sized </a:t>
            </a:r>
            <a:r>
              <a:rPr spc="-5" dirty="0"/>
              <a:t>battery-powered device </a:t>
            </a:r>
            <a:r>
              <a:rPr dirty="0"/>
              <a:t>to be  constructed at a cost </a:t>
            </a:r>
            <a:r>
              <a:rPr spc="-5" dirty="0"/>
              <a:t>of about</a:t>
            </a:r>
            <a:r>
              <a:rPr spc="-120" dirty="0"/>
              <a:t> </a:t>
            </a:r>
            <a:r>
              <a:rPr dirty="0"/>
              <a:t>US$10.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7340" y="6237160"/>
            <a:ext cx="843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Agrawal, Nitin, </a:t>
            </a:r>
            <a:r>
              <a:rPr sz="1200" spc="-20" dirty="0">
                <a:latin typeface="Arial"/>
                <a:cs typeface="Arial"/>
              </a:rPr>
              <a:t>Yassin </a:t>
            </a:r>
            <a:r>
              <a:rPr sz="1200" dirty="0">
                <a:latin typeface="Arial"/>
                <a:cs typeface="Arial"/>
              </a:rPr>
              <a:t>A. </a:t>
            </a:r>
            <a:r>
              <a:rPr sz="1200" spc="-5" dirty="0">
                <a:latin typeface="Arial"/>
                <a:cs typeface="Arial"/>
              </a:rPr>
              <a:t>Hassan, and </a:t>
            </a:r>
            <a:r>
              <a:rPr sz="1200" spc="-10" dirty="0">
                <a:latin typeface="Arial"/>
                <a:cs typeface="Arial"/>
              </a:rPr>
              <a:t>Victor </a:t>
            </a:r>
            <a:r>
              <a:rPr sz="1200" spc="-5" dirty="0">
                <a:latin typeface="Arial"/>
                <a:cs typeface="Arial"/>
              </a:rPr>
              <a:t>M. </a:t>
            </a:r>
            <a:r>
              <a:rPr sz="1200" spc="-10" dirty="0">
                <a:latin typeface="Arial"/>
                <a:cs typeface="Arial"/>
              </a:rPr>
              <a:t>Ugaz</a:t>
            </a:r>
            <a:r>
              <a:rPr sz="1200" spc="-10" dirty="0">
                <a:solidFill>
                  <a:srgbClr val="A6431A"/>
                </a:solidFill>
                <a:latin typeface="Arial"/>
                <a:cs typeface="Arial"/>
              </a:rPr>
              <a:t>. </a:t>
            </a:r>
            <a:r>
              <a:rPr sz="1200" dirty="0">
                <a:solidFill>
                  <a:srgbClr val="A6431A"/>
                </a:solidFill>
                <a:latin typeface="Arial"/>
                <a:cs typeface="Arial"/>
              </a:rPr>
              <a:t>"A </a:t>
            </a:r>
            <a:r>
              <a:rPr sz="1200" spc="-5" dirty="0">
                <a:solidFill>
                  <a:srgbClr val="A6431A"/>
                </a:solidFill>
                <a:latin typeface="Arial"/>
                <a:cs typeface="Arial"/>
              </a:rPr>
              <a:t>Pocket</a:t>
            </a:r>
            <a:r>
              <a:rPr sz="1200" spc="-5" dirty="0">
                <a:solidFill>
                  <a:srgbClr val="A6431A"/>
                </a:solidFill>
                <a:latin typeface="Cambria Math"/>
                <a:cs typeface="Cambria Math"/>
              </a:rPr>
              <a:t>‐</a:t>
            </a:r>
            <a:r>
              <a:rPr sz="1200" spc="-5" dirty="0">
                <a:solidFill>
                  <a:srgbClr val="A6431A"/>
                </a:solidFill>
                <a:latin typeface="Arial"/>
                <a:cs typeface="Arial"/>
              </a:rPr>
              <a:t>Sized Convective PCR </a:t>
            </a:r>
            <a:r>
              <a:rPr sz="1200" spc="-10" dirty="0">
                <a:solidFill>
                  <a:srgbClr val="A6431A"/>
                </a:solidFill>
                <a:latin typeface="Arial"/>
                <a:cs typeface="Arial"/>
              </a:rPr>
              <a:t>Thermocycler." </a:t>
            </a:r>
            <a:r>
              <a:rPr sz="1200" i="1" spc="-10" dirty="0">
                <a:latin typeface="Arial"/>
                <a:cs typeface="Arial"/>
              </a:rPr>
              <a:t>Angewandte Chemie  </a:t>
            </a:r>
            <a:r>
              <a:rPr sz="1200" i="1" spc="-5" dirty="0">
                <a:latin typeface="Arial"/>
                <a:cs typeface="Arial"/>
              </a:rPr>
              <a:t>International Edition </a:t>
            </a:r>
            <a:r>
              <a:rPr sz="1200" spc="-5" dirty="0">
                <a:latin typeface="Arial"/>
                <a:cs typeface="Arial"/>
              </a:rPr>
              <a:t>46.23: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4316-4319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3991" rIns="0" bIns="0" rtlCol="0">
            <a:spAutoFit/>
          </a:bodyPr>
          <a:lstStyle/>
          <a:p>
            <a:pPr marL="1718310" marR="5080" indent="-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75" dirty="0"/>
              <a:t>POCKET-SIZED</a:t>
            </a:r>
            <a:r>
              <a:rPr spc="-335" dirty="0"/>
              <a:t> </a:t>
            </a:r>
            <a:r>
              <a:rPr spc="-55" dirty="0"/>
              <a:t>CONVECTIVE  </a:t>
            </a:r>
            <a:r>
              <a:rPr spc="-40" dirty="0"/>
              <a:t>PCR</a:t>
            </a:r>
            <a:r>
              <a:rPr spc="-145" dirty="0"/>
              <a:t> </a:t>
            </a:r>
            <a:r>
              <a:rPr spc="-80" dirty="0"/>
              <a:t>THERMOCYCLER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789188"/>
            <a:ext cx="7619999" cy="4427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7340" y="6237160"/>
            <a:ext cx="8432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Agrawal, Nitin, </a:t>
            </a:r>
            <a:r>
              <a:rPr sz="1200" spc="-20" dirty="0">
                <a:latin typeface="Arial"/>
                <a:cs typeface="Arial"/>
              </a:rPr>
              <a:t>Yassin </a:t>
            </a:r>
            <a:r>
              <a:rPr sz="1200" dirty="0">
                <a:latin typeface="Arial"/>
                <a:cs typeface="Arial"/>
              </a:rPr>
              <a:t>A. </a:t>
            </a:r>
            <a:r>
              <a:rPr sz="1200" spc="-5" dirty="0">
                <a:latin typeface="Arial"/>
                <a:cs typeface="Arial"/>
              </a:rPr>
              <a:t>Hassan, and </a:t>
            </a:r>
            <a:r>
              <a:rPr sz="1200" spc="-10" dirty="0">
                <a:latin typeface="Arial"/>
                <a:cs typeface="Arial"/>
              </a:rPr>
              <a:t>Victor </a:t>
            </a:r>
            <a:r>
              <a:rPr sz="1200" spc="-5" dirty="0">
                <a:latin typeface="Arial"/>
                <a:cs typeface="Arial"/>
              </a:rPr>
              <a:t>M. </a:t>
            </a:r>
            <a:r>
              <a:rPr sz="1200" spc="-10" dirty="0">
                <a:latin typeface="Arial"/>
                <a:cs typeface="Arial"/>
              </a:rPr>
              <a:t>Ugaz</a:t>
            </a:r>
            <a:r>
              <a:rPr sz="1200" spc="-10" dirty="0">
                <a:solidFill>
                  <a:srgbClr val="A6431A"/>
                </a:solidFill>
                <a:latin typeface="Arial"/>
                <a:cs typeface="Arial"/>
              </a:rPr>
              <a:t>. </a:t>
            </a:r>
            <a:r>
              <a:rPr sz="1200" dirty="0">
                <a:solidFill>
                  <a:srgbClr val="A6431A"/>
                </a:solidFill>
                <a:latin typeface="Arial"/>
                <a:cs typeface="Arial"/>
              </a:rPr>
              <a:t>"A </a:t>
            </a:r>
            <a:r>
              <a:rPr sz="1200" spc="-5" dirty="0">
                <a:solidFill>
                  <a:srgbClr val="A6431A"/>
                </a:solidFill>
                <a:latin typeface="Arial"/>
                <a:cs typeface="Arial"/>
              </a:rPr>
              <a:t>Pocket</a:t>
            </a:r>
            <a:r>
              <a:rPr sz="1200" spc="-5" dirty="0">
                <a:solidFill>
                  <a:srgbClr val="A6431A"/>
                </a:solidFill>
                <a:latin typeface="Cambria Math"/>
                <a:cs typeface="Cambria Math"/>
              </a:rPr>
              <a:t>‐</a:t>
            </a:r>
            <a:r>
              <a:rPr sz="1200" spc="-5" dirty="0">
                <a:solidFill>
                  <a:srgbClr val="A6431A"/>
                </a:solidFill>
                <a:latin typeface="Arial"/>
                <a:cs typeface="Arial"/>
              </a:rPr>
              <a:t>Sized Convective PCR </a:t>
            </a:r>
            <a:r>
              <a:rPr sz="1200" spc="-10" dirty="0">
                <a:solidFill>
                  <a:srgbClr val="A6431A"/>
                </a:solidFill>
                <a:latin typeface="Arial"/>
                <a:cs typeface="Arial"/>
              </a:rPr>
              <a:t>Thermocycler." </a:t>
            </a:r>
            <a:r>
              <a:rPr sz="1200" i="1" spc="-10" dirty="0">
                <a:latin typeface="Arial"/>
                <a:cs typeface="Arial"/>
              </a:rPr>
              <a:t>Angewandte Chemie  </a:t>
            </a:r>
            <a:r>
              <a:rPr sz="1200" i="1" spc="-5" dirty="0">
                <a:latin typeface="Arial"/>
                <a:cs typeface="Arial"/>
              </a:rPr>
              <a:t>International Edition </a:t>
            </a:r>
            <a:r>
              <a:rPr sz="1200" dirty="0">
                <a:latin typeface="Arial"/>
                <a:cs typeface="Arial"/>
              </a:rPr>
              <a:t>46.23: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4316-4319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8711" rIns="0" bIns="0" rtlCol="0">
            <a:spAutoFit/>
          </a:bodyPr>
          <a:lstStyle/>
          <a:p>
            <a:pPr marL="1794510" marR="5080" indent="-1003300">
              <a:lnSpc>
                <a:spcPct val="100000"/>
              </a:lnSpc>
              <a:spcBef>
                <a:spcPts val="100"/>
              </a:spcBef>
            </a:pPr>
            <a:r>
              <a:rPr dirty="0"/>
              <a:t>A </a:t>
            </a:r>
            <a:r>
              <a:rPr spc="-75" dirty="0"/>
              <a:t>POCKET-SIZED</a:t>
            </a:r>
            <a:r>
              <a:rPr spc="-335" dirty="0"/>
              <a:t> </a:t>
            </a:r>
            <a:r>
              <a:rPr spc="-55" dirty="0"/>
              <a:t>CONVECTIVE  </a:t>
            </a:r>
            <a:r>
              <a:rPr spc="-40" dirty="0"/>
              <a:t>PCR</a:t>
            </a:r>
            <a:r>
              <a:rPr spc="-145" dirty="0"/>
              <a:t> </a:t>
            </a:r>
            <a:r>
              <a:rPr spc="-80" dirty="0"/>
              <a:t>THERMOCYCLER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6276847"/>
            <a:ext cx="78708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Agrawal, Nitin, </a:t>
            </a:r>
            <a:r>
              <a:rPr sz="1200" spc="-20" dirty="0">
                <a:latin typeface="Arial"/>
                <a:cs typeface="Arial"/>
              </a:rPr>
              <a:t>Yassin </a:t>
            </a:r>
            <a:r>
              <a:rPr sz="1200" dirty="0">
                <a:latin typeface="Arial"/>
                <a:cs typeface="Arial"/>
              </a:rPr>
              <a:t>A. </a:t>
            </a:r>
            <a:r>
              <a:rPr sz="1200" spc="-5" dirty="0">
                <a:latin typeface="Arial"/>
                <a:cs typeface="Arial"/>
              </a:rPr>
              <a:t>Hassan, and </a:t>
            </a:r>
            <a:r>
              <a:rPr sz="1200" spc="-10" dirty="0">
                <a:latin typeface="Arial"/>
                <a:cs typeface="Arial"/>
              </a:rPr>
              <a:t>Victor </a:t>
            </a:r>
            <a:r>
              <a:rPr sz="1200" spc="-5" dirty="0">
                <a:latin typeface="Arial"/>
                <a:cs typeface="Arial"/>
              </a:rPr>
              <a:t>M. </a:t>
            </a:r>
            <a:r>
              <a:rPr sz="1200" spc="-10" dirty="0">
                <a:latin typeface="Arial"/>
                <a:cs typeface="Arial"/>
              </a:rPr>
              <a:t>Ugaz</a:t>
            </a:r>
            <a:r>
              <a:rPr sz="1200" spc="-10" dirty="0">
                <a:solidFill>
                  <a:srgbClr val="A6431A"/>
                </a:solidFill>
                <a:latin typeface="Arial"/>
                <a:cs typeface="Arial"/>
              </a:rPr>
              <a:t>. </a:t>
            </a:r>
            <a:r>
              <a:rPr sz="1200" dirty="0">
                <a:solidFill>
                  <a:srgbClr val="A6431A"/>
                </a:solidFill>
                <a:latin typeface="Arial"/>
                <a:cs typeface="Arial"/>
              </a:rPr>
              <a:t>"A </a:t>
            </a:r>
            <a:r>
              <a:rPr sz="1200" spc="-5" dirty="0">
                <a:solidFill>
                  <a:srgbClr val="A6431A"/>
                </a:solidFill>
                <a:latin typeface="Arial"/>
                <a:cs typeface="Arial"/>
              </a:rPr>
              <a:t>Pocket</a:t>
            </a:r>
            <a:r>
              <a:rPr sz="1200" spc="-5" dirty="0">
                <a:solidFill>
                  <a:srgbClr val="A6431A"/>
                </a:solidFill>
                <a:latin typeface="Cambria Math"/>
                <a:cs typeface="Cambria Math"/>
              </a:rPr>
              <a:t>‐</a:t>
            </a:r>
            <a:r>
              <a:rPr sz="1200" spc="-5" dirty="0">
                <a:solidFill>
                  <a:srgbClr val="A6431A"/>
                </a:solidFill>
                <a:latin typeface="Arial"/>
                <a:cs typeface="Arial"/>
              </a:rPr>
              <a:t>Sized Convective PCR </a:t>
            </a:r>
            <a:r>
              <a:rPr sz="1200" spc="-10" dirty="0">
                <a:solidFill>
                  <a:srgbClr val="A6431A"/>
                </a:solidFill>
                <a:latin typeface="Arial"/>
                <a:cs typeface="Arial"/>
              </a:rPr>
              <a:t>Thermocycler." </a:t>
            </a:r>
            <a:r>
              <a:rPr sz="1200" i="1" spc="-10" dirty="0">
                <a:latin typeface="Arial"/>
                <a:cs typeface="Arial"/>
              </a:rPr>
              <a:t>Angewandte  Chemie </a:t>
            </a:r>
            <a:r>
              <a:rPr sz="1200" i="1" spc="-5" dirty="0">
                <a:latin typeface="Arial"/>
                <a:cs typeface="Arial"/>
              </a:rPr>
              <a:t>International Edition </a:t>
            </a:r>
            <a:r>
              <a:rPr sz="1200" spc="-5" dirty="0">
                <a:latin typeface="Arial"/>
                <a:cs typeface="Arial"/>
              </a:rPr>
              <a:t>46.23: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4316-4319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14800" y="2057400"/>
            <a:ext cx="4724399" cy="3353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1828800"/>
            <a:ext cx="3628643" cy="37345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3039" y="735584"/>
            <a:ext cx="4909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Paper based</a:t>
            </a:r>
            <a:r>
              <a:rPr sz="4000" b="0" dirty="0">
                <a:latin typeface="Arial"/>
                <a:cs typeface="Arial"/>
              </a:rPr>
              <a:t> </a:t>
            </a:r>
            <a:r>
              <a:rPr sz="4000" b="0" spc="-5" dirty="0">
                <a:latin typeface="Arial"/>
                <a:cs typeface="Arial"/>
              </a:rPr>
              <a:t>systems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550923"/>
            <a:ext cx="7313295" cy="435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3225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1988 </a:t>
            </a:r>
            <a:r>
              <a:rPr sz="1800" spc="-5" dirty="0">
                <a:latin typeface="Arial"/>
                <a:cs typeface="Arial"/>
              </a:rPr>
              <a:t>The first commercial </a:t>
            </a:r>
            <a:r>
              <a:rPr sz="1800" spc="-10" dirty="0">
                <a:latin typeface="Arial"/>
                <a:cs typeface="Arial"/>
              </a:rPr>
              <a:t>immunoassay, Unipath launches home  pregnancy </a:t>
            </a:r>
            <a:r>
              <a:rPr sz="1800" spc="-5" dirty="0">
                <a:latin typeface="Arial"/>
                <a:cs typeface="Arial"/>
              </a:rPr>
              <a:t>test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kits</a:t>
            </a:r>
            <a:endParaRPr sz="1800">
              <a:latin typeface="Arial"/>
              <a:cs typeface="Arial"/>
            </a:endParaRPr>
          </a:p>
          <a:p>
            <a:pPr marL="355600" marR="234315" indent="-342900" algn="just">
              <a:lnSpc>
                <a:spcPct val="100000"/>
              </a:lnSpc>
              <a:spcBef>
                <a:spcPts val="430"/>
              </a:spcBef>
              <a:buChar char="•"/>
              <a:tabLst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1995 </a:t>
            </a:r>
            <a:r>
              <a:rPr sz="1800" spc="-5" dirty="0">
                <a:latin typeface="Arial"/>
                <a:cs typeface="Arial"/>
              </a:rPr>
              <a:t>US </a:t>
            </a:r>
            <a:r>
              <a:rPr sz="1800" spc="-10" dirty="0">
                <a:latin typeface="Arial"/>
                <a:cs typeface="Arial"/>
              </a:rPr>
              <a:t>Patent 5,409,664 describes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laminated </a:t>
            </a:r>
            <a:r>
              <a:rPr sz="1800" spc="-5" dirty="0">
                <a:latin typeface="Arial"/>
                <a:cs typeface="Arial"/>
              </a:rPr>
              <a:t>assay device </a:t>
            </a:r>
            <a:r>
              <a:rPr sz="1800" spc="-10" dirty="0">
                <a:latin typeface="Arial"/>
                <a:cs typeface="Arial"/>
              </a:rPr>
              <a:t>for  detection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cholesterol </a:t>
            </a:r>
            <a:r>
              <a:rPr sz="1800" spc="-15" dirty="0">
                <a:latin typeface="Arial"/>
                <a:cs typeface="Arial"/>
              </a:rPr>
              <a:t>with walls </a:t>
            </a:r>
            <a:r>
              <a:rPr sz="1800" spc="-10" dirty="0">
                <a:latin typeface="Arial"/>
                <a:cs typeface="Arial"/>
              </a:rPr>
              <a:t>made by hydrophobic printing </a:t>
            </a:r>
            <a:r>
              <a:rPr sz="1800" spc="-15" dirty="0">
                <a:latin typeface="Arial"/>
                <a:cs typeface="Arial"/>
              </a:rPr>
              <a:t>or  </a:t>
            </a:r>
            <a:r>
              <a:rPr sz="1800" spc="-10" dirty="0">
                <a:latin typeface="Arial"/>
                <a:cs typeface="Arial"/>
              </a:rPr>
              <a:t>cutting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2003 </a:t>
            </a:r>
            <a:r>
              <a:rPr sz="1800" spc="-5" dirty="0">
                <a:latin typeface="Arial"/>
                <a:cs typeface="Arial"/>
              </a:rPr>
              <a:t>US </a:t>
            </a:r>
            <a:r>
              <a:rPr sz="1800" spc="-10" dirty="0">
                <a:latin typeface="Arial"/>
                <a:cs typeface="Arial"/>
              </a:rPr>
              <a:t>Patent 6,573,108 presents </a:t>
            </a:r>
            <a:r>
              <a:rPr sz="1800" spc="-5" dirty="0">
                <a:latin typeface="Arial"/>
                <a:cs typeface="Arial"/>
              </a:rPr>
              <a:t>the first </a:t>
            </a:r>
            <a:r>
              <a:rPr sz="1800" spc="-10" dirty="0">
                <a:latin typeface="Arial"/>
                <a:cs typeface="Arial"/>
              </a:rPr>
              <a:t>example </a:t>
            </a:r>
            <a:r>
              <a:rPr sz="1800" spc="-5" dirty="0">
                <a:latin typeface="Arial"/>
                <a:cs typeface="Arial"/>
              </a:rPr>
              <a:t>of a </a:t>
            </a:r>
            <a:r>
              <a:rPr sz="1800" spc="-10" dirty="0">
                <a:latin typeface="Arial"/>
                <a:cs typeface="Arial"/>
              </a:rPr>
              <a:t>tangential  </a:t>
            </a:r>
            <a:r>
              <a:rPr sz="1800" spc="-5" dirty="0">
                <a:latin typeface="Arial"/>
                <a:cs typeface="Arial"/>
              </a:rPr>
              <a:t>flow </a:t>
            </a:r>
            <a:r>
              <a:rPr sz="1800" spc="-10" dirty="0">
                <a:latin typeface="Arial"/>
                <a:cs typeface="Arial"/>
              </a:rPr>
              <a:t>device, incorporation </a:t>
            </a:r>
            <a:r>
              <a:rPr sz="1800" spc="-5" dirty="0">
                <a:latin typeface="Arial"/>
                <a:cs typeface="Arial"/>
              </a:rPr>
              <a:t>of multiple </a:t>
            </a:r>
            <a:r>
              <a:rPr sz="1800" spc="-10" dirty="0">
                <a:latin typeface="Arial"/>
                <a:cs typeface="Arial"/>
              </a:rPr>
              <a:t>channels, </a:t>
            </a:r>
            <a:r>
              <a:rPr sz="1800" spc="-5" dirty="0">
                <a:latin typeface="Arial"/>
                <a:cs typeface="Arial"/>
              </a:rPr>
              <a:t>timers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10" dirty="0">
                <a:latin typeface="Arial"/>
                <a:cs typeface="Arial"/>
              </a:rPr>
              <a:t>show </a:t>
            </a:r>
            <a:r>
              <a:rPr sz="1800" spc="-20" dirty="0">
                <a:latin typeface="Arial"/>
                <a:cs typeface="Arial"/>
              </a:rPr>
              <a:t>when  </a:t>
            </a:r>
            <a:r>
              <a:rPr sz="1800" spc="-5" dirty="0">
                <a:latin typeface="Arial"/>
                <a:cs typeface="Arial"/>
              </a:rPr>
              <a:t>the assay is over,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a filtration step for sample pretreatment. Walls  </a:t>
            </a:r>
            <a:r>
              <a:rPr sz="1800" spc="-10" dirty="0">
                <a:latin typeface="Arial"/>
                <a:cs typeface="Arial"/>
              </a:rPr>
              <a:t>could be made by </a:t>
            </a:r>
            <a:r>
              <a:rPr sz="1800" spc="-5" dirty="0">
                <a:latin typeface="Arial"/>
                <a:cs typeface="Arial"/>
              </a:rPr>
              <a:t>screen </a:t>
            </a:r>
            <a:r>
              <a:rPr sz="1800" spc="-10" dirty="0">
                <a:latin typeface="Arial"/>
                <a:cs typeface="Arial"/>
              </a:rPr>
              <a:t>printing, dipping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spc="-10" dirty="0">
                <a:latin typeface="Arial"/>
                <a:cs typeface="Arial"/>
              </a:rPr>
              <a:t>polymer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 template  </a:t>
            </a:r>
            <a:r>
              <a:rPr sz="1800" spc="-10" dirty="0">
                <a:latin typeface="Arial"/>
                <a:cs typeface="Arial"/>
              </a:rPr>
              <a:t>held against paper, or by </a:t>
            </a:r>
            <a:r>
              <a:rPr sz="1800" spc="-5" dirty="0">
                <a:latin typeface="Arial"/>
                <a:cs typeface="Arial"/>
              </a:rPr>
              <a:t>a computer-controlled </a:t>
            </a:r>
            <a:r>
              <a:rPr sz="1800" spc="-10" dirty="0">
                <a:latin typeface="Arial"/>
                <a:cs typeface="Arial"/>
              </a:rPr>
              <a:t>deposition </a:t>
            </a:r>
            <a:r>
              <a:rPr sz="1800" spc="-5" dirty="0">
                <a:latin typeface="Arial"/>
                <a:cs typeface="Arial"/>
              </a:rPr>
              <a:t>system.  </a:t>
            </a:r>
            <a:r>
              <a:rPr sz="1800" spc="-10" dirty="0">
                <a:latin typeface="Arial"/>
                <a:cs typeface="Arial"/>
              </a:rPr>
              <a:t>Researchers proposed polymers </a:t>
            </a:r>
            <a:r>
              <a:rPr sz="1800" spc="-5" dirty="0">
                <a:latin typeface="Arial"/>
                <a:cs typeface="Arial"/>
              </a:rPr>
              <a:t>such </a:t>
            </a:r>
            <a:r>
              <a:rPr sz="1800" spc="-10" dirty="0">
                <a:latin typeface="Arial"/>
                <a:cs typeface="Arial"/>
              </a:rPr>
              <a:t>as heteropolysaccharides,  acrylic polymers and copolymers, and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silanes</a:t>
            </a:r>
            <a:endParaRPr sz="1800">
              <a:latin typeface="Arial"/>
              <a:cs typeface="Arial"/>
            </a:endParaRPr>
          </a:p>
          <a:p>
            <a:pPr marL="355600" marR="19685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2007 </a:t>
            </a:r>
            <a:r>
              <a:rPr sz="1800" spc="-5" dirty="0">
                <a:latin typeface="Arial"/>
                <a:cs typeface="Arial"/>
              </a:rPr>
              <a:t>The first scientific </a:t>
            </a:r>
            <a:r>
              <a:rPr sz="1800" spc="-10" dirty="0">
                <a:latin typeface="Arial"/>
                <a:cs typeface="Arial"/>
              </a:rPr>
              <a:t>journal publication by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spc="-10" dirty="0">
                <a:latin typeface="Arial"/>
                <a:cs typeface="Arial"/>
              </a:rPr>
              <a:t>Whitesides group  describing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multichannel system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photoresist</a:t>
            </a:r>
            <a:r>
              <a:rPr sz="1800" spc="17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walls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Arial"/>
                <a:cs typeface="Arial"/>
              </a:rPr>
              <a:t>2008 </a:t>
            </a:r>
            <a:r>
              <a:rPr sz="1800" spc="-5" dirty="0">
                <a:latin typeface="Arial"/>
                <a:cs typeface="Arial"/>
              </a:rPr>
              <a:t>The first </a:t>
            </a:r>
            <a:r>
              <a:rPr sz="1800" spc="-10" dirty="0">
                <a:latin typeface="Arial"/>
                <a:cs typeface="Arial"/>
              </a:rPr>
              <a:t>international conference on </a:t>
            </a:r>
            <a:r>
              <a:rPr sz="1800" spc="-5" dirty="0">
                <a:latin typeface="Arial"/>
                <a:cs typeface="Arial"/>
              </a:rPr>
              <a:t>bioactive </a:t>
            </a:r>
            <a:r>
              <a:rPr sz="1800" spc="-10" dirty="0">
                <a:latin typeface="Arial"/>
                <a:cs typeface="Arial"/>
              </a:rPr>
              <a:t>paper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2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Finland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39" y="433832"/>
            <a:ext cx="442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Paper based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1140" y="6045200"/>
            <a:ext cx="4766945" cy="6362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0"/>
              </a:spcBef>
            </a:pPr>
            <a:r>
              <a:rPr sz="1000" b="1" spc="-10" dirty="0">
                <a:latin typeface="Arial Black"/>
                <a:cs typeface="Arial Black"/>
              </a:rPr>
              <a:t>Jana </a:t>
            </a:r>
            <a:r>
              <a:rPr sz="1000" b="1" spc="-5" dirty="0">
                <a:latin typeface="Arial Black"/>
                <a:cs typeface="Arial Black"/>
              </a:rPr>
              <a:t>C. Jokerst, Jaclyn A. Adkins, Bledar Bisha, Mallory </a:t>
            </a:r>
            <a:r>
              <a:rPr sz="1000" b="1" spc="-10" dirty="0">
                <a:latin typeface="Arial Black"/>
                <a:cs typeface="Arial Black"/>
              </a:rPr>
              <a:t>M. Mentele,  Lawrence </a:t>
            </a:r>
            <a:r>
              <a:rPr sz="1000" b="1" spc="-5" dirty="0">
                <a:latin typeface="Arial Black"/>
                <a:cs typeface="Arial Black"/>
              </a:rPr>
              <a:t>D. </a:t>
            </a:r>
            <a:r>
              <a:rPr sz="1000" b="1" spc="-10" dirty="0">
                <a:latin typeface="Arial Black"/>
                <a:cs typeface="Arial Black"/>
              </a:rPr>
              <a:t>Goodridge, and </a:t>
            </a:r>
            <a:r>
              <a:rPr sz="1000" b="1" spc="-5" dirty="0">
                <a:latin typeface="Arial Black"/>
                <a:cs typeface="Arial Black"/>
              </a:rPr>
              <a:t>Charles S. Henry, </a:t>
            </a:r>
            <a:r>
              <a:rPr sz="1000" b="1" spc="-10" dirty="0">
                <a:latin typeface="Arial Black"/>
                <a:cs typeface="Arial Black"/>
              </a:rPr>
              <a:t>“Development </a:t>
            </a:r>
            <a:r>
              <a:rPr sz="1000" b="1" spc="-5" dirty="0">
                <a:latin typeface="Arial Black"/>
                <a:cs typeface="Arial Black"/>
              </a:rPr>
              <a:t>of a  Paper-Based Analytical Device </a:t>
            </a:r>
            <a:r>
              <a:rPr sz="1000" b="1" spc="-10" dirty="0">
                <a:latin typeface="Arial Black"/>
                <a:cs typeface="Arial Black"/>
              </a:rPr>
              <a:t>for </a:t>
            </a:r>
            <a:r>
              <a:rPr sz="1000" b="1" spc="-5" dirty="0">
                <a:latin typeface="Arial Black"/>
                <a:cs typeface="Arial Black"/>
              </a:rPr>
              <a:t>Colorimetric Detection of </a:t>
            </a:r>
            <a:r>
              <a:rPr sz="1000" b="1" spc="-10" dirty="0">
                <a:latin typeface="Arial Black"/>
                <a:cs typeface="Arial Black"/>
              </a:rPr>
              <a:t>Select  Foodborne Pathogens’, </a:t>
            </a:r>
            <a:r>
              <a:rPr sz="1000" b="1" spc="-5" dirty="0">
                <a:latin typeface="Arial Black"/>
                <a:cs typeface="Arial Black"/>
              </a:rPr>
              <a:t>Anal. Chem. </a:t>
            </a:r>
            <a:r>
              <a:rPr sz="1000" b="1" spc="-10" dirty="0">
                <a:latin typeface="Arial Black"/>
                <a:cs typeface="Arial Black"/>
              </a:rPr>
              <a:t>2012, 84,</a:t>
            </a:r>
            <a:r>
              <a:rPr sz="1000" b="1" spc="150" dirty="0">
                <a:latin typeface="Arial Black"/>
                <a:cs typeface="Arial Black"/>
              </a:rPr>
              <a:t> </a:t>
            </a:r>
            <a:r>
              <a:rPr sz="1000" b="1" spc="-10" dirty="0">
                <a:latin typeface="Arial Black"/>
                <a:cs typeface="Arial Black"/>
              </a:rPr>
              <a:t>2900−2907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20800"/>
            <a:ext cx="730440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5146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Arial"/>
                <a:cs typeface="Arial"/>
              </a:rPr>
              <a:t>Colorimetric assays </a:t>
            </a:r>
            <a:r>
              <a:rPr sz="2000" b="1" dirty="0">
                <a:latin typeface="Arial"/>
                <a:cs typeface="Arial"/>
              </a:rPr>
              <a:t>are conducted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the paper </a:t>
            </a:r>
            <a:r>
              <a:rPr sz="2000" b="1" spc="-5" dirty="0">
                <a:latin typeface="Arial"/>
                <a:cs typeface="Arial"/>
              </a:rPr>
              <a:t>“wells,”  utilizing </a:t>
            </a:r>
            <a:r>
              <a:rPr sz="2000" b="1" dirty="0">
                <a:latin typeface="Arial"/>
                <a:cs typeface="Arial"/>
              </a:rPr>
              <a:t>the interaction between </a:t>
            </a:r>
            <a:r>
              <a:rPr sz="2000" b="1" spc="-5" dirty="0">
                <a:latin typeface="Arial"/>
                <a:cs typeface="Arial"/>
              </a:rPr>
              <a:t>species-specific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enzymes  </a:t>
            </a:r>
            <a:r>
              <a:rPr sz="2000" b="1" dirty="0">
                <a:latin typeface="Arial"/>
                <a:cs typeface="Arial"/>
              </a:rPr>
              <a:t>and chromogenic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substrates</a:t>
            </a:r>
            <a:endParaRPr sz="2000">
              <a:latin typeface="Arial"/>
              <a:cs typeface="Arial"/>
            </a:endParaRPr>
          </a:p>
          <a:p>
            <a:pPr marL="12700" marR="13208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Arial"/>
                <a:cs typeface="Arial"/>
              </a:rPr>
              <a:t>The presence of pathogenic bacteria </a:t>
            </a:r>
            <a:r>
              <a:rPr sz="2000" b="1" spc="-5" dirty="0">
                <a:latin typeface="Arial"/>
                <a:cs typeface="Arial"/>
              </a:rPr>
              <a:t>is indicated </a:t>
            </a:r>
            <a:r>
              <a:rPr sz="2000" b="1" dirty="0">
                <a:latin typeface="Arial"/>
                <a:cs typeface="Arial"/>
              </a:rPr>
              <a:t>by a</a:t>
            </a:r>
            <a:r>
              <a:rPr sz="2000" b="1" spc="-1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color  change, a </a:t>
            </a:r>
            <a:r>
              <a:rPr sz="2000" b="1" spc="-5" dirty="0">
                <a:latin typeface="Arial"/>
                <a:cs typeface="Arial"/>
              </a:rPr>
              <a:t>result </a:t>
            </a:r>
            <a:r>
              <a:rPr sz="2000" b="1" dirty="0">
                <a:latin typeface="Arial"/>
                <a:cs typeface="Arial"/>
              </a:rPr>
              <a:t>that </a:t>
            </a:r>
            <a:r>
              <a:rPr sz="2000" b="1" spc="-5" dirty="0">
                <a:latin typeface="Arial"/>
                <a:cs typeface="Arial"/>
              </a:rPr>
              <a:t>may be easily interpreted by </a:t>
            </a:r>
            <a:r>
              <a:rPr sz="2000" b="1" dirty="0">
                <a:latin typeface="Arial"/>
                <a:cs typeface="Arial"/>
              </a:rPr>
              <a:t>the user  without the need for </a:t>
            </a:r>
            <a:r>
              <a:rPr sz="2000" b="1" spc="-5" dirty="0">
                <a:latin typeface="Arial"/>
                <a:cs typeface="Arial"/>
              </a:rPr>
              <a:t>complex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instrumentation</a:t>
            </a:r>
            <a:endParaRPr sz="2000">
              <a:latin typeface="Arial"/>
              <a:cs typeface="Arial"/>
            </a:endParaRPr>
          </a:p>
          <a:p>
            <a:pPr marL="12700" marR="121285">
              <a:lnSpc>
                <a:spcPct val="100000"/>
              </a:lnSpc>
              <a:spcBef>
                <a:spcPts val="1085"/>
              </a:spcBef>
            </a:pPr>
            <a:r>
              <a:rPr sz="2000" b="1" spc="-5" dirty="0">
                <a:latin typeface="Arial"/>
                <a:cs typeface="Arial"/>
              </a:rPr>
              <a:t>Semiquantitative </a:t>
            </a:r>
            <a:r>
              <a:rPr sz="2000" b="1" spc="-10" dirty="0">
                <a:latin typeface="Arial"/>
                <a:cs typeface="Arial"/>
              </a:rPr>
              <a:t>analysis </a:t>
            </a:r>
            <a:r>
              <a:rPr sz="2000" b="1" spc="-5" dirty="0">
                <a:latin typeface="Arial"/>
                <a:cs typeface="Arial"/>
              </a:rPr>
              <a:t>is performed by </a:t>
            </a:r>
            <a:r>
              <a:rPr sz="2000" b="1" dirty="0">
                <a:latin typeface="Arial"/>
                <a:cs typeface="Arial"/>
              </a:rPr>
              <a:t>creating a </a:t>
            </a:r>
            <a:r>
              <a:rPr sz="2000" b="1" spc="-5" dirty="0">
                <a:latin typeface="Arial"/>
                <a:cs typeface="Arial"/>
              </a:rPr>
              <a:t>digital  image of </a:t>
            </a:r>
            <a:r>
              <a:rPr sz="2000" b="1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devices </a:t>
            </a:r>
            <a:r>
              <a:rPr sz="2000" b="1" spc="0" dirty="0">
                <a:latin typeface="Arial"/>
                <a:cs typeface="Arial"/>
              </a:rPr>
              <a:t>with </a:t>
            </a:r>
            <a:r>
              <a:rPr sz="2000" b="1" dirty="0">
                <a:latin typeface="Arial"/>
                <a:cs typeface="Arial"/>
              </a:rPr>
              <a:t>an </a:t>
            </a:r>
            <a:r>
              <a:rPr sz="2000" b="1" spc="-5" dirty="0">
                <a:latin typeface="Arial"/>
                <a:cs typeface="Arial"/>
              </a:rPr>
              <a:t>office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scanner</a:t>
            </a:r>
            <a:endParaRPr sz="2000">
              <a:latin typeface="Arial"/>
              <a:cs typeface="Arial"/>
            </a:endParaRPr>
          </a:p>
          <a:p>
            <a:pPr marL="12700" marR="262255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Arial"/>
                <a:cs typeface="Arial"/>
              </a:rPr>
              <a:t>Created by use of </a:t>
            </a:r>
            <a:r>
              <a:rPr sz="2000" b="1" spc="5" dirty="0">
                <a:latin typeface="Arial"/>
                <a:cs typeface="Arial"/>
              </a:rPr>
              <a:t>wax </a:t>
            </a:r>
            <a:r>
              <a:rPr sz="2000" b="1" spc="-5" dirty="0">
                <a:latin typeface="Arial"/>
                <a:cs typeface="Arial"/>
              </a:rPr>
              <a:t>printing </a:t>
            </a:r>
            <a:r>
              <a:rPr sz="2000" b="1" dirty="0">
                <a:latin typeface="Arial"/>
                <a:cs typeface="Arial"/>
              </a:rPr>
              <a:t>on </a:t>
            </a:r>
            <a:r>
              <a:rPr sz="2000" b="1" spc="-5" dirty="0">
                <a:latin typeface="Arial"/>
                <a:cs typeface="Arial"/>
              </a:rPr>
              <a:t>filter </a:t>
            </a:r>
            <a:r>
              <a:rPr sz="2000" b="1" spc="-20" dirty="0">
                <a:latin typeface="Arial"/>
                <a:cs typeface="Arial"/>
              </a:rPr>
              <a:t>paper, </a:t>
            </a:r>
            <a:r>
              <a:rPr sz="2000" b="1" spc="5" dirty="0">
                <a:latin typeface="Arial"/>
                <a:cs typeface="Arial"/>
              </a:rPr>
              <a:t>wax</a:t>
            </a:r>
            <a:r>
              <a:rPr sz="2000" b="1" spc="-2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defines  </a:t>
            </a:r>
            <a:r>
              <a:rPr sz="2000" b="1" spc="-10" dirty="0">
                <a:latin typeface="Arial"/>
                <a:cs typeface="Arial"/>
              </a:rPr>
              <a:t>flow </a:t>
            </a:r>
            <a:r>
              <a:rPr sz="2000" b="1" dirty="0">
                <a:latin typeface="Arial"/>
                <a:cs typeface="Arial"/>
              </a:rPr>
              <a:t>regions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latin typeface="Arial"/>
                <a:cs typeface="Arial"/>
              </a:rPr>
              <a:t>Recent </a:t>
            </a:r>
            <a:r>
              <a:rPr sz="2000" b="1" spc="-5" dirty="0">
                <a:latin typeface="Arial"/>
                <a:cs typeface="Arial"/>
              </a:rPr>
              <a:t>technology emulates conventional PDMS/Si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systems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8686" y="508507"/>
            <a:ext cx="17049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Times New Roman"/>
                <a:cs typeface="Times New Roman"/>
              </a:rPr>
              <a:t>O</a:t>
            </a:r>
            <a:r>
              <a:rPr sz="4400" b="0" spc="0" dirty="0">
                <a:latin typeface="Times New Roman"/>
                <a:cs typeface="Times New Roman"/>
              </a:rPr>
              <a:t>u</a:t>
            </a:r>
            <a:r>
              <a:rPr sz="4400" b="0" dirty="0">
                <a:latin typeface="Times New Roman"/>
                <a:cs typeface="Times New Roman"/>
              </a:rPr>
              <a:t>tli</a:t>
            </a:r>
            <a:r>
              <a:rPr sz="4400" b="0" spc="0" dirty="0">
                <a:latin typeface="Times New Roman"/>
                <a:cs typeface="Times New Roman"/>
              </a:rPr>
              <a:t>n</a:t>
            </a:r>
            <a:r>
              <a:rPr sz="4400" b="0" dirty="0">
                <a:latin typeface="Times New Roman"/>
                <a:cs typeface="Times New Roman"/>
              </a:rPr>
              <a:t>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2577"/>
            <a:ext cx="4777740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Microfluidics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Overview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Physics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Microfluidics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Operational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Components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Materials 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and</a:t>
            </a:r>
            <a:r>
              <a:rPr sz="3200" spc="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0070C0"/>
                </a:solidFill>
                <a:latin typeface="Times New Roman"/>
                <a:cs typeface="Times New Roman"/>
              </a:rPr>
              <a:t>Applications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739" y="497839"/>
            <a:ext cx="39287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Arial"/>
                <a:cs typeface="Arial"/>
              </a:rPr>
              <a:t>Paper </a:t>
            </a:r>
            <a:r>
              <a:rPr b="0" spc="-5" dirty="0">
                <a:latin typeface="Arial"/>
                <a:cs typeface="Arial"/>
              </a:rPr>
              <a:t>based</a:t>
            </a:r>
            <a:r>
              <a:rPr b="0" spc="-60" dirty="0">
                <a:latin typeface="Arial"/>
                <a:cs typeface="Arial"/>
              </a:rPr>
              <a:t> </a:t>
            </a:r>
            <a:r>
              <a:rPr b="0" spc="-5" dirty="0">
                <a:latin typeface="Arial"/>
                <a:cs typeface="Arial"/>
              </a:rPr>
              <a:t>systems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0964" y="6400800"/>
            <a:ext cx="8206740" cy="2717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90"/>
              </a:spcBef>
            </a:pPr>
            <a:r>
              <a:rPr sz="800" b="1" dirty="0">
                <a:latin typeface="Arial Black"/>
                <a:cs typeface="Arial Black"/>
              </a:rPr>
              <a:t>Jana</a:t>
            </a:r>
            <a:r>
              <a:rPr sz="800" b="1" spc="-10" dirty="0">
                <a:latin typeface="Arial Black"/>
                <a:cs typeface="Arial Black"/>
              </a:rPr>
              <a:t> </a:t>
            </a:r>
            <a:r>
              <a:rPr sz="800" b="1" spc="-5" dirty="0">
                <a:latin typeface="Arial Black"/>
                <a:cs typeface="Arial Black"/>
              </a:rPr>
              <a:t>C. </a:t>
            </a:r>
            <a:r>
              <a:rPr sz="800" b="1" dirty="0">
                <a:latin typeface="Arial Black"/>
                <a:cs typeface="Arial Black"/>
              </a:rPr>
              <a:t>Jokerst,</a:t>
            </a:r>
            <a:r>
              <a:rPr sz="800" b="1" spc="-4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Jaclyn</a:t>
            </a:r>
            <a:r>
              <a:rPr sz="800" b="1" spc="-25" dirty="0">
                <a:latin typeface="Arial Black"/>
                <a:cs typeface="Arial Black"/>
              </a:rPr>
              <a:t> </a:t>
            </a:r>
            <a:r>
              <a:rPr sz="800" b="1" spc="-5" dirty="0">
                <a:latin typeface="Arial Black"/>
                <a:cs typeface="Arial Black"/>
              </a:rPr>
              <a:t>A. </a:t>
            </a:r>
            <a:r>
              <a:rPr sz="800" b="1" dirty="0">
                <a:latin typeface="Arial Black"/>
                <a:cs typeface="Arial Black"/>
              </a:rPr>
              <a:t>Adkins,</a:t>
            </a:r>
            <a:r>
              <a:rPr sz="800" b="1" spc="-1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Bledar</a:t>
            </a:r>
            <a:r>
              <a:rPr sz="800" b="1" spc="-2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Bisha,</a:t>
            </a:r>
            <a:r>
              <a:rPr sz="800" b="1" spc="-1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Mallory</a:t>
            </a:r>
            <a:r>
              <a:rPr sz="800" b="1" spc="-3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M.</a:t>
            </a:r>
            <a:r>
              <a:rPr sz="800" b="1" spc="-1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Mentele,</a:t>
            </a:r>
            <a:r>
              <a:rPr sz="800" b="1" spc="-4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Lawrence</a:t>
            </a:r>
            <a:r>
              <a:rPr sz="800" b="1" spc="-25" dirty="0">
                <a:latin typeface="Arial Black"/>
                <a:cs typeface="Arial Black"/>
              </a:rPr>
              <a:t> </a:t>
            </a:r>
            <a:r>
              <a:rPr sz="800" b="1" spc="-5" dirty="0">
                <a:latin typeface="Arial Black"/>
                <a:cs typeface="Arial Black"/>
              </a:rPr>
              <a:t>D.</a:t>
            </a:r>
            <a:r>
              <a:rPr sz="800" b="1" spc="-1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Goodridge,</a:t>
            </a:r>
            <a:r>
              <a:rPr sz="800" b="1" spc="-4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and</a:t>
            </a:r>
            <a:r>
              <a:rPr sz="800" b="1" spc="-1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Charles</a:t>
            </a:r>
            <a:r>
              <a:rPr sz="800" b="1" spc="-30" dirty="0">
                <a:latin typeface="Arial Black"/>
                <a:cs typeface="Arial Black"/>
              </a:rPr>
              <a:t> </a:t>
            </a:r>
            <a:r>
              <a:rPr sz="800" b="1" spc="-5" dirty="0">
                <a:latin typeface="Arial Black"/>
                <a:cs typeface="Arial Black"/>
              </a:rPr>
              <a:t>S. </a:t>
            </a:r>
            <a:r>
              <a:rPr sz="800" b="1" dirty="0">
                <a:latin typeface="Arial Black"/>
                <a:cs typeface="Arial Black"/>
              </a:rPr>
              <a:t>Henry,</a:t>
            </a:r>
            <a:r>
              <a:rPr sz="800" b="1" spc="-4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“Development</a:t>
            </a:r>
            <a:r>
              <a:rPr sz="800" b="1" spc="-40" dirty="0">
                <a:latin typeface="Arial Black"/>
                <a:cs typeface="Arial Black"/>
              </a:rPr>
              <a:t> </a:t>
            </a:r>
            <a:r>
              <a:rPr sz="800" b="1" spc="-5" dirty="0">
                <a:latin typeface="Arial Black"/>
                <a:cs typeface="Arial Black"/>
              </a:rPr>
              <a:t>of</a:t>
            </a:r>
            <a:r>
              <a:rPr sz="800" b="1" dirty="0">
                <a:latin typeface="Arial Black"/>
                <a:cs typeface="Arial Black"/>
              </a:rPr>
              <a:t> a</a:t>
            </a:r>
            <a:r>
              <a:rPr sz="800" b="1" spc="-1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Paper-Based  Analytical</a:t>
            </a:r>
            <a:r>
              <a:rPr sz="800" b="1" spc="-3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Device</a:t>
            </a:r>
            <a:r>
              <a:rPr sz="800" b="1" spc="-2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for</a:t>
            </a:r>
            <a:r>
              <a:rPr sz="800" b="1" spc="-1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Colorimetric</a:t>
            </a:r>
            <a:r>
              <a:rPr sz="800" b="1" spc="-5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Detection</a:t>
            </a:r>
            <a:r>
              <a:rPr sz="800" b="1" spc="-3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of</a:t>
            </a:r>
            <a:r>
              <a:rPr sz="800" b="1" spc="-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Select</a:t>
            </a:r>
            <a:r>
              <a:rPr sz="800" b="1" spc="-2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Foodborne</a:t>
            </a:r>
            <a:r>
              <a:rPr sz="800" b="1" spc="-2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Pathogens’,</a:t>
            </a:r>
            <a:r>
              <a:rPr sz="800" b="1" spc="-45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Anal.</a:t>
            </a:r>
            <a:r>
              <a:rPr sz="800" b="1" spc="-2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Chem.</a:t>
            </a:r>
            <a:r>
              <a:rPr sz="800" b="1" spc="-2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2012,</a:t>
            </a:r>
            <a:r>
              <a:rPr sz="800" b="1" spc="-2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84,</a:t>
            </a:r>
            <a:r>
              <a:rPr sz="800" b="1" spc="-20" dirty="0">
                <a:latin typeface="Arial Black"/>
                <a:cs typeface="Arial Black"/>
              </a:rPr>
              <a:t> </a:t>
            </a:r>
            <a:r>
              <a:rPr sz="800" b="1" dirty="0">
                <a:latin typeface="Arial Black"/>
                <a:cs typeface="Arial Black"/>
              </a:rPr>
              <a:t>2900−2907</a:t>
            </a:r>
            <a:endParaRPr sz="8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173" y="1143000"/>
            <a:ext cx="7268863" cy="4343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2140" y="5438647"/>
            <a:ext cx="7299959" cy="7181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00" b="1" spc="10" dirty="0">
                <a:latin typeface="Arial"/>
                <a:cs typeface="Arial"/>
              </a:rPr>
              <a:t>Determination of lowest detectable amount of </a:t>
            </a:r>
            <a:r>
              <a:rPr sz="1300" b="1" dirty="0">
                <a:latin typeface="Arial"/>
                <a:cs typeface="Arial"/>
              </a:rPr>
              <a:t>(A) </a:t>
            </a:r>
            <a:r>
              <a:rPr sz="1300" b="1" spc="10" dirty="0">
                <a:latin typeface="Arial"/>
                <a:cs typeface="Arial"/>
              </a:rPr>
              <a:t>β-galactosidase, </a:t>
            </a:r>
            <a:r>
              <a:rPr sz="1300" b="1" spc="5" dirty="0">
                <a:latin typeface="Arial"/>
                <a:cs typeface="Arial"/>
              </a:rPr>
              <a:t>(B) esterase, </a:t>
            </a:r>
            <a:r>
              <a:rPr sz="1300" b="1" spc="10" dirty="0">
                <a:latin typeface="Arial"/>
                <a:cs typeface="Arial"/>
              </a:rPr>
              <a:t>and</a:t>
            </a:r>
            <a:r>
              <a:rPr sz="1300" b="1" spc="-20" dirty="0">
                <a:latin typeface="Arial"/>
                <a:cs typeface="Arial"/>
              </a:rPr>
              <a:t> </a:t>
            </a:r>
            <a:r>
              <a:rPr sz="1300" b="1" spc="5" dirty="0">
                <a:latin typeface="Arial"/>
                <a:cs typeface="Arial"/>
              </a:rPr>
              <a:t>(C)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b="1" spc="10" dirty="0">
                <a:latin typeface="Arial"/>
                <a:cs typeface="Arial"/>
              </a:rPr>
              <a:t>PI-PLC </a:t>
            </a:r>
            <a:r>
              <a:rPr sz="1300" b="1" spc="5" dirty="0">
                <a:latin typeface="Arial"/>
                <a:cs typeface="Arial"/>
              </a:rPr>
              <a:t>enzymes </a:t>
            </a:r>
            <a:r>
              <a:rPr sz="1300" b="1" spc="0" dirty="0">
                <a:latin typeface="Arial"/>
                <a:cs typeface="Arial"/>
              </a:rPr>
              <a:t>via </a:t>
            </a:r>
            <a:r>
              <a:rPr sz="1300" b="1" spc="10" dirty="0">
                <a:latin typeface="Arial"/>
                <a:cs typeface="Arial"/>
              </a:rPr>
              <a:t>optimal substrate concentrations. </a:t>
            </a:r>
            <a:r>
              <a:rPr sz="1300" b="1" dirty="0">
                <a:latin typeface="Arial"/>
                <a:cs typeface="Arial"/>
              </a:rPr>
              <a:t>Average </a:t>
            </a:r>
            <a:r>
              <a:rPr sz="1300" b="1" spc="10" dirty="0">
                <a:latin typeface="Arial"/>
                <a:cs typeface="Arial"/>
              </a:rPr>
              <a:t>grey </a:t>
            </a:r>
            <a:r>
              <a:rPr sz="1300" b="1" spc="5" dirty="0">
                <a:latin typeface="Arial"/>
                <a:cs typeface="Arial"/>
              </a:rPr>
              <a:t>intensities are</a:t>
            </a:r>
            <a:r>
              <a:rPr sz="1300" b="1" spc="15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plotted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300" b="1" spc="0" dirty="0">
                <a:latin typeface="Arial"/>
                <a:cs typeface="Arial"/>
              </a:rPr>
              <a:t>vs </a:t>
            </a:r>
            <a:r>
              <a:rPr sz="1300" b="1" spc="10" dirty="0">
                <a:latin typeface="Arial"/>
                <a:cs typeface="Arial"/>
              </a:rPr>
              <a:t>the amount of </a:t>
            </a:r>
            <a:r>
              <a:rPr sz="1300" b="1" spc="5" dirty="0">
                <a:latin typeface="Arial"/>
                <a:cs typeface="Arial"/>
              </a:rPr>
              <a:t>enzyme in </a:t>
            </a:r>
            <a:r>
              <a:rPr sz="1300" b="1" spc="10" dirty="0">
                <a:latin typeface="Arial"/>
                <a:cs typeface="Arial"/>
              </a:rPr>
              <a:t>each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spc="10" dirty="0">
                <a:latin typeface="Arial"/>
                <a:cs typeface="Arial"/>
              </a:rPr>
              <a:t>spot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526" y="234188"/>
            <a:ext cx="442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Paper based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914400"/>
            <a:ext cx="844169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5132323"/>
            <a:ext cx="73755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Immunoassays: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Whitesides group </a:t>
            </a:r>
            <a:r>
              <a:rPr sz="1800" spc="-5" dirty="0">
                <a:latin typeface="Arial"/>
                <a:cs typeface="Arial"/>
              </a:rPr>
              <a:t>assay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5" dirty="0">
                <a:latin typeface="Arial"/>
                <a:cs typeface="Arial"/>
              </a:rPr>
              <a:t>a </a:t>
            </a:r>
            <a:r>
              <a:rPr sz="1800" spc="-10" dirty="0">
                <a:latin typeface="Arial"/>
                <a:cs typeface="Arial"/>
              </a:rPr>
              <a:t>movable </a:t>
            </a:r>
            <a:r>
              <a:rPr sz="1800" spc="-5" dirty="0">
                <a:latin typeface="Arial"/>
                <a:cs typeface="Arial"/>
              </a:rPr>
              <a:t>strip, b. </a:t>
            </a:r>
            <a:r>
              <a:rPr sz="1800" spc="-10" dirty="0">
                <a:latin typeface="Arial"/>
                <a:cs typeface="Arial"/>
              </a:rPr>
              <a:t>origami-based </a:t>
            </a:r>
            <a:r>
              <a:rPr sz="1800" spc="-5" dirty="0">
                <a:latin typeface="Arial"/>
                <a:cs typeface="Arial"/>
              </a:rPr>
              <a:t>device  for </a:t>
            </a:r>
            <a:r>
              <a:rPr sz="1800" spc="-10" dirty="0">
                <a:latin typeface="Arial"/>
                <a:cs typeface="Arial"/>
              </a:rPr>
              <a:t>detection </a:t>
            </a:r>
            <a:r>
              <a:rPr sz="1800" spc="-5" dirty="0">
                <a:latin typeface="Arial"/>
                <a:cs typeface="Arial"/>
              </a:rPr>
              <a:t>of tumor markers, </a:t>
            </a:r>
            <a:r>
              <a:rPr sz="1800" dirty="0">
                <a:latin typeface="Arial"/>
                <a:cs typeface="Arial"/>
              </a:rPr>
              <a:t>c. </a:t>
            </a:r>
            <a:r>
              <a:rPr sz="1800" spc="-10" dirty="0">
                <a:latin typeface="Arial"/>
                <a:cs typeface="Arial"/>
              </a:rPr>
              <a:t>electrochemiluminescence detection of  </a:t>
            </a:r>
            <a:r>
              <a:rPr sz="1800" spc="-5" dirty="0">
                <a:latin typeface="Arial"/>
                <a:cs typeface="Arial"/>
              </a:rPr>
              <a:t>tumor markers, d </a:t>
            </a:r>
            <a:r>
              <a:rPr sz="1800" spc="-10" dirty="0">
                <a:latin typeface="Arial"/>
                <a:cs typeface="Arial"/>
              </a:rPr>
              <a:t>potentiometric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immunoassay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726" y="691388"/>
            <a:ext cx="442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Paper based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25599"/>
            <a:ext cx="7378065" cy="39878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252729" indent="-342900">
              <a:lnSpc>
                <a:spcPts val="24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Used for the separation and detection of  underivatized carbohy- drates, amino acids, and  sulfur-containing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antibiotics</a:t>
            </a: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This paper device determined glucose, lactate,  and uric acid in biological samples using </a:t>
            </a:r>
            <a:r>
              <a:rPr sz="2500" spc="-10" dirty="0">
                <a:latin typeface="Arial"/>
                <a:cs typeface="Arial"/>
              </a:rPr>
              <a:t>oxidase  </a:t>
            </a:r>
            <a:r>
              <a:rPr sz="2500" spc="-5" dirty="0">
                <a:latin typeface="Arial"/>
                <a:cs typeface="Arial"/>
              </a:rPr>
              <a:t>enzyme reactions (similar to previous research on  a silicon/pdms</a:t>
            </a:r>
            <a:r>
              <a:rPr sz="2500" spc="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system)</a:t>
            </a:r>
            <a:endParaRPr sz="2500">
              <a:latin typeface="Arial"/>
              <a:cs typeface="Arial"/>
            </a:endParaRPr>
          </a:p>
          <a:p>
            <a:pPr marL="355600" marR="295275" indent="-342900">
              <a:lnSpc>
                <a:spcPts val="24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These include glucose </a:t>
            </a:r>
            <a:r>
              <a:rPr sz="2500" spc="-10" dirty="0">
                <a:latin typeface="Arial"/>
                <a:cs typeface="Arial"/>
              </a:rPr>
              <a:t>oxidase, </a:t>
            </a:r>
            <a:r>
              <a:rPr sz="2500" spc="-5" dirty="0">
                <a:latin typeface="Arial"/>
                <a:cs typeface="Arial"/>
              </a:rPr>
              <a:t>lactate </a:t>
            </a:r>
            <a:r>
              <a:rPr sz="2500" spc="-10" dirty="0">
                <a:latin typeface="Arial"/>
                <a:cs typeface="Arial"/>
              </a:rPr>
              <a:t>oxidase,  </a:t>
            </a:r>
            <a:r>
              <a:rPr sz="2500" spc="-5" dirty="0">
                <a:latin typeface="Arial"/>
                <a:cs typeface="Arial"/>
              </a:rPr>
              <a:t>and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uricase</a:t>
            </a:r>
            <a:endParaRPr sz="2500">
              <a:latin typeface="Arial"/>
              <a:cs typeface="Arial"/>
            </a:endParaRPr>
          </a:p>
          <a:p>
            <a:pPr marL="355600" marR="556895" indent="-342900">
              <a:lnSpc>
                <a:spcPts val="24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These techniques are previously </a:t>
            </a:r>
            <a:r>
              <a:rPr sz="2500" spc="-10" dirty="0">
                <a:latin typeface="Arial"/>
                <a:cs typeface="Arial"/>
              </a:rPr>
              <a:t>expressed </a:t>
            </a:r>
            <a:r>
              <a:rPr sz="2500" spc="-5" dirty="0">
                <a:latin typeface="Arial"/>
                <a:cs typeface="Arial"/>
              </a:rPr>
              <a:t>in  other technical publications by </a:t>
            </a:r>
            <a:r>
              <a:rPr sz="2500" spc="-10" dirty="0">
                <a:latin typeface="Arial"/>
                <a:cs typeface="Arial"/>
              </a:rPr>
              <a:t>Dr. </a:t>
            </a:r>
            <a:r>
              <a:rPr sz="2500" spc="-5" dirty="0">
                <a:latin typeface="Arial"/>
                <a:cs typeface="Arial"/>
              </a:rPr>
              <a:t>Henry in  conventional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devices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613" y="6100064"/>
            <a:ext cx="7381875" cy="299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08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Wijitar </a:t>
            </a:r>
            <a:r>
              <a:rPr sz="1000" spc="-10" dirty="0">
                <a:latin typeface="Arial"/>
                <a:cs typeface="Arial"/>
              </a:rPr>
              <a:t>Dungchai, Orawon Chailapakul, and Charles </a:t>
            </a:r>
            <a:r>
              <a:rPr sz="1000" spc="-5" dirty="0">
                <a:latin typeface="Arial"/>
                <a:cs typeface="Arial"/>
              </a:rPr>
              <a:t>S. Henry ,Electrochemical </a:t>
            </a:r>
            <a:r>
              <a:rPr sz="1000" spc="-10" dirty="0">
                <a:latin typeface="Arial"/>
                <a:cs typeface="Arial"/>
              </a:rPr>
              <a:t>Detection </a:t>
            </a:r>
            <a:r>
              <a:rPr sz="1000" spc="-5" dirty="0">
                <a:latin typeface="Arial"/>
                <a:cs typeface="Arial"/>
              </a:rPr>
              <a:t>for Paper-Based Microfluidics </a:t>
            </a:r>
            <a:r>
              <a:rPr sz="1000" i="1" spc="-10" dirty="0">
                <a:latin typeface="Arial"/>
                <a:cs typeface="Arial"/>
              </a:rPr>
              <a:t>Anal.</a:t>
            </a:r>
            <a:r>
              <a:rPr sz="1000" i="1" spc="2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Chem.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80"/>
              </a:lnSpc>
            </a:pPr>
            <a:r>
              <a:rPr sz="1000" spc="-10" dirty="0">
                <a:latin typeface="Arial"/>
                <a:cs typeface="Arial"/>
              </a:rPr>
              <a:t>2009, </a:t>
            </a:r>
            <a:r>
              <a:rPr sz="1000" i="1" spc="-10" dirty="0">
                <a:latin typeface="Arial"/>
                <a:cs typeface="Arial"/>
              </a:rPr>
              <a:t>81,</a:t>
            </a:r>
            <a:r>
              <a:rPr sz="1000" i="1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5821–5826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726" y="691388"/>
            <a:ext cx="442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Paper based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625599"/>
            <a:ext cx="7338695" cy="2997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Multi stack configuration from </a:t>
            </a:r>
            <a:r>
              <a:rPr sz="2500" spc="-10" dirty="0">
                <a:latin typeface="Arial"/>
                <a:cs typeface="Arial"/>
              </a:rPr>
              <a:t>Dr. </a:t>
            </a:r>
            <a:r>
              <a:rPr sz="2500" spc="-5" dirty="0">
                <a:latin typeface="Arial"/>
                <a:cs typeface="Arial"/>
              </a:rPr>
              <a:t>Henry’s</a:t>
            </a:r>
            <a:r>
              <a:rPr sz="2500" spc="6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work.</a:t>
            </a:r>
            <a:endParaRPr sz="2500">
              <a:latin typeface="Arial"/>
              <a:cs typeface="Arial"/>
            </a:endParaRPr>
          </a:p>
          <a:p>
            <a:pPr marL="355600" marR="301625" indent="-342900">
              <a:lnSpc>
                <a:spcPts val="2400"/>
              </a:lnSpc>
              <a:spcBef>
                <a:spcPts val="58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Layer 1: Photo- lithography was used to pattern  Whatman filter paper using SU8</a:t>
            </a:r>
            <a:r>
              <a:rPr sz="2500" spc="5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resist</a:t>
            </a: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Arial"/>
                <a:cs typeface="Arial"/>
              </a:rPr>
              <a:t>Layer 2: Electrochemical Detector for Paper-  Based Microfluidic Devices. The electrodes were  screen- printed in house using carbon ink  containing PB as the working (WE) and counter  electrode (CE) and silver/silver chloride ink as the  reference electrode (RE) and conductive</a:t>
            </a:r>
            <a:r>
              <a:rPr sz="2500" spc="50" dirty="0">
                <a:latin typeface="Arial"/>
                <a:cs typeface="Arial"/>
              </a:rPr>
              <a:t> </a:t>
            </a:r>
            <a:r>
              <a:rPr sz="2500" spc="-5" dirty="0">
                <a:latin typeface="Arial"/>
                <a:cs typeface="Arial"/>
              </a:rPr>
              <a:t>pads.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6125971"/>
            <a:ext cx="698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•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2513" y="6125971"/>
            <a:ext cx="6975475" cy="29972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>
              <a:lnSpc>
                <a:spcPts val="960"/>
              </a:lnSpc>
              <a:spcBef>
                <a:spcPts val="325"/>
              </a:spcBef>
            </a:pPr>
            <a:r>
              <a:rPr sz="1000" spc="-5" dirty="0">
                <a:latin typeface="Arial"/>
                <a:cs typeface="Arial"/>
              </a:rPr>
              <a:t>Wijitar </a:t>
            </a:r>
            <a:r>
              <a:rPr sz="1000" spc="-10" dirty="0">
                <a:latin typeface="Arial"/>
                <a:cs typeface="Arial"/>
              </a:rPr>
              <a:t>Dungchai, Orawon Chailapakul, and Charles </a:t>
            </a:r>
            <a:r>
              <a:rPr sz="1000" spc="-5" dirty="0">
                <a:latin typeface="Arial"/>
                <a:cs typeface="Arial"/>
              </a:rPr>
              <a:t>S. Henry ,Electrochemical </a:t>
            </a:r>
            <a:r>
              <a:rPr sz="1000" spc="-10" dirty="0">
                <a:latin typeface="Arial"/>
                <a:cs typeface="Arial"/>
              </a:rPr>
              <a:t>Detection </a:t>
            </a:r>
            <a:r>
              <a:rPr sz="1000" spc="-5" dirty="0">
                <a:latin typeface="Arial"/>
                <a:cs typeface="Arial"/>
              </a:rPr>
              <a:t>for Paper-Based Microfluidics </a:t>
            </a:r>
            <a:r>
              <a:rPr sz="1000" i="1" spc="-10" dirty="0">
                <a:latin typeface="Arial"/>
                <a:cs typeface="Arial"/>
              </a:rPr>
              <a:t>Anal.  Chem. </a:t>
            </a:r>
            <a:r>
              <a:rPr sz="1000" spc="-10" dirty="0">
                <a:latin typeface="Arial"/>
                <a:cs typeface="Arial"/>
              </a:rPr>
              <a:t>2009, </a:t>
            </a:r>
            <a:r>
              <a:rPr sz="1000" i="1" spc="-10" dirty="0">
                <a:latin typeface="Arial"/>
                <a:cs typeface="Arial"/>
              </a:rPr>
              <a:t>81,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5821–5826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526" y="152400"/>
            <a:ext cx="4420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latin typeface="Arial"/>
                <a:cs typeface="Arial"/>
              </a:rPr>
              <a:t>Paper based</a:t>
            </a:r>
            <a:r>
              <a:rPr sz="3600" b="0" spc="-55" dirty="0">
                <a:latin typeface="Arial"/>
                <a:cs typeface="Arial"/>
              </a:rPr>
              <a:t> </a:t>
            </a:r>
            <a:r>
              <a:rPr sz="3600" b="0" spc="-5" dirty="0">
                <a:latin typeface="Arial"/>
                <a:cs typeface="Arial"/>
              </a:rPr>
              <a:t>systems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838200"/>
            <a:ext cx="3604234" cy="2971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3978338"/>
            <a:ext cx="360108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Basic </a:t>
            </a:r>
            <a:r>
              <a:rPr sz="1800" spc="-10" dirty="0">
                <a:latin typeface="Arial"/>
                <a:cs typeface="Arial"/>
              </a:rPr>
              <a:t>design </a:t>
            </a:r>
            <a:r>
              <a:rPr sz="1800" spc="-5" dirty="0">
                <a:latin typeface="Arial"/>
                <a:cs typeface="Arial"/>
              </a:rPr>
              <a:t>of the </a:t>
            </a:r>
            <a:r>
              <a:rPr sz="1800" spc="-10" dirty="0">
                <a:latin typeface="Arial"/>
                <a:cs typeface="Arial"/>
              </a:rPr>
              <a:t>electrochemical  detection </a:t>
            </a:r>
            <a:r>
              <a:rPr sz="1800" spc="-5" dirty="0">
                <a:latin typeface="Arial"/>
                <a:cs typeface="Arial"/>
              </a:rPr>
              <a:t>cell for </a:t>
            </a:r>
            <a:r>
              <a:rPr sz="1800" spc="-10" dirty="0">
                <a:latin typeface="Arial"/>
                <a:cs typeface="Arial"/>
              </a:rPr>
              <a:t>paper-based  </a:t>
            </a:r>
            <a:r>
              <a:rPr sz="1800" spc="-5" dirty="0">
                <a:latin typeface="Arial"/>
                <a:cs typeface="Arial"/>
              </a:rPr>
              <a:t>microfluidic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devices.</a:t>
            </a:r>
            <a:endParaRPr sz="1800" dirty="0">
              <a:latin typeface="Arial"/>
              <a:cs typeface="Arial"/>
            </a:endParaRPr>
          </a:p>
          <a:p>
            <a:pPr marL="12700" marR="110744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WE, </a:t>
            </a:r>
            <a:r>
              <a:rPr sz="1800" spc="-10" dirty="0">
                <a:latin typeface="Arial"/>
                <a:cs typeface="Arial"/>
              </a:rPr>
              <a:t>working electrode;  </a:t>
            </a:r>
            <a:r>
              <a:rPr sz="1800" spc="-5" dirty="0">
                <a:latin typeface="Arial"/>
                <a:cs typeface="Arial"/>
              </a:rPr>
              <a:t>RE, reference </a:t>
            </a:r>
            <a:r>
              <a:rPr sz="1800" spc="-10" dirty="0">
                <a:latin typeface="Arial"/>
                <a:cs typeface="Arial"/>
              </a:rPr>
              <a:t>electrode;  </a:t>
            </a:r>
            <a:r>
              <a:rPr sz="1800" spc="-5" dirty="0">
                <a:latin typeface="Arial"/>
                <a:cs typeface="Arial"/>
              </a:rPr>
              <a:t>CE, </a:t>
            </a:r>
            <a:r>
              <a:rPr sz="1800" spc="-10" dirty="0">
                <a:latin typeface="Arial"/>
                <a:cs typeface="Arial"/>
              </a:rPr>
              <a:t>counter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electrode.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8867" y="838200"/>
            <a:ext cx="4017264" cy="2819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60240" y="3733800"/>
            <a:ext cx="4307205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The hydrophilic area at the center of the device  </a:t>
            </a:r>
            <a:r>
              <a:rPr sz="1600" spc="-10" dirty="0">
                <a:latin typeface="Arial"/>
                <a:cs typeface="Arial"/>
              </a:rPr>
              <a:t>wicks </a:t>
            </a:r>
            <a:r>
              <a:rPr sz="1600" spc="-5" dirty="0">
                <a:latin typeface="Arial"/>
                <a:cs typeface="Arial"/>
              </a:rPr>
              <a:t>sample into the three separate test zones  </a:t>
            </a:r>
            <a:r>
              <a:rPr sz="1600" spc="-10" dirty="0">
                <a:latin typeface="Arial"/>
                <a:cs typeface="Arial"/>
              </a:rPr>
              <a:t>where </a:t>
            </a:r>
            <a:r>
              <a:rPr sz="1600" spc="-5" dirty="0">
                <a:latin typeface="Arial"/>
                <a:cs typeface="Arial"/>
              </a:rPr>
              <a:t>independent </a:t>
            </a:r>
            <a:r>
              <a:rPr sz="1600" spc="-10" dirty="0">
                <a:latin typeface="Arial"/>
                <a:cs typeface="Arial"/>
              </a:rPr>
              <a:t>enzyme </a:t>
            </a:r>
            <a:r>
              <a:rPr sz="1600" spc="-5" dirty="0">
                <a:latin typeface="Arial"/>
                <a:cs typeface="Arial"/>
              </a:rPr>
              <a:t>reactions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occur.</a:t>
            </a:r>
            <a:endParaRPr sz="1600">
              <a:latin typeface="Arial"/>
              <a:cs typeface="Arial"/>
            </a:endParaRPr>
          </a:p>
          <a:p>
            <a:pPr marL="12700" marR="45974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The silver electrodes and contact pads are  made</a:t>
            </a:r>
            <a:endParaRPr sz="1600">
              <a:latin typeface="Arial"/>
              <a:cs typeface="Arial"/>
            </a:endParaRPr>
          </a:p>
          <a:p>
            <a:pPr marL="12700" marR="35750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from Ag/AgCl paste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the black electrode  portions being the Pb modified carbon  electrodes.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60240" y="5715000"/>
            <a:ext cx="2868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The device size is 4 cm × 4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cm.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6248400"/>
            <a:ext cx="66509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Arial"/>
                <a:cs typeface="Arial"/>
              </a:rPr>
              <a:t>Wijitar </a:t>
            </a:r>
            <a:r>
              <a:rPr sz="1000" spc="-10" dirty="0">
                <a:latin typeface="Arial"/>
                <a:cs typeface="Arial"/>
              </a:rPr>
              <a:t>Dungchai, Orawon Chailapakul, and Charles </a:t>
            </a:r>
            <a:r>
              <a:rPr sz="1000" spc="-5" dirty="0">
                <a:latin typeface="Arial"/>
                <a:cs typeface="Arial"/>
              </a:rPr>
              <a:t>S. Henry ,Electrochemical </a:t>
            </a:r>
            <a:r>
              <a:rPr sz="1000" spc="-10" dirty="0">
                <a:latin typeface="Arial"/>
                <a:cs typeface="Arial"/>
              </a:rPr>
              <a:t>Detection </a:t>
            </a:r>
            <a:r>
              <a:rPr sz="1000" spc="-5" dirty="0">
                <a:latin typeface="Arial"/>
                <a:cs typeface="Arial"/>
              </a:rPr>
              <a:t>for Paper-Based</a:t>
            </a:r>
            <a:r>
              <a:rPr sz="1000" spc="2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Microfluidics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i="1" spc="-10" dirty="0">
                <a:latin typeface="Arial"/>
                <a:cs typeface="Arial"/>
              </a:rPr>
              <a:t>Anal. Chem. </a:t>
            </a:r>
            <a:r>
              <a:rPr sz="1000" spc="-10" dirty="0">
                <a:latin typeface="Arial"/>
                <a:cs typeface="Arial"/>
              </a:rPr>
              <a:t>2009, </a:t>
            </a:r>
            <a:r>
              <a:rPr sz="1000" i="1" spc="-10" dirty="0">
                <a:latin typeface="Arial"/>
                <a:cs typeface="Arial"/>
              </a:rPr>
              <a:t>81,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5821–5826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2542" y="240284"/>
            <a:ext cx="28454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Arial"/>
                <a:cs typeface="Arial"/>
              </a:rPr>
              <a:t>MicroBioLab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21" y="1319275"/>
            <a:ext cx="7993380" cy="4549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60579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This is a device that can dissect a very small  amount </a:t>
            </a:r>
            <a:r>
              <a:rPr sz="2800" spc="-10" dirty="0">
                <a:latin typeface="Arial"/>
                <a:cs typeface="Arial"/>
              </a:rPr>
              <a:t>DNA, </a:t>
            </a:r>
            <a:r>
              <a:rPr sz="2800" spc="-5" dirty="0">
                <a:latin typeface="Arial"/>
                <a:cs typeface="Arial"/>
              </a:rPr>
              <a:t>protein, cells, or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drug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It can chemically analyze a liquid sample 10,000  times smaller than commercial analytical  instruments</a:t>
            </a:r>
            <a:endParaRPr sz="2800">
              <a:latin typeface="Arial"/>
              <a:cs typeface="Arial"/>
            </a:endParaRPr>
          </a:p>
          <a:p>
            <a:pPr marL="355600" marR="3225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This time-saving chip could be built for genetic  diagnosis, </a:t>
            </a:r>
            <a:r>
              <a:rPr sz="2800" spc="-10" dirty="0">
                <a:latin typeface="Arial"/>
                <a:cs typeface="Arial"/>
              </a:rPr>
              <a:t>DNA </a:t>
            </a:r>
            <a:r>
              <a:rPr sz="2800" spc="-5" dirty="0">
                <a:latin typeface="Arial"/>
                <a:cs typeface="Arial"/>
              </a:rPr>
              <a:t>fingerprinting, and drug  research</a:t>
            </a:r>
            <a:endParaRPr sz="2800">
              <a:latin typeface="Arial"/>
              <a:cs typeface="Arial"/>
            </a:endParaRPr>
          </a:p>
          <a:p>
            <a:pPr marL="355600" marR="61849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Conserves test media, and reduces disposal  issues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246" y="482917"/>
            <a:ext cx="3162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Micro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Arrays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29334"/>
            <a:ext cx="4386580" cy="488759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How they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work</a:t>
            </a:r>
            <a:endParaRPr sz="2200">
              <a:latin typeface="Arial"/>
              <a:cs typeface="Arial"/>
            </a:endParaRPr>
          </a:p>
          <a:p>
            <a:pPr marL="756285" marR="871855" lvl="1" indent="-286385">
              <a:lnSpc>
                <a:spcPts val="2380"/>
              </a:lnSpc>
              <a:spcBef>
                <a:spcPts val="56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Microarrays work by  exploiting the ability of  </a:t>
            </a:r>
            <a:r>
              <a:rPr sz="2200" spc="-10" dirty="0">
                <a:latin typeface="Arial"/>
                <a:cs typeface="Arial"/>
              </a:rPr>
              <a:t>mRNA </a:t>
            </a:r>
            <a:r>
              <a:rPr sz="2200" spc="-5" dirty="0">
                <a:latin typeface="Arial"/>
                <a:cs typeface="Arial"/>
              </a:rPr>
              <a:t>to bind to </a:t>
            </a:r>
            <a:r>
              <a:rPr sz="2200" spc="-10" dirty="0">
                <a:latin typeface="Arial"/>
                <a:cs typeface="Arial"/>
              </a:rPr>
              <a:t>DNA  </a:t>
            </a:r>
            <a:r>
              <a:rPr sz="2200" spc="-5" dirty="0">
                <a:latin typeface="Arial"/>
                <a:cs typeface="Arial"/>
              </a:rPr>
              <a:t>templates.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What they</a:t>
            </a:r>
            <a:r>
              <a:rPr sz="2200" spc="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do</a:t>
            </a:r>
            <a:endParaRPr sz="2200">
              <a:latin typeface="Arial"/>
              <a:cs typeface="Arial"/>
            </a:endParaRPr>
          </a:p>
          <a:p>
            <a:pPr marL="756285" marR="220345" lvl="1" indent="-286385">
              <a:lnSpc>
                <a:spcPts val="2380"/>
              </a:lnSpc>
              <a:spcBef>
                <a:spcPts val="56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Analyzes gene expressions  consisting of small  membranes.</a:t>
            </a:r>
            <a:endParaRPr sz="2200">
              <a:latin typeface="Arial"/>
              <a:cs typeface="Arial"/>
            </a:endParaRPr>
          </a:p>
          <a:p>
            <a:pPr marL="756285" marR="5080" lvl="1" indent="-286385">
              <a:lnSpc>
                <a:spcPts val="2380"/>
              </a:lnSpc>
              <a:spcBef>
                <a:spcPts val="51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latin typeface="Arial"/>
                <a:cs typeface="Arial"/>
              </a:rPr>
              <a:t>Can determine the  expression levels of  hundreds or even thousands  of genes in cells by  measuring the amount of  </a:t>
            </a:r>
            <a:r>
              <a:rPr sz="2200" spc="-10" dirty="0">
                <a:latin typeface="Arial"/>
                <a:cs typeface="Arial"/>
              </a:rPr>
              <a:t>mRNA </a:t>
            </a:r>
            <a:r>
              <a:rPr sz="2200" spc="-5" dirty="0">
                <a:latin typeface="Arial"/>
                <a:cs typeface="Arial"/>
              </a:rPr>
              <a:t>in a single</a:t>
            </a:r>
            <a:r>
              <a:rPr sz="2200" spc="-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experiment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05400" y="2286000"/>
            <a:ext cx="3047999" cy="3276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4140" y="5743447"/>
            <a:ext cx="2048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  <a:hlinkClick r:id="rId3"/>
              </a:rPr>
              <a:t>http://genechip.com/index.affx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5490" y="482917"/>
            <a:ext cx="4589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Micro </a:t>
            </a:r>
            <a:r>
              <a:rPr sz="4400" b="0" spc="-5" dirty="0">
                <a:latin typeface="Arial"/>
                <a:cs typeface="Arial"/>
              </a:rPr>
              <a:t>Arrays</a:t>
            </a:r>
            <a:r>
              <a:rPr sz="4400" b="0" spc="-11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Uses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21" y="1624075"/>
            <a:ext cx="8007350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255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Test structure that can be used with microfluidic  technology to interrogate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samples.</a:t>
            </a:r>
            <a:endParaRPr sz="2800">
              <a:latin typeface="Arial"/>
              <a:cs typeface="Arial"/>
            </a:endParaRPr>
          </a:p>
          <a:p>
            <a:pPr marL="355600" marR="75120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Used to understand fundamental aspects of  growth 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development.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Also used to identify and classify </a:t>
            </a:r>
            <a:r>
              <a:rPr sz="2800" spc="-10" dirty="0">
                <a:latin typeface="Arial"/>
                <a:cs typeface="Arial"/>
              </a:rPr>
              <a:t>DNA </a:t>
            </a:r>
            <a:r>
              <a:rPr sz="2800" spc="-5" dirty="0">
                <a:latin typeface="Arial"/>
                <a:cs typeface="Arial"/>
              </a:rPr>
              <a:t>sequence  information and assign their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function.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51020" y="4495800"/>
            <a:ext cx="2125979" cy="2133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246" y="353218"/>
            <a:ext cx="31629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Micro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Arrays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0436"/>
            <a:ext cx="7919084" cy="343281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Why they are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important</a:t>
            </a:r>
            <a:endParaRPr sz="320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You </a:t>
            </a:r>
            <a:r>
              <a:rPr sz="2800" spc="-5" dirty="0">
                <a:latin typeface="Arial"/>
                <a:cs typeface="Arial"/>
              </a:rPr>
              <a:t>can survey large number of genes rather  quickly.</a:t>
            </a:r>
            <a:endParaRPr sz="2800">
              <a:latin typeface="Arial"/>
              <a:cs typeface="Arial"/>
            </a:endParaRPr>
          </a:p>
          <a:p>
            <a:pPr marL="756285" marR="18351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Can compose and contrast cells and tissues  from being healthy of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diseased.</a:t>
            </a:r>
            <a:endParaRPr sz="2800">
              <a:latin typeface="Arial"/>
              <a:cs typeface="Arial"/>
            </a:endParaRPr>
          </a:p>
          <a:p>
            <a:pPr marL="756285" marR="8572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10" dirty="0">
                <a:latin typeface="Arial"/>
                <a:cs typeface="Arial"/>
              </a:rPr>
              <a:t>Show </a:t>
            </a:r>
            <a:r>
              <a:rPr sz="2800" spc="-5" dirty="0">
                <a:latin typeface="Arial"/>
                <a:cs typeface="Arial"/>
              </a:rPr>
              <a:t>how and why certain genes can or can  not work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together.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0246" y="482917"/>
            <a:ext cx="3162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Micro</a:t>
            </a:r>
            <a:r>
              <a:rPr sz="4400" b="0" spc="-90" dirty="0">
                <a:latin typeface="Arial"/>
                <a:cs typeface="Arial"/>
              </a:rPr>
              <a:t> </a:t>
            </a:r>
            <a:r>
              <a:rPr sz="4400" b="0" spc="-5" dirty="0">
                <a:latin typeface="Arial"/>
                <a:cs typeface="Arial"/>
              </a:rPr>
              <a:t>Arrays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1600200"/>
            <a:ext cx="3913699" cy="2831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4678172"/>
            <a:ext cx="33909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3"/>
              </a:rPr>
              <a:t>http://members.cox.net/amgough/Fanconigenetics-PGD.htm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0" y="1684020"/>
            <a:ext cx="4088891" cy="2702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2667" y="4764023"/>
            <a:ext cx="3713987" cy="230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451" y="482917"/>
            <a:ext cx="471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2577"/>
            <a:ext cx="7635240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SiO</a:t>
            </a:r>
            <a:r>
              <a:rPr sz="3150" baseline="-21164" dirty="0">
                <a:latin typeface="Times New Roman"/>
                <a:cs typeface="Times New Roman"/>
              </a:rPr>
              <a:t>2 </a:t>
            </a:r>
            <a:r>
              <a:rPr sz="3200" dirty="0">
                <a:latin typeface="Times New Roman"/>
                <a:cs typeface="Times New Roman"/>
              </a:rPr>
              <a:t>– etching and</a:t>
            </a:r>
            <a:r>
              <a:rPr sz="3200" spc="-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stacking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Metals </a:t>
            </a:r>
            <a:r>
              <a:rPr sz="3200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Additive </a:t>
            </a:r>
            <a:r>
              <a:rPr sz="3200" dirty="0">
                <a:latin typeface="Times New Roman"/>
                <a:cs typeface="Times New Roman"/>
              </a:rPr>
              <a:t>and </a:t>
            </a:r>
            <a:r>
              <a:rPr sz="3200" spc="-5" dirty="0">
                <a:latin typeface="Times New Roman"/>
                <a:cs typeface="Times New Roman"/>
              </a:rPr>
              <a:t>Subtractive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Processes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814571"/>
            <a:ext cx="2581643" cy="175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4139" y="5833871"/>
            <a:ext cx="15817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http://www.energi-  tech.co.uk/microfluidics.htm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1600" y="3814571"/>
            <a:ext cx="2660903" cy="20619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3166" y="5957696"/>
            <a:ext cx="247650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4"/>
              </a:rPr>
              <a:t>http://www.tmi.vu.lt/legacy/pfk/funkc_darinia </a:t>
            </a:r>
            <a:r>
              <a:rPr sz="1000" spc="-10" dirty="0">
                <a:latin typeface="Arial"/>
                <a:cs typeface="Arial"/>
              </a:rPr>
              <a:t> i/nanostructures/nano_robots.htm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2302" y="208280"/>
            <a:ext cx="68383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dirty="0">
                <a:latin typeface="Arial"/>
                <a:cs typeface="Arial"/>
              </a:rPr>
              <a:t>Advantages/Disadvantages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444236"/>
            <a:ext cx="4627880" cy="42741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Arial"/>
                <a:cs typeface="Arial"/>
              </a:rPr>
              <a:t>Advantages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Very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Small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Disposable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Sealed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Portable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Very Fast response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Disadvantages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Takes place of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jobs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2069" y="482917"/>
            <a:ext cx="2419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S</a:t>
            </a:r>
            <a:r>
              <a:rPr sz="4400" b="0" spc="-5" dirty="0">
                <a:latin typeface="Arial"/>
                <a:cs typeface="Arial"/>
              </a:rPr>
              <a:t>u</a:t>
            </a:r>
            <a:r>
              <a:rPr sz="4400" b="0" dirty="0">
                <a:latin typeface="Arial"/>
                <a:cs typeface="Arial"/>
              </a:rPr>
              <a:t>mm</a:t>
            </a:r>
            <a:r>
              <a:rPr sz="4400" b="0" spc="-5" dirty="0">
                <a:latin typeface="Arial"/>
                <a:cs typeface="Arial"/>
              </a:rPr>
              <a:t>ar</a:t>
            </a:r>
            <a:r>
              <a:rPr sz="4400" b="0" dirty="0">
                <a:latin typeface="Arial"/>
                <a:cs typeface="Arial"/>
              </a:rPr>
              <a:t>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16" y="1572259"/>
            <a:ext cx="7989570" cy="3342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79425" indent="-342900">
              <a:lnSpc>
                <a:spcPts val="3460"/>
              </a:lnSpc>
              <a:spcBef>
                <a:spcPts val="53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Microfluidics is an important </a:t>
            </a:r>
            <a:r>
              <a:rPr sz="3200" spc="-10" dirty="0">
                <a:latin typeface="Arial"/>
                <a:cs typeface="Arial"/>
              </a:rPr>
              <a:t>emerging  </a:t>
            </a:r>
            <a:r>
              <a:rPr sz="3200" spc="-5" dirty="0">
                <a:latin typeface="Arial"/>
                <a:cs typeface="Arial"/>
              </a:rPr>
              <a:t>technology, that uses the tools </a:t>
            </a:r>
            <a:r>
              <a:rPr sz="3200" spc="-10" dirty="0">
                <a:latin typeface="Arial"/>
                <a:cs typeface="Arial"/>
              </a:rPr>
              <a:t>taught </a:t>
            </a:r>
            <a:r>
              <a:rPr sz="3200" spc="-5" dirty="0">
                <a:latin typeface="Arial"/>
                <a:cs typeface="Arial"/>
              </a:rPr>
              <a:t>in  the NMT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program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ts val="3460"/>
              </a:lnSpc>
              <a:spcBef>
                <a:spcPts val="75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Arial"/>
                <a:cs typeface="Arial"/>
              </a:rPr>
              <a:t>Key </a:t>
            </a:r>
            <a:r>
              <a:rPr sz="3200" spc="-10" dirty="0">
                <a:latin typeface="Arial"/>
                <a:cs typeface="Arial"/>
              </a:rPr>
              <a:t>points </a:t>
            </a:r>
            <a:r>
              <a:rPr sz="3200" spc="-5" dirty="0">
                <a:latin typeface="Arial"/>
                <a:cs typeface="Arial"/>
              </a:rPr>
              <a:t>are fluid flow, components, </a:t>
            </a:r>
            <a:r>
              <a:rPr sz="3200" spc="-10" dirty="0">
                <a:latin typeface="Arial"/>
                <a:cs typeface="Arial"/>
              </a:rPr>
              <a:t>and  </a:t>
            </a:r>
            <a:r>
              <a:rPr sz="3200" spc="-5" dirty="0">
                <a:latin typeface="Arial"/>
                <a:cs typeface="Arial"/>
              </a:rPr>
              <a:t>scaling</a:t>
            </a:r>
            <a:endParaRPr sz="3200">
              <a:latin typeface="Arial"/>
              <a:cs typeface="Arial"/>
            </a:endParaRPr>
          </a:p>
          <a:p>
            <a:pPr marL="355600" marR="906780" indent="-342900">
              <a:lnSpc>
                <a:spcPts val="3460"/>
              </a:lnSpc>
              <a:spcBef>
                <a:spcPts val="76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Arial"/>
                <a:cs typeface="Arial"/>
              </a:rPr>
              <a:t>Many biological applications </a:t>
            </a:r>
            <a:r>
              <a:rPr sz="3200" spc="-5" dirty="0">
                <a:latin typeface="Arial"/>
                <a:cs typeface="Arial"/>
              </a:rPr>
              <a:t>that </a:t>
            </a:r>
            <a:r>
              <a:rPr sz="3200" spc="-10" dirty="0">
                <a:latin typeface="Arial"/>
                <a:cs typeface="Arial"/>
              </a:rPr>
              <a:t>may  </a:t>
            </a:r>
            <a:r>
              <a:rPr sz="3200" spc="-5" dirty="0">
                <a:latin typeface="Arial"/>
                <a:cs typeface="Arial"/>
              </a:rPr>
              <a:t>provide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employment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451" y="482917"/>
            <a:ext cx="471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598777"/>
            <a:ext cx="7814309" cy="119634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Polymers </a:t>
            </a:r>
            <a:r>
              <a:rPr sz="3200" dirty="0">
                <a:latin typeface="Times New Roman"/>
                <a:cs typeface="Times New Roman"/>
              </a:rPr>
              <a:t>– physical </a:t>
            </a:r>
            <a:r>
              <a:rPr sz="3200" spc="-5" dirty="0">
                <a:latin typeface="Times New Roman"/>
                <a:cs typeface="Times New Roman"/>
              </a:rPr>
              <a:t>deformation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shaping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Paper </a:t>
            </a:r>
            <a:r>
              <a:rPr sz="3200" dirty="0">
                <a:latin typeface="Times New Roman"/>
                <a:cs typeface="Times New Roman"/>
              </a:rPr>
              <a:t>– substrate used for flow and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cheap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3276600"/>
            <a:ext cx="2438399" cy="2371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0766" y="5678296"/>
            <a:ext cx="308229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http://www.websters-online-  dictionary.org/definitions/Microfluidics?cx=partner-pub-  0939450753529744%3Av0qd01-</a:t>
            </a:r>
            <a:endParaRPr sz="1000">
              <a:latin typeface="Arial"/>
              <a:cs typeface="Arial"/>
            </a:endParaRPr>
          </a:p>
          <a:p>
            <a:pPr marL="558165" marR="549910" indent="-635" algn="ctr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tdlq&amp;cof=FORID%3A9&amp;ie=UTF-  8&amp;q=Microfluidics&amp;sa=Search#922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7651" y="436880"/>
            <a:ext cx="471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292058"/>
            <a:ext cx="8046084" cy="490474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SiO</a:t>
            </a:r>
            <a:r>
              <a:rPr sz="3150" baseline="-21164" dirty="0">
                <a:latin typeface="Times New Roman"/>
                <a:cs typeface="Times New Roman"/>
              </a:rPr>
              <a:t>2 </a:t>
            </a:r>
            <a:r>
              <a:rPr sz="3200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Plasma </a:t>
            </a:r>
            <a:r>
              <a:rPr sz="3200" dirty="0">
                <a:latin typeface="Times New Roman"/>
                <a:cs typeface="Times New Roman"/>
              </a:rPr>
              <a:t>etching or chemical</a:t>
            </a:r>
            <a:r>
              <a:rPr sz="3200" spc="-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etching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Expensive,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dangerous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Metals </a:t>
            </a:r>
            <a:r>
              <a:rPr sz="3200" dirty="0">
                <a:latin typeface="Times New Roman"/>
                <a:cs typeface="Times New Roman"/>
              </a:rPr>
              <a:t>– sacrificial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layers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Expensive </a:t>
            </a:r>
            <a:r>
              <a:rPr sz="2800" spc="-10" dirty="0">
                <a:latin typeface="Times New Roman"/>
                <a:cs typeface="Times New Roman"/>
              </a:rPr>
              <a:t>(materials </a:t>
            </a:r>
            <a:r>
              <a:rPr sz="2800" spc="-5" dirty="0">
                <a:latin typeface="Times New Roman"/>
                <a:cs typeface="Times New Roman"/>
              </a:rPr>
              <a:t>wasted), </a:t>
            </a:r>
            <a:r>
              <a:rPr sz="2800" spc="-10" dirty="0">
                <a:latin typeface="Times New Roman"/>
                <a:cs typeface="Times New Roman"/>
              </a:rPr>
              <a:t>much more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complex</a:t>
            </a:r>
            <a:endParaRPr sz="2800">
              <a:latin typeface="Times New Roman"/>
              <a:cs typeface="Times New Roman"/>
            </a:endParaRPr>
          </a:p>
          <a:p>
            <a:pPr marL="354965" marR="150431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Polymers </a:t>
            </a:r>
            <a:r>
              <a:rPr sz="3200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photopatterning, molding,  </a:t>
            </a:r>
            <a:r>
              <a:rPr sz="3200" dirty="0">
                <a:latin typeface="Times New Roman"/>
                <a:cs typeface="Times New Roman"/>
              </a:rPr>
              <a:t>embossing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Inexpensive, </a:t>
            </a:r>
            <a:r>
              <a:rPr sz="2800" spc="-10" dirty="0">
                <a:latin typeface="Times New Roman"/>
                <a:cs typeface="Times New Roman"/>
              </a:rPr>
              <a:t>easy </a:t>
            </a:r>
            <a:r>
              <a:rPr sz="2800" spc="-5" dirty="0">
                <a:latin typeface="Times New Roman"/>
                <a:cs typeface="Times New Roman"/>
              </a:rPr>
              <a:t>to </a:t>
            </a:r>
            <a:r>
              <a:rPr sz="2800" spc="-10" dirty="0">
                <a:latin typeface="Times New Roman"/>
                <a:cs typeface="Times New Roman"/>
              </a:rPr>
              <a:t>mass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produce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Times New Roman"/>
                <a:cs typeface="Times New Roman"/>
              </a:rPr>
              <a:t>Paper </a:t>
            </a:r>
            <a:r>
              <a:rPr sz="3200" dirty="0">
                <a:latin typeface="Times New Roman"/>
                <a:cs typeface="Times New Roman"/>
              </a:rPr>
              <a:t>– Active or passive</a:t>
            </a:r>
            <a:r>
              <a:rPr sz="3200" spc="-6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results</a:t>
            </a:r>
            <a:endParaRPr sz="3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Times New Roman"/>
                <a:cs typeface="Times New Roman"/>
              </a:rPr>
              <a:t>Inexpensive, </a:t>
            </a:r>
            <a:r>
              <a:rPr sz="2800" spc="-10" dirty="0">
                <a:latin typeface="Times New Roman"/>
                <a:cs typeface="Times New Roman"/>
              </a:rPr>
              <a:t>ease </a:t>
            </a:r>
            <a:r>
              <a:rPr sz="2800" spc="-5" dirty="0">
                <a:latin typeface="Times New Roman"/>
                <a:cs typeface="Times New Roman"/>
              </a:rPr>
              <a:t>of flow, generally slow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630" y="482917"/>
            <a:ext cx="6923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 Polymer</a:t>
            </a:r>
            <a:r>
              <a:rPr sz="4400" b="0" spc="-10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9400"/>
            <a:ext cx="460375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Polymers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PMMA, PDMS, Polyimides,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SU-8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5327" y="2676525"/>
            <a:ext cx="3582157" cy="1466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0276" y="4182872"/>
            <a:ext cx="411099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2835" marR="5080" indent="-108077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3"/>
              </a:rPr>
              <a:t>http://www.nanotechclearinghouse.com/module-NewsFeeds-view-option- 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viewfeed-fid-97-startnum-123.html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73852" y="2503932"/>
            <a:ext cx="2235707" cy="1648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60604" y="4232084"/>
            <a:ext cx="386016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85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5"/>
              </a:rPr>
              <a:t>http://www.rsc.org/Publishing/Journals/lc/article.asp?Type=Issue&amp;Jo </a:t>
            </a:r>
            <a:r>
              <a:rPr sz="1000" spc="-10" dirty="0">
                <a:latin typeface="Arial"/>
                <a:cs typeface="Arial"/>
              </a:rPr>
              <a:t> urnalcode=LC&amp;Issue=11&amp;SubYear=2008&amp;Volume=8&amp;Page=0&amp;GA=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0340" y="4561612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latin typeface="Arial"/>
                <a:cs typeface="Arial"/>
              </a:rPr>
              <a:t>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95983" y="4553711"/>
            <a:ext cx="2225039" cy="17632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8227" y="6367271"/>
            <a:ext cx="33534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marR="5080" indent="-3556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7"/>
              </a:rPr>
              <a:t>http://medicaldesign.com/engineering-prototyping/research- </a:t>
            </a:r>
            <a:r>
              <a:rPr sz="1000" spc="-10" dirty="0">
                <a:latin typeface="Arial"/>
                <a:cs typeface="Arial"/>
              </a:rPr>
              <a:t> development/biomems-evolution-advancement-20091201/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3129" y="4621075"/>
            <a:ext cx="2253524" cy="16071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78615" y="6373621"/>
            <a:ext cx="29730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9"/>
              </a:rPr>
              <a:t>http://www.nkc-mems.com/product_e/su8_3000.html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451" y="482917"/>
            <a:ext cx="4719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</a:t>
            </a:r>
            <a:r>
              <a:rPr sz="4400" b="0" spc="-8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49400"/>
            <a:ext cx="3479165" cy="36245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PDMS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Times New Roman"/>
                <a:cs typeface="Times New Roman"/>
              </a:rPr>
              <a:t>Non-toxic, optically  transparent, surface is easily  modified</a:t>
            </a:r>
            <a:endParaRPr sz="2400">
              <a:latin typeface="Times New Roman"/>
              <a:cs typeface="Times New Roman"/>
            </a:endParaRPr>
          </a:p>
          <a:p>
            <a:pPr marL="469265" marR="343535" lvl="1" indent="635" algn="just">
              <a:lnSpc>
                <a:spcPct val="100000"/>
              </a:lnSpc>
              <a:spcBef>
                <a:spcPts val="15"/>
              </a:spcBef>
              <a:buChar char="–"/>
              <a:tabLst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Naturally hydrophobic,  Oxygen plasma treatment  </a:t>
            </a:r>
            <a:r>
              <a:rPr sz="2000" dirty="0">
                <a:latin typeface="Times New Roman"/>
                <a:cs typeface="Times New Roman"/>
              </a:rPr>
              <a:t>renders </a:t>
            </a:r>
            <a:r>
              <a:rPr sz="2000" spc="-5" dirty="0">
                <a:latin typeface="Times New Roman"/>
                <a:cs typeface="Times New Roman"/>
              </a:rPr>
              <a:t>it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hydrophilic</a:t>
            </a:r>
            <a:endParaRPr sz="2000">
              <a:latin typeface="Times New Roman"/>
              <a:cs typeface="Times New Roman"/>
            </a:endParaRPr>
          </a:p>
          <a:p>
            <a:pPr marL="469265" marR="607695" lvl="1" indent="635">
              <a:lnSpc>
                <a:spcPct val="100000"/>
              </a:lnSpc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Times New Roman"/>
                <a:cs typeface="Times New Roman"/>
              </a:rPr>
              <a:t>Useful for </a:t>
            </a:r>
            <a:r>
              <a:rPr sz="2000" spc="-5" dirty="0">
                <a:latin typeface="Times New Roman"/>
                <a:cs typeface="Times New Roman"/>
              </a:rPr>
              <a:t>fluid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flow  </a:t>
            </a:r>
            <a:r>
              <a:rPr sz="2000" dirty="0">
                <a:latin typeface="Times New Roman"/>
                <a:cs typeface="Times New Roman"/>
              </a:rPr>
              <a:t>and surface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bonding</a:t>
            </a:r>
            <a:endParaRPr sz="2000">
              <a:latin typeface="Times New Roman"/>
              <a:cs typeface="Times New Roman"/>
            </a:endParaRPr>
          </a:p>
          <a:p>
            <a:pPr marL="469265" lvl="1" indent="635" algn="just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Hyperelastic</a:t>
            </a:r>
            <a:endParaRPr sz="2000">
              <a:latin typeface="Times New Roman"/>
              <a:cs typeface="Times New Roman"/>
            </a:endParaRPr>
          </a:p>
          <a:p>
            <a:pPr marL="469265" lvl="1" indent="635" algn="just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000" spc="-5" dirty="0">
                <a:latin typeface="Times New Roman"/>
                <a:cs typeface="Times New Roman"/>
              </a:rPr>
              <a:t>Biocompatible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2103119"/>
            <a:ext cx="3230879" cy="3230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28615" y="5363971"/>
            <a:ext cx="2466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3"/>
              </a:rPr>
              <a:t>http://www.ramehart.com/contactangle.htm.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630" y="482917"/>
            <a:ext cx="6923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 Polymer</a:t>
            </a:r>
            <a:r>
              <a:rPr sz="4400" b="0" spc="-10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8064"/>
            <a:ext cx="8046720" cy="36830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1174750" indent="-342900">
              <a:lnSpc>
                <a:spcPct val="80000"/>
              </a:lnSpc>
              <a:spcBef>
                <a:spcPts val="8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PMMA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spc="-5" dirty="0">
                <a:latin typeface="Times New Roman"/>
                <a:cs typeface="Times New Roman"/>
              </a:rPr>
              <a:t>thermoplastic, used for molding,  </a:t>
            </a:r>
            <a:r>
              <a:rPr sz="3000" dirty="0">
                <a:latin typeface="Times New Roman"/>
                <a:cs typeface="Times New Roman"/>
              </a:rPr>
              <a:t>opaque </a:t>
            </a:r>
            <a:r>
              <a:rPr sz="3000" spc="-5" dirty="0">
                <a:latin typeface="Times New Roman"/>
                <a:cs typeface="Times New Roman"/>
              </a:rPr>
              <a:t>to UV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light</a:t>
            </a:r>
            <a:endParaRPr sz="3000">
              <a:latin typeface="Times New Roman"/>
              <a:cs typeface="Times New Roman"/>
            </a:endParaRPr>
          </a:p>
          <a:p>
            <a:pPr marL="355600" marR="1588770" indent="-342900">
              <a:lnSpc>
                <a:spcPts val="288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PDMS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spc="-5" dirty="0">
                <a:latin typeface="Times New Roman"/>
                <a:cs typeface="Times New Roman"/>
              </a:rPr>
              <a:t>thermoset, non-toxic, optically  transparent,</a:t>
            </a:r>
            <a:r>
              <a:rPr sz="3000" spc="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cured</a:t>
            </a:r>
            <a:endParaRPr sz="3000">
              <a:latin typeface="Times New Roman"/>
              <a:cs typeface="Times New Roman"/>
            </a:endParaRPr>
          </a:p>
          <a:p>
            <a:pPr marL="355600" marR="568960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Polyimides </a:t>
            </a:r>
            <a:r>
              <a:rPr sz="3000" dirty="0">
                <a:latin typeface="Times New Roman"/>
                <a:cs typeface="Times New Roman"/>
              </a:rPr>
              <a:t>– </a:t>
            </a:r>
            <a:r>
              <a:rPr sz="3000" spc="-5" dirty="0">
                <a:latin typeface="Times New Roman"/>
                <a:cs typeface="Times New Roman"/>
              </a:rPr>
              <a:t>thermoset, used for MEMS, high  strength, dielectric strength, </a:t>
            </a:r>
            <a:r>
              <a:rPr sz="3000" dirty="0">
                <a:latin typeface="Times New Roman"/>
                <a:cs typeface="Times New Roman"/>
              </a:rPr>
              <a:t>heat </a:t>
            </a:r>
            <a:r>
              <a:rPr sz="3000" spc="-5" dirty="0">
                <a:latin typeface="Times New Roman"/>
                <a:cs typeface="Times New Roman"/>
              </a:rPr>
              <a:t>resistance,  photopatterned</a:t>
            </a:r>
            <a:endParaRPr sz="30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880"/>
              </a:lnSpc>
              <a:spcBef>
                <a:spcPts val="69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Times New Roman"/>
                <a:cs typeface="Times New Roman"/>
              </a:rPr>
              <a:t>SU-8 – typically sacrificial layer, high mechanical  strength, high aspect ratios, negative</a:t>
            </a:r>
            <a:r>
              <a:rPr sz="3000" spc="114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photoresist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630" y="482917"/>
            <a:ext cx="69234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Arial"/>
                <a:cs typeface="Arial"/>
              </a:rPr>
              <a:t>Common Polymer</a:t>
            </a:r>
            <a:r>
              <a:rPr sz="4400" b="0" spc="-100" dirty="0">
                <a:latin typeface="Arial"/>
                <a:cs typeface="Arial"/>
              </a:rPr>
              <a:t> </a:t>
            </a:r>
            <a:r>
              <a:rPr sz="4400" b="0" dirty="0">
                <a:latin typeface="Arial"/>
                <a:cs typeface="Arial"/>
              </a:rPr>
              <a:t>Materials</a:t>
            </a:r>
            <a:endParaRPr sz="4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1517650"/>
          <a:ext cx="7469504" cy="49657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/>
                <a:gridCol w="1609090"/>
                <a:gridCol w="1474469"/>
                <a:gridCol w="1263650"/>
                <a:gridCol w="1628775"/>
              </a:tblGrid>
              <a:tr h="640080">
                <a:tc>
                  <a:txBody>
                    <a:bodyPr/>
                    <a:lstStyle/>
                    <a:p>
                      <a:pPr marL="495300" marR="292735" indent="-183515">
                        <a:lnSpc>
                          <a:spcPts val="252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d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Fields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Polymers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67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Polyimides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47498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PMMA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PDMS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SU-8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09319">
                <a:tc>
                  <a:txBody>
                    <a:bodyPr/>
                    <a:lstStyle/>
                    <a:p>
                      <a:pPr marL="189230" marR="168910" indent="233045">
                        <a:lnSpc>
                          <a:spcPct val="150000"/>
                        </a:lnSpc>
                        <a:spcBef>
                          <a:spcPts val="85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Primary  </a:t>
                      </a:r>
                      <a:r>
                        <a:rPr sz="1400" b="1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nu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1430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HD-Microsystems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84150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Plaskolite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Dow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Corning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MicroChem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Corp.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Brand</a:t>
                      </a:r>
                      <a:r>
                        <a:rPr sz="14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Name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HD-4100</a:t>
                      </a:r>
                      <a:r>
                        <a:rPr sz="14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series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Optix</a:t>
                      </a:r>
                      <a:r>
                        <a:rPr sz="1400" spc="-1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Acrylite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Sylgard</a:t>
                      </a:r>
                      <a:r>
                        <a:rPr sz="14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184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889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SU-8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  <a:tr h="976630">
                <a:tc>
                  <a:txBody>
                    <a:bodyPr/>
                    <a:lstStyle/>
                    <a:p>
                      <a:pPr marL="554990" marR="191135" indent="-344805">
                        <a:lnSpc>
                          <a:spcPct val="150000"/>
                        </a:lnSpc>
                        <a:spcBef>
                          <a:spcPts val="1115"/>
                        </a:spcBef>
                      </a:pPr>
                      <a:r>
                        <a:rPr sz="1400" b="1" spc="-4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te 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Cost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416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$2,185/kg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4006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$2.70/kg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$16.40/kg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7620"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$500/kg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3F9FA"/>
                    </a:solidFill>
                  </a:tcPr>
                </a:tc>
              </a:tr>
              <a:tr h="1312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77165" marR="151130" indent="272415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Optical  </a:t>
                      </a:r>
                      <a:r>
                        <a:rPr sz="1400" b="1" spc="-8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141605" marR="123825" indent="455295">
                        <a:lnSpc>
                          <a:spcPct val="15000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Yes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(opaque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00" spc="-1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UV)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8255" algn="ct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Yes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12115" marR="396875" indent="261620">
                        <a:lnSpc>
                          <a:spcPct val="150000"/>
                        </a:lnSpc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Yes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(&gt;340</a:t>
                      </a:r>
                      <a:r>
                        <a:rPr sz="1400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nm)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1971</Words>
  <Application>Microsoft Office PowerPoint</Application>
  <PresentationFormat>On-screen Show (4:3)</PresentationFormat>
  <Paragraphs>236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Arial Black</vt:lpstr>
      <vt:lpstr>Calibri</vt:lpstr>
      <vt:lpstr>Cambria Math</vt:lpstr>
      <vt:lpstr>Times New Roman</vt:lpstr>
      <vt:lpstr>Office Theme</vt:lpstr>
      <vt:lpstr>PowerPoint Presentation</vt:lpstr>
      <vt:lpstr>Outline</vt:lpstr>
      <vt:lpstr>Common Materials</vt:lpstr>
      <vt:lpstr>Common Materials</vt:lpstr>
      <vt:lpstr>Common Materials</vt:lpstr>
      <vt:lpstr>Common Polymer Materials</vt:lpstr>
      <vt:lpstr>Common Materials</vt:lpstr>
      <vt:lpstr>Common Polymer Materials</vt:lpstr>
      <vt:lpstr>Common Polymer Materials</vt:lpstr>
      <vt:lpstr>Integrating the Parts</vt:lpstr>
      <vt:lpstr>PULSED AMPEROMETRIC  DETECTION</vt:lpstr>
      <vt:lpstr>PULSED AMPEROMETRIC  DETECTORS</vt:lpstr>
      <vt:lpstr>PULSED AMPEROMETRIC  DETECTORS Direct Determination of Carbohydrates, Amino Acids, and Antibiotics by  Microchip Electrophoresis with Pulsed Amperometric Detection (2003)</vt:lpstr>
      <vt:lpstr>PULSED AMPEROMETRIC  DETECTORS</vt:lpstr>
      <vt:lpstr>A POCKET-SIZED CONVECTIVE  PCR THERMOCYCLER</vt:lpstr>
      <vt:lpstr>A POCKET-SIZED CONVECTIVE  PCR THERMOCYCLER</vt:lpstr>
      <vt:lpstr>A POCKET-SIZED CONVECTIVE  PCR THERMOCYCLER</vt:lpstr>
      <vt:lpstr>Paper based systems</vt:lpstr>
      <vt:lpstr>Paper based systems</vt:lpstr>
      <vt:lpstr>Paper based systems</vt:lpstr>
      <vt:lpstr>Paper based systems</vt:lpstr>
      <vt:lpstr>Paper based systems</vt:lpstr>
      <vt:lpstr>Paper based systems</vt:lpstr>
      <vt:lpstr>Paper based systems</vt:lpstr>
      <vt:lpstr>MicroBioLab</vt:lpstr>
      <vt:lpstr>Micro Arrays</vt:lpstr>
      <vt:lpstr>Micro Arrays Uses</vt:lpstr>
      <vt:lpstr>Micro Arrays</vt:lpstr>
      <vt:lpstr>Micro Arrays</vt:lpstr>
      <vt:lpstr>Advantages/Disadvantages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Nanofabrication Manufacturing Technology</dc:title>
  <dc:creator>jgm145</dc:creator>
  <cp:lastModifiedBy>Renee L. Lindenberg</cp:lastModifiedBy>
  <cp:revision>1</cp:revision>
  <dcterms:created xsi:type="dcterms:W3CDTF">2018-01-24T15:09:25Z</dcterms:created>
  <dcterms:modified xsi:type="dcterms:W3CDTF">2018-01-24T15:38:22Z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Acrobat PDFMaker 11 for PowerPoint</vt:lpwstr>
  </property>
  <property fmtid="{D5CDD505-2E9C-101B-9397-08002B2CF9AE}" pid="4" name="LastSaved">
    <vt:filetime>2018-01-24T00:00:00Z</vt:filetime>
  </property>
</Properties>
</file>