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0" y="10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odscience.psu.ed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800" dirty="0" smtClean="0"/>
              <a:t>www.nano4me.org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 smtClean="0"/>
              <a:t>Nanoscale Science and Technology for Food </a:t>
            </a:r>
            <a:fld id="{862CD6A4-F241-4398-B59C-ADF65728BD48}" type="slidenum">
              <a:rPr lang="en-US" altLang="en-US" sz="800" smtClean="0"/>
              <a:t>‹#›</a:t>
            </a:fld>
            <a:endParaRPr lang="en-US" altLang="en-US" sz="800" dirty="0" smtClean="0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 smtClean="0"/>
              <a:t>Food Science @ Penn State: </a:t>
            </a:r>
            <a:r>
              <a:rPr lang="en-US" altLang="en-US" sz="800" dirty="0" smtClean="0">
                <a:hlinkClick r:id="rId2"/>
              </a:rPr>
              <a:t>www.foodscience.psu.edu</a:t>
            </a:r>
            <a:r>
              <a:rPr lang="en-US" altLang="en-US" sz="800" dirty="0" smtClean="0"/>
              <a:t>. Presented Nov. 14, 2013</a:t>
            </a:r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56888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3366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3366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3366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38200" y="1066800"/>
            <a:ext cx="1684019" cy="1757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600200" y="3733800"/>
            <a:ext cx="5879591" cy="2731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971800" y="609600"/>
            <a:ext cx="2438399" cy="25405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172200" y="1066800"/>
            <a:ext cx="1676399" cy="1219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foodscience.psu.ed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3426" y="299593"/>
            <a:ext cx="7257146" cy="118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3366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1782572"/>
            <a:ext cx="7919719" cy="3434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800" dirty="0" smtClean="0"/>
              <a:t>www.nano4me.org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 smtClean="0"/>
              <a:t>Nanoscale Science and Technology for Food </a:t>
            </a:r>
            <a:fld id="{862CD6A4-F241-4398-B59C-ADF65728BD48}" type="slidenum">
              <a:rPr lang="en-US" altLang="en-US" sz="800" smtClean="0"/>
              <a:t>‹#›</a:t>
            </a:fld>
            <a:endParaRPr lang="en-US" altLang="en-US" sz="800" dirty="0" smtClean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 smtClean="0"/>
              <a:t>Food Science @ Penn State: </a:t>
            </a:r>
            <a:r>
              <a:rPr lang="en-US" altLang="en-US" sz="800" dirty="0" smtClean="0">
                <a:hlinkClick r:id="rId9"/>
              </a:rPr>
              <a:t>www.foodscience.psu.edu</a:t>
            </a:r>
            <a:r>
              <a:rPr lang="en-US" altLang="en-US" sz="800" dirty="0" smtClean="0"/>
              <a:t>. Presented Nov. 14, 2013</a:t>
            </a:r>
            <a:endParaRPr lang="en-US" altLang="en-US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cambridgeconsultants.com/" TargetMode="Externa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oodscience.psu.edu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foodscience.psu.e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trusts.org/" TargetMode="External"/><Relationship Id="rId2" Type="http://schemas.openxmlformats.org/officeDocument/2006/relationships/hyperlink" Target="http://www.nanotechproject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nanoforum.com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71633"/>
            <a:ext cx="8686800" cy="2049295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4213" y="3962400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Nanoscale Science and Technology for Food</a:t>
            </a:r>
            <a:endParaRPr lang="en-US" altLang="en-US" sz="4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9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45850" y="837691"/>
            <a:ext cx="6450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70C0"/>
                </a:solidFill>
              </a:rPr>
              <a:t>Improving Food</a:t>
            </a:r>
            <a:r>
              <a:rPr sz="3600" spc="-55" dirty="0">
                <a:solidFill>
                  <a:srgbClr val="0070C0"/>
                </a:solidFill>
              </a:rPr>
              <a:t> </a:t>
            </a:r>
            <a:r>
              <a:rPr sz="3600" spc="-5" dirty="0">
                <a:solidFill>
                  <a:srgbClr val="0070C0"/>
                </a:solidFill>
              </a:rPr>
              <a:t>Labeling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3388613" y="1784096"/>
            <a:ext cx="508762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333FF"/>
                </a:solidFill>
                <a:latin typeface="Verdana"/>
                <a:cs typeface="Verdana"/>
              </a:rPr>
              <a:t>I</a:t>
            </a:r>
            <a:r>
              <a:rPr sz="1600" spc="-5" dirty="0">
                <a:solidFill>
                  <a:srgbClr val="3333FF"/>
                </a:solidFill>
                <a:latin typeface="Verdana"/>
                <a:cs typeface="Verdana"/>
              </a:rPr>
              <a:t>mproving </a:t>
            </a:r>
            <a:r>
              <a:rPr sz="1600" spc="-10" dirty="0">
                <a:solidFill>
                  <a:srgbClr val="3333FF"/>
                </a:solidFill>
                <a:latin typeface="Verdana"/>
                <a:cs typeface="Verdana"/>
              </a:rPr>
              <a:t>label readability in the </a:t>
            </a:r>
            <a:r>
              <a:rPr sz="1600" spc="-5" dirty="0">
                <a:solidFill>
                  <a:srgbClr val="3333FF"/>
                </a:solidFill>
                <a:latin typeface="Verdana"/>
                <a:cs typeface="Verdana"/>
              </a:rPr>
              <a:t>supermarket to  </a:t>
            </a:r>
            <a:r>
              <a:rPr sz="1600" spc="-10" dirty="0">
                <a:solidFill>
                  <a:srgbClr val="3333FF"/>
                </a:solidFill>
                <a:latin typeface="Verdana"/>
                <a:cs typeface="Verdana"/>
              </a:rPr>
              <a:t>suit costumers diet in nutritional</a:t>
            </a:r>
            <a:r>
              <a:rPr sz="1600" spc="175" dirty="0">
                <a:solidFill>
                  <a:srgbClr val="3333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333FF"/>
                </a:solidFill>
                <a:latin typeface="Verdana"/>
                <a:cs typeface="Verdana"/>
              </a:rPr>
              <a:t>requirements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" y="1752600"/>
            <a:ext cx="2055875" cy="1603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00" y="3429000"/>
            <a:ext cx="3089147" cy="1708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91200" y="2514600"/>
            <a:ext cx="1022603" cy="1130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87265" y="5524246"/>
            <a:ext cx="29813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5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Verdana"/>
                <a:cs typeface="Verdana"/>
                <a:hlinkClick r:id="rId5"/>
              </a:rPr>
              <a:t>www.cambridge</a:t>
            </a:r>
            <a:r>
              <a:rPr sz="1400" u="sng" spc="-25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400" u="sng" spc="-5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Verdana"/>
                <a:cs typeface="Verdana"/>
                <a:hlinkClick r:id="rId5"/>
              </a:rPr>
              <a:t>consultants.com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51658" y="837691"/>
            <a:ext cx="4440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70C0"/>
                </a:solidFill>
              </a:rPr>
              <a:t>Food</a:t>
            </a:r>
            <a:r>
              <a:rPr sz="3600" spc="-70" dirty="0">
                <a:solidFill>
                  <a:srgbClr val="0070C0"/>
                </a:solidFill>
              </a:rPr>
              <a:t> </a:t>
            </a:r>
            <a:r>
              <a:rPr sz="3600" spc="-5" dirty="0">
                <a:solidFill>
                  <a:srgbClr val="0070C0"/>
                </a:solidFill>
              </a:rPr>
              <a:t>Traceability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838200" y="1813560"/>
            <a:ext cx="7391387" cy="391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9975" marR="5080" indent="16002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70C0"/>
                </a:solidFill>
              </a:rPr>
              <a:t>Nanotechnology in  Food</a:t>
            </a:r>
            <a:r>
              <a:rPr sz="3600" spc="-65" dirty="0">
                <a:solidFill>
                  <a:srgbClr val="0070C0"/>
                </a:solidFill>
              </a:rPr>
              <a:t> </a:t>
            </a:r>
            <a:r>
              <a:rPr sz="3600" spc="-5" dirty="0">
                <a:solidFill>
                  <a:srgbClr val="0070C0"/>
                </a:solidFill>
              </a:rPr>
              <a:t>Manufacturing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1676400" y="1752600"/>
            <a:ext cx="6097523" cy="429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50940" y="6279896"/>
            <a:ext cx="21520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Verdana"/>
                <a:cs typeface="Verdana"/>
              </a:rPr>
              <a:t>Frans Kampers,</a:t>
            </a:r>
            <a:r>
              <a:rPr sz="1400" b="1" spc="-5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2007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35993" y="605980"/>
            <a:ext cx="467614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Functional</a:t>
            </a:r>
            <a:r>
              <a:rPr spc="-50" dirty="0"/>
              <a:t> </a:t>
            </a:r>
            <a:r>
              <a:rPr dirty="0"/>
              <a:t>Water</a:t>
            </a:r>
          </a:p>
        </p:txBody>
      </p:sp>
      <p:sp>
        <p:nvSpPr>
          <p:cNvPr id="7" name="object 7"/>
          <p:cNvSpPr/>
          <p:nvPr/>
        </p:nvSpPr>
        <p:spPr>
          <a:xfrm>
            <a:off x="2514600" y="1752600"/>
            <a:ext cx="3962399" cy="4267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0" marR="5080" indent="312420">
              <a:lnSpc>
                <a:spcPct val="100000"/>
              </a:lnSpc>
              <a:spcBef>
                <a:spcPts val="100"/>
              </a:spcBef>
            </a:pPr>
            <a:r>
              <a:rPr dirty="0"/>
              <a:t>Encapsulation </a:t>
            </a:r>
            <a:r>
              <a:rPr spc="-5" dirty="0"/>
              <a:t>with  </a:t>
            </a:r>
            <a:r>
              <a:rPr dirty="0"/>
              <a:t>Liposomes &amp;</a:t>
            </a:r>
            <a:r>
              <a:rPr spc="-60" dirty="0"/>
              <a:t> </a:t>
            </a:r>
            <a:r>
              <a:rPr spc="-5" dirty="0"/>
              <a:t>Micelles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5477" y="1784096"/>
            <a:ext cx="7797165" cy="2960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42290" indent="-342900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Font typeface="Wingdings"/>
              <a:buChar char=""/>
              <a:tabLst>
                <a:tab pos="355600" algn="l"/>
              </a:tabLst>
            </a:pPr>
            <a:r>
              <a:rPr sz="2100" b="1" spc="-5" dirty="0">
                <a:latin typeface="Verdana"/>
                <a:cs typeface="Verdana"/>
              </a:rPr>
              <a:t>Use linear molecules with each end having  different affinities for water </a:t>
            </a:r>
            <a:r>
              <a:rPr sz="2100" b="1" dirty="0">
                <a:latin typeface="Verdana"/>
                <a:cs typeface="Verdana"/>
              </a:rPr>
              <a:t>to </a:t>
            </a:r>
            <a:r>
              <a:rPr sz="2100" b="1" spc="-5" dirty="0">
                <a:latin typeface="Verdana"/>
                <a:cs typeface="Verdana"/>
              </a:rPr>
              <a:t>make</a:t>
            </a:r>
            <a:r>
              <a:rPr sz="2100" b="1" spc="40" dirty="0">
                <a:latin typeface="Verdana"/>
                <a:cs typeface="Verdana"/>
              </a:rPr>
              <a:t> </a:t>
            </a:r>
            <a:r>
              <a:rPr sz="2100" b="1" spc="-5" dirty="0">
                <a:latin typeface="Verdana"/>
                <a:cs typeface="Verdana"/>
              </a:rPr>
              <a:t>capsules</a:t>
            </a:r>
            <a:endParaRPr sz="21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505"/>
              </a:spcBef>
              <a:buClr>
                <a:srgbClr val="CC0000"/>
              </a:buClr>
              <a:buFont typeface="Wingdings"/>
              <a:buChar char=""/>
              <a:tabLst>
                <a:tab pos="355600" algn="l"/>
              </a:tabLst>
            </a:pPr>
            <a:r>
              <a:rPr sz="2100" b="1" spc="-5" dirty="0">
                <a:latin typeface="Verdana"/>
                <a:cs typeface="Verdana"/>
              </a:rPr>
              <a:t>Produce nanoparticles with different exterior and  interior properties</a:t>
            </a:r>
            <a:endParaRPr sz="21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Font typeface="Wingdings"/>
              <a:buChar char=""/>
              <a:tabLst>
                <a:tab pos="355600" algn="l"/>
              </a:tabLst>
            </a:pPr>
            <a:r>
              <a:rPr sz="2100" b="1" spc="-5" dirty="0">
                <a:latin typeface="Verdana"/>
                <a:cs typeface="Verdana"/>
              </a:rPr>
              <a:t>Can put compounds of interest</a:t>
            </a:r>
            <a:r>
              <a:rPr sz="2100" b="1" dirty="0">
                <a:latin typeface="Verdana"/>
                <a:cs typeface="Verdana"/>
              </a:rPr>
              <a:t> </a:t>
            </a:r>
            <a:r>
              <a:rPr sz="2100" b="1" spc="-5" dirty="0">
                <a:latin typeface="Verdana"/>
                <a:cs typeface="Verdana"/>
              </a:rPr>
              <a:t>inside</a:t>
            </a:r>
            <a:endParaRPr sz="210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lr>
                <a:srgbClr val="CC0000"/>
              </a:buClr>
              <a:buFont typeface="Wingdings"/>
              <a:buChar char=""/>
              <a:tabLst>
                <a:tab pos="756920" algn="l"/>
              </a:tabLst>
            </a:pPr>
            <a:r>
              <a:rPr sz="2200" b="1" spc="-5" dirty="0">
                <a:latin typeface="Verdana"/>
                <a:cs typeface="Verdana"/>
              </a:rPr>
              <a:t>Flavors</a:t>
            </a:r>
            <a:endParaRPr sz="220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Clr>
                <a:srgbClr val="CC0000"/>
              </a:buClr>
              <a:buFont typeface="Wingdings"/>
              <a:buChar char=""/>
              <a:tabLst>
                <a:tab pos="756920" algn="l"/>
              </a:tabLst>
            </a:pPr>
            <a:r>
              <a:rPr sz="2200" b="1" spc="-10" dirty="0">
                <a:latin typeface="Verdana"/>
                <a:cs typeface="Verdana"/>
              </a:rPr>
              <a:t>Antioxidants</a:t>
            </a:r>
            <a:endParaRPr sz="220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Clr>
                <a:srgbClr val="CC0000"/>
              </a:buClr>
              <a:buFont typeface="Wingdings"/>
              <a:buChar char=""/>
              <a:tabLst>
                <a:tab pos="756920" algn="l"/>
              </a:tabLst>
            </a:pPr>
            <a:r>
              <a:rPr sz="2200" b="1" spc="-10" dirty="0">
                <a:latin typeface="Verdana"/>
                <a:cs typeface="Verdana"/>
              </a:rPr>
              <a:t>Vitamins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95800" y="4114800"/>
            <a:ext cx="1600199" cy="1362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34200" y="4038600"/>
            <a:ext cx="1728215" cy="1600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28601" y="605980"/>
            <a:ext cx="4091304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Nanolaminates</a:t>
            </a:r>
          </a:p>
        </p:txBody>
      </p:sp>
      <p:sp>
        <p:nvSpPr>
          <p:cNvPr id="7" name="object 7"/>
          <p:cNvSpPr/>
          <p:nvPr/>
        </p:nvSpPr>
        <p:spPr>
          <a:xfrm>
            <a:off x="1978152" y="2226564"/>
            <a:ext cx="5490971" cy="3398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54265" y="2574671"/>
            <a:ext cx="160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Outer wax</a:t>
            </a:r>
            <a:r>
              <a:rPr sz="1200" b="1" spc="-3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coating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0465" y="3641470"/>
            <a:ext cx="1019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Antioxidant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25893" y="4707813"/>
            <a:ext cx="1114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Fruit</a:t>
            </a:r>
            <a:r>
              <a:rPr sz="1200" b="1" spc="-5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surface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79833" y="605980"/>
            <a:ext cx="4189729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N</a:t>
            </a:r>
            <a:r>
              <a:rPr dirty="0"/>
              <a:t>ano</a:t>
            </a:r>
            <a:r>
              <a:rPr spc="0" dirty="0"/>
              <a:t>e</a:t>
            </a:r>
            <a:r>
              <a:rPr spc="-5" dirty="0"/>
              <a:t>m</a:t>
            </a:r>
            <a:r>
              <a:rPr dirty="0"/>
              <a:t>u</a:t>
            </a:r>
            <a:r>
              <a:rPr spc="-5" dirty="0"/>
              <a:t>l</a:t>
            </a:r>
            <a:r>
              <a:rPr dirty="0"/>
              <a:t>s</a:t>
            </a:r>
            <a:r>
              <a:rPr spc="-5" dirty="0"/>
              <a:t>i</a:t>
            </a:r>
            <a:r>
              <a:rPr dirty="0"/>
              <a:t>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5477" y="1784095"/>
            <a:ext cx="7242809" cy="423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</a:pPr>
            <a:r>
              <a:rPr sz="2800" spc="3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800" b="1" spc="30" dirty="0">
                <a:latin typeface="Verdana"/>
                <a:cs typeface="Verdana"/>
              </a:rPr>
              <a:t>Fine </a:t>
            </a:r>
            <a:r>
              <a:rPr sz="2800" b="1" spc="-5" dirty="0">
                <a:latin typeface="Verdana"/>
                <a:cs typeface="Verdana"/>
              </a:rPr>
              <a:t>oil in water mixtures where  droplet size 50-200nm will appear  clear rather than</a:t>
            </a:r>
            <a:r>
              <a:rPr sz="2800" b="1" spc="50" dirty="0">
                <a:latin typeface="Verdana"/>
                <a:cs typeface="Verdana"/>
              </a:rPr>
              <a:t> </a:t>
            </a:r>
            <a:r>
              <a:rPr sz="2800" b="1" spc="-5" dirty="0">
                <a:latin typeface="Verdana"/>
                <a:cs typeface="Verdana"/>
              </a:rPr>
              <a:t>opaque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CC0000"/>
              </a:buClr>
              <a:buFont typeface="Wingdings"/>
              <a:buChar char=""/>
              <a:tabLst>
                <a:tab pos="355600" algn="l"/>
              </a:tabLst>
            </a:pPr>
            <a:r>
              <a:rPr sz="2400" b="1" spc="-5" dirty="0">
                <a:latin typeface="Verdana"/>
                <a:cs typeface="Verdana"/>
              </a:rPr>
              <a:t>Possible</a:t>
            </a:r>
            <a:r>
              <a:rPr sz="2400" b="1" spc="1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uses</a:t>
            </a:r>
            <a:endParaRPr sz="240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Font typeface="Wingdings"/>
              <a:buChar char=""/>
              <a:tabLst>
                <a:tab pos="756920" algn="l"/>
              </a:tabLst>
            </a:pPr>
            <a:r>
              <a:rPr sz="2400" b="1" spc="-5" dirty="0">
                <a:latin typeface="Verdana"/>
                <a:cs typeface="Verdana"/>
              </a:rPr>
              <a:t>Lower fat mayonnaise, ice</a:t>
            </a:r>
            <a:r>
              <a:rPr sz="2400" b="1" spc="35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cream</a:t>
            </a:r>
            <a:endParaRPr sz="240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Font typeface="Wingdings"/>
              <a:buChar char=""/>
              <a:tabLst>
                <a:tab pos="756920" algn="l"/>
              </a:tabLst>
            </a:pPr>
            <a:r>
              <a:rPr sz="2400" b="1" spc="-5" dirty="0">
                <a:latin typeface="Verdana"/>
                <a:cs typeface="Verdana"/>
              </a:rPr>
              <a:t>Parenteral nutrition (actually in</a:t>
            </a:r>
            <a:r>
              <a:rPr sz="2400" b="1" spc="4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use)</a:t>
            </a:r>
            <a:endParaRPr sz="2400">
              <a:latin typeface="Verdana"/>
              <a:cs typeface="Verdana"/>
            </a:endParaRPr>
          </a:p>
          <a:p>
            <a:pPr marL="756285" marR="1332865" lvl="1" indent="-286385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Font typeface="Wingdings"/>
              <a:buChar char=""/>
              <a:tabLst>
                <a:tab pos="756920" algn="l"/>
              </a:tabLst>
            </a:pPr>
            <a:r>
              <a:rPr sz="2400" b="1" spc="-5" dirty="0">
                <a:latin typeface="Verdana"/>
                <a:cs typeface="Verdana"/>
              </a:rPr>
              <a:t>Carry bioactive compounds so  bioavailability is</a:t>
            </a:r>
            <a:r>
              <a:rPr sz="2400" b="1" spc="25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increased</a:t>
            </a:r>
            <a:endParaRPr sz="2400">
              <a:latin typeface="Verdana"/>
              <a:cs typeface="Verdana"/>
            </a:endParaRPr>
          </a:p>
          <a:p>
            <a:pPr marL="756285" marR="307340" lvl="1" indent="-286385">
              <a:lnSpc>
                <a:spcPct val="100000"/>
              </a:lnSpc>
              <a:spcBef>
                <a:spcPts val="580"/>
              </a:spcBef>
              <a:buClr>
                <a:srgbClr val="CC0000"/>
              </a:buClr>
              <a:buFont typeface="Wingdings"/>
              <a:buChar char=""/>
              <a:tabLst>
                <a:tab pos="756920" algn="l"/>
              </a:tabLst>
            </a:pPr>
            <a:r>
              <a:rPr sz="2400" b="1" spc="-5" dirty="0">
                <a:latin typeface="Verdana"/>
                <a:cs typeface="Verdana"/>
              </a:rPr>
              <a:t>Disinfect equipment surfaces where  biofilms harbor</a:t>
            </a:r>
            <a:r>
              <a:rPr sz="2400" b="1" spc="15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pathogens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2023" y="961136"/>
            <a:ext cx="7799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70C0"/>
                </a:solidFill>
              </a:rPr>
              <a:t>Nanofiltration – </a:t>
            </a:r>
            <a:r>
              <a:rPr sz="1800" spc="-5" dirty="0">
                <a:solidFill>
                  <a:srgbClr val="0070C0"/>
                </a:solidFill>
              </a:rPr>
              <a:t>Molecular Separation</a:t>
            </a:r>
            <a:r>
              <a:rPr sz="1800" spc="90" dirty="0">
                <a:solidFill>
                  <a:srgbClr val="0070C0"/>
                </a:solidFill>
              </a:rPr>
              <a:t> </a:t>
            </a:r>
            <a:r>
              <a:rPr sz="1800" spc="-5" dirty="0">
                <a:solidFill>
                  <a:srgbClr val="0070C0"/>
                </a:solidFill>
              </a:rPr>
              <a:t>Technologies</a:t>
            </a:r>
            <a:endParaRPr sz="1800"/>
          </a:p>
        </p:txBody>
      </p:sp>
      <p:sp>
        <p:nvSpPr>
          <p:cNvPr id="7" name="object 7"/>
          <p:cNvSpPr/>
          <p:nvPr/>
        </p:nvSpPr>
        <p:spPr>
          <a:xfrm>
            <a:off x="806195" y="2683764"/>
            <a:ext cx="3765791" cy="3412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0" y="2971800"/>
            <a:ext cx="3816083" cy="3276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50940" y="6352921"/>
            <a:ext cx="20008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Verdana"/>
                <a:cs typeface="Verdana"/>
              </a:rPr>
              <a:t>Jochen Weiss,</a:t>
            </a:r>
            <a:r>
              <a:rPr sz="1400" b="1" spc="-12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2007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6235" marR="5080" indent="-37846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70C0"/>
                </a:solidFill>
              </a:rPr>
              <a:t>Nanotechnology</a:t>
            </a:r>
            <a:r>
              <a:rPr sz="3600" spc="-110" dirty="0">
                <a:solidFill>
                  <a:srgbClr val="0070C0"/>
                </a:solidFill>
              </a:rPr>
              <a:t> </a:t>
            </a:r>
            <a:r>
              <a:rPr sz="3600" spc="-5" dirty="0">
                <a:solidFill>
                  <a:srgbClr val="0070C0"/>
                </a:solidFill>
              </a:rPr>
              <a:t>in  Food</a:t>
            </a:r>
            <a:r>
              <a:rPr sz="3600" spc="-20" dirty="0">
                <a:solidFill>
                  <a:srgbClr val="0070C0"/>
                </a:solidFill>
              </a:rPr>
              <a:t> </a:t>
            </a:r>
            <a:r>
              <a:rPr sz="3600" spc="-5" dirty="0">
                <a:solidFill>
                  <a:srgbClr val="0070C0"/>
                </a:solidFill>
              </a:rPr>
              <a:t>Packaging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4736591" y="1752600"/>
            <a:ext cx="3855719" cy="380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0600" y="1981200"/>
            <a:ext cx="3631691" cy="3657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311" y="2285491"/>
            <a:ext cx="8408670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spc="-5" dirty="0">
                <a:solidFill>
                  <a:srgbClr val="0070C0"/>
                </a:solidFill>
              </a:rPr>
              <a:t>Nanoscale Science &amp;</a:t>
            </a:r>
            <a:r>
              <a:rPr sz="3600" spc="-70" dirty="0">
                <a:solidFill>
                  <a:srgbClr val="0070C0"/>
                </a:solidFill>
              </a:rPr>
              <a:t> </a:t>
            </a:r>
            <a:r>
              <a:rPr sz="3600" spc="-5" dirty="0">
                <a:solidFill>
                  <a:srgbClr val="0070C0"/>
                </a:solidFill>
              </a:rPr>
              <a:t>Technology</a:t>
            </a:r>
            <a:endParaRPr sz="3600"/>
          </a:p>
          <a:p>
            <a:pPr marL="469900" algn="ctr">
              <a:lnSpc>
                <a:spcPts val="4105"/>
              </a:lnSpc>
            </a:pPr>
            <a:r>
              <a:rPr sz="3600" spc="-5" dirty="0">
                <a:solidFill>
                  <a:srgbClr val="0070C0"/>
                </a:solidFill>
              </a:rPr>
              <a:t>for</a:t>
            </a:r>
            <a:r>
              <a:rPr sz="3600" spc="-10" dirty="0">
                <a:solidFill>
                  <a:srgbClr val="0070C0"/>
                </a:solidFill>
              </a:rPr>
              <a:t> </a:t>
            </a:r>
            <a:r>
              <a:rPr sz="3600" spc="-5" dirty="0">
                <a:solidFill>
                  <a:srgbClr val="0070C0"/>
                </a:solidFill>
              </a:rPr>
              <a:t>Food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1530419" y="3664062"/>
            <a:ext cx="6006465" cy="223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0310" marR="1202690" indent="-1270" algn="ctr">
              <a:lnSpc>
                <a:spcPct val="110000"/>
              </a:lnSpc>
              <a:spcBef>
                <a:spcPts val="100"/>
              </a:spcBef>
            </a:pPr>
            <a:r>
              <a:rPr sz="2800" b="1" spc="-5" dirty="0">
                <a:latin typeface="Verdana"/>
                <a:cs typeface="Verdana"/>
              </a:rPr>
              <a:t>J </a:t>
            </a:r>
            <a:r>
              <a:rPr sz="2800" b="1" spc="-10" dirty="0">
                <a:latin typeface="Verdana"/>
                <a:cs typeface="Verdana"/>
              </a:rPr>
              <a:t>Lynne Brown  Professor</a:t>
            </a:r>
            <a:r>
              <a:rPr sz="2800" b="1" spc="-25" dirty="0">
                <a:latin typeface="Verdana"/>
                <a:cs typeface="Verdana"/>
              </a:rPr>
              <a:t> </a:t>
            </a:r>
            <a:r>
              <a:rPr sz="2800" b="1" spc="-5" dirty="0">
                <a:latin typeface="Verdana"/>
                <a:cs typeface="Verdana"/>
              </a:rPr>
              <a:t>Emerita</a:t>
            </a:r>
            <a:endParaRPr sz="2800">
              <a:latin typeface="Verdana"/>
              <a:cs typeface="Verdana"/>
            </a:endParaRPr>
          </a:p>
          <a:p>
            <a:pPr marL="12700" marR="5080" indent="-1270" algn="ctr">
              <a:lnSpc>
                <a:spcPct val="110000"/>
              </a:lnSpc>
            </a:pPr>
            <a:r>
              <a:rPr sz="2800" b="1" spc="-5" dirty="0">
                <a:latin typeface="Verdana"/>
                <a:cs typeface="Verdana"/>
              </a:rPr>
              <a:t>Department of Food Science  Pennsylvania State</a:t>
            </a:r>
            <a:r>
              <a:rPr sz="2800" b="1" spc="0" dirty="0">
                <a:latin typeface="Verdana"/>
                <a:cs typeface="Verdana"/>
              </a:rPr>
              <a:t> </a:t>
            </a:r>
            <a:r>
              <a:rPr sz="2800" b="1" spc="-5" dirty="0">
                <a:latin typeface="Verdana"/>
                <a:cs typeface="Verdana"/>
              </a:rPr>
              <a:t>University</a:t>
            </a:r>
            <a:endParaRPr sz="280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  <a:spcBef>
                <a:spcPts val="235"/>
              </a:spcBef>
            </a:pPr>
            <a:r>
              <a:rPr sz="2000" b="1" u="sng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Verdana"/>
                <a:cs typeface="Verdana"/>
                <a:hlinkClick r:id="rId2"/>
              </a:rPr>
              <a:t>www.foodscience.psu.edu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3999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5477" y="1782571"/>
            <a:ext cx="7484745" cy="3593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 marR="5080" algn="just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3366FF"/>
                </a:solidFill>
                <a:latin typeface="Verdana"/>
                <a:cs typeface="Verdana"/>
              </a:rPr>
              <a:t>Protect food from contamination  </a:t>
            </a:r>
            <a:r>
              <a:rPr sz="3000" b="1" dirty="0">
                <a:solidFill>
                  <a:srgbClr val="3366FF"/>
                </a:solidFill>
                <a:latin typeface="Verdana"/>
                <a:cs typeface="Verdana"/>
              </a:rPr>
              <a:t>to </a:t>
            </a:r>
            <a:r>
              <a:rPr sz="3000" b="1" spc="-5" dirty="0">
                <a:solidFill>
                  <a:srgbClr val="3366FF"/>
                </a:solidFill>
                <a:latin typeface="Verdana"/>
                <a:cs typeface="Verdana"/>
              </a:rPr>
              <a:t>preserve its quality and shelf-  </a:t>
            </a:r>
            <a:r>
              <a:rPr sz="3000" b="1" spc="-10" dirty="0">
                <a:solidFill>
                  <a:srgbClr val="3366FF"/>
                </a:solidFill>
                <a:latin typeface="Verdana"/>
                <a:cs typeface="Verdana"/>
              </a:rPr>
              <a:t>life</a:t>
            </a:r>
            <a:endParaRPr sz="3000">
              <a:latin typeface="Verdana"/>
              <a:cs typeface="Verdana"/>
            </a:endParaRPr>
          </a:p>
          <a:p>
            <a:pPr marL="481965" indent="-469265">
              <a:lnSpc>
                <a:spcPct val="100000"/>
              </a:lnSpc>
              <a:spcBef>
                <a:spcPts val="585"/>
              </a:spcBef>
              <a:buClr>
                <a:srgbClr val="CC0000"/>
              </a:buClr>
              <a:buFont typeface="Verdana"/>
              <a:buChar char="-"/>
              <a:tabLst>
                <a:tab pos="481965" algn="l"/>
                <a:tab pos="482600" algn="l"/>
              </a:tabLst>
            </a:pPr>
            <a:r>
              <a:rPr sz="2400" b="1" spc="-5" dirty="0">
                <a:latin typeface="Verdana"/>
                <a:cs typeface="Verdana"/>
              </a:rPr>
              <a:t>Microbial</a:t>
            </a:r>
            <a:r>
              <a:rPr sz="2400" b="1" spc="-3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contamination</a:t>
            </a:r>
            <a:endParaRPr sz="2400">
              <a:latin typeface="Verdana"/>
              <a:cs typeface="Verdana"/>
            </a:endParaRPr>
          </a:p>
          <a:p>
            <a:pPr marL="481965" indent="-469265">
              <a:lnSpc>
                <a:spcPct val="100000"/>
              </a:lnSpc>
              <a:spcBef>
                <a:spcPts val="580"/>
              </a:spcBef>
              <a:buClr>
                <a:srgbClr val="CC0000"/>
              </a:buClr>
              <a:buFont typeface="Verdana"/>
              <a:buChar char="-"/>
              <a:tabLst>
                <a:tab pos="481965" algn="l"/>
                <a:tab pos="482600" algn="l"/>
              </a:tabLst>
            </a:pPr>
            <a:r>
              <a:rPr sz="2400" b="1" spc="-5" dirty="0">
                <a:latin typeface="Verdana"/>
                <a:cs typeface="Verdana"/>
              </a:rPr>
              <a:t>Chemical</a:t>
            </a:r>
            <a:r>
              <a:rPr sz="2400" b="1" spc="-35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contamination</a:t>
            </a:r>
            <a:endParaRPr sz="2400">
              <a:latin typeface="Verdana"/>
              <a:cs typeface="Verdana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Font typeface="Verdana"/>
              <a:buChar char="-"/>
              <a:tabLst>
                <a:tab pos="481965" algn="l"/>
                <a:tab pos="482600" algn="l"/>
              </a:tabLst>
            </a:pPr>
            <a:r>
              <a:rPr sz="2400" b="1" spc="-5" dirty="0">
                <a:latin typeface="Verdana"/>
                <a:cs typeface="Verdana"/>
              </a:rPr>
              <a:t>Oxygen</a:t>
            </a:r>
            <a:endParaRPr sz="2400">
              <a:latin typeface="Verdana"/>
              <a:cs typeface="Verdana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Font typeface="Verdana"/>
              <a:buChar char="-"/>
              <a:tabLst>
                <a:tab pos="481965" algn="l"/>
                <a:tab pos="482600" algn="l"/>
              </a:tabLst>
            </a:pPr>
            <a:r>
              <a:rPr sz="2400" b="1" spc="-5" dirty="0">
                <a:latin typeface="Verdana"/>
                <a:cs typeface="Verdana"/>
              </a:rPr>
              <a:t>Water</a:t>
            </a:r>
            <a:r>
              <a:rPr sz="2400" b="1" spc="-15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vapor</a:t>
            </a:r>
            <a:endParaRPr sz="2400">
              <a:latin typeface="Verdana"/>
              <a:cs typeface="Verdana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Font typeface="Verdana"/>
              <a:buChar char="-"/>
              <a:tabLst>
                <a:tab pos="481965" algn="l"/>
                <a:tab pos="482600" algn="l"/>
              </a:tabLst>
            </a:pPr>
            <a:r>
              <a:rPr sz="2400" b="1" spc="-5" dirty="0">
                <a:latin typeface="Verdana"/>
                <a:cs typeface="Verdana"/>
              </a:rPr>
              <a:t>Light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6235" marR="5080" indent="-37846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70C0"/>
                </a:solidFill>
              </a:rPr>
              <a:t>Nanotechnology</a:t>
            </a:r>
            <a:r>
              <a:rPr sz="3600" spc="-110" dirty="0">
                <a:solidFill>
                  <a:srgbClr val="0070C0"/>
                </a:solidFill>
              </a:rPr>
              <a:t> </a:t>
            </a:r>
            <a:r>
              <a:rPr sz="3600" spc="-5" dirty="0">
                <a:solidFill>
                  <a:srgbClr val="0070C0"/>
                </a:solidFill>
              </a:rPr>
              <a:t>in  Food</a:t>
            </a:r>
            <a:r>
              <a:rPr sz="3600" spc="-20" dirty="0">
                <a:solidFill>
                  <a:srgbClr val="0070C0"/>
                </a:solidFill>
              </a:rPr>
              <a:t> </a:t>
            </a:r>
            <a:r>
              <a:rPr sz="3600" spc="-5" dirty="0">
                <a:solidFill>
                  <a:srgbClr val="0070C0"/>
                </a:solidFill>
              </a:rPr>
              <a:t>Packaging</a:t>
            </a:r>
            <a:endParaRPr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34310" y="898651"/>
            <a:ext cx="47148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70C0"/>
                </a:solidFill>
              </a:rPr>
              <a:t>Nano-Nylon</a:t>
            </a:r>
            <a:r>
              <a:rPr sz="3200" spc="-40" dirty="0">
                <a:solidFill>
                  <a:srgbClr val="0070C0"/>
                </a:solidFill>
              </a:rPr>
              <a:t> </a:t>
            </a:r>
            <a:r>
              <a:rPr sz="3200" dirty="0">
                <a:solidFill>
                  <a:srgbClr val="0070C0"/>
                </a:solidFill>
              </a:rPr>
              <a:t>(Imper)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1343469" y="2546096"/>
            <a:ext cx="411289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Verdana"/>
                <a:cs typeface="Verdana"/>
              </a:rPr>
              <a:t>Nanoclay with </a:t>
            </a:r>
            <a:r>
              <a:rPr sz="2400" b="1" dirty="0">
                <a:latin typeface="Verdana"/>
                <a:cs typeface="Verdana"/>
              </a:rPr>
              <a:t>MXD6  </a:t>
            </a:r>
            <a:r>
              <a:rPr sz="2400" b="1" spc="-5" dirty="0">
                <a:latin typeface="Verdana"/>
                <a:cs typeface="Verdana"/>
              </a:rPr>
              <a:t>Nylon in barrier layer </a:t>
            </a:r>
            <a:r>
              <a:rPr sz="2400" b="1" spc="-10" dirty="0">
                <a:latin typeface="Verdana"/>
                <a:cs typeface="Verdana"/>
              </a:rPr>
              <a:t>in  </a:t>
            </a:r>
            <a:r>
              <a:rPr sz="2400" b="1" spc="-5" dirty="0">
                <a:solidFill>
                  <a:srgbClr val="FF3300"/>
                </a:solidFill>
                <a:latin typeface="Verdana"/>
                <a:cs typeface="Verdana"/>
              </a:rPr>
              <a:t>beer bottles </a:t>
            </a:r>
            <a:r>
              <a:rPr sz="2400" b="1" spc="-5" dirty="0">
                <a:latin typeface="Verdana"/>
                <a:cs typeface="Verdana"/>
              </a:rPr>
              <a:t>Developed  by </a:t>
            </a:r>
            <a:r>
              <a:rPr sz="2400" b="1" spc="-5" dirty="0">
                <a:solidFill>
                  <a:srgbClr val="3333FF"/>
                </a:solidFill>
                <a:latin typeface="Verdana"/>
                <a:cs typeface="Verdana"/>
              </a:rPr>
              <a:t>Voridan &amp; Nanocor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19800" y="1821179"/>
            <a:ext cx="1219199" cy="3893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35054" y="837691"/>
            <a:ext cx="5513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70C0"/>
                </a:solidFill>
              </a:rPr>
              <a:t>Clay</a:t>
            </a:r>
            <a:r>
              <a:rPr sz="3600" spc="-45" dirty="0">
                <a:solidFill>
                  <a:srgbClr val="0070C0"/>
                </a:solidFill>
              </a:rPr>
              <a:t> </a:t>
            </a:r>
            <a:r>
              <a:rPr sz="3600" spc="-5" dirty="0">
                <a:solidFill>
                  <a:srgbClr val="0070C0"/>
                </a:solidFill>
              </a:rPr>
              <a:t>Nanocomposites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645477" y="1712163"/>
            <a:ext cx="5713095" cy="145097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  <a:tabLst>
                <a:tab pos="481965" algn="l"/>
              </a:tabLst>
            </a:pPr>
            <a:r>
              <a:rPr sz="2400" dirty="0">
                <a:solidFill>
                  <a:srgbClr val="CC0000"/>
                </a:solidFill>
                <a:latin typeface="Wingdings"/>
                <a:cs typeface="Wingdings"/>
              </a:rPr>
              <a:t></a:t>
            </a:r>
            <a:r>
              <a:rPr sz="2400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Verdana"/>
                <a:cs typeface="Verdana"/>
              </a:rPr>
              <a:t>Based on</a:t>
            </a:r>
            <a:r>
              <a:rPr sz="2400" b="1" spc="-35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clay-Montmorillonite</a:t>
            </a:r>
            <a:endParaRPr sz="2400">
              <a:latin typeface="Verdana"/>
              <a:cs typeface="Verdana"/>
            </a:endParaRPr>
          </a:p>
          <a:p>
            <a:pPr marL="2746375">
              <a:lnSpc>
                <a:spcPct val="100000"/>
              </a:lnSpc>
              <a:spcBef>
                <a:spcPts val="710"/>
              </a:spcBef>
            </a:pPr>
            <a:r>
              <a:rPr sz="3000" b="1" spc="-5" dirty="0">
                <a:latin typeface="Verdana"/>
                <a:cs typeface="Verdana"/>
              </a:rPr>
              <a:t>-</a:t>
            </a:r>
            <a:r>
              <a:rPr sz="2400" b="1" spc="-5" dirty="0">
                <a:latin typeface="Verdana"/>
                <a:cs typeface="Verdana"/>
              </a:rPr>
              <a:t>Nylon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481965" algn="l"/>
              </a:tabLst>
            </a:pPr>
            <a:r>
              <a:rPr sz="2400" dirty="0">
                <a:solidFill>
                  <a:srgbClr val="CC0000"/>
                </a:solidFill>
                <a:latin typeface="Wingdings"/>
                <a:cs typeface="Wingdings"/>
              </a:rPr>
              <a:t></a:t>
            </a:r>
            <a:r>
              <a:rPr sz="2400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Verdana"/>
                <a:cs typeface="Verdana"/>
              </a:rPr>
              <a:t>Improve barrier</a:t>
            </a:r>
            <a:r>
              <a:rPr sz="2400" b="1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properties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95400" y="3429000"/>
            <a:ext cx="3047999" cy="2366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8200" y="3444240"/>
            <a:ext cx="2895599" cy="2279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21195" y="1752600"/>
            <a:ext cx="2013203" cy="1447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56814" y="289052"/>
            <a:ext cx="42703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432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70C0"/>
                </a:solidFill>
              </a:rPr>
              <a:t>Biodegradable  </a:t>
            </a:r>
            <a:r>
              <a:rPr sz="3600" dirty="0">
                <a:solidFill>
                  <a:srgbClr val="0070C0"/>
                </a:solidFill>
              </a:rPr>
              <a:t>N</a:t>
            </a:r>
            <a:r>
              <a:rPr sz="3600" spc="-5" dirty="0">
                <a:solidFill>
                  <a:srgbClr val="0070C0"/>
                </a:solidFill>
              </a:rPr>
              <a:t>a</a:t>
            </a:r>
            <a:r>
              <a:rPr sz="3600" dirty="0">
                <a:solidFill>
                  <a:srgbClr val="0070C0"/>
                </a:solidFill>
              </a:rPr>
              <a:t>n</a:t>
            </a:r>
            <a:r>
              <a:rPr sz="3600" spc="-5" dirty="0">
                <a:solidFill>
                  <a:srgbClr val="0070C0"/>
                </a:solidFill>
              </a:rPr>
              <a:t>o</a:t>
            </a:r>
            <a:r>
              <a:rPr sz="3600" dirty="0">
                <a:solidFill>
                  <a:srgbClr val="0070C0"/>
                </a:solidFill>
              </a:rPr>
              <a:t>c</a:t>
            </a:r>
            <a:r>
              <a:rPr sz="3600" spc="-5" dirty="0">
                <a:solidFill>
                  <a:srgbClr val="0070C0"/>
                </a:solidFill>
              </a:rPr>
              <a:t>o</a:t>
            </a:r>
            <a:r>
              <a:rPr sz="3600" spc="-10" dirty="0">
                <a:solidFill>
                  <a:srgbClr val="0070C0"/>
                </a:solidFill>
              </a:rPr>
              <a:t>m</a:t>
            </a:r>
            <a:r>
              <a:rPr sz="3600" spc="-5" dirty="0">
                <a:solidFill>
                  <a:srgbClr val="0070C0"/>
                </a:solidFill>
              </a:rPr>
              <a:t>pos</a:t>
            </a:r>
            <a:r>
              <a:rPr sz="3600" dirty="0">
                <a:solidFill>
                  <a:srgbClr val="0070C0"/>
                </a:solidFill>
              </a:rPr>
              <a:t>it</a:t>
            </a:r>
            <a:r>
              <a:rPr sz="3600" spc="-5" dirty="0">
                <a:solidFill>
                  <a:srgbClr val="0070C0"/>
                </a:solidFill>
              </a:rPr>
              <a:t>es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645477" y="1710944"/>
            <a:ext cx="7569200" cy="368490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81965" algn="l"/>
              </a:tabLst>
            </a:pPr>
            <a:r>
              <a:rPr sz="2400" dirty="0">
                <a:solidFill>
                  <a:srgbClr val="CC0000"/>
                </a:solidFill>
                <a:latin typeface="Wingdings"/>
                <a:cs typeface="Wingdings"/>
              </a:rPr>
              <a:t></a:t>
            </a:r>
            <a:r>
              <a:rPr sz="2400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FF3300"/>
                </a:solidFill>
                <a:latin typeface="Verdana"/>
                <a:cs typeface="Verdana"/>
              </a:rPr>
              <a:t>Blends of biopolymers and</a:t>
            </a:r>
            <a:r>
              <a:rPr sz="2400" b="1" spc="5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Verdana"/>
                <a:cs typeface="Verdana"/>
              </a:rPr>
              <a:t>clay</a:t>
            </a:r>
            <a:endParaRPr sz="2400">
              <a:latin typeface="Verdana"/>
              <a:cs typeface="Verdana"/>
            </a:endParaRPr>
          </a:p>
          <a:p>
            <a:pPr marL="472440" indent="-251460">
              <a:lnSpc>
                <a:spcPct val="100000"/>
              </a:lnSpc>
              <a:spcBef>
                <a:spcPts val="575"/>
              </a:spcBef>
              <a:buChar char="-"/>
              <a:tabLst>
                <a:tab pos="473075" algn="l"/>
              </a:tabLst>
            </a:pPr>
            <a:r>
              <a:rPr sz="2400" b="1" spc="-5" dirty="0">
                <a:latin typeface="Verdana"/>
                <a:cs typeface="Verdana"/>
              </a:rPr>
              <a:t>Starch/montmorillonite</a:t>
            </a:r>
            <a:endParaRPr sz="2400">
              <a:latin typeface="Verdana"/>
              <a:cs typeface="Verdana"/>
            </a:endParaRPr>
          </a:p>
          <a:p>
            <a:pPr marL="472440" indent="-251460">
              <a:lnSpc>
                <a:spcPct val="100000"/>
              </a:lnSpc>
              <a:spcBef>
                <a:spcPts val="575"/>
              </a:spcBef>
              <a:buChar char="-"/>
              <a:tabLst>
                <a:tab pos="473075" algn="l"/>
              </a:tabLst>
            </a:pPr>
            <a:r>
              <a:rPr sz="2400" b="1" spc="-5" dirty="0">
                <a:latin typeface="Verdana"/>
                <a:cs typeface="Verdana"/>
              </a:rPr>
              <a:t>Polylactic</a:t>
            </a:r>
            <a:r>
              <a:rPr sz="2400" b="1" spc="1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acid/clay</a:t>
            </a:r>
            <a:endParaRPr sz="2400">
              <a:latin typeface="Verdana"/>
              <a:cs typeface="Verdana"/>
            </a:endParaRPr>
          </a:p>
          <a:p>
            <a:pPr marL="472440" indent="-251460">
              <a:lnSpc>
                <a:spcPct val="100000"/>
              </a:lnSpc>
              <a:spcBef>
                <a:spcPts val="575"/>
              </a:spcBef>
              <a:buChar char="-"/>
              <a:tabLst>
                <a:tab pos="473075" algn="l"/>
              </a:tabLst>
            </a:pPr>
            <a:r>
              <a:rPr sz="2400" b="1" spc="-5" dirty="0">
                <a:latin typeface="Verdana"/>
                <a:cs typeface="Verdana"/>
              </a:rPr>
              <a:t>Polycaprolone/nylon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481965" marR="5080">
              <a:lnSpc>
                <a:spcPct val="112500"/>
              </a:lnSpc>
              <a:spcBef>
                <a:spcPts val="1935"/>
              </a:spcBef>
            </a:pPr>
            <a:r>
              <a:rPr sz="2400" b="1" spc="-5" dirty="0">
                <a:solidFill>
                  <a:srgbClr val="3333FF"/>
                </a:solidFill>
                <a:latin typeface="Verdana"/>
                <a:cs typeface="Verdana"/>
              </a:rPr>
              <a:t>Exhibit reinforced mechanical properties,  thermal, higher temperature resistance,  reinforced barrier</a:t>
            </a:r>
            <a:r>
              <a:rPr sz="2400" b="1" spc="25" dirty="0">
                <a:solidFill>
                  <a:srgbClr val="3333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3333FF"/>
                </a:solidFill>
                <a:latin typeface="Verdana"/>
                <a:cs typeface="Verdana"/>
              </a:rPr>
              <a:t>properties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6594" y="761491"/>
            <a:ext cx="7824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70C0"/>
                </a:solidFill>
              </a:rPr>
              <a:t>Active &amp; Intelligent</a:t>
            </a:r>
            <a:r>
              <a:rPr sz="3600" spc="-110" dirty="0">
                <a:solidFill>
                  <a:srgbClr val="0070C0"/>
                </a:solidFill>
              </a:rPr>
              <a:t> </a:t>
            </a:r>
            <a:r>
              <a:rPr sz="3600" spc="-5" dirty="0">
                <a:solidFill>
                  <a:srgbClr val="0070C0"/>
                </a:solidFill>
              </a:rPr>
              <a:t>Packaging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645477" y="2163572"/>
            <a:ext cx="7644765" cy="29159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1965" marR="5080" indent="-469900">
              <a:lnSpc>
                <a:spcPct val="100000"/>
              </a:lnSpc>
              <a:spcBef>
                <a:spcPts val="105"/>
              </a:spcBef>
              <a:tabLst>
                <a:tab pos="481965" algn="l"/>
              </a:tabLst>
            </a:pPr>
            <a:r>
              <a:rPr sz="2000" dirty="0">
                <a:solidFill>
                  <a:srgbClr val="CC0000"/>
                </a:solidFill>
                <a:latin typeface="Wingdings"/>
                <a:cs typeface="Wingdings"/>
              </a:rPr>
              <a:t></a:t>
            </a:r>
            <a:r>
              <a:rPr sz="2000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3333FF"/>
                </a:solidFill>
                <a:latin typeface="Verdana"/>
                <a:cs typeface="Verdana"/>
              </a:rPr>
              <a:t>Active </a:t>
            </a:r>
            <a:r>
              <a:rPr sz="2000" b="1" dirty="0">
                <a:solidFill>
                  <a:srgbClr val="3333FF"/>
                </a:solidFill>
                <a:latin typeface="Verdana"/>
                <a:cs typeface="Verdana"/>
              </a:rPr>
              <a:t>Packaging: </a:t>
            </a:r>
            <a:r>
              <a:rPr sz="2000" b="1" spc="-5" dirty="0">
                <a:latin typeface="Verdana"/>
                <a:cs typeface="Verdana"/>
              </a:rPr>
              <a:t>Actively </a:t>
            </a:r>
            <a:r>
              <a:rPr sz="2000" b="1" dirty="0">
                <a:latin typeface="Verdana"/>
                <a:cs typeface="Verdana"/>
              </a:rPr>
              <a:t>changes the </a:t>
            </a:r>
            <a:r>
              <a:rPr sz="2000" b="1" spc="-5" dirty="0">
                <a:latin typeface="Verdana"/>
                <a:cs typeface="Verdana"/>
              </a:rPr>
              <a:t>conditions  </a:t>
            </a:r>
            <a:r>
              <a:rPr sz="2000" b="1" dirty="0">
                <a:latin typeface="Verdana"/>
                <a:cs typeface="Verdana"/>
              </a:rPr>
              <a:t>of the packaged food </a:t>
            </a:r>
            <a:r>
              <a:rPr sz="2000" b="1" spc="-5" dirty="0">
                <a:latin typeface="Verdana"/>
                <a:cs typeface="Verdana"/>
              </a:rPr>
              <a:t>to </a:t>
            </a:r>
            <a:r>
              <a:rPr sz="2000" b="1" dirty="0">
                <a:latin typeface="Verdana"/>
                <a:cs typeface="Verdana"/>
              </a:rPr>
              <a:t>extend </a:t>
            </a:r>
            <a:r>
              <a:rPr sz="2000" b="1" spc="-5" dirty="0">
                <a:latin typeface="Verdana"/>
                <a:cs typeface="Verdana"/>
              </a:rPr>
              <a:t>shelf-life </a:t>
            </a:r>
            <a:r>
              <a:rPr sz="2000" b="1" dirty="0">
                <a:latin typeface="Verdana"/>
                <a:cs typeface="Verdana"/>
              </a:rPr>
              <a:t>or </a:t>
            </a:r>
            <a:r>
              <a:rPr sz="2000" b="1" spc="-5" dirty="0">
                <a:latin typeface="Verdana"/>
                <a:cs typeface="Verdana"/>
              </a:rPr>
              <a:t>to  </a:t>
            </a:r>
            <a:r>
              <a:rPr sz="2000" b="1" dirty="0">
                <a:latin typeface="Verdana"/>
                <a:cs typeface="Verdana"/>
              </a:rPr>
              <a:t>improve food safety and</a:t>
            </a:r>
            <a:r>
              <a:rPr sz="2000" b="1" spc="-7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quality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Times New Roman"/>
              <a:cs typeface="Times New Roman"/>
            </a:endParaRPr>
          </a:p>
          <a:p>
            <a:pPr marL="481965" marR="159385" indent="-469900">
              <a:lnSpc>
                <a:spcPct val="100000"/>
              </a:lnSpc>
              <a:spcBef>
                <a:spcPts val="5"/>
              </a:spcBef>
              <a:tabLst>
                <a:tab pos="481965" algn="l"/>
              </a:tabLst>
            </a:pPr>
            <a:r>
              <a:rPr sz="2000" dirty="0">
                <a:solidFill>
                  <a:srgbClr val="CC0000"/>
                </a:solidFill>
                <a:latin typeface="Wingdings"/>
                <a:cs typeface="Wingdings"/>
              </a:rPr>
              <a:t></a:t>
            </a:r>
            <a:r>
              <a:rPr sz="2000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3333FF"/>
                </a:solidFill>
                <a:latin typeface="Verdana"/>
                <a:cs typeface="Verdana"/>
              </a:rPr>
              <a:t>Intelligent </a:t>
            </a:r>
            <a:r>
              <a:rPr sz="2000" b="1" dirty="0">
                <a:solidFill>
                  <a:srgbClr val="3333FF"/>
                </a:solidFill>
                <a:latin typeface="Verdana"/>
                <a:cs typeface="Verdana"/>
              </a:rPr>
              <a:t>Packaging: </a:t>
            </a:r>
            <a:r>
              <a:rPr sz="2000" b="1" dirty="0">
                <a:latin typeface="Verdana"/>
                <a:cs typeface="Verdana"/>
              </a:rPr>
              <a:t>Monitors the </a:t>
            </a:r>
            <a:r>
              <a:rPr sz="2000" b="1" spc="-5" dirty="0">
                <a:latin typeface="Verdana"/>
                <a:cs typeface="Verdana"/>
              </a:rPr>
              <a:t>conditions </a:t>
            </a:r>
            <a:r>
              <a:rPr sz="2000" b="1" dirty="0">
                <a:latin typeface="Verdana"/>
                <a:cs typeface="Verdana"/>
              </a:rPr>
              <a:t>of  packaged food products and gives information  about </a:t>
            </a:r>
            <a:r>
              <a:rPr sz="2000" b="1" spc="-5" dirty="0">
                <a:latin typeface="Verdana"/>
                <a:cs typeface="Verdana"/>
              </a:rPr>
              <a:t>their </a:t>
            </a:r>
            <a:r>
              <a:rPr sz="2000" b="1" dirty="0">
                <a:latin typeface="Verdana"/>
                <a:cs typeface="Verdana"/>
              </a:rPr>
              <a:t>safety and </a:t>
            </a:r>
            <a:r>
              <a:rPr sz="2000" b="1" spc="-5" dirty="0">
                <a:latin typeface="Verdana"/>
                <a:cs typeface="Verdana"/>
              </a:rPr>
              <a:t>quality </a:t>
            </a:r>
            <a:r>
              <a:rPr sz="2000" b="1" dirty="0">
                <a:latin typeface="Verdana"/>
                <a:cs typeface="Verdana"/>
              </a:rPr>
              <a:t>during transport  and</a:t>
            </a:r>
            <a:r>
              <a:rPr sz="2000" b="1" spc="-1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storage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713" rIns="0" bIns="0" rtlCol="0">
            <a:spAutoFit/>
          </a:bodyPr>
          <a:lstStyle/>
          <a:p>
            <a:pPr marL="131445" marR="5080" indent="26797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70C0"/>
                </a:solidFill>
              </a:rPr>
              <a:t>Schematic representation of  antimicrobial </a:t>
            </a:r>
            <a:r>
              <a:rPr sz="3200" dirty="0">
                <a:solidFill>
                  <a:srgbClr val="0070C0"/>
                </a:solidFill>
              </a:rPr>
              <a:t>active</a:t>
            </a:r>
            <a:r>
              <a:rPr sz="3200" spc="15" dirty="0">
                <a:solidFill>
                  <a:srgbClr val="0070C0"/>
                </a:solidFill>
              </a:rPr>
              <a:t> </a:t>
            </a:r>
            <a:r>
              <a:rPr sz="3200" spc="-5" dirty="0">
                <a:solidFill>
                  <a:srgbClr val="0070C0"/>
                </a:solidFill>
              </a:rPr>
              <a:t>packaging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1143000" y="1905000"/>
            <a:ext cx="6629399" cy="2520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7016" y="4527295"/>
            <a:ext cx="760285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5080" indent="254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3300"/>
                </a:solidFill>
                <a:latin typeface="Verdana"/>
                <a:cs typeface="Verdana"/>
              </a:rPr>
              <a:t>Antimicrobial </a:t>
            </a:r>
            <a:r>
              <a:rPr sz="1800" b="1" spc="-10" dirty="0">
                <a:solidFill>
                  <a:srgbClr val="CC3300"/>
                </a:solidFill>
                <a:latin typeface="Verdana"/>
                <a:cs typeface="Verdana"/>
              </a:rPr>
              <a:t>active </a:t>
            </a:r>
            <a:r>
              <a:rPr sz="1800" b="1" spc="-5" dirty="0">
                <a:solidFill>
                  <a:srgbClr val="CC3300"/>
                </a:solidFill>
                <a:latin typeface="Verdana"/>
                <a:cs typeface="Verdana"/>
              </a:rPr>
              <a:t>packaging</a:t>
            </a:r>
            <a:r>
              <a:rPr sz="1800" b="1" spc="-5" dirty="0">
                <a:latin typeface="Verdana"/>
                <a:cs typeface="Verdana"/>
              </a:rPr>
              <a:t>. Microorganisms hydrolyze  starch based particles causing release of</a:t>
            </a:r>
            <a:r>
              <a:rPr sz="1800" b="1" spc="5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the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antimicrobial</a:t>
            </a:r>
            <a:endParaRPr sz="1800">
              <a:latin typeface="Verdana"/>
              <a:cs typeface="Verdana"/>
            </a:endParaRPr>
          </a:p>
          <a:p>
            <a:pPr marL="9017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lysozyme resulting in inhibition of microbial</a:t>
            </a:r>
            <a:r>
              <a:rPr sz="1800" b="1" spc="3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growth</a:t>
            </a:r>
            <a:endParaRPr sz="1800">
              <a:latin typeface="Verdana"/>
              <a:cs typeface="Verdana"/>
            </a:endParaRPr>
          </a:p>
          <a:p>
            <a:pPr marL="4203065">
              <a:lnSpc>
                <a:spcPct val="100000"/>
              </a:lnSpc>
              <a:spcBef>
                <a:spcPts val="360"/>
              </a:spcBef>
            </a:pPr>
            <a:r>
              <a:rPr sz="1800" spc="-5" dirty="0">
                <a:latin typeface="Verdana"/>
                <a:cs typeface="Verdana"/>
              </a:rPr>
              <a:t>DeJong et al.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2005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4850" y="362077"/>
            <a:ext cx="72517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1875" marR="5080" indent="-101981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70C0"/>
                </a:solidFill>
              </a:rPr>
              <a:t>Nanotechnology Research</a:t>
            </a:r>
            <a:r>
              <a:rPr sz="3600" spc="-125" dirty="0">
                <a:solidFill>
                  <a:srgbClr val="0070C0"/>
                </a:solidFill>
              </a:rPr>
              <a:t> </a:t>
            </a:r>
            <a:r>
              <a:rPr sz="3600" spc="-5" dirty="0">
                <a:solidFill>
                  <a:srgbClr val="0070C0"/>
                </a:solidFill>
              </a:rPr>
              <a:t>&amp;  Applications in</a:t>
            </a:r>
            <a:r>
              <a:rPr sz="3600" spc="-60" dirty="0">
                <a:solidFill>
                  <a:srgbClr val="0070C0"/>
                </a:solidFill>
              </a:rPr>
              <a:t> </a:t>
            </a:r>
            <a:r>
              <a:rPr sz="3600" spc="-5" dirty="0">
                <a:solidFill>
                  <a:srgbClr val="0070C0"/>
                </a:solidFill>
              </a:rPr>
              <a:t>Food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1116393" y="2061463"/>
            <a:ext cx="40722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9580" indent="-436880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449580" algn="l"/>
                <a:tab pos="450215" algn="l"/>
              </a:tabLst>
            </a:pPr>
            <a:r>
              <a:rPr sz="1600" b="1" spc="-10" dirty="0">
                <a:latin typeface="Verdana"/>
                <a:cs typeface="Verdana"/>
              </a:rPr>
              <a:t>Tracking </a:t>
            </a:r>
            <a:r>
              <a:rPr sz="1600" b="1" spc="-5" dirty="0">
                <a:latin typeface="Verdana"/>
                <a:cs typeface="Verdana"/>
              </a:rPr>
              <a:t>and </a:t>
            </a:r>
            <a:r>
              <a:rPr sz="1600" b="1" spc="-10" dirty="0">
                <a:latin typeface="Verdana"/>
                <a:cs typeface="Verdana"/>
              </a:rPr>
              <a:t>tracing </a:t>
            </a:r>
            <a:r>
              <a:rPr sz="1600" b="1" spc="-5" dirty="0">
                <a:latin typeface="Verdana"/>
                <a:cs typeface="Verdana"/>
              </a:rPr>
              <a:t>systems</a:t>
            </a:r>
            <a:r>
              <a:rPr sz="1600" b="1" spc="7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√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477" y="1706372"/>
            <a:ext cx="3909695" cy="1078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1965" indent="-469265">
              <a:lnSpc>
                <a:spcPct val="100000"/>
              </a:lnSpc>
              <a:spcBef>
                <a:spcPts val="105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000" b="1" dirty="0">
                <a:latin typeface="Verdana"/>
                <a:cs typeface="Verdana"/>
              </a:rPr>
              <a:t>Food Safety and</a:t>
            </a:r>
            <a:r>
              <a:rPr sz="2000" b="1" spc="-9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Quality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C0000"/>
              </a:buClr>
              <a:buFont typeface="Arial"/>
              <a:buChar char="•"/>
            </a:pPr>
            <a:endParaRPr sz="2850">
              <a:latin typeface="Times New Roman"/>
              <a:cs typeface="Times New Roman"/>
            </a:endParaRPr>
          </a:p>
          <a:p>
            <a:pPr marL="481965" indent="-469265">
              <a:lnSpc>
                <a:spcPct val="100000"/>
              </a:lnSpc>
              <a:spcBef>
                <a:spcPts val="5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000" b="1" dirty="0">
                <a:latin typeface="Verdana"/>
                <a:cs typeface="Verdana"/>
              </a:rPr>
              <a:t>Food</a:t>
            </a:r>
            <a:r>
              <a:rPr sz="2000" b="1" spc="-3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Manufacturing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477" y="2792983"/>
            <a:ext cx="6905625" cy="2154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0750" indent="-437515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920750" algn="l"/>
                <a:tab pos="921385" algn="l"/>
              </a:tabLst>
            </a:pPr>
            <a:r>
              <a:rPr sz="1600" b="1" spc="-10" dirty="0">
                <a:latin typeface="Verdana"/>
                <a:cs typeface="Verdana"/>
              </a:rPr>
              <a:t>Nanoparticle utilization for delivery of ingredients</a:t>
            </a:r>
            <a:r>
              <a:rPr sz="1600" b="1" spc="35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√</a:t>
            </a:r>
            <a:endParaRPr sz="1600">
              <a:latin typeface="Verdana"/>
              <a:cs typeface="Verdana"/>
            </a:endParaRPr>
          </a:p>
          <a:p>
            <a:pPr marL="920750" indent="-437515">
              <a:lnSpc>
                <a:spcPct val="100000"/>
              </a:lnSpc>
              <a:spcBef>
                <a:spcPts val="385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920750" algn="l"/>
                <a:tab pos="921385" algn="l"/>
              </a:tabLst>
            </a:pPr>
            <a:r>
              <a:rPr sz="1600" b="1" spc="-5" dirty="0">
                <a:latin typeface="Verdana"/>
                <a:cs typeface="Verdana"/>
              </a:rPr>
              <a:t>Nanolaminates to </a:t>
            </a:r>
            <a:r>
              <a:rPr sz="1600" b="1" spc="-10" dirty="0">
                <a:latin typeface="Verdana"/>
                <a:cs typeface="Verdana"/>
              </a:rPr>
              <a:t>preserve food quality</a:t>
            </a:r>
            <a:r>
              <a:rPr sz="1600" b="1" spc="16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√</a:t>
            </a:r>
            <a:endParaRPr sz="1600">
              <a:latin typeface="Verdana"/>
              <a:cs typeface="Verdana"/>
            </a:endParaRPr>
          </a:p>
          <a:p>
            <a:pPr marL="920750" indent="-437515">
              <a:lnSpc>
                <a:spcPct val="100000"/>
              </a:lnSpc>
              <a:spcBef>
                <a:spcPts val="635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920750" algn="l"/>
                <a:tab pos="921385" algn="l"/>
              </a:tabLst>
            </a:pPr>
            <a:r>
              <a:rPr sz="1600" b="1" spc="-10" dirty="0">
                <a:latin typeface="Verdana"/>
                <a:cs typeface="Verdana"/>
              </a:rPr>
              <a:t>Nanoemulsions</a:t>
            </a:r>
            <a:r>
              <a:rPr sz="1600" b="1" spc="10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√</a:t>
            </a:r>
            <a:endParaRPr sz="1600">
              <a:latin typeface="Verdana"/>
              <a:cs typeface="Verdana"/>
            </a:endParaRPr>
          </a:p>
          <a:p>
            <a:pPr marL="920750" indent="-437515">
              <a:lnSpc>
                <a:spcPct val="100000"/>
              </a:lnSpc>
              <a:spcBef>
                <a:spcPts val="420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920750" algn="l"/>
                <a:tab pos="921385" algn="l"/>
              </a:tabLst>
            </a:pPr>
            <a:r>
              <a:rPr sz="1600" b="1" spc="-5" dirty="0">
                <a:latin typeface="Verdana"/>
                <a:cs typeface="Verdana"/>
              </a:rPr>
              <a:t>New membrane separation systems</a:t>
            </a:r>
            <a:r>
              <a:rPr sz="1600" b="1" spc="6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√</a:t>
            </a:r>
            <a:endParaRPr sz="1600">
              <a:latin typeface="Verdana"/>
              <a:cs typeface="Verdana"/>
            </a:endParaRPr>
          </a:p>
          <a:p>
            <a:pPr marL="481965" indent="-469265">
              <a:lnSpc>
                <a:spcPct val="100000"/>
              </a:lnSpc>
              <a:spcBef>
                <a:spcPts val="475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000" b="1" dirty="0">
                <a:latin typeface="Verdana"/>
                <a:cs typeface="Verdana"/>
              </a:rPr>
              <a:t>Food</a:t>
            </a:r>
            <a:r>
              <a:rPr sz="2000" b="1" spc="-3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Packaging</a:t>
            </a:r>
            <a:endParaRPr sz="2000">
              <a:latin typeface="Verdana"/>
              <a:cs typeface="Verdana"/>
            </a:endParaRPr>
          </a:p>
          <a:p>
            <a:pPr marL="920750" lvl="1" indent="-437515">
              <a:lnSpc>
                <a:spcPct val="100000"/>
              </a:lnSpc>
              <a:spcBef>
                <a:spcPts val="390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920750" algn="l"/>
                <a:tab pos="921385" algn="l"/>
              </a:tabLst>
            </a:pPr>
            <a:r>
              <a:rPr sz="1600" b="1" spc="-10" dirty="0">
                <a:latin typeface="Verdana"/>
                <a:cs typeface="Verdana"/>
              </a:rPr>
              <a:t>Low permeability, </a:t>
            </a:r>
            <a:r>
              <a:rPr sz="1600" b="1" spc="-5" dirty="0">
                <a:latin typeface="Verdana"/>
                <a:cs typeface="Verdana"/>
              </a:rPr>
              <a:t>high-strength </a:t>
            </a:r>
            <a:r>
              <a:rPr sz="1600" b="1" spc="-10" dirty="0">
                <a:latin typeface="Verdana"/>
                <a:cs typeface="Verdana"/>
              </a:rPr>
              <a:t>plastics</a:t>
            </a:r>
            <a:r>
              <a:rPr sz="1600" b="1" spc="15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√</a:t>
            </a:r>
            <a:endParaRPr sz="1600">
              <a:latin typeface="Verdana"/>
              <a:cs typeface="Verdana"/>
            </a:endParaRPr>
          </a:p>
          <a:p>
            <a:pPr marL="920750" lvl="1" indent="-437515">
              <a:lnSpc>
                <a:spcPct val="100000"/>
              </a:lnSpc>
              <a:spcBef>
                <a:spcPts val="380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920750" algn="l"/>
                <a:tab pos="921385" algn="l"/>
              </a:tabLst>
            </a:pPr>
            <a:r>
              <a:rPr sz="1600" b="1" spc="-10" dirty="0">
                <a:latin typeface="Verdana"/>
                <a:cs typeface="Verdana"/>
              </a:rPr>
              <a:t>Active </a:t>
            </a:r>
            <a:r>
              <a:rPr sz="1600" b="1" spc="-5" dirty="0">
                <a:latin typeface="Verdana"/>
                <a:cs typeface="Verdana"/>
              </a:rPr>
              <a:t>and </a:t>
            </a:r>
            <a:r>
              <a:rPr sz="1600" b="1" spc="-10" dirty="0">
                <a:latin typeface="Verdana"/>
                <a:cs typeface="Verdana"/>
              </a:rPr>
              <a:t>Intelligent packaging</a:t>
            </a:r>
            <a:r>
              <a:rPr sz="1600" b="1" spc="14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√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7053" y="878713"/>
            <a:ext cx="701611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Benefits, </a:t>
            </a:r>
            <a:r>
              <a:rPr dirty="0"/>
              <a:t>Risk,</a:t>
            </a:r>
            <a:r>
              <a:rPr spc="-10" dirty="0"/>
              <a:t> </a:t>
            </a:r>
            <a:r>
              <a:rPr spc="-5" dirty="0"/>
              <a:t>Regulation</a:t>
            </a:r>
          </a:p>
        </p:txBody>
      </p:sp>
      <p:sp>
        <p:nvSpPr>
          <p:cNvPr id="7" name="object 7"/>
          <p:cNvSpPr/>
          <p:nvPr/>
        </p:nvSpPr>
        <p:spPr>
          <a:xfrm>
            <a:off x="2031492" y="1752598"/>
            <a:ext cx="5066030" cy="4250055"/>
          </a:xfrm>
          <a:custGeom>
            <a:avLst/>
            <a:gdLst/>
            <a:ahLst/>
            <a:cxnLst/>
            <a:rect l="l" t="t" r="r" b="b"/>
            <a:pathLst>
              <a:path w="5066030" h="4250055">
                <a:moveTo>
                  <a:pt x="5032589" y="4249869"/>
                </a:moveTo>
                <a:lnTo>
                  <a:pt x="0" y="3812682"/>
                </a:lnTo>
                <a:lnTo>
                  <a:pt x="635453" y="0"/>
                </a:lnTo>
                <a:lnTo>
                  <a:pt x="5065765" y="569363"/>
                </a:lnTo>
                <a:lnTo>
                  <a:pt x="5032589" y="4249869"/>
                </a:lnTo>
                <a:close/>
              </a:path>
            </a:pathLst>
          </a:custGeom>
          <a:solidFill>
            <a:srgbClr val="B2D1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64667" y="1785641"/>
            <a:ext cx="5002530" cy="4168775"/>
          </a:xfrm>
          <a:custGeom>
            <a:avLst/>
            <a:gdLst/>
            <a:ahLst/>
            <a:cxnLst/>
            <a:rect l="l" t="t" r="r" b="b"/>
            <a:pathLst>
              <a:path w="5002530" h="4168775">
                <a:moveTo>
                  <a:pt x="4940716" y="4168532"/>
                </a:moveTo>
                <a:lnTo>
                  <a:pt x="0" y="3749137"/>
                </a:lnTo>
                <a:lnTo>
                  <a:pt x="625248" y="0"/>
                </a:lnTo>
                <a:lnTo>
                  <a:pt x="5001965" y="566818"/>
                </a:lnTo>
                <a:lnTo>
                  <a:pt x="4940716" y="4168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3157" y="1844103"/>
            <a:ext cx="4900295" cy="4049395"/>
          </a:xfrm>
          <a:custGeom>
            <a:avLst/>
            <a:gdLst/>
            <a:ahLst/>
            <a:cxnLst/>
            <a:rect l="l" t="t" r="r" b="b"/>
            <a:pathLst>
              <a:path w="4900295" h="4049395">
                <a:moveTo>
                  <a:pt x="4838633" y="4049068"/>
                </a:moveTo>
                <a:lnTo>
                  <a:pt x="0" y="3639840"/>
                </a:lnTo>
                <a:lnTo>
                  <a:pt x="607381" y="0"/>
                </a:lnTo>
                <a:lnTo>
                  <a:pt x="4899884" y="556651"/>
                </a:lnTo>
                <a:lnTo>
                  <a:pt x="4838633" y="4049068"/>
                </a:lnTo>
                <a:close/>
              </a:path>
            </a:pathLst>
          </a:custGeom>
          <a:solidFill>
            <a:srgbClr val="B2D1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66749" y="1894938"/>
            <a:ext cx="4803140" cy="3947795"/>
          </a:xfrm>
          <a:custGeom>
            <a:avLst/>
            <a:gdLst/>
            <a:ahLst/>
            <a:cxnLst/>
            <a:rect l="l" t="t" r="r" b="b"/>
            <a:pathLst>
              <a:path w="4803140" h="3947795">
                <a:moveTo>
                  <a:pt x="4741658" y="3947397"/>
                </a:moveTo>
                <a:lnTo>
                  <a:pt x="0" y="3548336"/>
                </a:lnTo>
                <a:lnTo>
                  <a:pt x="589517" y="0"/>
                </a:lnTo>
                <a:lnTo>
                  <a:pt x="4802907" y="549026"/>
                </a:lnTo>
                <a:lnTo>
                  <a:pt x="4741658" y="39473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3518" y="1983902"/>
            <a:ext cx="4652645" cy="3787775"/>
          </a:xfrm>
          <a:custGeom>
            <a:avLst/>
            <a:gdLst/>
            <a:ahLst/>
            <a:cxnLst/>
            <a:rect l="l" t="t" r="r" b="b"/>
            <a:pathLst>
              <a:path w="4652645" h="3787775">
                <a:moveTo>
                  <a:pt x="4596193" y="3787261"/>
                </a:moveTo>
                <a:lnTo>
                  <a:pt x="0" y="3403454"/>
                </a:lnTo>
                <a:lnTo>
                  <a:pt x="566546" y="0"/>
                </a:lnTo>
                <a:lnTo>
                  <a:pt x="4652338" y="533775"/>
                </a:lnTo>
                <a:lnTo>
                  <a:pt x="4596193" y="3787261"/>
                </a:lnTo>
                <a:close/>
              </a:path>
            </a:pathLst>
          </a:custGeom>
          <a:solidFill>
            <a:srgbClr val="B2D1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53518" y="1983902"/>
            <a:ext cx="4652645" cy="3787775"/>
          </a:xfrm>
          <a:custGeom>
            <a:avLst/>
            <a:gdLst/>
            <a:ahLst/>
            <a:cxnLst/>
            <a:rect l="l" t="t" r="r" b="b"/>
            <a:pathLst>
              <a:path w="4652645" h="3787775">
                <a:moveTo>
                  <a:pt x="4596193" y="3787261"/>
                </a:moveTo>
                <a:lnTo>
                  <a:pt x="0" y="3403454"/>
                </a:lnTo>
                <a:lnTo>
                  <a:pt x="566546" y="0"/>
                </a:lnTo>
                <a:lnTo>
                  <a:pt x="4652338" y="533775"/>
                </a:lnTo>
                <a:lnTo>
                  <a:pt x="4596193" y="3787261"/>
                </a:lnTo>
                <a:close/>
              </a:path>
            </a:pathLst>
          </a:custGeom>
          <a:solidFill>
            <a:srgbClr val="B2D1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10525" y="2388045"/>
            <a:ext cx="2455046" cy="3042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21795" y="3079412"/>
            <a:ext cx="196850" cy="2046605"/>
          </a:xfrm>
          <a:custGeom>
            <a:avLst/>
            <a:gdLst/>
            <a:ahLst/>
            <a:cxnLst/>
            <a:rect l="l" t="t" r="r" b="b"/>
            <a:pathLst>
              <a:path w="196850" h="2046604">
                <a:moveTo>
                  <a:pt x="0" y="0"/>
                </a:moveTo>
                <a:lnTo>
                  <a:pt x="196505" y="0"/>
                </a:lnTo>
                <a:lnTo>
                  <a:pt x="196505" y="2046139"/>
                </a:lnTo>
                <a:lnTo>
                  <a:pt x="0" y="2046139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35770" y="4891706"/>
            <a:ext cx="1799589" cy="462915"/>
          </a:xfrm>
          <a:custGeom>
            <a:avLst/>
            <a:gdLst/>
            <a:ahLst/>
            <a:cxnLst/>
            <a:rect l="l" t="t" r="r" b="b"/>
            <a:pathLst>
              <a:path w="1799589" h="462914">
                <a:moveTo>
                  <a:pt x="1799176" y="462605"/>
                </a:moveTo>
                <a:lnTo>
                  <a:pt x="0" y="462605"/>
                </a:lnTo>
                <a:lnTo>
                  <a:pt x="10208" y="414311"/>
                </a:lnTo>
                <a:lnTo>
                  <a:pt x="28074" y="368559"/>
                </a:lnTo>
                <a:lnTo>
                  <a:pt x="53595" y="325348"/>
                </a:lnTo>
                <a:lnTo>
                  <a:pt x="86768" y="282138"/>
                </a:lnTo>
                <a:lnTo>
                  <a:pt x="127601" y="241472"/>
                </a:lnTo>
                <a:lnTo>
                  <a:pt x="173537" y="203343"/>
                </a:lnTo>
                <a:lnTo>
                  <a:pt x="227130" y="167758"/>
                </a:lnTo>
                <a:lnTo>
                  <a:pt x="283277" y="134714"/>
                </a:lnTo>
                <a:lnTo>
                  <a:pt x="347077" y="104215"/>
                </a:lnTo>
                <a:lnTo>
                  <a:pt x="415982" y="78795"/>
                </a:lnTo>
                <a:lnTo>
                  <a:pt x="487438" y="55919"/>
                </a:lnTo>
                <a:lnTo>
                  <a:pt x="563997" y="35587"/>
                </a:lnTo>
                <a:lnTo>
                  <a:pt x="643109" y="20334"/>
                </a:lnTo>
                <a:lnTo>
                  <a:pt x="727326" y="10167"/>
                </a:lnTo>
                <a:lnTo>
                  <a:pt x="811545" y="2541"/>
                </a:lnTo>
                <a:lnTo>
                  <a:pt x="900866" y="0"/>
                </a:lnTo>
                <a:lnTo>
                  <a:pt x="987632" y="2541"/>
                </a:lnTo>
                <a:lnTo>
                  <a:pt x="1074401" y="10167"/>
                </a:lnTo>
                <a:lnTo>
                  <a:pt x="1156068" y="20334"/>
                </a:lnTo>
                <a:lnTo>
                  <a:pt x="1237731" y="35587"/>
                </a:lnTo>
                <a:lnTo>
                  <a:pt x="1311742" y="55919"/>
                </a:lnTo>
                <a:lnTo>
                  <a:pt x="1385751" y="78795"/>
                </a:lnTo>
                <a:lnTo>
                  <a:pt x="1452103" y="104215"/>
                </a:lnTo>
                <a:lnTo>
                  <a:pt x="1515901" y="134714"/>
                </a:lnTo>
                <a:lnTo>
                  <a:pt x="1574598" y="167758"/>
                </a:lnTo>
                <a:lnTo>
                  <a:pt x="1625638" y="203343"/>
                </a:lnTo>
                <a:lnTo>
                  <a:pt x="1671575" y="241472"/>
                </a:lnTo>
                <a:lnTo>
                  <a:pt x="1712407" y="282138"/>
                </a:lnTo>
                <a:lnTo>
                  <a:pt x="1745583" y="325348"/>
                </a:lnTo>
                <a:lnTo>
                  <a:pt x="1771106" y="368559"/>
                </a:lnTo>
                <a:lnTo>
                  <a:pt x="1788968" y="414311"/>
                </a:lnTo>
                <a:lnTo>
                  <a:pt x="1799176" y="462605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63175" y="3318340"/>
            <a:ext cx="377825" cy="908050"/>
          </a:xfrm>
          <a:custGeom>
            <a:avLst/>
            <a:gdLst/>
            <a:ahLst/>
            <a:cxnLst/>
            <a:rect l="l" t="t" r="r" b="b"/>
            <a:pathLst>
              <a:path w="377825" h="908050">
                <a:moveTo>
                  <a:pt x="344523" y="907418"/>
                </a:moveTo>
                <a:lnTo>
                  <a:pt x="0" y="12708"/>
                </a:lnTo>
                <a:lnTo>
                  <a:pt x="33178" y="0"/>
                </a:lnTo>
                <a:lnTo>
                  <a:pt x="377701" y="894709"/>
                </a:lnTo>
                <a:lnTo>
                  <a:pt x="344523" y="907418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64119" y="3313257"/>
            <a:ext cx="127635" cy="979169"/>
          </a:xfrm>
          <a:custGeom>
            <a:avLst/>
            <a:gdLst/>
            <a:ahLst/>
            <a:cxnLst/>
            <a:rect l="l" t="t" r="r" b="b"/>
            <a:pathLst>
              <a:path w="127635" h="979170">
                <a:moveTo>
                  <a:pt x="35728" y="978588"/>
                </a:moveTo>
                <a:lnTo>
                  <a:pt x="0" y="976046"/>
                </a:lnTo>
                <a:lnTo>
                  <a:pt x="91872" y="0"/>
                </a:lnTo>
                <a:lnTo>
                  <a:pt x="127601" y="2541"/>
                </a:lnTo>
                <a:lnTo>
                  <a:pt x="35728" y="978588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089" y="3341215"/>
            <a:ext cx="561975" cy="913130"/>
          </a:xfrm>
          <a:custGeom>
            <a:avLst/>
            <a:gdLst/>
            <a:ahLst/>
            <a:cxnLst/>
            <a:rect l="l" t="t" r="r" b="b"/>
            <a:pathLst>
              <a:path w="561975" h="913129">
                <a:moveTo>
                  <a:pt x="30624" y="912501"/>
                </a:moveTo>
                <a:lnTo>
                  <a:pt x="0" y="894709"/>
                </a:lnTo>
                <a:lnTo>
                  <a:pt x="530820" y="0"/>
                </a:lnTo>
                <a:lnTo>
                  <a:pt x="561445" y="17792"/>
                </a:lnTo>
                <a:lnTo>
                  <a:pt x="30624" y="91250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96156" y="2832858"/>
            <a:ext cx="3297554" cy="579755"/>
          </a:xfrm>
          <a:custGeom>
            <a:avLst/>
            <a:gdLst/>
            <a:ahLst/>
            <a:cxnLst/>
            <a:rect l="l" t="t" r="r" b="b"/>
            <a:pathLst>
              <a:path w="3297554" h="579754">
                <a:moveTo>
                  <a:pt x="15312" y="579527"/>
                </a:moveTo>
                <a:lnTo>
                  <a:pt x="0" y="457521"/>
                </a:lnTo>
                <a:lnTo>
                  <a:pt x="3279349" y="0"/>
                </a:lnTo>
                <a:lnTo>
                  <a:pt x="3297213" y="122005"/>
                </a:lnTo>
                <a:lnTo>
                  <a:pt x="15312" y="579527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52891" y="2639683"/>
            <a:ext cx="352425" cy="348615"/>
          </a:xfrm>
          <a:custGeom>
            <a:avLst/>
            <a:gdLst/>
            <a:ahLst/>
            <a:cxnLst/>
            <a:rect l="l" t="t" r="r" b="b"/>
            <a:pathLst>
              <a:path w="352425" h="348614">
                <a:moveTo>
                  <a:pt x="176089" y="348224"/>
                </a:moveTo>
                <a:lnTo>
                  <a:pt x="107184" y="335516"/>
                </a:lnTo>
                <a:lnTo>
                  <a:pt x="51040" y="297389"/>
                </a:lnTo>
                <a:lnTo>
                  <a:pt x="12760" y="241469"/>
                </a:lnTo>
                <a:lnTo>
                  <a:pt x="0" y="172841"/>
                </a:lnTo>
                <a:lnTo>
                  <a:pt x="2552" y="137256"/>
                </a:lnTo>
                <a:lnTo>
                  <a:pt x="30624" y="76253"/>
                </a:lnTo>
                <a:lnTo>
                  <a:pt x="76560" y="30501"/>
                </a:lnTo>
                <a:lnTo>
                  <a:pt x="140361" y="2541"/>
                </a:lnTo>
                <a:lnTo>
                  <a:pt x="176089" y="0"/>
                </a:lnTo>
                <a:lnTo>
                  <a:pt x="211817" y="2541"/>
                </a:lnTo>
                <a:lnTo>
                  <a:pt x="275618" y="30501"/>
                </a:lnTo>
                <a:lnTo>
                  <a:pt x="321554" y="76253"/>
                </a:lnTo>
                <a:lnTo>
                  <a:pt x="349627" y="137256"/>
                </a:lnTo>
                <a:lnTo>
                  <a:pt x="352179" y="172841"/>
                </a:lnTo>
                <a:lnTo>
                  <a:pt x="349627" y="208426"/>
                </a:lnTo>
                <a:lnTo>
                  <a:pt x="321554" y="271968"/>
                </a:lnTo>
                <a:lnTo>
                  <a:pt x="275618" y="317720"/>
                </a:lnTo>
                <a:lnTo>
                  <a:pt x="211817" y="345683"/>
                </a:lnTo>
                <a:lnTo>
                  <a:pt x="176089" y="34822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20107" y="2995533"/>
            <a:ext cx="387985" cy="920750"/>
          </a:xfrm>
          <a:custGeom>
            <a:avLst/>
            <a:gdLst/>
            <a:ahLst/>
            <a:cxnLst/>
            <a:rect l="l" t="t" r="r" b="b"/>
            <a:pathLst>
              <a:path w="387985" h="920750">
                <a:moveTo>
                  <a:pt x="33176" y="920127"/>
                </a:moveTo>
                <a:lnTo>
                  <a:pt x="0" y="907418"/>
                </a:lnTo>
                <a:lnTo>
                  <a:pt x="344523" y="12708"/>
                </a:lnTo>
                <a:lnTo>
                  <a:pt x="387907" y="0"/>
                </a:lnTo>
                <a:lnTo>
                  <a:pt x="33176" y="920127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69262" y="2977739"/>
            <a:ext cx="130175" cy="979169"/>
          </a:xfrm>
          <a:custGeom>
            <a:avLst/>
            <a:gdLst/>
            <a:ahLst/>
            <a:cxnLst/>
            <a:rect l="l" t="t" r="r" b="b"/>
            <a:pathLst>
              <a:path w="130175" h="979170">
                <a:moveTo>
                  <a:pt x="94424" y="978588"/>
                </a:moveTo>
                <a:lnTo>
                  <a:pt x="0" y="2541"/>
                </a:lnTo>
                <a:lnTo>
                  <a:pt x="35728" y="0"/>
                </a:lnTo>
                <a:lnTo>
                  <a:pt x="130153" y="976046"/>
                </a:lnTo>
                <a:lnTo>
                  <a:pt x="94424" y="978588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43272" y="2944698"/>
            <a:ext cx="597535" cy="974090"/>
          </a:xfrm>
          <a:custGeom>
            <a:avLst/>
            <a:gdLst/>
            <a:ahLst/>
            <a:cxnLst/>
            <a:rect l="l" t="t" r="r" b="b"/>
            <a:pathLst>
              <a:path w="597534" h="974089">
                <a:moveTo>
                  <a:pt x="566549" y="973502"/>
                </a:moveTo>
                <a:lnTo>
                  <a:pt x="0" y="17792"/>
                </a:lnTo>
                <a:lnTo>
                  <a:pt x="30624" y="0"/>
                </a:lnTo>
                <a:lnTo>
                  <a:pt x="597173" y="955712"/>
                </a:lnTo>
                <a:lnTo>
                  <a:pt x="566549" y="973502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3770" y="4205424"/>
            <a:ext cx="1299210" cy="666115"/>
          </a:xfrm>
          <a:custGeom>
            <a:avLst/>
            <a:gdLst/>
            <a:ahLst/>
            <a:cxnLst/>
            <a:rect l="l" t="t" r="r" b="b"/>
            <a:pathLst>
              <a:path w="1299210" h="666114">
                <a:moveTo>
                  <a:pt x="650765" y="665948"/>
                </a:moveTo>
                <a:lnTo>
                  <a:pt x="584413" y="663406"/>
                </a:lnTo>
                <a:lnTo>
                  <a:pt x="520612" y="653239"/>
                </a:lnTo>
                <a:lnTo>
                  <a:pt x="456812" y="637988"/>
                </a:lnTo>
                <a:lnTo>
                  <a:pt x="398115" y="615112"/>
                </a:lnTo>
                <a:lnTo>
                  <a:pt x="339419" y="587153"/>
                </a:lnTo>
                <a:lnTo>
                  <a:pt x="285826" y="554109"/>
                </a:lnTo>
                <a:lnTo>
                  <a:pt x="237338" y="518524"/>
                </a:lnTo>
                <a:lnTo>
                  <a:pt x="191401" y="475314"/>
                </a:lnTo>
                <a:lnTo>
                  <a:pt x="148017" y="429562"/>
                </a:lnTo>
                <a:lnTo>
                  <a:pt x="112289" y="381268"/>
                </a:lnTo>
                <a:lnTo>
                  <a:pt x="79112" y="327890"/>
                </a:lnTo>
                <a:lnTo>
                  <a:pt x="51037" y="269429"/>
                </a:lnTo>
                <a:lnTo>
                  <a:pt x="28069" y="210968"/>
                </a:lnTo>
                <a:lnTo>
                  <a:pt x="12760" y="147423"/>
                </a:lnTo>
                <a:lnTo>
                  <a:pt x="2549" y="83879"/>
                </a:lnTo>
                <a:lnTo>
                  <a:pt x="0" y="17792"/>
                </a:lnTo>
                <a:lnTo>
                  <a:pt x="0" y="0"/>
                </a:lnTo>
                <a:lnTo>
                  <a:pt x="1298979" y="0"/>
                </a:lnTo>
                <a:lnTo>
                  <a:pt x="1298979" y="17792"/>
                </a:lnTo>
                <a:lnTo>
                  <a:pt x="1296427" y="83879"/>
                </a:lnTo>
                <a:lnTo>
                  <a:pt x="1286219" y="147423"/>
                </a:lnTo>
                <a:lnTo>
                  <a:pt x="1270904" y="210968"/>
                </a:lnTo>
                <a:lnTo>
                  <a:pt x="1247936" y="269429"/>
                </a:lnTo>
                <a:lnTo>
                  <a:pt x="1219864" y="327890"/>
                </a:lnTo>
                <a:lnTo>
                  <a:pt x="1189242" y="381268"/>
                </a:lnTo>
                <a:lnTo>
                  <a:pt x="1150959" y="429562"/>
                </a:lnTo>
                <a:lnTo>
                  <a:pt x="1110127" y="475314"/>
                </a:lnTo>
                <a:lnTo>
                  <a:pt x="1061639" y="518524"/>
                </a:lnTo>
                <a:lnTo>
                  <a:pt x="1013150" y="554109"/>
                </a:lnTo>
                <a:lnTo>
                  <a:pt x="959560" y="587153"/>
                </a:lnTo>
                <a:lnTo>
                  <a:pt x="903413" y="615112"/>
                </a:lnTo>
                <a:lnTo>
                  <a:pt x="842167" y="637988"/>
                </a:lnTo>
                <a:lnTo>
                  <a:pt x="780919" y="653239"/>
                </a:lnTo>
                <a:lnTo>
                  <a:pt x="717115" y="663406"/>
                </a:lnTo>
                <a:lnTo>
                  <a:pt x="650765" y="665948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31885" y="4319804"/>
            <a:ext cx="768350" cy="81915"/>
          </a:xfrm>
          <a:custGeom>
            <a:avLst/>
            <a:gdLst/>
            <a:ahLst/>
            <a:cxnLst/>
            <a:rect l="l" t="t" r="r" b="b"/>
            <a:pathLst>
              <a:path w="768350" h="81914">
                <a:moveTo>
                  <a:pt x="745190" y="81339"/>
                </a:moveTo>
                <a:lnTo>
                  <a:pt x="0" y="53377"/>
                </a:lnTo>
                <a:lnTo>
                  <a:pt x="768158" y="0"/>
                </a:lnTo>
                <a:lnTo>
                  <a:pt x="752844" y="61005"/>
                </a:lnTo>
                <a:lnTo>
                  <a:pt x="745190" y="81339"/>
                </a:lnTo>
                <a:close/>
              </a:path>
            </a:pathLst>
          </a:custGeom>
          <a:solidFill>
            <a:srgbClr val="282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36989" y="4467226"/>
            <a:ext cx="712470" cy="74295"/>
          </a:xfrm>
          <a:custGeom>
            <a:avLst/>
            <a:gdLst/>
            <a:ahLst/>
            <a:cxnLst/>
            <a:rect l="l" t="t" r="r" b="b"/>
            <a:pathLst>
              <a:path w="712470" h="74295">
                <a:moveTo>
                  <a:pt x="671182" y="73714"/>
                </a:moveTo>
                <a:lnTo>
                  <a:pt x="0" y="50838"/>
                </a:lnTo>
                <a:lnTo>
                  <a:pt x="712014" y="0"/>
                </a:lnTo>
                <a:lnTo>
                  <a:pt x="704355" y="17795"/>
                </a:lnTo>
                <a:lnTo>
                  <a:pt x="694150" y="38129"/>
                </a:lnTo>
                <a:lnTo>
                  <a:pt x="681387" y="55921"/>
                </a:lnTo>
                <a:lnTo>
                  <a:pt x="671182" y="73714"/>
                </a:lnTo>
                <a:close/>
              </a:path>
            </a:pathLst>
          </a:custGeom>
          <a:solidFill>
            <a:srgbClr val="282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59957" y="4617194"/>
            <a:ext cx="592455" cy="61594"/>
          </a:xfrm>
          <a:custGeom>
            <a:avLst/>
            <a:gdLst/>
            <a:ahLst/>
            <a:cxnLst/>
            <a:rect l="l" t="t" r="r" b="b"/>
            <a:pathLst>
              <a:path w="592454" h="61595">
                <a:moveTo>
                  <a:pt x="530820" y="61002"/>
                </a:moveTo>
                <a:lnTo>
                  <a:pt x="0" y="43210"/>
                </a:lnTo>
                <a:lnTo>
                  <a:pt x="592066" y="0"/>
                </a:lnTo>
                <a:lnTo>
                  <a:pt x="576757" y="17792"/>
                </a:lnTo>
                <a:lnTo>
                  <a:pt x="546130" y="48293"/>
                </a:lnTo>
                <a:lnTo>
                  <a:pt x="530820" y="61002"/>
                </a:lnTo>
                <a:close/>
              </a:path>
            </a:pathLst>
          </a:custGeom>
          <a:solidFill>
            <a:srgbClr val="282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40995" y="3847031"/>
            <a:ext cx="1304290" cy="666115"/>
          </a:xfrm>
          <a:custGeom>
            <a:avLst/>
            <a:gdLst/>
            <a:ahLst/>
            <a:cxnLst/>
            <a:rect l="l" t="t" r="r" b="b"/>
            <a:pathLst>
              <a:path w="1304290" h="666114">
                <a:moveTo>
                  <a:pt x="653317" y="665948"/>
                </a:moveTo>
                <a:lnTo>
                  <a:pt x="586965" y="663406"/>
                </a:lnTo>
                <a:lnTo>
                  <a:pt x="523164" y="653239"/>
                </a:lnTo>
                <a:lnTo>
                  <a:pt x="459364" y="637988"/>
                </a:lnTo>
                <a:lnTo>
                  <a:pt x="400667" y="615112"/>
                </a:lnTo>
                <a:lnTo>
                  <a:pt x="341971" y="587153"/>
                </a:lnTo>
                <a:lnTo>
                  <a:pt x="288378" y="554112"/>
                </a:lnTo>
                <a:lnTo>
                  <a:pt x="237338" y="518524"/>
                </a:lnTo>
                <a:lnTo>
                  <a:pt x="191401" y="475314"/>
                </a:lnTo>
                <a:lnTo>
                  <a:pt x="150569" y="429562"/>
                </a:lnTo>
                <a:lnTo>
                  <a:pt x="112289" y="381268"/>
                </a:lnTo>
                <a:lnTo>
                  <a:pt x="79112" y="327893"/>
                </a:lnTo>
                <a:lnTo>
                  <a:pt x="51040" y="269429"/>
                </a:lnTo>
                <a:lnTo>
                  <a:pt x="30624" y="210970"/>
                </a:lnTo>
                <a:lnTo>
                  <a:pt x="12760" y="147423"/>
                </a:lnTo>
                <a:lnTo>
                  <a:pt x="2552" y="83879"/>
                </a:lnTo>
                <a:lnTo>
                  <a:pt x="0" y="17792"/>
                </a:lnTo>
                <a:lnTo>
                  <a:pt x="0" y="12708"/>
                </a:lnTo>
                <a:lnTo>
                  <a:pt x="2552" y="10167"/>
                </a:lnTo>
                <a:lnTo>
                  <a:pt x="2552" y="0"/>
                </a:lnTo>
                <a:lnTo>
                  <a:pt x="1304083" y="0"/>
                </a:lnTo>
                <a:lnTo>
                  <a:pt x="1304083" y="17792"/>
                </a:lnTo>
                <a:lnTo>
                  <a:pt x="1301531" y="83879"/>
                </a:lnTo>
                <a:lnTo>
                  <a:pt x="1291323" y="147423"/>
                </a:lnTo>
                <a:lnTo>
                  <a:pt x="1276011" y="210970"/>
                </a:lnTo>
                <a:lnTo>
                  <a:pt x="1253043" y="269429"/>
                </a:lnTo>
                <a:lnTo>
                  <a:pt x="1224971" y="327893"/>
                </a:lnTo>
                <a:lnTo>
                  <a:pt x="1191794" y="381268"/>
                </a:lnTo>
                <a:lnTo>
                  <a:pt x="1156066" y="429562"/>
                </a:lnTo>
                <a:lnTo>
                  <a:pt x="1112682" y="475314"/>
                </a:lnTo>
                <a:lnTo>
                  <a:pt x="1066745" y="518524"/>
                </a:lnTo>
                <a:lnTo>
                  <a:pt x="1018257" y="554112"/>
                </a:lnTo>
                <a:lnTo>
                  <a:pt x="964664" y="587153"/>
                </a:lnTo>
                <a:lnTo>
                  <a:pt x="905968" y="615112"/>
                </a:lnTo>
                <a:lnTo>
                  <a:pt x="847271" y="637988"/>
                </a:lnTo>
                <a:lnTo>
                  <a:pt x="783471" y="653239"/>
                </a:lnTo>
                <a:lnTo>
                  <a:pt x="719670" y="663406"/>
                </a:lnTo>
                <a:lnTo>
                  <a:pt x="653317" y="665948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34005" y="3994455"/>
            <a:ext cx="770890" cy="79375"/>
          </a:xfrm>
          <a:custGeom>
            <a:avLst/>
            <a:gdLst/>
            <a:ahLst/>
            <a:cxnLst/>
            <a:rect l="l" t="t" r="r" b="b"/>
            <a:pathLst>
              <a:path w="770890" h="79375">
                <a:moveTo>
                  <a:pt x="747742" y="78795"/>
                </a:moveTo>
                <a:lnTo>
                  <a:pt x="0" y="53377"/>
                </a:lnTo>
                <a:lnTo>
                  <a:pt x="770710" y="0"/>
                </a:lnTo>
                <a:lnTo>
                  <a:pt x="760505" y="40668"/>
                </a:lnTo>
                <a:lnTo>
                  <a:pt x="755398" y="58461"/>
                </a:lnTo>
                <a:lnTo>
                  <a:pt x="747742" y="78795"/>
                </a:lnTo>
                <a:close/>
              </a:path>
            </a:pathLst>
          </a:custGeom>
          <a:solidFill>
            <a:srgbClr val="282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39111" y="4141878"/>
            <a:ext cx="717550" cy="74295"/>
          </a:xfrm>
          <a:custGeom>
            <a:avLst/>
            <a:gdLst/>
            <a:ahLst/>
            <a:cxnLst/>
            <a:rect l="l" t="t" r="r" b="b"/>
            <a:pathLst>
              <a:path w="717550" h="74295">
                <a:moveTo>
                  <a:pt x="676286" y="73711"/>
                </a:moveTo>
                <a:lnTo>
                  <a:pt x="0" y="48293"/>
                </a:lnTo>
                <a:lnTo>
                  <a:pt x="717118" y="0"/>
                </a:lnTo>
                <a:lnTo>
                  <a:pt x="696702" y="35585"/>
                </a:lnTo>
                <a:lnTo>
                  <a:pt x="686494" y="55921"/>
                </a:lnTo>
                <a:lnTo>
                  <a:pt x="676286" y="73711"/>
                </a:lnTo>
                <a:close/>
              </a:path>
            </a:pathLst>
          </a:custGeom>
          <a:solidFill>
            <a:srgbClr val="282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64630" y="4291846"/>
            <a:ext cx="592455" cy="61594"/>
          </a:xfrm>
          <a:custGeom>
            <a:avLst/>
            <a:gdLst/>
            <a:ahLst/>
            <a:cxnLst/>
            <a:rect l="l" t="t" r="r" b="b"/>
            <a:pathLst>
              <a:path w="592454" h="61595">
                <a:moveTo>
                  <a:pt x="530820" y="61000"/>
                </a:moveTo>
                <a:lnTo>
                  <a:pt x="0" y="40668"/>
                </a:lnTo>
                <a:lnTo>
                  <a:pt x="592069" y="0"/>
                </a:lnTo>
                <a:lnTo>
                  <a:pt x="579309" y="15248"/>
                </a:lnTo>
                <a:lnTo>
                  <a:pt x="548684" y="45752"/>
                </a:lnTo>
                <a:lnTo>
                  <a:pt x="530820" y="61000"/>
                </a:lnTo>
                <a:close/>
              </a:path>
            </a:pathLst>
          </a:custGeom>
          <a:solidFill>
            <a:srgbClr val="282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27840" y="5039131"/>
            <a:ext cx="875665" cy="61594"/>
          </a:xfrm>
          <a:custGeom>
            <a:avLst/>
            <a:gdLst/>
            <a:ahLst/>
            <a:cxnLst/>
            <a:rect l="l" t="t" r="r" b="b"/>
            <a:pathLst>
              <a:path w="875664" h="61595">
                <a:moveTo>
                  <a:pt x="875343" y="61002"/>
                </a:moveTo>
                <a:lnTo>
                  <a:pt x="0" y="33043"/>
                </a:lnTo>
                <a:lnTo>
                  <a:pt x="760502" y="0"/>
                </a:lnTo>
                <a:lnTo>
                  <a:pt x="806439" y="22876"/>
                </a:lnTo>
                <a:lnTo>
                  <a:pt x="819199" y="30501"/>
                </a:lnTo>
                <a:lnTo>
                  <a:pt x="834511" y="38126"/>
                </a:lnTo>
                <a:lnTo>
                  <a:pt x="847271" y="45752"/>
                </a:lnTo>
                <a:lnTo>
                  <a:pt x="862583" y="53377"/>
                </a:lnTo>
                <a:lnTo>
                  <a:pt x="875343" y="61002"/>
                </a:lnTo>
                <a:close/>
              </a:path>
            </a:pathLst>
          </a:custGeom>
          <a:solidFill>
            <a:srgbClr val="282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12058" y="5176387"/>
            <a:ext cx="944880" cy="69215"/>
          </a:xfrm>
          <a:custGeom>
            <a:avLst/>
            <a:gdLst/>
            <a:ahLst/>
            <a:cxnLst/>
            <a:rect l="l" t="t" r="r" b="b"/>
            <a:pathLst>
              <a:path w="944879" h="69214">
                <a:moveTo>
                  <a:pt x="944248" y="68628"/>
                </a:moveTo>
                <a:lnTo>
                  <a:pt x="0" y="35585"/>
                </a:lnTo>
                <a:lnTo>
                  <a:pt x="885552" y="0"/>
                </a:lnTo>
                <a:lnTo>
                  <a:pt x="903416" y="15250"/>
                </a:lnTo>
                <a:lnTo>
                  <a:pt x="918728" y="33043"/>
                </a:lnTo>
                <a:lnTo>
                  <a:pt x="944248" y="68628"/>
                </a:lnTo>
                <a:close/>
              </a:path>
            </a:pathLst>
          </a:custGeom>
          <a:solidFill>
            <a:srgbClr val="282B7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60605" y="759968"/>
            <a:ext cx="402907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Benefits/Risks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5477" y="1782571"/>
            <a:ext cx="7516495" cy="287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37795" indent="-3429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3000" b="1" spc="-5" dirty="0">
                <a:latin typeface="Verdana"/>
                <a:cs typeface="Verdana"/>
              </a:rPr>
              <a:t>Information about products  already </a:t>
            </a:r>
            <a:r>
              <a:rPr sz="3000" b="1" spc="-10" dirty="0">
                <a:latin typeface="Verdana"/>
                <a:cs typeface="Verdana"/>
              </a:rPr>
              <a:t>in </a:t>
            </a:r>
            <a:r>
              <a:rPr sz="3000" b="1" spc="-5" dirty="0">
                <a:latin typeface="Verdana"/>
                <a:cs typeface="Verdana"/>
              </a:rPr>
              <a:t>the marketplace and  those food innovations proposed  emphasize</a:t>
            </a:r>
            <a:r>
              <a:rPr sz="3000" b="1" spc="-25" dirty="0">
                <a:latin typeface="Verdana"/>
                <a:cs typeface="Verdana"/>
              </a:rPr>
              <a:t> </a:t>
            </a:r>
            <a:r>
              <a:rPr sz="3000" b="1" spc="-5" dirty="0">
                <a:latin typeface="Verdana"/>
                <a:cs typeface="Verdana"/>
              </a:rPr>
              <a:t>benefits</a:t>
            </a:r>
            <a:endParaRPr sz="3000">
              <a:latin typeface="Verdana"/>
              <a:cs typeface="Verdana"/>
            </a:endParaRPr>
          </a:p>
          <a:p>
            <a:pPr marL="756285" indent="-286385">
              <a:lnSpc>
                <a:spcPct val="100000"/>
              </a:lnSpc>
              <a:spcBef>
                <a:spcPts val="625"/>
              </a:spcBef>
              <a:buClr>
                <a:srgbClr val="CC0000"/>
              </a:buClr>
              <a:buFont typeface="Wingdings"/>
              <a:buChar char=""/>
              <a:tabLst>
                <a:tab pos="756920" algn="l"/>
              </a:tabLst>
            </a:pPr>
            <a:r>
              <a:rPr sz="2600" b="1" dirty="0">
                <a:latin typeface="Verdana"/>
                <a:cs typeface="Verdana"/>
              </a:rPr>
              <a:t>Question: Who</a:t>
            </a:r>
            <a:r>
              <a:rPr sz="2600" b="1" spc="-55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benefits?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3000" b="1" dirty="0">
                <a:latin typeface="Verdana"/>
                <a:cs typeface="Verdana"/>
              </a:rPr>
              <a:t>But </a:t>
            </a:r>
            <a:r>
              <a:rPr sz="3000" b="1" spc="-5" dirty="0">
                <a:latin typeface="Verdana"/>
                <a:cs typeface="Verdana"/>
              </a:rPr>
              <a:t>nanotechnology has risks</a:t>
            </a:r>
            <a:r>
              <a:rPr sz="3000" b="1" spc="-40" dirty="0">
                <a:latin typeface="Verdana"/>
                <a:cs typeface="Verdana"/>
              </a:rPr>
              <a:t> </a:t>
            </a:r>
            <a:r>
              <a:rPr sz="3000" b="1" dirty="0">
                <a:latin typeface="Verdana"/>
                <a:cs typeface="Verdana"/>
              </a:rPr>
              <a:t>too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86741" y="878713"/>
            <a:ext cx="337502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Size</a:t>
            </a:r>
            <a:r>
              <a:rPr spc="-55" dirty="0"/>
              <a:t> </a:t>
            </a:r>
            <a:r>
              <a:rPr spc="-5" dirty="0"/>
              <a:t>Matters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5477" y="1782571"/>
            <a:ext cx="7799070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 marR="5080" indent="-469265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Font typeface="Wingdings"/>
              <a:buChar char=""/>
              <a:tabLst>
                <a:tab pos="482600" algn="l"/>
              </a:tabLst>
            </a:pPr>
            <a:r>
              <a:rPr sz="3000" b="1" spc="-5" dirty="0">
                <a:latin typeface="Verdana"/>
                <a:cs typeface="Verdana"/>
              </a:rPr>
              <a:t>Manufactured nanomaterials</a:t>
            </a:r>
            <a:r>
              <a:rPr sz="3000" b="1" spc="-50" dirty="0">
                <a:latin typeface="Verdana"/>
                <a:cs typeface="Verdana"/>
              </a:rPr>
              <a:t> </a:t>
            </a:r>
            <a:r>
              <a:rPr sz="3000" b="1" spc="-5" dirty="0">
                <a:latin typeface="Verdana"/>
                <a:cs typeface="Verdana"/>
              </a:rPr>
              <a:t>have  different</a:t>
            </a:r>
            <a:endParaRPr sz="3000">
              <a:latin typeface="Verdana"/>
              <a:cs typeface="Verdana"/>
            </a:endParaRPr>
          </a:p>
          <a:p>
            <a:pPr marL="920750" lvl="1" indent="-437515">
              <a:lnSpc>
                <a:spcPct val="100000"/>
              </a:lnSpc>
              <a:spcBef>
                <a:spcPts val="62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600" b="1" dirty="0">
                <a:latin typeface="Verdana"/>
                <a:cs typeface="Verdana"/>
              </a:rPr>
              <a:t>Chemical</a:t>
            </a:r>
            <a:r>
              <a:rPr sz="2600" b="1" spc="-45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reactivity</a:t>
            </a:r>
            <a:endParaRPr sz="2600">
              <a:latin typeface="Verdana"/>
              <a:cs typeface="Verdana"/>
            </a:endParaRPr>
          </a:p>
          <a:p>
            <a:pPr marL="920750" lvl="1" indent="-437515">
              <a:lnSpc>
                <a:spcPct val="100000"/>
              </a:lnSpc>
              <a:spcBef>
                <a:spcPts val="62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600" b="1" spc="-5" dirty="0">
                <a:latin typeface="Verdana"/>
                <a:cs typeface="Verdana"/>
              </a:rPr>
              <a:t>Optical</a:t>
            </a:r>
            <a:r>
              <a:rPr sz="2600" b="1" spc="-35" dirty="0">
                <a:latin typeface="Verdana"/>
                <a:cs typeface="Verdana"/>
              </a:rPr>
              <a:t> </a:t>
            </a:r>
            <a:r>
              <a:rPr sz="2600" b="1" spc="-5" dirty="0">
                <a:latin typeface="Verdana"/>
                <a:cs typeface="Verdana"/>
              </a:rPr>
              <a:t>properties</a:t>
            </a:r>
            <a:endParaRPr sz="2600">
              <a:latin typeface="Verdana"/>
              <a:cs typeface="Verdana"/>
            </a:endParaRPr>
          </a:p>
          <a:p>
            <a:pPr marL="920750" lvl="1" indent="-437515">
              <a:lnSpc>
                <a:spcPct val="100000"/>
              </a:lnSpc>
              <a:spcBef>
                <a:spcPts val="62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600" b="1" spc="-5" dirty="0">
                <a:latin typeface="Verdana"/>
                <a:cs typeface="Verdana"/>
              </a:rPr>
              <a:t>Structural (strength)</a:t>
            </a:r>
            <a:r>
              <a:rPr sz="2600" b="1" spc="-65" dirty="0">
                <a:latin typeface="Verdana"/>
                <a:cs typeface="Verdana"/>
              </a:rPr>
              <a:t> </a:t>
            </a:r>
            <a:r>
              <a:rPr sz="2600" b="1" spc="-5" dirty="0">
                <a:latin typeface="Verdana"/>
                <a:cs typeface="Verdana"/>
              </a:rPr>
              <a:t>properties</a:t>
            </a:r>
            <a:endParaRPr sz="2600">
              <a:latin typeface="Verdana"/>
              <a:cs typeface="Verdana"/>
            </a:endParaRPr>
          </a:p>
          <a:p>
            <a:pPr marL="920750" lvl="1" indent="-437515">
              <a:lnSpc>
                <a:spcPct val="100000"/>
              </a:lnSpc>
              <a:spcBef>
                <a:spcPts val="62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600" b="1" spc="-5" dirty="0">
                <a:latin typeface="Verdana"/>
                <a:cs typeface="Verdana"/>
              </a:rPr>
              <a:t>Electrical, </a:t>
            </a:r>
            <a:r>
              <a:rPr sz="2600" b="1" dirty="0">
                <a:latin typeface="Verdana"/>
                <a:cs typeface="Verdana"/>
              </a:rPr>
              <a:t>magnetic</a:t>
            </a:r>
            <a:r>
              <a:rPr sz="2600" b="1" spc="-90" dirty="0">
                <a:latin typeface="Verdana"/>
                <a:cs typeface="Verdana"/>
              </a:rPr>
              <a:t> </a:t>
            </a:r>
            <a:r>
              <a:rPr sz="2600" b="1" spc="-5" dirty="0">
                <a:latin typeface="Verdana"/>
                <a:cs typeface="Verdana"/>
              </a:rPr>
              <a:t>properties</a:t>
            </a:r>
            <a:endParaRPr sz="2600">
              <a:latin typeface="Verdana"/>
              <a:cs typeface="Verdana"/>
            </a:endParaRPr>
          </a:p>
          <a:p>
            <a:pPr marL="920750" lvl="1" indent="-437515">
              <a:lnSpc>
                <a:spcPct val="100000"/>
              </a:lnSpc>
              <a:spcBef>
                <a:spcPts val="625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600" b="1" spc="-5" dirty="0">
                <a:latin typeface="Verdana"/>
                <a:cs typeface="Verdana"/>
              </a:rPr>
              <a:t>Response </a:t>
            </a:r>
            <a:r>
              <a:rPr sz="2600" b="1" dirty="0">
                <a:latin typeface="Verdana"/>
                <a:cs typeface="Verdana"/>
              </a:rPr>
              <a:t>to</a:t>
            </a:r>
            <a:r>
              <a:rPr sz="2600" b="1" spc="-45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gravity</a:t>
            </a:r>
            <a:endParaRPr sz="2600">
              <a:latin typeface="Verdana"/>
              <a:cs typeface="Verdana"/>
            </a:endParaRPr>
          </a:p>
          <a:p>
            <a:pPr marL="481965" indent="-469265">
              <a:lnSpc>
                <a:spcPct val="100000"/>
              </a:lnSpc>
              <a:spcBef>
                <a:spcPts val="715"/>
              </a:spcBef>
              <a:buClr>
                <a:srgbClr val="CC0000"/>
              </a:buClr>
              <a:buFont typeface="Wingdings"/>
              <a:buChar char=""/>
              <a:tabLst>
                <a:tab pos="482600" algn="l"/>
              </a:tabLst>
            </a:pPr>
            <a:r>
              <a:rPr sz="3000" b="1" spc="-5" dirty="0">
                <a:latin typeface="Verdana"/>
                <a:cs typeface="Verdana"/>
              </a:rPr>
              <a:t>Undesirable effects are</a:t>
            </a:r>
            <a:r>
              <a:rPr sz="3000" b="1" spc="-65" dirty="0">
                <a:latin typeface="Verdana"/>
                <a:cs typeface="Verdana"/>
              </a:rPr>
              <a:t> </a:t>
            </a:r>
            <a:r>
              <a:rPr sz="3000" b="1" spc="-5" dirty="0">
                <a:latin typeface="Verdana"/>
                <a:cs typeface="Verdana"/>
              </a:rPr>
              <a:t>possible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3415" y="761491"/>
            <a:ext cx="7825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70C0"/>
                </a:solidFill>
              </a:rPr>
              <a:t>FOOD SCIENCE </a:t>
            </a:r>
            <a:r>
              <a:rPr sz="3600" dirty="0">
                <a:solidFill>
                  <a:srgbClr val="0070C0"/>
                </a:solidFill>
              </a:rPr>
              <a:t>@ PENN</a:t>
            </a:r>
            <a:r>
              <a:rPr sz="3600" spc="-80" dirty="0">
                <a:solidFill>
                  <a:srgbClr val="0070C0"/>
                </a:solidFill>
              </a:rPr>
              <a:t> </a:t>
            </a:r>
            <a:r>
              <a:rPr sz="3600" spc="-5" dirty="0">
                <a:solidFill>
                  <a:srgbClr val="0070C0"/>
                </a:solidFill>
              </a:rPr>
              <a:t>STATE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383540" y="2012695"/>
            <a:ext cx="3042920" cy="2535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solidFill>
                  <a:srgbClr val="114FFB"/>
                </a:solidFill>
                <a:uFill>
                  <a:solidFill>
                    <a:srgbClr val="114FFB"/>
                  </a:solidFill>
                </a:uFill>
                <a:latin typeface="Verdana"/>
                <a:cs typeface="Verdana"/>
              </a:rPr>
              <a:t>Disciplines</a:t>
            </a:r>
            <a:endParaRPr sz="2800">
              <a:latin typeface="Verdana"/>
              <a:cs typeface="Verdana"/>
            </a:endParaRPr>
          </a:p>
          <a:p>
            <a:pPr marL="481965" indent="-469265">
              <a:lnSpc>
                <a:spcPct val="100000"/>
              </a:lnSpc>
              <a:spcBef>
                <a:spcPts val="670"/>
              </a:spcBef>
              <a:buClr>
                <a:srgbClr val="CC0000"/>
              </a:buClr>
              <a:buSzPct val="150000"/>
              <a:buFont typeface="Verdana"/>
              <a:buChar char="•"/>
              <a:tabLst>
                <a:tab pos="482600" algn="l"/>
              </a:tabLst>
            </a:pPr>
            <a:r>
              <a:rPr sz="2800" b="1" spc="-5" dirty="0">
                <a:latin typeface="Verdana"/>
                <a:cs typeface="Verdana"/>
              </a:rPr>
              <a:t>Chemistry</a:t>
            </a:r>
            <a:endParaRPr sz="2800">
              <a:latin typeface="Verdana"/>
              <a:cs typeface="Verdana"/>
            </a:endParaRPr>
          </a:p>
          <a:p>
            <a:pPr marL="481965" indent="-469265">
              <a:lnSpc>
                <a:spcPct val="100000"/>
              </a:lnSpc>
              <a:spcBef>
                <a:spcPts val="675"/>
              </a:spcBef>
              <a:buClr>
                <a:srgbClr val="CC0000"/>
              </a:buClr>
              <a:buSzPct val="150000"/>
              <a:buFont typeface="Verdana"/>
              <a:buChar char="•"/>
              <a:tabLst>
                <a:tab pos="482600" algn="l"/>
              </a:tabLst>
            </a:pPr>
            <a:r>
              <a:rPr sz="2800" b="1" spc="-5" dirty="0">
                <a:latin typeface="Verdana"/>
                <a:cs typeface="Verdana"/>
              </a:rPr>
              <a:t>Microbiology</a:t>
            </a:r>
            <a:endParaRPr sz="2800">
              <a:latin typeface="Verdana"/>
              <a:cs typeface="Verdana"/>
            </a:endParaRPr>
          </a:p>
          <a:p>
            <a:pPr marL="481965" indent="-469265">
              <a:lnSpc>
                <a:spcPct val="100000"/>
              </a:lnSpc>
              <a:spcBef>
                <a:spcPts val="670"/>
              </a:spcBef>
              <a:buClr>
                <a:srgbClr val="CC0000"/>
              </a:buClr>
              <a:buSzPct val="150000"/>
              <a:buFont typeface="Verdana"/>
              <a:buChar char="•"/>
              <a:tabLst>
                <a:tab pos="482600" algn="l"/>
              </a:tabLst>
            </a:pPr>
            <a:r>
              <a:rPr sz="2800" b="1" spc="-5" dirty="0">
                <a:latin typeface="Verdana"/>
                <a:cs typeface="Verdana"/>
              </a:rPr>
              <a:t>Engineering</a:t>
            </a:r>
            <a:endParaRPr sz="2800">
              <a:latin typeface="Verdana"/>
              <a:cs typeface="Verdana"/>
            </a:endParaRPr>
          </a:p>
          <a:p>
            <a:pPr marL="481965" indent="-469265">
              <a:lnSpc>
                <a:spcPct val="100000"/>
              </a:lnSpc>
              <a:spcBef>
                <a:spcPts val="670"/>
              </a:spcBef>
              <a:buClr>
                <a:srgbClr val="CC0000"/>
              </a:buClr>
              <a:buSzPct val="150000"/>
              <a:buFont typeface="Verdana"/>
              <a:buChar char="•"/>
              <a:tabLst>
                <a:tab pos="482600" algn="l"/>
              </a:tabLst>
            </a:pPr>
            <a:r>
              <a:rPr sz="2800" b="1" spc="-5" dirty="0">
                <a:latin typeface="Verdana"/>
                <a:cs typeface="Verdana"/>
              </a:rPr>
              <a:t>Nutrition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1940" y="5213096"/>
            <a:ext cx="3013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14FFB"/>
                </a:solidFill>
                <a:latin typeface="Verdana"/>
                <a:cs typeface="Verdana"/>
                <a:hlinkClick r:id="rId2"/>
              </a:rPr>
              <a:t>www.foodscience.psu.edu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81400" y="1676400"/>
            <a:ext cx="5291347" cy="4495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3835" y="2692908"/>
            <a:ext cx="2125268" cy="2622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1157" y="910716"/>
            <a:ext cx="7387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70C0"/>
                </a:solidFill>
              </a:rPr>
              <a:t>Focus of food safety</a:t>
            </a:r>
            <a:r>
              <a:rPr sz="3600" spc="-20" dirty="0">
                <a:solidFill>
                  <a:srgbClr val="0070C0"/>
                </a:solidFill>
              </a:rPr>
              <a:t> </a:t>
            </a:r>
            <a:r>
              <a:rPr sz="3600" spc="-5" dirty="0">
                <a:solidFill>
                  <a:srgbClr val="0070C0"/>
                </a:solidFill>
              </a:rPr>
              <a:t>concern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612140" y="1784096"/>
            <a:ext cx="71075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 marR="5080" indent="-469265">
              <a:lnSpc>
                <a:spcPct val="100000"/>
              </a:lnSpc>
              <a:spcBef>
                <a:spcPts val="100"/>
              </a:spcBef>
              <a:buSzPct val="125000"/>
              <a:buFont typeface="Verdana"/>
              <a:buChar char="•"/>
              <a:tabLst>
                <a:tab pos="481965" algn="l"/>
                <a:tab pos="482600" algn="l"/>
              </a:tabLst>
            </a:pPr>
            <a:r>
              <a:rPr sz="2400" b="1" spc="-5" dirty="0">
                <a:latin typeface="Verdana"/>
                <a:cs typeface="Verdana"/>
              </a:rPr>
              <a:t>Manufactured or engineered  nanoapplications produced for specific  function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6539" y="5149088"/>
            <a:ext cx="6120130" cy="4591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55"/>
              </a:spcBef>
            </a:pPr>
            <a:r>
              <a:rPr sz="1400" b="1" spc="-5" dirty="0">
                <a:latin typeface="Verdana"/>
                <a:cs typeface="Verdana"/>
              </a:rPr>
              <a:t>Natural nanoparticles include fat </a:t>
            </a:r>
            <a:r>
              <a:rPr sz="1400" b="1" dirty="0">
                <a:latin typeface="Verdana"/>
                <a:cs typeface="Verdana"/>
              </a:rPr>
              <a:t>globules produced in  </a:t>
            </a:r>
            <a:r>
              <a:rPr sz="1400" b="1" spc="-5" dirty="0">
                <a:latin typeface="Verdana"/>
                <a:cs typeface="Verdana"/>
              </a:rPr>
              <a:t>homogenization, proteins like </a:t>
            </a:r>
            <a:r>
              <a:rPr sz="1400" b="1" dirty="0">
                <a:latin typeface="Verdana"/>
                <a:cs typeface="Verdana"/>
              </a:rPr>
              <a:t>enzymes </a:t>
            </a:r>
            <a:r>
              <a:rPr sz="1400" b="1" spc="-5" dirty="0">
                <a:latin typeface="Verdana"/>
                <a:cs typeface="Verdana"/>
              </a:rPr>
              <a:t>and starch</a:t>
            </a:r>
            <a:r>
              <a:rPr sz="1400" b="1" spc="-2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molecules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36648" y="2933700"/>
            <a:ext cx="48767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12905" y="605980"/>
            <a:ext cx="532384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Metabolism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Food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23765" y="1703933"/>
            <a:ext cx="3537585" cy="39084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CC0000"/>
              </a:buClr>
              <a:buFont typeface="Wingdings"/>
              <a:buChar char=""/>
              <a:tabLst>
                <a:tab pos="355600" algn="l"/>
              </a:tabLst>
            </a:pPr>
            <a:r>
              <a:rPr sz="2600" b="1" i="1" dirty="0">
                <a:latin typeface="Verdana"/>
                <a:cs typeface="Verdana"/>
              </a:rPr>
              <a:t>Intestinal</a:t>
            </a:r>
            <a:r>
              <a:rPr sz="2600" b="1" i="1" spc="-55" dirty="0">
                <a:latin typeface="Verdana"/>
                <a:cs typeface="Verdana"/>
              </a:rPr>
              <a:t> </a:t>
            </a:r>
            <a:r>
              <a:rPr sz="2600" b="1" i="1" dirty="0">
                <a:latin typeface="Verdana"/>
                <a:cs typeface="Verdana"/>
              </a:rPr>
              <a:t>Tract</a:t>
            </a:r>
            <a:endParaRPr sz="2600">
              <a:latin typeface="Verdana"/>
              <a:cs typeface="Verdana"/>
            </a:endParaRPr>
          </a:p>
          <a:p>
            <a:pPr marL="355600" marR="1096010" indent="-342900">
              <a:lnSpc>
                <a:spcPct val="100000"/>
              </a:lnSpc>
              <a:spcBef>
                <a:spcPts val="625"/>
              </a:spcBef>
              <a:buClr>
                <a:srgbClr val="CC0000"/>
              </a:buClr>
              <a:buFont typeface="Wingdings"/>
              <a:buChar char=""/>
              <a:tabLst>
                <a:tab pos="355600" algn="l"/>
              </a:tabLst>
            </a:pPr>
            <a:r>
              <a:rPr sz="2600" b="1" dirty="0">
                <a:latin typeface="Verdana"/>
                <a:cs typeface="Verdana"/>
              </a:rPr>
              <a:t>Houses</a:t>
            </a:r>
            <a:r>
              <a:rPr sz="2600" b="1" spc="-130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gut  bacteria</a:t>
            </a:r>
            <a:endParaRPr sz="26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Clr>
                <a:srgbClr val="CC0000"/>
              </a:buClr>
              <a:buFont typeface="Wingdings"/>
              <a:buChar char=""/>
              <a:tabLst>
                <a:tab pos="355600" algn="l"/>
              </a:tabLst>
            </a:pPr>
            <a:r>
              <a:rPr sz="2600" b="1" spc="-5" dirty="0">
                <a:latin typeface="Verdana"/>
                <a:cs typeface="Verdana"/>
              </a:rPr>
              <a:t>Controls nutrient  </a:t>
            </a:r>
            <a:r>
              <a:rPr sz="2600" b="1" dirty="0">
                <a:latin typeface="Verdana"/>
                <a:cs typeface="Verdana"/>
              </a:rPr>
              <a:t>uptake</a:t>
            </a:r>
            <a:endParaRPr sz="2600">
              <a:latin typeface="Verdana"/>
              <a:cs typeface="Verdana"/>
            </a:endParaRPr>
          </a:p>
          <a:p>
            <a:pPr marL="355600" marR="107950" indent="-342900">
              <a:lnSpc>
                <a:spcPct val="100000"/>
              </a:lnSpc>
              <a:spcBef>
                <a:spcPts val="625"/>
              </a:spcBef>
              <a:buClr>
                <a:srgbClr val="CC0000"/>
              </a:buClr>
              <a:buFont typeface="Wingdings"/>
              <a:buChar char=""/>
              <a:tabLst>
                <a:tab pos="355600" algn="l"/>
              </a:tabLst>
            </a:pPr>
            <a:r>
              <a:rPr sz="2600" b="1" spc="-5" dirty="0">
                <a:latin typeface="Verdana"/>
                <a:cs typeface="Verdana"/>
              </a:rPr>
              <a:t>Is subject </a:t>
            </a:r>
            <a:r>
              <a:rPr sz="2600" b="1" dirty="0">
                <a:latin typeface="Verdana"/>
                <a:cs typeface="Verdana"/>
              </a:rPr>
              <a:t>to  intestinal  </a:t>
            </a:r>
            <a:r>
              <a:rPr sz="2600" b="1" spc="-5" dirty="0">
                <a:latin typeface="Verdana"/>
                <a:cs typeface="Verdana"/>
              </a:rPr>
              <a:t>conditions </a:t>
            </a:r>
            <a:r>
              <a:rPr sz="2600" b="1" dirty="0">
                <a:latin typeface="Verdana"/>
                <a:cs typeface="Verdana"/>
              </a:rPr>
              <a:t>and  chronic</a:t>
            </a:r>
            <a:r>
              <a:rPr sz="2600" b="1" spc="-125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diseases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6927" y="1824228"/>
            <a:ext cx="3922775" cy="4122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8381" y="605980"/>
            <a:ext cx="761238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Nanoencapsulation</a:t>
            </a:r>
            <a:r>
              <a:rPr dirty="0"/>
              <a:t> </a:t>
            </a:r>
            <a:r>
              <a:rPr spc="-5" dirty="0"/>
              <a:t>Impacts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5477" y="1752091"/>
            <a:ext cx="7471409" cy="32080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5600" marR="261620" indent="-342900">
              <a:lnSpc>
                <a:spcPts val="2270"/>
              </a:lnSpc>
              <a:spcBef>
                <a:spcPts val="380"/>
              </a:spcBef>
              <a:buClr>
                <a:srgbClr val="CC0000"/>
              </a:buClr>
              <a:buFont typeface="Wingdings"/>
              <a:buChar char=""/>
              <a:tabLst>
                <a:tab pos="355600" algn="l"/>
              </a:tabLst>
            </a:pPr>
            <a:r>
              <a:rPr sz="2100" b="1" spc="-5" dirty="0">
                <a:latin typeface="Verdana"/>
                <a:cs typeface="Verdana"/>
              </a:rPr>
              <a:t>Many food products </a:t>
            </a:r>
            <a:r>
              <a:rPr sz="2100" b="1" dirty="0">
                <a:latin typeface="Verdana"/>
                <a:cs typeface="Verdana"/>
              </a:rPr>
              <a:t>are </a:t>
            </a:r>
            <a:r>
              <a:rPr sz="2100" b="1" spc="-5" dirty="0">
                <a:latin typeface="Verdana"/>
                <a:cs typeface="Verdana"/>
              </a:rPr>
              <a:t>enriched with ‘phyto-  chemicals’</a:t>
            </a:r>
            <a:r>
              <a:rPr sz="2100" b="1" spc="-10" dirty="0">
                <a:latin typeface="Verdana"/>
                <a:cs typeface="Verdana"/>
              </a:rPr>
              <a:t> </a:t>
            </a:r>
            <a:r>
              <a:rPr sz="2100" b="1" dirty="0">
                <a:latin typeface="Verdana"/>
                <a:cs typeface="Verdana"/>
              </a:rPr>
              <a:t>--</a:t>
            </a:r>
            <a:endParaRPr sz="210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200"/>
              </a:spcBef>
              <a:buClr>
                <a:srgbClr val="CC0000"/>
              </a:buClr>
              <a:buFont typeface="Wingdings"/>
              <a:buChar char=""/>
              <a:tabLst>
                <a:tab pos="756920" algn="l"/>
              </a:tabLst>
            </a:pPr>
            <a:r>
              <a:rPr sz="2000" b="1" dirty="0">
                <a:latin typeface="Verdana"/>
                <a:cs typeface="Verdana"/>
              </a:rPr>
              <a:t>beta</a:t>
            </a:r>
            <a:r>
              <a:rPr sz="2000" b="1" spc="-1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carotene,</a:t>
            </a:r>
            <a:endParaRPr sz="200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CC0000"/>
              </a:buClr>
              <a:buFont typeface="Wingdings"/>
              <a:buChar char=""/>
              <a:tabLst>
                <a:tab pos="756920" algn="l"/>
              </a:tabLst>
            </a:pPr>
            <a:r>
              <a:rPr sz="2000" b="1" dirty="0">
                <a:latin typeface="Verdana"/>
                <a:cs typeface="Verdana"/>
              </a:rPr>
              <a:t>lycopene,</a:t>
            </a:r>
            <a:endParaRPr sz="200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CC0000"/>
              </a:buClr>
              <a:buFont typeface="Wingdings"/>
              <a:buChar char=""/>
              <a:tabLst>
                <a:tab pos="756920" algn="l"/>
              </a:tabLst>
            </a:pPr>
            <a:r>
              <a:rPr sz="2000" b="1" dirty="0">
                <a:latin typeface="Verdana"/>
                <a:cs typeface="Verdana"/>
              </a:rPr>
              <a:t>green tea</a:t>
            </a:r>
            <a:r>
              <a:rPr sz="2000" b="1" spc="-2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EGCG,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Clr>
                <a:srgbClr val="CC0000"/>
              </a:buClr>
              <a:buFont typeface="Wingdings"/>
              <a:buChar char=""/>
              <a:tabLst>
                <a:tab pos="355600" algn="l"/>
              </a:tabLst>
            </a:pPr>
            <a:r>
              <a:rPr sz="2100" b="1" spc="-5" dirty="0">
                <a:latin typeface="Verdana"/>
                <a:cs typeface="Verdana"/>
              </a:rPr>
              <a:t>Also antioxidant vitamins (E,C) and</a:t>
            </a:r>
            <a:r>
              <a:rPr sz="2100" b="1" spc="-50" dirty="0">
                <a:latin typeface="Verdana"/>
                <a:cs typeface="Verdana"/>
              </a:rPr>
              <a:t> </a:t>
            </a:r>
            <a:r>
              <a:rPr sz="2100" b="1" spc="-5" dirty="0">
                <a:latin typeface="Verdana"/>
                <a:cs typeface="Verdana"/>
              </a:rPr>
              <a:t>minerals</a:t>
            </a:r>
            <a:endParaRPr sz="2100">
              <a:latin typeface="Verdana"/>
              <a:cs typeface="Verdana"/>
            </a:endParaRPr>
          </a:p>
          <a:p>
            <a:pPr marL="355600" marR="5080" indent="-342900">
              <a:lnSpc>
                <a:spcPts val="2270"/>
              </a:lnSpc>
              <a:spcBef>
                <a:spcPts val="535"/>
              </a:spcBef>
              <a:buClr>
                <a:srgbClr val="CC0000"/>
              </a:buClr>
              <a:buFont typeface="Wingdings"/>
              <a:buChar char=""/>
              <a:tabLst>
                <a:tab pos="355600" algn="l"/>
              </a:tabLst>
            </a:pPr>
            <a:r>
              <a:rPr sz="2100" b="1" i="1" spc="-5" dirty="0">
                <a:latin typeface="Verdana"/>
                <a:cs typeface="Verdana"/>
              </a:rPr>
              <a:t>Concern</a:t>
            </a:r>
            <a:r>
              <a:rPr sz="2100" b="1" spc="-5" dirty="0">
                <a:latin typeface="Verdana"/>
                <a:cs typeface="Verdana"/>
              </a:rPr>
              <a:t>: More effective delivery of compounds  like beta carotene by nano-encapsulation could  lead </a:t>
            </a:r>
            <a:r>
              <a:rPr sz="2100" b="1" dirty="0">
                <a:latin typeface="Verdana"/>
                <a:cs typeface="Verdana"/>
              </a:rPr>
              <a:t>to </a:t>
            </a:r>
            <a:r>
              <a:rPr sz="2100" b="1" spc="-5" dirty="0">
                <a:latin typeface="Verdana"/>
                <a:cs typeface="Verdana"/>
              </a:rPr>
              <a:t>overdoses with compounds whose  metabolism we do not understand well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4340" rIns="0" bIns="0" rtlCol="0">
            <a:spAutoFit/>
          </a:bodyPr>
          <a:lstStyle/>
          <a:p>
            <a:pPr marL="2689860" marR="5080" indent="-257429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Downstream Impact of Food Nano-  materials</a:t>
            </a:r>
            <a:endParaRPr sz="2800"/>
          </a:p>
        </p:txBody>
      </p:sp>
      <p:sp>
        <p:nvSpPr>
          <p:cNvPr id="7" name="object 7"/>
          <p:cNvSpPr/>
          <p:nvPr/>
        </p:nvSpPr>
        <p:spPr>
          <a:xfrm>
            <a:off x="5410200" y="1981200"/>
            <a:ext cx="2666999" cy="213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400" y="1981200"/>
            <a:ext cx="3174491" cy="2133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5200" y="4648200"/>
            <a:ext cx="2209799" cy="1600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97053" y="878713"/>
            <a:ext cx="295592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Regulation</a:t>
            </a:r>
          </a:p>
        </p:txBody>
      </p:sp>
      <p:sp>
        <p:nvSpPr>
          <p:cNvPr id="7" name="object 7"/>
          <p:cNvSpPr/>
          <p:nvPr/>
        </p:nvSpPr>
        <p:spPr>
          <a:xfrm>
            <a:off x="3957811" y="5048868"/>
            <a:ext cx="1210945" cy="163830"/>
          </a:xfrm>
          <a:custGeom>
            <a:avLst/>
            <a:gdLst/>
            <a:ahLst/>
            <a:cxnLst/>
            <a:rect l="l" t="t" r="r" b="b"/>
            <a:pathLst>
              <a:path w="1210945" h="163829">
                <a:moveTo>
                  <a:pt x="0" y="163233"/>
                </a:moveTo>
                <a:lnTo>
                  <a:pt x="15668" y="0"/>
                </a:lnTo>
                <a:lnTo>
                  <a:pt x="1102667" y="0"/>
                </a:lnTo>
                <a:lnTo>
                  <a:pt x="1108142" y="5153"/>
                </a:lnTo>
                <a:lnTo>
                  <a:pt x="507265" y="5153"/>
                </a:lnTo>
                <a:lnTo>
                  <a:pt x="506108" y="12026"/>
                </a:lnTo>
                <a:lnTo>
                  <a:pt x="80300" y="12026"/>
                </a:lnTo>
                <a:lnTo>
                  <a:pt x="0" y="163233"/>
                </a:lnTo>
                <a:close/>
              </a:path>
              <a:path w="1210945" h="163829">
                <a:moveTo>
                  <a:pt x="558188" y="146050"/>
                </a:moveTo>
                <a:lnTo>
                  <a:pt x="507265" y="5153"/>
                </a:lnTo>
                <a:lnTo>
                  <a:pt x="1108142" y="5153"/>
                </a:lnTo>
                <a:lnTo>
                  <a:pt x="1113620" y="10307"/>
                </a:lnTo>
                <a:lnTo>
                  <a:pt x="797132" y="10307"/>
                </a:lnTo>
                <a:lnTo>
                  <a:pt x="797418" y="12026"/>
                </a:lnTo>
                <a:lnTo>
                  <a:pt x="581691" y="12026"/>
                </a:lnTo>
                <a:lnTo>
                  <a:pt x="558188" y="146050"/>
                </a:lnTo>
                <a:close/>
              </a:path>
              <a:path w="1210945" h="163829">
                <a:moveTo>
                  <a:pt x="902894" y="147768"/>
                </a:moveTo>
                <a:lnTo>
                  <a:pt x="797132" y="10307"/>
                </a:lnTo>
                <a:lnTo>
                  <a:pt x="1113620" y="10307"/>
                </a:lnTo>
                <a:lnTo>
                  <a:pt x="1117273" y="13746"/>
                </a:lnTo>
                <a:lnTo>
                  <a:pt x="1057620" y="13746"/>
                </a:lnTo>
                <a:lnTo>
                  <a:pt x="1059848" y="17182"/>
                </a:lnTo>
                <a:lnTo>
                  <a:pt x="867640" y="17182"/>
                </a:lnTo>
                <a:lnTo>
                  <a:pt x="902894" y="147768"/>
                </a:lnTo>
                <a:close/>
              </a:path>
              <a:path w="1210945" h="163829">
                <a:moveTo>
                  <a:pt x="74425" y="144332"/>
                </a:moveTo>
                <a:lnTo>
                  <a:pt x="80300" y="12026"/>
                </a:lnTo>
                <a:lnTo>
                  <a:pt x="506108" y="12026"/>
                </a:lnTo>
                <a:lnTo>
                  <a:pt x="505529" y="15464"/>
                </a:lnTo>
                <a:lnTo>
                  <a:pt x="193897" y="15464"/>
                </a:lnTo>
                <a:lnTo>
                  <a:pt x="192666" y="18899"/>
                </a:lnTo>
                <a:lnTo>
                  <a:pt x="144933" y="18899"/>
                </a:lnTo>
                <a:lnTo>
                  <a:pt x="74425" y="144332"/>
                </a:lnTo>
                <a:close/>
              </a:path>
              <a:path w="1210945" h="163829">
                <a:moveTo>
                  <a:pt x="638489" y="149487"/>
                </a:moveTo>
                <a:lnTo>
                  <a:pt x="581691" y="12026"/>
                </a:lnTo>
                <a:lnTo>
                  <a:pt x="797418" y="12026"/>
                </a:lnTo>
                <a:lnTo>
                  <a:pt x="797705" y="13746"/>
                </a:lnTo>
                <a:lnTo>
                  <a:pt x="654157" y="13746"/>
                </a:lnTo>
                <a:lnTo>
                  <a:pt x="638489" y="149487"/>
                </a:lnTo>
                <a:close/>
              </a:path>
              <a:path w="1210945" h="163829">
                <a:moveTo>
                  <a:pt x="726624" y="140897"/>
                </a:moveTo>
                <a:lnTo>
                  <a:pt x="654157" y="13746"/>
                </a:lnTo>
                <a:lnTo>
                  <a:pt x="797705" y="13746"/>
                </a:lnTo>
                <a:lnTo>
                  <a:pt x="798279" y="17182"/>
                </a:lnTo>
                <a:lnTo>
                  <a:pt x="724665" y="17182"/>
                </a:lnTo>
                <a:lnTo>
                  <a:pt x="726624" y="140897"/>
                </a:lnTo>
                <a:close/>
              </a:path>
              <a:path w="1210945" h="163829">
                <a:moveTo>
                  <a:pt x="1210387" y="101375"/>
                </a:moveTo>
                <a:lnTo>
                  <a:pt x="1057620" y="13746"/>
                </a:lnTo>
                <a:lnTo>
                  <a:pt x="1117273" y="13746"/>
                </a:lnTo>
                <a:lnTo>
                  <a:pt x="1210387" y="101375"/>
                </a:lnTo>
                <a:close/>
              </a:path>
              <a:path w="1210945" h="163829">
                <a:moveTo>
                  <a:pt x="217399" y="144332"/>
                </a:moveTo>
                <a:lnTo>
                  <a:pt x="193897" y="15464"/>
                </a:lnTo>
                <a:lnTo>
                  <a:pt x="505529" y="15464"/>
                </a:lnTo>
                <a:lnTo>
                  <a:pt x="505240" y="17182"/>
                </a:lnTo>
                <a:lnTo>
                  <a:pt x="448509" y="17182"/>
                </a:lnTo>
                <a:lnTo>
                  <a:pt x="448158" y="18899"/>
                </a:lnTo>
                <a:lnTo>
                  <a:pt x="254612" y="18899"/>
                </a:lnTo>
                <a:lnTo>
                  <a:pt x="217399" y="144332"/>
                </a:lnTo>
                <a:close/>
              </a:path>
              <a:path w="1210945" h="163829">
                <a:moveTo>
                  <a:pt x="481804" y="156361"/>
                </a:moveTo>
                <a:lnTo>
                  <a:pt x="448509" y="17182"/>
                </a:lnTo>
                <a:lnTo>
                  <a:pt x="505240" y="17182"/>
                </a:lnTo>
                <a:lnTo>
                  <a:pt x="481804" y="156361"/>
                </a:lnTo>
                <a:close/>
              </a:path>
              <a:path w="1210945" h="163829">
                <a:moveTo>
                  <a:pt x="820634" y="151205"/>
                </a:moveTo>
                <a:lnTo>
                  <a:pt x="724665" y="17182"/>
                </a:lnTo>
                <a:lnTo>
                  <a:pt x="798279" y="17182"/>
                </a:lnTo>
                <a:lnTo>
                  <a:pt x="820634" y="151205"/>
                </a:lnTo>
                <a:close/>
              </a:path>
              <a:path w="1210945" h="163829">
                <a:moveTo>
                  <a:pt x="977319" y="135740"/>
                </a:moveTo>
                <a:lnTo>
                  <a:pt x="867640" y="17182"/>
                </a:lnTo>
                <a:lnTo>
                  <a:pt x="930314" y="17182"/>
                </a:lnTo>
                <a:lnTo>
                  <a:pt x="977319" y="135740"/>
                </a:lnTo>
                <a:close/>
              </a:path>
              <a:path w="1210945" h="163829">
                <a:moveTo>
                  <a:pt x="1043910" y="118558"/>
                </a:moveTo>
                <a:lnTo>
                  <a:pt x="930314" y="17182"/>
                </a:lnTo>
                <a:lnTo>
                  <a:pt x="992987" y="17182"/>
                </a:lnTo>
                <a:lnTo>
                  <a:pt x="1043910" y="118558"/>
                </a:lnTo>
                <a:close/>
              </a:path>
              <a:path w="1210945" h="163829">
                <a:moveTo>
                  <a:pt x="1122252" y="113403"/>
                </a:moveTo>
                <a:lnTo>
                  <a:pt x="992987" y="17182"/>
                </a:lnTo>
                <a:lnTo>
                  <a:pt x="1059848" y="17182"/>
                </a:lnTo>
                <a:lnTo>
                  <a:pt x="1122252" y="113403"/>
                </a:lnTo>
                <a:close/>
              </a:path>
              <a:path w="1210945" h="163829">
                <a:moveTo>
                  <a:pt x="150808" y="135740"/>
                </a:moveTo>
                <a:lnTo>
                  <a:pt x="144933" y="18899"/>
                </a:lnTo>
                <a:lnTo>
                  <a:pt x="192666" y="18899"/>
                </a:lnTo>
                <a:lnTo>
                  <a:pt x="150808" y="135740"/>
                </a:lnTo>
                <a:close/>
              </a:path>
              <a:path w="1210945" h="163829">
                <a:moveTo>
                  <a:pt x="291824" y="156361"/>
                </a:moveTo>
                <a:lnTo>
                  <a:pt x="254612" y="18899"/>
                </a:lnTo>
                <a:lnTo>
                  <a:pt x="372125" y="18899"/>
                </a:lnTo>
                <a:lnTo>
                  <a:pt x="371542" y="27490"/>
                </a:lnTo>
                <a:lnTo>
                  <a:pt x="315327" y="27490"/>
                </a:lnTo>
                <a:lnTo>
                  <a:pt x="291824" y="156361"/>
                </a:lnTo>
                <a:close/>
              </a:path>
              <a:path w="1210945" h="163829">
                <a:moveTo>
                  <a:pt x="421089" y="151205"/>
                </a:moveTo>
                <a:lnTo>
                  <a:pt x="372125" y="18899"/>
                </a:lnTo>
                <a:lnTo>
                  <a:pt x="448158" y="18899"/>
                </a:lnTo>
                <a:lnTo>
                  <a:pt x="421089" y="151205"/>
                </a:lnTo>
                <a:close/>
              </a:path>
              <a:path w="1210945" h="163829">
                <a:moveTo>
                  <a:pt x="362332" y="163233"/>
                </a:moveTo>
                <a:lnTo>
                  <a:pt x="315327" y="27490"/>
                </a:lnTo>
                <a:lnTo>
                  <a:pt x="371542" y="27490"/>
                </a:lnTo>
                <a:lnTo>
                  <a:pt x="362332" y="163233"/>
                </a:lnTo>
                <a:close/>
              </a:path>
            </a:pathLst>
          </a:custGeom>
          <a:solidFill>
            <a:srgbClr val="7569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1" y="3837493"/>
            <a:ext cx="2239010" cy="1761489"/>
          </a:xfrm>
          <a:custGeom>
            <a:avLst/>
            <a:gdLst/>
            <a:ahLst/>
            <a:cxnLst/>
            <a:rect l="l" t="t" r="r" b="b"/>
            <a:pathLst>
              <a:path w="2239010" h="1761489">
                <a:moveTo>
                  <a:pt x="0" y="0"/>
                </a:moveTo>
                <a:lnTo>
                  <a:pt x="2238629" y="0"/>
                </a:lnTo>
                <a:lnTo>
                  <a:pt x="2238629" y="1761218"/>
                </a:lnTo>
                <a:lnTo>
                  <a:pt x="0" y="17612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38680" y="3918251"/>
            <a:ext cx="2083903" cy="1603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05384" y="3916532"/>
            <a:ext cx="2125345" cy="120650"/>
          </a:xfrm>
          <a:custGeom>
            <a:avLst/>
            <a:gdLst/>
            <a:ahLst/>
            <a:cxnLst/>
            <a:rect l="l" t="t" r="r" b="b"/>
            <a:pathLst>
              <a:path w="2125345" h="120650">
                <a:moveTo>
                  <a:pt x="2108011" y="10311"/>
                </a:moveTo>
                <a:lnTo>
                  <a:pt x="675701" y="10311"/>
                </a:lnTo>
                <a:lnTo>
                  <a:pt x="2125033" y="0"/>
                </a:lnTo>
                <a:lnTo>
                  <a:pt x="2108011" y="10311"/>
                </a:lnTo>
                <a:close/>
              </a:path>
              <a:path w="2125345" h="120650">
                <a:moveTo>
                  <a:pt x="168435" y="104813"/>
                </a:moveTo>
                <a:lnTo>
                  <a:pt x="0" y="5156"/>
                </a:lnTo>
                <a:lnTo>
                  <a:pt x="2108011" y="10311"/>
                </a:lnTo>
                <a:lnTo>
                  <a:pt x="2099504" y="15464"/>
                </a:lnTo>
                <a:lnTo>
                  <a:pt x="115554" y="15464"/>
                </a:lnTo>
                <a:lnTo>
                  <a:pt x="168435" y="104813"/>
                </a:lnTo>
                <a:close/>
              </a:path>
              <a:path w="2125345" h="120650">
                <a:moveTo>
                  <a:pt x="260487" y="109970"/>
                </a:moveTo>
                <a:lnTo>
                  <a:pt x="115554" y="15464"/>
                </a:lnTo>
                <a:lnTo>
                  <a:pt x="519017" y="15464"/>
                </a:lnTo>
                <a:lnTo>
                  <a:pt x="519627" y="17184"/>
                </a:lnTo>
                <a:lnTo>
                  <a:pt x="411296" y="17184"/>
                </a:lnTo>
                <a:lnTo>
                  <a:pt x="413525" y="22339"/>
                </a:lnTo>
                <a:lnTo>
                  <a:pt x="221316" y="22339"/>
                </a:lnTo>
                <a:lnTo>
                  <a:pt x="260487" y="109970"/>
                </a:lnTo>
                <a:close/>
              </a:path>
              <a:path w="2125345" h="120650">
                <a:moveTo>
                  <a:pt x="636530" y="113406"/>
                </a:moveTo>
                <a:lnTo>
                  <a:pt x="519017" y="15464"/>
                </a:lnTo>
                <a:lnTo>
                  <a:pt x="967526" y="15464"/>
                </a:lnTo>
                <a:lnTo>
                  <a:pt x="967217" y="17184"/>
                </a:lnTo>
                <a:lnTo>
                  <a:pt x="797132" y="17184"/>
                </a:lnTo>
                <a:lnTo>
                  <a:pt x="797097" y="18902"/>
                </a:lnTo>
                <a:lnTo>
                  <a:pt x="614986" y="18902"/>
                </a:lnTo>
                <a:lnTo>
                  <a:pt x="636530" y="113406"/>
                </a:lnTo>
                <a:close/>
              </a:path>
              <a:path w="2125345" h="120650">
                <a:moveTo>
                  <a:pt x="1026283" y="113406"/>
                </a:moveTo>
                <a:lnTo>
                  <a:pt x="967526" y="15464"/>
                </a:lnTo>
                <a:lnTo>
                  <a:pt x="1057620" y="15464"/>
                </a:lnTo>
                <a:lnTo>
                  <a:pt x="1026283" y="113406"/>
                </a:lnTo>
                <a:close/>
              </a:path>
              <a:path w="2125345" h="120650">
                <a:moveTo>
                  <a:pt x="1090915" y="115125"/>
                </a:moveTo>
                <a:lnTo>
                  <a:pt x="1057620" y="15464"/>
                </a:lnTo>
                <a:lnTo>
                  <a:pt x="1318108" y="15464"/>
                </a:lnTo>
                <a:lnTo>
                  <a:pt x="1316491" y="17184"/>
                </a:lnTo>
                <a:lnTo>
                  <a:pt x="1231931" y="17184"/>
                </a:lnTo>
                <a:lnTo>
                  <a:pt x="1230444" y="18902"/>
                </a:lnTo>
                <a:lnTo>
                  <a:pt x="1145755" y="18902"/>
                </a:lnTo>
                <a:lnTo>
                  <a:pt x="1090915" y="115125"/>
                </a:lnTo>
                <a:close/>
              </a:path>
              <a:path w="2125345" h="120650">
                <a:moveTo>
                  <a:pt x="1310273" y="113406"/>
                </a:moveTo>
                <a:lnTo>
                  <a:pt x="1318108" y="15464"/>
                </a:lnTo>
                <a:lnTo>
                  <a:pt x="1408201" y="15464"/>
                </a:lnTo>
                <a:lnTo>
                  <a:pt x="1310273" y="113406"/>
                </a:lnTo>
                <a:close/>
              </a:path>
              <a:path w="2125345" h="120650">
                <a:moveTo>
                  <a:pt x="1400367" y="109970"/>
                </a:moveTo>
                <a:lnTo>
                  <a:pt x="1408201" y="15464"/>
                </a:lnTo>
                <a:lnTo>
                  <a:pt x="1590347" y="15464"/>
                </a:lnTo>
                <a:lnTo>
                  <a:pt x="1586206" y="18902"/>
                </a:lnTo>
                <a:lnTo>
                  <a:pt x="1492419" y="18902"/>
                </a:lnTo>
                <a:lnTo>
                  <a:pt x="1400367" y="109970"/>
                </a:lnTo>
                <a:close/>
              </a:path>
              <a:path w="2125345" h="120650">
                <a:moveTo>
                  <a:pt x="1555093" y="109970"/>
                </a:moveTo>
                <a:lnTo>
                  <a:pt x="1590347" y="15464"/>
                </a:lnTo>
                <a:lnTo>
                  <a:pt x="2099504" y="15464"/>
                </a:lnTo>
                <a:lnTo>
                  <a:pt x="2096665" y="17184"/>
                </a:lnTo>
                <a:lnTo>
                  <a:pt x="1858669" y="17184"/>
                </a:lnTo>
                <a:lnTo>
                  <a:pt x="1855813" y="18902"/>
                </a:lnTo>
                <a:lnTo>
                  <a:pt x="1680441" y="18902"/>
                </a:lnTo>
                <a:lnTo>
                  <a:pt x="1555093" y="109970"/>
                </a:lnTo>
                <a:close/>
              </a:path>
              <a:path w="2125345" h="120650">
                <a:moveTo>
                  <a:pt x="556229" y="120278"/>
                </a:moveTo>
                <a:lnTo>
                  <a:pt x="411296" y="17184"/>
                </a:lnTo>
                <a:lnTo>
                  <a:pt x="519627" y="17184"/>
                </a:lnTo>
                <a:lnTo>
                  <a:pt x="556229" y="120278"/>
                </a:lnTo>
                <a:close/>
              </a:path>
              <a:path w="2125345" h="120650">
                <a:moveTo>
                  <a:pt x="871557" y="109970"/>
                </a:moveTo>
                <a:lnTo>
                  <a:pt x="797132" y="17184"/>
                </a:lnTo>
                <a:lnTo>
                  <a:pt x="967217" y="17184"/>
                </a:lnTo>
                <a:lnTo>
                  <a:pt x="966289" y="22339"/>
                </a:lnTo>
                <a:lnTo>
                  <a:pt x="881350" y="22339"/>
                </a:lnTo>
                <a:lnTo>
                  <a:pt x="871557" y="109970"/>
                </a:lnTo>
                <a:close/>
              </a:path>
              <a:path w="2125345" h="120650">
                <a:moveTo>
                  <a:pt x="1226056" y="113406"/>
                </a:moveTo>
                <a:lnTo>
                  <a:pt x="1231931" y="17184"/>
                </a:lnTo>
                <a:lnTo>
                  <a:pt x="1316491" y="17184"/>
                </a:lnTo>
                <a:lnTo>
                  <a:pt x="1226056" y="113406"/>
                </a:lnTo>
                <a:close/>
              </a:path>
              <a:path w="2125345" h="120650">
                <a:moveTo>
                  <a:pt x="1805788" y="94506"/>
                </a:moveTo>
                <a:lnTo>
                  <a:pt x="1858669" y="17184"/>
                </a:lnTo>
                <a:lnTo>
                  <a:pt x="1938970" y="17184"/>
                </a:lnTo>
                <a:lnTo>
                  <a:pt x="1805788" y="94506"/>
                </a:lnTo>
                <a:close/>
              </a:path>
              <a:path w="2125345" h="120650">
                <a:moveTo>
                  <a:pt x="1890006" y="92786"/>
                </a:moveTo>
                <a:lnTo>
                  <a:pt x="1938970" y="17184"/>
                </a:lnTo>
                <a:lnTo>
                  <a:pt x="2096665" y="17184"/>
                </a:lnTo>
                <a:lnTo>
                  <a:pt x="2088156" y="22339"/>
                </a:lnTo>
                <a:lnTo>
                  <a:pt x="2015354" y="22339"/>
                </a:lnTo>
                <a:lnTo>
                  <a:pt x="1890006" y="92786"/>
                </a:lnTo>
                <a:close/>
              </a:path>
              <a:path w="2125345" h="120650">
                <a:moveTo>
                  <a:pt x="712914" y="109970"/>
                </a:moveTo>
                <a:lnTo>
                  <a:pt x="614986" y="18902"/>
                </a:lnTo>
                <a:lnTo>
                  <a:pt x="797097" y="18902"/>
                </a:lnTo>
                <a:lnTo>
                  <a:pt x="797027" y="22339"/>
                </a:lnTo>
                <a:lnTo>
                  <a:pt x="707038" y="22339"/>
                </a:lnTo>
                <a:lnTo>
                  <a:pt x="712914" y="109970"/>
                </a:lnTo>
                <a:close/>
              </a:path>
              <a:path w="2125345" h="120650">
                <a:moveTo>
                  <a:pt x="1151630" y="109970"/>
                </a:moveTo>
                <a:lnTo>
                  <a:pt x="1145755" y="18902"/>
                </a:lnTo>
                <a:lnTo>
                  <a:pt x="1230444" y="18902"/>
                </a:lnTo>
                <a:lnTo>
                  <a:pt x="1151630" y="109970"/>
                </a:lnTo>
                <a:close/>
              </a:path>
              <a:path w="2125345" h="120650">
                <a:moveTo>
                  <a:pt x="1480668" y="106532"/>
                </a:moveTo>
                <a:lnTo>
                  <a:pt x="1492419" y="18902"/>
                </a:lnTo>
                <a:lnTo>
                  <a:pt x="1586206" y="18902"/>
                </a:lnTo>
                <a:lnTo>
                  <a:pt x="1480668" y="106532"/>
                </a:lnTo>
                <a:close/>
              </a:path>
              <a:path w="2125345" h="120650">
                <a:moveTo>
                  <a:pt x="1645187" y="101379"/>
                </a:moveTo>
                <a:lnTo>
                  <a:pt x="1680441" y="18902"/>
                </a:lnTo>
                <a:lnTo>
                  <a:pt x="1768576" y="18902"/>
                </a:lnTo>
                <a:lnTo>
                  <a:pt x="1645187" y="101379"/>
                </a:lnTo>
                <a:close/>
              </a:path>
              <a:path w="2125345" h="120650">
                <a:moveTo>
                  <a:pt x="1721570" y="99660"/>
                </a:moveTo>
                <a:lnTo>
                  <a:pt x="1768576" y="18902"/>
                </a:lnTo>
                <a:lnTo>
                  <a:pt x="1855813" y="18902"/>
                </a:lnTo>
                <a:lnTo>
                  <a:pt x="1721570" y="99660"/>
                </a:lnTo>
                <a:close/>
              </a:path>
              <a:path w="2125345" h="120650">
                <a:moveTo>
                  <a:pt x="354498" y="113406"/>
                </a:moveTo>
                <a:lnTo>
                  <a:pt x="221316" y="22339"/>
                </a:lnTo>
                <a:lnTo>
                  <a:pt x="319244" y="22339"/>
                </a:lnTo>
                <a:lnTo>
                  <a:pt x="354498" y="113406"/>
                </a:lnTo>
                <a:close/>
              </a:path>
              <a:path w="2125345" h="120650">
                <a:moveTo>
                  <a:pt x="454384" y="116843"/>
                </a:moveTo>
                <a:lnTo>
                  <a:pt x="319244" y="22339"/>
                </a:lnTo>
                <a:lnTo>
                  <a:pt x="413525" y="22339"/>
                </a:lnTo>
                <a:lnTo>
                  <a:pt x="454384" y="116843"/>
                </a:lnTo>
                <a:close/>
              </a:path>
              <a:path w="2125345" h="120650">
                <a:moveTo>
                  <a:pt x="795173" y="113406"/>
                </a:moveTo>
                <a:lnTo>
                  <a:pt x="707038" y="22339"/>
                </a:lnTo>
                <a:lnTo>
                  <a:pt x="797027" y="22339"/>
                </a:lnTo>
                <a:lnTo>
                  <a:pt x="795173" y="113406"/>
                </a:lnTo>
                <a:close/>
              </a:path>
              <a:path w="2125345" h="120650">
                <a:moveTo>
                  <a:pt x="949899" y="113406"/>
                </a:moveTo>
                <a:lnTo>
                  <a:pt x="881350" y="22339"/>
                </a:lnTo>
                <a:lnTo>
                  <a:pt x="966289" y="22339"/>
                </a:lnTo>
                <a:lnTo>
                  <a:pt x="949899" y="113406"/>
                </a:lnTo>
                <a:close/>
              </a:path>
              <a:path w="2125345" h="120650">
                <a:moveTo>
                  <a:pt x="1960514" y="99660"/>
                </a:moveTo>
                <a:lnTo>
                  <a:pt x="2015354" y="22339"/>
                </a:lnTo>
                <a:lnTo>
                  <a:pt x="2088156" y="22339"/>
                </a:lnTo>
                <a:lnTo>
                  <a:pt x="1960514" y="99660"/>
                </a:lnTo>
                <a:close/>
              </a:path>
            </a:pathLst>
          </a:custGeom>
          <a:solidFill>
            <a:srgbClr val="1C4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17135" y="4021347"/>
            <a:ext cx="2091738" cy="1489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8200" y="1981200"/>
            <a:ext cx="7467599" cy="685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4160" marR="5080" indent="-2664460">
              <a:lnSpc>
                <a:spcPct val="100000"/>
              </a:lnSpc>
              <a:spcBef>
                <a:spcPts val="100"/>
              </a:spcBef>
            </a:pPr>
            <a:r>
              <a:rPr dirty="0"/>
              <a:t>Summary </a:t>
            </a:r>
            <a:r>
              <a:rPr spc="-5" dirty="0"/>
              <a:t>FDA</a:t>
            </a:r>
            <a:r>
              <a:rPr spc="-75" dirty="0"/>
              <a:t> </a:t>
            </a:r>
            <a:r>
              <a:rPr dirty="0"/>
              <a:t>Regulatory  Reach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5477" y="1704134"/>
            <a:ext cx="7087234" cy="367982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481965" indent="-469265">
              <a:lnSpc>
                <a:spcPct val="100000"/>
              </a:lnSpc>
              <a:spcBef>
                <a:spcPts val="409"/>
              </a:spcBef>
              <a:buClr>
                <a:srgbClr val="CC0000"/>
              </a:buClr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600" b="1" dirty="0">
                <a:latin typeface="Verdana"/>
                <a:cs typeface="Verdana"/>
              </a:rPr>
              <a:t>Pre-market</a:t>
            </a:r>
            <a:r>
              <a:rPr sz="2600" b="1" spc="-45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approval</a:t>
            </a:r>
            <a:endParaRPr sz="2600">
              <a:latin typeface="Verdana"/>
              <a:cs typeface="Verdana"/>
            </a:endParaRPr>
          </a:p>
          <a:p>
            <a:pPr marL="920750" lvl="1" indent="-437515">
              <a:lnSpc>
                <a:spcPct val="100000"/>
              </a:lnSpc>
              <a:spcBef>
                <a:spcPts val="240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000" b="1" dirty="0">
                <a:latin typeface="Verdana"/>
                <a:cs typeface="Verdana"/>
              </a:rPr>
              <a:t>Food ingredients,</a:t>
            </a:r>
            <a:r>
              <a:rPr sz="2000" b="1" spc="-3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additives</a:t>
            </a:r>
            <a:endParaRPr sz="2000">
              <a:latin typeface="Verdana"/>
              <a:cs typeface="Verdana"/>
            </a:endParaRPr>
          </a:p>
          <a:p>
            <a:pPr marL="920750" lvl="1" indent="-437515">
              <a:lnSpc>
                <a:spcPct val="100000"/>
              </a:lnSpc>
              <a:spcBef>
                <a:spcPts val="240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000" b="1" dirty="0">
                <a:latin typeface="Verdana"/>
                <a:cs typeface="Verdana"/>
              </a:rPr>
              <a:t>Food </a:t>
            </a:r>
            <a:r>
              <a:rPr sz="2000" b="1" spc="-5" dirty="0">
                <a:latin typeface="Verdana"/>
                <a:cs typeface="Verdana"/>
              </a:rPr>
              <a:t>contact</a:t>
            </a:r>
            <a:r>
              <a:rPr sz="2000" b="1" spc="-4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materials</a:t>
            </a:r>
            <a:endParaRPr sz="2000">
              <a:latin typeface="Verdana"/>
              <a:cs typeface="Verdana"/>
            </a:endParaRPr>
          </a:p>
          <a:p>
            <a:pPr marL="481965" indent="-469265">
              <a:lnSpc>
                <a:spcPct val="100000"/>
              </a:lnSpc>
              <a:spcBef>
                <a:spcPts val="310"/>
              </a:spcBef>
              <a:buClr>
                <a:srgbClr val="CC0000"/>
              </a:buClr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600" b="1" dirty="0">
                <a:latin typeface="Verdana"/>
                <a:cs typeface="Verdana"/>
              </a:rPr>
              <a:t>Pre-market</a:t>
            </a:r>
            <a:r>
              <a:rPr sz="2600" b="1" spc="-45" dirty="0">
                <a:latin typeface="Verdana"/>
                <a:cs typeface="Verdana"/>
              </a:rPr>
              <a:t> </a:t>
            </a:r>
            <a:r>
              <a:rPr sz="2600" b="1" spc="-5" dirty="0">
                <a:latin typeface="Verdana"/>
                <a:cs typeface="Verdana"/>
              </a:rPr>
              <a:t>notification</a:t>
            </a:r>
            <a:endParaRPr sz="2600">
              <a:latin typeface="Verdana"/>
              <a:cs typeface="Verdana"/>
            </a:endParaRPr>
          </a:p>
          <a:p>
            <a:pPr marL="920750" lvl="1" indent="-437515">
              <a:lnSpc>
                <a:spcPct val="100000"/>
              </a:lnSpc>
              <a:spcBef>
                <a:spcPts val="240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000" b="1" dirty="0">
                <a:latin typeface="Verdana"/>
                <a:cs typeface="Verdana"/>
              </a:rPr>
              <a:t>Dietary supplement </a:t>
            </a:r>
            <a:r>
              <a:rPr sz="2000" b="1" spc="-5" dirty="0">
                <a:latin typeface="Verdana"/>
                <a:cs typeface="Verdana"/>
              </a:rPr>
              <a:t>‘new</a:t>
            </a:r>
            <a:r>
              <a:rPr sz="2000" b="1" spc="-7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ingredients’</a:t>
            </a:r>
            <a:endParaRPr sz="2000">
              <a:latin typeface="Verdana"/>
              <a:cs typeface="Verdana"/>
            </a:endParaRPr>
          </a:p>
          <a:p>
            <a:pPr marL="920750" lvl="1" indent="-437515">
              <a:lnSpc>
                <a:spcPct val="100000"/>
              </a:lnSpc>
              <a:spcBef>
                <a:spcPts val="240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000" b="1" dirty="0">
                <a:latin typeface="Verdana"/>
                <a:cs typeface="Verdana"/>
              </a:rPr>
              <a:t>Company GRAS determination</a:t>
            </a:r>
            <a:r>
              <a:rPr sz="2000" b="1" spc="-10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(voluntary)</a:t>
            </a:r>
            <a:endParaRPr sz="2000">
              <a:latin typeface="Verdana"/>
              <a:cs typeface="Verdana"/>
            </a:endParaRPr>
          </a:p>
          <a:p>
            <a:pPr marL="481965" indent="-469265">
              <a:lnSpc>
                <a:spcPct val="100000"/>
              </a:lnSpc>
              <a:spcBef>
                <a:spcPts val="310"/>
              </a:spcBef>
              <a:buClr>
                <a:srgbClr val="CC0000"/>
              </a:buClr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600" b="1" dirty="0">
                <a:latin typeface="Verdana"/>
                <a:cs typeface="Verdana"/>
              </a:rPr>
              <a:t>Post market</a:t>
            </a:r>
            <a:r>
              <a:rPr sz="2600" b="1" spc="-60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notification</a:t>
            </a:r>
            <a:endParaRPr sz="2600">
              <a:latin typeface="Verdana"/>
              <a:cs typeface="Verdana"/>
            </a:endParaRPr>
          </a:p>
          <a:p>
            <a:pPr marL="920750" lvl="1" indent="-437515">
              <a:lnSpc>
                <a:spcPct val="100000"/>
              </a:lnSpc>
              <a:spcBef>
                <a:spcPts val="204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000" b="1" dirty="0">
                <a:latin typeface="Verdana"/>
                <a:cs typeface="Verdana"/>
              </a:rPr>
              <a:t>Dietary</a:t>
            </a:r>
            <a:r>
              <a:rPr sz="2000" b="1" spc="-1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supplements</a:t>
            </a:r>
            <a:r>
              <a:rPr sz="2000" b="1" dirty="0">
                <a:latin typeface="Times New Roman"/>
                <a:cs typeface="Times New Roman"/>
              </a:rPr>
              <a:t>*</a:t>
            </a:r>
            <a:endParaRPr sz="2000">
              <a:latin typeface="Times New Roman"/>
              <a:cs typeface="Times New Roman"/>
            </a:endParaRPr>
          </a:p>
          <a:p>
            <a:pPr marL="920750" lvl="1" indent="-437515">
              <a:lnSpc>
                <a:spcPct val="100000"/>
              </a:lnSpc>
              <a:spcBef>
                <a:spcPts val="240"/>
              </a:spcBef>
              <a:buClr>
                <a:srgbClr val="CC0000"/>
              </a:buClr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000" b="1" i="1" spc="-5" dirty="0">
                <a:latin typeface="Verdana"/>
                <a:cs typeface="Verdana"/>
              </a:rPr>
              <a:t>Cosmetics</a:t>
            </a:r>
            <a:r>
              <a:rPr sz="2000" b="1" spc="-5" dirty="0">
                <a:latin typeface="Times New Roman"/>
                <a:cs typeface="Times New Roman"/>
              </a:rPr>
              <a:t>*</a:t>
            </a:r>
            <a:endParaRPr sz="2000">
              <a:latin typeface="Times New Roman"/>
              <a:cs typeface="Times New Roman"/>
            </a:endParaRPr>
          </a:p>
          <a:p>
            <a:pPr marL="483234">
              <a:lnSpc>
                <a:spcPct val="100000"/>
              </a:lnSpc>
              <a:spcBef>
                <a:spcPts val="275"/>
              </a:spcBef>
              <a:tabLst>
                <a:tab pos="920750" algn="l"/>
              </a:tabLst>
            </a:pPr>
            <a:r>
              <a:rPr sz="2000" dirty="0">
                <a:latin typeface="Times New Roman"/>
                <a:cs typeface="Times New Roman"/>
              </a:rPr>
              <a:t>*	</a:t>
            </a:r>
            <a:r>
              <a:rPr sz="2000" b="1" dirty="0">
                <a:latin typeface="Verdana"/>
                <a:cs typeface="Verdana"/>
              </a:rPr>
              <a:t>Inspect plants for adulteration,</a:t>
            </a:r>
            <a:r>
              <a:rPr sz="2000" b="1" spc="-10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cleanliness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7857" y="605980"/>
            <a:ext cx="685609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FDA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Nanotechnology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5477" y="1784095"/>
            <a:ext cx="7806690" cy="3914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1965" marR="5080" indent="-469265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200" b="1" spc="-5" dirty="0">
                <a:latin typeface="Verdana"/>
                <a:cs typeface="Verdana"/>
              </a:rPr>
              <a:t>Nanotechnology use can occur in cosmetics,  dietary supplements, food </a:t>
            </a:r>
            <a:r>
              <a:rPr sz="2200" b="1" spc="-10" dirty="0">
                <a:latin typeface="Verdana"/>
                <a:cs typeface="Verdana"/>
              </a:rPr>
              <a:t>contact </a:t>
            </a:r>
            <a:r>
              <a:rPr sz="2200" b="1" spc="-5" dirty="0">
                <a:latin typeface="Verdana"/>
                <a:cs typeface="Verdana"/>
              </a:rPr>
              <a:t>substances,  food additives </a:t>
            </a:r>
            <a:r>
              <a:rPr sz="2200" b="1" spc="-10" dirty="0">
                <a:latin typeface="Verdana"/>
                <a:cs typeface="Verdana"/>
              </a:rPr>
              <a:t>and </a:t>
            </a:r>
            <a:r>
              <a:rPr sz="2200" b="1" spc="-5" dirty="0">
                <a:latin typeface="Verdana"/>
                <a:cs typeface="Verdana"/>
              </a:rPr>
              <a:t>in </a:t>
            </a:r>
            <a:r>
              <a:rPr sz="2200" b="1" spc="-10" dirty="0">
                <a:latin typeface="Verdana"/>
                <a:cs typeface="Verdana"/>
              </a:rPr>
              <a:t>GRAS</a:t>
            </a:r>
            <a:r>
              <a:rPr sz="2200" b="1" spc="35" dirty="0">
                <a:latin typeface="Verdana"/>
                <a:cs typeface="Verdana"/>
              </a:rPr>
              <a:t> </a:t>
            </a:r>
            <a:r>
              <a:rPr sz="2200" b="1" spc="-5" dirty="0">
                <a:latin typeface="Verdana"/>
                <a:cs typeface="Verdana"/>
              </a:rPr>
              <a:t>ingredients</a:t>
            </a:r>
            <a:endParaRPr sz="2200">
              <a:latin typeface="Verdana"/>
              <a:cs typeface="Verdana"/>
            </a:endParaRPr>
          </a:p>
          <a:p>
            <a:pPr marL="481965" marR="286385" indent="-469265">
              <a:lnSpc>
                <a:spcPct val="100000"/>
              </a:lnSpc>
              <a:spcBef>
                <a:spcPts val="530"/>
              </a:spcBef>
              <a:buClr>
                <a:srgbClr val="CC0000"/>
              </a:buClr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200" b="1" spc="-5" dirty="0">
                <a:latin typeface="Verdana"/>
                <a:cs typeface="Verdana"/>
              </a:rPr>
              <a:t>FDA’s ability to </a:t>
            </a:r>
            <a:r>
              <a:rPr sz="2200" b="1" spc="-10" dirty="0">
                <a:latin typeface="Verdana"/>
                <a:cs typeface="Verdana"/>
              </a:rPr>
              <a:t>regulate nanotechnology </a:t>
            </a:r>
            <a:r>
              <a:rPr sz="2200" b="1" spc="-5" dirty="0">
                <a:latin typeface="Verdana"/>
                <a:cs typeface="Verdana"/>
              </a:rPr>
              <a:t>use  across </a:t>
            </a:r>
            <a:r>
              <a:rPr sz="2200" b="1" i="1" spc="-5" dirty="0">
                <a:latin typeface="Verdana"/>
                <a:cs typeface="Verdana"/>
              </a:rPr>
              <a:t>cosmetics, dietary supplements </a:t>
            </a:r>
            <a:r>
              <a:rPr sz="2200" b="1" spc="-10" dirty="0">
                <a:latin typeface="Verdana"/>
                <a:cs typeface="Verdana"/>
              </a:rPr>
              <a:t>and  </a:t>
            </a:r>
            <a:r>
              <a:rPr sz="2200" b="1" i="1" spc="-10" dirty="0">
                <a:latin typeface="Verdana"/>
                <a:cs typeface="Verdana"/>
              </a:rPr>
              <a:t>GRAS </a:t>
            </a:r>
            <a:r>
              <a:rPr sz="2200" b="1" i="1" spc="-5" dirty="0">
                <a:latin typeface="Verdana"/>
                <a:cs typeface="Verdana"/>
              </a:rPr>
              <a:t>ingredients </a:t>
            </a:r>
            <a:r>
              <a:rPr sz="2200" b="1" spc="-5" dirty="0">
                <a:latin typeface="Verdana"/>
                <a:cs typeface="Verdana"/>
              </a:rPr>
              <a:t>is</a:t>
            </a:r>
            <a:r>
              <a:rPr sz="2200" b="1" spc="15" dirty="0">
                <a:latin typeface="Verdana"/>
                <a:cs typeface="Verdana"/>
              </a:rPr>
              <a:t> </a:t>
            </a:r>
            <a:r>
              <a:rPr sz="2200" b="1" spc="-5" dirty="0">
                <a:latin typeface="Verdana"/>
                <a:cs typeface="Verdana"/>
              </a:rPr>
              <a:t>limited</a:t>
            </a:r>
            <a:endParaRPr sz="2200">
              <a:latin typeface="Verdana"/>
              <a:cs typeface="Verdana"/>
            </a:endParaRPr>
          </a:p>
          <a:p>
            <a:pPr marL="481965" marR="746760" indent="-469265">
              <a:lnSpc>
                <a:spcPct val="100000"/>
              </a:lnSpc>
              <a:spcBef>
                <a:spcPts val="525"/>
              </a:spcBef>
              <a:buClr>
                <a:srgbClr val="CC0000"/>
              </a:buClr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200" b="1" spc="-5" dirty="0">
                <a:latin typeface="Verdana"/>
                <a:cs typeface="Verdana"/>
              </a:rPr>
              <a:t>No established rules </a:t>
            </a:r>
            <a:r>
              <a:rPr sz="2200" b="1" spc="-10" dirty="0">
                <a:latin typeface="Verdana"/>
                <a:cs typeface="Verdana"/>
              </a:rPr>
              <a:t>that </a:t>
            </a:r>
            <a:r>
              <a:rPr sz="2200" b="1" spc="-5" dirty="0">
                <a:latin typeface="Verdana"/>
                <a:cs typeface="Verdana"/>
              </a:rPr>
              <a:t>require a food  company to declare </a:t>
            </a:r>
            <a:r>
              <a:rPr sz="2200" b="1" spc="-10" dirty="0">
                <a:latin typeface="Verdana"/>
                <a:cs typeface="Verdana"/>
              </a:rPr>
              <a:t>changes </a:t>
            </a:r>
            <a:r>
              <a:rPr sz="2200" b="1" spc="-5" dirty="0">
                <a:latin typeface="Verdana"/>
                <a:cs typeface="Verdana"/>
              </a:rPr>
              <a:t>in ingredient  size, i.e. </a:t>
            </a:r>
            <a:r>
              <a:rPr sz="2200" b="1" spc="-10" dirty="0">
                <a:latin typeface="Verdana"/>
                <a:cs typeface="Verdana"/>
              </a:rPr>
              <a:t>nano</a:t>
            </a:r>
            <a:r>
              <a:rPr sz="2200" b="1" spc="5" dirty="0">
                <a:latin typeface="Verdana"/>
                <a:cs typeface="Verdana"/>
              </a:rPr>
              <a:t> </a:t>
            </a:r>
            <a:r>
              <a:rPr sz="2200" b="1" spc="-5" dirty="0">
                <a:latin typeface="Verdana"/>
                <a:cs typeface="Verdana"/>
              </a:rPr>
              <a:t>size</a:t>
            </a:r>
            <a:endParaRPr sz="2200">
              <a:latin typeface="Verdana"/>
              <a:cs typeface="Verdana"/>
            </a:endParaRPr>
          </a:p>
          <a:p>
            <a:pPr marL="481965" marR="75565" indent="-469265">
              <a:lnSpc>
                <a:spcPct val="100000"/>
              </a:lnSpc>
              <a:spcBef>
                <a:spcPts val="530"/>
              </a:spcBef>
              <a:buClr>
                <a:srgbClr val="CC0000"/>
              </a:buClr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200" b="1" spc="-5" dirty="0">
                <a:latin typeface="Verdana"/>
                <a:cs typeface="Verdana"/>
              </a:rPr>
              <a:t>FDA </a:t>
            </a:r>
            <a:r>
              <a:rPr sz="2200" b="1" spc="-10" dirty="0">
                <a:latin typeface="Verdana"/>
                <a:cs typeface="Verdana"/>
              </a:rPr>
              <a:t>was </a:t>
            </a:r>
            <a:r>
              <a:rPr sz="2200" b="1" spc="-5" dirty="0">
                <a:latin typeface="Verdana"/>
                <a:cs typeface="Verdana"/>
              </a:rPr>
              <a:t>advised by </a:t>
            </a:r>
            <a:r>
              <a:rPr sz="2200" b="1" spc="-10" dirty="0">
                <a:latin typeface="Verdana"/>
                <a:cs typeface="Verdana"/>
              </a:rPr>
              <a:t>its </a:t>
            </a:r>
            <a:r>
              <a:rPr sz="2200" b="1" spc="-5" dirty="0">
                <a:latin typeface="Verdana"/>
                <a:cs typeface="Verdana"/>
              </a:rPr>
              <a:t>advisory group </a:t>
            </a:r>
            <a:r>
              <a:rPr sz="2200" b="1" spc="-10" dirty="0">
                <a:latin typeface="Verdana"/>
                <a:cs typeface="Verdana"/>
              </a:rPr>
              <a:t>(2006)  and GAO (2010) to </a:t>
            </a:r>
            <a:r>
              <a:rPr sz="2200" b="1" spc="-5" dirty="0">
                <a:latin typeface="Verdana"/>
                <a:cs typeface="Verdana"/>
              </a:rPr>
              <a:t>address these</a:t>
            </a:r>
            <a:r>
              <a:rPr sz="2200" b="1" spc="110" dirty="0">
                <a:latin typeface="Verdana"/>
                <a:cs typeface="Verdana"/>
              </a:rPr>
              <a:t> </a:t>
            </a:r>
            <a:r>
              <a:rPr sz="2200" b="1" spc="-5" dirty="0">
                <a:latin typeface="Verdana"/>
                <a:cs typeface="Verdana"/>
              </a:rPr>
              <a:t>deficiencies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54844" y="6203696"/>
            <a:ext cx="2221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8330" marR="5080" indent="-59626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Verdana"/>
                <a:cs typeface="Verdana"/>
              </a:rPr>
              <a:t>FDA white </a:t>
            </a:r>
            <a:r>
              <a:rPr sz="1200" spc="-30" dirty="0">
                <a:latin typeface="Verdana"/>
                <a:cs typeface="Verdana"/>
              </a:rPr>
              <a:t>paper, </a:t>
            </a:r>
            <a:r>
              <a:rPr sz="1200" dirty="0">
                <a:latin typeface="Verdana"/>
                <a:cs typeface="Verdana"/>
              </a:rPr>
              <a:t>2006, </a:t>
            </a:r>
            <a:r>
              <a:rPr sz="1200" spc="-5" dirty="0">
                <a:latin typeface="Verdana"/>
                <a:cs typeface="Verdana"/>
              </a:rPr>
              <a:t>GAO  Report,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2010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5080" indent="1715770">
              <a:lnSpc>
                <a:spcPct val="100000"/>
              </a:lnSpc>
              <a:spcBef>
                <a:spcPts val="100"/>
              </a:spcBef>
            </a:pPr>
            <a:r>
              <a:rPr dirty="0"/>
              <a:t>Proposed </a:t>
            </a:r>
            <a:r>
              <a:rPr spc="-5" dirty="0"/>
              <a:t>FDA  </a:t>
            </a:r>
            <a:r>
              <a:rPr dirty="0"/>
              <a:t>Nanotechnology</a:t>
            </a:r>
            <a:r>
              <a:rPr spc="-85" dirty="0"/>
              <a:t> </a:t>
            </a:r>
            <a:r>
              <a:rPr spc="-5" dirty="0"/>
              <a:t>Definition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5477" y="1742948"/>
            <a:ext cx="7635240" cy="399542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353695" indent="-342900">
              <a:lnSpc>
                <a:spcPts val="2810"/>
              </a:lnSpc>
              <a:spcBef>
                <a:spcPts val="455"/>
              </a:spcBef>
              <a:buClr>
                <a:srgbClr val="CC0000"/>
              </a:buClr>
              <a:buFont typeface="Wingdings"/>
              <a:buChar char=""/>
              <a:tabLst>
                <a:tab pos="355600" algn="l"/>
              </a:tabLst>
            </a:pPr>
            <a:r>
              <a:rPr sz="2600" b="1" spc="-5" dirty="0">
                <a:latin typeface="Verdana"/>
                <a:cs typeface="Verdana"/>
              </a:rPr>
              <a:t>An </a:t>
            </a:r>
            <a:r>
              <a:rPr sz="2600" b="1" dirty="0">
                <a:latin typeface="Verdana"/>
                <a:cs typeface="Verdana"/>
              </a:rPr>
              <a:t>FDA regulate product involves</a:t>
            </a:r>
            <a:r>
              <a:rPr sz="2600" b="1" spc="-180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the  use of </a:t>
            </a:r>
            <a:r>
              <a:rPr sz="2600" b="1" spc="-5" dirty="0">
                <a:latin typeface="Verdana"/>
                <a:cs typeface="Verdana"/>
              </a:rPr>
              <a:t>nanotechnology</a:t>
            </a:r>
            <a:r>
              <a:rPr sz="2600" b="1" spc="-80" dirty="0">
                <a:latin typeface="Verdana"/>
                <a:cs typeface="Verdana"/>
              </a:rPr>
              <a:t> </a:t>
            </a:r>
            <a:r>
              <a:rPr sz="2600" b="1" spc="-5" dirty="0">
                <a:latin typeface="Verdana"/>
                <a:cs typeface="Verdana"/>
              </a:rPr>
              <a:t>if</a:t>
            </a:r>
            <a:endParaRPr sz="2600">
              <a:latin typeface="Verdana"/>
              <a:cs typeface="Verdana"/>
            </a:endParaRPr>
          </a:p>
          <a:p>
            <a:pPr marL="794385" marR="180340" lvl="1" indent="-342900">
              <a:lnSpc>
                <a:spcPts val="2590"/>
              </a:lnSpc>
              <a:spcBef>
                <a:spcPts val="580"/>
              </a:spcBef>
              <a:buClr>
                <a:srgbClr val="CC0000"/>
              </a:buClr>
              <a:buFont typeface="Wingdings"/>
              <a:buChar char=""/>
              <a:tabLst>
                <a:tab pos="795020" algn="l"/>
              </a:tabLst>
            </a:pPr>
            <a:r>
              <a:rPr sz="2400" b="1" spc="-5" dirty="0">
                <a:latin typeface="Verdana"/>
                <a:cs typeface="Verdana"/>
              </a:rPr>
              <a:t>An engineered material or end product  has </a:t>
            </a:r>
            <a:r>
              <a:rPr sz="2400" b="1" dirty="0">
                <a:latin typeface="Verdana"/>
                <a:cs typeface="Verdana"/>
              </a:rPr>
              <a:t>at </a:t>
            </a:r>
            <a:r>
              <a:rPr sz="2400" b="1" spc="-5" dirty="0">
                <a:latin typeface="Verdana"/>
                <a:cs typeface="Verdana"/>
              </a:rPr>
              <a:t>least one dimension in the 1-  100nm</a:t>
            </a:r>
            <a:r>
              <a:rPr sz="2400" b="1" spc="25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range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70"/>
              </a:spcBef>
              <a:buClr>
                <a:srgbClr val="CC0000"/>
              </a:buClr>
              <a:buFont typeface="Wingdings"/>
              <a:buChar char=""/>
              <a:tabLst>
                <a:tab pos="355600" algn="l"/>
              </a:tabLst>
            </a:pPr>
            <a:r>
              <a:rPr sz="2600" b="1" spc="-10" dirty="0">
                <a:latin typeface="Verdana"/>
                <a:cs typeface="Verdana"/>
              </a:rPr>
              <a:t>Or</a:t>
            </a:r>
            <a:endParaRPr sz="2600">
              <a:latin typeface="Verdana"/>
              <a:cs typeface="Verdana"/>
            </a:endParaRPr>
          </a:p>
          <a:p>
            <a:pPr marL="794385" marR="5080" lvl="1" indent="-342900">
              <a:lnSpc>
                <a:spcPts val="2590"/>
              </a:lnSpc>
              <a:spcBef>
                <a:spcPts val="625"/>
              </a:spcBef>
              <a:buClr>
                <a:srgbClr val="CC0000"/>
              </a:buClr>
              <a:buFont typeface="Wingdings"/>
              <a:buChar char=""/>
              <a:tabLst>
                <a:tab pos="795020" algn="l"/>
              </a:tabLst>
            </a:pPr>
            <a:r>
              <a:rPr sz="2400" b="1" spc="-5" dirty="0">
                <a:latin typeface="Verdana"/>
                <a:cs typeface="Verdana"/>
              </a:rPr>
              <a:t>The engineered material or end product  exhibits physical or chemical properties  or biological effects that are attributed  to dimensions up to 1000 nm (1  micrometer)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477" y="6203696"/>
            <a:ext cx="7757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Verdana"/>
                <a:cs typeface="Verdana"/>
              </a:rPr>
              <a:t>FDA, </a:t>
            </a:r>
            <a:r>
              <a:rPr sz="1200" dirty="0">
                <a:latin typeface="Verdana"/>
                <a:cs typeface="Verdana"/>
              </a:rPr>
              <a:t>2011. </a:t>
            </a:r>
            <a:r>
              <a:rPr sz="1200" spc="-10" dirty="0">
                <a:latin typeface="Verdana"/>
                <a:cs typeface="Verdana"/>
              </a:rPr>
              <a:t>Draft </a:t>
            </a:r>
            <a:r>
              <a:rPr sz="1200" spc="-5" dirty="0">
                <a:latin typeface="Verdana"/>
                <a:cs typeface="Verdana"/>
              </a:rPr>
              <a:t>Guidance for Industry </a:t>
            </a:r>
            <a:r>
              <a:rPr sz="1200" dirty="0">
                <a:latin typeface="Verdana"/>
                <a:cs typeface="Verdana"/>
              </a:rPr>
              <a:t>– </a:t>
            </a:r>
            <a:r>
              <a:rPr sz="1200" spc="-5" dirty="0">
                <a:latin typeface="Verdana"/>
                <a:cs typeface="Verdana"/>
              </a:rPr>
              <a:t>Considering whether an </a:t>
            </a:r>
            <a:r>
              <a:rPr sz="1200" spc="-10" dirty="0">
                <a:latin typeface="Verdana"/>
                <a:cs typeface="Verdana"/>
              </a:rPr>
              <a:t>FDA-regulate </a:t>
            </a:r>
            <a:r>
              <a:rPr sz="1200" spc="-5" dirty="0">
                <a:latin typeface="Verdana"/>
                <a:cs typeface="Verdana"/>
              </a:rPr>
              <a:t>product </a:t>
            </a:r>
            <a:r>
              <a:rPr sz="1200" spc="-10" dirty="0">
                <a:latin typeface="Verdana"/>
                <a:cs typeface="Verdana"/>
              </a:rPr>
              <a:t>involves </a:t>
            </a:r>
            <a:r>
              <a:rPr sz="1200" spc="-5" dirty="0">
                <a:latin typeface="Verdana"/>
                <a:cs typeface="Verdana"/>
              </a:rPr>
              <a:t>the  application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nanotechnology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7869" y="910716"/>
            <a:ext cx="7673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Food Manufacturing</a:t>
            </a:r>
            <a:r>
              <a:rPr sz="3600" spc="-90" dirty="0"/>
              <a:t> </a:t>
            </a:r>
            <a:r>
              <a:rPr sz="3600" spc="-5" dirty="0"/>
              <a:t>Guidance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645477" y="1747520"/>
            <a:ext cx="7800340" cy="43408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452120" indent="-342900">
              <a:lnSpc>
                <a:spcPts val="2590"/>
              </a:lnSpc>
              <a:spcBef>
                <a:spcPts val="425"/>
              </a:spcBef>
              <a:buClr>
                <a:srgbClr val="CC0000"/>
              </a:buClr>
              <a:buFont typeface="Wingdings"/>
              <a:buChar char=""/>
              <a:tabLst>
                <a:tab pos="355600" algn="l"/>
              </a:tabLst>
            </a:pPr>
            <a:r>
              <a:rPr sz="2400" b="1" spc="-5" dirty="0">
                <a:latin typeface="Verdana"/>
                <a:cs typeface="Verdana"/>
              </a:rPr>
              <a:t>In April 2012, draft guidance issued that  instructed companies to be aware that  significant changes in manufacturing or  use of nanotechnology could warrant </a:t>
            </a:r>
            <a:r>
              <a:rPr sz="2400" b="1" dirty="0">
                <a:latin typeface="Verdana"/>
                <a:cs typeface="Verdana"/>
              </a:rPr>
              <a:t>a  </a:t>
            </a:r>
            <a:r>
              <a:rPr sz="2400" b="1" spc="-5" dirty="0">
                <a:latin typeface="Verdana"/>
                <a:cs typeface="Verdana"/>
              </a:rPr>
              <a:t>regulatory submission to the</a:t>
            </a:r>
            <a:r>
              <a:rPr sz="2400" b="1" spc="4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FDA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Clr>
                <a:srgbClr val="CC0000"/>
              </a:buClr>
              <a:buFont typeface="Wingdings"/>
              <a:buChar char=""/>
              <a:tabLst>
                <a:tab pos="355600" algn="l"/>
              </a:tabLst>
            </a:pPr>
            <a:r>
              <a:rPr sz="2400" b="1" spc="-5" dirty="0">
                <a:latin typeface="Verdana"/>
                <a:cs typeface="Verdana"/>
              </a:rPr>
              <a:t>Consultation is recommended, not</a:t>
            </a:r>
            <a:r>
              <a:rPr sz="2400" b="1" spc="5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required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CC0000"/>
              </a:buClr>
              <a:buFont typeface="Wingdings"/>
              <a:buChar char=""/>
              <a:tabLst>
                <a:tab pos="355600" algn="l"/>
              </a:tabLst>
            </a:pPr>
            <a:r>
              <a:rPr sz="2400" b="1" spc="-5" dirty="0">
                <a:latin typeface="Verdana"/>
                <a:cs typeface="Verdana"/>
              </a:rPr>
              <a:t>Guidance</a:t>
            </a:r>
            <a:r>
              <a:rPr sz="2400" b="1" spc="1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covers</a:t>
            </a:r>
            <a:endParaRPr sz="2400">
              <a:latin typeface="Verdana"/>
              <a:cs typeface="Verdana"/>
            </a:endParaRPr>
          </a:p>
          <a:p>
            <a:pPr marL="794385" marR="981710" lvl="1" indent="-342900">
              <a:lnSpc>
                <a:spcPts val="2160"/>
              </a:lnSpc>
              <a:spcBef>
                <a:spcPts val="505"/>
              </a:spcBef>
              <a:buClr>
                <a:srgbClr val="CC0000"/>
              </a:buClr>
              <a:buFont typeface="Wingdings"/>
              <a:buChar char=""/>
              <a:tabLst>
                <a:tab pos="794385" algn="l"/>
                <a:tab pos="795020" algn="l"/>
              </a:tabLst>
            </a:pPr>
            <a:r>
              <a:rPr sz="2000" b="1" dirty="0">
                <a:latin typeface="Verdana"/>
                <a:cs typeface="Verdana"/>
              </a:rPr>
              <a:t>Existing food or color additives previously  reviewed</a:t>
            </a:r>
            <a:endParaRPr sz="2000">
              <a:latin typeface="Verdana"/>
              <a:cs typeface="Verdana"/>
            </a:endParaRPr>
          </a:p>
          <a:p>
            <a:pPr marL="794385" marR="754380" lvl="1" indent="-342900">
              <a:lnSpc>
                <a:spcPts val="2160"/>
              </a:lnSpc>
              <a:spcBef>
                <a:spcPts val="480"/>
              </a:spcBef>
              <a:buClr>
                <a:srgbClr val="CC0000"/>
              </a:buClr>
              <a:buFont typeface="Wingdings"/>
              <a:buChar char=""/>
              <a:tabLst>
                <a:tab pos="794385" algn="l"/>
                <a:tab pos="795020" algn="l"/>
              </a:tabLst>
            </a:pPr>
            <a:r>
              <a:rPr sz="2000" b="1" dirty="0">
                <a:latin typeface="Verdana"/>
                <a:cs typeface="Verdana"/>
              </a:rPr>
              <a:t>Any food </a:t>
            </a:r>
            <a:r>
              <a:rPr sz="2000" b="1" spc="-5" dirty="0">
                <a:latin typeface="Verdana"/>
                <a:cs typeface="Verdana"/>
              </a:rPr>
              <a:t>contact </a:t>
            </a:r>
            <a:r>
              <a:rPr sz="2000" b="1" dirty="0">
                <a:latin typeface="Verdana"/>
                <a:cs typeface="Verdana"/>
              </a:rPr>
              <a:t>substance (packaging</a:t>
            </a:r>
            <a:r>
              <a:rPr sz="2000" b="1" spc="-9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and  films)</a:t>
            </a:r>
            <a:endParaRPr sz="2000">
              <a:latin typeface="Verdana"/>
              <a:cs typeface="Verdana"/>
            </a:endParaRPr>
          </a:p>
          <a:p>
            <a:pPr marL="794385" marR="660400" lvl="1" indent="-342900">
              <a:lnSpc>
                <a:spcPts val="2160"/>
              </a:lnSpc>
              <a:spcBef>
                <a:spcPts val="480"/>
              </a:spcBef>
              <a:buClr>
                <a:srgbClr val="CC0000"/>
              </a:buClr>
              <a:buFont typeface="Wingdings"/>
              <a:buChar char=""/>
              <a:tabLst>
                <a:tab pos="794385" algn="l"/>
                <a:tab pos="795020" algn="l"/>
              </a:tabLst>
            </a:pPr>
            <a:r>
              <a:rPr sz="2000" b="1" dirty="0">
                <a:latin typeface="Verdana"/>
                <a:cs typeface="Verdana"/>
              </a:rPr>
              <a:t>Any long standing GRAS ingredient or</a:t>
            </a:r>
            <a:r>
              <a:rPr sz="2000" b="1" spc="-10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newly  determined GRAS</a:t>
            </a:r>
            <a:r>
              <a:rPr sz="2000" b="1" spc="-5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ingredient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2792" y="6203696"/>
            <a:ext cx="7627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1365" marR="5080" indent="-32893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Verdana"/>
                <a:cs typeface="Verdana"/>
              </a:rPr>
              <a:t>FDA, </a:t>
            </a:r>
            <a:r>
              <a:rPr sz="1200" dirty="0">
                <a:latin typeface="Verdana"/>
                <a:cs typeface="Verdana"/>
              </a:rPr>
              <a:t>2012. </a:t>
            </a:r>
            <a:r>
              <a:rPr sz="1200" spc="-10" dirty="0">
                <a:latin typeface="Verdana"/>
                <a:cs typeface="Verdana"/>
              </a:rPr>
              <a:t>Draft </a:t>
            </a:r>
            <a:r>
              <a:rPr sz="1200" spc="-5" dirty="0">
                <a:latin typeface="Verdana"/>
                <a:cs typeface="Verdana"/>
              </a:rPr>
              <a:t>Guidance for Industry: Assessing the effects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5" dirty="0">
                <a:latin typeface="Verdana"/>
                <a:cs typeface="Verdana"/>
              </a:rPr>
              <a:t>significant manufacturing process  changes,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etc.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8126" y="837691"/>
            <a:ext cx="3087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70C0"/>
                </a:solidFill>
              </a:rPr>
              <a:t>Conclusions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612140" y="1782572"/>
            <a:ext cx="7703184" cy="34340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1965" indent="-469265">
              <a:lnSpc>
                <a:spcPct val="100000"/>
              </a:lnSpc>
              <a:spcBef>
                <a:spcPts val="105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600" b="1" spc="-5" dirty="0">
                <a:latin typeface="Verdana"/>
                <a:cs typeface="Verdana"/>
              </a:rPr>
              <a:t>Nanotechnology is </a:t>
            </a:r>
            <a:r>
              <a:rPr sz="2600" b="1" dirty="0">
                <a:latin typeface="Verdana"/>
                <a:cs typeface="Verdana"/>
              </a:rPr>
              <a:t>part </a:t>
            </a:r>
            <a:r>
              <a:rPr sz="2600" b="1" spc="-5" dirty="0">
                <a:latin typeface="Verdana"/>
                <a:cs typeface="Verdana"/>
              </a:rPr>
              <a:t>of </a:t>
            </a:r>
            <a:r>
              <a:rPr sz="2600" b="1" dirty="0">
                <a:latin typeface="Verdana"/>
                <a:cs typeface="Verdana"/>
              </a:rPr>
              <a:t>our</a:t>
            </a:r>
            <a:r>
              <a:rPr sz="2600" b="1" spc="-90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future</a:t>
            </a:r>
            <a:endParaRPr sz="2600">
              <a:latin typeface="Verdana"/>
              <a:cs typeface="Verdana"/>
            </a:endParaRPr>
          </a:p>
          <a:p>
            <a:pPr marL="481965" marR="26670" indent="-469265">
              <a:lnSpc>
                <a:spcPct val="100000"/>
              </a:lnSpc>
              <a:spcBef>
                <a:spcPts val="620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600" b="1" dirty="0">
                <a:latin typeface="Verdana"/>
                <a:cs typeface="Verdana"/>
              </a:rPr>
              <a:t>Developments </a:t>
            </a:r>
            <a:r>
              <a:rPr sz="2600" b="1" spc="-5" dirty="0">
                <a:latin typeface="Verdana"/>
                <a:cs typeface="Verdana"/>
              </a:rPr>
              <a:t>in nanotechnology</a:t>
            </a:r>
            <a:r>
              <a:rPr sz="2600" b="1" spc="-90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have  the potential to benefit</a:t>
            </a:r>
            <a:r>
              <a:rPr sz="2600" b="1" spc="-105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society</a:t>
            </a:r>
            <a:endParaRPr sz="2600">
              <a:latin typeface="Verdana"/>
              <a:cs typeface="Verdana"/>
            </a:endParaRPr>
          </a:p>
          <a:p>
            <a:pPr marL="481965" marR="186690" indent="-469265">
              <a:lnSpc>
                <a:spcPct val="100000"/>
              </a:lnSpc>
              <a:spcBef>
                <a:spcPts val="625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600" b="1" spc="-5" dirty="0">
                <a:latin typeface="Verdana"/>
                <a:cs typeface="Verdana"/>
              </a:rPr>
              <a:t>Nanotechnology </a:t>
            </a:r>
            <a:r>
              <a:rPr sz="2600" b="1" dirty="0">
                <a:latin typeface="Verdana"/>
                <a:cs typeface="Verdana"/>
              </a:rPr>
              <a:t>use, </a:t>
            </a:r>
            <a:r>
              <a:rPr sz="2600" b="1" spc="-5" dirty="0">
                <a:latin typeface="Verdana"/>
                <a:cs typeface="Verdana"/>
              </a:rPr>
              <a:t>including </a:t>
            </a:r>
            <a:r>
              <a:rPr sz="2600" b="1" dirty="0">
                <a:latin typeface="Verdana"/>
                <a:cs typeface="Verdana"/>
              </a:rPr>
              <a:t>that</a:t>
            </a:r>
            <a:r>
              <a:rPr sz="2600" b="1" spc="-105" dirty="0">
                <a:latin typeface="Verdana"/>
                <a:cs typeface="Verdana"/>
              </a:rPr>
              <a:t> </a:t>
            </a:r>
            <a:r>
              <a:rPr sz="2600" b="1" spc="-5" dirty="0">
                <a:latin typeface="Verdana"/>
                <a:cs typeface="Verdana"/>
              </a:rPr>
              <a:t>in  </a:t>
            </a:r>
            <a:r>
              <a:rPr sz="2600" b="1" dirty="0">
                <a:latin typeface="Verdana"/>
                <a:cs typeface="Verdana"/>
              </a:rPr>
              <a:t>food, does entail some</a:t>
            </a:r>
            <a:r>
              <a:rPr sz="2600" b="1" spc="-105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risk</a:t>
            </a:r>
            <a:endParaRPr sz="2600">
              <a:latin typeface="Verdana"/>
              <a:cs typeface="Verdana"/>
            </a:endParaRPr>
          </a:p>
          <a:p>
            <a:pPr marL="481965" marR="5080" indent="-469265">
              <a:lnSpc>
                <a:spcPct val="100000"/>
              </a:lnSpc>
              <a:spcBef>
                <a:spcPts val="625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600" b="1" spc="-5" dirty="0">
                <a:latin typeface="Verdana"/>
                <a:cs typeface="Verdana"/>
              </a:rPr>
              <a:t>Industry </a:t>
            </a:r>
            <a:r>
              <a:rPr sz="2600" b="1" dirty="0">
                <a:latin typeface="Verdana"/>
                <a:cs typeface="Verdana"/>
              </a:rPr>
              <a:t>and </a:t>
            </a:r>
            <a:r>
              <a:rPr sz="2600" b="1" spc="-5" dirty="0">
                <a:latin typeface="Verdana"/>
                <a:cs typeface="Verdana"/>
              </a:rPr>
              <a:t>regulatory agencies</a:t>
            </a:r>
            <a:r>
              <a:rPr sz="2600" b="1" spc="-100" dirty="0">
                <a:latin typeface="Verdana"/>
                <a:cs typeface="Verdana"/>
              </a:rPr>
              <a:t> </a:t>
            </a:r>
            <a:r>
              <a:rPr sz="2600" b="1" spc="-5" dirty="0">
                <a:latin typeface="Verdana"/>
                <a:cs typeface="Verdana"/>
              </a:rPr>
              <a:t>need  </a:t>
            </a:r>
            <a:r>
              <a:rPr sz="2600" b="1" dirty="0">
                <a:latin typeface="Verdana"/>
                <a:cs typeface="Verdana"/>
              </a:rPr>
              <a:t>to practice </a:t>
            </a:r>
            <a:r>
              <a:rPr sz="2600" b="1" spc="-5" dirty="0">
                <a:latin typeface="Verdana"/>
                <a:cs typeface="Verdana"/>
              </a:rPr>
              <a:t>transparency </a:t>
            </a:r>
            <a:r>
              <a:rPr sz="2600" b="1" dirty="0">
                <a:latin typeface="Verdana"/>
                <a:cs typeface="Verdana"/>
              </a:rPr>
              <a:t>and offer  </a:t>
            </a:r>
            <a:r>
              <a:rPr sz="2600" b="1" spc="-5" dirty="0">
                <a:latin typeface="Verdana"/>
                <a:cs typeface="Verdana"/>
              </a:rPr>
              <a:t>consumers</a:t>
            </a:r>
            <a:r>
              <a:rPr sz="2600" b="1" spc="-55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choice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93873" y="761491"/>
            <a:ext cx="4561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70C0"/>
                </a:solidFill>
              </a:rPr>
              <a:t>Discussion</a:t>
            </a:r>
            <a:r>
              <a:rPr sz="3600" spc="-65" dirty="0">
                <a:solidFill>
                  <a:srgbClr val="0070C0"/>
                </a:solidFill>
              </a:rPr>
              <a:t> </a:t>
            </a:r>
            <a:r>
              <a:rPr sz="3600" spc="-5" dirty="0">
                <a:solidFill>
                  <a:srgbClr val="0070C0"/>
                </a:solidFill>
              </a:rPr>
              <a:t>Topics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797877" y="2088895"/>
            <a:ext cx="7226934" cy="2535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1965" indent="-469265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800" b="1" spc="-10" dirty="0">
                <a:latin typeface="Verdana"/>
                <a:cs typeface="Verdana"/>
              </a:rPr>
              <a:t>Food </a:t>
            </a:r>
            <a:r>
              <a:rPr sz="2800" b="1" spc="-5" dirty="0">
                <a:latin typeface="Verdana"/>
                <a:cs typeface="Verdana"/>
              </a:rPr>
              <a:t>Safety and</a:t>
            </a:r>
            <a:r>
              <a:rPr sz="2800" b="1" spc="65" dirty="0">
                <a:latin typeface="Verdana"/>
                <a:cs typeface="Verdana"/>
              </a:rPr>
              <a:t> </a:t>
            </a:r>
            <a:r>
              <a:rPr sz="2800" b="1" spc="-5" dirty="0">
                <a:latin typeface="Verdana"/>
                <a:cs typeface="Verdana"/>
              </a:rPr>
              <a:t>Quality</a:t>
            </a:r>
            <a:endParaRPr sz="2800">
              <a:latin typeface="Verdana"/>
              <a:cs typeface="Verdana"/>
            </a:endParaRPr>
          </a:p>
          <a:p>
            <a:pPr marL="481965" indent="-469265">
              <a:lnSpc>
                <a:spcPct val="100000"/>
              </a:lnSpc>
              <a:spcBef>
                <a:spcPts val="670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800" b="1" spc="-5" dirty="0">
                <a:latin typeface="Verdana"/>
                <a:cs typeface="Verdana"/>
              </a:rPr>
              <a:t>Food Manufacturing</a:t>
            </a:r>
            <a:r>
              <a:rPr sz="2800" b="1" spc="40" dirty="0">
                <a:latin typeface="Verdana"/>
                <a:cs typeface="Verdana"/>
              </a:rPr>
              <a:t> </a:t>
            </a:r>
            <a:r>
              <a:rPr sz="2800" b="1" spc="-5" dirty="0">
                <a:latin typeface="Verdana"/>
                <a:cs typeface="Verdana"/>
              </a:rPr>
              <a:t>Technologies</a:t>
            </a:r>
            <a:endParaRPr sz="2800">
              <a:latin typeface="Verdana"/>
              <a:cs typeface="Verdana"/>
            </a:endParaRPr>
          </a:p>
          <a:p>
            <a:pPr marL="481965" indent="-469265">
              <a:lnSpc>
                <a:spcPct val="100000"/>
              </a:lnSpc>
              <a:spcBef>
                <a:spcPts val="675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800" b="1" spc="-5" dirty="0">
                <a:latin typeface="Verdana"/>
                <a:cs typeface="Verdana"/>
              </a:rPr>
              <a:t>Food</a:t>
            </a:r>
            <a:r>
              <a:rPr sz="2800" b="1" spc="15" dirty="0">
                <a:latin typeface="Verdana"/>
                <a:cs typeface="Verdana"/>
              </a:rPr>
              <a:t> </a:t>
            </a:r>
            <a:r>
              <a:rPr sz="2800" b="1" spc="-5" dirty="0">
                <a:latin typeface="Verdana"/>
                <a:cs typeface="Verdana"/>
              </a:rPr>
              <a:t>Packaging</a:t>
            </a:r>
            <a:endParaRPr sz="2800">
              <a:latin typeface="Verdana"/>
              <a:cs typeface="Verdana"/>
            </a:endParaRPr>
          </a:p>
          <a:p>
            <a:pPr marL="481965" indent="-469265">
              <a:lnSpc>
                <a:spcPct val="100000"/>
              </a:lnSpc>
              <a:spcBef>
                <a:spcPts val="670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800" b="1" spc="-10" dirty="0">
                <a:latin typeface="Verdana"/>
                <a:cs typeface="Verdana"/>
              </a:rPr>
              <a:t>Benefits </a:t>
            </a:r>
            <a:r>
              <a:rPr sz="2800" b="1" spc="-5" dirty="0">
                <a:latin typeface="Verdana"/>
                <a:cs typeface="Verdana"/>
              </a:rPr>
              <a:t>and</a:t>
            </a:r>
            <a:r>
              <a:rPr sz="2800" b="1" spc="75" dirty="0">
                <a:latin typeface="Verdana"/>
                <a:cs typeface="Verdana"/>
              </a:rPr>
              <a:t> </a:t>
            </a:r>
            <a:r>
              <a:rPr sz="2800" b="1" spc="-10" dirty="0">
                <a:latin typeface="Verdana"/>
                <a:cs typeface="Verdana"/>
              </a:rPr>
              <a:t>Risks</a:t>
            </a:r>
            <a:endParaRPr sz="2800">
              <a:latin typeface="Verdana"/>
              <a:cs typeface="Verdana"/>
            </a:endParaRPr>
          </a:p>
          <a:p>
            <a:pPr marL="481965" indent="-469265">
              <a:lnSpc>
                <a:spcPct val="100000"/>
              </a:lnSpc>
              <a:spcBef>
                <a:spcPts val="670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800" b="1" spc="-10" dirty="0">
                <a:latin typeface="Verdana"/>
                <a:cs typeface="Verdana"/>
              </a:rPr>
              <a:t>FDA </a:t>
            </a:r>
            <a:r>
              <a:rPr sz="2800" b="1" spc="-5" dirty="0">
                <a:latin typeface="Verdana"/>
                <a:cs typeface="Verdana"/>
              </a:rPr>
              <a:t>Regulatory</a:t>
            </a:r>
            <a:r>
              <a:rPr sz="2800" b="1" spc="50" dirty="0">
                <a:latin typeface="Verdana"/>
                <a:cs typeface="Verdana"/>
              </a:rPr>
              <a:t> </a:t>
            </a:r>
            <a:r>
              <a:rPr sz="2800" b="1" spc="-5" dirty="0">
                <a:latin typeface="Verdana"/>
                <a:cs typeface="Verdana"/>
              </a:rPr>
              <a:t>Approach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16833" y="910716"/>
            <a:ext cx="2914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70C0"/>
                </a:solidFill>
              </a:rPr>
              <a:t>Thank</a:t>
            </a:r>
            <a:r>
              <a:rPr sz="3600" spc="-105" dirty="0">
                <a:solidFill>
                  <a:srgbClr val="0070C0"/>
                </a:solidFill>
              </a:rPr>
              <a:t> </a:t>
            </a:r>
            <a:r>
              <a:rPr sz="3600" spc="-5" dirty="0">
                <a:solidFill>
                  <a:srgbClr val="0070C0"/>
                </a:solidFill>
              </a:rPr>
              <a:t>You!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612140" y="1710944"/>
            <a:ext cx="5755640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20000"/>
              </a:lnSpc>
              <a:spcBef>
                <a:spcPts val="100"/>
              </a:spcBef>
              <a:tabLst>
                <a:tab pos="481965" algn="l"/>
              </a:tabLst>
            </a:pPr>
            <a:r>
              <a:rPr sz="240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400" dirty="0">
                <a:solidFill>
                  <a:srgbClr val="CC0000"/>
                </a:solidFill>
                <a:latin typeface="Times New Roman"/>
                <a:cs typeface="Times New Roman"/>
              </a:rPr>
              <a:t>		</a:t>
            </a:r>
            <a:r>
              <a:rPr sz="2400" b="1" spc="-5" dirty="0">
                <a:latin typeface="Verdana"/>
                <a:cs typeface="Verdana"/>
              </a:rPr>
              <a:t>Websites for more information </a:t>
            </a:r>
            <a:r>
              <a:rPr sz="2400" b="1" u="heavy" spc="-5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Verdana"/>
                <a:cs typeface="Verdana"/>
                <a:hlinkClick r:id="rId2"/>
              </a:rPr>
              <a:t> www.nanotechproject.org </a:t>
            </a:r>
            <a:r>
              <a:rPr sz="2400" b="1" u="heavy" spc="-5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Verdana"/>
                <a:cs typeface="Verdana"/>
                <a:hlinkClick r:id="rId3"/>
              </a:rPr>
              <a:t> www.pewtrusts.org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09800" y="4191000"/>
            <a:ext cx="4876799" cy="1904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9018" y="395732"/>
            <a:ext cx="75901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8705" marR="5080" indent="-105664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70C0"/>
                </a:solidFill>
              </a:rPr>
              <a:t>Nanoscale Science and Engineering  What </a:t>
            </a:r>
            <a:r>
              <a:rPr sz="3000" spc="-10" dirty="0">
                <a:solidFill>
                  <a:srgbClr val="0070C0"/>
                </a:solidFill>
              </a:rPr>
              <a:t>is </a:t>
            </a:r>
            <a:r>
              <a:rPr sz="3000" spc="-5" dirty="0">
                <a:solidFill>
                  <a:srgbClr val="0070C0"/>
                </a:solidFill>
              </a:rPr>
              <a:t>Nanotechnology?</a:t>
            </a:r>
            <a:endParaRPr sz="3000"/>
          </a:p>
        </p:txBody>
      </p:sp>
      <p:sp>
        <p:nvSpPr>
          <p:cNvPr id="7" name="object 7"/>
          <p:cNvSpPr/>
          <p:nvPr/>
        </p:nvSpPr>
        <p:spPr>
          <a:xfrm>
            <a:off x="3733800" y="4495800"/>
            <a:ext cx="1297541" cy="1606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0821" y="4572761"/>
            <a:ext cx="1225550" cy="288290"/>
          </a:xfrm>
          <a:custGeom>
            <a:avLst/>
            <a:gdLst/>
            <a:ahLst/>
            <a:cxnLst/>
            <a:rect l="l" t="t" r="r" b="b"/>
            <a:pathLst>
              <a:path w="1225550" h="288289">
                <a:moveTo>
                  <a:pt x="1224940" y="0"/>
                </a:moveTo>
                <a:lnTo>
                  <a:pt x="0" y="288213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0356" y="4815382"/>
            <a:ext cx="94615" cy="85090"/>
          </a:xfrm>
          <a:custGeom>
            <a:avLst/>
            <a:gdLst/>
            <a:ahLst/>
            <a:cxnLst/>
            <a:rect l="l" t="t" r="r" b="b"/>
            <a:pathLst>
              <a:path w="94614" h="85089">
                <a:moveTo>
                  <a:pt x="74612" y="0"/>
                </a:moveTo>
                <a:lnTo>
                  <a:pt x="0" y="62179"/>
                </a:lnTo>
                <a:lnTo>
                  <a:pt x="94513" y="84556"/>
                </a:lnTo>
                <a:lnTo>
                  <a:pt x="746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4540" y="1860296"/>
            <a:ext cx="7476490" cy="313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 marR="5080" indent="-469265" algn="just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482600" algn="l"/>
              </a:tabLst>
            </a:pPr>
            <a:r>
              <a:rPr sz="2400" b="1" spc="-5" dirty="0">
                <a:latin typeface="Verdana"/>
                <a:cs typeface="Verdana"/>
              </a:rPr>
              <a:t>Generally, Nanotechnology is defined as  the science and engineering of materials  on the scale of</a:t>
            </a:r>
            <a:r>
              <a:rPr sz="240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100 nm</a:t>
            </a:r>
            <a:r>
              <a:rPr sz="240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and</a:t>
            </a:r>
            <a:r>
              <a:rPr sz="2400" b="1" spc="9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below</a:t>
            </a:r>
            <a:endParaRPr sz="2400">
              <a:latin typeface="Verdana"/>
              <a:cs typeface="Verdana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400" b="1" spc="-5" dirty="0">
                <a:latin typeface="Verdana"/>
                <a:cs typeface="Verdana"/>
              </a:rPr>
              <a:t>A Nanometer is 10</a:t>
            </a:r>
            <a:r>
              <a:rPr sz="2400" b="1" spc="-7" baseline="24305" dirty="0">
                <a:latin typeface="Verdana"/>
                <a:cs typeface="Verdana"/>
              </a:rPr>
              <a:t>-9</a:t>
            </a:r>
            <a:r>
              <a:rPr sz="2400" b="1" spc="60" baseline="24305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meter</a:t>
            </a:r>
            <a:endParaRPr sz="2400">
              <a:latin typeface="Verdana"/>
              <a:cs typeface="Verdana"/>
            </a:endParaRPr>
          </a:p>
          <a:p>
            <a:pPr marL="481965" marR="69850" indent="-469265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400" b="1" spc="-5" dirty="0">
                <a:latin typeface="Verdana"/>
                <a:cs typeface="Verdana"/>
              </a:rPr>
              <a:t>It is the use of materials between </a:t>
            </a:r>
            <a:r>
              <a:rPr sz="2400" b="1" spc="-10" dirty="0">
                <a:latin typeface="Verdana"/>
                <a:cs typeface="Verdana"/>
              </a:rPr>
              <a:t>the  </a:t>
            </a:r>
            <a:r>
              <a:rPr sz="2400" b="1" spc="-5" dirty="0">
                <a:latin typeface="Verdana"/>
                <a:cs typeface="Verdana"/>
              </a:rPr>
              <a:t>atomic level and the macro/micro</a:t>
            </a:r>
            <a:r>
              <a:rPr sz="2400" b="1" spc="5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range</a:t>
            </a:r>
            <a:endParaRPr sz="2400">
              <a:latin typeface="Verdana"/>
              <a:cs typeface="Verdana"/>
            </a:endParaRPr>
          </a:p>
          <a:p>
            <a:pPr marL="4965700">
              <a:lnSpc>
                <a:spcPct val="100000"/>
              </a:lnSpc>
              <a:spcBef>
                <a:spcPts val="1360"/>
              </a:spcBef>
            </a:pPr>
            <a:r>
              <a:rPr sz="2000" b="1" dirty="0">
                <a:solidFill>
                  <a:srgbClr val="0070C0"/>
                </a:solidFill>
                <a:latin typeface="Verdana"/>
                <a:cs typeface="Verdana"/>
              </a:rPr>
              <a:t>Hair</a:t>
            </a:r>
            <a:endParaRPr sz="2000">
              <a:latin typeface="Verdana"/>
              <a:cs typeface="Verdana"/>
            </a:endParaRPr>
          </a:p>
          <a:p>
            <a:pPr marL="4965700">
              <a:lnSpc>
                <a:spcPct val="100000"/>
              </a:lnSpc>
              <a:spcBef>
                <a:spcPts val="95"/>
              </a:spcBef>
            </a:pPr>
            <a:r>
              <a:rPr sz="1800" b="1" spc="-5" dirty="0">
                <a:solidFill>
                  <a:srgbClr val="0070C0"/>
                </a:solidFill>
                <a:latin typeface="Verdana"/>
                <a:cs typeface="Verdana"/>
              </a:rPr>
              <a:t>60-120,000</a:t>
            </a:r>
            <a:r>
              <a:rPr sz="1800" b="1" spc="-6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Verdana"/>
                <a:cs typeface="Verdana"/>
              </a:rPr>
              <a:t>nm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910716"/>
            <a:ext cx="4286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70C0"/>
                </a:solidFill>
              </a:rPr>
              <a:t>Size</a:t>
            </a:r>
            <a:r>
              <a:rPr sz="3600" spc="-55" dirty="0">
                <a:solidFill>
                  <a:srgbClr val="0070C0"/>
                </a:solidFill>
              </a:rPr>
              <a:t> </a:t>
            </a:r>
            <a:r>
              <a:rPr sz="3600" spc="-5" dirty="0">
                <a:solidFill>
                  <a:srgbClr val="0070C0"/>
                </a:solidFill>
              </a:rPr>
              <a:t>Comparison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4587240" y="1795707"/>
            <a:ext cx="948055" cy="24637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600" b="1" spc="-15" dirty="0">
                <a:latin typeface="Verdana"/>
                <a:cs typeface="Verdana"/>
              </a:rPr>
              <a:t>P</a:t>
            </a:r>
            <a:r>
              <a:rPr sz="1600" b="1" spc="-10" dirty="0">
                <a:latin typeface="Verdana"/>
                <a:cs typeface="Verdana"/>
              </a:rPr>
              <a:t>ro</a:t>
            </a:r>
            <a:r>
              <a:rPr sz="1600" b="1" spc="-5" dirty="0">
                <a:latin typeface="Verdana"/>
                <a:cs typeface="Verdana"/>
              </a:rPr>
              <a:t>t</a:t>
            </a:r>
            <a:r>
              <a:rPr sz="1600" b="1" spc="-10" dirty="0">
                <a:latin typeface="Verdana"/>
                <a:cs typeface="Verdana"/>
              </a:rPr>
              <a:t>e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5" dirty="0">
                <a:latin typeface="Verdana"/>
                <a:cs typeface="Verdana"/>
              </a:rPr>
              <a:t>ns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" y="1752600"/>
            <a:ext cx="7965935" cy="4267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4078" y="285877"/>
            <a:ext cx="74155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5920" marR="5080" indent="-163385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70C0"/>
                </a:solidFill>
              </a:rPr>
              <a:t>Impact of nanotechnology</a:t>
            </a:r>
            <a:r>
              <a:rPr sz="3600" spc="-110" dirty="0">
                <a:solidFill>
                  <a:srgbClr val="0070C0"/>
                </a:solidFill>
              </a:rPr>
              <a:t> </a:t>
            </a:r>
            <a:r>
              <a:rPr sz="3600" spc="-5" dirty="0">
                <a:solidFill>
                  <a:srgbClr val="0070C0"/>
                </a:solidFill>
              </a:rPr>
              <a:t>in  the food</a:t>
            </a:r>
            <a:r>
              <a:rPr sz="3600" spc="-30" dirty="0">
                <a:solidFill>
                  <a:srgbClr val="0070C0"/>
                </a:solidFill>
              </a:rPr>
              <a:t> </a:t>
            </a:r>
            <a:r>
              <a:rPr sz="3600" spc="-5" dirty="0">
                <a:solidFill>
                  <a:srgbClr val="0070C0"/>
                </a:solidFill>
              </a:rPr>
              <a:t>system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5823902" y="6279896"/>
            <a:ext cx="2473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  <a:hlinkClick r:id="rId2"/>
              </a:rPr>
              <a:t>www.nanoforum.com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5572" y="1752600"/>
            <a:ext cx="8223814" cy="4279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29400" y="2743200"/>
            <a:ext cx="762000" cy="381000"/>
          </a:xfrm>
          <a:prstGeom prst="rect">
            <a:avLst/>
          </a:prstGeom>
          <a:solidFill>
            <a:srgbClr val="00B0F0"/>
          </a:solidFill>
          <a:ln w="9144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345"/>
              </a:spcBef>
            </a:pPr>
            <a:r>
              <a:rPr sz="1600" b="1" spc="-5" dirty="0">
                <a:solidFill>
                  <a:srgbClr val="002060"/>
                </a:solidFill>
                <a:latin typeface="Verdana"/>
                <a:cs typeface="Verdana"/>
              </a:rPr>
              <a:t>20.4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4400" y="3962400"/>
            <a:ext cx="838200" cy="304800"/>
          </a:xfrm>
          <a:prstGeom prst="rect">
            <a:avLst/>
          </a:prstGeom>
          <a:solidFill>
            <a:srgbClr val="00B0F0"/>
          </a:solidFill>
          <a:ln w="9144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236854">
              <a:lnSpc>
                <a:spcPct val="100000"/>
              </a:lnSpc>
              <a:spcBef>
                <a:spcPts val="345"/>
              </a:spcBef>
            </a:pPr>
            <a:r>
              <a:rPr sz="1600" b="1" spc="-5" dirty="0">
                <a:solidFill>
                  <a:srgbClr val="002060"/>
                </a:solidFill>
                <a:latin typeface="Verdana"/>
                <a:cs typeface="Verdana"/>
              </a:rPr>
              <a:t>7.0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96183" y="4343400"/>
            <a:ext cx="737870" cy="304800"/>
          </a:xfrm>
          <a:prstGeom prst="rect">
            <a:avLst/>
          </a:prstGeom>
          <a:solidFill>
            <a:srgbClr val="00B0F0"/>
          </a:solidFill>
          <a:ln w="9144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345"/>
              </a:spcBef>
            </a:pPr>
            <a:r>
              <a:rPr sz="1600" b="1" spc="-5" dirty="0">
                <a:solidFill>
                  <a:srgbClr val="002060"/>
                </a:solidFill>
                <a:latin typeface="Verdana"/>
                <a:cs typeface="Verdana"/>
              </a:rPr>
              <a:t>2.6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4850" y="362077"/>
            <a:ext cx="72517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1875" marR="5080" indent="-101981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70C0"/>
                </a:solidFill>
              </a:rPr>
              <a:t>Nanotechnology Research</a:t>
            </a:r>
            <a:r>
              <a:rPr sz="3600" spc="-125" dirty="0">
                <a:solidFill>
                  <a:srgbClr val="0070C0"/>
                </a:solidFill>
              </a:rPr>
              <a:t> </a:t>
            </a:r>
            <a:r>
              <a:rPr sz="3600" spc="-5" dirty="0">
                <a:solidFill>
                  <a:srgbClr val="0070C0"/>
                </a:solidFill>
              </a:rPr>
              <a:t>&amp;  Applications in</a:t>
            </a:r>
            <a:r>
              <a:rPr sz="3600" spc="-60" dirty="0">
                <a:solidFill>
                  <a:srgbClr val="0070C0"/>
                </a:solidFill>
              </a:rPr>
              <a:t> </a:t>
            </a:r>
            <a:r>
              <a:rPr sz="3600" spc="-5" dirty="0">
                <a:solidFill>
                  <a:srgbClr val="0070C0"/>
                </a:solidFill>
              </a:rPr>
              <a:t>Food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1116393" y="2061463"/>
            <a:ext cx="38277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9580" indent="-436880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449580" algn="l"/>
                <a:tab pos="450215" algn="l"/>
              </a:tabLst>
            </a:pPr>
            <a:r>
              <a:rPr sz="1600" b="1" spc="-10" dirty="0">
                <a:latin typeface="Verdana"/>
                <a:cs typeface="Verdana"/>
              </a:rPr>
              <a:t>Tracking </a:t>
            </a:r>
            <a:r>
              <a:rPr sz="1600" b="1" spc="-5" dirty="0">
                <a:latin typeface="Verdana"/>
                <a:cs typeface="Verdana"/>
              </a:rPr>
              <a:t>and </a:t>
            </a:r>
            <a:r>
              <a:rPr sz="1600" b="1" spc="-10" dirty="0">
                <a:latin typeface="Verdana"/>
                <a:cs typeface="Verdana"/>
              </a:rPr>
              <a:t>tracing</a:t>
            </a:r>
            <a:r>
              <a:rPr sz="1600" b="1" spc="7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systems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477" y="1706372"/>
            <a:ext cx="3909695" cy="1078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1965" indent="-469265">
              <a:lnSpc>
                <a:spcPct val="100000"/>
              </a:lnSpc>
              <a:spcBef>
                <a:spcPts val="105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000" b="1" dirty="0">
                <a:latin typeface="Verdana"/>
                <a:cs typeface="Verdana"/>
              </a:rPr>
              <a:t>Food Safety and</a:t>
            </a:r>
            <a:r>
              <a:rPr sz="2000" b="1" spc="-9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Quality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C0000"/>
              </a:buClr>
              <a:buFont typeface="Arial"/>
              <a:buChar char="•"/>
            </a:pPr>
            <a:endParaRPr sz="2850">
              <a:latin typeface="Times New Roman"/>
              <a:cs typeface="Times New Roman"/>
            </a:endParaRPr>
          </a:p>
          <a:p>
            <a:pPr marL="481965" indent="-469265">
              <a:lnSpc>
                <a:spcPct val="100000"/>
              </a:lnSpc>
              <a:spcBef>
                <a:spcPts val="5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000" b="1" dirty="0">
                <a:latin typeface="Verdana"/>
                <a:cs typeface="Verdana"/>
              </a:rPr>
              <a:t>Food</a:t>
            </a:r>
            <a:r>
              <a:rPr sz="2000" b="1" spc="-3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Manufacturing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477" y="2792983"/>
            <a:ext cx="6652895" cy="2118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0750" indent="-437515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920750" algn="l"/>
                <a:tab pos="921385" algn="l"/>
              </a:tabLst>
            </a:pPr>
            <a:r>
              <a:rPr sz="1600" b="1" spc="-10" dirty="0">
                <a:latin typeface="Verdana"/>
                <a:cs typeface="Verdana"/>
              </a:rPr>
              <a:t>Nanoparticle utilization for delivery of</a:t>
            </a:r>
            <a:r>
              <a:rPr sz="1600" b="1" spc="28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ingredients</a:t>
            </a:r>
            <a:endParaRPr sz="1600">
              <a:latin typeface="Verdana"/>
              <a:cs typeface="Verdana"/>
            </a:endParaRPr>
          </a:p>
          <a:p>
            <a:pPr marL="920750" indent="-437515">
              <a:lnSpc>
                <a:spcPct val="100000"/>
              </a:lnSpc>
              <a:spcBef>
                <a:spcPts val="385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920750" algn="l"/>
                <a:tab pos="921385" algn="l"/>
              </a:tabLst>
            </a:pPr>
            <a:r>
              <a:rPr sz="1600" b="1" spc="-10" dirty="0">
                <a:latin typeface="Verdana"/>
                <a:cs typeface="Verdana"/>
              </a:rPr>
              <a:t>Nanolaminates </a:t>
            </a:r>
            <a:r>
              <a:rPr sz="1600" b="1" spc="-5" dirty="0">
                <a:latin typeface="Verdana"/>
                <a:cs typeface="Verdana"/>
              </a:rPr>
              <a:t>to </a:t>
            </a:r>
            <a:r>
              <a:rPr sz="1600" b="1" spc="-10" dirty="0">
                <a:latin typeface="Verdana"/>
                <a:cs typeface="Verdana"/>
              </a:rPr>
              <a:t>preserve food</a:t>
            </a:r>
            <a:r>
              <a:rPr sz="1600" b="1" spc="13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quality</a:t>
            </a:r>
            <a:endParaRPr sz="1600">
              <a:latin typeface="Verdana"/>
              <a:cs typeface="Verdana"/>
            </a:endParaRPr>
          </a:p>
          <a:p>
            <a:pPr marL="920750" indent="-437515">
              <a:lnSpc>
                <a:spcPct val="100000"/>
              </a:lnSpc>
              <a:spcBef>
                <a:spcPts val="380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920750" algn="l"/>
                <a:tab pos="921385" algn="l"/>
              </a:tabLst>
            </a:pPr>
            <a:r>
              <a:rPr sz="1600" b="1" spc="-10" dirty="0">
                <a:latin typeface="Verdana"/>
                <a:cs typeface="Verdana"/>
              </a:rPr>
              <a:t>Nanoemulsions</a:t>
            </a:r>
            <a:endParaRPr sz="1600">
              <a:latin typeface="Verdana"/>
              <a:cs typeface="Verdana"/>
            </a:endParaRPr>
          </a:p>
          <a:p>
            <a:pPr marL="920750" indent="-437515">
              <a:lnSpc>
                <a:spcPct val="100000"/>
              </a:lnSpc>
              <a:spcBef>
                <a:spcPts val="385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920750" algn="l"/>
                <a:tab pos="921385" algn="l"/>
              </a:tabLst>
            </a:pPr>
            <a:r>
              <a:rPr sz="1600" b="1" spc="-10" dirty="0">
                <a:latin typeface="Verdana"/>
                <a:cs typeface="Verdana"/>
              </a:rPr>
              <a:t>New </a:t>
            </a:r>
            <a:r>
              <a:rPr sz="1600" b="1" spc="-5" dirty="0">
                <a:latin typeface="Verdana"/>
                <a:cs typeface="Verdana"/>
              </a:rPr>
              <a:t>membrane </a:t>
            </a:r>
            <a:r>
              <a:rPr sz="1600" b="1" spc="-10" dirty="0">
                <a:latin typeface="Verdana"/>
                <a:cs typeface="Verdana"/>
              </a:rPr>
              <a:t>separation</a:t>
            </a:r>
            <a:r>
              <a:rPr sz="1600" b="1" spc="8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systems</a:t>
            </a:r>
            <a:endParaRPr sz="1600">
              <a:latin typeface="Verdana"/>
              <a:cs typeface="Verdana"/>
            </a:endParaRPr>
          </a:p>
          <a:p>
            <a:pPr marL="481965" indent="-469265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000" b="1" dirty="0">
                <a:latin typeface="Verdana"/>
                <a:cs typeface="Verdana"/>
              </a:rPr>
              <a:t>Food</a:t>
            </a:r>
            <a:r>
              <a:rPr sz="2000" b="1" spc="-3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Packaging</a:t>
            </a:r>
            <a:endParaRPr sz="2000">
              <a:latin typeface="Verdana"/>
              <a:cs typeface="Verdana"/>
            </a:endParaRPr>
          </a:p>
          <a:p>
            <a:pPr marL="920750" lvl="1" indent="-437515">
              <a:lnSpc>
                <a:spcPct val="100000"/>
              </a:lnSpc>
              <a:spcBef>
                <a:spcPts val="385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920750" algn="l"/>
                <a:tab pos="921385" algn="l"/>
              </a:tabLst>
            </a:pPr>
            <a:r>
              <a:rPr sz="1600" b="1" spc="-10" dirty="0">
                <a:latin typeface="Verdana"/>
                <a:cs typeface="Verdana"/>
              </a:rPr>
              <a:t>Low permeability, </a:t>
            </a:r>
            <a:r>
              <a:rPr sz="1600" b="1" spc="-5" dirty="0">
                <a:latin typeface="Verdana"/>
                <a:cs typeface="Verdana"/>
              </a:rPr>
              <a:t>high-strength</a:t>
            </a:r>
            <a:r>
              <a:rPr sz="1600" b="1" spc="10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plastics</a:t>
            </a:r>
            <a:endParaRPr sz="1600">
              <a:latin typeface="Verdana"/>
              <a:cs typeface="Verdana"/>
            </a:endParaRPr>
          </a:p>
          <a:p>
            <a:pPr marL="920750" lvl="1" indent="-437515">
              <a:lnSpc>
                <a:spcPct val="100000"/>
              </a:lnSpc>
              <a:spcBef>
                <a:spcPts val="385"/>
              </a:spcBef>
              <a:buClr>
                <a:srgbClr val="CC0000"/>
              </a:buClr>
              <a:buSzPct val="150000"/>
              <a:buFont typeface="Arial"/>
              <a:buChar char="•"/>
              <a:tabLst>
                <a:tab pos="920750" algn="l"/>
                <a:tab pos="921385" algn="l"/>
              </a:tabLst>
            </a:pPr>
            <a:r>
              <a:rPr sz="1600" b="1" spc="-10" dirty="0">
                <a:latin typeface="Verdana"/>
                <a:cs typeface="Verdana"/>
              </a:rPr>
              <a:t>Active </a:t>
            </a:r>
            <a:r>
              <a:rPr sz="1600" b="1" spc="-5" dirty="0">
                <a:latin typeface="Verdana"/>
                <a:cs typeface="Verdana"/>
              </a:rPr>
              <a:t>and </a:t>
            </a:r>
            <a:r>
              <a:rPr sz="1600" b="1" spc="-10" dirty="0">
                <a:latin typeface="Verdana"/>
                <a:cs typeface="Verdana"/>
              </a:rPr>
              <a:t>Intelligent</a:t>
            </a:r>
            <a:r>
              <a:rPr sz="1600" b="1" spc="8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packaging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616" y="0"/>
                </a:lnTo>
                <a:lnTo>
                  <a:pt x="4655616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1748028"/>
            <a:ext cx="7546365" cy="4348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34338" y="898651"/>
            <a:ext cx="73139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70C0"/>
                </a:solidFill>
              </a:rPr>
              <a:t>Tracking </a:t>
            </a:r>
            <a:r>
              <a:rPr sz="3200" dirty="0">
                <a:solidFill>
                  <a:srgbClr val="0070C0"/>
                </a:solidFill>
              </a:rPr>
              <a:t>– </a:t>
            </a:r>
            <a:r>
              <a:rPr sz="3200" spc="-5" dirty="0">
                <a:solidFill>
                  <a:srgbClr val="0070C0"/>
                </a:solidFill>
              </a:rPr>
              <a:t>Tracing </a:t>
            </a:r>
            <a:r>
              <a:rPr sz="3200" dirty="0">
                <a:solidFill>
                  <a:srgbClr val="0070C0"/>
                </a:solidFill>
              </a:rPr>
              <a:t>–</a:t>
            </a:r>
            <a:r>
              <a:rPr sz="3200" spc="5" dirty="0">
                <a:solidFill>
                  <a:srgbClr val="0070C0"/>
                </a:solidFill>
              </a:rPr>
              <a:t> </a:t>
            </a:r>
            <a:r>
              <a:rPr sz="3200" spc="-5" dirty="0">
                <a:solidFill>
                  <a:srgbClr val="0070C0"/>
                </a:solidFill>
              </a:rPr>
              <a:t>Monitoring</a:t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930</Words>
  <Application>Microsoft Office PowerPoint</Application>
  <PresentationFormat>On-screen Show (4:3)</PresentationFormat>
  <Paragraphs>183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Times New Roman</vt:lpstr>
      <vt:lpstr>Verdana</vt:lpstr>
      <vt:lpstr>Wingdings</vt:lpstr>
      <vt:lpstr>Office Theme</vt:lpstr>
      <vt:lpstr>PowerPoint Presentation</vt:lpstr>
      <vt:lpstr>Nanoscale Science &amp; Technology for Food</vt:lpstr>
      <vt:lpstr>FOOD SCIENCE @ PENN STATE</vt:lpstr>
      <vt:lpstr>Discussion Topics</vt:lpstr>
      <vt:lpstr>Nanoscale Science and Engineering  What is Nanotechnology?</vt:lpstr>
      <vt:lpstr>Size Comparison</vt:lpstr>
      <vt:lpstr>Impact of nanotechnology in  the food system</vt:lpstr>
      <vt:lpstr>Nanotechnology Research &amp;  Applications in Food</vt:lpstr>
      <vt:lpstr>Tracking – Tracing – Monitoring</vt:lpstr>
      <vt:lpstr>Improving Food Labeling</vt:lpstr>
      <vt:lpstr>Food Traceability</vt:lpstr>
      <vt:lpstr>Nanotechnology in  Food Manufacturing</vt:lpstr>
      <vt:lpstr>Functional Water</vt:lpstr>
      <vt:lpstr>Encapsulation with  Liposomes &amp; Micelles</vt:lpstr>
      <vt:lpstr>PowerPoint Presentation</vt:lpstr>
      <vt:lpstr>Nanolaminates</vt:lpstr>
      <vt:lpstr>Nanoemulsions</vt:lpstr>
      <vt:lpstr>Nanofiltration – Molecular Separation Technologies</vt:lpstr>
      <vt:lpstr>Nanotechnology in  Food Packaging</vt:lpstr>
      <vt:lpstr>Nanotechnology in  Food Packaging</vt:lpstr>
      <vt:lpstr>Nano-Nylon (Imper)</vt:lpstr>
      <vt:lpstr>Clay Nanocomposites</vt:lpstr>
      <vt:lpstr>Biodegradable  Nanocomposites</vt:lpstr>
      <vt:lpstr>Active &amp; Intelligent Packaging</vt:lpstr>
      <vt:lpstr>Schematic representation of  antimicrobial active packaging</vt:lpstr>
      <vt:lpstr>Nanotechnology Research &amp;  Applications in Food</vt:lpstr>
      <vt:lpstr>Benefits, Risk, Regulation</vt:lpstr>
      <vt:lpstr>Benefits/Risks</vt:lpstr>
      <vt:lpstr>Size Matters</vt:lpstr>
      <vt:lpstr>Focus of food safety concern</vt:lpstr>
      <vt:lpstr>Metabolism of Food</vt:lpstr>
      <vt:lpstr>Nanoencapsulation Impacts</vt:lpstr>
      <vt:lpstr>Downstream Impact of Food Nano-  materials</vt:lpstr>
      <vt:lpstr>Regulation</vt:lpstr>
      <vt:lpstr>Summary FDA Regulatory  Reach</vt:lpstr>
      <vt:lpstr>FDA and Nanotechnology</vt:lpstr>
      <vt:lpstr>Proposed FDA  Nanotechnology Definition</vt:lpstr>
      <vt:lpstr>Food Manufacturing Guidance</vt:lpstr>
      <vt:lpstr>Conclusions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Department of Food Science</dc:creator>
  <cp:lastModifiedBy>Renee L. Lindenberg</cp:lastModifiedBy>
  <cp:revision>3</cp:revision>
  <dcterms:created xsi:type="dcterms:W3CDTF">2017-12-14T20:29:23Z</dcterms:created>
  <dcterms:modified xsi:type="dcterms:W3CDTF">2017-12-19T15:07:54Z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2015-03-18T00:00:00Z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2017-12-14T00:00:00Z</vt:filetime>
  </property>
</Properties>
</file>