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88" r:id="rId2"/>
    <p:sldId id="256" r:id="rId3"/>
    <p:sldId id="287" r:id="rId4"/>
    <p:sldId id="322" r:id="rId5"/>
    <p:sldId id="323" r:id="rId6"/>
    <p:sldId id="324" r:id="rId7"/>
    <p:sldId id="328" r:id="rId8"/>
    <p:sldId id="288" r:id="rId9"/>
    <p:sldId id="317" r:id="rId10"/>
    <p:sldId id="289" r:id="rId11"/>
    <p:sldId id="290" r:id="rId12"/>
    <p:sldId id="313" r:id="rId13"/>
    <p:sldId id="384" r:id="rId14"/>
    <p:sldId id="385" r:id="rId15"/>
    <p:sldId id="386" r:id="rId16"/>
    <p:sldId id="387" r:id="rId17"/>
    <p:sldId id="334" r:id="rId18"/>
    <p:sldId id="335" r:id="rId19"/>
    <p:sldId id="336" r:id="rId20"/>
    <p:sldId id="337" r:id="rId21"/>
    <p:sldId id="338" r:id="rId22"/>
    <p:sldId id="339" r:id="rId23"/>
    <p:sldId id="340" r:id="rId24"/>
    <p:sldId id="330" r:id="rId25"/>
    <p:sldId id="331" r:id="rId26"/>
    <p:sldId id="325" r:id="rId27"/>
    <p:sldId id="341" r:id="rId28"/>
    <p:sldId id="342" r:id="rId29"/>
    <p:sldId id="343" r:id="rId30"/>
    <p:sldId id="344" r:id="rId31"/>
    <p:sldId id="345" r:id="rId32"/>
    <p:sldId id="346" r:id="rId33"/>
    <p:sldId id="347" r:id="rId34"/>
    <p:sldId id="348" r:id="rId35"/>
    <p:sldId id="349" r:id="rId36"/>
    <p:sldId id="350" r:id="rId37"/>
    <p:sldId id="351"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379" r:id="rId54"/>
    <p:sldId id="380" r:id="rId55"/>
    <p:sldId id="381" r:id="rId56"/>
    <p:sldId id="382"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5167" autoAdjust="0"/>
  </p:normalViewPr>
  <p:slideViewPr>
    <p:cSldViewPr snapToGrid="0">
      <p:cViewPr varScale="1">
        <p:scale>
          <a:sx n="97" d="100"/>
          <a:sy n="97" d="100"/>
        </p:scale>
        <p:origin x="84" y="6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99B034F-39F2-45CB-89F1-9FF7C8A7EA57}" type="slidenum">
              <a:rPr lang="en-US"/>
              <a:pPr/>
              <a:t>‹#›</a:t>
            </a:fld>
            <a:endParaRPr lang="en-US"/>
          </a:p>
        </p:txBody>
      </p:sp>
    </p:spTree>
    <p:extLst>
      <p:ext uri="{BB962C8B-B14F-4D97-AF65-F5344CB8AC3E}">
        <p14:creationId xmlns:p14="http://schemas.microsoft.com/office/powerpoint/2010/main" val="380278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CA2D07-B2D5-4A9C-8116-E367D567E599}" type="slidenum">
              <a:rPr lang="en-US"/>
              <a:pPr/>
              <a:t>‹#›</a:t>
            </a:fld>
            <a:endParaRPr lang="en-US"/>
          </a:p>
        </p:txBody>
      </p:sp>
    </p:spTree>
    <p:extLst>
      <p:ext uri="{BB962C8B-B14F-4D97-AF65-F5344CB8AC3E}">
        <p14:creationId xmlns:p14="http://schemas.microsoft.com/office/powerpoint/2010/main" val="1987230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BBC0F-2AF4-4FB1-98E0-0D642A965430}" type="slidenum">
              <a:rPr lang="en-US"/>
              <a:pPr/>
              <a:t>7</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71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761F6-3F16-44A1-B576-4802292F461F}" type="slidenum">
              <a:rPr lang="en-US"/>
              <a:pPr/>
              <a:t>50</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598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8F30A-443D-48EC-B383-4A708F19072E}" type="slidenum">
              <a:rPr lang="en-US"/>
              <a:pPr/>
              <a:t>51</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160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474BF5-83BC-4433-B640-66DADB0D3BB3}" type="slidenum">
              <a:rPr lang="en-US"/>
              <a:pPr/>
              <a:t>55</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778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2D19-CF4A-4DD8-A9BD-3611EAB26F73}" type="slidenum">
              <a:rPr lang="en-US"/>
              <a:pPr/>
              <a:t>11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445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626E0CF3-B00A-49A9-9032-CB1DEC8D336E}" type="slidenum">
              <a:rPr lang="en-US" smtClean="0"/>
              <a:pPr/>
              <a:t>24</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smtClean="0"/>
              <a:t>Here are examples of nanotechnology at work in our computers. A quantum well laser reads a CD or DVD, the standard MOSFET transistor that runs all our computers has a gate oxide only 2-4 nanometers thick, and a hard disk has actually two components at the single-digit nanometer scale, the magnetic layer in the reading head that senses a stored bit, and the magnetic grains that store the data.</a:t>
            </a:r>
          </a:p>
          <a:p>
            <a:pPr eaLnBrk="1" hangingPunct="1"/>
            <a:endParaRPr lang="en-US" smtClean="0"/>
          </a:p>
          <a:p>
            <a:pPr eaLnBrk="1" hangingPunct="1"/>
            <a:r>
              <a:rPr lang="en-US" smtClean="0"/>
              <a:t>In the following two lectures, we  will go through these examples in more detail.   </a:t>
            </a:r>
          </a:p>
        </p:txBody>
      </p:sp>
    </p:spTree>
    <p:extLst>
      <p:ext uri="{BB962C8B-B14F-4D97-AF65-F5344CB8AC3E}">
        <p14:creationId xmlns:p14="http://schemas.microsoft.com/office/powerpoint/2010/main" val="39213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miter lim="800000"/>
            <a:headEnd/>
            <a:tailEnd/>
          </a:ln>
        </p:spPr>
        <p:txBody>
          <a:bodyPr/>
          <a:lstStyle/>
          <a:p>
            <a:fld id="{BBD4D9C2-EB6F-4E29-B6B8-97F3B8A88458}" type="slidenum">
              <a:rPr lang="en-US" smtClean="0"/>
              <a:pPr/>
              <a:t>25</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dirty="0" smtClean="0"/>
              <a:t>The shrinking thickness of the gate oxide is currently the biggest threat to silicon technology and to its continued improvement via Moore’s law. These oxide layers have become so thin that the electrons can tunnel through it. That creates a leakage current, which has grown to about the third of the power consumption (i.e. heat load) of a microprocessor. This led to a major change in silicon technology. After 40 years of using silicon dioxide as gate insulator the most recent generation of silicon chips uses new oxides with higher dielectric constants. These can be made thicker than SiO2 while maintaining the same electrical performance (same capacitance). </a:t>
            </a:r>
          </a:p>
        </p:txBody>
      </p:sp>
    </p:spTree>
    <p:extLst>
      <p:ext uri="{BB962C8B-B14F-4D97-AF65-F5344CB8AC3E}">
        <p14:creationId xmlns:p14="http://schemas.microsoft.com/office/powerpoint/2010/main" val="209363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pPr/>
              <a:t>31</a:t>
            </a:fld>
            <a:endParaRPr lang="en-US"/>
          </a:p>
        </p:txBody>
      </p:sp>
    </p:spTree>
    <p:extLst>
      <p:ext uri="{BB962C8B-B14F-4D97-AF65-F5344CB8AC3E}">
        <p14:creationId xmlns:p14="http://schemas.microsoft.com/office/powerpoint/2010/main" val="95465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24509-3676-4060-A281-3C0857859797}" type="slidenum">
              <a:rPr lang="en-US"/>
              <a:pPr/>
              <a:t>38</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847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80ABBF-2321-4140-8849-BBDC81AB1957}" type="slidenum">
              <a:rPr lang="en-US"/>
              <a:pPr/>
              <a:t>47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35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2A130-D44B-422F-A7BB-D804A69B6071}" type="slidenum">
              <a:rPr lang="en-US"/>
              <a:pPr/>
              <a:t>48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589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FD4D85-B351-4BC6-AA7B-C5D6DF4A5869}" type="slidenum">
              <a:rPr lang="en-US"/>
              <a:pPr/>
              <a:t>49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197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ED152E-8E36-48A1-9BD6-B2C877B3EE9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5B2444-AA35-4BB0-8EAA-725C93EA98B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C68813-61F0-414E-B009-A3064B706B3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1DE51FE-AE03-434B-95A8-7B07D19B528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F93CC-55D3-4625-8C32-8723028CD59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11000"/>
                    </a14:imgEffect>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rot="10800000" flipV="1">
            <a:off x="18301" y="2708"/>
            <a:ext cx="9125699" cy="6862487"/>
          </a:xfrm>
          <a:prstGeom prst="rect">
            <a:avLst/>
          </a:prstGeom>
          <a:gradFill flip="none" rotWithShape="1">
            <a:gsLst>
              <a:gs pos="14000">
                <a:srgbClr val="651D0F">
                  <a:alpha val="14000"/>
                </a:srgbClr>
              </a:gs>
              <a:gs pos="10000">
                <a:srgbClr val="601414">
                  <a:alpha val="38000"/>
                </a:srgbClr>
              </a:gs>
              <a:gs pos="0">
                <a:srgbClr val="45180F"/>
              </a:gs>
              <a:gs pos="100000">
                <a:schemeClr val="accent6">
                  <a:lumMod val="50000"/>
                  <a:alpha val="0"/>
                </a:schemeClr>
              </a:gs>
            </a:gsLst>
            <a:lin ang="5400000" scaled="0"/>
            <a:tileRect/>
          </a:gra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userDrawn="1"/>
        </p:nvSpPr>
        <p:spPr bwMode="auto">
          <a:xfrm flipV="1">
            <a:off x="18301" y="2708"/>
            <a:ext cx="9125699" cy="6862487"/>
          </a:xfrm>
          <a:prstGeom prst="rect">
            <a:avLst/>
          </a:prstGeom>
          <a:gradFill flip="none" rotWithShape="1">
            <a:gsLst>
              <a:gs pos="11000">
                <a:srgbClr val="651D0F">
                  <a:alpha val="14000"/>
                </a:srgbClr>
              </a:gs>
              <a:gs pos="7000">
                <a:srgbClr val="601414">
                  <a:alpha val="38000"/>
                </a:srgbClr>
              </a:gs>
              <a:gs pos="0">
                <a:srgbClr val="45180F"/>
              </a:gs>
              <a:gs pos="100000">
                <a:schemeClr val="accent6">
                  <a:lumMod val="50000"/>
                  <a:alpha val="0"/>
                </a:schemeClr>
              </a:gs>
            </a:gsLst>
            <a:lin ang="5400000" scaled="0"/>
            <a:tileRect/>
          </a:gra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ctrTitle"/>
          </p:nvPr>
        </p:nvSpPr>
        <p:spPr>
          <a:xfrm>
            <a:off x="198127" y="0"/>
            <a:ext cx="6918290" cy="685800"/>
          </a:xfrm>
          <a:ln w="3175">
            <a:noFill/>
          </a:ln>
        </p:spPr>
        <p:txBody>
          <a:bodyPr anchor="ctr" anchorCtr="0">
            <a:noAutofit/>
          </a:bodyPr>
          <a:lstStyle>
            <a:lvl1pPr>
              <a:lnSpc>
                <a:spcPct val="90000"/>
              </a:lnSpc>
              <a:defRPr sz="3600" b="1" i="1">
                <a:ln w="3175">
                  <a:solidFill>
                    <a:schemeClr val="accent1">
                      <a:lumMod val="50000"/>
                      <a:alpha val="40000"/>
                    </a:schemeClr>
                  </a:solidFill>
                </a:ln>
                <a:effectLst>
                  <a:outerShdw blurRad="63500" dist="63500" dir="2700000" algn="tl" rotWithShape="0">
                    <a:prstClr val="black">
                      <a:alpha val="60000"/>
                    </a:prstClr>
                  </a:outerShdw>
                </a:effectLst>
              </a:defRPr>
            </a:lvl1pPr>
          </a:lstStyle>
          <a:p>
            <a:r>
              <a:rPr lang="en-US" dirty="0" smtClean="0"/>
              <a:t>Click to edit Master title style</a:t>
            </a:r>
            <a:endParaRPr lang="en-US" dirty="0"/>
          </a:p>
        </p:txBody>
      </p:sp>
      <p:sp>
        <p:nvSpPr>
          <p:cNvPr id="5" name="Text Placeholder 5"/>
          <p:cNvSpPr>
            <a:spLocks noGrp="1"/>
          </p:cNvSpPr>
          <p:nvPr>
            <p:ph type="body" sz="quarter" idx="11"/>
          </p:nvPr>
        </p:nvSpPr>
        <p:spPr>
          <a:xfrm>
            <a:off x="381000" y="1143000"/>
            <a:ext cx="8382000" cy="1483483"/>
          </a:xfrm>
          <a:ln w="3175">
            <a:noFill/>
          </a:ln>
        </p:spPr>
        <p:txBody>
          <a:bodyPr/>
          <a:lstStyle>
            <a:lvl1pPr marL="228600" indent="-228600">
              <a:lnSpc>
                <a:spcPct val="90000"/>
              </a:lnSpc>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nSpc>
                <a:spcPct val="90000"/>
              </a:lnSpc>
              <a:defRPr sz="2000" b="1">
                <a:ln w="1270">
                  <a:solidFill>
                    <a:schemeClr val="bg1">
                      <a:alpha val="75000"/>
                    </a:schemeClr>
                  </a:solidFill>
                </a:ln>
                <a:solidFill>
                  <a:schemeClr val="tx1"/>
                </a:solidFill>
                <a:effectLst>
                  <a:outerShdw blurRad="63500" dist="63500" dir="5400000" algn="ctr" rotWithShape="0">
                    <a:schemeClr val="bg1">
                      <a:alpha val="60000"/>
                    </a:schemeClr>
                  </a:outerShdw>
                </a:effectLst>
              </a:defRPr>
            </a:lvl2pPr>
            <a:lvl3pPr marL="806450" indent="-228600">
              <a:lnSpc>
                <a:spcPct val="90000"/>
              </a:lnSpc>
              <a:defRPr sz="1800" b="1">
                <a:ln w="1270">
                  <a:solidFill>
                    <a:schemeClr val="bg1">
                      <a:alpha val="75000"/>
                    </a:schemeClr>
                  </a:solidFill>
                </a:ln>
                <a:solidFill>
                  <a:schemeClr val="tx1"/>
                </a:solidFill>
                <a:effectLst>
                  <a:outerShdw blurRad="63500" dist="63500" dir="5400000" algn="ctr" rotWithShape="0">
                    <a:schemeClr val="bg1">
                      <a:alpha val="60000"/>
                    </a:schemeClr>
                  </a:outerShdw>
                </a:effectLst>
              </a:defRPr>
            </a:lvl3pPr>
            <a:lvl4pPr marL="1143000" indent="-228600">
              <a:lnSpc>
                <a:spcPct val="90000"/>
              </a:lnSpc>
              <a:defRPr sz="1600" b="1">
                <a:ln w="1270">
                  <a:solidFill>
                    <a:schemeClr val="bg1">
                      <a:alpha val="75000"/>
                    </a:schemeClr>
                  </a:solidFill>
                </a:ln>
                <a:solidFill>
                  <a:schemeClr val="tx1"/>
                </a:solidFill>
                <a:effectLst>
                  <a:outerShdw blurRad="63500" dist="63500" dir="5400000" algn="ctr" rotWithShape="0">
                    <a:schemeClr val="bg1">
                      <a:alpha val="60000"/>
                    </a:schemeClr>
                  </a:outerShdw>
                </a:effectLst>
              </a:defRPr>
            </a:lvl4pPr>
            <a:lvl5pPr marL="1425575" indent="-228600">
              <a:lnSpc>
                <a:spcPct val="90000"/>
              </a:lnSpc>
              <a:defRPr sz="1400" b="1">
                <a:ln w="1270">
                  <a:solidFill>
                    <a:schemeClr val="bg1">
                      <a:alpha val="75000"/>
                    </a:schemeClr>
                  </a:solidFill>
                </a:ln>
                <a:solidFill>
                  <a:schemeClr val="tx1"/>
                </a:solidFill>
                <a:effectLst>
                  <a:outerShdw blurRad="63500" dist="63500" dir="5400000" algn="ctr" rotWithShape="0">
                    <a:schemeClr val="bg1">
                      <a:alpha val="60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170090" y="772675"/>
            <a:ext cx="7741290" cy="0"/>
          </a:xfrm>
          <a:prstGeom prst="line">
            <a:avLst/>
          </a:prstGeom>
          <a:ln w="28575">
            <a:solidFill>
              <a:schemeClr val="tx2">
                <a:lumMod val="75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272867" y="6493155"/>
            <a:ext cx="842677" cy="369332"/>
          </a:xfrm>
          <a:prstGeom prst="rect">
            <a:avLst/>
          </a:prstGeom>
          <a:noFill/>
        </p:spPr>
        <p:txBody>
          <a:bodyPr wrap="square" rtlCol="0">
            <a:spAutoFit/>
          </a:bodyPr>
          <a:lstStyle/>
          <a:p>
            <a:fld id="{3A2B6CEF-20FE-4756-A4FF-15BE99EB110F}" type="slidenum">
              <a:rPr lang="en-US" sz="1800" b="1" kern="1200" smtClean="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rPr>
              <a:t>‹#›</a:t>
            </a:fld>
            <a:endParaRPr lang="en-US" sz="1800" b="1" kern="1200" dirty="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endParaRPr>
          </a:p>
        </p:txBody>
      </p:sp>
      <p:sp>
        <p:nvSpPr>
          <p:cNvPr id="24" name="TextBox 23"/>
          <p:cNvSpPr txBox="1"/>
          <p:nvPr userDrawn="1"/>
        </p:nvSpPr>
        <p:spPr>
          <a:xfrm>
            <a:off x="13826" y="6509838"/>
            <a:ext cx="1541923" cy="341632"/>
          </a:xfrm>
          <a:prstGeom prst="rect">
            <a:avLst/>
          </a:prstGeom>
          <a:noFill/>
        </p:spPr>
        <p:txBody>
          <a:bodyPr wrap="square" rtlCol="0">
            <a:spAutoFit/>
          </a:bodyPr>
          <a:lstStyle/>
          <a:p>
            <a:pPr marL="0" lvl="2" indent="0" algn="ctr" defTabSz="914363" rtl="0" eaLnBrk="1" latinLnBrk="0" hangingPunct="1">
              <a:lnSpc>
                <a:spcPct val="90000"/>
              </a:lnSpc>
              <a:spcBef>
                <a:spcPct val="20000"/>
              </a:spcBef>
              <a:buFontTx/>
              <a:buNone/>
            </a:pPr>
            <a:r>
              <a:rPr lang="en-US" sz="1800" b="1" kern="1200" dirty="0" smtClean="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rPr>
              <a:t>Nov 2</a:t>
            </a:r>
            <a:r>
              <a:rPr lang="en-US" sz="1800" b="1" kern="1200" baseline="30000" dirty="0" smtClean="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rPr>
              <a:t>nd</a:t>
            </a:r>
            <a:r>
              <a:rPr lang="en-US" sz="1800" b="1" kern="1200" dirty="0" smtClean="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rPr>
              <a:t> </a:t>
            </a:r>
            <a:endParaRPr lang="en-US" sz="1800" b="1" kern="1200" dirty="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endParaRPr>
          </a:p>
        </p:txBody>
      </p:sp>
      <p:pic>
        <p:nvPicPr>
          <p:cNvPr id="6" name="Picture 2" descr="N:\geordnet UCSB\talk\Sem_Phys_PennState_2010\Logo\PSU_logo_biggerletter.emf"/>
          <p:cNvPicPr>
            <a:picLocks noChangeAspect="1" noChangeArrowheads="1"/>
          </p:cNvPicPr>
          <p:nvPr userDrawn="1"/>
        </p:nvPicPr>
        <p:blipFill>
          <a:blip r:embed="rId4" cstate="print"/>
          <a:srcRect/>
          <a:stretch>
            <a:fillRect/>
          </a:stretch>
        </p:blipFill>
        <p:spPr bwMode="auto">
          <a:xfrm>
            <a:off x="7071748" y="0"/>
            <a:ext cx="1973270" cy="1204029"/>
          </a:xfrm>
          <a:prstGeom prst="rect">
            <a:avLst/>
          </a:prstGeom>
          <a:noFill/>
          <a:effectLst>
            <a:outerShdw blurRad="63500" dist="63500" dir="2700000" algn="ctr" rotWithShape="0">
              <a:srgbClr val="000000">
                <a:alpha val="80000"/>
              </a:srgbClr>
            </a:outerShdw>
          </a:effectLst>
        </p:spPr>
      </p:pic>
    </p:spTree>
    <p:extLst>
      <p:ext uri="{BB962C8B-B14F-4D97-AF65-F5344CB8AC3E}">
        <p14:creationId xmlns:p14="http://schemas.microsoft.com/office/powerpoint/2010/main" val="140871455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F11CFE-F398-431B-A423-9ED1DD6F725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98A15F-B68C-4B5A-A512-C0FE947FD37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C17F12-79C1-438F-905A-8DD526AFD7E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2F9E56-7C9B-487A-83D3-9C30FB1C4B6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55B750-7580-4857-8542-956AA58AF8D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67DB0FF-5B07-4140-A9D0-7E7F397052B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DF766B-7B11-409F-9F71-C7068032ED7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B8F9E0-AE50-42B8-BF02-6F37D3E1DE0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2C4654-234E-4F76-824F-ADDE40102143}" type="slidenum">
              <a:rPr lang="en-US"/>
              <a:pPr/>
              <a:t>‹#›</a:t>
            </a:fld>
            <a:endParaRPr lang="en-US"/>
          </a:p>
        </p:txBody>
      </p:sp>
      <p:pic>
        <p:nvPicPr>
          <p:cNvPr id="7" name="Picture 7" descr="matse_dkBlu"/>
          <p:cNvPicPr>
            <a:picLocks noChangeAspect="1" noChangeArrowheads="1"/>
          </p:cNvPicPr>
          <p:nvPr userDrawn="1"/>
        </p:nvPicPr>
        <p:blipFill>
          <a:blip r:embed="rId16" cstate="print"/>
          <a:srcRect/>
          <a:stretch>
            <a:fillRect/>
          </a:stretch>
        </p:blipFill>
        <p:spPr bwMode="auto">
          <a:xfrm>
            <a:off x="296863" y="6215063"/>
            <a:ext cx="841375" cy="595312"/>
          </a:xfrm>
          <a:prstGeom prst="rect">
            <a:avLst/>
          </a:prstGeom>
          <a:noFill/>
          <a:ln w="9525">
            <a:noFill/>
            <a:miter lim="800000"/>
            <a:headEnd/>
            <a:tailEnd/>
          </a:ln>
        </p:spPr>
      </p:pic>
      <p:pic>
        <p:nvPicPr>
          <p:cNvPr id="8" name="Picture 8" descr="psu_dkBlu"/>
          <p:cNvPicPr>
            <a:picLocks noChangeAspect="1" noChangeArrowheads="1"/>
          </p:cNvPicPr>
          <p:nvPr userDrawn="1"/>
        </p:nvPicPr>
        <p:blipFill>
          <a:blip r:embed="rId17" cstate="print"/>
          <a:srcRect/>
          <a:stretch>
            <a:fillRect/>
          </a:stretch>
        </p:blipFill>
        <p:spPr bwMode="auto">
          <a:xfrm>
            <a:off x="7896225" y="6416675"/>
            <a:ext cx="960438" cy="422275"/>
          </a:xfrm>
          <a:prstGeom prst="rect">
            <a:avLst/>
          </a:prstGeom>
          <a:noFill/>
          <a:ln w="9525">
            <a:noFill/>
            <a:miter lim="800000"/>
            <a:headEnd/>
            <a:tailEnd/>
          </a:ln>
        </p:spPr>
      </p:pic>
      <p:sp>
        <p:nvSpPr>
          <p:cNvPr id="9" name="Line 9"/>
          <p:cNvSpPr>
            <a:spLocks noChangeShapeType="1"/>
          </p:cNvSpPr>
          <p:nvPr userDrawn="1"/>
        </p:nvSpPr>
        <p:spPr bwMode="auto">
          <a:xfrm flipH="1">
            <a:off x="1160463" y="6626225"/>
            <a:ext cx="6691312" cy="0"/>
          </a:xfrm>
          <a:prstGeom prst="line">
            <a:avLst/>
          </a:prstGeom>
          <a:noFill/>
          <a:ln w="76200">
            <a:solidFill>
              <a:srgbClr val="000099"/>
            </a:solidFill>
            <a:round/>
            <a:headEnd/>
            <a:tailEnd/>
          </a:ln>
          <a:effectLst/>
        </p:spPr>
        <p:txBody>
          <a:bodyPr/>
          <a:lstStyle/>
          <a:p>
            <a:pPr>
              <a:defRPr/>
            </a:pPr>
            <a:endParaRPr lang="en-US"/>
          </a:p>
        </p:txBody>
      </p:sp>
      <p:sp>
        <p:nvSpPr>
          <p:cNvPr id="10" name="Line 10"/>
          <p:cNvSpPr>
            <a:spLocks noChangeShapeType="1"/>
          </p:cNvSpPr>
          <p:nvPr userDrawn="1"/>
        </p:nvSpPr>
        <p:spPr bwMode="auto">
          <a:xfrm flipH="1">
            <a:off x="419100" y="227013"/>
            <a:ext cx="8313738" cy="0"/>
          </a:xfrm>
          <a:prstGeom prst="line">
            <a:avLst/>
          </a:prstGeom>
          <a:noFill/>
          <a:ln w="76200">
            <a:solidFill>
              <a:srgbClr val="000099"/>
            </a:solidFill>
            <a:round/>
            <a:headEnd/>
            <a:tailEnd/>
          </a:ln>
          <a:effectLst/>
        </p:spPr>
        <p:txBody>
          <a:bodyPr/>
          <a:lstStyle/>
          <a:p>
            <a:pPr>
              <a:defRPr/>
            </a:pPr>
            <a:endParaRPr lang="en-US"/>
          </a:p>
        </p:txBody>
      </p:sp>
      <p:sp>
        <p:nvSpPr>
          <p:cNvPr id="11" name="Rectangle 5"/>
          <p:cNvSpPr>
            <a:spLocks noChangeArrowheads="1"/>
          </p:cNvSpPr>
          <p:nvPr userDrawn="1"/>
        </p:nvSpPr>
        <p:spPr bwMode="auto">
          <a:xfrm>
            <a:off x="1138238" y="6644148"/>
            <a:ext cx="8005762" cy="2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en-US" altLang="en-US" sz="800" dirty="0" smtClean="0"/>
              <a:t>www.nano4me.org</a:t>
            </a:r>
          </a:p>
        </p:txBody>
      </p:sp>
      <p:sp>
        <p:nvSpPr>
          <p:cNvPr id="12" name="Rectangle 5"/>
          <p:cNvSpPr>
            <a:spLocks noChangeArrowheads="1"/>
          </p:cNvSpPr>
          <p:nvPr userDrawn="1"/>
        </p:nvSpPr>
        <p:spPr bwMode="auto">
          <a:xfrm>
            <a:off x="0" y="6642100"/>
            <a:ext cx="785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altLang="en-US" sz="800" dirty="0" smtClean="0"/>
              <a:t> </a:t>
            </a:r>
            <a:r>
              <a:rPr lang="en-US" altLang="en-US" sz="800" dirty="0" err="1" smtClean="0"/>
              <a:t>NanoScience</a:t>
            </a:r>
            <a:r>
              <a:rPr lang="en-US" altLang="en-US" sz="800" dirty="0" smtClean="0"/>
              <a:t> and Nanotechnology </a:t>
            </a:r>
            <a:fld id="{862CD6A4-F241-4398-B59C-ADF65728BD48}" type="slidenum">
              <a:rPr lang="en-US" altLang="en-US" sz="800" smtClean="0"/>
              <a:t>‹#›</a:t>
            </a:fld>
            <a:endParaRPr lang="en-US" altLang="en-US" sz="8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0.png"/><Relationship Id="rId3" Type="http://schemas.microsoft.com/office/2007/relationships/hdphoto" Target="../media/hdphoto6.wdp"/><Relationship Id="rId7" Type="http://schemas.microsoft.com/office/2007/relationships/hdphoto" Target="../media/hdphoto5.wdp"/><Relationship Id="rId12" Type="http://schemas.microsoft.com/office/2007/relationships/hdphoto" Target="../media/hdphoto4.wdp"/><Relationship Id="rId2" Type="http://schemas.openxmlformats.org/officeDocument/2006/relationships/image" Target="../media/image23.png"/><Relationship Id="rId16"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png"/><Relationship Id="rId5" Type="http://schemas.microsoft.com/office/2007/relationships/hdphoto" Target="../media/hdphoto2.wdp"/><Relationship Id="rId1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7.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microsoft.com/office/2007/relationships/hdphoto" Target="../media/hdphoto6.wdp"/><Relationship Id="rId7" Type="http://schemas.microsoft.com/office/2007/relationships/hdphoto" Target="../media/hdphoto5.wdp"/><Relationship Id="rId12" Type="http://schemas.openxmlformats.org/officeDocument/2006/relationships/image" Target="../media/image21.png"/><Relationship Id="rId17" Type="http://schemas.microsoft.com/office/2007/relationships/hdphoto" Target="../media/hdphoto7.wdp"/><Relationship Id="rId2" Type="http://schemas.openxmlformats.org/officeDocument/2006/relationships/image" Target="../media/image23.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microsoft.com/office/2007/relationships/hdphoto" Target="../media/hdphoto2.wdp"/><Relationship Id="rId1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jpeg"/><Relationship Id="rId1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www.sciencemag.org/search?author1=D.+G.+Schlom&amp;sortspec=date&amp;submit=Submit" TargetMode="External"/><Relationship Id="rId5" Type="http://schemas.openxmlformats.org/officeDocument/2006/relationships/hyperlink" Target="http://www.sciencemag.org/content/327/5973/1607.full" TargetMode="External"/><Relationship Id="rId4" Type="http://schemas.openxmlformats.org/officeDocument/2006/relationships/hyperlink" Target="http://www.sciencemag.org/search?author1=J.+Mannhart&amp;sortspec=date&amp;submit=Submi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6.wmf"/></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1.png"/><Relationship Id="rId5" Type="http://schemas.openxmlformats.org/officeDocument/2006/relationships/oleObject" Target="../embeddings/oleObject1.bin"/><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81471"/>
            <a:ext cx="8686800" cy="2049295"/>
          </a:xfrm>
          <a:prstGeom prst="rect">
            <a:avLst/>
          </a:prstGeom>
        </p:spPr>
      </p:pic>
      <p:sp>
        <p:nvSpPr>
          <p:cNvPr id="3" name="Rectangle 2"/>
          <p:cNvSpPr txBox="1">
            <a:spLocks noChangeArrowheads="1"/>
          </p:cNvSpPr>
          <p:nvPr/>
        </p:nvSpPr>
        <p:spPr>
          <a:xfrm>
            <a:off x="685800" y="3200400"/>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b="1" dirty="0" err="1" smtClean="0">
                <a:cs typeface="Arial" panose="020B0604020202020204" pitchFamily="34" charset="0"/>
              </a:rPr>
              <a:t>NanoScience</a:t>
            </a:r>
            <a:r>
              <a:rPr lang="en-US" altLang="en-US" sz="4000" b="1" dirty="0" smtClean="0">
                <a:cs typeface="Arial" panose="020B0604020202020204" pitchFamily="34" charset="0"/>
              </a:rPr>
              <a:t> and Nanotechnology</a:t>
            </a:r>
            <a:endParaRPr lang="en-US" altLang="en-US" sz="4000" dirty="0">
              <a:cs typeface="Arial" panose="020B0604020202020204" pitchFamily="34" charset="0"/>
            </a:endParaRPr>
          </a:p>
        </p:txBody>
      </p:sp>
    </p:spTree>
    <p:extLst>
      <p:ext uri="{BB962C8B-B14F-4D97-AF65-F5344CB8AC3E}">
        <p14:creationId xmlns:p14="http://schemas.microsoft.com/office/powerpoint/2010/main" val="26127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15314" y="274638"/>
            <a:ext cx="8481848" cy="1143000"/>
          </a:xfrm>
        </p:spPr>
        <p:txBody>
          <a:bodyPr/>
          <a:lstStyle/>
          <a:p>
            <a:r>
              <a:rPr lang="en-US" sz="4000" b="1" dirty="0" err="1"/>
              <a:t>Nanoscience</a:t>
            </a:r>
            <a:r>
              <a:rPr lang="en-US" sz="4000" b="1" dirty="0"/>
              <a:t> and Nanotechnology</a:t>
            </a:r>
          </a:p>
        </p:txBody>
      </p:sp>
      <p:sp>
        <p:nvSpPr>
          <p:cNvPr id="49155" name="Rectangle 3"/>
          <p:cNvSpPr>
            <a:spLocks noGrp="1" noChangeArrowheads="1"/>
          </p:cNvSpPr>
          <p:nvPr>
            <p:ph type="body" idx="1"/>
          </p:nvPr>
        </p:nvSpPr>
        <p:spPr/>
        <p:txBody>
          <a:bodyPr/>
          <a:lstStyle/>
          <a:p>
            <a:r>
              <a:rPr lang="en-US" sz="2800" b="1" dirty="0" err="1"/>
              <a:t>Nano</a:t>
            </a:r>
            <a:r>
              <a:rPr lang="en-US" sz="2800" b="1" dirty="0"/>
              <a:t>: 10</a:t>
            </a:r>
            <a:r>
              <a:rPr lang="en-US" sz="2800" b="1" baseline="30000" dirty="0"/>
              <a:t>-9</a:t>
            </a:r>
            <a:r>
              <a:rPr lang="en-US" sz="2800" b="1" dirty="0"/>
              <a:t> meters or 0.000000001 meters</a:t>
            </a:r>
          </a:p>
          <a:p>
            <a:r>
              <a:rPr lang="en-US" sz="2800" b="1" dirty="0"/>
              <a:t>Essentially any material with a defining property determined by a structure at the nanometer scale</a:t>
            </a:r>
          </a:p>
          <a:p>
            <a:r>
              <a:rPr lang="en-US" sz="2800" b="1" dirty="0"/>
              <a:t>Working definition for materials science and engineering is 0.1 – 100 nanometers</a:t>
            </a:r>
          </a:p>
          <a:p>
            <a:endParaRPr lang="en-US" sz="2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228600" y="528638"/>
            <a:ext cx="8777288" cy="5459413"/>
            <a:chOff x="144" y="650"/>
            <a:chExt cx="5529" cy="3439"/>
          </a:xfrm>
        </p:grpSpPr>
        <p:sp>
          <p:nvSpPr>
            <p:cNvPr id="50179" name="Text Box 3"/>
            <p:cNvSpPr txBox="1">
              <a:spLocks noChangeArrowheads="1"/>
            </p:cNvSpPr>
            <p:nvPr/>
          </p:nvSpPr>
          <p:spPr bwMode="auto">
            <a:xfrm>
              <a:off x="144" y="650"/>
              <a:ext cx="5419" cy="672"/>
            </a:xfrm>
            <a:prstGeom prst="rect">
              <a:avLst/>
            </a:prstGeom>
            <a:noFill/>
            <a:ln w="9525">
              <a:noFill/>
              <a:miter lim="800000"/>
              <a:headEnd/>
              <a:tailEnd/>
            </a:ln>
            <a:effectLst/>
          </p:spPr>
          <p:txBody>
            <a:bodyPr>
              <a:spAutoFit/>
            </a:bodyPr>
            <a:lstStyle/>
            <a:p>
              <a:pPr algn="ctr">
                <a:spcBef>
                  <a:spcPct val="30000"/>
                </a:spcBef>
              </a:pPr>
              <a:r>
                <a:rPr lang="en-US" sz="3200" b="1" dirty="0">
                  <a:latin typeface="+mn-lt"/>
                  <a:cs typeface="Times New Roman" pitchFamily="18" charset="0"/>
                </a:rPr>
                <a:t>What Makes Nanotechnology Development and Education Challenging and Exciting?</a:t>
              </a:r>
            </a:p>
          </p:txBody>
        </p:sp>
        <p:sp>
          <p:nvSpPr>
            <p:cNvPr id="50180" name="Text Box 4"/>
            <p:cNvSpPr txBox="1">
              <a:spLocks noChangeArrowheads="1"/>
            </p:cNvSpPr>
            <p:nvPr/>
          </p:nvSpPr>
          <p:spPr bwMode="auto">
            <a:xfrm>
              <a:off x="371" y="1442"/>
              <a:ext cx="4992" cy="250"/>
            </a:xfrm>
            <a:prstGeom prst="rect">
              <a:avLst/>
            </a:prstGeom>
            <a:noFill/>
            <a:ln w="9525">
              <a:noFill/>
              <a:miter lim="800000"/>
              <a:headEnd/>
              <a:tailEnd/>
            </a:ln>
            <a:effectLst/>
          </p:spPr>
          <p:txBody>
            <a:bodyPr>
              <a:spAutoFit/>
            </a:bodyPr>
            <a:lstStyle/>
            <a:p>
              <a:pPr eaLnBrk="0" hangingPunct="0">
                <a:spcBef>
                  <a:spcPct val="50000"/>
                </a:spcBef>
              </a:pPr>
              <a:endParaRPr lang="en-US" sz="2000">
                <a:solidFill>
                  <a:srgbClr val="002E5C"/>
                </a:solidFill>
                <a:latin typeface="Times New Roman" pitchFamily="18" charset="0"/>
                <a:cs typeface="Times New Roman" pitchFamily="18" charset="0"/>
              </a:endParaRPr>
            </a:p>
          </p:txBody>
        </p:sp>
        <p:sp>
          <p:nvSpPr>
            <p:cNvPr id="50181" name="Text Box 5"/>
            <p:cNvSpPr txBox="1">
              <a:spLocks noChangeArrowheads="1"/>
            </p:cNvSpPr>
            <p:nvPr/>
          </p:nvSpPr>
          <p:spPr bwMode="auto">
            <a:xfrm>
              <a:off x="374" y="1481"/>
              <a:ext cx="5088" cy="365"/>
            </a:xfrm>
            <a:prstGeom prst="rect">
              <a:avLst/>
            </a:prstGeom>
            <a:noFill/>
            <a:ln w="9525">
              <a:noFill/>
              <a:miter lim="800000"/>
              <a:headEnd/>
              <a:tailEnd/>
            </a:ln>
            <a:effectLst/>
          </p:spPr>
          <p:txBody>
            <a:bodyPr>
              <a:spAutoFit/>
            </a:bodyPr>
            <a:lstStyle/>
            <a:p>
              <a:pPr marL="223838" indent="-223838" algn="ctr" eaLnBrk="0" hangingPunct="0">
                <a:lnSpc>
                  <a:spcPct val="80000"/>
                </a:lnSpc>
                <a:spcBef>
                  <a:spcPct val="20000"/>
                </a:spcBef>
                <a:spcAft>
                  <a:spcPct val="20000"/>
                </a:spcAft>
                <a:buFont typeface="Wingdings" pitchFamily="2" charset="2"/>
                <a:buNone/>
              </a:pPr>
              <a:r>
                <a:rPr lang="en-US" sz="4000" b="1">
                  <a:solidFill>
                    <a:srgbClr val="A50021"/>
                  </a:solidFill>
                  <a:latin typeface="Times New Roman" pitchFamily="18" charset="0"/>
                  <a:cs typeface="Times New Roman" pitchFamily="18" charset="0"/>
                </a:rPr>
                <a:t>It’s </a:t>
              </a:r>
              <a:r>
                <a:rPr lang="en-US" sz="4000" b="1" i="1">
                  <a:solidFill>
                    <a:srgbClr val="A50021"/>
                  </a:solidFill>
                  <a:latin typeface="Times New Roman" pitchFamily="18" charset="0"/>
                  <a:cs typeface="Times New Roman" pitchFamily="18" charset="0"/>
                </a:rPr>
                <a:t>cross disciplinary</a:t>
              </a:r>
              <a:r>
                <a:rPr lang="en-US" sz="4000" b="1">
                  <a:solidFill>
                    <a:srgbClr val="A50021"/>
                  </a:solidFill>
                  <a:latin typeface="Times New Roman" pitchFamily="18" charset="0"/>
                  <a:cs typeface="Times New Roman" pitchFamily="18" charset="0"/>
                </a:rPr>
                <a:t>!</a:t>
              </a:r>
            </a:p>
          </p:txBody>
        </p:sp>
        <p:sp>
          <p:nvSpPr>
            <p:cNvPr id="50182" name="Oval 6"/>
            <p:cNvSpPr>
              <a:spLocks noChangeArrowheads="1"/>
            </p:cNvSpPr>
            <p:nvPr/>
          </p:nvSpPr>
          <p:spPr bwMode="auto">
            <a:xfrm>
              <a:off x="2131" y="2851"/>
              <a:ext cx="1498" cy="748"/>
            </a:xfrm>
            <a:prstGeom prst="ellipse">
              <a:avLst/>
            </a:prstGeom>
            <a:solidFill>
              <a:srgbClr val="FFFFCC"/>
            </a:solidFill>
            <a:ln w="9525">
              <a:solidFill>
                <a:schemeClr val="tx1"/>
              </a:solidFill>
              <a:round/>
              <a:headEnd/>
              <a:tailEnd/>
            </a:ln>
            <a:effectLst/>
          </p:spPr>
          <p:txBody>
            <a:bodyPr wrap="none" anchor="ctr"/>
            <a:lstStyle/>
            <a:p>
              <a:endParaRPr lang="en-US"/>
            </a:p>
          </p:txBody>
        </p:sp>
        <p:sp>
          <p:nvSpPr>
            <p:cNvPr id="50183" name="Oval 7"/>
            <p:cNvSpPr>
              <a:spLocks noChangeArrowheads="1"/>
            </p:cNvSpPr>
            <p:nvPr/>
          </p:nvSpPr>
          <p:spPr bwMode="auto">
            <a:xfrm>
              <a:off x="4147" y="1555"/>
              <a:ext cx="1411" cy="2505"/>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50184" name="Oval 8"/>
            <p:cNvSpPr>
              <a:spLocks noChangeArrowheads="1"/>
            </p:cNvSpPr>
            <p:nvPr/>
          </p:nvSpPr>
          <p:spPr bwMode="auto">
            <a:xfrm>
              <a:off x="1987" y="2073"/>
              <a:ext cx="1757" cy="432"/>
            </a:xfrm>
            <a:prstGeom prst="ellipse">
              <a:avLst/>
            </a:prstGeom>
            <a:solidFill>
              <a:srgbClr val="CCFFFF"/>
            </a:solidFill>
            <a:ln w="9525">
              <a:solidFill>
                <a:schemeClr val="tx1"/>
              </a:solidFill>
              <a:round/>
              <a:headEnd/>
              <a:tailEnd/>
            </a:ln>
            <a:effectLst/>
          </p:spPr>
          <p:txBody>
            <a:bodyPr wrap="none" anchor="ctr"/>
            <a:lstStyle/>
            <a:p>
              <a:endParaRPr lang="en-US"/>
            </a:p>
          </p:txBody>
        </p:sp>
        <p:sp>
          <p:nvSpPr>
            <p:cNvPr id="50185" name="Oval 9"/>
            <p:cNvSpPr>
              <a:spLocks noChangeArrowheads="1"/>
            </p:cNvSpPr>
            <p:nvPr/>
          </p:nvSpPr>
          <p:spPr bwMode="auto">
            <a:xfrm>
              <a:off x="202" y="1584"/>
              <a:ext cx="1411" cy="2505"/>
            </a:xfrm>
            <a:prstGeom prst="ellipse">
              <a:avLst/>
            </a:prstGeom>
            <a:solidFill>
              <a:srgbClr val="FF6600"/>
            </a:solidFill>
            <a:ln w="9525">
              <a:solidFill>
                <a:schemeClr val="tx1"/>
              </a:solidFill>
              <a:round/>
              <a:headEnd/>
              <a:tailEnd/>
            </a:ln>
            <a:effectLst/>
          </p:spPr>
          <p:txBody>
            <a:bodyPr wrap="none" anchor="ctr"/>
            <a:lstStyle/>
            <a:p>
              <a:endParaRPr lang="en-US"/>
            </a:p>
          </p:txBody>
        </p:sp>
        <p:sp>
          <p:nvSpPr>
            <p:cNvPr id="50186" name="Text Box 10"/>
            <p:cNvSpPr txBox="1">
              <a:spLocks noChangeArrowheads="1"/>
            </p:cNvSpPr>
            <p:nvPr/>
          </p:nvSpPr>
          <p:spPr bwMode="auto">
            <a:xfrm>
              <a:off x="490" y="1843"/>
              <a:ext cx="1267" cy="2013"/>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2E5C"/>
                  </a:solidFill>
                  <a:latin typeface="Times New Roman" pitchFamily="18" charset="0"/>
                  <a:cs typeface="Times New Roman" pitchFamily="18" charset="0"/>
                </a:rPr>
                <a:t>Physics</a:t>
              </a:r>
            </a:p>
            <a:p>
              <a:pPr eaLnBrk="0" hangingPunct="0">
                <a:spcBef>
                  <a:spcPct val="50000"/>
                </a:spcBef>
              </a:pPr>
              <a:r>
                <a:rPr lang="en-US" sz="2400">
                  <a:solidFill>
                    <a:srgbClr val="002E5C"/>
                  </a:solidFill>
                  <a:latin typeface="Times New Roman" pitchFamily="18" charset="0"/>
                  <a:cs typeface="Times New Roman" pitchFamily="18" charset="0"/>
                </a:rPr>
                <a:t>Chemistry</a:t>
              </a:r>
            </a:p>
            <a:p>
              <a:pPr eaLnBrk="0" hangingPunct="0">
                <a:spcBef>
                  <a:spcPct val="50000"/>
                </a:spcBef>
              </a:pPr>
              <a:r>
                <a:rPr lang="en-US" sz="2400">
                  <a:solidFill>
                    <a:srgbClr val="002E5C"/>
                  </a:solidFill>
                  <a:latin typeface="Times New Roman" pitchFamily="18" charset="0"/>
                  <a:cs typeface="Times New Roman" pitchFamily="18" charset="0"/>
                </a:rPr>
                <a:t>Biology</a:t>
              </a:r>
            </a:p>
            <a:p>
              <a:pPr eaLnBrk="0" hangingPunct="0">
                <a:spcBef>
                  <a:spcPct val="50000"/>
                </a:spcBef>
              </a:pPr>
              <a:r>
                <a:rPr lang="en-US" sz="2400">
                  <a:solidFill>
                    <a:srgbClr val="002E5C"/>
                  </a:solidFill>
                  <a:latin typeface="Times New Roman" pitchFamily="18" charset="0"/>
                  <a:cs typeface="Times New Roman" pitchFamily="18" charset="0"/>
                </a:rPr>
                <a:t>Engineering</a:t>
              </a:r>
            </a:p>
            <a:p>
              <a:pPr eaLnBrk="0" hangingPunct="0">
                <a:spcBef>
                  <a:spcPct val="50000"/>
                </a:spcBef>
              </a:pPr>
              <a:r>
                <a:rPr lang="en-US" sz="2400">
                  <a:solidFill>
                    <a:srgbClr val="002E5C"/>
                  </a:solidFill>
                  <a:latin typeface="Times New Roman" pitchFamily="18" charset="0"/>
                  <a:cs typeface="Times New Roman" pitchFamily="18" charset="0"/>
                </a:rPr>
                <a:t>Agriculture</a:t>
              </a:r>
            </a:p>
            <a:p>
              <a:pPr eaLnBrk="0" hangingPunct="0">
                <a:spcBef>
                  <a:spcPct val="50000"/>
                </a:spcBef>
              </a:pPr>
              <a:r>
                <a:rPr lang="en-US" sz="2400">
                  <a:solidFill>
                    <a:srgbClr val="002E5C"/>
                  </a:solidFill>
                  <a:latin typeface="Times New Roman" pitchFamily="18" charset="0"/>
                  <a:cs typeface="Times New Roman" pitchFamily="18" charset="0"/>
                </a:rPr>
                <a:t>Medicine</a:t>
              </a:r>
            </a:p>
          </p:txBody>
        </p:sp>
        <p:sp>
          <p:nvSpPr>
            <p:cNvPr id="50187" name="Text Box 11"/>
            <p:cNvSpPr txBox="1">
              <a:spLocks noChangeArrowheads="1"/>
            </p:cNvSpPr>
            <p:nvPr/>
          </p:nvSpPr>
          <p:spPr bwMode="auto">
            <a:xfrm>
              <a:off x="2016" y="2102"/>
              <a:ext cx="1699" cy="327"/>
            </a:xfrm>
            <a:prstGeom prst="rect">
              <a:avLst/>
            </a:prstGeom>
            <a:noFill/>
            <a:ln w="9525">
              <a:noFill/>
              <a:miter lim="800000"/>
              <a:headEnd/>
              <a:tailEnd/>
            </a:ln>
            <a:effectLst/>
          </p:spPr>
          <p:txBody>
            <a:bodyPr>
              <a:spAutoFit/>
            </a:bodyPr>
            <a:lstStyle/>
            <a:p>
              <a:pPr algn="ctr" eaLnBrk="0" hangingPunct="0">
                <a:spcBef>
                  <a:spcPct val="50000"/>
                </a:spcBef>
              </a:pPr>
              <a:r>
                <a:rPr lang="en-US" sz="2800" b="1">
                  <a:solidFill>
                    <a:srgbClr val="A50021"/>
                  </a:solidFill>
                  <a:latin typeface="Times New Roman" pitchFamily="18" charset="0"/>
                  <a:cs typeface="Times New Roman" pitchFamily="18" charset="0"/>
                </a:rPr>
                <a:t>Nanotechnology</a:t>
              </a:r>
            </a:p>
          </p:txBody>
        </p:sp>
        <p:sp>
          <p:nvSpPr>
            <p:cNvPr id="50188" name="Text Box 12"/>
            <p:cNvSpPr txBox="1">
              <a:spLocks noChangeArrowheads="1"/>
            </p:cNvSpPr>
            <p:nvPr/>
          </p:nvSpPr>
          <p:spPr bwMode="auto">
            <a:xfrm>
              <a:off x="2218" y="2937"/>
              <a:ext cx="1296" cy="518"/>
            </a:xfrm>
            <a:prstGeom prst="rect">
              <a:avLst/>
            </a:prstGeom>
            <a:noFill/>
            <a:ln w="9525">
              <a:noFill/>
              <a:miter lim="800000"/>
              <a:headEnd/>
              <a:tailEnd/>
            </a:ln>
            <a:effectLst/>
          </p:spPr>
          <p:txBody>
            <a:bodyPr>
              <a:spAutoFit/>
            </a:bodyPr>
            <a:lstStyle/>
            <a:p>
              <a:pPr algn="ctr" eaLnBrk="0" hangingPunct="0">
                <a:spcBef>
                  <a:spcPct val="50000"/>
                </a:spcBef>
              </a:pPr>
              <a:r>
                <a:rPr lang="en-US" sz="2400">
                  <a:solidFill>
                    <a:srgbClr val="800080"/>
                  </a:solidFill>
                  <a:latin typeface="Times New Roman" pitchFamily="18" charset="0"/>
                  <a:cs typeface="Times New Roman" pitchFamily="18" charset="0"/>
                </a:rPr>
                <a:t>New products and services</a:t>
              </a:r>
            </a:p>
          </p:txBody>
        </p:sp>
        <p:sp>
          <p:nvSpPr>
            <p:cNvPr id="50189" name="AutoShape 13"/>
            <p:cNvSpPr>
              <a:spLocks noChangeArrowheads="1"/>
            </p:cNvSpPr>
            <p:nvPr/>
          </p:nvSpPr>
          <p:spPr bwMode="auto">
            <a:xfrm>
              <a:off x="1526" y="2188"/>
              <a:ext cx="490" cy="202"/>
            </a:xfrm>
            <a:prstGeom prst="rightArrow">
              <a:avLst>
                <a:gd name="adj1" fmla="val 50000"/>
                <a:gd name="adj2" fmla="val 60644"/>
              </a:avLst>
            </a:prstGeom>
            <a:solidFill>
              <a:schemeClr val="accent1"/>
            </a:solidFill>
            <a:ln w="9525">
              <a:solidFill>
                <a:schemeClr val="tx1"/>
              </a:solidFill>
              <a:miter lim="800000"/>
              <a:headEnd/>
              <a:tailEnd/>
            </a:ln>
            <a:effectLst/>
          </p:spPr>
          <p:txBody>
            <a:bodyPr wrap="none" anchor="ctr"/>
            <a:lstStyle/>
            <a:p>
              <a:endParaRPr lang="en-US"/>
            </a:p>
          </p:txBody>
        </p:sp>
        <p:sp>
          <p:nvSpPr>
            <p:cNvPr id="50190" name="AutoShape 14"/>
            <p:cNvSpPr>
              <a:spLocks noChangeArrowheads="1"/>
            </p:cNvSpPr>
            <p:nvPr/>
          </p:nvSpPr>
          <p:spPr bwMode="auto">
            <a:xfrm rot="5400000" flipV="1">
              <a:off x="2678" y="2592"/>
              <a:ext cx="375" cy="202"/>
            </a:xfrm>
            <a:prstGeom prst="rightArrow">
              <a:avLst>
                <a:gd name="adj1" fmla="val 50000"/>
                <a:gd name="adj2" fmla="val 46411"/>
              </a:avLst>
            </a:prstGeom>
            <a:solidFill>
              <a:schemeClr val="accent1"/>
            </a:solidFill>
            <a:ln w="9525">
              <a:solidFill>
                <a:schemeClr val="tx1"/>
              </a:solidFill>
              <a:miter lim="800000"/>
              <a:headEnd/>
              <a:tailEnd/>
            </a:ln>
            <a:effectLst/>
          </p:spPr>
          <p:txBody>
            <a:bodyPr wrap="none" anchor="ctr"/>
            <a:lstStyle/>
            <a:p>
              <a:endParaRPr lang="en-US"/>
            </a:p>
          </p:txBody>
        </p:sp>
        <p:sp>
          <p:nvSpPr>
            <p:cNvPr id="50191" name="AutoShape 15"/>
            <p:cNvSpPr>
              <a:spLocks noChangeArrowheads="1"/>
            </p:cNvSpPr>
            <p:nvPr/>
          </p:nvSpPr>
          <p:spPr bwMode="auto">
            <a:xfrm>
              <a:off x="3744" y="2188"/>
              <a:ext cx="490" cy="202"/>
            </a:xfrm>
            <a:prstGeom prst="rightArrow">
              <a:avLst>
                <a:gd name="adj1" fmla="val 50000"/>
                <a:gd name="adj2" fmla="val 60644"/>
              </a:avLst>
            </a:prstGeom>
            <a:solidFill>
              <a:schemeClr val="accent1"/>
            </a:solidFill>
            <a:ln w="9525">
              <a:solidFill>
                <a:schemeClr val="tx1"/>
              </a:solidFill>
              <a:miter lim="800000"/>
              <a:headEnd/>
              <a:tailEnd/>
            </a:ln>
            <a:effectLst/>
          </p:spPr>
          <p:txBody>
            <a:bodyPr wrap="none" anchor="ctr"/>
            <a:lstStyle/>
            <a:p>
              <a:endParaRPr lang="en-US"/>
            </a:p>
          </p:txBody>
        </p:sp>
        <p:sp>
          <p:nvSpPr>
            <p:cNvPr id="50192" name="Text Box 16"/>
            <p:cNvSpPr txBox="1">
              <a:spLocks noChangeArrowheads="1"/>
            </p:cNvSpPr>
            <p:nvPr/>
          </p:nvSpPr>
          <p:spPr bwMode="auto">
            <a:xfrm>
              <a:off x="4406" y="1958"/>
              <a:ext cx="1267" cy="166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2E5C"/>
                  </a:solidFill>
                  <a:latin typeface="Times New Roman" pitchFamily="18" charset="0"/>
                  <a:cs typeface="Times New Roman" pitchFamily="18" charset="0"/>
                </a:rPr>
                <a:t>Education</a:t>
              </a:r>
            </a:p>
            <a:p>
              <a:pPr eaLnBrk="0" hangingPunct="0">
                <a:spcBef>
                  <a:spcPct val="50000"/>
                </a:spcBef>
              </a:pPr>
              <a:r>
                <a:rPr lang="en-US" sz="2400">
                  <a:solidFill>
                    <a:srgbClr val="002E5C"/>
                  </a:solidFill>
                  <a:latin typeface="Times New Roman" pitchFamily="18" charset="0"/>
                  <a:cs typeface="Times New Roman" pitchFamily="18" charset="0"/>
                </a:rPr>
                <a:t>Business</a:t>
              </a:r>
            </a:p>
            <a:p>
              <a:pPr eaLnBrk="0" hangingPunct="0">
                <a:spcBef>
                  <a:spcPct val="50000"/>
                </a:spcBef>
              </a:pPr>
              <a:r>
                <a:rPr lang="en-US" sz="2400">
                  <a:solidFill>
                    <a:srgbClr val="002E5C"/>
                  </a:solidFill>
                  <a:latin typeface="Times New Roman" pitchFamily="18" charset="0"/>
                  <a:cs typeface="Times New Roman" pitchFamily="18" charset="0"/>
                </a:rPr>
                <a:t>Psychology</a:t>
              </a:r>
            </a:p>
            <a:p>
              <a:pPr eaLnBrk="0" hangingPunct="0">
                <a:spcBef>
                  <a:spcPct val="50000"/>
                </a:spcBef>
              </a:pPr>
              <a:r>
                <a:rPr lang="en-US" sz="2400">
                  <a:solidFill>
                    <a:srgbClr val="002E5C"/>
                  </a:solidFill>
                  <a:latin typeface="Times New Roman" pitchFamily="18" charset="0"/>
                  <a:cs typeface="Times New Roman" pitchFamily="18" charset="0"/>
                </a:rPr>
                <a:t>Sociology</a:t>
              </a:r>
            </a:p>
            <a:p>
              <a:pPr eaLnBrk="0" hangingPunct="0">
                <a:spcBef>
                  <a:spcPct val="50000"/>
                </a:spcBef>
              </a:pPr>
              <a:r>
                <a:rPr lang="en-US" sz="2400">
                  <a:solidFill>
                    <a:srgbClr val="002E5C"/>
                  </a:solidFill>
                  <a:latin typeface="Times New Roman" pitchFamily="18" charset="0"/>
                  <a:cs typeface="Times New Roman" pitchFamily="18" charset="0"/>
                </a:rPr>
                <a:t>Philosophy</a:t>
              </a:r>
            </a:p>
          </p:txBody>
        </p:sp>
        <p:sp>
          <p:nvSpPr>
            <p:cNvPr id="50193" name="AutoShape 17"/>
            <p:cNvSpPr>
              <a:spLocks noChangeArrowheads="1"/>
            </p:cNvSpPr>
            <p:nvPr/>
          </p:nvSpPr>
          <p:spPr bwMode="auto">
            <a:xfrm flipH="1" flipV="1">
              <a:off x="1498" y="3744"/>
              <a:ext cx="2678" cy="202"/>
            </a:xfrm>
            <a:prstGeom prst="rightArrow">
              <a:avLst>
                <a:gd name="adj1" fmla="val 54463"/>
                <a:gd name="adj2" fmla="val 92618"/>
              </a:avLst>
            </a:prstGeom>
            <a:solidFill>
              <a:schemeClr val="accent1"/>
            </a:solidFill>
            <a:ln w="9525">
              <a:solidFill>
                <a:schemeClr val="tx1"/>
              </a:solidFill>
              <a:miter lim="800000"/>
              <a:headEnd/>
              <a:tailEnd/>
            </a:ln>
            <a:effectLst/>
          </p:spPr>
          <p:txBody>
            <a:bodyPr wrap="none" anchor="ct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000" b="1" dirty="0" smtClean="0"/>
              <a:t>Large Effects of Smallness</a:t>
            </a:r>
            <a:endParaRPr lang="en-US" sz="4000" b="1" dirty="0"/>
          </a:p>
        </p:txBody>
      </p:sp>
      <p:sp>
        <p:nvSpPr>
          <p:cNvPr id="84995" name="Rectangle 3"/>
          <p:cNvSpPr>
            <a:spLocks noGrp="1" noChangeArrowheads="1"/>
          </p:cNvSpPr>
          <p:nvPr>
            <p:ph type="body" idx="1"/>
          </p:nvPr>
        </p:nvSpPr>
        <p:spPr/>
        <p:txBody>
          <a:bodyPr/>
          <a:lstStyle/>
          <a:p>
            <a:r>
              <a:rPr lang="en-US" sz="2400" b="1" dirty="0" smtClean="0"/>
              <a:t>Nanoparticles: as you </a:t>
            </a:r>
            <a:r>
              <a:rPr lang="en-US" sz="2400" b="1" dirty="0" smtClean="0">
                <a:solidFill>
                  <a:srgbClr val="FF0000"/>
                </a:solidFill>
              </a:rPr>
              <a:t>DECREASE the diameter </a:t>
            </a:r>
            <a:r>
              <a:rPr lang="en-US" sz="2400" b="1" dirty="0" smtClean="0"/>
              <a:t>of the particles you </a:t>
            </a:r>
            <a:r>
              <a:rPr lang="en-US" sz="2400" b="1" dirty="0" smtClean="0">
                <a:solidFill>
                  <a:srgbClr val="FF0000"/>
                </a:solidFill>
              </a:rPr>
              <a:t>INCREASE the surface area</a:t>
            </a:r>
            <a:r>
              <a:rPr lang="en-US" sz="2400" b="1" dirty="0" smtClean="0"/>
              <a:t>. (you can get a lot more particles into the same fixed volume of space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55" y="3251608"/>
            <a:ext cx="3508048" cy="2638052"/>
          </a:xfrm>
          <a:prstGeom prst="rect">
            <a:avLst/>
          </a:prstGeom>
        </p:spPr>
      </p:pic>
      <p:sp>
        <p:nvSpPr>
          <p:cNvPr id="3" name="TextBox 2"/>
          <p:cNvSpPr txBox="1"/>
          <p:nvPr/>
        </p:nvSpPr>
        <p:spPr>
          <a:xfrm>
            <a:off x="5195842" y="3251608"/>
            <a:ext cx="3136308" cy="313932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Left jar contains 3000 marbles 5/8”in diameter</a:t>
            </a:r>
          </a:p>
          <a:p>
            <a:pPr marL="285750" indent="-285750">
              <a:buFont typeface="Arial" panose="020B0604020202020204" pitchFamily="34" charset="0"/>
              <a:buChar char="•"/>
            </a:pPr>
            <a:r>
              <a:rPr lang="en-US" sz="2000" b="1" dirty="0"/>
              <a:t>Right jar contains 5000 marbles ½” in diameter</a:t>
            </a:r>
          </a:p>
          <a:p>
            <a:pPr marL="285750" indent="-285750">
              <a:buFont typeface="Arial" panose="020B0604020202020204" pitchFamily="34" charset="0"/>
              <a:buChar char="•"/>
            </a:pPr>
            <a:r>
              <a:rPr lang="en-US" sz="2000" b="1" dirty="0"/>
              <a:t>A reduction of 20% created a gain of 2000 marbles</a:t>
            </a:r>
          </a:p>
          <a:p>
            <a:pPr marL="285750" indent="-285750">
              <a:buFont typeface="Arial" panose="020B0604020202020204" pitchFamily="34" charset="0"/>
              <a:buChar char="•"/>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000" b="1" dirty="0" smtClean="0"/>
              <a:t>Large Effects of Smallness</a:t>
            </a:r>
            <a:endParaRPr lang="en-US" sz="4000" b="1" dirty="0"/>
          </a:p>
        </p:txBody>
      </p:sp>
      <p:sp>
        <p:nvSpPr>
          <p:cNvPr id="84995" name="Rectangle 3"/>
          <p:cNvSpPr>
            <a:spLocks noGrp="1" noChangeArrowheads="1"/>
          </p:cNvSpPr>
          <p:nvPr>
            <p:ph type="body" idx="1"/>
          </p:nvPr>
        </p:nvSpPr>
        <p:spPr/>
        <p:txBody>
          <a:bodyPr/>
          <a:lstStyle/>
          <a:p>
            <a:r>
              <a:rPr lang="en-US" sz="2800" b="1" dirty="0" smtClean="0"/>
              <a:t>Sometimes we are just interested in making really small particles</a:t>
            </a:r>
          </a:p>
          <a:p>
            <a:endParaRPr lang="en-US" sz="2800" b="1" dirty="0"/>
          </a:p>
          <a:p>
            <a:endParaRPr lang="en-US" sz="2800" b="1" dirty="0" smtClean="0"/>
          </a:p>
          <a:p>
            <a:endParaRPr lang="en-US" sz="2800" b="1" dirty="0"/>
          </a:p>
          <a:p>
            <a:endParaRPr lang="en-US" sz="2800" b="1" dirty="0" smtClean="0"/>
          </a:p>
          <a:p>
            <a:pPr marL="0" indent="0">
              <a:buNone/>
            </a:pPr>
            <a:endParaRPr lang="en-US" sz="2800" b="1" dirty="0" smtClean="0"/>
          </a:p>
          <a:p>
            <a:r>
              <a:rPr lang="en-US" sz="2800" b="1" dirty="0" smtClean="0"/>
              <a:t>Here quantum dots of cadmium selenide (</a:t>
            </a:r>
            <a:r>
              <a:rPr lang="en-US" sz="2800" b="1" dirty="0" err="1" smtClean="0"/>
              <a:t>CdSe</a:t>
            </a:r>
            <a:r>
              <a:rPr lang="en-US" sz="2800" b="1" dirty="0" smtClean="0"/>
              <a:t>) are used to create an array of colors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901" y="2473450"/>
            <a:ext cx="4982197" cy="2779462"/>
          </a:xfrm>
          <a:prstGeom prst="rect">
            <a:avLst/>
          </a:prstGeom>
        </p:spPr>
      </p:pic>
    </p:spTree>
    <p:extLst>
      <p:ext uri="{BB962C8B-B14F-4D97-AF65-F5344CB8AC3E}">
        <p14:creationId xmlns:p14="http://schemas.microsoft.com/office/powerpoint/2010/main" val="2590116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000" b="1" dirty="0" smtClean="0"/>
              <a:t>Large Effects of Smallness</a:t>
            </a:r>
            <a:endParaRPr lang="en-US" sz="4000" b="1" dirty="0"/>
          </a:p>
        </p:txBody>
      </p:sp>
      <p:sp>
        <p:nvSpPr>
          <p:cNvPr id="84995" name="Rectangle 3"/>
          <p:cNvSpPr>
            <a:spLocks noGrp="1" noChangeArrowheads="1"/>
          </p:cNvSpPr>
          <p:nvPr>
            <p:ph type="body" idx="1"/>
          </p:nvPr>
        </p:nvSpPr>
        <p:spPr/>
        <p:txBody>
          <a:bodyPr/>
          <a:lstStyle/>
          <a:p>
            <a:r>
              <a:rPr lang="en-US" sz="2000" b="1" dirty="0" smtClean="0"/>
              <a:t>Surface area: amount of surface available for chemical reaction</a:t>
            </a:r>
          </a:p>
          <a:p>
            <a:r>
              <a:rPr lang="en-US" sz="2000" b="1" dirty="0" smtClean="0"/>
              <a:t>“traditional” ceramic powders</a:t>
            </a:r>
            <a:br>
              <a:rPr lang="en-US" sz="2000" b="1" dirty="0" smtClean="0"/>
            </a:br>
            <a:r>
              <a:rPr lang="en-US" sz="2000" b="1" dirty="0" smtClean="0"/>
              <a:t>are typically around 1 to 10</a:t>
            </a:r>
            <a:br>
              <a:rPr lang="en-US" sz="2000" b="1" dirty="0" smtClean="0"/>
            </a:br>
            <a:r>
              <a:rPr lang="en-US" sz="2000" b="1" dirty="0" smtClean="0"/>
              <a:t>micrometers in size</a:t>
            </a:r>
          </a:p>
          <a:p>
            <a:r>
              <a:rPr lang="en-US" sz="2000" b="1" dirty="0" smtClean="0"/>
              <a:t>Surface area of &lt;1 m</a:t>
            </a:r>
            <a:r>
              <a:rPr lang="en-US" sz="2000" b="1" baseline="30000" dirty="0" smtClean="0"/>
              <a:t>2</a:t>
            </a:r>
            <a:r>
              <a:rPr lang="en-US" sz="2000" b="1" dirty="0" smtClean="0"/>
              <a:t>/g</a:t>
            </a:r>
          </a:p>
          <a:p>
            <a:r>
              <a:rPr lang="en-US" sz="2000" b="1" dirty="0" smtClean="0"/>
              <a:t>These ceramic particles are </a:t>
            </a:r>
            <a:br>
              <a:rPr lang="en-US" sz="2000" b="1" dirty="0" smtClean="0"/>
            </a:br>
            <a:r>
              <a:rPr lang="en-US" sz="2000" b="1" dirty="0" smtClean="0"/>
              <a:t>around 8 nanometers in size</a:t>
            </a:r>
          </a:p>
          <a:p>
            <a:r>
              <a:rPr lang="en-US" sz="2000" b="1" dirty="0" smtClean="0"/>
              <a:t>A reduction of ~1000 times in</a:t>
            </a:r>
            <a:br>
              <a:rPr lang="en-US" sz="2000" b="1" dirty="0" smtClean="0"/>
            </a:br>
            <a:r>
              <a:rPr lang="en-US" sz="2000" b="1" dirty="0" smtClean="0"/>
              <a:t>size</a:t>
            </a:r>
          </a:p>
          <a:p>
            <a:r>
              <a:rPr lang="en-US" sz="2000" b="1" dirty="0" smtClean="0"/>
              <a:t>Surface area of ~130 m</a:t>
            </a:r>
            <a:r>
              <a:rPr lang="en-US" sz="2000" b="1" baseline="30000" dirty="0" smtClean="0"/>
              <a:t>2</a:t>
            </a:r>
            <a:r>
              <a:rPr lang="en-US" sz="2000" b="1" dirty="0" smtClean="0"/>
              <a:t>/g</a:t>
            </a:r>
          </a:p>
          <a:p>
            <a:endParaRPr lang="en-US" sz="2200" b="1" dirty="0"/>
          </a:p>
          <a:p>
            <a:r>
              <a:rPr lang="en-US" sz="2200" b="1" dirty="0" smtClean="0">
                <a:solidFill>
                  <a:srgbClr val="FF0000"/>
                </a:solidFill>
              </a:rPr>
              <a:t>What does that mean physically?</a:t>
            </a:r>
            <a:endParaRPr lang="en-US" sz="2200" b="1" dirty="0">
              <a:solidFill>
                <a:srgbClr val="FF0000"/>
              </a:solidFill>
            </a:endParaRPr>
          </a:p>
          <a:p>
            <a:endParaRPr lang="en-US" sz="28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100939"/>
            <a:ext cx="3990886" cy="3083866"/>
          </a:xfrm>
          <a:prstGeom prst="rect">
            <a:avLst/>
          </a:prstGeom>
        </p:spPr>
      </p:pic>
      <p:sp>
        <p:nvSpPr>
          <p:cNvPr id="3" name="TextBox 2"/>
          <p:cNvSpPr txBox="1"/>
          <p:nvPr/>
        </p:nvSpPr>
        <p:spPr>
          <a:xfrm>
            <a:off x="3751603" y="5756831"/>
            <a:ext cx="5177764" cy="738664"/>
          </a:xfrm>
          <a:prstGeom prst="rect">
            <a:avLst/>
          </a:prstGeom>
          <a:noFill/>
        </p:spPr>
        <p:txBody>
          <a:bodyPr wrap="none" rtlCol="0">
            <a:spAutoFit/>
          </a:bodyPr>
          <a:lstStyle/>
          <a:p>
            <a:r>
              <a:rPr lang="en-US" sz="1400" b="1" dirty="0" smtClean="0">
                <a:solidFill>
                  <a:srgbClr val="FF0000"/>
                </a:solidFill>
              </a:rPr>
              <a:t>A one centimeter cube full of this 8nm particle size powder</a:t>
            </a:r>
            <a:br>
              <a:rPr lang="en-US" sz="1400" b="1" dirty="0" smtClean="0">
                <a:solidFill>
                  <a:srgbClr val="FF0000"/>
                </a:solidFill>
              </a:rPr>
            </a:br>
            <a:r>
              <a:rPr lang="en-US" sz="1400" b="1" dirty="0" smtClean="0">
                <a:solidFill>
                  <a:srgbClr val="FF0000"/>
                </a:solidFill>
              </a:rPr>
              <a:t>would have an equivalent surface area of ~1400 </a:t>
            </a:r>
            <a:r>
              <a:rPr lang="en-US" sz="1400" b="1" dirty="0" err="1" smtClean="0">
                <a:solidFill>
                  <a:srgbClr val="FF0000"/>
                </a:solidFill>
              </a:rPr>
              <a:t>sq</a:t>
            </a:r>
            <a:r>
              <a:rPr lang="en-US" sz="1400" b="1" dirty="0" smtClean="0">
                <a:solidFill>
                  <a:srgbClr val="FF0000"/>
                </a:solidFill>
              </a:rPr>
              <a:t> ft.!</a:t>
            </a:r>
          </a:p>
          <a:p>
            <a:r>
              <a:rPr lang="en-US" sz="1400" b="1" dirty="0" smtClean="0">
                <a:solidFill>
                  <a:srgbClr val="FF0000"/>
                </a:solidFill>
              </a:rPr>
              <a:t>1cm = 0.40 inches</a:t>
            </a:r>
            <a:endParaRPr lang="en-US" sz="1400" b="1"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906" y="5756831"/>
            <a:ext cx="1009650" cy="742950"/>
          </a:xfrm>
          <a:prstGeom prst="rect">
            <a:avLst/>
          </a:prstGeom>
        </p:spPr>
      </p:pic>
    </p:spTree>
    <p:extLst>
      <p:ext uri="{BB962C8B-B14F-4D97-AF65-F5344CB8AC3E}">
        <p14:creationId xmlns:p14="http://schemas.microsoft.com/office/powerpoint/2010/main" val="3782690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000" b="1" dirty="0" smtClean="0"/>
              <a:t>A Little History</a:t>
            </a:r>
            <a:endParaRPr lang="en-US" sz="4000" b="1" dirty="0"/>
          </a:p>
        </p:txBody>
      </p:sp>
      <p:sp>
        <p:nvSpPr>
          <p:cNvPr id="84995" name="Rectangle 3"/>
          <p:cNvSpPr>
            <a:spLocks noGrp="1" noChangeArrowheads="1"/>
          </p:cNvSpPr>
          <p:nvPr>
            <p:ph type="body" idx="1"/>
          </p:nvPr>
        </p:nvSpPr>
        <p:spPr/>
        <p:txBody>
          <a:bodyPr/>
          <a:lstStyle/>
          <a:p>
            <a:r>
              <a:rPr lang="en-US" sz="2000" b="1" dirty="0" smtClean="0"/>
              <a:t>Nanotechnology has been around for a long time – 2000 years</a:t>
            </a:r>
            <a:br>
              <a:rPr lang="en-US" sz="2000" b="1" dirty="0" smtClean="0"/>
            </a:br>
            <a:r>
              <a:rPr lang="en-US" sz="2000" b="1" dirty="0" smtClean="0"/>
              <a:t>ago </a:t>
            </a:r>
            <a:r>
              <a:rPr lang="en-US" sz="2000" b="1" dirty="0" err="1" smtClean="0"/>
              <a:t>nano</a:t>
            </a:r>
            <a:r>
              <a:rPr lang="en-US" sz="2000" b="1" dirty="0" smtClean="0"/>
              <a:t>-gold particles were used in coloring of glass</a:t>
            </a:r>
          </a:p>
          <a:p>
            <a:r>
              <a:rPr lang="en-US" sz="2000" b="1" dirty="0" smtClean="0"/>
              <a:t>The left picture shows the array of colors possible with gold nanoparticles</a:t>
            </a:r>
          </a:p>
          <a:p>
            <a:pPr marL="0" indent="0">
              <a:buNone/>
            </a:pPr>
            <a:endParaRPr lang="en-US" sz="2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27761"/>
            <a:ext cx="3829629" cy="28690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45189"/>
            <a:ext cx="4114800" cy="3463536"/>
          </a:xfrm>
          <a:prstGeom prst="rect">
            <a:avLst/>
          </a:prstGeom>
        </p:spPr>
      </p:pic>
    </p:spTree>
    <p:extLst>
      <p:ext uri="{BB962C8B-B14F-4D97-AF65-F5344CB8AC3E}">
        <p14:creationId xmlns:p14="http://schemas.microsoft.com/office/powerpoint/2010/main" val="3155808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000" b="1" dirty="0" smtClean="0"/>
              <a:t>Career Pathways</a:t>
            </a:r>
            <a:endParaRPr lang="en-US" sz="4000" b="1" dirty="0"/>
          </a:p>
        </p:txBody>
      </p:sp>
      <p:sp>
        <p:nvSpPr>
          <p:cNvPr id="84995" name="Rectangle 3"/>
          <p:cNvSpPr>
            <a:spLocks noGrp="1" noChangeArrowheads="1"/>
          </p:cNvSpPr>
          <p:nvPr>
            <p:ph type="body" idx="1"/>
          </p:nvPr>
        </p:nvSpPr>
        <p:spPr/>
        <p:txBody>
          <a:bodyPr/>
          <a:lstStyle/>
          <a:p>
            <a:r>
              <a:rPr lang="en-US" b="1" dirty="0" smtClean="0"/>
              <a:t>Business</a:t>
            </a:r>
          </a:p>
          <a:p>
            <a:r>
              <a:rPr lang="en-US" b="1" dirty="0" smtClean="0"/>
              <a:t>Communications</a:t>
            </a:r>
          </a:p>
          <a:p>
            <a:r>
              <a:rPr lang="en-US" b="1" dirty="0" smtClean="0"/>
              <a:t>Human Services</a:t>
            </a:r>
          </a:p>
          <a:p>
            <a:r>
              <a:rPr lang="en-US" b="1" dirty="0" smtClean="0"/>
              <a:t>Engineering and Industrial</a:t>
            </a:r>
          </a:p>
          <a:p>
            <a:r>
              <a:rPr lang="en-US" b="1" dirty="0" smtClean="0"/>
              <a:t>Science</a:t>
            </a:r>
          </a:p>
        </p:txBody>
      </p:sp>
    </p:spTree>
    <p:extLst>
      <p:ext uri="{BB962C8B-B14F-4D97-AF65-F5344CB8AC3E}">
        <p14:creationId xmlns:p14="http://schemas.microsoft.com/office/powerpoint/2010/main" val="1603638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3673" y="188606"/>
            <a:ext cx="8234357" cy="685800"/>
          </a:xfrm>
        </p:spPr>
        <p:txBody>
          <a:bodyPr/>
          <a:lstStyle/>
          <a:p>
            <a:r>
              <a:rPr lang="en-US" sz="3600" b="1" dirty="0" smtClean="0"/>
              <a:t>Making Things Smaller and Cheaper</a:t>
            </a:r>
            <a:endParaRPr lang="en-US" sz="3600" b="1" dirty="0"/>
          </a:p>
        </p:txBody>
      </p:sp>
      <p:pic>
        <p:nvPicPr>
          <p:cNvPr id="11" name="Picture 6" descr="http://www.crunchbase.com/assets/images/resized/0001/9797/19797v1-max-250x2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spTree>
    <p:extLst>
      <p:ext uri="{BB962C8B-B14F-4D97-AF65-F5344CB8AC3E}">
        <p14:creationId xmlns:p14="http://schemas.microsoft.com/office/powerpoint/2010/main" val="387228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4128" y="205858"/>
            <a:ext cx="6918325" cy="685800"/>
          </a:xfrm>
        </p:spPr>
        <p:txBody>
          <a:bodyPr/>
          <a:lstStyle/>
          <a:p>
            <a:r>
              <a:rPr lang="en-US" sz="3600" b="1" dirty="0" smtClean="0"/>
              <a:t>System Integration</a:t>
            </a:r>
            <a:endParaRPr lang="en-US" sz="3600" b="1" dirty="0"/>
          </a:p>
        </p:txBody>
      </p:sp>
      <p:pic>
        <p:nvPicPr>
          <p:cNvPr id="11" name="Picture 6" descr="http://www.crunchbase.com/assets/images/resized/0001/9797/19797v1-max-250x2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16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10936" y="214494"/>
            <a:ext cx="6918325" cy="685800"/>
          </a:xfrm>
        </p:spPr>
        <p:txBody>
          <a:bodyPr/>
          <a:lstStyle/>
          <a:p>
            <a:r>
              <a:rPr lang="en-US" sz="3200" b="1" dirty="0"/>
              <a:t>System Integration</a:t>
            </a:r>
            <a:endParaRPr lang="en-US" sz="3200" dirty="0"/>
          </a:p>
        </p:txBody>
      </p:sp>
      <p:pic>
        <p:nvPicPr>
          <p:cNvPr id="11" name="Picture 6" descr="http://www.crunchbase.com/assets/images/resized/0001/9797/19797v1-max-250x2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pic>
        <p:nvPicPr>
          <p:cNvPr id="10246"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48256" y="4306268"/>
            <a:ext cx="1504304" cy="17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spTree>
    <p:extLst>
      <p:ext uri="{BB962C8B-B14F-4D97-AF65-F5344CB8AC3E}">
        <p14:creationId xmlns:p14="http://schemas.microsoft.com/office/powerpoint/2010/main" val="163467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1806575"/>
            <a:ext cx="8610600" cy="1470025"/>
          </a:xfrm>
        </p:spPr>
        <p:txBody>
          <a:bodyPr/>
          <a:lstStyle/>
          <a:p>
            <a:r>
              <a:rPr lang="en-US" sz="3800" b="1" dirty="0" err="1">
                <a:solidFill>
                  <a:schemeClr val="accent2"/>
                </a:solidFill>
              </a:rPr>
              <a:t>NanoScience</a:t>
            </a:r>
            <a:r>
              <a:rPr lang="en-US" sz="3800" b="1" dirty="0">
                <a:solidFill>
                  <a:schemeClr val="accent2"/>
                </a:solidFill>
              </a:rPr>
              <a:t> and Nanotechnology:</a:t>
            </a:r>
            <a:r>
              <a:rPr lang="en-US" sz="4000" b="1" dirty="0">
                <a:solidFill>
                  <a:schemeClr val="accent2"/>
                </a:solidFill>
              </a:rPr>
              <a:t> </a:t>
            </a:r>
            <a:r>
              <a:rPr lang="en-US" sz="2800" b="1" dirty="0">
                <a:solidFill>
                  <a:schemeClr val="accent2"/>
                </a:solidFill>
              </a:rPr>
              <a:t>How the Smallest Building Blocks are Impacting Life Today and Tomorrow</a:t>
            </a:r>
          </a:p>
        </p:txBody>
      </p:sp>
      <p:sp>
        <p:nvSpPr>
          <p:cNvPr id="2051" name="Rectangle 3"/>
          <p:cNvSpPr>
            <a:spLocks noGrp="1" noChangeArrowheads="1"/>
          </p:cNvSpPr>
          <p:nvPr>
            <p:ph type="subTitle" idx="1"/>
          </p:nvPr>
        </p:nvSpPr>
        <p:spPr>
          <a:xfrm>
            <a:off x="1371600" y="3962400"/>
            <a:ext cx="6400800" cy="1066800"/>
          </a:xfrm>
        </p:spPr>
        <p:txBody>
          <a:bodyPr/>
          <a:lstStyle/>
          <a:p>
            <a:r>
              <a:rPr lang="en-US" sz="2400" b="1"/>
              <a:t>Dr. Allen Kimel, Assistant Professor</a:t>
            </a:r>
          </a:p>
          <a:p>
            <a:r>
              <a:rPr lang="en-US" sz="2400" b="1"/>
              <a:t>Materials Science and Engineering</a:t>
            </a:r>
          </a:p>
          <a:p>
            <a:r>
              <a:rPr lang="en-US" sz="2400" b="1"/>
              <a:t>Pennsylvania State University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6392" y="214493"/>
            <a:ext cx="6918325" cy="685800"/>
          </a:xfrm>
        </p:spPr>
        <p:txBody>
          <a:bodyPr/>
          <a:lstStyle/>
          <a:p>
            <a:r>
              <a:rPr lang="en-US" sz="3200" b="1" dirty="0"/>
              <a:t>System Integration</a:t>
            </a:r>
            <a:endParaRPr lang="en-US" sz="3200" dirty="0"/>
          </a:p>
        </p:txBody>
      </p:sp>
      <p:pic>
        <p:nvPicPr>
          <p:cNvPr id="11" name="Picture 6" descr="http://www.crunchbase.com/assets/images/resized/0001/9797/19797v1-max-250x2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pic>
        <p:nvPicPr>
          <p:cNvPr id="10245"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500" r="100000"/>
                    </a14:imgEffect>
                  </a14:imgLayer>
                </a14:imgProps>
              </a:ext>
              <a:ext uri="{28A0092B-C50C-407E-A947-70E740481C1C}">
                <a14:useLocalDpi xmlns:a14="http://schemas.microsoft.com/office/drawing/2010/main" val="0"/>
              </a:ext>
            </a:extLst>
          </a:blip>
          <a:srcRect/>
          <a:stretch>
            <a:fillRect/>
          </a:stretch>
        </p:blipFill>
        <p:spPr bwMode="auto">
          <a:xfrm>
            <a:off x="5486336" y="3842038"/>
            <a:ext cx="1956955" cy="14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pic>
        <p:nvPicPr>
          <p:cNvPr id="10246"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48256" y="4306268"/>
            <a:ext cx="1504304" cy="17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spTree>
    <p:extLst>
      <p:ext uri="{BB962C8B-B14F-4D97-AF65-F5344CB8AC3E}">
        <p14:creationId xmlns:p14="http://schemas.microsoft.com/office/powerpoint/2010/main" val="1833426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7516" y="205867"/>
            <a:ext cx="6918325" cy="685800"/>
          </a:xfrm>
        </p:spPr>
        <p:txBody>
          <a:bodyPr/>
          <a:lstStyle/>
          <a:p>
            <a:r>
              <a:rPr lang="en-US" sz="3200" b="1" dirty="0"/>
              <a:t>System Integration</a:t>
            </a:r>
            <a:endParaRPr lang="en-US" sz="3200" dirty="0"/>
          </a:p>
        </p:txBody>
      </p:sp>
      <p:pic>
        <p:nvPicPr>
          <p:cNvPr id="11" name="Picture 6" descr="http://www.crunchbase.com/assets/images/resized/0001/9797/19797v1-max-250x2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pic>
        <p:nvPicPr>
          <p:cNvPr id="10245"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500" r="100000"/>
                    </a14:imgEffect>
                  </a14:imgLayer>
                </a14:imgProps>
              </a:ext>
              <a:ext uri="{28A0092B-C50C-407E-A947-70E740481C1C}">
                <a14:useLocalDpi xmlns:a14="http://schemas.microsoft.com/office/drawing/2010/main" val="0"/>
              </a:ext>
            </a:extLst>
          </a:blip>
          <a:srcRect/>
          <a:stretch>
            <a:fillRect/>
          </a:stretch>
        </p:blipFill>
        <p:spPr bwMode="auto">
          <a:xfrm>
            <a:off x="5486336" y="3842038"/>
            <a:ext cx="1956955" cy="14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pic>
        <p:nvPicPr>
          <p:cNvPr id="10246"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48256" y="4306268"/>
            <a:ext cx="1504304" cy="17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5"/>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6"/>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6"/>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6"/>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6"/>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pic>
        <p:nvPicPr>
          <p:cNvPr id="18"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0829" y="3058506"/>
            <a:ext cx="1350934" cy="135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26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6392" y="205867"/>
            <a:ext cx="6918325" cy="685800"/>
          </a:xfrm>
        </p:spPr>
        <p:txBody>
          <a:bodyPr/>
          <a:lstStyle/>
          <a:p>
            <a:r>
              <a:rPr lang="en-US" sz="3200" b="1" dirty="0"/>
              <a:t>System Integration</a:t>
            </a:r>
            <a:endParaRPr lang="en-US" sz="3200" dirty="0"/>
          </a:p>
        </p:txBody>
      </p:sp>
      <p:pic>
        <p:nvPicPr>
          <p:cNvPr id="8" name="Picture 2" descr="http://evolutionofafan.files.wordpress.com/2011/07/985-boombox.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00" b="97200" l="3662" r="96620"/>
                    </a14:imgEffect>
                  </a14:imgLayer>
                </a14:imgProps>
              </a:ext>
              <a:ext uri="{28A0092B-C50C-407E-A947-70E740481C1C}">
                <a14:useLocalDpi xmlns:a14="http://schemas.microsoft.com/office/drawing/2010/main" val="0"/>
              </a:ext>
            </a:extLst>
          </a:blip>
          <a:srcRect/>
          <a:stretch>
            <a:fillRect/>
          </a:stretch>
        </p:blipFill>
        <p:spPr bwMode="auto">
          <a:xfrm>
            <a:off x="498566" y="1321524"/>
            <a:ext cx="1708924" cy="12034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runchbase.com/assets/images/resized/0001/9797/19797v1-max-250x25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0829" y="3058506"/>
            <a:ext cx="1350934" cy="135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pic>
        <p:nvPicPr>
          <p:cNvPr id="10245"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2500" r="100000"/>
                    </a14:imgEffect>
                  </a14:imgLayer>
                </a14:imgProps>
              </a:ext>
              <a:ext uri="{28A0092B-C50C-407E-A947-70E740481C1C}">
                <a14:useLocalDpi xmlns:a14="http://schemas.microsoft.com/office/drawing/2010/main" val="0"/>
              </a:ext>
            </a:extLst>
          </a:blip>
          <a:srcRect/>
          <a:stretch>
            <a:fillRect/>
          </a:stretch>
        </p:blipFill>
        <p:spPr bwMode="auto">
          <a:xfrm>
            <a:off x="5486336" y="3842038"/>
            <a:ext cx="1956955" cy="14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pic>
        <p:nvPicPr>
          <p:cNvPr id="10246" name="Picture 6"/>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48256" y="4306268"/>
            <a:ext cx="1504304" cy="17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pic>
        <p:nvPicPr>
          <p:cNvPr id="12290" name="Picture 2"/>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917" b="97500" l="6875" r="94219">
                        <a14:foregroundMark x1="51563" y1="59792" x2="51563" y2="59792"/>
                        <a14:foregroundMark x1="68594" y1="41667" x2="68594" y2="41667"/>
                        <a14:foregroundMark x1="72031" y1="33333" x2="72031" y2="33333"/>
                        <a14:foregroundMark x1="47031" y1="56458" x2="47031" y2="56458"/>
                      </a14:backgroundRemoval>
                    </a14:imgEffect>
                  </a14:imgLayer>
                </a14:imgProps>
              </a:ext>
              <a:ext uri="{28A0092B-C50C-407E-A947-70E740481C1C}">
                <a14:useLocalDpi xmlns:a14="http://schemas.microsoft.com/office/drawing/2010/main" val="0"/>
              </a:ext>
            </a:extLst>
          </a:blip>
          <a:srcRect/>
          <a:stretch>
            <a:fillRect/>
          </a:stretch>
        </p:blipFill>
        <p:spPr bwMode="auto">
          <a:xfrm>
            <a:off x="412480" y="4769428"/>
            <a:ext cx="1782309" cy="133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9"/>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0"/>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0"/>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0"/>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0"/>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spTree>
    <p:extLst>
      <p:ext uri="{BB962C8B-B14F-4D97-AF65-F5344CB8AC3E}">
        <p14:creationId xmlns:p14="http://schemas.microsoft.com/office/powerpoint/2010/main" val="270080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2310" y="188614"/>
            <a:ext cx="6918325" cy="685800"/>
          </a:xfrm>
        </p:spPr>
        <p:txBody>
          <a:bodyPr/>
          <a:lstStyle/>
          <a:p>
            <a:r>
              <a:rPr lang="en-US" sz="3200" b="1" dirty="0"/>
              <a:t>System Integration</a:t>
            </a:r>
            <a:endParaRPr lang="en-US" sz="3200" dirty="0"/>
          </a:p>
        </p:txBody>
      </p:sp>
      <p:pic>
        <p:nvPicPr>
          <p:cNvPr id="8" name="Picture 2" descr="http://evolutionofafan.files.wordpress.com/2011/07/985-boombox.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00" b="97200" l="3662" r="96620"/>
                    </a14:imgEffect>
                  </a14:imgLayer>
                </a14:imgProps>
              </a:ext>
              <a:ext uri="{28A0092B-C50C-407E-A947-70E740481C1C}">
                <a14:useLocalDpi xmlns:a14="http://schemas.microsoft.com/office/drawing/2010/main" val="0"/>
              </a:ext>
            </a:extLst>
          </a:blip>
          <a:srcRect/>
          <a:stretch>
            <a:fillRect/>
          </a:stretch>
        </p:blipFill>
        <p:spPr bwMode="auto">
          <a:xfrm>
            <a:off x="498566" y="1321524"/>
            <a:ext cx="1708924" cy="12034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runchbase.com/assets/images/resized/0001/9797/19797v1-max-250x25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1475509" y="3156310"/>
            <a:ext cx="4158096" cy="324331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0829" y="3058506"/>
            <a:ext cx="1350934" cy="135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0698" y="1412328"/>
            <a:ext cx="1458341" cy="1677092"/>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1027" y="1479985"/>
            <a:ext cx="2040082" cy="1689443"/>
          </a:xfrm>
          <a:prstGeom prst="rect">
            <a:avLst/>
          </a:prstGeom>
          <a:noFill/>
          <a:ln>
            <a:noFill/>
          </a:ln>
          <a:effectLst>
            <a:outerShdw blurRad="63500" dist="63500" dir="2700000" algn="ctr" rotWithShape="0">
              <a:schemeClr val="bg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228599" y="1041079"/>
            <a:ext cx="226521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music player  </a:t>
            </a:r>
          </a:p>
        </p:txBody>
      </p:sp>
      <p:sp>
        <p:nvSpPr>
          <p:cNvPr id="12" name="Text Placeholder 2"/>
          <p:cNvSpPr txBox="1">
            <a:spLocks/>
          </p:cNvSpPr>
          <p:nvPr/>
        </p:nvSpPr>
        <p:spPr>
          <a:xfrm>
            <a:off x="288405" y="2802716"/>
            <a:ext cx="2301105"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Pocket calculator</a:t>
            </a:r>
          </a:p>
        </p:txBody>
      </p:sp>
      <p:pic>
        <p:nvPicPr>
          <p:cNvPr id="10245"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2500" r="100000"/>
                    </a14:imgEffect>
                  </a14:imgLayer>
                </a14:imgProps>
              </a:ext>
              <a:ext uri="{28A0092B-C50C-407E-A947-70E740481C1C}">
                <a14:useLocalDpi xmlns:a14="http://schemas.microsoft.com/office/drawing/2010/main" val="0"/>
              </a:ext>
            </a:extLst>
          </a:blip>
          <a:srcRect/>
          <a:stretch>
            <a:fillRect/>
          </a:stretch>
        </p:blipFill>
        <p:spPr bwMode="auto">
          <a:xfrm>
            <a:off x="5486336" y="3842038"/>
            <a:ext cx="1956955" cy="14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5712690" y="5318615"/>
            <a:ext cx="1738746"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camera</a:t>
            </a:r>
          </a:p>
        </p:txBody>
      </p:sp>
      <p:sp>
        <p:nvSpPr>
          <p:cNvPr id="14" name="Text Placeholder 2"/>
          <p:cNvSpPr txBox="1">
            <a:spLocks/>
          </p:cNvSpPr>
          <p:nvPr/>
        </p:nvSpPr>
        <p:spPr>
          <a:xfrm>
            <a:off x="7346372" y="3692535"/>
            <a:ext cx="1975522" cy="553998"/>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video camera</a:t>
            </a:r>
          </a:p>
        </p:txBody>
      </p:sp>
      <p:pic>
        <p:nvPicPr>
          <p:cNvPr id="10246" name="Picture 6"/>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48256" y="4306268"/>
            <a:ext cx="1504304" cy="17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6276109" y="1126802"/>
            <a:ext cx="1610592"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GPS</a:t>
            </a:r>
          </a:p>
        </p:txBody>
      </p:sp>
      <p:sp>
        <p:nvSpPr>
          <p:cNvPr id="16" name="Text Placeholder 2"/>
          <p:cNvSpPr txBox="1">
            <a:spLocks/>
          </p:cNvSpPr>
          <p:nvPr/>
        </p:nvSpPr>
        <p:spPr>
          <a:xfrm>
            <a:off x="3031606" y="780438"/>
            <a:ext cx="2507671" cy="615553"/>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US" sz="2000" dirty="0" smtClean="0"/>
              <a:t>Portable </a:t>
            </a:r>
          </a:p>
          <a:p>
            <a:pPr marL="0" indent="0" algn="ctr">
              <a:lnSpc>
                <a:spcPct val="100000"/>
              </a:lnSpc>
              <a:spcBef>
                <a:spcPts val="0"/>
              </a:spcBef>
              <a:buNone/>
            </a:pPr>
            <a:r>
              <a:rPr lang="en-US" sz="2000" dirty="0" smtClean="0"/>
              <a:t>telecommunication</a:t>
            </a:r>
          </a:p>
        </p:txBody>
      </p:sp>
      <p:pic>
        <p:nvPicPr>
          <p:cNvPr id="12290" name="Picture 2"/>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917" b="97500" l="6875" r="94219">
                        <a14:foregroundMark x1="51563" y1="59792" x2="51563" y2="59792"/>
                        <a14:foregroundMark x1="68594" y1="41667" x2="68594" y2="41667"/>
                        <a14:foregroundMark x1="72031" y1="33333" x2="72031" y2="33333"/>
                        <a14:foregroundMark x1="47031" y1="56458" x2="47031" y2="56458"/>
                      </a14:backgroundRemoval>
                    </a14:imgEffect>
                  </a14:imgLayer>
                </a14:imgProps>
              </a:ext>
              <a:ext uri="{28A0092B-C50C-407E-A947-70E740481C1C}">
                <a14:useLocalDpi xmlns:a14="http://schemas.microsoft.com/office/drawing/2010/main" val="0"/>
              </a:ext>
            </a:extLst>
          </a:blip>
          <a:srcRect/>
          <a:stretch>
            <a:fillRect/>
          </a:stretch>
        </p:blipFill>
        <p:spPr bwMode="auto">
          <a:xfrm>
            <a:off x="412480" y="4769428"/>
            <a:ext cx="1782309" cy="133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2"/>
          <p:cNvSpPr txBox="1">
            <a:spLocks/>
          </p:cNvSpPr>
          <p:nvPr/>
        </p:nvSpPr>
        <p:spPr>
          <a:xfrm>
            <a:off x="-93057" y="4406842"/>
            <a:ext cx="2777837"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10"/>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11"/>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11"/>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11"/>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11"/>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Portable gaming device</a:t>
            </a:r>
          </a:p>
        </p:txBody>
      </p:sp>
    </p:spTree>
    <p:extLst>
      <p:ext uri="{BB962C8B-B14F-4D97-AF65-F5344CB8AC3E}">
        <p14:creationId xmlns:p14="http://schemas.microsoft.com/office/powerpoint/2010/main" val="10228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1_4_1"/>
          <p:cNvPicPr>
            <a:picLocks noChangeAspect="1" noChangeArrowheads="1"/>
          </p:cNvPicPr>
          <p:nvPr/>
        </p:nvPicPr>
        <p:blipFill>
          <a:blip r:embed="rId3" cstate="print"/>
          <a:srcRect/>
          <a:stretch>
            <a:fillRect/>
          </a:stretch>
        </p:blipFill>
        <p:spPr bwMode="auto">
          <a:xfrm>
            <a:off x="173426" y="1728788"/>
            <a:ext cx="2590800" cy="2316162"/>
          </a:xfrm>
          <a:prstGeom prst="rect">
            <a:avLst/>
          </a:prstGeom>
          <a:noFill/>
          <a:ln w="9525">
            <a:noFill/>
            <a:miter lim="800000"/>
            <a:headEnd/>
            <a:tailEnd/>
          </a:ln>
        </p:spPr>
      </p:pic>
      <p:sp>
        <p:nvSpPr>
          <p:cNvPr id="2051" name="Text Box 3"/>
          <p:cNvSpPr txBox="1">
            <a:spLocks noChangeArrowheads="1"/>
          </p:cNvSpPr>
          <p:nvPr/>
        </p:nvSpPr>
        <p:spPr bwMode="auto">
          <a:xfrm>
            <a:off x="157650" y="417792"/>
            <a:ext cx="8828690" cy="707886"/>
          </a:xfrm>
          <a:prstGeom prst="rect">
            <a:avLst/>
          </a:prstGeom>
          <a:noFill/>
          <a:ln w="9525">
            <a:noFill/>
            <a:miter lim="800000"/>
            <a:headEnd/>
            <a:tailEnd/>
          </a:ln>
        </p:spPr>
        <p:txBody>
          <a:bodyPr wrap="square">
            <a:spAutoFit/>
          </a:bodyPr>
          <a:lstStyle/>
          <a:p>
            <a:pPr algn="ctr" eaLnBrk="0" hangingPunct="0">
              <a:spcBef>
                <a:spcPts val="0"/>
              </a:spcBef>
            </a:pPr>
            <a:r>
              <a:rPr lang="en-US" sz="4000" b="1" dirty="0" smtClean="0">
                <a:latin typeface="+mn-lt"/>
              </a:rPr>
              <a:t>Nanotechnology on our Desktops</a:t>
            </a:r>
            <a:endParaRPr lang="en-US" sz="4000" b="1" dirty="0">
              <a:latin typeface="+mn-lt"/>
            </a:endParaRPr>
          </a:p>
        </p:txBody>
      </p:sp>
      <p:grpSp>
        <p:nvGrpSpPr>
          <p:cNvPr id="2" name="Group 4"/>
          <p:cNvGrpSpPr>
            <a:grpSpLocks noChangeAspect="1"/>
          </p:cNvGrpSpPr>
          <p:nvPr/>
        </p:nvGrpSpPr>
        <p:grpSpPr bwMode="auto">
          <a:xfrm>
            <a:off x="7932676" y="2685382"/>
            <a:ext cx="682625" cy="2286000"/>
            <a:chOff x="4224" y="480"/>
            <a:chExt cx="975" cy="3264"/>
          </a:xfrm>
        </p:grpSpPr>
        <p:sp>
          <p:nvSpPr>
            <p:cNvPr id="2086" name="Freeform 5"/>
            <p:cNvSpPr>
              <a:spLocks noChangeAspect="1"/>
            </p:cNvSpPr>
            <p:nvPr/>
          </p:nvSpPr>
          <p:spPr bwMode="auto">
            <a:xfrm>
              <a:off x="4560" y="480"/>
              <a:ext cx="303" cy="217"/>
            </a:xfrm>
            <a:custGeom>
              <a:avLst/>
              <a:gdLst>
                <a:gd name="T0" fmla="*/ 182 w 384"/>
                <a:gd name="T1" fmla="*/ 0 h 306"/>
                <a:gd name="T2" fmla="*/ 182 w 384"/>
                <a:gd name="T3" fmla="*/ 62 h 306"/>
                <a:gd name="T4" fmla="*/ 0 w 384"/>
                <a:gd name="T5" fmla="*/ 62 h 306"/>
                <a:gd name="T6" fmla="*/ 0 w 384"/>
                <a:gd name="T7" fmla="*/ 92 h 306"/>
                <a:gd name="T8" fmla="*/ 182 w 384"/>
                <a:gd name="T9" fmla="*/ 92 h 306"/>
                <a:gd name="T10" fmla="*/ 182 w 384"/>
                <a:gd name="T11" fmla="*/ 154 h 306"/>
                <a:gd name="T12" fmla="*/ 239 w 384"/>
                <a:gd name="T13" fmla="*/ 77 h 306"/>
                <a:gd name="T14" fmla="*/ 182 w 384"/>
                <a:gd name="T15" fmla="*/ 0 h 306"/>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306"/>
                <a:gd name="T26" fmla="*/ 384 w 384"/>
                <a:gd name="T27" fmla="*/ 306 h 3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306">
                  <a:moveTo>
                    <a:pt x="293" y="0"/>
                  </a:moveTo>
                  <a:lnTo>
                    <a:pt x="293" y="122"/>
                  </a:lnTo>
                  <a:lnTo>
                    <a:pt x="0" y="122"/>
                  </a:lnTo>
                  <a:lnTo>
                    <a:pt x="0" y="184"/>
                  </a:lnTo>
                  <a:lnTo>
                    <a:pt x="293" y="184"/>
                  </a:lnTo>
                  <a:lnTo>
                    <a:pt x="293" y="306"/>
                  </a:lnTo>
                  <a:lnTo>
                    <a:pt x="384" y="153"/>
                  </a:lnTo>
                  <a:lnTo>
                    <a:pt x="293" y="0"/>
                  </a:lnTo>
                  <a:close/>
                </a:path>
              </a:pathLst>
            </a:custGeom>
            <a:solidFill>
              <a:srgbClr val="00FFFF"/>
            </a:solidFill>
            <a:ln w="3175">
              <a:solidFill>
                <a:srgbClr val="000000"/>
              </a:solidFill>
              <a:prstDash val="solid"/>
              <a:round/>
              <a:headEnd/>
              <a:tailEnd/>
            </a:ln>
          </p:spPr>
          <p:txBody>
            <a:bodyPr/>
            <a:lstStyle/>
            <a:p>
              <a:endParaRPr lang="en-US"/>
            </a:p>
          </p:txBody>
        </p:sp>
        <p:sp>
          <p:nvSpPr>
            <p:cNvPr id="2087" name="Freeform 6"/>
            <p:cNvSpPr>
              <a:spLocks noChangeAspect="1"/>
            </p:cNvSpPr>
            <p:nvPr/>
          </p:nvSpPr>
          <p:spPr bwMode="auto">
            <a:xfrm>
              <a:off x="4896" y="480"/>
              <a:ext cx="303" cy="217"/>
            </a:xfrm>
            <a:custGeom>
              <a:avLst/>
              <a:gdLst>
                <a:gd name="T0" fmla="*/ 57 w 384"/>
                <a:gd name="T1" fmla="*/ 0 h 306"/>
                <a:gd name="T2" fmla="*/ 57 w 384"/>
                <a:gd name="T3" fmla="*/ 62 h 306"/>
                <a:gd name="T4" fmla="*/ 239 w 384"/>
                <a:gd name="T5" fmla="*/ 62 h 306"/>
                <a:gd name="T6" fmla="*/ 239 w 384"/>
                <a:gd name="T7" fmla="*/ 92 h 306"/>
                <a:gd name="T8" fmla="*/ 57 w 384"/>
                <a:gd name="T9" fmla="*/ 92 h 306"/>
                <a:gd name="T10" fmla="*/ 57 w 384"/>
                <a:gd name="T11" fmla="*/ 154 h 306"/>
                <a:gd name="T12" fmla="*/ 0 w 384"/>
                <a:gd name="T13" fmla="*/ 77 h 306"/>
                <a:gd name="T14" fmla="*/ 57 w 384"/>
                <a:gd name="T15" fmla="*/ 0 h 306"/>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306"/>
                <a:gd name="T26" fmla="*/ 384 w 384"/>
                <a:gd name="T27" fmla="*/ 306 h 3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306">
                  <a:moveTo>
                    <a:pt x="91" y="0"/>
                  </a:moveTo>
                  <a:lnTo>
                    <a:pt x="91" y="122"/>
                  </a:lnTo>
                  <a:lnTo>
                    <a:pt x="384" y="122"/>
                  </a:lnTo>
                  <a:lnTo>
                    <a:pt x="384" y="184"/>
                  </a:lnTo>
                  <a:lnTo>
                    <a:pt x="91" y="184"/>
                  </a:lnTo>
                  <a:lnTo>
                    <a:pt x="91" y="306"/>
                  </a:lnTo>
                  <a:lnTo>
                    <a:pt x="0" y="153"/>
                  </a:lnTo>
                  <a:lnTo>
                    <a:pt x="91" y="0"/>
                  </a:lnTo>
                  <a:close/>
                </a:path>
              </a:pathLst>
            </a:custGeom>
            <a:solidFill>
              <a:srgbClr val="FF0000"/>
            </a:solidFill>
            <a:ln w="3175">
              <a:solidFill>
                <a:srgbClr val="000000"/>
              </a:solidFill>
              <a:prstDash val="solid"/>
              <a:round/>
              <a:headEnd/>
              <a:tailEnd/>
            </a:ln>
          </p:spPr>
          <p:txBody>
            <a:bodyPr/>
            <a:lstStyle/>
            <a:p>
              <a:endParaRPr lang="en-US"/>
            </a:p>
          </p:txBody>
        </p:sp>
        <p:sp>
          <p:nvSpPr>
            <p:cNvPr id="2088" name="Freeform 7"/>
            <p:cNvSpPr>
              <a:spLocks noChangeAspect="1"/>
            </p:cNvSpPr>
            <p:nvPr/>
          </p:nvSpPr>
          <p:spPr bwMode="auto">
            <a:xfrm>
              <a:off x="4224" y="480"/>
              <a:ext cx="303" cy="217"/>
            </a:xfrm>
            <a:custGeom>
              <a:avLst/>
              <a:gdLst>
                <a:gd name="T0" fmla="*/ 57 w 384"/>
                <a:gd name="T1" fmla="*/ 0 h 306"/>
                <a:gd name="T2" fmla="*/ 57 w 384"/>
                <a:gd name="T3" fmla="*/ 62 h 306"/>
                <a:gd name="T4" fmla="*/ 239 w 384"/>
                <a:gd name="T5" fmla="*/ 62 h 306"/>
                <a:gd name="T6" fmla="*/ 239 w 384"/>
                <a:gd name="T7" fmla="*/ 92 h 306"/>
                <a:gd name="T8" fmla="*/ 57 w 384"/>
                <a:gd name="T9" fmla="*/ 92 h 306"/>
                <a:gd name="T10" fmla="*/ 57 w 384"/>
                <a:gd name="T11" fmla="*/ 154 h 306"/>
                <a:gd name="T12" fmla="*/ 0 w 384"/>
                <a:gd name="T13" fmla="*/ 77 h 306"/>
                <a:gd name="T14" fmla="*/ 57 w 384"/>
                <a:gd name="T15" fmla="*/ 0 h 306"/>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306"/>
                <a:gd name="T26" fmla="*/ 384 w 384"/>
                <a:gd name="T27" fmla="*/ 306 h 3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306">
                  <a:moveTo>
                    <a:pt x="91" y="0"/>
                  </a:moveTo>
                  <a:lnTo>
                    <a:pt x="91" y="122"/>
                  </a:lnTo>
                  <a:lnTo>
                    <a:pt x="384" y="122"/>
                  </a:lnTo>
                  <a:lnTo>
                    <a:pt x="384" y="184"/>
                  </a:lnTo>
                  <a:lnTo>
                    <a:pt x="91" y="184"/>
                  </a:lnTo>
                  <a:lnTo>
                    <a:pt x="91" y="306"/>
                  </a:lnTo>
                  <a:lnTo>
                    <a:pt x="0" y="153"/>
                  </a:lnTo>
                  <a:lnTo>
                    <a:pt x="91" y="0"/>
                  </a:lnTo>
                  <a:close/>
                </a:path>
              </a:pathLst>
            </a:custGeom>
            <a:solidFill>
              <a:srgbClr val="FF0000"/>
            </a:solidFill>
            <a:ln w="3175">
              <a:solidFill>
                <a:srgbClr val="000000"/>
              </a:solidFill>
              <a:prstDash val="solid"/>
              <a:round/>
              <a:headEnd/>
              <a:tailEnd/>
            </a:ln>
          </p:spPr>
          <p:txBody>
            <a:bodyPr/>
            <a:lstStyle/>
            <a:p>
              <a:endParaRPr lang="en-US"/>
            </a:p>
          </p:txBody>
        </p:sp>
        <p:sp>
          <p:nvSpPr>
            <p:cNvPr id="2089" name="Oval 8"/>
            <p:cNvSpPr>
              <a:spLocks noChangeAspect="1" noChangeArrowheads="1"/>
            </p:cNvSpPr>
            <p:nvPr/>
          </p:nvSpPr>
          <p:spPr bwMode="auto">
            <a:xfrm>
              <a:off x="4544" y="76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0" name="Oval 9"/>
            <p:cNvSpPr>
              <a:spLocks noChangeAspect="1" noChangeArrowheads="1"/>
            </p:cNvSpPr>
            <p:nvPr/>
          </p:nvSpPr>
          <p:spPr bwMode="auto">
            <a:xfrm>
              <a:off x="4588" y="82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1" name="Oval 10"/>
            <p:cNvSpPr>
              <a:spLocks noChangeAspect="1" noChangeArrowheads="1"/>
            </p:cNvSpPr>
            <p:nvPr/>
          </p:nvSpPr>
          <p:spPr bwMode="auto">
            <a:xfrm>
              <a:off x="4648" y="76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2" name="Oval 11"/>
            <p:cNvSpPr>
              <a:spLocks noChangeAspect="1" noChangeArrowheads="1"/>
            </p:cNvSpPr>
            <p:nvPr/>
          </p:nvSpPr>
          <p:spPr bwMode="auto">
            <a:xfrm>
              <a:off x="4544" y="87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3" name="Oval 12"/>
            <p:cNvSpPr>
              <a:spLocks noChangeAspect="1" noChangeArrowheads="1"/>
            </p:cNvSpPr>
            <p:nvPr/>
          </p:nvSpPr>
          <p:spPr bwMode="auto">
            <a:xfrm>
              <a:off x="4648" y="84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4" name="Oval 13"/>
            <p:cNvSpPr>
              <a:spLocks noChangeAspect="1" noChangeArrowheads="1"/>
            </p:cNvSpPr>
            <p:nvPr/>
          </p:nvSpPr>
          <p:spPr bwMode="auto">
            <a:xfrm>
              <a:off x="4559" y="95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095" name="Oval 14"/>
            <p:cNvSpPr>
              <a:spLocks noChangeAspect="1" noChangeArrowheads="1"/>
            </p:cNvSpPr>
            <p:nvPr/>
          </p:nvSpPr>
          <p:spPr bwMode="auto">
            <a:xfrm>
              <a:off x="4603" y="89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6" name="Oval 15"/>
            <p:cNvSpPr>
              <a:spLocks noChangeAspect="1" noChangeArrowheads="1"/>
            </p:cNvSpPr>
            <p:nvPr/>
          </p:nvSpPr>
          <p:spPr bwMode="auto">
            <a:xfrm>
              <a:off x="4648" y="95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7" name="Oval 16"/>
            <p:cNvSpPr>
              <a:spLocks noChangeAspect="1" noChangeArrowheads="1"/>
            </p:cNvSpPr>
            <p:nvPr/>
          </p:nvSpPr>
          <p:spPr bwMode="auto">
            <a:xfrm>
              <a:off x="4544" y="1133"/>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8" name="Oval 17"/>
            <p:cNvSpPr>
              <a:spLocks noChangeAspect="1" noChangeArrowheads="1"/>
            </p:cNvSpPr>
            <p:nvPr/>
          </p:nvSpPr>
          <p:spPr bwMode="auto">
            <a:xfrm>
              <a:off x="4588" y="107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099" name="Oval 18"/>
            <p:cNvSpPr>
              <a:spLocks noChangeAspect="1" noChangeArrowheads="1"/>
            </p:cNvSpPr>
            <p:nvPr/>
          </p:nvSpPr>
          <p:spPr bwMode="auto">
            <a:xfrm>
              <a:off x="4544" y="102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00" name="Oval 19"/>
            <p:cNvSpPr>
              <a:spLocks noChangeAspect="1" noChangeArrowheads="1"/>
            </p:cNvSpPr>
            <p:nvPr/>
          </p:nvSpPr>
          <p:spPr bwMode="auto">
            <a:xfrm>
              <a:off x="4648" y="106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1" name="Oval 20"/>
            <p:cNvSpPr>
              <a:spLocks noChangeAspect="1" noChangeArrowheads="1"/>
            </p:cNvSpPr>
            <p:nvPr/>
          </p:nvSpPr>
          <p:spPr bwMode="auto">
            <a:xfrm>
              <a:off x="4603" y="100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2" name="Oval 21"/>
            <p:cNvSpPr>
              <a:spLocks noChangeAspect="1" noChangeArrowheads="1"/>
            </p:cNvSpPr>
            <p:nvPr/>
          </p:nvSpPr>
          <p:spPr bwMode="auto">
            <a:xfrm>
              <a:off x="4544" y="124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03" name="Oval 22"/>
            <p:cNvSpPr>
              <a:spLocks noChangeAspect="1" noChangeArrowheads="1"/>
            </p:cNvSpPr>
            <p:nvPr/>
          </p:nvSpPr>
          <p:spPr bwMode="auto">
            <a:xfrm>
              <a:off x="4648" y="120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4" name="Oval 23"/>
            <p:cNvSpPr>
              <a:spLocks noChangeAspect="1" noChangeArrowheads="1"/>
            </p:cNvSpPr>
            <p:nvPr/>
          </p:nvSpPr>
          <p:spPr bwMode="auto">
            <a:xfrm>
              <a:off x="4588" y="118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5" name="Oval 24"/>
            <p:cNvSpPr>
              <a:spLocks noChangeAspect="1" noChangeArrowheads="1"/>
            </p:cNvSpPr>
            <p:nvPr/>
          </p:nvSpPr>
          <p:spPr bwMode="auto">
            <a:xfrm>
              <a:off x="4633" y="1133"/>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6" name="Oval 25"/>
            <p:cNvSpPr>
              <a:spLocks noChangeAspect="1" noChangeArrowheads="1"/>
            </p:cNvSpPr>
            <p:nvPr/>
          </p:nvSpPr>
          <p:spPr bwMode="auto">
            <a:xfrm>
              <a:off x="4603" y="126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7" name="Oval 26"/>
            <p:cNvSpPr>
              <a:spLocks noChangeAspect="1" noChangeArrowheads="1"/>
            </p:cNvSpPr>
            <p:nvPr/>
          </p:nvSpPr>
          <p:spPr bwMode="auto">
            <a:xfrm>
              <a:off x="4544" y="138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8" name="Oval 27"/>
            <p:cNvSpPr>
              <a:spLocks noChangeAspect="1" noChangeArrowheads="1"/>
            </p:cNvSpPr>
            <p:nvPr/>
          </p:nvSpPr>
          <p:spPr bwMode="auto">
            <a:xfrm>
              <a:off x="4648" y="131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09" name="Oval 28"/>
            <p:cNvSpPr>
              <a:spLocks noChangeAspect="1" noChangeArrowheads="1"/>
            </p:cNvSpPr>
            <p:nvPr/>
          </p:nvSpPr>
          <p:spPr bwMode="auto">
            <a:xfrm>
              <a:off x="4559" y="131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0" name="Oval 29"/>
            <p:cNvSpPr>
              <a:spLocks noChangeAspect="1" noChangeArrowheads="1"/>
            </p:cNvSpPr>
            <p:nvPr/>
          </p:nvSpPr>
          <p:spPr bwMode="auto">
            <a:xfrm>
              <a:off x="4603" y="137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1" name="Oval 30"/>
            <p:cNvSpPr>
              <a:spLocks noChangeAspect="1" noChangeArrowheads="1"/>
            </p:cNvSpPr>
            <p:nvPr/>
          </p:nvSpPr>
          <p:spPr bwMode="auto">
            <a:xfrm>
              <a:off x="4544" y="149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2" name="Oval 31"/>
            <p:cNvSpPr>
              <a:spLocks noChangeAspect="1" noChangeArrowheads="1"/>
            </p:cNvSpPr>
            <p:nvPr/>
          </p:nvSpPr>
          <p:spPr bwMode="auto">
            <a:xfrm>
              <a:off x="4633" y="149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3" name="Oval 32"/>
            <p:cNvSpPr>
              <a:spLocks noChangeAspect="1" noChangeArrowheads="1"/>
            </p:cNvSpPr>
            <p:nvPr/>
          </p:nvSpPr>
          <p:spPr bwMode="auto">
            <a:xfrm>
              <a:off x="4588" y="144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4" name="Oval 33"/>
            <p:cNvSpPr>
              <a:spLocks noChangeAspect="1" noChangeArrowheads="1"/>
            </p:cNvSpPr>
            <p:nvPr/>
          </p:nvSpPr>
          <p:spPr bwMode="auto">
            <a:xfrm>
              <a:off x="4648" y="142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5" name="Oval 34"/>
            <p:cNvSpPr>
              <a:spLocks noChangeAspect="1" noChangeArrowheads="1"/>
            </p:cNvSpPr>
            <p:nvPr/>
          </p:nvSpPr>
          <p:spPr bwMode="auto">
            <a:xfrm>
              <a:off x="4701" y="77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6" name="Oval 35"/>
            <p:cNvSpPr>
              <a:spLocks noChangeAspect="1" noChangeArrowheads="1"/>
            </p:cNvSpPr>
            <p:nvPr/>
          </p:nvSpPr>
          <p:spPr bwMode="auto">
            <a:xfrm>
              <a:off x="4745" y="832"/>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7" name="Oval 36"/>
            <p:cNvSpPr>
              <a:spLocks noChangeAspect="1" noChangeArrowheads="1"/>
            </p:cNvSpPr>
            <p:nvPr/>
          </p:nvSpPr>
          <p:spPr bwMode="auto">
            <a:xfrm>
              <a:off x="4805" y="77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8" name="Oval 37"/>
            <p:cNvSpPr>
              <a:spLocks noChangeAspect="1" noChangeArrowheads="1"/>
            </p:cNvSpPr>
            <p:nvPr/>
          </p:nvSpPr>
          <p:spPr bwMode="auto">
            <a:xfrm>
              <a:off x="4701" y="88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19" name="Oval 38"/>
            <p:cNvSpPr>
              <a:spLocks noChangeAspect="1" noChangeArrowheads="1"/>
            </p:cNvSpPr>
            <p:nvPr/>
          </p:nvSpPr>
          <p:spPr bwMode="auto">
            <a:xfrm>
              <a:off x="4805" y="85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20" name="Oval 39"/>
            <p:cNvSpPr>
              <a:spLocks noChangeAspect="1" noChangeArrowheads="1"/>
            </p:cNvSpPr>
            <p:nvPr/>
          </p:nvSpPr>
          <p:spPr bwMode="auto">
            <a:xfrm>
              <a:off x="4716" y="96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1" name="Oval 40"/>
            <p:cNvSpPr>
              <a:spLocks noChangeAspect="1" noChangeArrowheads="1"/>
            </p:cNvSpPr>
            <p:nvPr/>
          </p:nvSpPr>
          <p:spPr bwMode="auto">
            <a:xfrm>
              <a:off x="4760" y="90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2" name="Oval 41"/>
            <p:cNvSpPr>
              <a:spLocks noChangeAspect="1" noChangeArrowheads="1"/>
            </p:cNvSpPr>
            <p:nvPr/>
          </p:nvSpPr>
          <p:spPr bwMode="auto">
            <a:xfrm>
              <a:off x="4805" y="96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3" name="Oval 42"/>
            <p:cNvSpPr>
              <a:spLocks noChangeAspect="1" noChangeArrowheads="1"/>
            </p:cNvSpPr>
            <p:nvPr/>
          </p:nvSpPr>
          <p:spPr bwMode="auto">
            <a:xfrm>
              <a:off x="4701" y="1142"/>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4" name="Oval 43"/>
            <p:cNvSpPr>
              <a:spLocks noChangeAspect="1" noChangeArrowheads="1"/>
            </p:cNvSpPr>
            <p:nvPr/>
          </p:nvSpPr>
          <p:spPr bwMode="auto">
            <a:xfrm>
              <a:off x="4745" y="108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5" name="Oval 44"/>
            <p:cNvSpPr>
              <a:spLocks noChangeAspect="1" noChangeArrowheads="1"/>
            </p:cNvSpPr>
            <p:nvPr/>
          </p:nvSpPr>
          <p:spPr bwMode="auto">
            <a:xfrm>
              <a:off x="4701" y="103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6" name="Oval 45"/>
            <p:cNvSpPr>
              <a:spLocks noChangeAspect="1" noChangeArrowheads="1"/>
            </p:cNvSpPr>
            <p:nvPr/>
          </p:nvSpPr>
          <p:spPr bwMode="auto">
            <a:xfrm>
              <a:off x="4805" y="106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7" name="Oval 46"/>
            <p:cNvSpPr>
              <a:spLocks noChangeAspect="1" noChangeArrowheads="1"/>
            </p:cNvSpPr>
            <p:nvPr/>
          </p:nvSpPr>
          <p:spPr bwMode="auto">
            <a:xfrm>
              <a:off x="4760" y="101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8" name="Oval 47"/>
            <p:cNvSpPr>
              <a:spLocks noChangeAspect="1" noChangeArrowheads="1"/>
            </p:cNvSpPr>
            <p:nvPr/>
          </p:nvSpPr>
          <p:spPr bwMode="auto">
            <a:xfrm>
              <a:off x="4701" y="125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29" name="Oval 48"/>
            <p:cNvSpPr>
              <a:spLocks noChangeAspect="1" noChangeArrowheads="1"/>
            </p:cNvSpPr>
            <p:nvPr/>
          </p:nvSpPr>
          <p:spPr bwMode="auto">
            <a:xfrm>
              <a:off x="4805" y="121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0" name="Oval 49"/>
            <p:cNvSpPr>
              <a:spLocks noChangeAspect="1" noChangeArrowheads="1"/>
            </p:cNvSpPr>
            <p:nvPr/>
          </p:nvSpPr>
          <p:spPr bwMode="auto">
            <a:xfrm>
              <a:off x="4745" y="1197"/>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1" name="Oval 50"/>
            <p:cNvSpPr>
              <a:spLocks noChangeAspect="1" noChangeArrowheads="1"/>
            </p:cNvSpPr>
            <p:nvPr/>
          </p:nvSpPr>
          <p:spPr bwMode="auto">
            <a:xfrm>
              <a:off x="4790" y="1142"/>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2" name="Oval 51"/>
            <p:cNvSpPr>
              <a:spLocks noChangeAspect="1" noChangeArrowheads="1"/>
            </p:cNvSpPr>
            <p:nvPr/>
          </p:nvSpPr>
          <p:spPr bwMode="auto">
            <a:xfrm>
              <a:off x="4760" y="127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3" name="Oval 52"/>
            <p:cNvSpPr>
              <a:spLocks noChangeAspect="1" noChangeArrowheads="1"/>
            </p:cNvSpPr>
            <p:nvPr/>
          </p:nvSpPr>
          <p:spPr bwMode="auto">
            <a:xfrm>
              <a:off x="4701" y="139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4" name="Oval 53"/>
            <p:cNvSpPr>
              <a:spLocks noChangeAspect="1" noChangeArrowheads="1"/>
            </p:cNvSpPr>
            <p:nvPr/>
          </p:nvSpPr>
          <p:spPr bwMode="auto">
            <a:xfrm>
              <a:off x="4805" y="132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5" name="Oval 54"/>
            <p:cNvSpPr>
              <a:spLocks noChangeAspect="1" noChangeArrowheads="1"/>
            </p:cNvSpPr>
            <p:nvPr/>
          </p:nvSpPr>
          <p:spPr bwMode="auto">
            <a:xfrm>
              <a:off x="4716" y="132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6" name="Oval 55"/>
            <p:cNvSpPr>
              <a:spLocks noChangeAspect="1" noChangeArrowheads="1"/>
            </p:cNvSpPr>
            <p:nvPr/>
          </p:nvSpPr>
          <p:spPr bwMode="auto">
            <a:xfrm>
              <a:off x="4760" y="138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7" name="Oval 56"/>
            <p:cNvSpPr>
              <a:spLocks noChangeAspect="1" noChangeArrowheads="1"/>
            </p:cNvSpPr>
            <p:nvPr/>
          </p:nvSpPr>
          <p:spPr bwMode="auto">
            <a:xfrm>
              <a:off x="4701" y="150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8" name="Oval 57"/>
            <p:cNvSpPr>
              <a:spLocks noChangeAspect="1" noChangeArrowheads="1"/>
            </p:cNvSpPr>
            <p:nvPr/>
          </p:nvSpPr>
          <p:spPr bwMode="auto">
            <a:xfrm>
              <a:off x="4790" y="150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39" name="Oval 58"/>
            <p:cNvSpPr>
              <a:spLocks noChangeAspect="1" noChangeArrowheads="1"/>
            </p:cNvSpPr>
            <p:nvPr/>
          </p:nvSpPr>
          <p:spPr bwMode="auto">
            <a:xfrm>
              <a:off x="4745" y="145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0" name="Oval 59"/>
            <p:cNvSpPr>
              <a:spLocks noChangeAspect="1" noChangeArrowheads="1"/>
            </p:cNvSpPr>
            <p:nvPr/>
          </p:nvSpPr>
          <p:spPr bwMode="auto">
            <a:xfrm>
              <a:off x="4805" y="143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41" name="Oval 60"/>
            <p:cNvSpPr>
              <a:spLocks noChangeAspect="1" noChangeArrowheads="1"/>
            </p:cNvSpPr>
            <p:nvPr/>
          </p:nvSpPr>
          <p:spPr bwMode="auto">
            <a:xfrm>
              <a:off x="4544" y="149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2" name="Oval 61"/>
            <p:cNvSpPr>
              <a:spLocks noChangeAspect="1" noChangeArrowheads="1"/>
            </p:cNvSpPr>
            <p:nvPr/>
          </p:nvSpPr>
          <p:spPr bwMode="auto">
            <a:xfrm>
              <a:off x="4588" y="154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3" name="Oval 62"/>
            <p:cNvSpPr>
              <a:spLocks noChangeAspect="1" noChangeArrowheads="1"/>
            </p:cNvSpPr>
            <p:nvPr/>
          </p:nvSpPr>
          <p:spPr bwMode="auto">
            <a:xfrm>
              <a:off x="4648" y="149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4" name="Oval 63"/>
            <p:cNvSpPr>
              <a:spLocks noChangeAspect="1" noChangeArrowheads="1"/>
            </p:cNvSpPr>
            <p:nvPr/>
          </p:nvSpPr>
          <p:spPr bwMode="auto">
            <a:xfrm>
              <a:off x="4544" y="160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5" name="Oval 64"/>
            <p:cNvSpPr>
              <a:spLocks noChangeAspect="1" noChangeArrowheads="1"/>
            </p:cNvSpPr>
            <p:nvPr/>
          </p:nvSpPr>
          <p:spPr bwMode="auto">
            <a:xfrm>
              <a:off x="4648" y="156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6" name="Oval 65"/>
            <p:cNvSpPr>
              <a:spLocks noChangeAspect="1" noChangeArrowheads="1"/>
            </p:cNvSpPr>
            <p:nvPr/>
          </p:nvSpPr>
          <p:spPr bwMode="auto">
            <a:xfrm>
              <a:off x="4559" y="167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7" name="Oval 66"/>
            <p:cNvSpPr>
              <a:spLocks noChangeAspect="1" noChangeArrowheads="1"/>
            </p:cNvSpPr>
            <p:nvPr/>
          </p:nvSpPr>
          <p:spPr bwMode="auto">
            <a:xfrm>
              <a:off x="4603" y="161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8" name="Oval 67"/>
            <p:cNvSpPr>
              <a:spLocks noChangeAspect="1" noChangeArrowheads="1"/>
            </p:cNvSpPr>
            <p:nvPr/>
          </p:nvSpPr>
          <p:spPr bwMode="auto">
            <a:xfrm>
              <a:off x="4648" y="167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49" name="Oval 68"/>
            <p:cNvSpPr>
              <a:spLocks noChangeAspect="1" noChangeArrowheads="1"/>
            </p:cNvSpPr>
            <p:nvPr/>
          </p:nvSpPr>
          <p:spPr bwMode="auto">
            <a:xfrm>
              <a:off x="4544" y="1856"/>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0" name="Oval 69"/>
            <p:cNvSpPr>
              <a:spLocks noChangeAspect="1" noChangeArrowheads="1"/>
            </p:cNvSpPr>
            <p:nvPr/>
          </p:nvSpPr>
          <p:spPr bwMode="auto">
            <a:xfrm>
              <a:off x="4588" y="1802"/>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1" name="Oval 70"/>
            <p:cNvSpPr>
              <a:spLocks noChangeAspect="1" noChangeArrowheads="1"/>
            </p:cNvSpPr>
            <p:nvPr/>
          </p:nvSpPr>
          <p:spPr bwMode="auto">
            <a:xfrm>
              <a:off x="4544" y="174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52" name="Oval 71"/>
            <p:cNvSpPr>
              <a:spLocks noChangeAspect="1" noChangeArrowheads="1"/>
            </p:cNvSpPr>
            <p:nvPr/>
          </p:nvSpPr>
          <p:spPr bwMode="auto">
            <a:xfrm>
              <a:off x="4648" y="178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3" name="Oval 72"/>
            <p:cNvSpPr>
              <a:spLocks noChangeAspect="1" noChangeArrowheads="1"/>
            </p:cNvSpPr>
            <p:nvPr/>
          </p:nvSpPr>
          <p:spPr bwMode="auto">
            <a:xfrm>
              <a:off x="4603" y="172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4" name="Oval 73"/>
            <p:cNvSpPr>
              <a:spLocks noChangeAspect="1" noChangeArrowheads="1"/>
            </p:cNvSpPr>
            <p:nvPr/>
          </p:nvSpPr>
          <p:spPr bwMode="auto">
            <a:xfrm>
              <a:off x="4544" y="196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5" name="Oval 74"/>
            <p:cNvSpPr>
              <a:spLocks noChangeAspect="1" noChangeArrowheads="1"/>
            </p:cNvSpPr>
            <p:nvPr/>
          </p:nvSpPr>
          <p:spPr bwMode="auto">
            <a:xfrm>
              <a:off x="4648" y="193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6" name="Oval 75"/>
            <p:cNvSpPr>
              <a:spLocks noChangeAspect="1" noChangeArrowheads="1"/>
            </p:cNvSpPr>
            <p:nvPr/>
          </p:nvSpPr>
          <p:spPr bwMode="auto">
            <a:xfrm>
              <a:off x="4588" y="191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7" name="Oval 76"/>
            <p:cNvSpPr>
              <a:spLocks noChangeAspect="1" noChangeArrowheads="1"/>
            </p:cNvSpPr>
            <p:nvPr/>
          </p:nvSpPr>
          <p:spPr bwMode="auto">
            <a:xfrm>
              <a:off x="4633" y="1856"/>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8" name="Oval 77"/>
            <p:cNvSpPr>
              <a:spLocks noChangeAspect="1" noChangeArrowheads="1"/>
            </p:cNvSpPr>
            <p:nvPr/>
          </p:nvSpPr>
          <p:spPr bwMode="auto">
            <a:xfrm>
              <a:off x="4603" y="198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59" name="Oval 78"/>
            <p:cNvSpPr>
              <a:spLocks noChangeAspect="1" noChangeArrowheads="1"/>
            </p:cNvSpPr>
            <p:nvPr/>
          </p:nvSpPr>
          <p:spPr bwMode="auto">
            <a:xfrm>
              <a:off x="4544" y="211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0" name="Oval 79"/>
            <p:cNvSpPr>
              <a:spLocks noChangeAspect="1" noChangeArrowheads="1"/>
            </p:cNvSpPr>
            <p:nvPr/>
          </p:nvSpPr>
          <p:spPr bwMode="auto">
            <a:xfrm>
              <a:off x="4648" y="20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1" name="Oval 80"/>
            <p:cNvSpPr>
              <a:spLocks noChangeAspect="1" noChangeArrowheads="1"/>
            </p:cNvSpPr>
            <p:nvPr/>
          </p:nvSpPr>
          <p:spPr bwMode="auto">
            <a:xfrm>
              <a:off x="4559" y="20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2" name="Oval 81"/>
            <p:cNvSpPr>
              <a:spLocks noChangeAspect="1" noChangeArrowheads="1"/>
            </p:cNvSpPr>
            <p:nvPr/>
          </p:nvSpPr>
          <p:spPr bwMode="auto">
            <a:xfrm>
              <a:off x="4603" y="209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3" name="Oval 82"/>
            <p:cNvSpPr>
              <a:spLocks noChangeAspect="1" noChangeArrowheads="1"/>
            </p:cNvSpPr>
            <p:nvPr/>
          </p:nvSpPr>
          <p:spPr bwMode="auto">
            <a:xfrm>
              <a:off x="4544" y="222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64" name="Oval 83"/>
            <p:cNvSpPr>
              <a:spLocks noChangeAspect="1" noChangeArrowheads="1"/>
            </p:cNvSpPr>
            <p:nvPr/>
          </p:nvSpPr>
          <p:spPr bwMode="auto">
            <a:xfrm>
              <a:off x="4633" y="222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5" name="Oval 84"/>
            <p:cNvSpPr>
              <a:spLocks noChangeAspect="1" noChangeArrowheads="1"/>
            </p:cNvSpPr>
            <p:nvPr/>
          </p:nvSpPr>
          <p:spPr bwMode="auto">
            <a:xfrm>
              <a:off x="4588" y="2167"/>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6" name="Oval 85"/>
            <p:cNvSpPr>
              <a:spLocks noChangeAspect="1" noChangeArrowheads="1"/>
            </p:cNvSpPr>
            <p:nvPr/>
          </p:nvSpPr>
          <p:spPr bwMode="auto">
            <a:xfrm>
              <a:off x="4648" y="214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7" name="Oval 86"/>
            <p:cNvSpPr>
              <a:spLocks noChangeAspect="1" noChangeArrowheads="1"/>
            </p:cNvSpPr>
            <p:nvPr/>
          </p:nvSpPr>
          <p:spPr bwMode="auto">
            <a:xfrm>
              <a:off x="4701" y="150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8" name="Oval 87"/>
            <p:cNvSpPr>
              <a:spLocks noChangeAspect="1" noChangeArrowheads="1"/>
            </p:cNvSpPr>
            <p:nvPr/>
          </p:nvSpPr>
          <p:spPr bwMode="auto">
            <a:xfrm>
              <a:off x="4745" y="155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69" name="Oval 88"/>
            <p:cNvSpPr>
              <a:spLocks noChangeAspect="1" noChangeArrowheads="1"/>
            </p:cNvSpPr>
            <p:nvPr/>
          </p:nvSpPr>
          <p:spPr bwMode="auto">
            <a:xfrm>
              <a:off x="4805" y="15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70" name="Oval 89"/>
            <p:cNvSpPr>
              <a:spLocks noChangeAspect="1" noChangeArrowheads="1"/>
            </p:cNvSpPr>
            <p:nvPr/>
          </p:nvSpPr>
          <p:spPr bwMode="auto">
            <a:xfrm>
              <a:off x="4701" y="161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1" name="Oval 90"/>
            <p:cNvSpPr>
              <a:spLocks noChangeAspect="1" noChangeArrowheads="1"/>
            </p:cNvSpPr>
            <p:nvPr/>
          </p:nvSpPr>
          <p:spPr bwMode="auto">
            <a:xfrm>
              <a:off x="4805" y="157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2" name="Oval 91"/>
            <p:cNvSpPr>
              <a:spLocks noChangeAspect="1" noChangeArrowheads="1"/>
            </p:cNvSpPr>
            <p:nvPr/>
          </p:nvSpPr>
          <p:spPr bwMode="auto">
            <a:xfrm>
              <a:off x="4716" y="168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3" name="Oval 92"/>
            <p:cNvSpPr>
              <a:spLocks noChangeAspect="1" noChangeArrowheads="1"/>
            </p:cNvSpPr>
            <p:nvPr/>
          </p:nvSpPr>
          <p:spPr bwMode="auto">
            <a:xfrm>
              <a:off x="4760" y="162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4" name="Oval 93"/>
            <p:cNvSpPr>
              <a:spLocks noChangeAspect="1" noChangeArrowheads="1"/>
            </p:cNvSpPr>
            <p:nvPr/>
          </p:nvSpPr>
          <p:spPr bwMode="auto">
            <a:xfrm>
              <a:off x="4805" y="168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5" name="Oval 94"/>
            <p:cNvSpPr>
              <a:spLocks noChangeAspect="1" noChangeArrowheads="1"/>
            </p:cNvSpPr>
            <p:nvPr/>
          </p:nvSpPr>
          <p:spPr bwMode="auto">
            <a:xfrm>
              <a:off x="4701" y="1865"/>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6" name="Oval 95"/>
            <p:cNvSpPr>
              <a:spLocks noChangeAspect="1" noChangeArrowheads="1"/>
            </p:cNvSpPr>
            <p:nvPr/>
          </p:nvSpPr>
          <p:spPr bwMode="auto">
            <a:xfrm>
              <a:off x="4745" y="181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7" name="Oval 96"/>
            <p:cNvSpPr>
              <a:spLocks noChangeAspect="1" noChangeArrowheads="1"/>
            </p:cNvSpPr>
            <p:nvPr/>
          </p:nvSpPr>
          <p:spPr bwMode="auto">
            <a:xfrm>
              <a:off x="4701" y="175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8" name="Oval 97"/>
            <p:cNvSpPr>
              <a:spLocks noChangeAspect="1" noChangeArrowheads="1"/>
            </p:cNvSpPr>
            <p:nvPr/>
          </p:nvSpPr>
          <p:spPr bwMode="auto">
            <a:xfrm>
              <a:off x="4805" y="179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79" name="Oval 98"/>
            <p:cNvSpPr>
              <a:spLocks noChangeAspect="1" noChangeArrowheads="1"/>
            </p:cNvSpPr>
            <p:nvPr/>
          </p:nvSpPr>
          <p:spPr bwMode="auto">
            <a:xfrm>
              <a:off x="4760" y="173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0" name="Oval 99"/>
            <p:cNvSpPr>
              <a:spLocks noChangeAspect="1" noChangeArrowheads="1"/>
            </p:cNvSpPr>
            <p:nvPr/>
          </p:nvSpPr>
          <p:spPr bwMode="auto">
            <a:xfrm>
              <a:off x="4701" y="197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1" name="Oval 100"/>
            <p:cNvSpPr>
              <a:spLocks noChangeAspect="1" noChangeArrowheads="1"/>
            </p:cNvSpPr>
            <p:nvPr/>
          </p:nvSpPr>
          <p:spPr bwMode="auto">
            <a:xfrm>
              <a:off x="4805" y="19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2" name="Oval 101"/>
            <p:cNvSpPr>
              <a:spLocks noChangeAspect="1" noChangeArrowheads="1"/>
            </p:cNvSpPr>
            <p:nvPr/>
          </p:nvSpPr>
          <p:spPr bwMode="auto">
            <a:xfrm>
              <a:off x="4745" y="192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3" name="Oval 102"/>
            <p:cNvSpPr>
              <a:spLocks noChangeAspect="1" noChangeArrowheads="1"/>
            </p:cNvSpPr>
            <p:nvPr/>
          </p:nvSpPr>
          <p:spPr bwMode="auto">
            <a:xfrm>
              <a:off x="4790" y="1865"/>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4" name="Oval 103"/>
            <p:cNvSpPr>
              <a:spLocks noChangeAspect="1" noChangeArrowheads="1"/>
            </p:cNvSpPr>
            <p:nvPr/>
          </p:nvSpPr>
          <p:spPr bwMode="auto">
            <a:xfrm>
              <a:off x="4760" y="199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5" name="Oval 104"/>
            <p:cNvSpPr>
              <a:spLocks noChangeAspect="1" noChangeArrowheads="1"/>
            </p:cNvSpPr>
            <p:nvPr/>
          </p:nvSpPr>
          <p:spPr bwMode="auto">
            <a:xfrm>
              <a:off x="4701" y="212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6" name="Oval 105"/>
            <p:cNvSpPr>
              <a:spLocks noChangeAspect="1" noChangeArrowheads="1"/>
            </p:cNvSpPr>
            <p:nvPr/>
          </p:nvSpPr>
          <p:spPr bwMode="auto">
            <a:xfrm>
              <a:off x="4805" y="204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7" name="Oval 106"/>
            <p:cNvSpPr>
              <a:spLocks noChangeAspect="1" noChangeArrowheads="1"/>
            </p:cNvSpPr>
            <p:nvPr/>
          </p:nvSpPr>
          <p:spPr bwMode="auto">
            <a:xfrm>
              <a:off x="4716" y="204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8" name="Oval 107"/>
            <p:cNvSpPr>
              <a:spLocks noChangeAspect="1" noChangeArrowheads="1"/>
            </p:cNvSpPr>
            <p:nvPr/>
          </p:nvSpPr>
          <p:spPr bwMode="auto">
            <a:xfrm>
              <a:off x="4760" y="210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89" name="Oval 108"/>
            <p:cNvSpPr>
              <a:spLocks noChangeAspect="1" noChangeArrowheads="1"/>
            </p:cNvSpPr>
            <p:nvPr/>
          </p:nvSpPr>
          <p:spPr bwMode="auto">
            <a:xfrm>
              <a:off x="4701" y="223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90" name="Oval 109"/>
            <p:cNvSpPr>
              <a:spLocks noChangeAspect="1" noChangeArrowheads="1"/>
            </p:cNvSpPr>
            <p:nvPr/>
          </p:nvSpPr>
          <p:spPr bwMode="auto">
            <a:xfrm>
              <a:off x="4790" y="223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91" name="Oval 110"/>
            <p:cNvSpPr>
              <a:spLocks noChangeAspect="1" noChangeArrowheads="1"/>
            </p:cNvSpPr>
            <p:nvPr/>
          </p:nvSpPr>
          <p:spPr bwMode="auto">
            <a:xfrm>
              <a:off x="4745" y="217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192" name="Oval 111"/>
            <p:cNvSpPr>
              <a:spLocks noChangeAspect="1" noChangeArrowheads="1"/>
            </p:cNvSpPr>
            <p:nvPr/>
          </p:nvSpPr>
          <p:spPr bwMode="auto">
            <a:xfrm>
              <a:off x="4805" y="215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3" name="Oval 112"/>
            <p:cNvSpPr>
              <a:spLocks noChangeAspect="1" noChangeArrowheads="1"/>
            </p:cNvSpPr>
            <p:nvPr/>
          </p:nvSpPr>
          <p:spPr bwMode="auto">
            <a:xfrm>
              <a:off x="4863" y="76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4" name="Oval 113"/>
            <p:cNvSpPr>
              <a:spLocks noChangeAspect="1" noChangeArrowheads="1"/>
            </p:cNvSpPr>
            <p:nvPr/>
          </p:nvSpPr>
          <p:spPr bwMode="auto">
            <a:xfrm>
              <a:off x="4907" y="82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5" name="Oval 114"/>
            <p:cNvSpPr>
              <a:spLocks noChangeAspect="1" noChangeArrowheads="1"/>
            </p:cNvSpPr>
            <p:nvPr/>
          </p:nvSpPr>
          <p:spPr bwMode="auto">
            <a:xfrm>
              <a:off x="4967" y="76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6" name="Oval 115"/>
            <p:cNvSpPr>
              <a:spLocks noChangeAspect="1" noChangeArrowheads="1"/>
            </p:cNvSpPr>
            <p:nvPr/>
          </p:nvSpPr>
          <p:spPr bwMode="auto">
            <a:xfrm>
              <a:off x="4863" y="87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7" name="Oval 116"/>
            <p:cNvSpPr>
              <a:spLocks noChangeAspect="1" noChangeArrowheads="1"/>
            </p:cNvSpPr>
            <p:nvPr/>
          </p:nvSpPr>
          <p:spPr bwMode="auto">
            <a:xfrm>
              <a:off x="4967" y="84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8" name="Oval 117"/>
            <p:cNvSpPr>
              <a:spLocks noChangeAspect="1" noChangeArrowheads="1"/>
            </p:cNvSpPr>
            <p:nvPr/>
          </p:nvSpPr>
          <p:spPr bwMode="auto">
            <a:xfrm>
              <a:off x="4878" y="95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199" name="Oval 118"/>
            <p:cNvSpPr>
              <a:spLocks noChangeAspect="1" noChangeArrowheads="1"/>
            </p:cNvSpPr>
            <p:nvPr/>
          </p:nvSpPr>
          <p:spPr bwMode="auto">
            <a:xfrm>
              <a:off x="4922" y="89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0" name="Oval 119"/>
            <p:cNvSpPr>
              <a:spLocks noChangeAspect="1" noChangeArrowheads="1"/>
            </p:cNvSpPr>
            <p:nvPr/>
          </p:nvSpPr>
          <p:spPr bwMode="auto">
            <a:xfrm>
              <a:off x="4967" y="95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1" name="Oval 120"/>
            <p:cNvSpPr>
              <a:spLocks noChangeAspect="1" noChangeArrowheads="1"/>
            </p:cNvSpPr>
            <p:nvPr/>
          </p:nvSpPr>
          <p:spPr bwMode="auto">
            <a:xfrm>
              <a:off x="4863" y="113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2" name="Oval 121"/>
            <p:cNvSpPr>
              <a:spLocks noChangeAspect="1" noChangeArrowheads="1"/>
            </p:cNvSpPr>
            <p:nvPr/>
          </p:nvSpPr>
          <p:spPr bwMode="auto">
            <a:xfrm>
              <a:off x="4907" y="107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3" name="Oval 122"/>
            <p:cNvSpPr>
              <a:spLocks noChangeAspect="1" noChangeArrowheads="1"/>
            </p:cNvSpPr>
            <p:nvPr/>
          </p:nvSpPr>
          <p:spPr bwMode="auto">
            <a:xfrm>
              <a:off x="4863" y="102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204" name="Oval 123"/>
            <p:cNvSpPr>
              <a:spLocks noChangeAspect="1" noChangeArrowheads="1"/>
            </p:cNvSpPr>
            <p:nvPr/>
          </p:nvSpPr>
          <p:spPr bwMode="auto">
            <a:xfrm>
              <a:off x="4967" y="10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5" name="Oval 124"/>
            <p:cNvSpPr>
              <a:spLocks noChangeAspect="1" noChangeArrowheads="1"/>
            </p:cNvSpPr>
            <p:nvPr/>
          </p:nvSpPr>
          <p:spPr bwMode="auto">
            <a:xfrm>
              <a:off x="4922" y="100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6" name="Oval 125"/>
            <p:cNvSpPr>
              <a:spLocks noChangeAspect="1" noChangeArrowheads="1"/>
            </p:cNvSpPr>
            <p:nvPr/>
          </p:nvSpPr>
          <p:spPr bwMode="auto">
            <a:xfrm>
              <a:off x="4863" y="124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7" name="Oval 126"/>
            <p:cNvSpPr>
              <a:spLocks noChangeAspect="1" noChangeArrowheads="1"/>
            </p:cNvSpPr>
            <p:nvPr/>
          </p:nvSpPr>
          <p:spPr bwMode="auto">
            <a:xfrm>
              <a:off x="4967" y="120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8" name="Oval 127"/>
            <p:cNvSpPr>
              <a:spLocks noChangeAspect="1" noChangeArrowheads="1"/>
            </p:cNvSpPr>
            <p:nvPr/>
          </p:nvSpPr>
          <p:spPr bwMode="auto">
            <a:xfrm>
              <a:off x="4907" y="118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09" name="Oval 128"/>
            <p:cNvSpPr>
              <a:spLocks noChangeAspect="1" noChangeArrowheads="1"/>
            </p:cNvSpPr>
            <p:nvPr/>
          </p:nvSpPr>
          <p:spPr bwMode="auto">
            <a:xfrm>
              <a:off x="4952" y="113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0" name="Oval 129"/>
            <p:cNvSpPr>
              <a:spLocks noChangeAspect="1" noChangeArrowheads="1"/>
            </p:cNvSpPr>
            <p:nvPr/>
          </p:nvSpPr>
          <p:spPr bwMode="auto">
            <a:xfrm>
              <a:off x="4922" y="126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1" name="Oval 130"/>
            <p:cNvSpPr>
              <a:spLocks noChangeAspect="1" noChangeArrowheads="1"/>
            </p:cNvSpPr>
            <p:nvPr/>
          </p:nvSpPr>
          <p:spPr bwMode="auto">
            <a:xfrm>
              <a:off x="4863" y="138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2" name="Oval 131"/>
            <p:cNvSpPr>
              <a:spLocks noChangeAspect="1" noChangeArrowheads="1"/>
            </p:cNvSpPr>
            <p:nvPr/>
          </p:nvSpPr>
          <p:spPr bwMode="auto">
            <a:xfrm>
              <a:off x="4967" y="13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3" name="Oval 132"/>
            <p:cNvSpPr>
              <a:spLocks noChangeAspect="1" noChangeArrowheads="1"/>
            </p:cNvSpPr>
            <p:nvPr/>
          </p:nvSpPr>
          <p:spPr bwMode="auto">
            <a:xfrm>
              <a:off x="4878" y="13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4" name="Oval 133"/>
            <p:cNvSpPr>
              <a:spLocks noChangeAspect="1" noChangeArrowheads="1"/>
            </p:cNvSpPr>
            <p:nvPr/>
          </p:nvSpPr>
          <p:spPr bwMode="auto">
            <a:xfrm>
              <a:off x="4922" y="137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5" name="Oval 134"/>
            <p:cNvSpPr>
              <a:spLocks noChangeAspect="1" noChangeArrowheads="1"/>
            </p:cNvSpPr>
            <p:nvPr/>
          </p:nvSpPr>
          <p:spPr bwMode="auto">
            <a:xfrm>
              <a:off x="4863" y="149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6" name="Oval 135"/>
            <p:cNvSpPr>
              <a:spLocks noChangeAspect="1" noChangeArrowheads="1"/>
            </p:cNvSpPr>
            <p:nvPr/>
          </p:nvSpPr>
          <p:spPr bwMode="auto">
            <a:xfrm>
              <a:off x="4952" y="149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7" name="Oval 136"/>
            <p:cNvSpPr>
              <a:spLocks noChangeAspect="1" noChangeArrowheads="1"/>
            </p:cNvSpPr>
            <p:nvPr/>
          </p:nvSpPr>
          <p:spPr bwMode="auto">
            <a:xfrm>
              <a:off x="4907" y="144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8" name="Oval 137"/>
            <p:cNvSpPr>
              <a:spLocks noChangeAspect="1" noChangeArrowheads="1"/>
            </p:cNvSpPr>
            <p:nvPr/>
          </p:nvSpPr>
          <p:spPr bwMode="auto">
            <a:xfrm>
              <a:off x="4967" y="142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19" name="Oval 138"/>
            <p:cNvSpPr>
              <a:spLocks noChangeAspect="1" noChangeArrowheads="1"/>
            </p:cNvSpPr>
            <p:nvPr/>
          </p:nvSpPr>
          <p:spPr bwMode="auto">
            <a:xfrm>
              <a:off x="5021" y="77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0" name="Oval 139"/>
            <p:cNvSpPr>
              <a:spLocks noChangeAspect="1" noChangeArrowheads="1"/>
            </p:cNvSpPr>
            <p:nvPr/>
          </p:nvSpPr>
          <p:spPr bwMode="auto">
            <a:xfrm>
              <a:off x="5065" y="83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1" name="Oval 140"/>
            <p:cNvSpPr>
              <a:spLocks noChangeAspect="1" noChangeArrowheads="1"/>
            </p:cNvSpPr>
            <p:nvPr/>
          </p:nvSpPr>
          <p:spPr bwMode="auto">
            <a:xfrm>
              <a:off x="5125" y="77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2" name="Oval 141"/>
            <p:cNvSpPr>
              <a:spLocks noChangeAspect="1" noChangeArrowheads="1"/>
            </p:cNvSpPr>
            <p:nvPr/>
          </p:nvSpPr>
          <p:spPr bwMode="auto">
            <a:xfrm>
              <a:off x="5021" y="88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3" name="Oval 142"/>
            <p:cNvSpPr>
              <a:spLocks noChangeAspect="1" noChangeArrowheads="1"/>
            </p:cNvSpPr>
            <p:nvPr/>
          </p:nvSpPr>
          <p:spPr bwMode="auto">
            <a:xfrm>
              <a:off x="5125" y="85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4" name="Oval 143"/>
            <p:cNvSpPr>
              <a:spLocks noChangeAspect="1" noChangeArrowheads="1"/>
            </p:cNvSpPr>
            <p:nvPr/>
          </p:nvSpPr>
          <p:spPr bwMode="auto">
            <a:xfrm>
              <a:off x="5036" y="9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5" name="Oval 144"/>
            <p:cNvSpPr>
              <a:spLocks noChangeAspect="1" noChangeArrowheads="1"/>
            </p:cNvSpPr>
            <p:nvPr/>
          </p:nvSpPr>
          <p:spPr bwMode="auto">
            <a:xfrm>
              <a:off x="5080" y="90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6" name="Oval 145"/>
            <p:cNvSpPr>
              <a:spLocks noChangeAspect="1" noChangeArrowheads="1"/>
            </p:cNvSpPr>
            <p:nvPr/>
          </p:nvSpPr>
          <p:spPr bwMode="auto">
            <a:xfrm>
              <a:off x="5125" y="9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7" name="Oval 146"/>
            <p:cNvSpPr>
              <a:spLocks noChangeAspect="1" noChangeArrowheads="1"/>
            </p:cNvSpPr>
            <p:nvPr/>
          </p:nvSpPr>
          <p:spPr bwMode="auto">
            <a:xfrm>
              <a:off x="5021" y="114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8" name="Oval 147"/>
            <p:cNvSpPr>
              <a:spLocks noChangeAspect="1" noChangeArrowheads="1"/>
            </p:cNvSpPr>
            <p:nvPr/>
          </p:nvSpPr>
          <p:spPr bwMode="auto">
            <a:xfrm>
              <a:off x="5065" y="108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29" name="Oval 148"/>
            <p:cNvSpPr>
              <a:spLocks noChangeAspect="1" noChangeArrowheads="1"/>
            </p:cNvSpPr>
            <p:nvPr/>
          </p:nvSpPr>
          <p:spPr bwMode="auto">
            <a:xfrm>
              <a:off x="5021" y="103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0" name="Oval 149"/>
            <p:cNvSpPr>
              <a:spLocks noChangeAspect="1" noChangeArrowheads="1"/>
            </p:cNvSpPr>
            <p:nvPr/>
          </p:nvSpPr>
          <p:spPr bwMode="auto">
            <a:xfrm>
              <a:off x="5125" y="106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1" name="Oval 150"/>
            <p:cNvSpPr>
              <a:spLocks noChangeAspect="1" noChangeArrowheads="1"/>
            </p:cNvSpPr>
            <p:nvPr/>
          </p:nvSpPr>
          <p:spPr bwMode="auto">
            <a:xfrm>
              <a:off x="5080" y="101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2" name="Oval 151"/>
            <p:cNvSpPr>
              <a:spLocks noChangeAspect="1" noChangeArrowheads="1"/>
            </p:cNvSpPr>
            <p:nvPr/>
          </p:nvSpPr>
          <p:spPr bwMode="auto">
            <a:xfrm>
              <a:off x="5021" y="125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3" name="Oval 152"/>
            <p:cNvSpPr>
              <a:spLocks noChangeAspect="1" noChangeArrowheads="1"/>
            </p:cNvSpPr>
            <p:nvPr/>
          </p:nvSpPr>
          <p:spPr bwMode="auto">
            <a:xfrm>
              <a:off x="5125" y="12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4" name="Oval 153"/>
            <p:cNvSpPr>
              <a:spLocks noChangeAspect="1" noChangeArrowheads="1"/>
            </p:cNvSpPr>
            <p:nvPr/>
          </p:nvSpPr>
          <p:spPr bwMode="auto">
            <a:xfrm>
              <a:off x="5065" y="119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5" name="Oval 154"/>
            <p:cNvSpPr>
              <a:spLocks noChangeAspect="1" noChangeArrowheads="1"/>
            </p:cNvSpPr>
            <p:nvPr/>
          </p:nvSpPr>
          <p:spPr bwMode="auto">
            <a:xfrm>
              <a:off x="5110" y="114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6" name="Oval 155"/>
            <p:cNvSpPr>
              <a:spLocks noChangeAspect="1" noChangeArrowheads="1"/>
            </p:cNvSpPr>
            <p:nvPr/>
          </p:nvSpPr>
          <p:spPr bwMode="auto">
            <a:xfrm>
              <a:off x="5080" y="127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7" name="Oval 156"/>
            <p:cNvSpPr>
              <a:spLocks noChangeAspect="1" noChangeArrowheads="1"/>
            </p:cNvSpPr>
            <p:nvPr/>
          </p:nvSpPr>
          <p:spPr bwMode="auto">
            <a:xfrm>
              <a:off x="5021" y="139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8" name="Oval 157"/>
            <p:cNvSpPr>
              <a:spLocks noChangeAspect="1" noChangeArrowheads="1"/>
            </p:cNvSpPr>
            <p:nvPr/>
          </p:nvSpPr>
          <p:spPr bwMode="auto">
            <a:xfrm>
              <a:off x="5125" y="132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39" name="Oval 158"/>
            <p:cNvSpPr>
              <a:spLocks noChangeAspect="1" noChangeArrowheads="1"/>
            </p:cNvSpPr>
            <p:nvPr/>
          </p:nvSpPr>
          <p:spPr bwMode="auto">
            <a:xfrm>
              <a:off x="5036" y="132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0" name="Oval 159"/>
            <p:cNvSpPr>
              <a:spLocks noChangeAspect="1" noChangeArrowheads="1"/>
            </p:cNvSpPr>
            <p:nvPr/>
          </p:nvSpPr>
          <p:spPr bwMode="auto">
            <a:xfrm>
              <a:off x="5080" y="138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1" name="Oval 160"/>
            <p:cNvSpPr>
              <a:spLocks noChangeAspect="1" noChangeArrowheads="1"/>
            </p:cNvSpPr>
            <p:nvPr/>
          </p:nvSpPr>
          <p:spPr bwMode="auto">
            <a:xfrm>
              <a:off x="5021" y="150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2" name="Oval 161"/>
            <p:cNvSpPr>
              <a:spLocks noChangeAspect="1" noChangeArrowheads="1"/>
            </p:cNvSpPr>
            <p:nvPr/>
          </p:nvSpPr>
          <p:spPr bwMode="auto">
            <a:xfrm>
              <a:off x="5110" y="150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3" name="Oval 162"/>
            <p:cNvSpPr>
              <a:spLocks noChangeAspect="1" noChangeArrowheads="1"/>
            </p:cNvSpPr>
            <p:nvPr/>
          </p:nvSpPr>
          <p:spPr bwMode="auto">
            <a:xfrm>
              <a:off x="5065" y="145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4" name="Oval 163"/>
            <p:cNvSpPr>
              <a:spLocks noChangeAspect="1" noChangeArrowheads="1"/>
            </p:cNvSpPr>
            <p:nvPr/>
          </p:nvSpPr>
          <p:spPr bwMode="auto">
            <a:xfrm>
              <a:off x="5125" y="143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5" name="Oval 164"/>
            <p:cNvSpPr>
              <a:spLocks noChangeAspect="1" noChangeArrowheads="1"/>
            </p:cNvSpPr>
            <p:nvPr/>
          </p:nvSpPr>
          <p:spPr bwMode="auto">
            <a:xfrm>
              <a:off x="4863" y="14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6" name="Oval 165"/>
            <p:cNvSpPr>
              <a:spLocks noChangeAspect="1" noChangeArrowheads="1"/>
            </p:cNvSpPr>
            <p:nvPr/>
          </p:nvSpPr>
          <p:spPr bwMode="auto">
            <a:xfrm>
              <a:off x="4907" y="154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7" name="Oval 166"/>
            <p:cNvSpPr>
              <a:spLocks noChangeAspect="1" noChangeArrowheads="1"/>
            </p:cNvSpPr>
            <p:nvPr/>
          </p:nvSpPr>
          <p:spPr bwMode="auto">
            <a:xfrm>
              <a:off x="4863" y="160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8" name="Oval 167"/>
            <p:cNvSpPr>
              <a:spLocks noChangeAspect="1" noChangeArrowheads="1"/>
            </p:cNvSpPr>
            <p:nvPr/>
          </p:nvSpPr>
          <p:spPr bwMode="auto">
            <a:xfrm>
              <a:off x="4967" y="156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49" name="Oval 168"/>
            <p:cNvSpPr>
              <a:spLocks noChangeAspect="1" noChangeArrowheads="1"/>
            </p:cNvSpPr>
            <p:nvPr/>
          </p:nvSpPr>
          <p:spPr bwMode="auto">
            <a:xfrm>
              <a:off x="4878" y="167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0" name="Oval 169"/>
            <p:cNvSpPr>
              <a:spLocks noChangeAspect="1" noChangeArrowheads="1"/>
            </p:cNvSpPr>
            <p:nvPr/>
          </p:nvSpPr>
          <p:spPr bwMode="auto">
            <a:xfrm>
              <a:off x="4922" y="161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1" name="Oval 170"/>
            <p:cNvSpPr>
              <a:spLocks noChangeAspect="1" noChangeArrowheads="1"/>
            </p:cNvSpPr>
            <p:nvPr/>
          </p:nvSpPr>
          <p:spPr bwMode="auto">
            <a:xfrm>
              <a:off x="4967" y="167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2" name="Oval 171"/>
            <p:cNvSpPr>
              <a:spLocks noChangeAspect="1" noChangeArrowheads="1"/>
            </p:cNvSpPr>
            <p:nvPr/>
          </p:nvSpPr>
          <p:spPr bwMode="auto">
            <a:xfrm>
              <a:off x="4863" y="185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3" name="Oval 172"/>
            <p:cNvSpPr>
              <a:spLocks noChangeAspect="1" noChangeArrowheads="1"/>
            </p:cNvSpPr>
            <p:nvPr/>
          </p:nvSpPr>
          <p:spPr bwMode="auto">
            <a:xfrm>
              <a:off x="4907" y="180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4" name="Oval 173"/>
            <p:cNvSpPr>
              <a:spLocks noChangeAspect="1" noChangeArrowheads="1"/>
            </p:cNvSpPr>
            <p:nvPr/>
          </p:nvSpPr>
          <p:spPr bwMode="auto">
            <a:xfrm>
              <a:off x="4863" y="174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5" name="Oval 174"/>
            <p:cNvSpPr>
              <a:spLocks noChangeAspect="1" noChangeArrowheads="1"/>
            </p:cNvSpPr>
            <p:nvPr/>
          </p:nvSpPr>
          <p:spPr bwMode="auto">
            <a:xfrm>
              <a:off x="4967" y="17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6" name="Oval 175"/>
            <p:cNvSpPr>
              <a:spLocks noChangeAspect="1" noChangeArrowheads="1"/>
            </p:cNvSpPr>
            <p:nvPr/>
          </p:nvSpPr>
          <p:spPr bwMode="auto">
            <a:xfrm>
              <a:off x="4922" y="172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7" name="Oval 176"/>
            <p:cNvSpPr>
              <a:spLocks noChangeAspect="1" noChangeArrowheads="1"/>
            </p:cNvSpPr>
            <p:nvPr/>
          </p:nvSpPr>
          <p:spPr bwMode="auto">
            <a:xfrm>
              <a:off x="4863" y="196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8" name="Oval 177"/>
            <p:cNvSpPr>
              <a:spLocks noChangeAspect="1" noChangeArrowheads="1"/>
            </p:cNvSpPr>
            <p:nvPr/>
          </p:nvSpPr>
          <p:spPr bwMode="auto">
            <a:xfrm>
              <a:off x="4967" y="193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59" name="Oval 178"/>
            <p:cNvSpPr>
              <a:spLocks noChangeAspect="1" noChangeArrowheads="1"/>
            </p:cNvSpPr>
            <p:nvPr/>
          </p:nvSpPr>
          <p:spPr bwMode="auto">
            <a:xfrm>
              <a:off x="4907" y="19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0" name="Oval 179"/>
            <p:cNvSpPr>
              <a:spLocks noChangeAspect="1" noChangeArrowheads="1"/>
            </p:cNvSpPr>
            <p:nvPr/>
          </p:nvSpPr>
          <p:spPr bwMode="auto">
            <a:xfrm>
              <a:off x="4952" y="185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1" name="Oval 180"/>
            <p:cNvSpPr>
              <a:spLocks noChangeAspect="1" noChangeArrowheads="1"/>
            </p:cNvSpPr>
            <p:nvPr/>
          </p:nvSpPr>
          <p:spPr bwMode="auto">
            <a:xfrm>
              <a:off x="4922" y="198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2" name="Oval 181"/>
            <p:cNvSpPr>
              <a:spLocks noChangeAspect="1" noChangeArrowheads="1"/>
            </p:cNvSpPr>
            <p:nvPr/>
          </p:nvSpPr>
          <p:spPr bwMode="auto">
            <a:xfrm>
              <a:off x="4863" y="211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3" name="Oval 182"/>
            <p:cNvSpPr>
              <a:spLocks noChangeAspect="1" noChangeArrowheads="1"/>
            </p:cNvSpPr>
            <p:nvPr/>
          </p:nvSpPr>
          <p:spPr bwMode="auto">
            <a:xfrm>
              <a:off x="4967" y="20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4" name="Oval 183"/>
            <p:cNvSpPr>
              <a:spLocks noChangeAspect="1" noChangeArrowheads="1"/>
            </p:cNvSpPr>
            <p:nvPr/>
          </p:nvSpPr>
          <p:spPr bwMode="auto">
            <a:xfrm>
              <a:off x="4878" y="20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5" name="Oval 184"/>
            <p:cNvSpPr>
              <a:spLocks noChangeAspect="1" noChangeArrowheads="1"/>
            </p:cNvSpPr>
            <p:nvPr/>
          </p:nvSpPr>
          <p:spPr bwMode="auto">
            <a:xfrm>
              <a:off x="4922" y="209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6" name="Oval 185"/>
            <p:cNvSpPr>
              <a:spLocks noChangeAspect="1" noChangeArrowheads="1"/>
            </p:cNvSpPr>
            <p:nvPr/>
          </p:nvSpPr>
          <p:spPr bwMode="auto">
            <a:xfrm>
              <a:off x="4863" y="222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7" name="Oval 186"/>
            <p:cNvSpPr>
              <a:spLocks noChangeAspect="1" noChangeArrowheads="1"/>
            </p:cNvSpPr>
            <p:nvPr/>
          </p:nvSpPr>
          <p:spPr bwMode="auto">
            <a:xfrm>
              <a:off x="4952" y="222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8" name="Oval 187"/>
            <p:cNvSpPr>
              <a:spLocks noChangeAspect="1" noChangeArrowheads="1"/>
            </p:cNvSpPr>
            <p:nvPr/>
          </p:nvSpPr>
          <p:spPr bwMode="auto">
            <a:xfrm>
              <a:off x="4907" y="216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69" name="Oval 188"/>
            <p:cNvSpPr>
              <a:spLocks noChangeAspect="1" noChangeArrowheads="1"/>
            </p:cNvSpPr>
            <p:nvPr/>
          </p:nvSpPr>
          <p:spPr bwMode="auto">
            <a:xfrm>
              <a:off x="4967" y="214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0" name="Oval 189"/>
            <p:cNvSpPr>
              <a:spLocks noChangeAspect="1" noChangeArrowheads="1"/>
            </p:cNvSpPr>
            <p:nvPr/>
          </p:nvSpPr>
          <p:spPr bwMode="auto">
            <a:xfrm>
              <a:off x="5021" y="15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1" name="Oval 190"/>
            <p:cNvSpPr>
              <a:spLocks noChangeAspect="1" noChangeArrowheads="1"/>
            </p:cNvSpPr>
            <p:nvPr/>
          </p:nvSpPr>
          <p:spPr bwMode="auto">
            <a:xfrm>
              <a:off x="5065" y="155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2" name="Oval 191"/>
            <p:cNvSpPr>
              <a:spLocks noChangeAspect="1" noChangeArrowheads="1"/>
            </p:cNvSpPr>
            <p:nvPr/>
          </p:nvSpPr>
          <p:spPr bwMode="auto">
            <a:xfrm>
              <a:off x="5021" y="161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3" name="Oval 192"/>
            <p:cNvSpPr>
              <a:spLocks noChangeAspect="1" noChangeArrowheads="1"/>
            </p:cNvSpPr>
            <p:nvPr/>
          </p:nvSpPr>
          <p:spPr bwMode="auto">
            <a:xfrm>
              <a:off x="5125" y="157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4" name="Oval 193"/>
            <p:cNvSpPr>
              <a:spLocks noChangeAspect="1" noChangeArrowheads="1"/>
            </p:cNvSpPr>
            <p:nvPr/>
          </p:nvSpPr>
          <p:spPr bwMode="auto">
            <a:xfrm>
              <a:off x="5036" y="1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5" name="Oval 194"/>
            <p:cNvSpPr>
              <a:spLocks noChangeAspect="1" noChangeArrowheads="1"/>
            </p:cNvSpPr>
            <p:nvPr/>
          </p:nvSpPr>
          <p:spPr bwMode="auto">
            <a:xfrm>
              <a:off x="5080" y="16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6" name="Oval 195"/>
            <p:cNvSpPr>
              <a:spLocks noChangeAspect="1" noChangeArrowheads="1"/>
            </p:cNvSpPr>
            <p:nvPr/>
          </p:nvSpPr>
          <p:spPr bwMode="auto">
            <a:xfrm>
              <a:off x="5125" y="1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7" name="Oval 196"/>
            <p:cNvSpPr>
              <a:spLocks noChangeAspect="1" noChangeArrowheads="1"/>
            </p:cNvSpPr>
            <p:nvPr/>
          </p:nvSpPr>
          <p:spPr bwMode="auto">
            <a:xfrm>
              <a:off x="5021" y="186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8" name="Oval 197"/>
            <p:cNvSpPr>
              <a:spLocks noChangeAspect="1" noChangeArrowheads="1"/>
            </p:cNvSpPr>
            <p:nvPr/>
          </p:nvSpPr>
          <p:spPr bwMode="auto">
            <a:xfrm>
              <a:off x="5065" y="18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79" name="Oval 198"/>
            <p:cNvSpPr>
              <a:spLocks noChangeAspect="1" noChangeArrowheads="1"/>
            </p:cNvSpPr>
            <p:nvPr/>
          </p:nvSpPr>
          <p:spPr bwMode="auto">
            <a:xfrm>
              <a:off x="5021" y="1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0" name="Oval 199"/>
            <p:cNvSpPr>
              <a:spLocks noChangeAspect="1" noChangeArrowheads="1"/>
            </p:cNvSpPr>
            <p:nvPr/>
          </p:nvSpPr>
          <p:spPr bwMode="auto">
            <a:xfrm>
              <a:off x="5125" y="179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1" name="Oval 200"/>
            <p:cNvSpPr>
              <a:spLocks noChangeAspect="1" noChangeArrowheads="1"/>
            </p:cNvSpPr>
            <p:nvPr/>
          </p:nvSpPr>
          <p:spPr bwMode="auto">
            <a:xfrm>
              <a:off x="5080" y="173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2" name="Oval 201"/>
            <p:cNvSpPr>
              <a:spLocks noChangeAspect="1" noChangeArrowheads="1"/>
            </p:cNvSpPr>
            <p:nvPr/>
          </p:nvSpPr>
          <p:spPr bwMode="auto">
            <a:xfrm>
              <a:off x="5021" y="197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3" name="Oval 202"/>
            <p:cNvSpPr>
              <a:spLocks noChangeAspect="1" noChangeArrowheads="1"/>
            </p:cNvSpPr>
            <p:nvPr/>
          </p:nvSpPr>
          <p:spPr bwMode="auto">
            <a:xfrm>
              <a:off x="5125" y="19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4" name="Oval 203"/>
            <p:cNvSpPr>
              <a:spLocks noChangeAspect="1" noChangeArrowheads="1"/>
            </p:cNvSpPr>
            <p:nvPr/>
          </p:nvSpPr>
          <p:spPr bwMode="auto">
            <a:xfrm>
              <a:off x="5065" y="192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5" name="Oval 204"/>
            <p:cNvSpPr>
              <a:spLocks noChangeAspect="1" noChangeArrowheads="1"/>
            </p:cNvSpPr>
            <p:nvPr/>
          </p:nvSpPr>
          <p:spPr bwMode="auto">
            <a:xfrm>
              <a:off x="5110" y="186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6" name="Oval 205"/>
            <p:cNvSpPr>
              <a:spLocks noChangeAspect="1" noChangeArrowheads="1"/>
            </p:cNvSpPr>
            <p:nvPr/>
          </p:nvSpPr>
          <p:spPr bwMode="auto">
            <a:xfrm>
              <a:off x="5080" y="199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7" name="Oval 206"/>
            <p:cNvSpPr>
              <a:spLocks noChangeAspect="1" noChangeArrowheads="1"/>
            </p:cNvSpPr>
            <p:nvPr/>
          </p:nvSpPr>
          <p:spPr bwMode="auto">
            <a:xfrm>
              <a:off x="5021" y="212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8" name="Oval 207"/>
            <p:cNvSpPr>
              <a:spLocks noChangeAspect="1" noChangeArrowheads="1"/>
            </p:cNvSpPr>
            <p:nvPr/>
          </p:nvSpPr>
          <p:spPr bwMode="auto">
            <a:xfrm>
              <a:off x="5125" y="20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89" name="Oval 208"/>
            <p:cNvSpPr>
              <a:spLocks noChangeAspect="1" noChangeArrowheads="1"/>
            </p:cNvSpPr>
            <p:nvPr/>
          </p:nvSpPr>
          <p:spPr bwMode="auto">
            <a:xfrm>
              <a:off x="5036" y="20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0" name="Oval 209"/>
            <p:cNvSpPr>
              <a:spLocks noChangeAspect="1" noChangeArrowheads="1"/>
            </p:cNvSpPr>
            <p:nvPr/>
          </p:nvSpPr>
          <p:spPr bwMode="auto">
            <a:xfrm>
              <a:off x="5080" y="210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1" name="Oval 210"/>
            <p:cNvSpPr>
              <a:spLocks noChangeAspect="1" noChangeArrowheads="1"/>
            </p:cNvSpPr>
            <p:nvPr/>
          </p:nvSpPr>
          <p:spPr bwMode="auto">
            <a:xfrm>
              <a:off x="5021" y="22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2" name="Oval 211"/>
            <p:cNvSpPr>
              <a:spLocks noChangeAspect="1" noChangeArrowheads="1"/>
            </p:cNvSpPr>
            <p:nvPr/>
          </p:nvSpPr>
          <p:spPr bwMode="auto">
            <a:xfrm>
              <a:off x="5110" y="22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3" name="Oval 212"/>
            <p:cNvSpPr>
              <a:spLocks noChangeAspect="1" noChangeArrowheads="1"/>
            </p:cNvSpPr>
            <p:nvPr/>
          </p:nvSpPr>
          <p:spPr bwMode="auto">
            <a:xfrm>
              <a:off x="5065" y="217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4" name="Oval 213"/>
            <p:cNvSpPr>
              <a:spLocks noChangeAspect="1" noChangeArrowheads="1"/>
            </p:cNvSpPr>
            <p:nvPr/>
          </p:nvSpPr>
          <p:spPr bwMode="auto">
            <a:xfrm>
              <a:off x="5125" y="215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5" name="Oval 214"/>
            <p:cNvSpPr>
              <a:spLocks noChangeAspect="1" noChangeArrowheads="1"/>
            </p:cNvSpPr>
            <p:nvPr/>
          </p:nvSpPr>
          <p:spPr bwMode="auto">
            <a:xfrm>
              <a:off x="4224" y="76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6" name="Oval 215"/>
            <p:cNvSpPr>
              <a:spLocks noChangeAspect="1" noChangeArrowheads="1"/>
            </p:cNvSpPr>
            <p:nvPr/>
          </p:nvSpPr>
          <p:spPr bwMode="auto">
            <a:xfrm>
              <a:off x="4268" y="82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7" name="Oval 216"/>
            <p:cNvSpPr>
              <a:spLocks noChangeAspect="1" noChangeArrowheads="1"/>
            </p:cNvSpPr>
            <p:nvPr/>
          </p:nvSpPr>
          <p:spPr bwMode="auto">
            <a:xfrm>
              <a:off x="4328" y="76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8" name="Oval 217"/>
            <p:cNvSpPr>
              <a:spLocks noChangeAspect="1" noChangeArrowheads="1"/>
            </p:cNvSpPr>
            <p:nvPr/>
          </p:nvSpPr>
          <p:spPr bwMode="auto">
            <a:xfrm>
              <a:off x="4224" y="87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299" name="Oval 218"/>
            <p:cNvSpPr>
              <a:spLocks noChangeAspect="1" noChangeArrowheads="1"/>
            </p:cNvSpPr>
            <p:nvPr/>
          </p:nvSpPr>
          <p:spPr bwMode="auto">
            <a:xfrm>
              <a:off x="4328" y="84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0" name="Oval 219"/>
            <p:cNvSpPr>
              <a:spLocks noChangeAspect="1" noChangeArrowheads="1"/>
            </p:cNvSpPr>
            <p:nvPr/>
          </p:nvSpPr>
          <p:spPr bwMode="auto">
            <a:xfrm>
              <a:off x="4239" y="95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1" name="Oval 220"/>
            <p:cNvSpPr>
              <a:spLocks noChangeAspect="1" noChangeArrowheads="1"/>
            </p:cNvSpPr>
            <p:nvPr/>
          </p:nvSpPr>
          <p:spPr bwMode="auto">
            <a:xfrm>
              <a:off x="4283" y="89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2" name="Oval 221"/>
            <p:cNvSpPr>
              <a:spLocks noChangeAspect="1" noChangeArrowheads="1"/>
            </p:cNvSpPr>
            <p:nvPr/>
          </p:nvSpPr>
          <p:spPr bwMode="auto">
            <a:xfrm>
              <a:off x="4328" y="95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3" name="Oval 222"/>
            <p:cNvSpPr>
              <a:spLocks noChangeAspect="1" noChangeArrowheads="1"/>
            </p:cNvSpPr>
            <p:nvPr/>
          </p:nvSpPr>
          <p:spPr bwMode="auto">
            <a:xfrm>
              <a:off x="4224" y="113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4" name="Oval 223"/>
            <p:cNvSpPr>
              <a:spLocks noChangeAspect="1" noChangeArrowheads="1"/>
            </p:cNvSpPr>
            <p:nvPr/>
          </p:nvSpPr>
          <p:spPr bwMode="auto">
            <a:xfrm>
              <a:off x="4268" y="107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5" name="Oval 224"/>
            <p:cNvSpPr>
              <a:spLocks noChangeAspect="1" noChangeArrowheads="1"/>
            </p:cNvSpPr>
            <p:nvPr/>
          </p:nvSpPr>
          <p:spPr bwMode="auto">
            <a:xfrm>
              <a:off x="4224" y="102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6" name="Oval 225"/>
            <p:cNvSpPr>
              <a:spLocks noChangeAspect="1" noChangeArrowheads="1"/>
            </p:cNvSpPr>
            <p:nvPr/>
          </p:nvSpPr>
          <p:spPr bwMode="auto">
            <a:xfrm>
              <a:off x="4328" y="10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7" name="Oval 226"/>
            <p:cNvSpPr>
              <a:spLocks noChangeAspect="1" noChangeArrowheads="1"/>
            </p:cNvSpPr>
            <p:nvPr/>
          </p:nvSpPr>
          <p:spPr bwMode="auto">
            <a:xfrm>
              <a:off x="4283" y="100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8" name="Oval 227"/>
            <p:cNvSpPr>
              <a:spLocks noChangeAspect="1" noChangeArrowheads="1"/>
            </p:cNvSpPr>
            <p:nvPr/>
          </p:nvSpPr>
          <p:spPr bwMode="auto">
            <a:xfrm>
              <a:off x="4224" y="124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09" name="Oval 228"/>
            <p:cNvSpPr>
              <a:spLocks noChangeAspect="1" noChangeArrowheads="1"/>
            </p:cNvSpPr>
            <p:nvPr/>
          </p:nvSpPr>
          <p:spPr bwMode="auto">
            <a:xfrm>
              <a:off x="4328" y="120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0" name="Oval 229"/>
            <p:cNvSpPr>
              <a:spLocks noChangeAspect="1" noChangeArrowheads="1"/>
            </p:cNvSpPr>
            <p:nvPr/>
          </p:nvSpPr>
          <p:spPr bwMode="auto">
            <a:xfrm>
              <a:off x="4268" y="118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1" name="Oval 230"/>
            <p:cNvSpPr>
              <a:spLocks noChangeAspect="1" noChangeArrowheads="1"/>
            </p:cNvSpPr>
            <p:nvPr/>
          </p:nvSpPr>
          <p:spPr bwMode="auto">
            <a:xfrm>
              <a:off x="4313" y="113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2" name="Oval 231"/>
            <p:cNvSpPr>
              <a:spLocks noChangeAspect="1" noChangeArrowheads="1"/>
            </p:cNvSpPr>
            <p:nvPr/>
          </p:nvSpPr>
          <p:spPr bwMode="auto">
            <a:xfrm>
              <a:off x="4283" y="126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3" name="Oval 232"/>
            <p:cNvSpPr>
              <a:spLocks noChangeAspect="1" noChangeArrowheads="1"/>
            </p:cNvSpPr>
            <p:nvPr/>
          </p:nvSpPr>
          <p:spPr bwMode="auto">
            <a:xfrm>
              <a:off x="4224" y="138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4" name="Oval 233"/>
            <p:cNvSpPr>
              <a:spLocks noChangeAspect="1" noChangeArrowheads="1"/>
            </p:cNvSpPr>
            <p:nvPr/>
          </p:nvSpPr>
          <p:spPr bwMode="auto">
            <a:xfrm>
              <a:off x="4328" y="13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5" name="Oval 234"/>
            <p:cNvSpPr>
              <a:spLocks noChangeAspect="1" noChangeArrowheads="1"/>
            </p:cNvSpPr>
            <p:nvPr/>
          </p:nvSpPr>
          <p:spPr bwMode="auto">
            <a:xfrm>
              <a:off x="4239" y="13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6" name="Oval 235"/>
            <p:cNvSpPr>
              <a:spLocks noChangeAspect="1" noChangeArrowheads="1"/>
            </p:cNvSpPr>
            <p:nvPr/>
          </p:nvSpPr>
          <p:spPr bwMode="auto">
            <a:xfrm>
              <a:off x="4283" y="137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7" name="Oval 236"/>
            <p:cNvSpPr>
              <a:spLocks noChangeAspect="1" noChangeArrowheads="1"/>
            </p:cNvSpPr>
            <p:nvPr/>
          </p:nvSpPr>
          <p:spPr bwMode="auto">
            <a:xfrm>
              <a:off x="4224" y="149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8" name="Oval 237"/>
            <p:cNvSpPr>
              <a:spLocks noChangeAspect="1" noChangeArrowheads="1"/>
            </p:cNvSpPr>
            <p:nvPr/>
          </p:nvSpPr>
          <p:spPr bwMode="auto">
            <a:xfrm>
              <a:off x="4313" y="149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19" name="Oval 238"/>
            <p:cNvSpPr>
              <a:spLocks noChangeAspect="1" noChangeArrowheads="1"/>
            </p:cNvSpPr>
            <p:nvPr/>
          </p:nvSpPr>
          <p:spPr bwMode="auto">
            <a:xfrm>
              <a:off x="4268" y="144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0" name="Oval 239"/>
            <p:cNvSpPr>
              <a:spLocks noChangeAspect="1" noChangeArrowheads="1"/>
            </p:cNvSpPr>
            <p:nvPr/>
          </p:nvSpPr>
          <p:spPr bwMode="auto">
            <a:xfrm>
              <a:off x="4328" y="142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1" name="Oval 240"/>
            <p:cNvSpPr>
              <a:spLocks noChangeAspect="1" noChangeArrowheads="1"/>
            </p:cNvSpPr>
            <p:nvPr/>
          </p:nvSpPr>
          <p:spPr bwMode="auto">
            <a:xfrm>
              <a:off x="4382" y="77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2" name="Oval 241"/>
            <p:cNvSpPr>
              <a:spLocks noChangeAspect="1" noChangeArrowheads="1"/>
            </p:cNvSpPr>
            <p:nvPr/>
          </p:nvSpPr>
          <p:spPr bwMode="auto">
            <a:xfrm>
              <a:off x="4426" y="83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3" name="Oval 242"/>
            <p:cNvSpPr>
              <a:spLocks noChangeAspect="1" noChangeArrowheads="1"/>
            </p:cNvSpPr>
            <p:nvPr/>
          </p:nvSpPr>
          <p:spPr bwMode="auto">
            <a:xfrm>
              <a:off x="4486" y="77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4" name="Oval 243"/>
            <p:cNvSpPr>
              <a:spLocks noChangeAspect="1" noChangeArrowheads="1"/>
            </p:cNvSpPr>
            <p:nvPr/>
          </p:nvSpPr>
          <p:spPr bwMode="auto">
            <a:xfrm>
              <a:off x="4382" y="88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5" name="Oval 244"/>
            <p:cNvSpPr>
              <a:spLocks noChangeAspect="1" noChangeArrowheads="1"/>
            </p:cNvSpPr>
            <p:nvPr/>
          </p:nvSpPr>
          <p:spPr bwMode="auto">
            <a:xfrm>
              <a:off x="4486" y="85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6" name="Oval 245"/>
            <p:cNvSpPr>
              <a:spLocks noChangeAspect="1" noChangeArrowheads="1"/>
            </p:cNvSpPr>
            <p:nvPr/>
          </p:nvSpPr>
          <p:spPr bwMode="auto">
            <a:xfrm>
              <a:off x="4397" y="9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7" name="Oval 246"/>
            <p:cNvSpPr>
              <a:spLocks noChangeAspect="1" noChangeArrowheads="1"/>
            </p:cNvSpPr>
            <p:nvPr/>
          </p:nvSpPr>
          <p:spPr bwMode="auto">
            <a:xfrm>
              <a:off x="4441" y="90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8" name="Oval 247"/>
            <p:cNvSpPr>
              <a:spLocks noChangeAspect="1" noChangeArrowheads="1"/>
            </p:cNvSpPr>
            <p:nvPr/>
          </p:nvSpPr>
          <p:spPr bwMode="auto">
            <a:xfrm>
              <a:off x="4486" y="96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29" name="Oval 248"/>
            <p:cNvSpPr>
              <a:spLocks noChangeAspect="1" noChangeArrowheads="1"/>
            </p:cNvSpPr>
            <p:nvPr/>
          </p:nvSpPr>
          <p:spPr bwMode="auto">
            <a:xfrm>
              <a:off x="4382" y="114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0" name="Oval 249"/>
            <p:cNvSpPr>
              <a:spLocks noChangeAspect="1" noChangeArrowheads="1"/>
            </p:cNvSpPr>
            <p:nvPr/>
          </p:nvSpPr>
          <p:spPr bwMode="auto">
            <a:xfrm>
              <a:off x="4426" y="108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1" name="Oval 250"/>
            <p:cNvSpPr>
              <a:spLocks noChangeAspect="1" noChangeArrowheads="1"/>
            </p:cNvSpPr>
            <p:nvPr/>
          </p:nvSpPr>
          <p:spPr bwMode="auto">
            <a:xfrm>
              <a:off x="4382" y="103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2" name="Oval 251"/>
            <p:cNvSpPr>
              <a:spLocks noChangeAspect="1" noChangeArrowheads="1"/>
            </p:cNvSpPr>
            <p:nvPr/>
          </p:nvSpPr>
          <p:spPr bwMode="auto">
            <a:xfrm>
              <a:off x="4486" y="106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3" name="Oval 252"/>
            <p:cNvSpPr>
              <a:spLocks noChangeAspect="1" noChangeArrowheads="1"/>
            </p:cNvSpPr>
            <p:nvPr/>
          </p:nvSpPr>
          <p:spPr bwMode="auto">
            <a:xfrm>
              <a:off x="4441" y="101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4" name="Oval 253"/>
            <p:cNvSpPr>
              <a:spLocks noChangeAspect="1" noChangeArrowheads="1"/>
            </p:cNvSpPr>
            <p:nvPr/>
          </p:nvSpPr>
          <p:spPr bwMode="auto">
            <a:xfrm>
              <a:off x="4382" y="125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5" name="Oval 254"/>
            <p:cNvSpPr>
              <a:spLocks noChangeAspect="1" noChangeArrowheads="1"/>
            </p:cNvSpPr>
            <p:nvPr/>
          </p:nvSpPr>
          <p:spPr bwMode="auto">
            <a:xfrm>
              <a:off x="4486" y="121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6" name="Oval 255"/>
            <p:cNvSpPr>
              <a:spLocks noChangeAspect="1" noChangeArrowheads="1"/>
            </p:cNvSpPr>
            <p:nvPr/>
          </p:nvSpPr>
          <p:spPr bwMode="auto">
            <a:xfrm>
              <a:off x="4426" y="119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7" name="Oval 256"/>
            <p:cNvSpPr>
              <a:spLocks noChangeAspect="1" noChangeArrowheads="1"/>
            </p:cNvSpPr>
            <p:nvPr/>
          </p:nvSpPr>
          <p:spPr bwMode="auto">
            <a:xfrm>
              <a:off x="4471" y="114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8" name="Oval 257"/>
            <p:cNvSpPr>
              <a:spLocks noChangeAspect="1" noChangeArrowheads="1"/>
            </p:cNvSpPr>
            <p:nvPr/>
          </p:nvSpPr>
          <p:spPr bwMode="auto">
            <a:xfrm>
              <a:off x="4441" y="127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39" name="Oval 258"/>
            <p:cNvSpPr>
              <a:spLocks noChangeAspect="1" noChangeArrowheads="1"/>
            </p:cNvSpPr>
            <p:nvPr/>
          </p:nvSpPr>
          <p:spPr bwMode="auto">
            <a:xfrm>
              <a:off x="4382" y="139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0" name="Oval 259"/>
            <p:cNvSpPr>
              <a:spLocks noChangeAspect="1" noChangeArrowheads="1"/>
            </p:cNvSpPr>
            <p:nvPr/>
          </p:nvSpPr>
          <p:spPr bwMode="auto">
            <a:xfrm>
              <a:off x="4486" y="132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1" name="Oval 260"/>
            <p:cNvSpPr>
              <a:spLocks noChangeAspect="1" noChangeArrowheads="1"/>
            </p:cNvSpPr>
            <p:nvPr/>
          </p:nvSpPr>
          <p:spPr bwMode="auto">
            <a:xfrm>
              <a:off x="4397" y="132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2" name="Oval 261"/>
            <p:cNvSpPr>
              <a:spLocks noChangeAspect="1" noChangeArrowheads="1"/>
            </p:cNvSpPr>
            <p:nvPr/>
          </p:nvSpPr>
          <p:spPr bwMode="auto">
            <a:xfrm>
              <a:off x="4441" y="138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3" name="Oval 262"/>
            <p:cNvSpPr>
              <a:spLocks noChangeAspect="1" noChangeArrowheads="1"/>
            </p:cNvSpPr>
            <p:nvPr/>
          </p:nvSpPr>
          <p:spPr bwMode="auto">
            <a:xfrm>
              <a:off x="4382" y="150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4" name="Oval 263"/>
            <p:cNvSpPr>
              <a:spLocks noChangeAspect="1" noChangeArrowheads="1"/>
            </p:cNvSpPr>
            <p:nvPr/>
          </p:nvSpPr>
          <p:spPr bwMode="auto">
            <a:xfrm>
              <a:off x="4464" y="1488"/>
              <a:ext cx="58" cy="75"/>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5" name="Oval 264"/>
            <p:cNvSpPr>
              <a:spLocks noChangeAspect="1" noChangeArrowheads="1"/>
            </p:cNvSpPr>
            <p:nvPr/>
          </p:nvSpPr>
          <p:spPr bwMode="auto">
            <a:xfrm>
              <a:off x="4426" y="145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6" name="Oval 265"/>
            <p:cNvSpPr>
              <a:spLocks noChangeAspect="1" noChangeArrowheads="1"/>
            </p:cNvSpPr>
            <p:nvPr/>
          </p:nvSpPr>
          <p:spPr bwMode="auto">
            <a:xfrm>
              <a:off x="4486" y="143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347" name="Oval 266"/>
            <p:cNvSpPr>
              <a:spLocks noChangeAspect="1" noChangeArrowheads="1"/>
            </p:cNvSpPr>
            <p:nvPr/>
          </p:nvSpPr>
          <p:spPr bwMode="auto">
            <a:xfrm>
              <a:off x="4224" y="14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8" name="Oval 267"/>
            <p:cNvSpPr>
              <a:spLocks noChangeAspect="1" noChangeArrowheads="1"/>
            </p:cNvSpPr>
            <p:nvPr/>
          </p:nvSpPr>
          <p:spPr bwMode="auto">
            <a:xfrm>
              <a:off x="4268" y="154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49" name="Oval 268"/>
            <p:cNvSpPr>
              <a:spLocks noChangeAspect="1" noChangeArrowheads="1"/>
            </p:cNvSpPr>
            <p:nvPr/>
          </p:nvSpPr>
          <p:spPr bwMode="auto">
            <a:xfrm>
              <a:off x="4224" y="160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0" name="Oval 269"/>
            <p:cNvSpPr>
              <a:spLocks noChangeAspect="1" noChangeArrowheads="1"/>
            </p:cNvSpPr>
            <p:nvPr/>
          </p:nvSpPr>
          <p:spPr bwMode="auto">
            <a:xfrm>
              <a:off x="4328" y="156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1" name="Oval 270"/>
            <p:cNvSpPr>
              <a:spLocks noChangeAspect="1" noChangeArrowheads="1"/>
            </p:cNvSpPr>
            <p:nvPr/>
          </p:nvSpPr>
          <p:spPr bwMode="auto">
            <a:xfrm>
              <a:off x="4239" y="167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2" name="Oval 271"/>
            <p:cNvSpPr>
              <a:spLocks noChangeAspect="1" noChangeArrowheads="1"/>
            </p:cNvSpPr>
            <p:nvPr/>
          </p:nvSpPr>
          <p:spPr bwMode="auto">
            <a:xfrm>
              <a:off x="4283" y="161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3" name="Oval 272"/>
            <p:cNvSpPr>
              <a:spLocks noChangeAspect="1" noChangeArrowheads="1"/>
            </p:cNvSpPr>
            <p:nvPr/>
          </p:nvSpPr>
          <p:spPr bwMode="auto">
            <a:xfrm>
              <a:off x="4328" y="167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4" name="Oval 273"/>
            <p:cNvSpPr>
              <a:spLocks noChangeAspect="1" noChangeArrowheads="1"/>
            </p:cNvSpPr>
            <p:nvPr/>
          </p:nvSpPr>
          <p:spPr bwMode="auto">
            <a:xfrm>
              <a:off x="4224" y="185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5" name="Oval 274"/>
            <p:cNvSpPr>
              <a:spLocks noChangeAspect="1" noChangeArrowheads="1"/>
            </p:cNvSpPr>
            <p:nvPr/>
          </p:nvSpPr>
          <p:spPr bwMode="auto">
            <a:xfrm>
              <a:off x="4268" y="180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6" name="Oval 275"/>
            <p:cNvSpPr>
              <a:spLocks noChangeAspect="1" noChangeArrowheads="1"/>
            </p:cNvSpPr>
            <p:nvPr/>
          </p:nvSpPr>
          <p:spPr bwMode="auto">
            <a:xfrm>
              <a:off x="4224" y="174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7" name="Oval 276"/>
            <p:cNvSpPr>
              <a:spLocks noChangeAspect="1" noChangeArrowheads="1"/>
            </p:cNvSpPr>
            <p:nvPr/>
          </p:nvSpPr>
          <p:spPr bwMode="auto">
            <a:xfrm>
              <a:off x="4328" y="17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8" name="Oval 277"/>
            <p:cNvSpPr>
              <a:spLocks noChangeAspect="1" noChangeArrowheads="1"/>
            </p:cNvSpPr>
            <p:nvPr/>
          </p:nvSpPr>
          <p:spPr bwMode="auto">
            <a:xfrm>
              <a:off x="4283" y="172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59" name="Oval 278"/>
            <p:cNvSpPr>
              <a:spLocks noChangeAspect="1" noChangeArrowheads="1"/>
            </p:cNvSpPr>
            <p:nvPr/>
          </p:nvSpPr>
          <p:spPr bwMode="auto">
            <a:xfrm>
              <a:off x="4224" y="196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0" name="Oval 279"/>
            <p:cNvSpPr>
              <a:spLocks noChangeAspect="1" noChangeArrowheads="1"/>
            </p:cNvSpPr>
            <p:nvPr/>
          </p:nvSpPr>
          <p:spPr bwMode="auto">
            <a:xfrm>
              <a:off x="4328" y="193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1" name="Oval 280"/>
            <p:cNvSpPr>
              <a:spLocks noChangeAspect="1" noChangeArrowheads="1"/>
            </p:cNvSpPr>
            <p:nvPr/>
          </p:nvSpPr>
          <p:spPr bwMode="auto">
            <a:xfrm>
              <a:off x="4268" y="19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2" name="Oval 281"/>
            <p:cNvSpPr>
              <a:spLocks noChangeAspect="1" noChangeArrowheads="1"/>
            </p:cNvSpPr>
            <p:nvPr/>
          </p:nvSpPr>
          <p:spPr bwMode="auto">
            <a:xfrm>
              <a:off x="4313" y="185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3" name="Oval 282"/>
            <p:cNvSpPr>
              <a:spLocks noChangeAspect="1" noChangeArrowheads="1"/>
            </p:cNvSpPr>
            <p:nvPr/>
          </p:nvSpPr>
          <p:spPr bwMode="auto">
            <a:xfrm>
              <a:off x="4283" y="198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4" name="Oval 283"/>
            <p:cNvSpPr>
              <a:spLocks noChangeAspect="1" noChangeArrowheads="1"/>
            </p:cNvSpPr>
            <p:nvPr/>
          </p:nvSpPr>
          <p:spPr bwMode="auto">
            <a:xfrm>
              <a:off x="4224" y="211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5" name="Oval 284"/>
            <p:cNvSpPr>
              <a:spLocks noChangeAspect="1" noChangeArrowheads="1"/>
            </p:cNvSpPr>
            <p:nvPr/>
          </p:nvSpPr>
          <p:spPr bwMode="auto">
            <a:xfrm>
              <a:off x="4328" y="20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6" name="Oval 285"/>
            <p:cNvSpPr>
              <a:spLocks noChangeAspect="1" noChangeArrowheads="1"/>
            </p:cNvSpPr>
            <p:nvPr/>
          </p:nvSpPr>
          <p:spPr bwMode="auto">
            <a:xfrm>
              <a:off x="4239" y="20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7" name="Oval 286"/>
            <p:cNvSpPr>
              <a:spLocks noChangeAspect="1" noChangeArrowheads="1"/>
            </p:cNvSpPr>
            <p:nvPr/>
          </p:nvSpPr>
          <p:spPr bwMode="auto">
            <a:xfrm>
              <a:off x="4283" y="209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8" name="Oval 287"/>
            <p:cNvSpPr>
              <a:spLocks noChangeAspect="1" noChangeArrowheads="1"/>
            </p:cNvSpPr>
            <p:nvPr/>
          </p:nvSpPr>
          <p:spPr bwMode="auto">
            <a:xfrm>
              <a:off x="4224" y="222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69" name="Oval 288"/>
            <p:cNvSpPr>
              <a:spLocks noChangeAspect="1" noChangeArrowheads="1"/>
            </p:cNvSpPr>
            <p:nvPr/>
          </p:nvSpPr>
          <p:spPr bwMode="auto">
            <a:xfrm>
              <a:off x="4313" y="222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0" name="Oval 289"/>
            <p:cNvSpPr>
              <a:spLocks noChangeAspect="1" noChangeArrowheads="1"/>
            </p:cNvSpPr>
            <p:nvPr/>
          </p:nvSpPr>
          <p:spPr bwMode="auto">
            <a:xfrm>
              <a:off x="4268" y="216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1" name="Oval 290"/>
            <p:cNvSpPr>
              <a:spLocks noChangeAspect="1" noChangeArrowheads="1"/>
            </p:cNvSpPr>
            <p:nvPr/>
          </p:nvSpPr>
          <p:spPr bwMode="auto">
            <a:xfrm>
              <a:off x="4328" y="214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2" name="Oval 291"/>
            <p:cNvSpPr>
              <a:spLocks noChangeAspect="1" noChangeArrowheads="1"/>
            </p:cNvSpPr>
            <p:nvPr/>
          </p:nvSpPr>
          <p:spPr bwMode="auto">
            <a:xfrm>
              <a:off x="4382" y="15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3" name="Oval 292"/>
            <p:cNvSpPr>
              <a:spLocks noChangeAspect="1" noChangeArrowheads="1"/>
            </p:cNvSpPr>
            <p:nvPr/>
          </p:nvSpPr>
          <p:spPr bwMode="auto">
            <a:xfrm>
              <a:off x="4426" y="155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4" name="Oval 293"/>
            <p:cNvSpPr>
              <a:spLocks noChangeAspect="1" noChangeArrowheads="1"/>
            </p:cNvSpPr>
            <p:nvPr/>
          </p:nvSpPr>
          <p:spPr bwMode="auto">
            <a:xfrm>
              <a:off x="4382" y="161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5" name="Oval 294"/>
            <p:cNvSpPr>
              <a:spLocks noChangeAspect="1" noChangeArrowheads="1"/>
            </p:cNvSpPr>
            <p:nvPr/>
          </p:nvSpPr>
          <p:spPr bwMode="auto">
            <a:xfrm>
              <a:off x="4486" y="157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376" name="Oval 295"/>
            <p:cNvSpPr>
              <a:spLocks noChangeAspect="1" noChangeArrowheads="1"/>
            </p:cNvSpPr>
            <p:nvPr/>
          </p:nvSpPr>
          <p:spPr bwMode="auto">
            <a:xfrm>
              <a:off x="4397" y="1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7" name="Oval 296"/>
            <p:cNvSpPr>
              <a:spLocks noChangeAspect="1" noChangeArrowheads="1"/>
            </p:cNvSpPr>
            <p:nvPr/>
          </p:nvSpPr>
          <p:spPr bwMode="auto">
            <a:xfrm>
              <a:off x="4441" y="16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8" name="Oval 297"/>
            <p:cNvSpPr>
              <a:spLocks noChangeAspect="1" noChangeArrowheads="1"/>
            </p:cNvSpPr>
            <p:nvPr/>
          </p:nvSpPr>
          <p:spPr bwMode="auto">
            <a:xfrm>
              <a:off x="4486" y="1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79" name="Oval 298"/>
            <p:cNvSpPr>
              <a:spLocks noChangeAspect="1" noChangeArrowheads="1"/>
            </p:cNvSpPr>
            <p:nvPr/>
          </p:nvSpPr>
          <p:spPr bwMode="auto">
            <a:xfrm>
              <a:off x="4382" y="186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0" name="Oval 299"/>
            <p:cNvSpPr>
              <a:spLocks noChangeAspect="1" noChangeArrowheads="1"/>
            </p:cNvSpPr>
            <p:nvPr/>
          </p:nvSpPr>
          <p:spPr bwMode="auto">
            <a:xfrm>
              <a:off x="4426" y="18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1" name="Oval 300"/>
            <p:cNvSpPr>
              <a:spLocks noChangeAspect="1" noChangeArrowheads="1"/>
            </p:cNvSpPr>
            <p:nvPr/>
          </p:nvSpPr>
          <p:spPr bwMode="auto">
            <a:xfrm>
              <a:off x="4382" y="1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2" name="Oval 301"/>
            <p:cNvSpPr>
              <a:spLocks noChangeAspect="1" noChangeArrowheads="1"/>
            </p:cNvSpPr>
            <p:nvPr/>
          </p:nvSpPr>
          <p:spPr bwMode="auto">
            <a:xfrm>
              <a:off x="4486" y="179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3" name="Oval 302"/>
            <p:cNvSpPr>
              <a:spLocks noChangeAspect="1" noChangeArrowheads="1"/>
            </p:cNvSpPr>
            <p:nvPr/>
          </p:nvSpPr>
          <p:spPr bwMode="auto">
            <a:xfrm>
              <a:off x="4441" y="173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4" name="Oval 303"/>
            <p:cNvSpPr>
              <a:spLocks noChangeAspect="1" noChangeArrowheads="1"/>
            </p:cNvSpPr>
            <p:nvPr/>
          </p:nvSpPr>
          <p:spPr bwMode="auto">
            <a:xfrm>
              <a:off x="4382" y="197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5" name="Oval 304"/>
            <p:cNvSpPr>
              <a:spLocks noChangeAspect="1" noChangeArrowheads="1"/>
            </p:cNvSpPr>
            <p:nvPr/>
          </p:nvSpPr>
          <p:spPr bwMode="auto">
            <a:xfrm>
              <a:off x="4486" y="19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386" name="Oval 305"/>
            <p:cNvSpPr>
              <a:spLocks noChangeAspect="1" noChangeArrowheads="1"/>
            </p:cNvSpPr>
            <p:nvPr/>
          </p:nvSpPr>
          <p:spPr bwMode="auto">
            <a:xfrm>
              <a:off x="4426" y="192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7" name="Oval 306"/>
            <p:cNvSpPr>
              <a:spLocks noChangeAspect="1" noChangeArrowheads="1"/>
            </p:cNvSpPr>
            <p:nvPr/>
          </p:nvSpPr>
          <p:spPr bwMode="auto">
            <a:xfrm>
              <a:off x="4471" y="186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8" name="Oval 307"/>
            <p:cNvSpPr>
              <a:spLocks noChangeAspect="1" noChangeArrowheads="1"/>
            </p:cNvSpPr>
            <p:nvPr/>
          </p:nvSpPr>
          <p:spPr bwMode="auto">
            <a:xfrm>
              <a:off x="4441" y="199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89" name="Oval 308"/>
            <p:cNvSpPr>
              <a:spLocks noChangeAspect="1" noChangeArrowheads="1"/>
            </p:cNvSpPr>
            <p:nvPr/>
          </p:nvSpPr>
          <p:spPr bwMode="auto">
            <a:xfrm>
              <a:off x="4382" y="212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0" name="Oval 309"/>
            <p:cNvSpPr>
              <a:spLocks noChangeAspect="1" noChangeArrowheads="1"/>
            </p:cNvSpPr>
            <p:nvPr/>
          </p:nvSpPr>
          <p:spPr bwMode="auto">
            <a:xfrm>
              <a:off x="4486" y="20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1" name="Oval 310"/>
            <p:cNvSpPr>
              <a:spLocks noChangeAspect="1" noChangeArrowheads="1"/>
            </p:cNvSpPr>
            <p:nvPr/>
          </p:nvSpPr>
          <p:spPr bwMode="auto">
            <a:xfrm>
              <a:off x="4397" y="20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2" name="Oval 311"/>
            <p:cNvSpPr>
              <a:spLocks noChangeAspect="1" noChangeArrowheads="1"/>
            </p:cNvSpPr>
            <p:nvPr/>
          </p:nvSpPr>
          <p:spPr bwMode="auto">
            <a:xfrm>
              <a:off x="4441" y="210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3" name="Oval 312"/>
            <p:cNvSpPr>
              <a:spLocks noChangeAspect="1" noChangeArrowheads="1"/>
            </p:cNvSpPr>
            <p:nvPr/>
          </p:nvSpPr>
          <p:spPr bwMode="auto">
            <a:xfrm>
              <a:off x="4382" y="22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4" name="Oval 313"/>
            <p:cNvSpPr>
              <a:spLocks noChangeAspect="1" noChangeArrowheads="1"/>
            </p:cNvSpPr>
            <p:nvPr/>
          </p:nvSpPr>
          <p:spPr bwMode="auto">
            <a:xfrm>
              <a:off x="4471" y="22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5" name="Oval 314"/>
            <p:cNvSpPr>
              <a:spLocks noChangeAspect="1" noChangeArrowheads="1"/>
            </p:cNvSpPr>
            <p:nvPr/>
          </p:nvSpPr>
          <p:spPr bwMode="auto">
            <a:xfrm>
              <a:off x="4426" y="217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6" name="Oval 315"/>
            <p:cNvSpPr>
              <a:spLocks noChangeAspect="1" noChangeArrowheads="1"/>
            </p:cNvSpPr>
            <p:nvPr/>
          </p:nvSpPr>
          <p:spPr bwMode="auto">
            <a:xfrm>
              <a:off x="4486" y="215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397" name="Oval 316"/>
            <p:cNvSpPr>
              <a:spLocks noChangeAspect="1" noChangeArrowheads="1"/>
            </p:cNvSpPr>
            <p:nvPr/>
          </p:nvSpPr>
          <p:spPr bwMode="auto">
            <a:xfrm>
              <a:off x="4588" y="226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398" name="Oval 317"/>
            <p:cNvSpPr>
              <a:spLocks noChangeAspect="1" noChangeArrowheads="1"/>
            </p:cNvSpPr>
            <p:nvPr/>
          </p:nvSpPr>
          <p:spPr bwMode="auto">
            <a:xfrm>
              <a:off x="4544" y="231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399" name="Oval 318"/>
            <p:cNvSpPr>
              <a:spLocks noChangeAspect="1" noChangeArrowheads="1"/>
            </p:cNvSpPr>
            <p:nvPr/>
          </p:nvSpPr>
          <p:spPr bwMode="auto">
            <a:xfrm>
              <a:off x="4648" y="228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0" name="Oval 319"/>
            <p:cNvSpPr>
              <a:spLocks noChangeAspect="1" noChangeArrowheads="1"/>
            </p:cNvSpPr>
            <p:nvPr/>
          </p:nvSpPr>
          <p:spPr bwMode="auto">
            <a:xfrm>
              <a:off x="4559" y="239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1" name="Oval 320"/>
            <p:cNvSpPr>
              <a:spLocks noChangeAspect="1" noChangeArrowheads="1"/>
            </p:cNvSpPr>
            <p:nvPr/>
          </p:nvSpPr>
          <p:spPr bwMode="auto">
            <a:xfrm>
              <a:off x="4603" y="233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2" name="Oval 321"/>
            <p:cNvSpPr>
              <a:spLocks noChangeAspect="1" noChangeArrowheads="1"/>
            </p:cNvSpPr>
            <p:nvPr/>
          </p:nvSpPr>
          <p:spPr bwMode="auto">
            <a:xfrm>
              <a:off x="4648" y="239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3" name="Oval 322"/>
            <p:cNvSpPr>
              <a:spLocks noChangeAspect="1" noChangeArrowheads="1"/>
            </p:cNvSpPr>
            <p:nvPr/>
          </p:nvSpPr>
          <p:spPr bwMode="auto">
            <a:xfrm>
              <a:off x="4544" y="2573"/>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4" name="Oval 323"/>
            <p:cNvSpPr>
              <a:spLocks noChangeAspect="1" noChangeArrowheads="1"/>
            </p:cNvSpPr>
            <p:nvPr/>
          </p:nvSpPr>
          <p:spPr bwMode="auto">
            <a:xfrm>
              <a:off x="4588" y="251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5" name="Oval 324"/>
            <p:cNvSpPr>
              <a:spLocks noChangeAspect="1" noChangeArrowheads="1"/>
            </p:cNvSpPr>
            <p:nvPr/>
          </p:nvSpPr>
          <p:spPr bwMode="auto">
            <a:xfrm>
              <a:off x="4544" y="246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06" name="Oval 325"/>
            <p:cNvSpPr>
              <a:spLocks noChangeAspect="1" noChangeArrowheads="1"/>
            </p:cNvSpPr>
            <p:nvPr/>
          </p:nvSpPr>
          <p:spPr bwMode="auto">
            <a:xfrm>
              <a:off x="4648" y="250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7" name="Oval 326"/>
            <p:cNvSpPr>
              <a:spLocks noChangeAspect="1" noChangeArrowheads="1"/>
            </p:cNvSpPr>
            <p:nvPr/>
          </p:nvSpPr>
          <p:spPr bwMode="auto">
            <a:xfrm>
              <a:off x="4603" y="244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8" name="Oval 327"/>
            <p:cNvSpPr>
              <a:spLocks noChangeAspect="1" noChangeArrowheads="1"/>
            </p:cNvSpPr>
            <p:nvPr/>
          </p:nvSpPr>
          <p:spPr bwMode="auto">
            <a:xfrm>
              <a:off x="4544" y="268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09" name="Oval 328"/>
            <p:cNvSpPr>
              <a:spLocks noChangeAspect="1" noChangeArrowheads="1"/>
            </p:cNvSpPr>
            <p:nvPr/>
          </p:nvSpPr>
          <p:spPr bwMode="auto">
            <a:xfrm>
              <a:off x="4648" y="264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0" name="Oval 329"/>
            <p:cNvSpPr>
              <a:spLocks noChangeAspect="1" noChangeArrowheads="1"/>
            </p:cNvSpPr>
            <p:nvPr/>
          </p:nvSpPr>
          <p:spPr bwMode="auto">
            <a:xfrm>
              <a:off x="4588" y="262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1" name="Oval 330"/>
            <p:cNvSpPr>
              <a:spLocks noChangeAspect="1" noChangeArrowheads="1"/>
            </p:cNvSpPr>
            <p:nvPr/>
          </p:nvSpPr>
          <p:spPr bwMode="auto">
            <a:xfrm>
              <a:off x="4633" y="2573"/>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2" name="Oval 331"/>
            <p:cNvSpPr>
              <a:spLocks noChangeAspect="1" noChangeArrowheads="1"/>
            </p:cNvSpPr>
            <p:nvPr/>
          </p:nvSpPr>
          <p:spPr bwMode="auto">
            <a:xfrm>
              <a:off x="4603" y="270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3" name="Oval 332"/>
            <p:cNvSpPr>
              <a:spLocks noChangeAspect="1" noChangeArrowheads="1"/>
            </p:cNvSpPr>
            <p:nvPr/>
          </p:nvSpPr>
          <p:spPr bwMode="auto">
            <a:xfrm>
              <a:off x="4544" y="282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4" name="Oval 333"/>
            <p:cNvSpPr>
              <a:spLocks noChangeAspect="1" noChangeArrowheads="1"/>
            </p:cNvSpPr>
            <p:nvPr/>
          </p:nvSpPr>
          <p:spPr bwMode="auto">
            <a:xfrm>
              <a:off x="4648" y="275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5" name="Oval 334"/>
            <p:cNvSpPr>
              <a:spLocks noChangeAspect="1" noChangeArrowheads="1"/>
            </p:cNvSpPr>
            <p:nvPr/>
          </p:nvSpPr>
          <p:spPr bwMode="auto">
            <a:xfrm>
              <a:off x="4559" y="275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6" name="Oval 335"/>
            <p:cNvSpPr>
              <a:spLocks noChangeAspect="1" noChangeArrowheads="1"/>
            </p:cNvSpPr>
            <p:nvPr/>
          </p:nvSpPr>
          <p:spPr bwMode="auto">
            <a:xfrm>
              <a:off x="4603" y="281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7" name="Oval 336"/>
            <p:cNvSpPr>
              <a:spLocks noChangeAspect="1" noChangeArrowheads="1"/>
            </p:cNvSpPr>
            <p:nvPr/>
          </p:nvSpPr>
          <p:spPr bwMode="auto">
            <a:xfrm>
              <a:off x="4544" y="29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8" name="Oval 337"/>
            <p:cNvSpPr>
              <a:spLocks noChangeAspect="1" noChangeArrowheads="1"/>
            </p:cNvSpPr>
            <p:nvPr/>
          </p:nvSpPr>
          <p:spPr bwMode="auto">
            <a:xfrm>
              <a:off x="4633" y="293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19" name="Oval 338"/>
            <p:cNvSpPr>
              <a:spLocks noChangeAspect="1" noChangeArrowheads="1"/>
            </p:cNvSpPr>
            <p:nvPr/>
          </p:nvSpPr>
          <p:spPr bwMode="auto">
            <a:xfrm>
              <a:off x="4588" y="288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0" name="Oval 339"/>
            <p:cNvSpPr>
              <a:spLocks noChangeAspect="1" noChangeArrowheads="1"/>
            </p:cNvSpPr>
            <p:nvPr/>
          </p:nvSpPr>
          <p:spPr bwMode="auto">
            <a:xfrm>
              <a:off x="4648" y="286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1" name="Oval 340"/>
            <p:cNvSpPr>
              <a:spLocks noChangeAspect="1" noChangeArrowheads="1"/>
            </p:cNvSpPr>
            <p:nvPr/>
          </p:nvSpPr>
          <p:spPr bwMode="auto">
            <a:xfrm>
              <a:off x="4745" y="2272"/>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2" name="Oval 341"/>
            <p:cNvSpPr>
              <a:spLocks noChangeAspect="1" noChangeArrowheads="1"/>
            </p:cNvSpPr>
            <p:nvPr/>
          </p:nvSpPr>
          <p:spPr bwMode="auto">
            <a:xfrm>
              <a:off x="4805" y="221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23" name="Oval 342"/>
            <p:cNvSpPr>
              <a:spLocks noChangeAspect="1" noChangeArrowheads="1"/>
            </p:cNvSpPr>
            <p:nvPr/>
          </p:nvSpPr>
          <p:spPr bwMode="auto">
            <a:xfrm>
              <a:off x="4701" y="232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4" name="Oval 343"/>
            <p:cNvSpPr>
              <a:spLocks noChangeAspect="1" noChangeArrowheads="1"/>
            </p:cNvSpPr>
            <p:nvPr/>
          </p:nvSpPr>
          <p:spPr bwMode="auto">
            <a:xfrm>
              <a:off x="4805" y="229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25" name="Oval 344"/>
            <p:cNvSpPr>
              <a:spLocks noChangeAspect="1" noChangeArrowheads="1"/>
            </p:cNvSpPr>
            <p:nvPr/>
          </p:nvSpPr>
          <p:spPr bwMode="auto">
            <a:xfrm>
              <a:off x="4716" y="240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6" name="Oval 345"/>
            <p:cNvSpPr>
              <a:spLocks noChangeAspect="1" noChangeArrowheads="1"/>
            </p:cNvSpPr>
            <p:nvPr/>
          </p:nvSpPr>
          <p:spPr bwMode="auto">
            <a:xfrm>
              <a:off x="4760" y="234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7" name="Oval 346"/>
            <p:cNvSpPr>
              <a:spLocks noChangeAspect="1" noChangeArrowheads="1"/>
            </p:cNvSpPr>
            <p:nvPr/>
          </p:nvSpPr>
          <p:spPr bwMode="auto">
            <a:xfrm>
              <a:off x="4805" y="240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8" name="Oval 347"/>
            <p:cNvSpPr>
              <a:spLocks noChangeAspect="1" noChangeArrowheads="1"/>
            </p:cNvSpPr>
            <p:nvPr/>
          </p:nvSpPr>
          <p:spPr bwMode="auto">
            <a:xfrm>
              <a:off x="4701" y="2582"/>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29" name="Oval 348"/>
            <p:cNvSpPr>
              <a:spLocks noChangeAspect="1" noChangeArrowheads="1"/>
            </p:cNvSpPr>
            <p:nvPr/>
          </p:nvSpPr>
          <p:spPr bwMode="auto">
            <a:xfrm>
              <a:off x="4745" y="252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0" name="Oval 349"/>
            <p:cNvSpPr>
              <a:spLocks noChangeAspect="1" noChangeArrowheads="1"/>
            </p:cNvSpPr>
            <p:nvPr/>
          </p:nvSpPr>
          <p:spPr bwMode="auto">
            <a:xfrm>
              <a:off x="4701" y="247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1" name="Oval 350"/>
            <p:cNvSpPr>
              <a:spLocks noChangeAspect="1" noChangeArrowheads="1"/>
            </p:cNvSpPr>
            <p:nvPr/>
          </p:nvSpPr>
          <p:spPr bwMode="auto">
            <a:xfrm>
              <a:off x="4805" y="250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2" name="Oval 351"/>
            <p:cNvSpPr>
              <a:spLocks noChangeAspect="1" noChangeArrowheads="1"/>
            </p:cNvSpPr>
            <p:nvPr/>
          </p:nvSpPr>
          <p:spPr bwMode="auto">
            <a:xfrm>
              <a:off x="4760" y="245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3" name="Oval 352"/>
            <p:cNvSpPr>
              <a:spLocks noChangeAspect="1" noChangeArrowheads="1"/>
            </p:cNvSpPr>
            <p:nvPr/>
          </p:nvSpPr>
          <p:spPr bwMode="auto">
            <a:xfrm>
              <a:off x="4701" y="269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4" name="Oval 353"/>
            <p:cNvSpPr>
              <a:spLocks noChangeAspect="1" noChangeArrowheads="1"/>
            </p:cNvSpPr>
            <p:nvPr/>
          </p:nvSpPr>
          <p:spPr bwMode="auto">
            <a:xfrm>
              <a:off x="4805" y="265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5" name="Oval 354"/>
            <p:cNvSpPr>
              <a:spLocks noChangeAspect="1" noChangeArrowheads="1"/>
            </p:cNvSpPr>
            <p:nvPr/>
          </p:nvSpPr>
          <p:spPr bwMode="auto">
            <a:xfrm>
              <a:off x="4745" y="2637"/>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6" name="Oval 355"/>
            <p:cNvSpPr>
              <a:spLocks noChangeAspect="1" noChangeArrowheads="1"/>
            </p:cNvSpPr>
            <p:nvPr/>
          </p:nvSpPr>
          <p:spPr bwMode="auto">
            <a:xfrm>
              <a:off x="4790" y="2582"/>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7" name="Oval 356"/>
            <p:cNvSpPr>
              <a:spLocks noChangeAspect="1" noChangeArrowheads="1"/>
            </p:cNvSpPr>
            <p:nvPr/>
          </p:nvSpPr>
          <p:spPr bwMode="auto">
            <a:xfrm>
              <a:off x="4760" y="271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8" name="Oval 357"/>
            <p:cNvSpPr>
              <a:spLocks noChangeAspect="1" noChangeArrowheads="1"/>
            </p:cNvSpPr>
            <p:nvPr/>
          </p:nvSpPr>
          <p:spPr bwMode="auto">
            <a:xfrm>
              <a:off x="4701" y="283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39" name="Oval 358"/>
            <p:cNvSpPr>
              <a:spLocks noChangeAspect="1" noChangeArrowheads="1"/>
            </p:cNvSpPr>
            <p:nvPr/>
          </p:nvSpPr>
          <p:spPr bwMode="auto">
            <a:xfrm>
              <a:off x="4805" y="276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40" name="Oval 359"/>
            <p:cNvSpPr>
              <a:spLocks noChangeAspect="1" noChangeArrowheads="1"/>
            </p:cNvSpPr>
            <p:nvPr/>
          </p:nvSpPr>
          <p:spPr bwMode="auto">
            <a:xfrm>
              <a:off x="4716" y="276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1" name="Oval 360"/>
            <p:cNvSpPr>
              <a:spLocks noChangeAspect="1" noChangeArrowheads="1"/>
            </p:cNvSpPr>
            <p:nvPr/>
          </p:nvSpPr>
          <p:spPr bwMode="auto">
            <a:xfrm>
              <a:off x="4760" y="282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2" name="Oval 361"/>
            <p:cNvSpPr>
              <a:spLocks noChangeAspect="1" noChangeArrowheads="1"/>
            </p:cNvSpPr>
            <p:nvPr/>
          </p:nvSpPr>
          <p:spPr bwMode="auto">
            <a:xfrm>
              <a:off x="4701" y="294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3" name="Oval 362"/>
            <p:cNvSpPr>
              <a:spLocks noChangeAspect="1" noChangeArrowheads="1"/>
            </p:cNvSpPr>
            <p:nvPr/>
          </p:nvSpPr>
          <p:spPr bwMode="auto">
            <a:xfrm>
              <a:off x="4790" y="294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4" name="Oval 363"/>
            <p:cNvSpPr>
              <a:spLocks noChangeAspect="1" noChangeArrowheads="1"/>
            </p:cNvSpPr>
            <p:nvPr/>
          </p:nvSpPr>
          <p:spPr bwMode="auto">
            <a:xfrm>
              <a:off x="4745" y="289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5" name="Oval 364"/>
            <p:cNvSpPr>
              <a:spLocks noChangeAspect="1" noChangeArrowheads="1"/>
            </p:cNvSpPr>
            <p:nvPr/>
          </p:nvSpPr>
          <p:spPr bwMode="auto">
            <a:xfrm>
              <a:off x="4805" y="287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6" name="Oval 365"/>
            <p:cNvSpPr>
              <a:spLocks noChangeAspect="1" noChangeArrowheads="1"/>
            </p:cNvSpPr>
            <p:nvPr/>
          </p:nvSpPr>
          <p:spPr bwMode="auto">
            <a:xfrm>
              <a:off x="4544" y="29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47" name="Oval 366"/>
            <p:cNvSpPr>
              <a:spLocks noChangeAspect="1" noChangeArrowheads="1"/>
            </p:cNvSpPr>
            <p:nvPr/>
          </p:nvSpPr>
          <p:spPr bwMode="auto">
            <a:xfrm>
              <a:off x="4588" y="298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8" name="Oval 367"/>
            <p:cNvSpPr>
              <a:spLocks noChangeAspect="1" noChangeArrowheads="1"/>
            </p:cNvSpPr>
            <p:nvPr/>
          </p:nvSpPr>
          <p:spPr bwMode="auto">
            <a:xfrm>
              <a:off x="4648" y="293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49" name="Oval 368"/>
            <p:cNvSpPr>
              <a:spLocks noChangeAspect="1" noChangeArrowheads="1"/>
            </p:cNvSpPr>
            <p:nvPr/>
          </p:nvSpPr>
          <p:spPr bwMode="auto">
            <a:xfrm>
              <a:off x="4544" y="304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50" name="Oval 369"/>
            <p:cNvSpPr>
              <a:spLocks noChangeAspect="1" noChangeArrowheads="1"/>
            </p:cNvSpPr>
            <p:nvPr/>
          </p:nvSpPr>
          <p:spPr bwMode="auto">
            <a:xfrm>
              <a:off x="4648" y="300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1" name="Oval 370"/>
            <p:cNvSpPr>
              <a:spLocks noChangeAspect="1" noChangeArrowheads="1"/>
            </p:cNvSpPr>
            <p:nvPr/>
          </p:nvSpPr>
          <p:spPr bwMode="auto">
            <a:xfrm>
              <a:off x="4559" y="311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2" name="Oval 371"/>
            <p:cNvSpPr>
              <a:spLocks noChangeAspect="1" noChangeArrowheads="1"/>
            </p:cNvSpPr>
            <p:nvPr/>
          </p:nvSpPr>
          <p:spPr bwMode="auto">
            <a:xfrm>
              <a:off x="4603" y="305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3" name="Oval 372"/>
            <p:cNvSpPr>
              <a:spLocks noChangeAspect="1" noChangeArrowheads="1"/>
            </p:cNvSpPr>
            <p:nvPr/>
          </p:nvSpPr>
          <p:spPr bwMode="auto">
            <a:xfrm>
              <a:off x="4648" y="3114"/>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4" name="Oval 373"/>
            <p:cNvSpPr>
              <a:spLocks noChangeAspect="1" noChangeArrowheads="1"/>
            </p:cNvSpPr>
            <p:nvPr/>
          </p:nvSpPr>
          <p:spPr bwMode="auto">
            <a:xfrm>
              <a:off x="4544" y="3296"/>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5" name="Oval 374"/>
            <p:cNvSpPr>
              <a:spLocks noChangeAspect="1" noChangeArrowheads="1"/>
            </p:cNvSpPr>
            <p:nvPr/>
          </p:nvSpPr>
          <p:spPr bwMode="auto">
            <a:xfrm>
              <a:off x="4588" y="3242"/>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6" name="Oval 375"/>
            <p:cNvSpPr>
              <a:spLocks noChangeAspect="1" noChangeArrowheads="1"/>
            </p:cNvSpPr>
            <p:nvPr/>
          </p:nvSpPr>
          <p:spPr bwMode="auto">
            <a:xfrm>
              <a:off x="4544" y="3187"/>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7" name="Oval 376"/>
            <p:cNvSpPr>
              <a:spLocks noChangeAspect="1" noChangeArrowheads="1"/>
            </p:cNvSpPr>
            <p:nvPr/>
          </p:nvSpPr>
          <p:spPr bwMode="auto">
            <a:xfrm>
              <a:off x="4648" y="322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8" name="Oval 377"/>
            <p:cNvSpPr>
              <a:spLocks noChangeAspect="1" noChangeArrowheads="1"/>
            </p:cNvSpPr>
            <p:nvPr/>
          </p:nvSpPr>
          <p:spPr bwMode="auto">
            <a:xfrm>
              <a:off x="4603" y="3169"/>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59" name="Oval 378"/>
            <p:cNvSpPr>
              <a:spLocks noChangeAspect="1" noChangeArrowheads="1"/>
            </p:cNvSpPr>
            <p:nvPr/>
          </p:nvSpPr>
          <p:spPr bwMode="auto">
            <a:xfrm>
              <a:off x="4544" y="340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60" name="Oval 379"/>
            <p:cNvSpPr>
              <a:spLocks noChangeAspect="1" noChangeArrowheads="1"/>
            </p:cNvSpPr>
            <p:nvPr/>
          </p:nvSpPr>
          <p:spPr bwMode="auto">
            <a:xfrm>
              <a:off x="4648" y="337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1" name="Oval 380"/>
            <p:cNvSpPr>
              <a:spLocks noChangeAspect="1" noChangeArrowheads="1"/>
            </p:cNvSpPr>
            <p:nvPr/>
          </p:nvSpPr>
          <p:spPr bwMode="auto">
            <a:xfrm>
              <a:off x="4588" y="335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2" name="Oval 381"/>
            <p:cNvSpPr>
              <a:spLocks noChangeAspect="1" noChangeArrowheads="1"/>
            </p:cNvSpPr>
            <p:nvPr/>
          </p:nvSpPr>
          <p:spPr bwMode="auto">
            <a:xfrm>
              <a:off x="4633" y="3296"/>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3" name="Oval 382"/>
            <p:cNvSpPr>
              <a:spLocks noChangeAspect="1" noChangeArrowheads="1"/>
            </p:cNvSpPr>
            <p:nvPr/>
          </p:nvSpPr>
          <p:spPr bwMode="auto">
            <a:xfrm>
              <a:off x="4603" y="342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4" name="Oval 383"/>
            <p:cNvSpPr>
              <a:spLocks noChangeAspect="1" noChangeArrowheads="1"/>
            </p:cNvSpPr>
            <p:nvPr/>
          </p:nvSpPr>
          <p:spPr bwMode="auto">
            <a:xfrm>
              <a:off x="4544" y="355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5" name="Oval 384"/>
            <p:cNvSpPr>
              <a:spLocks noChangeAspect="1" noChangeArrowheads="1"/>
            </p:cNvSpPr>
            <p:nvPr/>
          </p:nvSpPr>
          <p:spPr bwMode="auto">
            <a:xfrm>
              <a:off x="4648" y="347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6" name="Oval 385"/>
            <p:cNvSpPr>
              <a:spLocks noChangeAspect="1" noChangeArrowheads="1"/>
            </p:cNvSpPr>
            <p:nvPr/>
          </p:nvSpPr>
          <p:spPr bwMode="auto">
            <a:xfrm>
              <a:off x="4559" y="347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7" name="Oval 386"/>
            <p:cNvSpPr>
              <a:spLocks noChangeAspect="1" noChangeArrowheads="1"/>
            </p:cNvSpPr>
            <p:nvPr/>
          </p:nvSpPr>
          <p:spPr bwMode="auto">
            <a:xfrm>
              <a:off x="4603" y="3534"/>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8" name="Oval 387"/>
            <p:cNvSpPr>
              <a:spLocks noChangeAspect="1" noChangeArrowheads="1"/>
            </p:cNvSpPr>
            <p:nvPr/>
          </p:nvSpPr>
          <p:spPr bwMode="auto">
            <a:xfrm>
              <a:off x="4544" y="366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69" name="Oval 388"/>
            <p:cNvSpPr>
              <a:spLocks noChangeAspect="1" noChangeArrowheads="1"/>
            </p:cNvSpPr>
            <p:nvPr/>
          </p:nvSpPr>
          <p:spPr bwMode="auto">
            <a:xfrm>
              <a:off x="4633" y="366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0" name="Oval 389"/>
            <p:cNvSpPr>
              <a:spLocks noChangeAspect="1" noChangeArrowheads="1"/>
            </p:cNvSpPr>
            <p:nvPr/>
          </p:nvSpPr>
          <p:spPr bwMode="auto">
            <a:xfrm>
              <a:off x="4588" y="3607"/>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1" name="Oval 390"/>
            <p:cNvSpPr>
              <a:spLocks noChangeAspect="1" noChangeArrowheads="1"/>
            </p:cNvSpPr>
            <p:nvPr/>
          </p:nvSpPr>
          <p:spPr bwMode="auto">
            <a:xfrm>
              <a:off x="4648" y="358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2" name="Oval 391"/>
            <p:cNvSpPr>
              <a:spLocks noChangeAspect="1" noChangeArrowheads="1"/>
            </p:cNvSpPr>
            <p:nvPr/>
          </p:nvSpPr>
          <p:spPr bwMode="auto">
            <a:xfrm>
              <a:off x="4701" y="294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3" name="Oval 392"/>
            <p:cNvSpPr>
              <a:spLocks noChangeAspect="1" noChangeArrowheads="1"/>
            </p:cNvSpPr>
            <p:nvPr/>
          </p:nvSpPr>
          <p:spPr bwMode="auto">
            <a:xfrm>
              <a:off x="4745" y="2995"/>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4" name="Oval 393"/>
            <p:cNvSpPr>
              <a:spLocks noChangeAspect="1" noChangeArrowheads="1"/>
            </p:cNvSpPr>
            <p:nvPr/>
          </p:nvSpPr>
          <p:spPr bwMode="auto">
            <a:xfrm>
              <a:off x="4805" y="294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5" name="Oval 394"/>
            <p:cNvSpPr>
              <a:spLocks noChangeAspect="1" noChangeArrowheads="1"/>
            </p:cNvSpPr>
            <p:nvPr/>
          </p:nvSpPr>
          <p:spPr bwMode="auto">
            <a:xfrm>
              <a:off x="4701" y="3050"/>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6" name="Oval 395"/>
            <p:cNvSpPr>
              <a:spLocks noChangeAspect="1" noChangeArrowheads="1"/>
            </p:cNvSpPr>
            <p:nvPr/>
          </p:nvSpPr>
          <p:spPr bwMode="auto">
            <a:xfrm>
              <a:off x="4805" y="301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7" name="Oval 396"/>
            <p:cNvSpPr>
              <a:spLocks noChangeAspect="1" noChangeArrowheads="1"/>
            </p:cNvSpPr>
            <p:nvPr/>
          </p:nvSpPr>
          <p:spPr bwMode="auto">
            <a:xfrm>
              <a:off x="4716" y="3123"/>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8" name="Oval 397"/>
            <p:cNvSpPr>
              <a:spLocks noChangeAspect="1" noChangeArrowheads="1"/>
            </p:cNvSpPr>
            <p:nvPr/>
          </p:nvSpPr>
          <p:spPr bwMode="auto">
            <a:xfrm>
              <a:off x="4760" y="306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79" name="Oval 398"/>
            <p:cNvSpPr>
              <a:spLocks noChangeAspect="1" noChangeArrowheads="1"/>
            </p:cNvSpPr>
            <p:nvPr/>
          </p:nvSpPr>
          <p:spPr bwMode="auto">
            <a:xfrm>
              <a:off x="4805" y="31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80" name="Oval 399"/>
            <p:cNvSpPr>
              <a:spLocks noChangeAspect="1" noChangeArrowheads="1"/>
            </p:cNvSpPr>
            <p:nvPr/>
          </p:nvSpPr>
          <p:spPr bwMode="auto">
            <a:xfrm>
              <a:off x="4701" y="3305"/>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1" name="Oval 400"/>
            <p:cNvSpPr>
              <a:spLocks noChangeAspect="1" noChangeArrowheads="1"/>
            </p:cNvSpPr>
            <p:nvPr/>
          </p:nvSpPr>
          <p:spPr bwMode="auto">
            <a:xfrm>
              <a:off x="4745" y="3251"/>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2" name="Oval 401"/>
            <p:cNvSpPr>
              <a:spLocks noChangeAspect="1" noChangeArrowheads="1"/>
            </p:cNvSpPr>
            <p:nvPr/>
          </p:nvSpPr>
          <p:spPr bwMode="auto">
            <a:xfrm>
              <a:off x="4701" y="319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3" name="Oval 402"/>
            <p:cNvSpPr>
              <a:spLocks noChangeAspect="1" noChangeArrowheads="1"/>
            </p:cNvSpPr>
            <p:nvPr/>
          </p:nvSpPr>
          <p:spPr bwMode="auto">
            <a:xfrm>
              <a:off x="4805" y="323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84" name="Oval 403"/>
            <p:cNvSpPr>
              <a:spLocks noChangeAspect="1" noChangeArrowheads="1"/>
            </p:cNvSpPr>
            <p:nvPr/>
          </p:nvSpPr>
          <p:spPr bwMode="auto">
            <a:xfrm>
              <a:off x="4760" y="3178"/>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5" name="Oval 404"/>
            <p:cNvSpPr>
              <a:spLocks noChangeAspect="1" noChangeArrowheads="1"/>
            </p:cNvSpPr>
            <p:nvPr/>
          </p:nvSpPr>
          <p:spPr bwMode="auto">
            <a:xfrm>
              <a:off x="4701" y="341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6" name="Oval 405"/>
            <p:cNvSpPr>
              <a:spLocks noChangeAspect="1" noChangeArrowheads="1"/>
            </p:cNvSpPr>
            <p:nvPr/>
          </p:nvSpPr>
          <p:spPr bwMode="auto">
            <a:xfrm>
              <a:off x="4805" y="3379"/>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7" name="Oval 406"/>
            <p:cNvSpPr>
              <a:spLocks noChangeAspect="1" noChangeArrowheads="1"/>
            </p:cNvSpPr>
            <p:nvPr/>
          </p:nvSpPr>
          <p:spPr bwMode="auto">
            <a:xfrm>
              <a:off x="4745" y="3360"/>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8" name="Oval 407"/>
            <p:cNvSpPr>
              <a:spLocks noChangeAspect="1" noChangeArrowheads="1"/>
            </p:cNvSpPr>
            <p:nvPr/>
          </p:nvSpPr>
          <p:spPr bwMode="auto">
            <a:xfrm>
              <a:off x="4790" y="3305"/>
              <a:ext cx="59" cy="74"/>
            </a:xfrm>
            <a:prstGeom prst="ellipse">
              <a:avLst/>
            </a:prstGeom>
            <a:solidFill>
              <a:srgbClr val="00FFFF"/>
            </a:solidFill>
            <a:ln w="3175">
              <a:solidFill>
                <a:schemeClr val="tx1"/>
              </a:solidFill>
              <a:round/>
              <a:headEnd/>
              <a:tailEnd/>
            </a:ln>
          </p:spPr>
          <p:txBody>
            <a:bodyPr wrap="none" anchor="ctr"/>
            <a:lstStyle/>
            <a:p>
              <a:endParaRPr lang="en-US"/>
            </a:p>
          </p:txBody>
        </p:sp>
        <p:sp>
          <p:nvSpPr>
            <p:cNvPr id="2489" name="Oval 408"/>
            <p:cNvSpPr>
              <a:spLocks noChangeAspect="1" noChangeArrowheads="1"/>
            </p:cNvSpPr>
            <p:nvPr/>
          </p:nvSpPr>
          <p:spPr bwMode="auto">
            <a:xfrm>
              <a:off x="4760" y="343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0" name="Oval 409"/>
            <p:cNvSpPr>
              <a:spLocks noChangeAspect="1" noChangeArrowheads="1"/>
            </p:cNvSpPr>
            <p:nvPr/>
          </p:nvSpPr>
          <p:spPr bwMode="auto">
            <a:xfrm>
              <a:off x="4701" y="356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1" name="Oval 410"/>
            <p:cNvSpPr>
              <a:spLocks noChangeAspect="1" noChangeArrowheads="1"/>
            </p:cNvSpPr>
            <p:nvPr/>
          </p:nvSpPr>
          <p:spPr bwMode="auto">
            <a:xfrm>
              <a:off x="4805" y="348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2" name="Oval 411"/>
            <p:cNvSpPr>
              <a:spLocks noChangeAspect="1" noChangeArrowheads="1"/>
            </p:cNvSpPr>
            <p:nvPr/>
          </p:nvSpPr>
          <p:spPr bwMode="auto">
            <a:xfrm>
              <a:off x="4716" y="348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3" name="Oval 412"/>
            <p:cNvSpPr>
              <a:spLocks noChangeAspect="1" noChangeArrowheads="1"/>
            </p:cNvSpPr>
            <p:nvPr/>
          </p:nvSpPr>
          <p:spPr bwMode="auto">
            <a:xfrm>
              <a:off x="4760" y="3543"/>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4" name="Oval 413"/>
            <p:cNvSpPr>
              <a:spLocks noChangeAspect="1" noChangeArrowheads="1"/>
            </p:cNvSpPr>
            <p:nvPr/>
          </p:nvSpPr>
          <p:spPr bwMode="auto">
            <a:xfrm>
              <a:off x="4701" y="367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5" name="Oval 414"/>
            <p:cNvSpPr>
              <a:spLocks noChangeAspect="1" noChangeArrowheads="1"/>
            </p:cNvSpPr>
            <p:nvPr/>
          </p:nvSpPr>
          <p:spPr bwMode="auto">
            <a:xfrm>
              <a:off x="4790" y="3671"/>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6" name="Oval 415"/>
            <p:cNvSpPr>
              <a:spLocks noChangeAspect="1" noChangeArrowheads="1"/>
            </p:cNvSpPr>
            <p:nvPr/>
          </p:nvSpPr>
          <p:spPr bwMode="auto">
            <a:xfrm>
              <a:off x="4745" y="3616"/>
              <a:ext cx="60"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7" name="Oval 416"/>
            <p:cNvSpPr>
              <a:spLocks noChangeAspect="1" noChangeArrowheads="1"/>
            </p:cNvSpPr>
            <p:nvPr/>
          </p:nvSpPr>
          <p:spPr bwMode="auto">
            <a:xfrm>
              <a:off x="4805" y="3598"/>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498" name="Oval 417"/>
            <p:cNvSpPr>
              <a:spLocks noChangeAspect="1" noChangeArrowheads="1"/>
            </p:cNvSpPr>
            <p:nvPr/>
          </p:nvSpPr>
          <p:spPr bwMode="auto">
            <a:xfrm>
              <a:off x="4907" y="226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499" name="Oval 418"/>
            <p:cNvSpPr>
              <a:spLocks noChangeAspect="1" noChangeArrowheads="1"/>
            </p:cNvSpPr>
            <p:nvPr/>
          </p:nvSpPr>
          <p:spPr bwMode="auto">
            <a:xfrm>
              <a:off x="4863" y="231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0" name="Oval 419"/>
            <p:cNvSpPr>
              <a:spLocks noChangeAspect="1" noChangeArrowheads="1"/>
            </p:cNvSpPr>
            <p:nvPr/>
          </p:nvSpPr>
          <p:spPr bwMode="auto">
            <a:xfrm>
              <a:off x="4967" y="228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1" name="Oval 420"/>
            <p:cNvSpPr>
              <a:spLocks noChangeAspect="1" noChangeArrowheads="1"/>
            </p:cNvSpPr>
            <p:nvPr/>
          </p:nvSpPr>
          <p:spPr bwMode="auto">
            <a:xfrm>
              <a:off x="4878" y="23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2" name="Oval 421"/>
            <p:cNvSpPr>
              <a:spLocks noChangeAspect="1" noChangeArrowheads="1"/>
            </p:cNvSpPr>
            <p:nvPr/>
          </p:nvSpPr>
          <p:spPr bwMode="auto">
            <a:xfrm>
              <a:off x="4922" y="233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3" name="Oval 422"/>
            <p:cNvSpPr>
              <a:spLocks noChangeAspect="1" noChangeArrowheads="1"/>
            </p:cNvSpPr>
            <p:nvPr/>
          </p:nvSpPr>
          <p:spPr bwMode="auto">
            <a:xfrm>
              <a:off x="4967" y="23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4" name="Oval 423"/>
            <p:cNvSpPr>
              <a:spLocks noChangeAspect="1" noChangeArrowheads="1"/>
            </p:cNvSpPr>
            <p:nvPr/>
          </p:nvSpPr>
          <p:spPr bwMode="auto">
            <a:xfrm>
              <a:off x="4863" y="257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5" name="Oval 424"/>
            <p:cNvSpPr>
              <a:spLocks noChangeAspect="1" noChangeArrowheads="1"/>
            </p:cNvSpPr>
            <p:nvPr/>
          </p:nvSpPr>
          <p:spPr bwMode="auto">
            <a:xfrm>
              <a:off x="4907" y="251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6" name="Oval 425"/>
            <p:cNvSpPr>
              <a:spLocks noChangeAspect="1" noChangeArrowheads="1"/>
            </p:cNvSpPr>
            <p:nvPr/>
          </p:nvSpPr>
          <p:spPr bwMode="auto">
            <a:xfrm>
              <a:off x="4863" y="246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7" name="Oval 426"/>
            <p:cNvSpPr>
              <a:spLocks noChangeAspect="1" noChangeArrowheads="1"/>
            </p:cNvSpPr>
            <p:nvPr/>
          </p:nvSpPr>
          <p:spPr bwMode="auto">
            <a:xfrm>
              <a:off x="4967" y="25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8" name="Oval 427"/>
            <p:cNvSpPr>
              <a:spLocks noChangeAspect="1" noChangeArrowheads="1"/>
            </p:cNvSpPr>
            <p:nvPr/>
          </p:nvSpPr>
          <p:spPr bwMode="auto">
            <a:xfrm>
              <a:off x="4922" y="244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09" name="Oval 428"/>
            <p:cNvSpPr>
              <a:spLocks noChangeAspect="1" noChangeArrowheads="1"/>
            </p:cNvSpPr>
            <p:nvPr/>
          </p:nvSpPr>
          <p:spPr bwMode="auto">
            <a:xfrm>
              <a:off x="4863" y="2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0" name="Oval 429"/>
            <p:cNvSpPr>
              <a:spLocks noChangeAspect="1" noChangeArrowheads="1"/>
            </p:cNvSpPr>
            <p:nvPr/>
          </p:nvSpPr>
          <p:spPr bwMode="auto">
            <a:xfrm>
              <a:off x="4967" y="264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1" name="Oval 430"/>
            <p:cNvSpPr>
              <a:spLocks noChangeAspect="1" noChangeArrowheads="1"/>
            </p:cNvSpPr>
            <p:nvPr/>
          </p:nvSpPr>
          <p:spPr bwMode="auto">
            <a:xfrm>
              <a:off x="4907" y="26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2" name="Oval 431"/>
            <p:cNvSpPr>
              <a:spLocks noChangeAspect="1" noChangeArrowheads="1"/>
            </p:cNvSpPr>
            <p:nvPr/>
          </p:nvSpPr>
          <p:spPr bwMode="auto">
            <a:xfrm>
              <a:off x="4952" y="257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3" name="Oval 432"/>
            <p:cNvSpPr>
              <a:spLocks noChangeAspect="1" noChangeArrowheads="1"/>
            </p:cNvSpPr>
            <p:nvPr/>
          </p:nvSpPr>
          <p:spPr bwMode="auto">
            <a:xfrm>
              <a:off x="4922" y="270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4" name="Oval 433"/>
            <p:cNvSpPr>
              <a:spLocks noChangeAspect="1" noChangeArrowheads="1"/>
            </p:cNvSpPr>
            <p:nvPr/>
          </p:nvSpPr>
          <p:spPr bwMode="auto">
            <a:xfrm>
              <a:off x="4863" y="282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5" name="Oval 434"/>
            <p:cNvSpPr>
              <a:spLocks noChangeAspect="1" noChangeArrowheads="1"/>
            </p:cNvSpPr>
            <p:nvPr/>
          </p:nvSpPr>
          <p:spPr bwMode="auto">
            <a:xfrm>
              <a:off x="4967" y="2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6" name="Oval 435"/>
            <p:cNvSpPr>
              <a:spLocks noChangeAspect="1" noChangeArrowheads="1"/>
            </p:cNvSpPr>
            <p:nvPr/>
          </p:nvSpPr>
          <p:spPr bwMode="auto">
            <a:xfrm>
              <a:off x="4878" y="2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7" name="Oval 436"/>
            <p:cNvSpPr>
              <a:spLocks noChangeAspect="1" noChangeArrowheads="1"/>
            </p:cNvSpPr>
            <p:nvPr/>
          </p:nvSpPr>
          <p:spPr bwMode="auto">
            <a:xfrm>
              <a:off x="4922" y="28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8" name="Oval 437"/>
            <p:cNvSpPr>
              <a:spLocks noChangeAspect="1" noChangeArrowheads="1"/>
            </p:cNvSpPr>
            <p:nvPr/>
          </p:nvSpPr>
          <p:spPr bwMode="auto">
            <a:xfrm>
              <a:off x="4863" y="29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19" name="Oval 438"/>
            <p:cNvSpPr>
              <a:spLocks noChangeAspect="1" noChangeArrowheads="1"/>
            </p:cNvSpPr>
            <p:nvPr/>
          </p:nvSpPr>
          <p:spPr bwMode="auto">
            <a:xfrm>
              <a:off x="4952" y="29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0" name="Oval 439"/>
            <p:cNvSpPr>
              <a:spLocks noChangeAspect="1" noChangeArrowheads="1"/>
            </p:cNvSpPr>
            <p:nvPr/>
          </p:nvSpPr>
          <p:spPr bwMode="auto">
            <a:xfrm>
              <a:off x="4907" y="288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1" name="Oval 440"/>
            <p:cNvSpPr>
              <a:spLocks noChangeAspect="1" noChangeArrowheads="1"/>
            </p:cNvSpPr>
            <p:nvPr/>
          </p:nvSpPr>
          <p:spPr bwMode="auto">
            <a:xfrm>
              <a:off x="4967" y="286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2" name="Oval 441"/>
            <p:cNvSpPr>
              <a:spLocks noChangeAspect="1" noChangeArrowheads="1"/>
            </p:cNvSpPr>
            <p:nvPr/>
          </p:nvSpPr>
          <p:spPr bwMode="auto">
            <a:xfrm>
              <a:off x="5065" y="227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3" name="Oval 442"/>
            <p:cNvSpPr>
              <a:spLocks noChangeAspect="1" noChangeArrowheads="1"/>
            </p:cNvSpPr>
            <p:nvPr/>
          </p:nvSpPr>
          <p:spPr bwMode="auto">
            <a:xfrm>
              <a:off x="5021" y="232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4" name="Oval 443"/>
            <p:cNvSpPr>
              <a:spLocks noChangeAspect="1" noChangeArrowheads="1"/>
            </p:cNvSpPr>
            <p:nvPr/>
          </p:nvSpPr>
          <p:spPr bwMode="auto">
            <a:xfrm>
              <a:off x="5125" y="229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5" name="Oval 444"/>
            <p:cNvSpPr>
              <a:spLocks noChangeAspect="1" noChangeArrowheads="1"/>
            </p:cNvSpPr>
            <p:nvPr/>
          </p:nvSpPr>
          <p:spPr bwMode="auto">
            <a:xfrm>
              <a:off x="5036" y="24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6" name="Oval 445"/>
            <p:cNvSpPr>
              <a:spLocks noChangeAspect="1" noChangeArrowheads="1"/>
            </p:cNvSpPr>
            <p:nvPr/>
          </p:nvSpPr>
          <p:spPr bwMode="auto">
            <a:xfrm>
              <a:off x="5080" y="234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7" name="Oval 446"/>
            <p:cNvSpPr>
              <a:spLocks noChangeAspect="1" noChangeArrowheads="1"/>
            </p:cNvSpPr>
            <p:nvPr/>
          </p:nvSpPr>
          <p:spPr bwMode="auto">
            <a:xfrm>
              <a:off x="5125" y="24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8" name="Oval 447"/>
            <p:cNvSpPr>
              <a:spLocks noChangeAspect="1" noChangeArrowheads="1"/>
            </p:cNvSpPr>
            <p:nvPr/>
          </p:nvSpPr>
          <p:spPr bwMode="auto">
            <a:xfrm>
              <a:off x="5021" y="258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29" name="Oval 448"/>
            <p:cNvSpPr>
              <a:spLocks noChangeAspect="1" noChangeArrowheads="1"/>
            </p:cNvSpPr>
            <p:nvPr/>
          </p:nvSpPr>
          <p:spPr bwMode="auto">
            <a:xfrm>
              <a:off x="5065" y="25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0" name="Oval 449"/>
            <p:cNvSpPr>
              <a:spLocks noChangeAspect="1" noChangeArrowheads="1"/>
            </p:cNvSpPr>
            <p:nvPr/>
          </p:nvSpPr>
          <p:spPr bwMode="auto">
            <a:xfrm>
              <a:off x="5021" y="247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1" name="Oval 450"/>
            <p:cNvSpPr>
              <a:spLocks noChangeAspect="1" noChangeArrowheads="1"/>
            </p:cNvSpPr>
            <p:nvPr/>
          </p:nvSpPr>
          <p:spPr bwMode="auto">
            <a:xfrm>
              <a:off x="5125" y="250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2" name="Oval 451"/>
            <p:cNvSpPr>
              <a:spLocks noChangeAspect="1" noChangeArrowheads="1"/>
            </p:cNvSpPr>
            <p:nvPr/>
          </p:nvSpPr>
          <p:spPr bwMode="auto">
            <a:xfrm>
              <a:off x="5080" y="245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3" name="Oval 452"/>
            <p:cNvSpPr>
              <a:spLocks noChangeAspect="1" noChangeArrowheads="1"/>
            </p:cNvSpPr>
            <p:nvPr/>
          </p:nvSpPr>
          <p:spPr bwMode="auto">
            <a:xfrm>
              <a:off x="5021" y="269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4" name="Oval 453"/>
            <p:cNvSpPr>
              <a:spLocks noChangeAspect="1" noChangeArrowheads="1"/>
            </p:cNvSpPr>
            <p:nvPr/>
          </p:nvSpPr>
          <p:spPr bwMode="auto">
            <a:xfrm>
              <a:off x="5125" y="26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5" name="Oval 454"/>
            <p:cNvSpPr>
              <a:spLocks noChangeAspect="1" noChangeArrowheads="1"/>
            </p:cNvSpPr>
            <p:nvPr/>
          </p:nvSpPr>
          <p:spPr bwMode="auto">
            <a:xfrm>
              <a:off x="5065" y="263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6" name="Oval 455"/>
            <p:cNvSpPr>
              <a:spLocks noChangeAspect="1" noChangeArrowheads="1"/>
            </p:cNvSpPr>
            <p:nvPr/>
          </p:nvSpPr>
          <p:spPr bwMode="auto">
            <a:xfrm>
              <a:off x="5110" y="258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7" name="Oval 456"/>
            <p:cNvSpPr>
              <a:spLocks noChangeAspect="1" noChangeArrowheads="1"/>
            </p:cNvSpPr>
            <p:nvPr/>
          </p:nvSpPr>
          <p:spPr bwMode="auto">
            <a:xfrm>
              <a:off x="5080" y="271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8" name="Oval 457"/>
            <p:cNvSpPr>
              <a:spLocks noChangeAspect="1" noChangeArrowheads="1"/>
            </p:cNvSpPr>
            <p:nvPr/>
          </p:nvSpPr>
          <p:spPr bwMode="auto">
            <a:xfrm>
              <a:off x="5021" y="283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39" name="Oval 458"/>
            <p:cNvSpPr>
              <a:spLocks noChangeAspect="1" noChangeArrowheads="1"/>
            </p:cNvSpPr>
            <p:nvPr/>
          </p:nvSpPr>
          <p:spPr bwMode="auto">
            <a:xfrm>
              <a:off x="5125" y="276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0" name="Oval 459"/>
            <p:cNvSpPr>
              <a:spLocks noChangeAspect="1" noChangeArrowheads="1"/>
            </p:cNvSpPr>
            <p:nvPr/>
          </p:nvSpPr>
          <p:spPr bwMode="auto">
            <a:xfrm>
              <a:off x="5036" y="276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1" name="Oval 460"/>
            <p:cNvSpPr>
              <a:spLocks noChangeAspect="1" noChangeArrowheads="1"/>
            </p:cNvSpPr>
            <p:nvPr/>
          </p:nvSpPr>
          <p:spPr bwMode="auto">
            <a:xfrm>
              <a:off x="5080" y="282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2" name="Oval 461"/>
            <p:cNvSpPr>
              <a:spLocks noChangeAspect="1" noChangeArrowheads="1"/>
            </p:cNvSpPr>
            <p:nvPr/>
          </p:nvSpPr>
          <p:spPr bwMode="auto">
            <a:xfrm>
              <a:off x="5021" y="29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3" name="Oval 462"/>
            <p:cNvSpPr>
              <a:spLocks noChangeAspect="1" noChangeArrowheads="1"/>
            </p:cNvSpPr>
            <p:nvPr/>
          </p:nvSpPr>
          <p:spPr bwMode="auto">
            <a:xfrm>
              <a:off x="5110" y="29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4" name="Oval 463"/>
            <p:cNvSpPr>
              <a:spLocks noChangeAspect="1" noChangeArrowheads="1"/>
            </p:cNvSpPr>
            <p:nvPr/>
          </p:nvSpPr>
          <p:spPr bwMode="auto">
            <a:xfrm>
              <a:off x="5065" y="289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5" name="Oval 464"/>
            <p:cNvSpPr>
              <a:spLocks noChangeAspect="1" noChangeArrowheads="1"/>
            </p:cNvSpPr>
            <p:nvPr/>
          </p:nvSpPr>
          <p:spPr bwMode="auto">
            <a:xfrm>
              <a:off x="5125" y="287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6" name="Oval 465"/>
            <p:cNvSpPr>
              <a:spLocks noChangeAspect="1" noChangeArrowheads="1"/>
            </p:cNvSpPr>
            <p:nvPr/>
          </p:nvSpPr>
          <p:spPr bwMode="auto">
            <a:xfrm>
              <a:off x="4863" y="29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7" name="Oval 466"/>
            <p:cNvSpPr>
              <a:spLocks noChangeAspect="1" noChangeArrowheads="1"/>
            </p:cNvSpPr>
            <p:nvPr/>
          </p:nvSpPr>
          <p:spPr bwMode="auto">
            <a:xfrm>
              <a:off x="4907" y="298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8" name="Oval 467"/>
            <p:cNvSpPr>
              <a:spLocks noChangeAspect="1" noChangeArrowheads="1"/>
            </p:cNvSpPr>
            <p:nvPr/>
          </p:nvSpPr>
          <p:spPr bwMode="auto">
            <a:xfrm>
              <a:off x="4863" y="304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49" name="Oval 468"/>
            <p:cNvSpPr>
              <a:spLocks noChangeAspect="1" noChangeArrowheads="1"/>
            </p:cNvSpPr>
            <p:nvPr/>
          </p:nvSpPr>
          <p:spPr bwMode="auto">
            <a:xfrm>
              <a:off x="4967" y="300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0" name="Oval 469"/>
            <p:cNvSpPr>
              <a:spLocks noChangeAspect="1" noChangeArrowheads="1"/>
            </p:cNvSpPr>
            <p:nvPr/>
          </p:nvSpPr>
          <p:spPr bwMode="auto">
            <a:xfrm>
              <a:off x="4878" y="311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1" name="Oval 470"/>
            <p:cNvSpPr>
              <a:spLocks noChangeAspect="1" noChangeArrowheads="1"/>
            </p:cNvSpPr>
            <p:nvPr/>
          </p:nvSpPr>
          <p:spPr bwMode="auto">
            <a:xfrm>
              <a:off x="4922" y="305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2" name="Oval 471"/>
            <p:cNvSpPr>
              <a:spLocks noChangeAspect="1" noChangeArrowheads="1"/>
            </p:cNvSpPr>
            <p:nvPr/>
          </p:nvSpPr>
          <p:spPr bwMode="auto">
            <a:xfrm>
              <a:off x="4967" y="311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3" name="Oval 472"/>
            <p:cNvSpPr>
              <a:spLocks noChangeAspect="1" noChangeArrowheads="1"/>
            </p:cNvSpPr>
            <p:nvPr/>
          </p:nvSpPr>
          <p:spPr bwMode="auto">
            <a:xfrm>
              <a:off x="4863" y="329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4" name="Oval 473"/>
            <p:cNvSpPr>
              <a:spLocks noChangeAspect="1" noChangeArrowheads="1"/>
            </p:cNvSpPr>
            <p:nvPr/>
          </p:nvSpPr>
          <p:spPr bwMode="auto">
            <a:xfrm>
              <a:off x="4907" y="324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5" name="Oval 474"/>
            <p:cNvSpPr>
              <a:spLocks noChangeAspect="1" noChangeArrowheads="1"/>
            </p:cNvSpPr>
            <p:nvPr/>
          </p:nvSpPr>
          <p:spPr bwMode="auto">
            <a:xfrm>
              <a:off x="4863" y="318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6" name="Oval 475"/>
            <p:cNvSpPr>
              <a:spLocks noChangeAspect="1" noChangeArrowheads="1"/>
            </p:cNvSpPr>
            <p:nvPr/>
          </p:nvSpPr>
          <p:spPr bwMode="auto">
            <a:xfrm>
              <a:off x="4967" y="32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7" name="Oval 476"/>
            <p:cNvSpPr>
              <a:spLocks noChangeAspect="1" noChangeArrowheads="1"/>
            </p:cNvSpPr>
            <p:nvPr/>
          </p:nvSpPr>
          <p:spPr bwMode="auto">
            <a:xfrm>
              <a:off x="4922" y="316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58" name="Oval 477"/>
            <p:cNvSpPr>
              <a:spLocks noChangeAspect="1" noChangeArrowheads="1"/>
            </p:cNvSpPr>
            <p:nvPr/>
          </p:nvSpPr>
          <p:spPr bwMode="auto">
            <a:xfrm>
              <a:off x="4863" y="3406"/>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559" name="Oval 478"/>
            <p:cNvSpPr>
              <a:spLocks noChangeAspect="1" noChangeArrowheads="1"/>
            </p:cNvSpPr>
            <p:nvPr/>
          </p:nvSpPr>
          <p:spPr bwMode="auto">
            <a:xfrm>
              <a:off x="4967" y="337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0" name="Oval 479"/>
            <p:cNvSpPr>
              <a:spLocks noChangeAspect="1" noChangeArrowheads="1"/>
            </p:cNvSpPr>
            <p:nvPr/>
          </p:nvSpPr>
          <p:spPr bwMode="auto">
            <a:xfrm>
              <a:off x="4907" y="335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1" name="Oval 480"/>
            <p:cNvSpPr>
              <a:spLocks noChangeAspect="1" noChangeArrowheads="1"/>
            </p:cNvSpPr>
            <p:nvPr/>
          </p:nvSpPr>
          <p:spPr bwMode="auto">
            <a:xfrm>
              <a:off x="4952" y="329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2" name="Oval 481"/>
            <p:cNvSpPr>
              <a:spLocks noChangeAspect="1" noChangeArrowheads="1"/>
            </p:cNvSpPr>
            <p:nvPr/>
          </p:nvSpPr>
          <p:spPr bwMode="auto">
            <a:xfrm>
              <a:off x="4922" y="342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3" name="Oval 482"/>
            <p:cNvSpPr>
              <a:spLocks noChangeAspect="1" noChangeArrowheads="1"/>
            </p:cNvSpPr>
            <p:nvPr/>
          </p:nvSpPr>
          <p:spPr bwMode="auto">
            <a:xfrm>
              <a:off x="4863" y="355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4" name="Oval 483"/>
            <p:cNvSpPr>
              <a:spLocks noChangeAspect="1" noChangeArrowheads="1"/>
            </p:cNvSpPr>
            <p:nvPr/>
          </p:nvSpPr>
          <p:spPr bwMode="auto">
            <a:xfrm>
              <a:off x="4967" y="34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5" name="Oval 484"/>
            <p:cNvSpPr>
              <a:spLocks noChangeAspect="1" noChangeArrowheads="1"/>
            </p:cNvSpPr>
            <p:nvPr/>
          </p:nvSpPr>
          <p:spPr bwMode="auto">
            <a:xfrm>
              <a:off x="4878" y="34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6" name="Oval 485"/>
            <p:cNvSpPr>
              <a:spLocks noChangeAspect="1" noChangeArrowheads="1"/>
            </p:cNvSpPr>
            <p:nvPr/>
          </p:nvSpPr>
          <p:spPr bwMode="auto">
            <a:xfrm>
              <a:off x="4922" y="353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7" name="Oval 486"/>
            <p:cNvSpPr>
              <a:spLocks noChangeAspect="1" noChangeArrowheads="1"/>
            </p:cNvSpPr>
            <p:nvPr/>
          </p:nvSpPr>
          <p:spPr bwMode="auto">
            <a:xfrm>
              <a:off x="4863" y="366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8" name="Oval 487"/>
            <p:cNvSpPr>
              <a:spLocks noChangeAspect="1" noChangeArrowheads="1"/>
            </p:cNvSpPr>
            <p:nvPr/>
          </p:nvSpPr>
          <p:spPr bwMode="auto">
            <a:xfrm>
              <a:off x="4952" y="366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69" name="Oval 488"/>
            <p:cNvSpPr>
              <a:spLocks noChangeAspect="1" noChangeArrowheads="1"/>
            </p:cNvSpPr>
            <p:nvPr/>
          </p:nvSpPr>
          <p:spPr bwMode="auto">
            <a:xfrm>
              <a:off x="4907" y="360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0" name="Oval 489"/>
            <p:cNvSpPr>
              <a:spLocks noChangeAspect="1" noChangeArrowheads="1"/>
            </p:cNvSpPr>
            <p:nvPr/>
          </p:nvSpPr>
          <p:spPr bwMode="auto">
            <a:xfrm>
              <a:off x="4967" y="358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1" name="Oval 490"/>
            <p:cNvSpPr>
              <a:spLocks noChangeAspect="1" noChangeArrowheads="1"/>
            </p:cNvSpPr>
            <p:nvPr/>
          </p:nvSpPr>
          <p:spPr bwMode="auto">
            <a:xfrm>
              <a:off x="5021" y="294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2" name="Oval 491"/>
            <p:cNvSpPr>
              <a:spLocks noChangeAspect="1" noChangeArrowheads="1"/>
            </p:cNvSpPr>
            <p:nvPr/>
          </p:nvSpPr>
          <p:spPr bwMode="auto">
            <a:xfrm>
              <a:off x="5065" y="299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3" name="Oval 492"/>
            <p:cNvSpPr>
              <a:spLocks noChangeAspect="1" noChangeArrowheads="1"/>
            </p:cNvSpPr>
            <p:nvPr/>
          </p:nvSpPr>
          <p:spPr bwMode="auto">
            <a:xfrm>
              <a:off x="5021" y="305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4" name="Oval 493"/>
            <p:cNvSpPr>
              <a:spLocks noChangeAspect="1" noChangeArrowheads="1"/>
            </p:cNvSpPr>
            <p:nvPr/>
          </p:nvSpPr>
          <p:spPr bwMode="auto">
            <a:xfrm>
              <a:off x="5125" y="301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5" name="Oval 494"/>
            <p:cNvSpPr>
              <a:spLocks noChangeAspect="1" noChangeArrowheads="1"/>
            </p:cNvSpPr>
            <p:nvPr/>
          </p:nvSpPr>
          <p:spPr bwMode="auto">
            <a:xfrm>
              <a:off x="5036" y="31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6" name="Oval 495"/>
            <p:cNvSpPr>
              <a:spLocks noChangeAspect="1" noChangeArrowheads="1"/>
            </p:cNvSpPr>
            <p:nvPr/>
          </p:nvSpPr>
          <p:spPr bwMode="auto">
            <a:xfrm>
              <a:off x="5080" y="306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7" name="Oval 496"/>
            <p:cNvSpPr>
              <a:spLocks noChangeAspect="1" noChangeArrowheads="1"/>
            </p:cNvSpPr>
            <p:nvPr/>
          </p:nvSpPr>
          <p:spPr bwMode="auto">
            <a:xfrm>
              <a:off x="5125" y="31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8" name="Oval 497"/>
            <p:cNvSpPr>
              <a:spLocks noChangeAspect="1" noChangeArrowheads="1"/>
            </p:cNvSpPr>
            <p:nvPr/>
          </p:nvSpPr>
          <p:spPr bwMode="auto">
            <a:xfrm>
              <a:off x="5021" y="330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79" name="Oval 498"/>
            <p:cNvSpPr>
              <a:spLocks noChangeAspect="1" noChangeArrowheads="1"/>
            </p:cNvSpPr>
            <p:nvPr/>
          </p:nvSpPr>
          <p:spPr bwMode="auto">
            <a:xfrm>
              <a:off x="5065" y="325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0" name="Oval 499"/>
            <p:cNvSpPr>
              <a:spLocks noChangeAspect="1" noChangeArrowheads="1"/>
            </p:cNvSpPr>
            <p:nvPr/>
          </p:nvSpPr>
          <p:spPr bwMode="auto">
            <a:xfrm>
              <a:off x="5021" y="319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1" name="Oval 500"/>
            <p:cNvSpPr>
              <a:spLocks noChangeAspect="1" noChangeArrowheads="1"/>
            </p:cNvSpPr>
            <p:nvPr/>
          </p:nvSpPr>
          <p:spPr bwMode="auto">
            <a:xfrm>
              <a:off x="5125" y="323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2" name="Oval 501"/>
            <p:cNvSpPr>
              <a:spLocks noChangeAspect="1" noChangeArrowheads="1"/>
            </p:cNvSpPr>
            <p:nvPr/>
          </p:nvSpPr>
          <p:spPr bwMode="auto">
            <a:xfrm>
              <a:off x="5080" y="317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3" name="Oval 502"/>
            <p:cNvSpPr>
              <a:spLocks noChangeAspect="1" noChangeArrowheads="1"/>
            </p:cNvSpPr>
            <p:nvPr/>
          </p:nvSpPr>
          <p:spPr bwMode="auto">
            <a:xfrm>
              <a:off x="5021" y="341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4" name="Oval 503"/>
            <p:cNvSpPr>
              <a:spLocks noChangeAspect="1" noChangeArrowheads="1"/>
            </p:cNvSpPr>
            <p:nvPr/>
          </p:nvSpPr>
          <p:spPr bwMode="auto">
            <a:xfrm>
              <a:off x="5125" y="33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5" name="Oval 504"/>
            <p:cNvSpPr>
              <a:spLocks noChangeAspect="1" noChangeArrowheads="1"/>
            </p:cNvSpPr>
            <p:nvPr/>
          </p:nvSpPr>
          <p:spPr bwMode="auto">
            <a:xfrm>
              <a:off x="5065" y="336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6" name="Oval 505"/>
            <p:cNvSpPr>
              <a:spLocks noChangeAspect="1" noChangeArrowheads="1"/>
            </p:cNvSpPr>
            <p:nvPr/>
          </p:nvSpPr>
          <p:spPr bwMode="auto">
            <a:xfrm>
              <a:off x="5110" y="330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7" name="Oval 506"/>
            <p:cNvSpPr>
              <a:spLocks noChangeAspect="1" noChangeArrowheads="1"/>
            </p:cNvSpPr>
            <p:nvPr/>
          </p:nvSpPr>
          <p:spPr bwMode="auto">
            <a:xfrm>
              <a:off x="5080" y="343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8" name="Oval 507"/>
            <p:cNvSpPr>
              <a:spLocks noChangeAspect="1" noChangeArrowheads="1"/>
            </p:cNvSpPr>
            <p:nvPr/>
          </p:nvSpPr>
          <p:spPr bwMode="auto">
            <a:xfrm>
              <a:off x="5021" y="356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89" name="Oval 508"/>
            <p:cNvSpPr>
              <a:spLocks noChangeAspect="1" noChangeArrowheads="1"/>
            </p:cNvSpPr>
            <p:nvPr/>
          </p:nvSpPr>
          <p:spPr bwMode="auto">
            <a:xfrm>
              <a:off x="5125" y="348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0" name="Oval 509"/>
            <p:cNvSpPr>
              <a:spLocks noChangeAspect="1" noChangeArrowheads="1"/>
            </p:cNvSpPr>
            <p:nvPr/>
          </p:nvSpPr>
          <p:spPr bwMode="auto">
            <a:xfrm>
              <a:off x="5036" y="348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1" name="Oval 510"/>
            <p:cNvSpPr>
              <a:spLocks noChangeAspect="1" noChangeArrowheads="1"/>
            </p:cNvSpPr>
            <p:nvPr/>
          </p:nvSpPr>
          <p:spPr bwMode="auto">
            <a:xfrm>
              <a:off x="5080" y="354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2" name="Oval 511"/>
            <p:cNvSpPr>
              <a:spLocks noChangeAspect="1" noChangeArrowheads="1"/>
            </p:cNvSpPr>
            <p:nvPr/>
          </p:nvSpPr>
          <p:spPr bwMode="auto">
            <a:xfrm>
              <a:off x="5021" y="367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3" name="Oval 512"/>
            <p:cNvSpPr>
              <a:spLocks noChangeAspect="1" noChangeArrowheads="1"/>
            </p:cNvSpPr>
            <p:nvPr/>
          </p:nvSpPr>
          <p:spPr bwMode="auto">
            <a:xfrm>
              <a:off x="5110" y="367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4" name="Oval 513"/>
            <p:cNvSpPr>
              <a:spLocks noChangeAspect="1" noChangeArrowheads="1"/>
            </p:cNvSpPr>
            <p:nvPr/>
          </p:nvSpPr>
          <p:spPr bwMode="auto">
            <a:xfrm>
              <a:off x="5065" y="361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5" name="Oval 514"/>
            <p:cNvSpPr>
              <a:spLocks noChangeAspect="1" noChangeArrowheads="1"/>
            </p:cNvSpPr>
            <p:nvPr/>
          </p:nvSpPr>
          <p:spPr bwMode="auto">
            <a:xfrm>
              <a:off x="5125" y="359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6" name="Oval 515"/>
            <p:cNvSpPr>
              <a:spLocks noChangeAspect="1" noChangeArrowheads="1"/>
            </p:cNvSpPr>
            <p:nvPr/>
          </p:nvSpPr>
          <p:spPr bwMode="auto">
            <a:xfrm>
              <a:off x="4268" y="226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7" name="Oval 516"/>
            <p:cNvSpPr>
              <a:spLocks noChangeAspect="1" noChangeArrowheads="1"/>
            </p:cNvSpPr>
            <p:nvPr/>
          </p:nvSpPr>
          <p:spPr bwMode="auto">
            <a:xfrm>
              <a:off x="4224" y="231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8" name="Oval 517"/>
            <p:cNvSpPr>
              <a:spLocks noChangeAspect="1" noChangeArrowheads="1"/>
            </p:cNvSpPr>
            <p:nvPr/>
          </p:nvSpPr>
          <p:spPr bwMode="auto">
            <a:xfrm>
              <a:off x="4328" y="228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599" name="Oval 518"/>
            <p:cNvSpPr>
              <a:spLocks noChangeAspect="1" noChangeArrowheads="1"/>
            </p:cNvSpPr>
            <p:nvPr/>
          </p:nvSpPr>
          <p:spPr bwMode="auto">
            <a:xfrm>
              <a:off x="4239" y="23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0" name="Oval 519"/>
            <p:cNvSpPr>
              <a:spLocks noChangeAspect="1" noChangeArrowheads="1"/>
            </p:cNvSpPr>
            <p:nvPr/>
          </p:nvSpPr>
          <p:spPr bwMode="auto">
            <a:xfrm>
              <a:off x="4283" y="233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1" name="Oval 520"/>
            <p:cNvSpPr>
              <a:spLocks noChangeAspect="1" noChangeArrowheads="1"/>
            </p:cNvSpPr>
            <p:nvPr/>
          </p:nvSpPr>
          <p:spPr bwMode="auto">
            <a:xfrm>
              <a:off x="4328" y="239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2" name="Oval 521"/>
            <p:cNvSpPr>
              <a:spLocks noChangeAspect="1" noChangeArrowheads="1"/>
            </p:cNvSpPr>
            <p:nvPr/>
          </p:nvSpPr>
          <p:spPr bwMode="auto">
            <a:xfrm>
              <a:off x="4224" y="257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3" name="Oval 522"/>
            <p:cNvSpPr>
              <a:spLocks noChangeAspect="1" noChangeArrowheads="1"/>
            </p:cNvSpPr>
            <p:nvPr/>
          </p:nvSpPr>
          <p:spPr bwMode="auto">
            <a:xfrm>
              <a:off x="4268" y="251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4" name="Oval 523"/>
            <p:cNvSpPr>
              <a:spLocks noChangeAspect="1" noChangeArrowheads="1"/>
            </p:cNvSpPr>
            <p:nvPr/>
          </p:nvSpPr>
          <p:spPr bwMode="auto">
            <a:xfrm>
              <a:off x="4224" y="246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5" name="Oval 524"/>
            <p:cNvSpPr>
              <a:spLocks noChangeAspect="1" noChangeArrowheads="1"/>
            </p:cNvSpPr>
            <p:nvPr/>
          </p:nvSpPr>
          <p:spPr bwMode="auto">
            <a:xfrm>
              <a:off x="4328" y="25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6" name="Oval 525"/>
            <p:cNvSpPr>
              <a:spLocks noChangeAspect="1" noChangeArrowheads="1"/>
            </p:cNvSpPr>
            <p:nvPr/>
          </p:nvSpPr>
          <p:spPr bwMode="auto">
            <a:xfrm>
              <a:off x="4283" y="244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7" name="Oval 526"/>
            <p:cNvSpPr>
              <a:spLocks noChangeAspect="1" noChangeArrowheads="1"/>
            </p:cNvSpPr>
            <p:nvPr/>
          </p:nvSpPr>
          <p:spPr bwMode="auto">
            <a:xfrm>
              <a:off x="4224" y="268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8" name="Oval 527"/>
            <p:cNvSpPr>
              <a:spLocks noChangeAspect="1" noChangeArrowheads="1"/>
            </p:cNvSpPr>
            <p:nvPr/>
          </p:nvSpPr>
          <p:spPr bwMode="auto">
            <a:xfrm>
              <a:off x="4328" y="264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09" name="Oval 528"/>
            <p:cNvSpPr>
              <a:spLocks noChangeAspect="1" noChangeArrowheads="1"/>
            </p:cNvSpPr>
            <p:nvPr/>
          </p:nvSpPr>
          <p:spPr bwMode="auto">
            <a:xfrm>
              <a:off x="4268" y="26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0" name="Oval 529"/>
            <p:cNvSpPr>
              <a:spLocks noChangeAspect="1" noChangeArrowheads="1"/>
            </p:cNvSpPr>
            <p:nvPr/>
          </p:nvSpPr>
          <p:spPr bwMode="auto">
            <a:xfrm>
              <a:off x="4313" y="2573"/>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1" name="Oval 530"/>
            <p:cNvSpPr>
              <a:spLocks noChangeAspect="1" noChangeArrowheads="1"/>
            </p:cNvSpPr>
            <p:nvPr/>
          </p:nvSpPr>
          <p:spPr bwMode="auto">
            <a:xfrm>
              <a:off x="4283" y="270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2" name="Oval 531"/>
            <p:cNvSpPr>
              <a:spLocks noChangeAspect="1" noChangeArrowheads="1"/>
            </p:cNvSpPr>
            <p:nvPr/>
          </p:nvSpPr>
          <p:spPr bwMode="auto">
            <a:xfrm>
              <a:off x="4224" y="282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3" name="Oval 532"/>
            <p:cNvSpPr>
              <a:spLocks noChangeAspect="1" noChangeArrowheads="1"/>
            </p:cNvSpPr>
            <p:nvPr/>
          </p:nvSpPr>
          <p:spPr bwMode="auto">
            <a:xfrm>
              <a:off x="4328" y="2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4" name="Oval 533"/>
            <p:cNvSpPr>
              <a:spLocks noChangeAspect="1" noChangeArrowheads="1"/>
            </p:cNvSpPr>
            <p:nvPr/>
          </p:nvSpPr>
          <p:spPr bwMode="auto">
            <a:xfrm>
              <a:off x="4239" y="27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5" name="Oval 534"/>
            <p:cNvSpPr>
              <a:spLocks noChangeAspect="1" noChangeArrowheads="1"/>
            </p:cNvSpPr>
            <p:nvPr/>
          </p:nvSpPr>
          <p:spPr bwMode="auto">
            <a:xfrm>
              <a:off x="4283" y="281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6" name="Oval 535"/>
            <p:cNvSpPr>
              <a:spLocks noChangeAspect="1" noChangeArrowheads="1"/>
            </p:cNvSpPr>
            <p:nvPr/>
          </p:nvSpPr>
          <p:spPr bwMode="auto">
            <a:xfrm>
              <a:off x="4224" y="29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7" name="Oval 536"/>
            <p:cNvSpPr>
              <a:spLocks noChangeAspect="1" noChangeArrowheads="1"/>
            </p:cNvSpPr>
            <p:nvPr/>
          </p:nvSpPr>
          <p:spPr bwMode="auto">
            <a:xfrm>
              <a:off x="4313" y="293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8" name="Oval 537"/>
            <p:cNvSpPr>
              <a:spLocks noChangeAspect="1" noChangeArrowheads="1"/>
            </p:cNvSpPr>
            <p:nvPr/>
          </p:nvSpPr>
          <p:spPr bwMode="auto">
            <a:xfrm>
              <a:off x="4268" y="288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19" name="Oval 538"/>
            <p:cNvSpPr>
              <a:spLocks noChangeAspect="1" noChangeArrowheads="1"/>
            </p:cNvSpPr>
            <p:nvPr/>
          </p:nvSpPr>
          <p:spPr bwMode="auto">
            <a:xfrm>
              <a:off x="4328" y="286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0" name="Oval 539"/>
            <p:cNvSpPr>
              <a:spLocks noChangeAspect="1" noChangeArrowheads="1"/>
            </p:cNvSpPr>
            <p:nvPr/>
          </p:nvSpPr>
          <p:spPr bwMode="auto">
            <a:xfrm>
              <a:off x="4382" y="221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1" name="Oval 540"/>
            <p:cNvSpPr>
              <a:spLocks noChangeAspect="1" noChangeArrowheads="1"/>
            </p:cNvSpPr>
            <p:nvPr/>
          </p:nvSpPr>
          <p:spPr bwMode="auto">
            <a:xfrm>
              <a:off x="4426" y="227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2" name="Oval 541"/>
            <p:cNvSpPr>
              <a:spLocks noChangeAspect="1" noChangeArrowheads="1"/>
            </p:cNvSpPr>
            <p:nvPr/>
          </p:nvSpPr>
          <p:spPr bwMode="auto">
            <a:xfrm>
              <a:off x="4382" y="232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3" name="Oval 542"/>
            <p:cNvSpPr>
              <a:spLocks noChangeAspect="1" noChangeArrowheads="1"/>
            </p:cNvSpPr>
            <p:nvPr/>
          </p:nvSpPr>
          <p:spPr bwMode="auto">
            <a:xfrm>
              <a:off x="4486" y="229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4" name="Oval 543"/>
            <p:cNvSpPr>
              <a:spLocks noChangeAspect="1" noChangeArrowheads="1"/>
            </p:cNvSpPr>
            <p:nvPr/>
          </p:nvSpPr>
          <p:spPr bwMode="auto">
            <a:xfrm>
              <a:off x="4397" y="24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5" name="Oval 544"/>
            <p:cNvSpPr>
              <a:spLocks noChangeAspect="1" noChangeArrowheads="1"/>
            </p:cNvSpPr>
            <p:nvPr/>
          </p:nvSpPr>
          <p:spPr bwMode="auto">
            <a:xfrm>
              <a:off x="4441" y="234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6" name="Oval 545"/>
            <p:cNvSpPr>
              <a:spLocks noChangeAspect="1" noChangeArrowheads="1"/>
            </p:cNvSpPr>
            <p:nvPr/>
          </p:nvSpPr>
          <p:spPr bwMode="auto">
            <a:xfrm>
              <a:off x="4486" y="240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7" name="Oval 546"/>
            <p:cNvSpPr>
              <a:spLocks noChangeAspect="1" noChangeArrowheads="1"/>
            </p:cNvSpPr>
            <p:nvPr/>
          </p:nvSpPr>
          <p:spPr bwMode="auto">
            <a:xfrm>
              <a:off x="4382" y="258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8" name="Oval 547"/>
            <p:cNvSpPr>
              <a:spLocks noChangeAspect="1" noChangeArrowheads="1"/>
            </p:cNvSpPr>
            <p:nvPr/>
          </p:nvSpPr>
          <p:spPr bwMode="auto">
            <a:xfrm>
              <a:off x="4426" y="252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29" name="Oval 548"/>
            <p:cNvSpPr>
              <a:spLocks noChangeAspect="1" noChangeArrowheads="1"/>
            </p:cNvSpPr>
            <p:nvPr/>
          </p:nvSpPr>
          <p:spPr bwMode="auto">
            <a:xfrm>
              <a:off x="4382" y="247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0" name="Oval 549"/>
            <p:cNvSpPr>
              <a:spLocks noChangeAspect="1" noChangeArrowheads="1"/>
            </p:cNvSpPr>
            <p:nvPr/>
          </p:nvSpPr>
          <p:spPr bwMode="auto">
            <a:xfrm>
              <a:off x="4486" y="250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1" name="Oval 550"/>
            <p:cNvSpPr>
              <a:spLocks noChangeAspect="1" noChangeArrowheads="1"/>
            </p:cNvSpPr>
            <p:nvPr/>
          </p:nvSpPr>
          <p:spPr bwMode="auto">
            <a:xfrm>
              <a:off x="4441" y="245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2" name="Oval 551"/>
            <p:cNvSpPr>
              <a:spLocks noChangeAspect="1" noChangeArrowheads="1"/>
            </p:cNvSpPr>
            <p:nvPr/>
          </p:nvSpPr>
          <p:spPr bwMode="auto">
            <a:xfrm>
              <a:off x="4382" y="269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3" name="Oval 552"/>
            <p:cNvSpPr>
              <a:spLocks noChangeAspect="1" noChangeArrowheads="1"/>
            </p:cNvSpPr>
            <p:nvPr/>
          </p:nvSpPr>
          <p:spPr bwMode="auto">
            <a:xfrm>
              <a:off x="4486" y="265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4" name="Oval 553"/>
            <p:cNvSpPr>
              <a:spLocks noChangeAspect="1" noChangeArrowheads="1"/>
            </p:cNvSpPr>
            <p:nvPr/>
          </p:nvSpPr>
          <p:spPr bwMode="auto">
            <a:xfrm>
              <a:off x="4426" y="263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5" name="Oval 554"/>
            <p:cNvSpPr>
              <a:spLocks noChangeAspect="1" noChangeArrowheads="1"/>
            </p:cNvSpPr>
            <p:nvPr/>
          </p:nvSpPr>
          <p:spPr bwMode="auto">
            <a:xfrm>
              <a:off x="4471" y="2582"/>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6" name="Oval 555"/>
            <p:cNvSpPr>
              <a:spLocks noChangeAspect="1" noChangeArrowheads="1"/>
            </p:cNvSpPr>
            <p:nvPr/>
          </p:nvSpPr>
          <p:spPr bwMode="auto">
            <a:xfrm>
              <a:off x="4441" y="271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7" name="Oval 556"/>
            <p:cNvSpPr>
              <a:spLocks noChangeAspect="1" noChangeArrowheads="1"/>
            </p:cNvSpPr>
            <p:nvPr/>
          </p:nvSpPr>
          <p:spPr bwMode="auto">
            <a:xfrm>
              <a:off x="4382" y="283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38" name="Oval 557"/>
            <p:cNvSpPr>
              <a:spLocks noChangeAspect="1" noChangeArrowheads="1"/>
            </p:cNvSpPr>
            <p:nvPr/>
          </p:nvSpPr>
          <p:spPr bwMode="auto">
            <a:xfrm>
              <a:off x="4486" y="2765"/>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639" name="Oval 558"/>
            <p:cNvSpPr>
              <a:spLocks noChangeAspect="1" noChangeArrowheads="1"/>
            </p:cNvSpPr>
            <p:nvPr/>
          </p:nvSpPr>
          <p:spPr bwMode="auto">
            <a:xfrm>
              <a:off x="4397" y="276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0" name="Oval 559"/>
            <p:cNvSpPr>
              <a:spLocks noChangeAspect="1" noChangeArrowheads="1"/>
            </p:cNvSpPr>
            <p:nvPr/>
          </p:nvSpPr>
          <p:spPr bwMode="auto">
            <a:xfrm>
              <a:off x="4441" y="282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1" name="Oval 560"/>
            <p:cNvSpPr>
              <a:spLocks noChangeAspect="1" noChangeArrowheads="1"/>
            </p:cNvSpPr>
            <p:nvPr/>
          </p:nvSpPr>
          <p:spPr bwMode="auto">
            <a:xfrm>
              <a:off x="4382" y="29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2" name="Oval 561"/>
            <p:cNvSpPr>
              <a:spLocks noChangeAspect="1" noChangeArrowheads="1"/>
            </p:cNvSpPr>
            <p:nvPr/>
          </p:nvSpPr>
          <p:spPr bwMode="auto">
            <a:xfrm>
              <a:off x="4471" y="294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3" name="Oval 562"/>
            <p:cNvSpPr>
              <a:spLocks noChangeAspect="1" noChangeArrowheads="1"/>
            </p:cNvSpPr>
            <p:nvPr/>
          </p:nvSpPr>
          <p:spPr bwMode="auto">
            <a:xfrm>
              <a:off x="4426" y="289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4" name="Oval 563"/>
            <p:cNvSpPr>
              <a:spLocks noChangeAspect="1" noChangeArrowheads="1"/>
            </p:cNvSpPr>
            <p:nvPr/>
          </p:nvSpPr>
          <p:spPr bwMode="auto">
            <a:xfrm>
              <a:off x="4486" y="287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5" name="Oval 564"/>
            <p:cNvSpPr>
              <a:spLocks noChangeAspect="1" noChangeArrowheads="1"/>
            </p:cNvSpPr>
            <p:nvPr/>
          </p:nvSpPr>
          <p:spPr bwMode="auto">
            <a:xfrm>
              <a:off x="4224" y="293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6" name="Oval 565"/>
            <p:cNvSpPr>
              <a:spLocks noChangeAspect="1" noChangeArrowheads="1"/>
            </p:cNvSpPr>
            <p:nvPr/>
          </p:nvSpPr>
          <p:spPr bwMode="auto">
            <a:xfrm>
              <a:off x="4268" y="298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7" name="Oval 566"/>
            <p:cNvSpPr>
              <a:spLocks noChangeAspect="1" noChangeArrowheads="1"/>
            </p:cNvSpPr>
            <p:nvPr/>
          </p:nvSpPr>
          <p:spPr bwMode="auto">
            <a:xfrm>
              <a:off x="4224" y="304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8" name="Oval 567"/>
            <p:cNvSpPr>
              <a:spLocks noChangeAspect="1" noChangeArrowheads="1"/>
            </p:cNvSpPr>
            <p:nvPr/>
          </p:nvSpPr>
          <p:spPr bwMode="auto">
            <a:xfrm>
              <a:off x="4328" y="300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49" name="Oval 568"/>
            <p:cNvSpPr>
              <a:spLocks noChangeAspect="1" noChangeArrowheads="1"/>
            </p:cNvSpPr>
            <p:nvPr/>
          </p:nvSpPr>
          <p:spPr bwMode="auto">
            <a:xfrm>
              <a:off x="4239" y="311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0" name="Oval 569"/>
            <p:cNvSpPr>
              <a:spLocks noChangeAspect="1" noChangeArrowheads="1"/>
            </p:cNvSpPr>
            <p:nvPr/>
          </p:nvSpPr>
          <p:spPr bwMode="auto">
            <a:xfrm>
              <a:off x="4283" y="305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1" name="Oval 570"/>
            <p:cNvSpPr>
              <a:spLocks noChangeAspect="1" noChangeArrowheads="1"/>
            </p:cNvSpPr>
            <p:nvPr/>
          </p:nvSpPr>
          <p:spPr bwMode="auto">
            <a:xfrm>
              <a:off x="4328" y="3114"/>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2" name="Oval 571"/>
            <p:cNvSpPr>
              <a:spLocks noChangeAspect="1" noChangeArrowheads="1"/>
            </p:cNvSpPr>
            <p:nvPr/>
          </p:nvSpPr>
          <p:spPr bwMode="auto">
            <a:xfrm>
              <a:off x="4224" y="329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3" name="Oval 572"/>
            <p:cNvSpPr>
              <a:spLocks noChangeAspect="1" noChangeArrowheads="1"/>
            </p:cNvSpPr>
            <p:nvPr/>
          </p:nvSpPr>
          <p:spPr bwMode="auto">
            <a:xfrm>
              <a:off x="4268" y="3242"/>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4" name="Oval 573"/>
            <p:cNvSpPr>
              <a:spLocks noChangeAspect="1" noChangeArrowheads="1"/>
            </p:cNvSpPr>
            <p:nvPr/>
          </p:nvSpPr>
          <p:spPr bwMode="auto">
            <a:xfrm>
              <a:off x="4224" y="3187"/>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5" name="Oval 574"/>
            <p:cNvSpPr>
              <a:spLocks noChangeAspect="1" noChangeArrowheads="1"/>
            </p:cNvSpPr>
            <p:nvPr/>
          </p:nvSpPr>
          <p:spPr bwMode="auto">
            <a:xfrm>
              <a:off x="4328" y="32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6" name="Oval 575"/>
            <p:cNvSpPr>
              <a:spLocks noChangeAspect="1" noChangeArrowheads="1"/>
            </p:cNvSpPr>
            <p:nvPr/>
          </p:nvSpPr>
          <p:spPr bwMode="auto">
            <a:xfrm>
              <a:off x="4283" y="3169"/>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7" name="Oval 576"/>
            <p:cNvSpPr>
              <a:spLocks noChangeAspect="1" noChangeArrowheads="1"/>
            </p:cNvSpPr>
            <p:nvPr/>
          </p:nvSpPr>
          <p:spPr bwMode="auto">
            <a:xfrm>
              <a:off x="4224" y="340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8" name="Oval 577"/>
            <p:cNvSpPr>
              <a:spLocks noChangeAspect="1" noChangeArrowheads="1"/>
            </p:cNvSpPr>
            <p:nvPr/>
          </p:nvSpPr>
          <p:spPr bwMode="auto">
            <a:xfrm>
              <a:off x="4328" y="337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59" name="Oval 578"/>
            <p:cNvSpPr>
              <a:spLocks noChangeAspect="1" noChangeArrowheads="1"/>
            </p:cNvSpPr>
            <p:nvPr/>
          </p:nvSpPr>
          <p:spPr bwMode="auto">
            <a:xfrm>
              <a:off x="4268" y="335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0" name="Oval 579"/>
            <p:cNvSpPr>
              <a:spLocks noChangeAspect="1" noChangeArrowheads="1"/>
            </p:cNvSpPr>
            <p:nvPr/>
          </p:nvSpPr>
          <p:spPr bwMode="auto">
            <a:xfrm>
              <a:off x="4313" y="3296"/>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1" name="Oval 580"/>
            <p:cNvSpPr>
              <a:spLocks noChangeAspect="1" noChangeArrowheads="1"/>
            </p:cNvSpPr>
            <p:nvPr/>
          </p:nvSpPr>
          <p:spPr bwMode="auto">
            <a:xfrm>
              <a:off x="4283" y="342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2" name="Oval 581"/>
            <p:cNvSpPr>
              <a:spLocks noChangeAspect="1" noChangeArrowheads="1"/>
            </p:cNvSpPr>
            <p:nvPr/>
          </p:nvSpPr>
          <p:spPr bwMode="auto">
            <a:xfrm>
              <a:off x="4224" y="355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3" name="Oval 582"/>
            <p:cNvSpPr>
              <a:spLocks noChangeAspect="1" noChangeArrowheads="1"/>
            </p:cNvSpPr>
            <p:nvPr/>
          </p:nvSpPr>
          <p:spPr bwMode="auto">
            <a:xfrm>
              <a:off x="4328" y="34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4" name="Oval 583"/>
            <p:cNvSpPr>
              <a:spLocks noChangeAspect="1" noChangeArrowheads="1"/>
            </p:cNvSpPr>
            <p:nvPr/>
          </p:nvSpPr>
          <p:spPr bwMode="auto">
            <a:xfrm>
              <a:off x="4239" y="34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5" name="Oval 584"/>
            <p:cNvSpPr>
              <a:spLocks noChangeAspect="1" noChangeArrowheads="1"/>
            </p:cNvSpPr>
            <p:nvPr/>
          </p:nvSpPr>
          <p:spPr bwMode="auto">
            <a:xfrm>
              <a:off x="4283" y="3534"/>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6" name="Oval 585"/>
            <p:cNvSpPr>
              <a:spLocks noChangeAspect="1" noChangeArrowheads="1"/>
            </p:cNvSpPr>
            <p:nvPr/>
          </p:nvSpPr>
          <p:spPr bwMode="auto">
            <a:xfrm>
              <a:off x="4224" y="366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7" name="Oval 586"/>
            <p:cNvSpPr>
              <a:spLocks noChangeAspect="1" noChangeArrowheads="1"/>
            </p:cNvSpPr>
            <p:nvPr/>
          </p:nvSpPr>
          <p:spPr bwMode="auto">
            <a:xfrm>
              <a:off x="4313" y="3662"/>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8" name="Oval 587"/>
            <p:cNvSpPr>
              <a:spLocks noChangeAspect="1" noChangeArrowheads="1"/>
            </p:cNvSpPr>
            <p:nvPr/>
          </p:nvSpPr>
          <p:spPr bwMode="auto">
            <a:xfrm>
              <a:off x="4268" y="3607"/>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69" name="Oval 588"/>
            <p:cNvSpPr>
              <a:spLocks noChangeAspect="1" noChangeArrowheads="1"/>
            </p:cNvSpPr>
            <p:nvPr/>
          </p:nvSpPr>
          <p:spPr bwMode="auto">
            <a:xfrm>
              <a:off x="4328" y="358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0" name="Oval 589"/>
            <p:cNvSpPr>
              <a:spLocks noChangeAspect="1" noChangeArrowheads="1"/>
            </p:cNvSpPr>
            <p:nvPr/>
          </p:nvSpPr>
          <p:spPr bwMode="auto">
            <a:xfrm>
              <a:off x="4382" y="294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1" name="Oval 590"/>
            <p:cNvSpPr>
              <a:spLocks noChangeAspect="1" noChangeArrowheads="1"/>
            </p:cNvSpPr>
            <p:nvPr/>
          </p:nvSpPr>
          <p:spPr bwMode="auto">
            <a:xfrm>
              <a:off x="4426" y="2995"/>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2" name="Oval 591"/>
            <p:cNvSpPr>
              <a:spLocks noChangeAspect="1" noChangeArrowheads="1"/>
            </p:cNvSpPr>
            <p:nvPr/>
          </p:nvSpPr>
          <p:spPr bwMode="auto">
            <a:xfrm>
              <a:off x="4382" y="3050"/>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3" name="Oval 592"/>
            <p:cNvSpPr>
              <a:spLocks noChangeAspect="1" noChangeArrowheads="1"/>
            </p:cNvSpPr>
            <p:nvPr/>
          </p:nvSpPr>
          <p:spPr bwMode="auto">
            <a:xfrm>
              <a:off x="4486" y="301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4" name="Oval 593"/>
            <p:cNvSpPr>
              <a:spLocks noChangeAspect="1" noChangeArrowheads="1"/>
            </p:cNvSpPr>
            <p:nvPr/>
          </p:nvSpPr>
          <p:spPr bwMode="auto">
            <a:xfrm>
              <a:off x="4397" y="31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5" name="Oval 594"/>
            <p:cNvSpPr>
              <a:spLocks noChangeAspect="1" noChangeArrowheads="1"/>
            </p:cNvSpPr>
            <p:nvPr/>
          </p:nvSpPr>
          <p:spPr bwMode="auto">
            <a:xfrm>
              <a:off x="4441" y="306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6" name="Oval 595"/>
            <p:cNvSpPr>
              <a:spLocks noChangeAspect="1" noChangeArrowheads="1"/>
            </p:cNvSpPr>
            <p:nvPr/>
          </p:nvSpPr>
          <p:spPr bwMode="auto">
            <a:xfrm>
              <a:off x="4486" y="3123"/>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7" name="Oval 596"/>
            <p:cNvSpPr>
              <a:spLocks noChangeAspect="1" noChangeArrowheads="1"/>
            </p:cNvSpPr>
            <p:nvPr/>
          </p:nvSpPr>
          <p:spPr bwMode="auto">
            <a:xfrm>
              <a:off x="4382" y="330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8" name="Oval 597"/>
            <p:cNvSpPr>
              <a:spLocks noChangeAspect="1" noChangeArrowheads="1"/>
            </p:cNvSpPr>
            <p:nvPr/>
          </p:nvSpPr>
          <p:spPr bwMode="auto">
            <a:xfrm>
              <a:off x="4426" y="3251"/>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79" name="Oval 598"/>
            <p:cNvSpPr>
              <a:spLocks noChangeAspect="1" noChangeArrowheads="1"/>
            </p:cNvSpPr>
            <p:nvPr/>
          </p:nvSpPr>
          <p:spPr bwMode="auto">
            <a:xfrm>
              <a:off x="4382" y="3196"/>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0" name="Oval 599"/>
            <p:cNvSpPr>
              <a:spLocks noChangeAspect="1" noChangeArrowheads="1"/>
            </p:cNvSpPr>
            <p:nvPr/>
          </p:nvSpPr>
          <p:spPr bwMode="auto">
            <a:xfrm>
              <a:off x="4486" y="3232"/>
              <a:ext cx="59" cy="73"/>
            </a:xfrm>
            <a:prstGeom prst="ellipse">
              <a:avLst/>
            </a:prstGeom>
            <a:solidFill>
              <a:srgbClr val="00FFFF"/>
            </a:solidFill>
            <a:ln w="3175">
              <a:solidFill>
                <a:schemeClr val="tx1"/>
              </a:solidFill>
              <a:round/>
              <a:headEnd/>
              <a:tailEnd/>
            </a:ln>
          </p:spPr>
          <p:txBody>
            <a:bodyPr wrap="none" anchor="ctr"/>
            <a:lstStyle/>
            <a:p>
              <a:endParaRPr lang="en-US"/>
            </a:p>
          </p:txBody>
        </p:sp>
        <p:sp>
          <p:nvSpPr>
            <p:cNvPr id="2681" name="Oval 600"/>
            <p:cNvSpPr>
              <a:spLocks noChangeAspect="1" noChangeArrowheads="1"/>
            </p:cNvSpPr>
            <p:nvPr/>
          </p:nvSpPr>
          <p:spPr bwMode="auto">
            <a:xfrm>
              <a:off x="4441" y="3178"/>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2" name="Oval 601"/>
            <p:cNvSpPr>
              <a:spLocks noChangeAspect="1" noChangeArrowheads="1"/>
            </p:cNvSpPr>
            <p:nvPr/>
          </p:nvSpPr>
          <p:spPr bwMode="auto">
            <a:xfrm>
              <a:off x="4382" y="3415"/>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3" name="Oval 602"/>
            <p:cNvSpPr>
              <a:spLocks noChangeAspect="1" noChangeArrowheads="1"/>
            </p:cNvSpPr>
            <p:nvPr/>
          </p:nvSpPr>
          <p:spPr bwMode="auto">
            <a:xfrm>
              <a:off x="4486" y="3379"/>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4" name="Oval 603"/>
            <p:cNvSpPr>
              <a:spLocks noChangeAspect="1" noChangeArrowheads="1"/>
            </p:cNvSpPr>
            <p:nvPr/>
          </p:nvSpPr>
          <p:spPr bwMode="auto">
            <a:xfrm>
              <a:off x="4426" y="3360"/>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5" name="Oval 604"/>
            <p:cNvSpPr>
              <a:spLocks noChangeAspect="1" noChangeArrowheads="1"/>
            </p:cNvSpPr>
            <p:nvPr/>
          </p:nvSpPr>
          <p:spPr bwMode="auto">
            <a:xfrm>
              <a:off x="4471" y="3305"/>
              <a:ext cx="59" cy="74"/>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6" name="Oval 605"/>
            <p:cNvSpPr>
              <a:spLocks noChangeAspect="1" noChangeArrowheads="1"/>
            </p:cNvSpPr>
            <p:nvPr/>
          </p:nvSpPr>
          <p:spPr bwMode="auto">
            <a:xfrm>
              <a:off x="4441" y="343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7" name="Oval 606"/>
            <p:cNvSpPr>
              <a:spLocks noChangeAspect="1" noChangeArrowheads="1"/>
            </p:cNvSpPr>
            <p:nvPr/>
          </p:nvSpPr>
          <p:spPr bwMode="auto">
            <a:xfrm>
              <a:off x="4382" y="356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8" name="Oval 607"/>
            <p:cNvSpPr>
              <a:spLocks noChangeAspect="1" noChangeArrowheads="1"/>
            </p:cNvSpPr>
            <p:nvPr/>
          </p:nvSpPr>
          <p:spPr bwMode="auto">
            <a:xfrm>
              <a:off x="4486" y="348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89" name="Oval 608"/>
            <p:cNvSpPr>
              <a:spLocks noChangeAspect="1" noChangeArrowheads="1"/>
            </p:cNvSpPr>
            <p:nvPr/>
          </p:nvSpPr>
          <p:spPr bwMode="auto">
            <a:xfrm>
              <a:off x="4397" y="3488"/>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90" name="Oval 609"/>
            <p:cNvSpPr>
              <a:spLocks noChangeAspect="1" noChangeArrowheads="1"/>
            </p:cNvSpPr>
            <p:nvPr/>
          </p:nvSpPr>
          <p:spPr bwMode="auto">
            <a:xfrm>
              <a:off x="4441" y="3543"/>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91" name="Oval 610"/>
            <p:cNvSpPr>
              <a:spLocks noChangeAspect="1" noChangeArrowheads="1"/>
            </p:cNvSpPr>
            <p:nvPr/>
          </p:nvSpPr>
          <p:spPr bwMode="auto">
            <a:xfrm>
              <a:off x="4382" y="367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92" name="Oval 611"/>
            <p:cNvSpPr>
              <a:spLocks noChangeAspect="1" noChangeArrowheads="1"/>
            </p:cNvSpPr>
            <p:nvPr/>
          </p:nvSpPr>
          <p:spPr bwMode="auto">
            <a:xfrm>
              <a:off x="4471" y="3671"/>
              <a:ext cx="59"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93" name="Oval 612"/>
            <p:cNvSpPr>
              <a:spLocks noChangeAspect="1" noChangeArrowheads="1"/>
            </p:cNvSpPr>
            <p:nvPr/>
          </p:nvSpPr>
          <p:spPr bwMode="auto">
            <a:xfrm>
              <a:off x="4426" y="3616"/>
              <a:ext cx="60" cy="73"/>
            </a:xfrm>
            <a:prstGeom prst="ellipse">
              <a:avLst/>
            </a:prstGeom>
            <a:solidFill>
              <a:srgbClr val="FF0000"/>
            </a:solidFill>
            <a:ln w="3175">
              <a:solidFill>
                <a:schemeClr val="tx1"/>
              </a:solidFill>
              <a:round/>
              <a:headEnd/>
              <a:tailEnd/>
            </a:ln>
          </p:spPr>
          <p:txBody>
            <a:bodyPr wrap="none" anchor="ctr"/>
            <a:lstStyle/>
            <a:p>
              <a:endParaRPr lang="en-US"/>
            </a:p>
          </p:txBody>
        </p:sp>
        <p:sp>
          <p:nvSpPr>
            <p:cNvPr id="2694" name="Oval 613"/>
            <p:cNvSpPr>
              <a:spLocks noChangeAspect="1" noChangeArrowheads="1"/>
            </p:cNvSpPr>
            <p:nvPr/>
          </p:nvSpPr>
          <p:spPr bwMode="auto">
            <a:xfrm>
              <a:off x="4486" y="3598"/>
              <a:ext cx="59" cy="73"/>
            </a:xfrm>
            <a:prstGeom prst="ellipse">
              <a:avLst/>
            </a:prstGeom>
            <a:solidFill>
              <a:srgbClr val="00FFFF"/>
            </a:solidFill>
            <a:ln w="3175">
              <a:solidFill>
                <a:schemeClr val="tx1"/>
              </a:solidFill>
              <a:round/>
              <a:headEnd/>
              <a:tailEnd/>
            </a:ln>
          </p:spPr>
          <p:txBody>
            <a:bodyPr wrap="none" anchor="ctr"/>
            <a:lstStyle/>
            <a:p>
              <a:endParaRPr lang="en-US"/>
            </a:p>
          </p:txBody>
        </p:sp>
      </p:grpSp>
      <p:sp>
        <p:nvSpPr>
          <p:cNvPr id="2053" name="Text Box 614"/>
          <p:cNvSpPr txBox="1">
            <a:spLocks noChangeArrowheads="1"/>
          </p:cNvSpPr>
          <p:nvPr/>
        </p:nvSpPr>
        <p:spPr bwMode="auto">
          <a:xfrm>
            <a:off x="6942076" y="1389982"/>
            <a:ext cx="1219200" cy="366713"/>
          </a:xfrm>
          <a:prstGeom prst="rect">
            <a:avLst/>
          </a:prstGeom>
          <a:noFill/>
          <a:ln w="9525">
            <a:noFill/>
            <a:miter lim="800000"/>
            <a:headEnd/>
            <a:tailEnd/>
          </a:ln>
        </p:spPr>
        <p:txBody>
          <a:bodyPr>
            <a:spAutoFit/>
          </a:bodyPr>
          <a:lstStyle/>
          <a:p>
            <a:pPr eaLnBrk="0" hangingPunct="0">
              <a:spcBef>
                <a:spcPct val="50000"/>
              </a:spcBef>
            </a:pPr>
            <a:r>
              <a:rPr lang="en-US">
                <a:solidFill>
                  <a:srgbClr val="333399"/>
                </a:solidFill>
              </a:rPr>
              <a:t>Hard Disk</a:t>
            </a:r>
            <a:endParaRPr lang="en-US" sz="2400"/>
          </a:p>
        </p:txBody>
      </p:sp>
      <p:sp>
        <p:nvSpPr>
          <p:cNvPr id="2054" name="Text Box 615"/>
          <p:cNvSpPr txBox="1">
            <a:spLocks noChangeArrowheads="1"/>
          </p:cNvSpPr>
          <p:nvPr/>
        </p:nvSpPr>
        <p:spPr bwMode="auto">
          <a:xfrm>
            <a:off x="6408676" y="2228182"/>
            <a:ext cx="2514600" cy="366713"/>
          </a:xfrm>
          <a:prstGeom prst="rect">
            <a:avLst/>
          </a:prstGeom>
          <a:noFill/>
          <a:ln w="9525">
            <a:noFill/>
            <a:miter lim="800000"/>
            <a:headEnd/>
            <a:tailEnd/>
          </a:ln>
        </p:spPr>
        <p:txBody>
          <a:bodyPr>
            <a:spAutoFit/>
          </a:bodyPr>
          <a:lstStyle/>
          <a:p>
            <a:pPr eaLnBrk="0" hangingPunct="0">
              <a:spcBef>
                <a:spcPct val="50000"/>
              </a:spcBef>
            </a:pPr>
            <a:r>
              <a:rPr lang="en-US">
                <a:solidFill>
                  <a:srgbClr val="333399"/>
                </a:solidFill>
              </a:rPr>
              <a:t>Sensor           Medium</a:t>
            </a:r>
            <a:endParaRPr lang="en-US" sz="2400"/>
          </a:p>
        </p:txBody>
      </p:sp>
      <p:sp>
        <p:nvSpPr>
          <p:cNvPr id="2055" name="Line 616"/>
          <p:cNvSpPr>
            <a:spLocks noChangeShapeType="1"/>
          </p:cNvSpPr>
          <p:nvPr/>
        </p:nvSpPr>
        <p:spPr bwMode="auto">
          <a:xfrm flipH="1">
            <a:off x="6865876" y="1847182"/>
            <a:ext cx="381000" cy="381000"/>
          </a:xfrm>
          <a:prstGeom prst="line">
            <a:avLst/>
          </a:prstGeom>
          <a:noFill/>
          <a:ln w="22225">
            <a:solidFill>
              <a:schemeClr val="tx1"/>
            </a:solidFill>
            <a:round/>
            <a:headEnd/>
            <a:tailEnd type="stealth" w="med" len="med"/>
          </a:ln>
        </p:spPr>
        <p:txBody>
          <a:bodyPr wrap="none" anchor="ctr"/>
          <a:lstStyle/>
          <a:p>
            <a:endParaRPr lang="en-US"/>
          </a:p>
        </p:txBody>
      </p:sp>
      <p:sp>
        <p:nvSpPr>
          <p:cNvPr id="2056" name="Line 617"/>
          <p:cNvSpPr>
            <a:spLocks noChangeShapeType="1"/>
          </p:cNvSpPr>
          <p:nvPr/>
        </p:nvSpPr>
        <p:spPr bwMode="auto">
          <a:xfrm>
            <a:off x="7856476" y="1847182"/>
            <a:ext cx="381000" cy="381000"/>
          </a:xfrm>
          <a:prstGeom prst="line">
            <a:avLst/>
          </a:prstGeom>
          <a:noFill/>
          <a:ln w="22225">
            <a:solidFill>
              <a:schemeClr val="tx1"/>
            </a:solidFill>
            <a:round/>
            <a:headEnd/>
            <a:tailEnd type="stealth" w="med" len="med"/>
          </a:ln>
        </p:spPr>
        <p:txBody>
          <a:bodyPr wrap="none" anchor="ctr"/>
          <a:lstStyle/>
          <a:p>
            <a:endParaRPr lang="en-US"/>
          </a:p>
        </p:txBody>
      </p:sp>
      <p:pic>
        <p:nvPicPr>
          <p:cNvPr id="2057" name="Picture 618" descr="SPINVALV"/>
          <p:cNvPicPr>
            <a:picLocks noChangeAspect="1" noChangeArrowheads="1"/>
          </p:cNvPicPr>
          <p:nvPr/>
        </p:nvPicPr>
        <p:blipFill>
          <a:blip r:embed="rId4" cstate="print"/>
          <a:srcRect/>
          <a:stretch>
            <a:fillRect/>
          </a:stretch>
        </p:blipFill>
        <p:spPr bwMode="auto">
          <a:xfrm>
            <a:off x="5875276" y="2990182"/>
            <a:ext cx="1838325" cy="1685925"/>
          </a:xfrm>
          <a:prstGeom prst="rect">
            <a:avLst/>
          </a:prstGeom>
          <a:noFill/>
          <a:ln w="9525">
            <a:noFill/>
            <a:miter lim="800000"/>
            <a:headEnd/>
            <a:tailEnd/>
          </a:ln>
        </p:spPr>
      </p:pic>
      <p:sp>
        <p:nvSpPr>
          <p:cNvPr id="2058" name="Text Box 619"/>
          <p:cNvSpPr txBox="1">
            <a:spLocks noChangeArrowheads="1"/>
          </p:cNvSpPr>
          <p:nvPr/>
        </p:nvSpPr>
        <p:spPr bwMode="auto">
          <a:xfrm>
            <a:off x="3733800" y="1752600"/>
            <a:ext cx="1219200" cy="366713"/>
          </a:xfrm>
          <a:prstGeom prst="rect">
            <a:avLst/>
          </a:prstGeom>
          <a:noFill/>
          <a:ln w="9525">
            <a:noFill/>
            <a:miter lim="800000"/>
            <a:headEnd/>
            <a:tailEnd/>
          </a:ln>
        </p:spPr>
        <p:txBody>
          <a:bodyPr>
            <a:spAutoFit/>
          </a:bodyPr>
          <a:lstStyle/>
          <a:p>
            <a:pPr eaLnBrk="0" hangingPunct="0">
              <a:spcBef>
                <a:spcPct val="50000"/>
              </a:spcBef>
            </a:pPr>
            <a:r>
              <a:rPr lang="en-US">
                <a:solidFill>
                  <a:srgbClr val="333399"/>
                </a:solidFill>
              </a:rPr>
              <a:t>Transistor</a:t>
            </a:r>
            <a:endParaRPr lang="en-US" sz="2400"/>
          </a:p>
        </p:txBody>
      </p:sp>
      <p:grpSp>
        <p:nvGrpSpPr>
          <p:cNvPr id="3" name="Group 620"/>
          <p:cNvGrpSpPr>
            <a:grpSpLocks/>
          </p:cNvGrpSpPr>
          <p:nvPr/>
        </p:nvGrpSpPr>
        <p:grpSpPr bwMode="auto">
          <a:xfrm>
            <a:off x="3124200" y="2414588"/>
            <a:ext cx="2438400" cy="1782762"/>
            <a:chOff x="1968" y="1521"/>
            <a:chExt cx="1536" cy="1123"/>
          </a:xfrm>
        </p:grpSpPr>
        <p:sp>
          <p:nvSpPr>
            <p:cNvPr id="2065" name="Rectangle 621"/>
            <p:cNvSpPr>
              <a:spLocks noChangeAspect="1" noChangeArrowheads="1"/>
            </p:cNvSpPr>
            <p:nvPr/>
          </p:nvSpPr>
          <p:spPr bwMode="auto">
            <a:xfrm>
              <a:off x="2036" y="2098"/>
              <a:ext cx="1366" cy="341"/>
            </a:xfrm>
            <a:prstGeom prst="rect">
              <a:avLst/>
            </a:prstGeom>
            <a:solidFill>
              <a:srgbClr val="EAEAEA"/>
            </a:solidFill>
            <a:ln w="9525">
              <a:solidFill>
                <a:srgbClr val="000000"/>
              </a:solidFill>
              <a:miter lim="800000"/>
              <a:headEnd/>
              <a:tailEnd/>
            </a:ln>
          </p:spPr>
          <p:txBody>
            <a:bodyPr/>
            <a:lstStyle/>
            <a:p>
              <a:endParaRPr lang="en-US"/>
            </a:p>
          </p:txBody>
        </p:sp>
        <p:sp>
          <p:nvSpPr>
            <p:cNvPr id="2066" name="Rectangle 622"/>
            <p:cNvSpPr>
              <a:spLocks noChangeAspect="1" noChangeArrowheads="1"/>
            </p:cNvSpPr>
            <p:nvPr/>
          </p:nvSpPr>
          <p:spPr bwMode="auto">
            <a:xfrm>
              <a:off x="2378" y="1961"/>
              <a:ext cx="682" cy="137"/>
            </a:xfrm>
            <a:prstGeom prst="rect">
              <a:avLst/>
            </a:prstGeom>
            <a:solidFill>
              <a:srgbClr val="00FF00"/>
            </a:solidFill>
            <a:ln w="9525">
              <a:solidFill>
                <a:srgbClr val="000000"/>
              </a:solidFill>
              <a:miter lim="800000"/>
              <a:headEnd/>
              <a:tailEnd/>
            </a:ln>
          </p:spPr>
          <p:txBody>
            <a:bodyPr/>
            <a:lstStyle/>
            <a:p>
              <a:endParaRPr lang="en-US"/>
            </a:p>
          </p:txBody>
        </p:sp>
        <p:sp>
          <p:nvSpPr>
            <p:cNvPr id="2067" name="Rectangle 623"/>
            <p:cNvSpPr>
              <a:spLocks noChangeAspect="1" noChangeArrowheads="1"/>
            </p:cNvSpPr>
            <p:nvPr/>
          </p:nvSpPr>
          <p:spPr bwMode="auto">
            <a:xfrm>
              <a:off x="2378" y="1688"/>
              <a:ext cx="682" cy="376"/>
            </a:xfrm>
            <a:prstGeom prst="rect">
              <a:avLst/>
            </a:prstGeom>
            <a:solidFill>
              <a:srgbClr val="808080"/>
            </a:solidFill>
            <a:ln w="9525">
              <a:solidFill>
                <a:srgbClr val="000000"/>
              </a:solidFill>
              <a:miter lim="800000"/>
              <a:headEnd/>
              <a:tailEnd/>
            </a:ln>
          </p:spPr>
          <p:txBody>
            <a:bodyPr/>
            <a:lstStyle/>
            <a:p>
              <a:endParaRPr lang="en-US"/>
            </a:p>
          </p:txBody>
        </p:sp>
        <p:sp>
          <p:nvSpPr>
            <p:cNvPr id="2068" name="Text Box 624"/>
            <p:cNvSpPr txBox="1">
              <a:spLocks noChangeAspect="1" noChangeArrowheads="1"/>
            </p:cNvSpPr>
            <p:nvPr/>
          </p:nvSpPr>
          <p:spPr bwMode="auto">
            <a:xfrm>
              <a:off x="2548" y="1521"/>
              <a:ext cx="410" cy="205"/>
            </a:xfrm>
            <a:prstGeom prst="rect">
              <a:avLst/>
            </a:prstGeom>
            <a:noFill/>
            <a:ln w="9525">
              <a:noFill/>
              <a:miter lim="800000"/>
              <a:headEnd/>
              <a:tailEnd/>
            </a:ln>
          </p:spPr>
          <p:txBody>
            <a:bodyPr/>
            <a:lstStyle/>
            <a:p>
              <a:pPr eaLnBrk="0" hangingPunct="0"/>
              <a:r>
                <a:rPr lang="en-US" sz="1200"/>
                <a:t>Gate</a:t>
              </a:r>
              <a:endParaRPr lang="en-US" sz="1000">
                <a:latin typeface="Times New Roman" pitchFamily="18" charset="0"/>
              </a:endParaRPr>
            </a:p>
          </p:txBody>
        </p:sp>
        <p:sp>
          <p:nvSpPr>
            <p:cNvPr id="2069" name="Text Box 625"/>
            <p:cNvSpPr txBox="1">
              <a:spLocks noChangeAspect="1" noChangeArrowheads="1"/>
            </p:cNvSpPr>
            <p:nvPr/>
          </p:nvSpPr>
          <p:spPr bwMode="auto">
            <a:xfrm>
              <a:off x="1968" y="1893"/>
              <a:ext cx="478" cy="205"/>
            </a:xfrm>
            <a:prstGeom prst="rect">
              <a:avLst/>
            </a:prstGeom>
            <a:noFill/>
            <a:ln w="9525">
              <a:noFill/>
              <a:miter lim="800000"/>
              <a:headEnd/>
              <a:tailEnd/>
            </a:ln>
          </p:spPr>
          <p:txBody>
            <a:bodyPr/>
            <a:lstStyle/>
            <a:p>
              <a:pPr eaLnBrk="0" hangingPunct="0"/>
              <a:r>
                <a:rPr lang="en-US" sz="1200"/>
                <a:t>Source</a:t>
              </a:r>
              <a:endParaRPr lang="en-US" sz="1000">
                <a:latin typeface="Times New Roman" pitchFamily="18" charset="0"/>
              </a:endParaRPr>
            </a:p>
          </p:txBody>
        </p:sp>
        <p:sp>
          <p:nvSpPr>
            <p:cNvPr id="2070" name="Text Box 626"/>
            <p:cNvSpPr txBox="1">
              <a:spLocks noChangeAspect="1" noChangeArrowheads="1"/>
            </p:cNvSpPr>
            <p:nvPr/>
          </p:nvSpPr>
          <p:spPr bwMode="auto">
            <a:xfrm>
              <a:off x="3026" y="1893"/>
              <a:ext cx="478" cy="205"/>
            </a:xfrm>
            <a:prstGeom prst="rect">
              <a:avLst/>
            </a:prstGeom>
            <a:noFill/>
            <a:ln w="9525">
              <a:noFill/>
              <a:miter lim="800000"/>
              <a:headEnd/>
              <a:tailEnd/>
            </a:ln>
          </p:spPr>
          <p:txBody>
            <a:bodyPr/>
            <a:lstStyle/>
            <a:p>
              <a:pPr eaLnBrk="0" hangingPunct="0"/>
              <a:r>
                <a:rPr lang="en-US" sz="1200"/>
                <a:t>Drain</a:t>
              </a:r>
              <a:endParaRPr lang="en-US" sz="1000">
                <a:latin typeface="Times New Roman" pitchFamily="18" charset="0"/>
              </a:endParaRPr>
            </a:p>
          </p:txBody>
        </p:sp>
        <p:sp>
          <p:nvSpPr>
            <p:cNvPr id="2071" name="Text Box 627"/>
            <p:cNvSpPr txBox="1">
              <a:spLocks noChangeAspect="1" noChangeArrowheads="1"/>
            </p:cNvSpPr>
            <p:nvPr/>
          </p:nvSpPr>
          <p:spPr bwMode="auto">
            <a:xfrm>
              <a:off x="2446" y="2439"/>
              <a:ext cx="683" cy="205"/>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sp>
          <p:nvSpPr>
            <p:cNvPr id="2072" name="Text Box 628"/>
            <p:cNvSpPr txBox="1">
              <a:spLocks noChangeAspect="1" noChangeArrowheads="1"/>
            </p:cNvSpPr>
            <p:nvPr/>
          </p:nvSpPr>
          <p:spPr bwMode="auto">
            <a:xfrm>
              <a:off x="2630" y="2270"/>
              <a:ext cx="205" cy="205"/>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sp>
          <p:nvSpPr>
            <p:cNvPr id="2073" name="Rectangle 629"/>
            <p:cNvSpPr>
              <a:spLocks noChangeAspect="1" noChangeArrowheads="1"/>
            </p:cNvSpPr>
            <p:nvPr/>
          </p:nvSpPr>
          <p:spPr bwMode="auto">
            <a:xfrm>
              <a:off x="2309" y="2098"/>
              <a:ext cx="820" cy="68"/>
            </a:xfrm>
            <a:prstGeom prst="rect">
              <a:avLst/>
            </a:prstGeom>
            <a:gradFill rotWithShape="0">
              <a:gsLst>
                <a:gs pos="0">
                  <a:srgbClr val="969696"/>
                </a:gs>
                <a:gs pos="100000">
                  <a:srgbClr val="EEEEEE"/>
                </a:gs>
              </a:gsLst>
              <a:lin ang="5400000" scaled="1"/>
            </a:gradFill>
            <a:ln w="9525">
              <a:noFill/>
              <a:miter lim="800000"/>
              <a:headEnd/>
              <a:tailEnd/>
            </a:ln>
          </p:spPr>
          <p:txBody>
            <a:bodyPr/>
            <a:lstStyle/>
            <a:p>
              <a:endParaRPr lang="en-US"/>
            </a:p>
          </p:txBody>
        </p:sp>
        <p:grpSp>
          <p:nvGrpSpPr>
            <p:cNvPr id="4" name="Group 630"/>
            <p:cNvGrpSpPr>
              <a:grpSpLocks noChangeAspect="1"/>
            </p:cNvGrpSpPr>
            <p:nvPr/>
          </p:nvGrpSpPr>
          <p:grpSpPr bwMode="auto">
            <a:xfrm>
              <a:off x="2105" y="2066"/>
              <a:ext cx="273" cy="204"/>
              <a:chOff x="2016" y="9436"/>
              <a:chExt cx="576" cy="432"/>
            </a:xfrm>
          </p:grpSpPr>
          <p:grpSp>
            <p:nvGrpSpPr>
              <p:cNvPr id="5" name="Group 631"/>
              <p:cNvGrpSpPr>
                <a:grpSpLocks noChangeAspect="1"/>
              </p:cNvGrpSpPr>
              <p:nvPr/>
            </p:nvGrpSpPr>
            <p:grpSpPr bwMode="auto">
              <a:xfrm>
                <a:off x="2016" y="9504"/>
                <a:ext cx="576" cy="288"/>
                <a:chOff x="2016" y="9504"/>
                <a:chExt cx="576" cy="288"/>
              </a:xfrm>
            </p:grpSpPr>
            <p:sp>
              <p:nvSpPr>
                <p:cNvPr id="2084" name="Arc 632"/>
                <p:cNvSpPr>
                  <a:spLocks noChangeAspect="1"/>
                </p:cNvSpPr>
                <p:nvPr/>
              </p:nvSpPr>
              <p:spPr bwMode="auto">
                <a:xfrm flipH="1" flipV="1">
                  <a:off x="2016" y="9504"/>
                  <a:ext cx="288" cy="288"/>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B2B2B2"/>
                </a:solidFill>
                <a:ln w="19050">
                  <a:solidFill>
                    <a:srgbClr val="000000"/>
                  </a:solidFill>
                  <a:round/>
                  <a:headEnd/>
                  <a:tailEnd/>
                </a:ln>
              </p:spPr>
              <p:txBody>
                <a:bodyPr/>
                <a:lstStyle/>
                <a:p>
                  <a:endParaRPr lang="en-US"/>
                </a:p>
              </p:txBody>
            </p:sp>
            <p:sp>
              <p:nvSpPr>
                <p:cNvPr id="2085" name="Arc 633"/>
                <p:cNvSpPr>
                  <a:spLocks noChangeAspect="1"/>
                </p:cNvSpPr>
                <p:nvPr/>
              </p:nvSpPr>
              <p:spPr bwMode="auto">
                <a:xfrm flipV="1">
                  <a:off x="2304" y="9504"/>
                  <a:ext cx="288" cy="288"/>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B2B2B2"/>
                </a:solidFill>
                <a:ln w="19050">
                  <a:solidFill>
                    <a:srgbClr val="000000"/>
                  </a:solidFill>
                  <a:round/>
                  <a:headEnd/>
                  <a:tailEnd/>
                </a:ln>
              </p:spPr>
              <p:txBody>
                <a:bodyPr/>
                <a:lstStyle/>
                <a:p>
                  <a:endParaRPr lang="en-US"/>
                </a:p>
              </p:txBody>
            </p:sp>
          </p:grpSp>
          <p:sp>
            <p:nvSpPr>
              <p:cNvPr id="2083" name="Text Box 634"/>
              <p:cNvSpPr txBox="1">
                <a:spLocks noChangeAspect="1" noChangeArrowheads="1"/>
              </p:cNvSpPr>
              <p:nvPr/>
            </p:nvSpPr>
            <p:spPr bwMode="auto">
              <a:xfrm>
                <a:off x="2088" y="9436"/>
                <a:ext cx="432" cy="432"/>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grpSp>
        <p:grpSp>
          <p:nvGrpSpPr>
            <p:cNvPr id="6" name="Group 635"/>
            <p:cNvGrpSpPr>
              <a:grpSpLocks noChangeAspect="1"/>
            </p:cNvGrpSpPr>
            <p:nvPr/>
          </p:nvGrpSpPr>
          <p:grpSpPr bwMode="auto">
            <a:xfrm>
              <a:off x="3060" y="2066"/>
              <a:ext cx="273" cy="204"/>
              <a:chOff x="4032" y="9436"/>
              <a:chExt cx="576" cy="432"/>
            </a:xfrm>
          </p:grpSpPr>
          <p:grpSp>
            <p:nvGrpSpPr>
              <p:cNvPr id="7" name="Group 636"/>
              <p:cNvGrpSpPr>
                <a:grpSpLocks noChangeAspect="1"/>
              </p:cNvGrpSpPr>
              <p:nvPr/>
            </p:nvGrpSpPr>
            <p:grpSpPr bwMode="auto">
              <a:xfrm>
                <a:off x="4032" y="9504"/>
                <a:ext cx="576" cy="288"/>
                <a:chOff x="2016" y="9504"/>
                <a:chExt cx="576" cy="288"/>
              </a:xfrm>
            </p:grpSpPr>
            <p:sp>
              <p:nvSpPr>
                <p:cNvPr id="2080" name="Arc 637"/>
                <p:cNvSpPr>
                  <a:spLocks noChangeAspect="1"/>
                </p:cNvSpPr>
                <p:nvPr/>
              </p:nvSpPr>
              <p:spPr bwMode="auto">
                <a:xfrm flipH="1" flipV="1">
                  <a:off x="2016" y="9504"/>
                  <a:ext cx="288" cy="288"/>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B2B2B2"/>
                </a:solidFill>
                <a:ln w="19050">
                  <a:solidFill>
                    <a:srgbClr val="000000"/>
                  </a:solidFill>
                  <a:round/>
                  <a:headEnd/>
                  <a:tailEnd/>
                </a:ln>
              </p:spPr>
              <p:txBody>
                <a:bodyPr/>
                <a:lstStyle/>
                <a:p>
                  <a:endParaRPr lang="en-US"/>
                </a:p>
              </p:txBody>
            </p:sp>
            <p:sp>
              <p:nvSpPr>
                <p:cNvPr id="2081" name="Arc 638"/>
                <p:cNvSpPr>
                  <a:spLocks noChangeAspect="1"/>
                </p:cNvSpPr>
                <p:nvPr/>
              </p:nvSpPr>
              <p:spPr bwMode="auto">
                <a:xfrm flipV="1">
                  <a:off x="2304" y="9504"/>
                  <a:ext cx="288" cy="288"/>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B2B2B2"/>
                </a:solidFill>
                <a:ln w="19050">
                  <a:solidFill>
                    <a:srgbClr val="000000"/>
                  </a:solidFill>
                  <a:round/>
                  <a:headEnd/>
                  <a:tailEnd/>
                </a:ln>
              </p:spPr>
              <p:txBody>
                <a:bodyPr/>
                <a:lstStyle/>
                <a:p>
                  <a:endParaRPr lang="en-US"/>
                </a:p>
              </p:txBody>
            </p:sp>
          </p:grpSp>
          <p:sp>
            <p:nvSpPr>
              <p:cNvPr id="2079" name="Text Box 639"/>
              <p:cNvSpPr txBox="1">
                <a:spLocks noChangeAspect="1" noChangeArrowheads="1"/>
              </p:cNvSpPr>
              <p:nvPr/>
            </p:nvSpPr>
            <p:spPr bwMode="auto">
              <a:xfrm>
                <a:off x="4133" y="9436"/>
                <a:ext cx="432" cy="432"/>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grpSp>
        <p:sp>
          <p:nvSpPr>
            <p:cNvPr id="2076" name="Text Box 640"/>
            <p:cNvSpPr txBox="1">
              <a:spLocks noChangeAspect="1" noChangeArrowheads="1"/>
            </p:cNvSpPr>
            <p:nvPr/>
          </p:nvSpPr>
          <p:spPr bwMode="auto">
            <a:xfrm>
              <a:off x="2495" y="2128"/>
              <a:ext cx="478" cy="205"/>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sp>
          <p:nvSpPr>
            <p:cNvPr id="2077" name="Text Box 641"/>
            <p:cNvSpPr txBox="1">
              <a:spLocks noChangeAspect="1" noChangeArrowheads="1"/>
            </p:cNvSpPr>
            <p:nvPr/>
          </p:nvSpPr>
          <p:spPr bwMode="auto">
            <a:xfrm>
              <a:off x="2555" y="1917"/>
              <a:ext cx="410" cy="273"/>
            </a:xfrm>
            <a:prstGeom prst="rect">
              <a:avLst/>
            </a:prstGeom>
            <a:noFill/>
            <a:ln w="9525">
              <a:noFill/>
              <a:miter lim="800000"/>
              <a:headEnd/>
              <a:tailEnd/>
            </a:ln>
          </p:spPr>
          <p:txBody>
            <a:bodyPr/>
            <a:lstStyle/>
            <a:p>
              <a:pPr eaLnBrk="0" hangingPunct="0"/>
              <a:endParaRPr lang="en-US" sz="1000">
                <a:latin typeface="Times New Roman" pitchFamily="18" charset="0"/>
              </a:endParaRPr>
            </a:p>
          </p:txBody>
        </p:sp>
      </p:grpSp>
      <p:sp>
        <p:nvSpPr>
          <p:cNvPr id="2060" name="Arc 642"/>
          <p:cNvSpPr>
            <a:spLocks/>
          </p:cNvSpPr>
          <p:nvPr/>
        </p:nvSpPr>
        <p:spPr bwMode="auto">
          <a:xfrm>
            <a:off x="3581400" y="3352800"/>
            <a:ext cx="1524000" cy="76200"/>
          </a:xfrm>
          <a:custGeom>
            <a:avLst/>
            <a:gdLst>
              <a:gd name="T0" fmla="*/ 0 w 42726"/>
              <a:gd name="T1" fmla="*/ 231719 h 21600"/>
              <a:gd name="T2" fmla="*/ 54359779 w 42726"/>
              <a:gd name="T3" fmla="*/ 226677 h 21600"/>
              <a:gd name="T4" fmla="*/ 27218055 w 42726"/>
              <a:gd name="T5" fmla="*/ 268817 h 21600"/>
              <a:gd name="T6" fmla="*/ 0 60000 65536"/>
              <a:gd name="T7" fmla="*/ 0 60000 65536"/>
              <a:gd name="T8" fmla="*/ 0 60000 65536"/>
              <a:gd name="T9" fmla="*/ 0 w 42726"/>
              <a:gd name="T10" fmla="*/ 0 h 21600"/>
              <a:gd name="T11" fmla="*/ 42726 w 42726"/>
              <a:gd name="T12" fmla="*/ 21600 h 21600"/>
            </a:gdLst>
            <a:ahLst/>
            <a:cxnLst>
              <a:cxn ang="T6">
                <a:pos x="T0" y="T1"/>
              </a:cxn>
              <a:cxn ang="T7">
                <a:pos x="T2" y="T3"/>
              </a:cxn>
              <a:cxn ang="T8">
                <a:pos x="T4" y="T5"/>
              </a:cxn>
            </a:cxnLst>
            <a:rect l="T9" t="T10" r="T11" b="T12"/>
            <a:pathLst>
              <a:path w="42726" h="21600" fill="none" extrusionOk="0">
                <a:moveTo>
                  <a:pt x="-1" y="18618"/>
                </a:moveTo>
                <a:cubicBezTo>
                  <a:pt x="1487" y="7944"/>
                  <a:pt x="10615" y="-1"/>
                  <a:pt x="21393" y="0"/>
                </a:cubicBezTo>
                <a:cubicBezTo>
                  <a:pt x="32015" y="0"/>
                  <a:pt x="41060" y="7723"/>
                  <a:pt x="42725" y="18214"/>
                </a:cubicBezTo>
              </a:path>
              <a:path w="42726" h="21600" stroke="0" extrusionOk="0">
                <a:moveTo>
                  <a:pt x="-1" y="18618"/>
                </a:moveTo>
                <a:cubicBezTo>
                  <a:pt x="1487" y="7944"/>
                  <a:pt x="10615" y="-1"/>
                  <a:pt x="21393" y="0"/>
                </a:cubicBezTo>
                <a:cubicBezTo>
                  <a:pt x="32015" y="0"/>
                  <a:pt x="41060" y="7723"/>
                  <a:pt x="42725" y="18214"/>
                </a:cubicBezTo>
                <a:lnTo>
                  <a:pt x="21393" y="21600"/>
                </a:lnTo>
                <a:lnTo>
                  <a:pt x="-1" y="18618"/>
                </a:lnTo>
                <a:close/>
              </a:path>
            </a:pathLst>
          </a:custGeom>
          <a:noFill/>
          <a:ln w="19050">
            <a:solidFill>
              <a:srgbClr val="0000FF"/>
            </a:solidFill>
            <a:round/>
            <a:headEnd/>
            <a:tailEnd type="stealth" w="med" len="med"/>
          </a:ln>
        </p:spPr>
        <p:txBody>
          <a:bodyPr wrap="none" anchor="ctr"/>
          <a:lstStyle/>
          <a:p>
            <a:endParaRPr lang="en-US"/>
          </a:p>
        </p:txBody>
      </p:sp>
      <p:sp>
        <p:nvSpPr>
          <p:cNvPr id="2061" name="AutoShape 643"/>
          <p:cNvSpPr>
            <a:spLocks noChangeArrowheads="1"/>
          </p:cNvSpPr>
          <p:nvPr/>
        </p:nvSpPr>
        <p:spPr bwMode="auto">
          <a:xfrm rot="10800000">
            <a:off x="5265676" y="4971382"/>
            <a:ext cx="1828800" cy="685800"/>
          </a:xfrm>
          <a:prstGeom prst="wedgeRoundRectCallout">
            <a:avLst>
              <a:gd name="adj1" fmla="val -55125"/>
              <a:gd name="adj2" fmla="val 135185"/>
              <a:gd name="adj3" fmla="val 16667"/>
            </a:avLst>
          </a:prstGeom>
          <a:solidFill>
            <a:srgbClr val="FFFF00"/>
          </a:solidFill>
          <a:ln w="12700">
            <a:solidFill>
              <a:schemeClr val="tx1"/>
            </a:solidFill>
            <a:miter lim="800000"/>
            <a:headEnd/>
            <a:tailEnd/>
          </a:ln>
        </p:spPr>
        <p:txBody>
          <a:bodyPr rot="10800000" wrap="none" anchor="ctr"/>
          <a:lstStyle/>
          <a:p>
            <a:pPr algn="ctr" eaLnBrk="0" hangingPunct="0"/>
            <a:r>
              <a:rPr lang="en-US" sz="2000">
                <a:solidFill>
                  <a:srgbClr val="0066FF"/>
                </a:solidFill>
                <a:latin typeface="Comic Sans MS" pitchFamily="66" charset="0"/>
              </a:rPr>
              <a:t>Switching layer</a:t>
            </a:r>
          </a:p>
          <a:p>
            <a:pPr algn="ctr" eaLnBrk="0" hangingPunct="0"/>
            <a:r>
              <a:rPr lang="en-US" sz="2000">
                <a:solidFill>
                  <a:srgbClr val="0066FF"/>
                </a:solidFill>
                <a:latin typeface="Comic Sans MS" pitchFamily="66" charset="0"/>
              </a:rPr>
              <a:t>5 nm</a:t>
            </a:r>
            <a:endParaRPr lang="en-US" sz="2400"/>
          </a:p>
        </p:txBody>
      </p:sp>
      <p:sp>
        <p:nvSpPr>
          <p:cNvPr id="2062" name="AutoShape 644"/>
          <p:cNvSpPr>
            <a:spLocks noChangeArrowheads="1"/>
          </p:cNvSpPr>
          <p:nvPr/>
        </p:nvSpPr>
        <p:spPr bwMode="auto">
          <a:xfrm rot="10800000">
            <a:off x="7048439" y="5733382"/>
            <a:ext cx="1828800" cy="609600"/>
          </a:xfrm>
          <a:prstGeom prst="wedgeRoundRectCallout">
            <a:avLst>
              <a:gd name="adj1" fmla="val -12847"/>
              <a:gd name="adj2" fmla="val 177861"/>
              <a:gd name="adj3" fmla="val 16667"/>
            </a:avLst>
          </a:prstGeom>
          <a:solidFill>
            <a:srgbClr val="FFFF00"/>
          </a:solidFill>
          <a:ln w="12700">
            <a:solidFill>
              <a:schemeClr val="tx1"/>
            </a:solidFill>
            <a:miter lim="800000"/>
            <a:headEnd/>
            <a:tailEnd/>
          </a:ln>
        </p:spPr>
        <p:txBody>
          <a:bodyPr rot="10800000" wrap="none" anchor="ctr"/>
          <a:lstStyle/>
          <a:p>
            <a:pPr algn="ctr" eaLnBrk="0" hangingPunct="0"/>
            <a:r>
              <a:rPr lang="en-US" sz="2000">
                <a:solidFill>
                  <a:srgbClr val="0066FF"/>
                </a:solidFill>
                <a:latin typeface="Comic Sans MS" pitchFamily="66" charset="0"/>
              </a:rPr>
              <a:t>Magnetic grain</a:t>
            </a:r>
          </a:p>
          <a:p>
            <a:pPr algn="ctr" eaLnBrk="0" hangingPunct="0"/>
            <a:r>
              <a:rPr lang="en-US" sz="2000">
                <a:solidFill>
                  <a:srgbClr val="0066FF"/>
                </a:solidFill>
                <a:latin typeface="Comic Sans MS" pitchFamily="66" charset="0"/>
              </a:rPr>
              <a:t>10 nm</a:t>
            </a:r>
            <a:endParaRPr lang="en-US" sz="2400"/>
          </a:p>
        </p:txBody>
      </p:sp>
      <p:sp>
        <p:nvSpPr>
          <p:cNvPr id="2063" name="AutoShape 645"/>
          <p:cNvSpPr>
            <a:spLocks noChangeArrowheads="1"/>
          </p:cNvSpPr>
          <p:nvPr/>
        </p:nvSpPr>
        <p:spPr bwMode="auto">
          <a:xfrm rot="10800000">
            <a:off x="3352800" y="4267200"/>
            <a:ext cx="1676400" cy="685800"/>
          </a:xfrm>
          <a:prstGeom prst="wedgeRoundRectCallout">
            <a:avLst>
              <a:gd name="adj1" fmla="val -14681"/>
              <a:gd name="adj2" fmla="val 191435"/>
              <a:gd name="adj3" fmla="val 16667"/>
            </a:avLst>
          </a:prstGeom>
          <a:solidFill>
            <a:srgbClr val="FFFF00"/>
          </a:solidFill>
          <a:ln w="12700">
            <a:solidFill>
              <a:schemeClr val="tx1"/>
            </a:solidFill>
            <a:miter lim="800000"/>
            <a:headEnd/>
            <a:tailEnd/>
          </a:ln>
        </p:spPr>
        <p:txBody>
          <a:bodyPr rot="10800000" wrap="none" anchor="ctr"/>
          <a:lstStyle/>
          <a:p>
            <a:pPr algn="ctr" eaLnBrk="0" hangingPunct="0"/>
            <a:r>
              <a:rPr lang="en-US" sz="2000">
                <a:solidFill>
                  <a:srgbClr val="0066FF"/>
                </a:solidFill>
                <a:latin typeface="Comic Sans MS" pitchFamily="66" charset="0"/>
              </a:rPr>
              <a:t>Gate oxide</a:t>
            </a:r>
          </a:p>
          <a:p>
            <a:pPr algn="ctr" eaLnBrk="0" hangingPunct="0"/>
            <a:r>
              <a:rPr lang="en-US" sz="2000">
                <a:solidFill>
                  <a:srgbClr val="0066FF"/>
                </a:solidFill>
                <a:latin typeface="Comic Sans MS" pitchFamily="66" charset="0"/>
              </a:rPr>
              <a:t>4 nm</a:t>
            </a:r>
            <a:endParaRPr lang="en-US" sz="2400"/>
          </a:p>
        </p:txBody>
      </p:sp>
      <p:sp>
        <p:nvSpPr>
          <p:cNvPr id="2064" name="AutoShape 646"/>
          <p:cNvSpPr>
            <a:spLocks noChangeArrowheads="1"/>
          </p:cNvSpPr>
          <p:nvPr/>
        </p:nvSpPr>
        <p:spPr bwMode="auto">
          <a:xfrm rot="10800000">
            <a:off x="402026" y="4495800"/>
            <a:ext cx="1676400" cy="685800"/>
          </a:xfrm>
          <a:prstGeom prst="wedgeRoundRectCallout">
            <a:avLst>
              <a:gd name="adj1" fmla="val -14681"/>
              <a:gd name="adj2" fmla="val 191435"/>
              <a:gd name="adj3" fmla="val 16667"/>
            </a:avLst>
          </a:prstGeom>
          <a:solidFill>
            <a:srgbClr val="FFFF00"/>
          </a:solidFill>
          <a:ln w="12700">
            <a:solidFill>
              <a:schemeClr val="tx1"/>
            </a:solidFill>
            <a:miter lim="800000"/>
            <a:headEnd/>
            <a:tailEnd/>
          </a:ln>
        </p:spPr>
        <p:txBody>
          <a:bodyPr rot="10800000" wrap="none" anchor="ctr"/>
          <a:lstStyle/>
          <a:p>
            <a:pPr algn="ctr" eaLnBrk="0" hangingPunct="0"/>
            <a:r>
              <a:rPr lang="en-US" sz="2000" dirty="0" smtClean="0">
                <a:solidFill>
                  <a:srgbClr val="0066FF"/>
                </a:solidFill>
                <a:latin typeface="Comic Sans MS" pitchFamily="66" charset="0"/>
              </a:rPr>
              <a:t>Well</a:t>
            </a:r>
            <a:endParaRPr lang="en-US" sz="2000" dirty="0">
              <a:solidFill>
                <a:srgbClr val="0066FF"/>
              </a:solidFill>
              <a:latin typeface="Comic Sans MS" pitchFamily="66" charset="0"/>
            </a:endParaRPr>
          </a:p>
          <a:p>
            <a:pPr algn="ctr" eaLnBrk="0" hangingPunct="0"/>
            <a:r>
              <a:rPr lang="en-US" sz="2000" dirty="0">
                <a:solidFill>
                  <a:srgbClr val="0066FF"/>
                </a:solidFill>
                <a:latin typeface="Comic Sans MS" pitchFamily="66" charset="0"/>
              </a:rPr>
              <a:t>6 nm</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2143125" y="1431925"/>
            <a:ext cx="6315075" cy="4968875"/>
            <a:chOff x="1104" y="432"/>
            <a:chExt cx="3978" cy="3130"/>
          </a:xfrm>
        </p:grpSpPr>
        <p:grpSp>
          <p:nvGrpSpPr>
            <p:cNvPr id="3" name="Group 3"/>
            <p:cNvGrpSpPr>
              <a:grpSpLocks/>
            </p:cNvGrpSpPr>
            <p:nvPr/>
          </p:nvGrpSpPr>
          <p:grpSpPr bwMode="auto">
            <a:xfrm>
              <a:off x="1104" y="432"/>
              <a:ext cx="3978" cy="3130"/>
              <a:chOff x="816" y="624"/>
              <a:chExt cx="3978" cy="3130"/>
            </a:xfrm>
          </p:grpSpPr>
          <p:pic>
            <p:nvPicPr>
              <p:cNvPr id="8202" name="Picture 4" descr="FIG1_3_2"/>
              <p:cNvPicPr>
                <a:picLocks noChangeAspect="1" noChangeArrowheads="1"/>
              </p:cNvPicPr>
              <p:nvPr/>
            </p:nvPicPr>
            <p:blipFill>
              <a:blip r:embed="rId3" cstate="print"/>
              <a:srcRect/>
              <a:stretch>
                <a:fillRect/>
              </a:stretch>
            </p:blipFill>
            <p:spPr bwMode="auto">
              <a:xfrm>
                <a:off x="1104" y="720"/>
                <a:ext cx="3690" cy="3034"/>
              </a:xfrm>
              <a:prstGeom prst="rect">
                <a:avLst/>
              </a:prstGeom>
              <a:noFill/>
              <a:ln w="9525">
                <a:noFill/>
                <a:miter lim="800000"/>
                <a:headEnd/>
                <a:tailEnd/>
              </a:ln>
            </p:spPr>
          </p:pic>
          <p:sp>
            <p:nvSpPr>
              <p:cNvPr id="8203" name="Text Box 5"/>
              <p:cNvSpPr txBox="1">
                <a:spLocks noChangeArrowheads="1"/>
              </p:cNvSpPr>
              <p:nvPr/>
            </p:nvSpPr>
            <p:spPr bwMode="auto">
              <a:xfrm>
                <a:off x="1056" y="624"/>
                <a:ext cx="1008" cy="288"/>
              </a:xfrm>
              <a:prstGeom prst="rect">
                <a:avLst/>
              </a:prstGeom>
              <a:solidFill>
                <a:schemeClr val="bg1"/>
              </a:solidFill>
              <a:ln w="9525">
                <a:noFill/>
                <a:miter lim="800000"/>
                <a:headEnd/>
                <a:tailEnd/>
              </a:ln>
            </p:spPr>
            <p:txBody>
              <a:bodyPr>
                <a:spAutoFit/>
              </a:bodyPr>
              <a:lstStyle/>
              <a:p>
                <a:pPr eaLnBrk="0" hangingPunct="0">
                  <a:spcBef>
                    <a:spcPct val="50000"/>
                  </a:spcBef>
                </a:pPr>
                <a:endParaRPr lang="en-US" sz="2400"/>
              </a:p>
            </p:txBody>
          </p:sp>
          <p:sp>
            <p:nvSpPr>
              <p:cNvPr id="8204" name="Text Box 6"/>
              <p:cNvSpPr txBox="1">
                <a:spLocks noChangeArrowheads="1"/>
              </p:cNvSpPr>
              <p:nvPr/>
            </p:nvSpPr>
            <p:spPr bwMode="auto">
              <a:xfrm>
                <a:off x="816" y="816"/>
                <a:ext cx="1008" cy="288"/>
              </a:xfrm>
              <a:prstGeom prst="rect">
                <a:avLst/>
              </a:prstGeom>
              <a:solidFill>
                <a:schemeClr val="bg1"/>
              </a:solidFill>
              <a:ln w="9525">
                <a:noFill/>
                <a:miter lim="800000"/>
                <a:headEnd/>
                <a:tailEnd/>
              </a:ln>
            </p:spPr>
            <p:txBody>
              <a:bodyPr>
                <a:spAutoFit/>
              </a:bodyPr>
              <a:lstStyle/>
              <a:p>
                <a:pPr eaLnBrk="0" hangingPunct="0">
                  <a:spcBef>
                    <a:spcPct val="50000"/>
                  </a:spcBef>
                </a:pPr>
                <a:endParaRPr lang="en-US" sz="2400"/>
              </a:p>
            </p:txBody>
          </p:sp>
        </p:grpSp>
        <p:sp>
          <p:nvSpPr>
            <p:cNvPr id="8199" name="AutoShape 8"/>
            <p:cNvSpPr>
              <a:spLocks/>
            </p:cNvSpPr>
            <p:nvPr/>
          </p:nvSpPr>
          <p:spPr bwMode="auto">
            <a:xfrm>
              <a:off x="1440" y="1743"/>
              <a:ext cx="118" cy="384"/>
            </a:xfrm>
            <a:prstGeom prst="leftBrace">
              <a:avLst>
                <a:gd name="adj1" fmla="val 27119"/>
                <a:gd name="adj2" fmla="val 50000"/>
              </a:avLst>
            </a:prstGeom>
            <a:noFill/>
            <a:ln w="31750">
              <a:solidFill>
                <a:srgbClr val="FF3300"/>
              </a:solidFill>
              <a:round/>
              <a:headEnd/>
              <a:tailEnd/>
            </a:ln>
          </p:spPr>
          <p:txBody>
            <a:bodyPr wrap="none" anchor="ctr"/>
            <a:lstStyle/>
            <a:p>
              <a:endParaRPr lang="en-US"/>
            </a:p>
          </p:txBody>
        </p:sp>
        <p:sp>
          <p:nvSpPr>
            <p:cNvPr id="8200" name="Rectangle 10"/>
            <p:cNvSpPr>
              <a:spLocks noChangeArrowheads="1"/>
            </p:cNvSpPr>
            <p:nvPr/>
          </p:nvSpPr>
          <p:spPr bwMode="auto">
            <a:xfrm>
              <a:off x="1632" y="1373"/>
              <a:ext cx="960" cy="1267"/>
            </a:xfrm>
            <a:prstGeom prst="rect">
              <a:avLst/>
            </a:prstGeom>
            <a:noFill/>
            <a:ln w="31750">
              <a:solidFill>
                <a:srgbClr val="FF3300"/>
              </a:solidFill>
              <a:miter lim="800000"/>
              <a:headEnd/>
              <a:tailEnd/>
            </a:ln>
          </p:spPr>
          <p:txBody>
            <a:bodyPr wrap="none" anchor="ctr"/>
            <a:lstStyle/>
            <a:p>
              <a:endParaRPr lang="en-US"/>
            </a:p>
          </p:txBody>
        </p:sp>
        <p:sp>
          <p:nvSpPr>
            <p:cNvPr id="8201" name="Line 12"/>
            <p:cNvSpPr>
              <a:spLocks noChangeShapeType="1"/>
            </p:cNvSpPr>
            <p:nvPr/>
          </p:nvSpPr>
          <p:spPr bwMode="auto">
            <a:xfrm flipH="1" flipV="1">
              <a:off x="2640" y="2532"/>
              <a:ext cx="432" cy="144"/>
            </a:xfrm>
            <a:prstGeom prst="line">
              <a:avLst/>
            </a:prstGeom>
            <a:noFill/>
            <a:ln w="31750">
              <a:solidFill>
                <a:srgbClr val="FF3300"/>
              </a:solidFill>
              <a:round/>
              <a:headEnd/>
              <a:tailEnd type="triangle" w="med" len="med"/>
            </a:ln>
          </p:spPr>
          <p:txBody>
            <a:bodyPr/>
            <a:lstStyle/>
            <a:p>
              <a:endParaRPr lang="en-US"/>
            </a:p>
          </p:txBody>
        </p:sp>
      </p:grpSp>
      <p:sp>
        <p:nvSpPr>
          <p:cNvPr id="8195" name="Text Box 7"/>
          <p:cNvSpPr txBox="1">
            <a:spLocks noChangeArrowheads="1"/>
          </p:cNvSpPr>
          <p:nvPr/>
        </p:nvSpPr>
        <p:spPr bwMode="auto">
          <a:xfrm>
            <a:off x="542925" y="2193925"/>
            <a:ext cx="2286000" cy="3140075"/>
          </a:xfrm>
          <a:prstGeom prst="rect">
            <a:avLst/>
          </a:prstGeom>
          <a:noFill/>
          <a:ln w="9525">
            <a:noFill/>
            <a:miter lim="800000"/>
            <a:headEnd/>
            <a:tailEnd/>
          </a:ln>
        </p:spPr>
        <p:txBody>
          <a:bodyPr>
            <a:spAutoFit/>
          </a:bodyPr>
          <a:lstStyle/>
          <a:p>
            <a:pPr eaLnBrk="0" hangingPunct="0">
              <a:spcBef>
                <a:spcPct val="50000"/>
              </a:spcBef>
            </a:pPr>
            <a:r>
              <a:rPr lang="en-US" sz="2000">
                <a:solidFill>
                  <a:srgbClr val="FF3300"/>
                </a:solidFill>
                <a:latin typeface="Comic Sans MS" pitchFamily="66" charset="0"/>
              </a:rPr>
              <a:t>Gate oxide has shrunk to &lt;</a:t>
            </a:r>
            <a:r>
              <a:rPr lang="en-US" sz="2000" baseline="-25000">
                <a:solidFill>
                  <a:srgbClr val="FF3300"/>
                </a:solidFill>
                <a:latin typeface="Comic Sans MS" pitchFamily="66" charset="0"/>
              </a:rPr>
              <a:t> </a:t>
            </a:r>
            <a:r>
              <a:rPr lang="en-US" sz="2000">
                <a:solidFill>
                  <a:srgbClr val="FF3300"/>
                </a:solidFill>
                <a:latin typeface="Comic Sans MS" pitchFamily="66" charset="0"/>
              </a:rPr>
              <a:t>2nm,   &lt;</a:t>
            </a:r>
            <a:r>
              <a:rPr lang="en-US" sz="2000" baseline="-25000">
                <a:solidFill>
                  <a:srgbClr val="FF3300"/>
                </a:solidFill>
                <a:latin typeface="Comic Sans MS" pitchFamily="66" charset="0"/>
              </a:rPr>
              <a:t> </a:t>
            </a:r>
            <a:r>
              <a:rPr lang="en-US" sz="2000">
                <a:solidFill>
                  <a:srgbClr val="FF3300"/>
                </a:solidFill>
                <a:latin typeface="Comic Sans MS" pitchFamily="66" charset="0"/>
              </a:rPr>
              <a:t>10 atom layers.</a:t>
            </a:r>
          </a:p>
          <a:p>
            <a:pPr eaLnBrk="0" hangingPunct="0">
              <a:spcBef>
                <a:spcPct val="50000"/>
              </a:spcBef>
            </a:pPr>
            <a:r>
              <a:rPr lang="en-US" sz="2000">
                <a:solidFill>
                  <a:srgbClr val="FF3300"/>
                </a:solidFill>
                <a:latin typeface="Comic Sans MS" pitchFamily="66" charset="0"/>
              </a:rPr>
              <a:t>Electrons can tunnel through when applying      a gate voltage.</a:t>
            </a:r>
          </a:p>
          <a:p>
            <a:pPr eaLnBrk="0" hangingPunct="0">
              <a:spcBef>
                <a:spcPct val="50000"/>
              </a:spcBef>
            </a:pPr>
            <a:r>
              <a:rPr lang="en-US" sz="2000">
                <a:solidFill>
                  <a:srgbClr val="FF3300"/>
                </a:solidFill>
                <a:latin typeface="Comic Sans MS" pitchFamily="66" charset="0"/>
              </a:rPr>
              <a:t>Uses up to </a:t>
            </a:r>
            <a:r>
              <a:rPr lang="en-US" sz="2000" baseline="30000">
                <a:solidFill>
                  <a:srgbClr val="FF3300"/>
                </a:solidFill>
                <a:latin typeface="Comic Sans MS" pitchFamily="66" charset="0"/>
              </a:rPr>
              <a:t>1</a:t>
            </a:r>
            <a:r>
              <a:rPr lang="en-US" sz="2000">
                <a:solidFill>
                  <a:srgbClr val="FF3300"/>
                </a:solidFill>
                <a:latin typeface="Comic Sans MS" pitchFamily="66" charset="0"/>
              </a:rPr>
              <a:t>/</a:t>
            </a:r>
            <a:r>
              <a:rPr lang="en-US" sz="2000" baseline="-14000">
                <a:solidFill>
                  <a:srgbClr val="FF3300"/>
                </a:solidFill>
                <a:latin typeface="Comic Sans MS" pitchFamily="66" charset="0"/>
              </a:rPr>
              <a:t>3</a:t>
            </a:r>
            <a:r>
              <a:rPr lang="en-US" sz="2000">
                <a:solidFill>
                  <a:srgbClr val="FF3300"/>
                </a:solidFill>
                <a:latin typeface="Comic Sans MS" pitchFamily="66" charset="0"/>
              </a:rPr>
              <a:t>    of the power.      </a:t>
            </a:r>
            <a:endParaRPr lang="en-US" sz="2000">
              <a:solidFill>
                <a:srgbClr val="FF3300"/>
              </a:solidFill>
            </a:endParaRPr>
          </a:p>
        </p:txBody>
      </p:sp>
      <p:sp>
        <p:nvSpPr>
          <p:cNvPr id="8196" name="Text Box 9"/>
          <p:cNvSpPr txBox="1">
            <a:spLocks noChangeArrowheads="1"/>
          </p:cNvSpPr>
          <p:nvPr/>
        </p:nvSpPr>
        <p:spPr bwMode="auto">
          <a:xfrm>
            <a:off x="914466" y="212782"/>
            <a:ext cx="7319458" cy="1040285"/>
          </a:xfrm>
          <a:prstGeom prst="rect">
            <a:avLst/>
          </a:prstGeom>
          <a:noFill/>
          <a:ln w="9525">
            <a:noFill/>
            <a:miter lim="800000"/>
            <a:headEnd/>
            <a:tailEnd/>
          </a:ln>
        </p:spPr>
        <p:txBody>
          <a:bodyPr wrap="square">
            <a:spAutoFit/>
          </a:bodyPr>
          <a:lstStyle/>
          <a:p>
            <a:pPr algn="ctr" eaLnBrk="0" hangingPunct="0">
              <a:lnSpc>
                <a:spcPct val="110000"/>
              </a:lnSpc>
              <a:spcBef>
                <a:spcPct val="50000"/>
              </a:spcBef>
            </a:pPr>
            <a:r>
              <a:rPr lang="en-US" sz="2800" b="1" dirty="0">
                <a:latin typeface="+mj-lt"/>
              </a:rPr>
              <a:t>Power consumption by a leaky gate oxide: </a:t>
            </a:r>
            <a:r>
              <a:rPr lang="en-US" sz="2800" b="1" dirty="0" smtClean="0">
                <a:latin typeface="+mj-lt"/>
              </a:rPr>
              <a:t>A </a:t>
            </a:r>
            <a:r>
              <a:rPr lang="en-US" sz="2800" b="1" dirty="0">
                <a:latin typeface="+mj-lt"/>
              </a:rPr>
              <a:t>show-stopper for Moore’s Law</a:t>
            </a:r>
            <a:r>
              <a:rPr lang="en-US" sz="2800" b="1" baseline="-25000" dirty="0">
                <a:latin typeface="+mj-lt"/>
              </a:rPr>
              <a:t> </a:t>
            </a:r>
            <a:r>
              <a:rPr lang="en-US" sz="2800" b="1" dirty="0">
                <a:latin typeface="+mj-lt"/>
              </a:rPr>
              <a:t>?   </a:t>
            </a:r>
          </a:p>
        </p:txBody>
      </p:sp>
      <p:sp>
        <p:nvSpPr>
          <p:cNvPr id="8197" name="Rectangle 11"/>
          <p:cNvSpPr>
            <a:spLocks noChangeArrowheads="1"/>
          </p:cNvSpPr>
          <p:nvPr/>
        </p:nvSpPr>
        <p:spPr bwMode="auto">
          <a:xfrm>
            <a:off x="5305425" y="4832350"/>
            <a:ext cx="280988" cy="309563"/>
          </a:xfrm>
          <a:prstGeom prst="rect">
            <a:avLst/>
          </a:prstGeom>
          <a:noFill/>
          <a:ln w="19050">
            <a:solidFill>
              <a:srgbClr val="FF33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776958" y="2393732"/>
            <a:ext cx="4108450" cy="4003675"/>
            <a:chOff x="4489450" y="169863"/>
            <a:chExt cx="3913188" cy="3783012"/>
          </a:xfrm>
        </p:grpSpPr>
        <p:pic>
          <p:nvPicPr>
            <p:cNvPr id="15" name="Picture 4" descr="n-type Interface 500 dpi.png"/>
            <p:cNvPicPr>
              <a:picLocks noChangeAspect="1"/>
            </p:cNvPicPr>
            <p:nvPr/>
          </p:nvPicPr>
          <p:blipFill>
            <a:blip r:embed="rId2" cstate="print"/>
            <a:srcRect/>
            <a:stretch>
              <a:fillRect/>
            </a:stretch>
          </p:blipFill>
          <p:spPr bwMode="auto">
            <a:xfrm>
              <a:off x="4489450" y="169863"/>
              <a:ext cx="3321050" cy="3783012"/>
            </a:xfrm>
            <a:prstGeom prst="rect">
              <a:avLst/>
            </a:prstGeom>
            <a:noFill/>
            <a:ln w="9525">
              <a:noFill/>
              <a:miter lim="800000"/>
              <a:headEnd/>
              <a:tailEnd/>
            </a:ln>
          </p:spPr>
        </p:pic>
        <p:sp>
          <p:nvSpPr>
            <p:cNvPr id="16" name="TextBox 9"/>
            <p:cNvSpPr txBox="1">
              <a:spLocks noChangeArrowheads="1"/>
            </p:cNvSpPr>
            <p:nvPr/>
          </p:nvSpPr>
          <p:spPr bwMode="auto">
            <a:xfrm>
              <a:off x="7748588" y="989013"/>
              <a:ext cx="654050" cy="1527102"/>
            </a:xfrm>
            <a:prstGeom prst="rect">
              <a:avLst/>
            </a:prstGeom>
            <a:noFill/>
            <a:ln w="9525">
              <a:noFill/>
              <a:miter lim="800000"/>
              <a:headEnd/>
              <a:tailEnd/>
            </a:ln>
          </p:spPr>
          <p:txBody>
            <a:bodyPr>
              <a:prstTxWarp prst="textNoShape">
                <a:avLst/>
              </a:prstTxWarp>
              <a:spAutoFit/>
            </a:bodyPr>
            <a:lstStyle/>
            <a:p>
              <a:pPr algn="ctr"/>
              <a:r>
                <a:rPr lang="en-US" sz="1400">
                  <a:ea typeface="Arial" charset="0"/>
                  <a:cs typeface="Arial" charset="0"/>
                  <a:sym typeface="MT Extra" charset="0"/>
                </a:rPr>
                <a:t></a:t>
              </a:r>
              <a:r>
                <a:rPr lang="en-US" sz="1400">
                  <a:ea typeface="Arial" charset="0"/>
                  <a:cs typeface="Arial" charset="0"/>
                </a:rPr>
                <a:t> </a:t>
              </a:r>
            </a:p>
            <a:p>
              <a:pPr algn="ctr"/>
              <a:r>
                <a:rPr lang="en-US" sz="1400">
                  <a:ea typeface="Arial" charset="0"/>
                  <a:cs typeface="Arial" charset="0"/>
                </a:rPr>
                <a:t>AlO</a:t>
              </a:r>
              <a:r>
                <a:rPr lang="en-US" sz="1400" baseline="-25000">
                  <a:ea typeface="Arial" charset="0"/>
                  <a:cs typeface="Arial" charset="0"/>
                </a:rPr>
                <a:t>2</a:t>
              </a:r>
            </a:p>
            <a:p>
              <a:pPr algn="ctr"/>
              <a:r>
                <a:rPr lang="en-US" sz="1400">
                  <a:solidFill>
                    <a:srgbClr val="33CC33"/>
                  </a:solidFill>
                  <a:ea typeface="Arial" charset="0"/>
                  <a:cs typeface="Arial" charset="0"/>
                </a:rPr>
                <a:t>LaO</a:t>
              </a:r>
            </a:p>
            <a:p>
              <a:pPr algn="ctr">
                <a:spcBef>
                  <a:spcPts val="1800"/>
                </a:spcBef>
              </a:pPr>
              <a:r>
                <a:rPr lang="en-US" sz="1400">
                  <a:solidFill>
                    <a:srgbClr val="FF3C98"/>
                  </a:solidFill>
                  <a:ea typeface="Arial" charset="0"/>
                  <a:cs typeface="Arial" charset="0"/>
                </a:rPr>
                <a:t>TiO</a:t>
              </a:r>
              <a:r>
                <a:rPr lang="en-US" sz="1400" baseline="-25000">
                  <a:solidFill>
                    <a:srgbClr val="FF3C98"/>
                  </a:solidFill>
                  <a:ea typeface="Arial" charset="0"/>
                  <a:cs typeface="Arial" charset="0"/>
                </a:rPr>
                <a:t>2</a:t>
              </a:r>
            </a:p>
            <a:p>
              <a:pPr algn="ctr"/>
              <a:r>
                <a:rPr lang="en-US" sz="1400">
                  <a:solidFill>
                    <a:srgbClr val="FF5D1F"/>
                  </a:solidFill>
                  <a:ea typeface="Arial" charset="0"/>
                  <a:cs typeface="Arial" charset="0"/>
                </a:rPr>
                <a:t>SrO</a:t>
              </a:r>
              <a:endParaRPr lang="en-US" sz="1400" baseline="-25000">
                <a:solidFill>
                  <a:srgbClr val="FF3C98"/>
                </a:solidFill>
                <a:ea typeface="Arial" charset="0"/>
                <a:cs typeface="Arial" charset="0"/>
              </a:endParaRPr>
            </a:p>
            <a:p>
              <a:pPr algn="ctr"/>
              <a:r>
                <a:rPr lang="en-US" sz="1400">
                  <a:ea typeface="Arial" charset="0"/>
                  <a:cs typeface="Arial" charset="0"/>
                  <a:sym typeface="MT Extra" charset="0"/>
                </a:rPr>
                <a:t></a:t>
              </a:r>
              <a:endParaRPr lang="en-US" sz="1400">
                <a:ea typeface="Arial" charset="0"/>
                <a:cs typeface="Arial" charset="0"/>
              </a:endParaRPr>
            </a:p>
          </p:txBody>
        </p:sp>
      </p:grpSp>
      <p:sp>
        <p:nvSpPr>
          <p:cNvPr id="17" name="Rectangle 7"/>
          <p:cNvSpPr>
            <a:spLocks noChangeArrowheads="1"/>
          </p:cNvSpPr>
          <p:nvPr/>
        </p:nvSpPr>
        <p:spPr bwMode="auto">
          <a:xfrm>
            <a:off x="5013435" y="6093370"/>
            <a:ext cx="2560419" cy="523875"/>
          </a:xfrm>
          <a:prstGeom prst="rect">
            <a:avLst/>
          </a:prstGeom>
          <a:noFill/>
          <a:ln w="9525">
            <a:noFill/>
            <a:miter lim="800000"/>
            <a:headEnd/>
            <a:tailEnd/>
          </a:ln>
        </p:spPr>
        <p:txBody>
          <a:bodyPr wrap="square">
            <a:prstTxWarp prst="textNoShape">
              <a:avLst/>
            </a:prstTxWarp>
            <a:spAutoFit/>
          </a:bodyPr>
          <a:lstStyle/>
          <a:p>
            <a:pPr algn="ctr" defTabSz="982663">
              <a:buFontTx/>
              <a:buAutoNum type="alphaUcPeriod"/>
            </a:pPr>
            <a:r>
              <a:rPr lang="en-US" sz="1400" dirty="0">
                <a:solidFill>
                  <a:srgbClr val="0000FF"/>
                </a:solidFill>
                <a:latin typeface="Times" charset="0"/>
              </a:rPr>
              <a:t> </a:t>
            </a:r>
            <a:r>
              <a:rPr lang="en-US" sz="1400" dirty="0" err="1">
                <a:solidFill>
                  <a:srgbClr val="0000FF"/>
                </a:solidFill>
                <a:latin typeface="Times" charset="0"/>
              </a:rPr>
              <a:t>Ohtomo</a:t>
            </a:r>
            <a:r>
              <a:rPr lang="en-US" sz="1400" dirty="0">
                <a:solidFill>
                  <a:srgbClr val="0000FF"/>
                </a:solidFill>
                <a:latin typeface="Times" charset="0"/>
              </a:rPr>
              <a:t> and H. Hwang</a:t>
            </a:r>
            <a:br>
              <a:rPr lang="en-US" sz="1400" dirty="0">
                <a:solidFill>
                  <a:srgbClr val="0000FF"/>
                </a:solidFill>
                <a:latin typeface="Times" charset="0"/>
              </a:rPr>
            </a:br>
            <a:r>
              <a:rPr lang="en-US" sz="1400" i="1" dirty="0">
                <a:solidFill>
                  <a:srgbClr val="0000FF"/>
                </a:solidFill>
                <a:latin typeface="Times" charset="0"/>
              </a:rPr>
              <a:t>Nature </a:t>
            </a:r>
            <a:r>
              <a:rPr lang="en-US" sz="1400" b="1" dirty="0">
                <a:solidFill>
                  <a:srgbClr val="0000FF"/>
                </a:solidFill>
                <a:latin typeface="Times" charset="0"/>
              </a:rPr>
              <a:t>427</a:t>
            </a:r>
            <a:r>
              <a:rPr lang="en-US" sz="1400" dirty="0">
                <a:solidFill>
                  <a:srgbClr val="0000FF"/>
                </a:solidFill>
                <a:latin typeface="Times" charset="0"/>
              </a:rPr>
              <a:t> (2004) 423-426</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796" t="5487" r="2335" b="53512"/>
          <a:stretch/>
        </p:blipFill>
        <p:spPr bwMode="auto">
          <a:xfrm>
            <a:off x="393032" y="2759140"/>
            <a:ext cx="40796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115652" y="5730940"/>
            <a:ext cx="3156837" cy="523220"/>
          </a:xfrm>
          <a:prstGeom prst="rect">
            <a:avLst/>
          </a:prstGeom>
        </p:spPr>
        <p:txBody>
          <a:bodyPr wrap="square">
            <a:spAutoFit/>
          </a:bodyPr>
          <a:lstStyle/>
          <a:p>
            <a:r>
              <a:rPr lang="en-US" sz="1400" dirty="0" smtClean="0">
                <a:hlinkClick r:id="rId4"/>
              </a:rPr>
              <a:t>J. Mannhart</a:t>
            </a:r>
            <a:r>
              <a:rPr lang="en-US" sz="1400" baseline="30000" dirty="0" smtClean="0">
                <a:hlinkClick r:id="rId5"/>
              </a:rPr>
              <a:t>1</a:t>
            </a:r>
            <a:r>
              <a:rPr lang="en-US" sz="1400" dirty="0" smtClean="0"/>
              <a:t>,</a:t>
            </a:r>
            <a:r>
              <a:rPr lang="en-US" sz="1400" dirty="0" smtClean="0">
                <a:hlinkClick r:id="rId5"/>
              </a:rPr>
              <a:t>*</a:t>
            </a:r>
            <a:r>
              <a:rPr lang="en-US" sz="1400" dirty="0" smtClean="0"/>
              <a:t> and </a:t>
            </a:r>
            <a:r>
              <a:rPr lang="en-US" sz="1400" dirty="0" smtClean="0">
                <a:hlinkClick r:id="rId6"/>
              </a:rPr>
              <a:t>D. G. Schlom</a:t>
            </a:r>
            <a:r>
              <a:rPr lang="en-US" sz="1400" baseline="30000" dirty="0" smtClean="0">
                <a:hlinkClick r:id="rId5"/>
              </a:rPr>
              <a:t>2</a:t>
            </a:r>
            <a:r>
              <a:rPr lang="en-US" sz="1400" dirty="0" smtClean="0"/>
              <a:t>,</a:t>
            </a:r>
            <a:r>
              <a:rPr lang="en-US" sz="1400" dirty="0" smtClean="0">
                <a:hlinkClick r:id="rId5"/>
              </a:rPr>
              <a:t>*</a:t>
            </a:r>
            <a:endParaRPr lang="en-US" sz="1400" dirty="0" smtClean="0"/>
          </a:p>
          <a:p>
            <a:r>
              <a:rPr lang="en-US" sz="1400" dirty="0" smtClean="0"/>
              <a:t>Science 327, 1607 (2010)</a:t>
            </a:r>
            <a:endParaRPr lang="en-US" sz="1400" dirty="0"/>
          </a:p>
        </p:txBody>
      </p:sp>
      <p:sp>
        <p:nvSpPr>
          <p:cNvPr id="19" name="TextBox 18"/>
          <p:cNvSpPr txBox="1"/>
          <p:nvPr/>
        </p:nvSpPr>
        <p:spPr>
          <a:xfrm>
            <a:off x="304800" y="228600"/>
            <a:ext cx="7924799" cy="1200329"/>
          </a:xfrm>
          <a:prstGeom prst="rect">
            <a:avLst/>
          </a:prstGeom>
          <a:noFill/>
        </p:spPr>
        <p:txBody>
          <a:bodyPr wrap="square" rtlCol="0">
            <a:spAutoFit/>
          </a:bodyPr>
          <a:lstStyle/>
          <a:p>
            <a:r>
              <a:rPr lang="en-US" sz="2400" b="1" dirty="0" smtClean="0"/>
              <a:t>Surprising phenomena at oxide-oxide interfaces: formation of a 2dimensional electron gas between two bulk insulators</a:t>
            </a:r>
            <a:endParaRPr lang="en-US" sz="2400" b="1" dirty="0"/>
          </a:p>
        </p:txBody>
      </p:sp>
      <p:pic>
        <p:nvPicPr>
          <p:cNvPr id="1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l="14149" t="5151" r="11777" b="62350"/>
          <a:stretch>
            <a:fillRect/>
          </a:stretch>
        </p:blipFill>
        <p:spPr bwMode="auto">
          <a:xfrm>
            <a:off x="3231613" y="997734"/>
            <a:ext cx="2979738" cy="190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36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12814" y="207035"/>
            <a:ext cx="6918325" cy="685800"/>
          </a:xfrm>
        </p:spPr>
        <p:txBody>
          <a:bodyPr/>
          <a:lstStyle/>
          <a:p>
            <a:r>
              <a:rPr lang="en-US" sz="3600" b="1" dirty="0" smtClean="0"/>
              <a:t>How Do We Arrange Them?</a:t>
            </a:r>
            <a:endParaRPr lang="en-US" sz="3600" b="1" dirty="0"/>
          </a:p>
        </p:txBody>
      </p:sp>
      <p:sp>
        <p:nvSpPr>
          <p:cNvPr id="5" name="Text Placeholder 2"/>
          <p:cNvSpPr>
            <a:spLocks noGrp="1"/>
          </p:cNvSpPr>
          <p:nvPr>
            <p:ph type="body" sz="quarter" idx="4294967295"/>
          </p:nvPr>
        </p:nvSpPr>
        <p:spPr>
          <a:xfrm>
            <a:off x="4495800" y="1063625"/>
            <a:ext cx="4648200" cy="331788"/>
          </a:xfrm>
        </p:spPr>
        <p:txBody>
          <a:bodyPr/>
          <a:lstStyle/>
          <a:p>
            <a:r>
              <a:rPr lang="en-US" dirty="0" smtClean="0"/>
              <a:t>atomic spray painting approach</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051983"/>
            <a:ext cx="2913711" cy="534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2"/>
          <p:cNvSpPr txBox="1">
            <a:spLocks noChangeArrowheads="1"/>
          </p:cNvSpPr>
          <p:nvPr/>
        </p:nvSpPr>
        <p:spPr bwMode="auto">
          <a:xfrm>
            <a:off x="3285326" y="6159781"/>
            <a:ext cx="22781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r>
              <a:rPr lang="en-US" sz="1100" dirty="0"/>
              <a:t>J. Am. </a:t>
            </a:r>
            <a:r>
              <a:rPr lang="en-US" sz="1100" dirty="0" err="1"/>
              <a:t>Cer</a:t>
            </a:r>
            <a:r>
              <a:rPr lang="en-US" sz="1100" dirty="0"/>
              <a:t>. Soc. </a:t>
            </a:r>
            <a:r>
              <a:rPr lang="en-US" sz="1100" b="1" dirty="0"/>
              <a:t>91</a:t>
            </a:r>
            <a:r>
              <a:rPr lang="en-US" sz="1100" dirty="0"/>
              <a:t>, 2429 (2008).</a:t>
            </a:r>
          </a:p>
        </p:txBody>
      </p:sp>
    </p:spTree>
    <p:extLst>
      <p:ext uri="{BB962C8B-B14F-4D97-AF65-F5344CB8AC3E}">
        <p14:creationId xmlns:p14="http://schemas.microsoft.com/office/powerpoint/2010/main" val="324344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4178" y="189781"/>
            <a:ext cx="6918325" cy="685800"/>
          </a:xfrm>
        </p:spPr>
        <p:txBody>
          <a:bodyPr/>
          <a:lstStyle/>
          <a:p>
            <a:r>
              <a:rPr lang="en-US" sz="3600" b="1" dirty="0" smtClean="0"/>
              <a:t>How Do We Arrange Them?</a:t>
            </a:r>
            <a:endParaRPr lang="en-US" sz="3600" b="1" dirty="0"/>
          </a:p>
        </p:txBody>
      </p:sp>
      <p:sp>
        <p:nvSpPr>
          <p:cNvPr id="11" name="Text Placeholder 2"/>
          <p:cNvSpPr>
            <a:spLocks noGrp="1"/>
          </p:cNvSpPr>
          <p:nvPr>
            <p:ph type="body" sz="quarter" idx="4294967295"/>
          </p:nvPr>
        </p:nvSpPr>
        <p:spPr>
          <a:xfrm>
            <a:off x="3303917" y="873853"/>
            <a:ext cx="5840083" cy="331788"/>
          </a:xfrm>
        </p:spPr>
        <p:txBody>
          <a:bodyPr/>
          <a:lstStyle/>
          <a:p>
            <a:r>
              <a:rPr lang="en-US" dirty="0" smtClean="0"/>
              <a:t>atomic spray painting approach</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051983"/>
            <a:ext cx="2913711" cy="534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srcRect/>
          <a:stretch>
            <a:fillRect/>
          </a:stretch>
        </p:blipFill>
        <p:spPr bwMode="auto">
          <a:xfrm>
            <a:off x="6138195" y="4115068"/>
            <a:ext cx="2849086" cy="2159607"/>
          </a:xfrm>
          <a:prstGeom prst="rect">
            <a:avLst/>
          </a:prstGeom>
          <a:noFill/>
          <a:ln w="9525">
            <a:noFill/>
            <a:miter lim="800000"/>
            <a:headEnd/>
            <a:tailEnd/>
          </a:ln>
        </p:spPr>
      </p:pic>
      <p:sp>
        <p:nvSpPr>
          <p:cNvPr id="5" name="Rectangle 4"/>
          <p:cNvSpPr/>
          <p:nvPr/>
        </p:nvSpPr>
        <p:spPr>
          <a:xfrm>
            <a:off x="6143635" y="6258637"/>
            <a:ext cx="1942408" cy="276999"/>
          </a:xfrm>
          <a:prstGeom prst="rect">
            <a:avLst/>
          </a:prstGeom>
        </p:spPr>
        <p:txBody>
          <a:bodyPr wrap="square">
            <a:spAutoFit/>
          </a:bodyPr>
          <a:lstStyle/>
          <a:p>
            <a:r>
              <a:rPr lang="en-US" sz="1200" dirty="0" smtClean="0"/>
              <a:t>D. Muller group, Cornell</a:t>
            </a:r>
            <a:endParaRPr lang="en-US" sz="12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927" y="1444219"/>
            <a:ext cx="2754032" cy="216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39952" y="3665994"/>
            <a:ext cx="3124200" cy="461665"/>
          </a:xfrm>
          <a:prstGeom prst="rect">
            <a:avLst/>
          </a:prstGeom>
        </p:spPr>
        <p:txBody>
          <a:bodyPr wrap="square">
            <a:spAutoFit/>
          </a:bodyPr>
          <a:lstStyle/>
          <a:p>
            <a:r>
              <a:rPr lang="en-US" sz="1200" dirty="0" err="1" smtClean="0"/>
              <a:t>InGaAsP</a:t>
            </a:r>
            <a:r>
              <a:rPr lang="en-US" sz="1200" dirty="0" smtClean="0"/>
              <a:t> </a:t>
            </a:r>
            <a:r>
              <a:rPr lang="en-US" sz="1200" dirty="0" err="1" smtClean="0"/>
              <a:t>superlattice</a:t>
            </a:r>
            <a:r>
              <a:rPr lang="en-US" sz="1200" dirty="0" smtClean="0"/>
              <a:t> for high-</a:t>
            </a:r>
            <a:r>
              <a:rPr lang="en-US" sz="1200" dirty="0" err="1" smtClean="0"/>
              <a:t>efficicency</a:t>
            </a:r>
            <a:r>
              <a:rPr lang="en-US" sz="1200" dirty="0" smtClean="0"/>
              <a:t> solar cells,  Sugiyama Lab, U of Tokyo</a:t>
            </a:r>
            <a:endParaRPr lang="en-US" sz="1200" dirty="0"/>
          </a:p>
        </p:txBody>
      </p:sp>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9523"/>
          <a:stretch/>
        </p:blipFill>
        <p:spPr bwMode="auto">
          <a:xfrm rot="16200000">
            <a:off x="3283669" y="2270375"/>
            <a:ext cx="2661775" cy="219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418476" y="1958368"/>
            <a:ext cx="421910" cy="307777"/>
          </a:xfrm>
          <a:prstGeom prst="rect">
            <a:avLst/>
          </a:prstGeom>
          <a:solidFill>
            <a:schemeClr val="tx1"/>
          </a:solidFill>
        </p:spPr>
        <p:txBody>
          <a:bodyPr wrap="none" rtlCol="0">
            <a:spAutoFit/>
          </a:bodyPr>
          <a:lstStyle/>
          <a:p>
            <a:r>
              <a:rPr lang="en-US" sz="1400" dirty="0" smtClean="0">
                <a:solidFill>
                  <a:schemeClr val="bg1"/>
                </a:solidFill>
              </a:rPr>
              <a:t>nm</a:t>
            </a:r>
            <a:endParaRPr lang="en-US" sz="1400" dirty="0">
              <a:solidFill>
                <a:schemeClr val="bg1"/>
              </a:solidFill>
            </a:endParaRPr>
          </a:p>
        </p:txBody>
      </p:sp>
      <p:sp>
        <p:nvSpPr>
          <p:cNvPr id="12" name="Rectangle 11"/>
          <p:cNvSpPr/>
          <p:nvPr/>
        </p:nvSpPr>
        <p:spPr>
          <a:xfrm>
            <a:off x="3465884" y="4878709"/>
            <a:ext cx="2419350" cy="1384995"/>
          </a:xfrm>
          <a:prstGeom prst="rect">
            <a:avLst/>
          </a:prstGeom>
        </p:spPr>
        <p:txBody>
          <a:bodyPr wrap="square">
            <a:spAutoFit/>
          </a:bodyPr>
          <a:lstStyle/>
          <a:p>
            <a:r>
              <a:rPr lang="en-US" sz="1200" dirty="0" err="1" smtClean="0"/>
              <a:t>AlAs</a:t>
            </a:r>
            <a:r>
              <a:rPr lang="en-US" sz="1200" dirty="0" smtClean="0"/>
              <a:t>/</a:t>
            </a:r>
            <a:r>
              <a:rPr lang="en-US" sz="1200" dirty="0" err="1" smtClean="0"/>
              <a:t>GaAs</a:t>
            </a:r>
            <a:r>
              <a:rPr lang="en-US" sz="1200" dirty="0" smtClean="0"/>
              <a:t> superlattices, atomically sharp interfaces, perfect atomic registry across interfaces, </a:t>
            </a:r>
            <a:r>
              <a:rPr lang="en-US" sz="1200" dirty="0" err="1" smtClean="0"/>
              <a:t>nanoscale</a:t>
            </a:r>
            <a:r>
              <a:rPr lang="en-US" sz="1200" dirty="0" smtClean="0"/>
              <a:t> arrangement of two structurally similar materials with entirely different electronic properties</a:t>
            </a:r>
          </a:p>
        </p:txBody>
      </p:sp>
    </p:spTree>
    <p:extLst>
      <p:ext uri="{BB962C8B-B14F-4D97-AF65-F5344CB8AC3E}">
        <p14:creationId xmlns:p14="http://schemas.microsoft.com/office/powerpoint/2010/main" val="513491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2138" y="189772"/>
            <a:ext cx="8902460" cy="685800"/>
          </a:xfrm>
        </p:spPr>
        <p:txBody>
          <a:bodyPr/>
          <a:lstStyle/>
          <a:p>
            <a:r>
              <a:rPr lang="en-US" sz="3600" b="1" dirty="0" smtClean="0"/>
              <a:t>Ingredients for Atomic Scale Control</a:t>
            </a:r>
            <a:endParaRPr lang="en-US" sz="3600" b="1" dirty="0"/>
          </a:p>
        </p:txBody>
      </p:sp>
      <p:sp>
        <p:nvSpPr>
          <p:cNvPr id="6" name="Text Placeholder 2"/>
          <p:cNvSpPr>
            <a:spLocks noGrp="1"/>
          </p:cNvSpPr>
          <p:nvPr>
            <p:ph type="body" sz="quarter" idx="4294967295"/>
          </p:nvPr>
        </p:nvSpPr>
        <p:spPr>
          <a:xfrm>
            <a:off x="3304393" y="2933700"/>
            <a:ext cx="1328984" cy="368300"/>
          </a:xfrm>
        </p:spPr>
        <p:txBody>
          <a:bodyPr/>
          <a:lstStyle/>
          <a:p>
            <a:pPr marL="282575" lvl="1" indent="0">
              <a:buNone/>
            </a:pPr>
            <a:r>
              <a:rPr lang="en-US" sz="1800" b="1" dirty="0" smtClean="0"/>
              <a:t>surface</a:t>
            </a:r>
            <a:endParaRPr lang="en-US" sz="1800" b="1" dirty="0"/>
          </a:p>
        </p:txBody>
      </p:sp>
      <p:sp>
        <p:nvSpPr>
          <p:cNvPr id="4" name="Text Placeholder 2"/>
          <p:cNvSpPr txBox="1">
            <a:spLocks/>
          </p:cNvSpPr>
          <p:nvPr/>
        </p:nvSpPr>
        <p:spPr>
          <a:xfrm>
            <a:off x="453580" y="1320124"/>
            <a:ext cx="3508820" cy="664797"/>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2"/>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3"/>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3"/>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3"/>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3"/>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Keep the growth environment clean!</a:t>
            </a:r>
          </a:p>
        </p:txBody>
      </p:sp>
      <p:pic>
        <p:nvPicPr>
          <p:cNvPr id="1026" name="Picture 2" descr="http://www.chemvironcarbon.com/img/adsorptionofmolecule.g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40972" y1="50602" x2="40972" y2="50602"/>
                      </a14:backgroundRemoval>
                    </a14:imgEffect>
                  </a14:imgLayer>
                </a14:imgProps>
              </a:ext>
              <a:ext uri="{28A0092B-C50C-407E-A947-70E740481C1C}">
                <a14:useLocalDpi xmlns:a14="http://schemas.microsoft.com/office/drawing/2010/main" val="0"/>
              </a:ext>
            </a:extLst>
          </a:blip>
          <a:srcRect/>
          <a:stretch>
            <a:fillRect/>
          </a:stretch>
        </p:blipFill>
        <p:spPr bwMode="auto">
          <a:xfrm>
            <a:off x="4305366" y="1057804"/>
            <a:ext cx="3893542" cy="2244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4424437" y="1274837"/>
            <a:ext cx="1315963" cy="2492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2"/>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3"/>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3"/>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3"/>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3"/>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575" lvl="1" indent="0">
              <a:buFontTx/>
              <a:buNone/>
            </a:pPr>
            <a:r>
              <a:rPr lang="en-US" sz="1800" dirty="0" err="1" smtClean="0"/>
              <a:t>adatom</a:t>
            </a:r>
            <a:endParaRPr lang="en-US" sz="1800" dirty="0"/>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2400" y="3579282"/>
            <a:ext cx="4567238" cy="300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7027333" y="3674533"/>
            <a:ext cx="0" cy="2760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34000" y="3725333"/>
            <a:ext cx="0" cy="2760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3674533"/>
            <a:ext cx="0" cy="2760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55998" y="3691468"/>
            <a:ext cx="0" cy="2760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bwMode="auto">
          <a:xfrm>
            <a:off x="3151762" y="5856051"/>
            <a:ext cx="817123" cy="632298"/>
          </a:xfrm>
          <a:prstGeom prst="ellipse">
            <a:avLst/>
          </a:prstGeom>
          <a:noFill/>
          <a:ln w="285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Text Placeholder 2"/>
          <p:cNvSpPr txBox="1">
            <a:spLocks/>
          </p:cNvSpPr>
          <p:nvPr/>
        </p:nvSpPr>
        <p:spPr>
          <a:xfrm>
            <a:off x="109321" y="3635778"/>
            <a:ext cx="2439326" cy="2049792"/>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2"/>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3"/>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3"/>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3"/>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3"/>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575" lvl="1" indent="0">
              <a:buFontTx/>
              <a:buNone/>
            </a:pPr>
            <a:r>
              <a:rPr lang="en-US" sz="1800" dirty="0" smtClean="0"/>
              <a:t>Ultrahigh </a:t>
            </a:r>
            <a:r>
              <a:rPr lang="en-US" sz="1800" dirty="0" err="1" smtClean="0"/>
              <a:t>vaccum</a:t>
            </a:r>
            <a:r>
              <a:rPr lang="en-US" sz="1800" dirty="0" smtClean="0"/>
              <a:t> is the choice!</a:t>
            </a:r>
          </a:p>
          <a:p>
            <a:pPr marL="282575" lvl="1" indent="0">
              <a:buFontTx/>
              <a:buNone/>
            </a:pPr>
            <a:r>
              <a:rPr lang="en-US" sz="1800" dirty="0" smtClean="0"/>
              <a:t>enough time to build up the crystal  layer by layer without incorporating gas molecules </a:t>
            </a:r>
            <a:endParaRPr lang="en-US" sz="1800" dirty="0"/>
          </a:p>
        </p:txBody>
      </p:sp>
    </p:spTree>
    <p:extLst>
      <p:ext uri="{BB962C8B-B14F-4D97-AF65-F5344CB8AC3E}">
        <p14:creationId xmlns:p14="http://schemas.microsoft.com/office/powerpoint/2010/main" val="4136392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4000" b="1" dirty="0"/>
              <a:t>Overview</a:t>
            </a:r>
          </a:p>
        </p:txBody>
      </p:sp>
      <p:sp>
        <p:nvSpPr>
          <p:cNvPr id="47107" name="Rectangle 3"/>
          <p:cNvSpPr>
            <a:spLocks noGrp="1" noChangeArrowheads="1"/>
          </p:cNvSpPr>
          <p:nvPr>
            <p:ph type="body" idx="1"/>
          </p:nvPr>
        </p:nvSpPr>
        <p:spPr/>
        <p:txBody>
          <a:bodyPr/>
          <a:lstStyle/>
          <a:p>
            <a:pPr>
              <a:lnSpc>
                <a:spcPct val="90000"/>
              </a:lnSpc>
            </a:pPr>
            <a:r>
              <a:rPr lang="en-US" sz="2400" b="1" dirty="0"/>
              <a:t>What is Materials Science and Engineering</a:t>
            </a:r>
          </a:p>
          <a:p>
            <a:pPr lvl="1">
              <a:lnSpc>
                <a:spcPct val="90000"/>
              </a:lnSpc>
            </a:pPr>
            <a:r>
              <a:rPr lang="en-US" sz="2400" b="1" dirty="0" smtClean="0"/>
              <a:t>What is a material</a:t>
            </a:r>
          </a:p>
          <a:p>
            <a:pPr lvl="1">
              <a:lnSpc>
                <a:spcPct val="90000"/>
              </a:lnSpc>
            </a:pPr>
            <a:r>
              <a:rPr lang="en-US" sz="2400" b="1" dirty="0" smtClean="0"/>
              <a:t>Engineering </a:t>
            </a:r>
            <a:r>
              <a:rPr lang="en-US" sz="2400" b="1" dirty="0"/>
              <a:t>versus Science</a:t>
            </a:r>
          </a:p>
          <a:p>
            <a:pPr lvl="1">
              <a:lnSpc>
                <a:spcPct val="90000"/>
              </a:lnSpc>
            </a:pPr>
            <a:r>
              <a:rPr lang="en-US" sz="2400" b="1" dirty="0"/>
              <a:t>Example – </a:t>
            </a:r>
            <a:r>
              <a:rPr lang="en-US" sz="2400" b="1" dirty="0" smtClean="0"/>
              <a:t>Turkey Timer</a:t>
            </a:r>
          </a:p>
          <a:p>
            <a:pPr lvl="1">
              <a:lnSpc>
                <a:spcPct val="90000"/>
              </a:lnSpc>
            </a:pPr>
            <a:endParaRPr lang="en-US" sz="2400" b="1" dirty="0"/>
          </a:p>
          <a:p>
            <a:pPr>
              <a:lnSpc>
                <a:spcPct val="90000"/>
              </a:lnSpc>
            </a:pPr>
            <a:r>
              <a:rPr lang="en-US" sz="2400" b="1" dirty="0" smtClean="0"/>
              <a:t>Impact </a:t>
            </a:r>
            <a:r>
              <a:rPr lang="en-US" sz="2400" b="1" dirty="0"/>
              <a:t>now and in the Future</a:t>
            </a:r>
          </a:p>
          <a:p>
            <a:pPr lvl="1">
              <a:lnSpc>
                <a:spcPct val="90000"/>
              </a:lnSpc>
            </a:pPr>
            <a:r>
              <a:rPr lang="en-US" sz="2400" b="1" dirty="0" smtClean="0"/>
              <a:t>Interest in Nanotechnology </a:t>
            </a:r>
          </a:p>
          <a:p>
            <a:pPr lvl="1">
              <a:lnSpc>
                <a:spcPct val="90000"/>
              </a:lnSpc>
            </a:pPr>
            <a:r>
              <a:rPr lang="en-US" sz="2400" b="1" dirty="0" smtClean="0"/>
              <a:t>Making materials small generates big changes</a:t>
            </a:r>
          </a:p>
          <a:p>
            <a:pPr lvl="1">
              <a:lnSpc>
                <a:spcPct val="90000"/>
              </a:lnSpc>
            </a:pPr>
            <a:r>
              <a:rPr lang="en-US" sz="2400" b="1" dirty="0" smtClean="0"/>
              <a:t>Products</a:t>
            </a:r>
          </a:p>
          <a:p>
            <a:pPr lvl="1">
              <a:lnSpc>
                <a:spcPct val="90000"/>
              </a:lnSpc>
            </a:pPr>
            <a:r>
              <a:rPr lang="en-US" sz="2400" b="1" dirty="0" smtClean="0"/>
              <a:t>Research</a:t>
            </a:r>
          </a:p>
          <a:p>
            <a:pPr lvl="1">
              <a:lnSpc>
                <a:spcPct val="90000"/>
              </a:lnSpc>
            </a:pPr>
            <a:endParaRPr lang="en-US" sz="2400" b="1" dirty="0"/>
          </a:p>
          <a:p>
            <a:pPr>
              <a:lnSpc>
                <a:spcPct val="90000"/>
              </a:lnSpc>
            </a:pPr>
            <a:r>
              <a:rPr lang="en-US" sz="2400" b="1" dirty="0" smtClean="0"/>
              <a:t>Questions</a:t>
            </a:r>
            <a:endParaRPr lang="en-US"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7024" y="198398"/>
            <a:ext cx="8707439" cy="685800"/>
          </a:xfrm>
        </p:spPr>
        <p:txBody>
          <a:bodyPr/>
          <a:lstStyle/>
          <a:p>
            <a:r>
              <a:rPr lang="en-US" sz="3600" b="1" dirty="0" smtClean="0"/>
              <a:t>Grow Slowly to Maintain Control</a:t>
            </a:r>
            <a:endParaRPr lang="en-US" sz="3600" b="1" dirty="0"/>
          </a:p>
        </p:txBody>
      </p:sp>
      <p:sp>
        <p:nvSpPr>
          <p:cNvPr id="3" name="Text Placeholder 2"/>
          <p:cNvSpPr>
            <a:spLocks noGrp="1"/>
          </p:cNvSpPr>
          <p:nvPr>
            <p:ph type="body" sz="quarter" idx="4294967295"/>
          </p:nvPr>
        </p:nvSpPr>
        <p:spPr>
          <a:xfrm>
            <a:off x="0" y="1143000"/>
            <a:ext cx="8382000" cy="1009650"/>
          </a:xfrm>
        </p:spPr>
        <p:txBody>
          <a:bodyPr/>
          <a:lstStyle/>
          <a:p>
            <a:r>
              <a:rPr lang="en-US" dirty="0" smtClean="0"/>
              <a:t>We want to grow atomic layer by atomic layer</a:t>
            </a:r>
          </a:p>
          <a:p>
            <a:pPr lvl="1"/>
            <a:r>
              <a:rPr lang="en-US" dirty="0" smtClean="0"/>
              <a:t>How many atoms will form a monolayer?</a:t>
            </a:r>
          </a:p>
          <a:p>
            <a:pPr lvl="1"/>
            <a:r>
              <a:rPr lang="en-US" dirty="0" smtClean="0"/>
              <a:t>How do I generate this this much flux?</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5" y="3234268"/>
            <a:ext cx="26289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964" y="3138705"/>
            <a:ext cx="53244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txBox="1">
            <a:spLocks/>
          </p:cNvSpPr>
          <p:nvPr/>
        </p:nvSpPr>
        <p:spPr>
          <a:xfrm>
            <a:off x="636279" y="4396915"/>
            <a:ext cx="200659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575" lvl="1" indent="0">
              <a:buNone/>
            </a:pPr>
            <a:r>
              <a:rPr lang="en-US" dirty="0" smtClean="0"/>
              <a:t>Knudsen</a:t>
            </a:r>
            <a:endParaRPr lang="en-US" dirty="0"/>
          </a:p>
        </p:txBody>
      </p:sp>
      <p:sp>
        <p:nvSpPr>
          <p:cNvPr id="14" name="Text Placeholder 2"/>
          <p:cNvSpPr txBox="1">
            <a:spLocks/>
          </p:cNvSpPr>
          <p:nvPr/>
        </p:nvSpPr>
        <p:spPr>
          <a:xfrm>
            <a:off x="4207934" y="5994270"/>
            <a:ext cx="2006599" cy="276999"/>
          </a:xfrm>
          <a:prstGeom prst="rect">
            <a:avLst/>
          </a:prstGeom>
          <a:ln w="3175">
            <a:noFill/>
          </a:ln>
        </p:spPr>
        <p:txBody>
          <a:bodyPr vert="horz" wrap="square" lIns="0" tIns="0" rIns="0" bIns="0" rtlCol="0">
            <a:spAutoFit/>
          </a:bodyPr>
          <a:lstStyle>
            <a:lvl1pPr marL="228600" indent="-228600" algn="l" defTabSz="914363" rtl="0" eaLnBrk="1" latinLnBrk="0" hangingPunct="1">
              <a:lnSpc>
                <a:spcPct val="90000"/>
              </a:lnSpc>
              <a:spcBef>
                <a:spcPct val="20000"/>
              </a:spcBef>
              <a:buFontTx/>
              <a:buBlip>
                <a:blip r:embed="rId4"/>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5"/>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5"/>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5"/>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5"/>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575" lvl="1" indent="0">
              <a:buNone/>
            </a:pPr>
            <a:r>
              <a:rPr lang="en-US" dirty="0" smtClean="0"/>
              <a:t>Effusion cell</a:t>
            </a:r>
            <a:endParaRPr lang="en-US" dirty="0"/>
          </a:p>
        </p:txBody>
      </p:sp>
    </p:spTree>
    <p:extLst>
      <p:ext uri="{BB962C8B-B14F-4D97-AF65-F5344CB8AC3E}">
        <p14:creationId xmlns:p14="http://schemas.microsoft.com/office/powerpoint/2010/main" val="83400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4165" y="198401"/>
            <a:ext cx="6918325" cy="685800"/>
          </a:xfrm>
        </p:spPr>
        <p:txBody>
          <a:bodyPr/>
          <a:lstStyle/>
          <a:p>
            <a:r>
              <a:rPr lang="en-US" sz="3600" b="1" dirty="0" smtClean="0"/>
              <a:t>Is This Feasible?</a:t>
            </a:r>
            <a:endParaRPr lang="en-US" sz="3600" b="1" dirty="0"/>
          </a:p>
        </p:txBody>
      </p:sp>
      <p:sp>
        <p:nvSpPr>
          <p:cNvPr id="3" name="Text Placeholder 2"/>
          <p:cNvSpPr>
            <a:spLocks noGrp="1"/>
          </p:cNvSpPr>
          <p:nvPr>
            <p:ph type="body" sz="quarter" idx="4294967295"/>
          </p:nvPr>
        </p:nvSpPr>
        <p:spPr>
          <a:xfrm>
            <a:off x="0" y="1143000"/>
            <a:ext cx="8382000" cy="331788"/>
          </a:xfrm>
        </p:spPr>
        <p:txBody>
          <a:bodyPr/>
          <a:lstStyle/>
          <a:p>
            <a:r>
              <a:rPr lang="en-US" dirty="0" smtClean="0"/>
              <a:t>What are the vapor pressures of elements?</a:t>
            </a:r>
            <a:endParaRPr lang="en-US" dirty="0"/>
          </a:p>
        </p:txBody>
      </p:sp>
      <p:pic>
        <p:nvPicPr>
          <p:cNvPr id="3074" name="Picture 2" descr="H:\_Paper\Book\Figures\Cox_book_Fig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76" y="1814792"/>
            <a:ext cx="8270108" cy="39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9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4886" y="250154"/>
            <a:ext cx="8945592" cy="1086881"/>
          </a:xfrm>
        </p:spPr>
        <p:txBody>
          <a:bodyPr/>
          <a:lstStyle/>
          <a:p>
            <a:r>
              <a:rPr lang="en-US" sz="3600" b="1" dirty="0" smtClean="0"/>
              <a:t>Put Everything Together into a System:  MBE</a:t>
            </a:r>
            <a:endParaRPr lang="en-US" sz="3600" b="1" dirty="0"/>
          </a:p>
        </p:txBody>
      </p:sp>
      <p:pic>
        <p:nvPicPr>
          <p:cNvPr id="12" name="Picture 7"/>
          <p:cNvPicPr>
            <a:picLocks noChangeAspect="1" noChangeArrowheads="1"/>
          </p:cNvPicPr>
          <p:nvPr/>
        </p:nvPicPr>
        <p:blipFill>
          <a:blip r:embed="rId2" cstate="print"/>
          <a:srcRect/>
          <a:stretch>
            <a:fillRect/>
          </a:stretch>
        </p:blipFill>
        <p:spPr bwMode="auto">
          <a:xfrm>
            <a:off x="828028" y="1554977"/>
            <a:ext cx="7426405" cy="4487333"/>
          </a:xfrm>
          <a:prstGeom prst="rect">
            <a:avLst/>
          </a:prstGeom>
          <a:noFill/>
          <a:ln w="9525">
            <a:noFill/>
            <a:miter lim="800000"/>
            <a:headEnd/>
            <a:tailEnd/>
          </a:ln>
          <a:effectLst/>
        </p:spPr>
      </p:pic>
    </p:spTree>
    <p:extLst>
      <p:ext uri="{BB962C8B-B14F-4D97-AF65-F5344CB8AC3E}">
        <p14:creationId xmlns:p14="http://schemas.microsoft.com/office/powerpoint/2010/main" val="385573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47313" y="258790"/>
            <a:ext cx="6918325" cy="802227"/>
          </a:xfrm>
        </p:spPr>
        <p:txBody>
          <a:bodyPr/>
          <a:lstStyle/>
          <a:p>
            <a:r>
              <a:rPr lang="en-US" sz="2800" b="1" dirty="0" smtClean="0"/>
              <a:t>Can We Do </a:t>
            </a:r>
            <a:r>
              <a:rPr lang="en-US" sz="2800" b="1" dirty="0" err="1" smtClean="0"/>
              <a:t>Nanoscience</a:t>
            </a:r>
            <a:r>
              <a:rPr lang="en-US" sz="2800" b="1" dirty="0" smtClean="0"/>
              <a:t> with this Last Century Technology?</a:t>
            </a:r>
            <a:endParaRPr lang="en-US" sz="2800" b="1" dirty="0"/>
          </a:p>
        </p:txBody>
      </p:sp>
      <p:sp>
        <p:nvSpPr>
          <p:cNvPr id="5" name="Text Placeholder 4"/>
          <p:cNvSpPr>
            <a:spLocks noGrp="1"/>
          </p:cNvSpPr>
          <p:nvPr>
            <p:ph type="body" sz="quarter" idx="4294967295"/>
          </p:nvPr>
        </p:nvSpPr>
        <p:spPr>
          <a:xfrm>
            <a:off x="0" y="1211263"/>
            <a:ext cx="8876581" cy="663575"/>
          </a:xfrm>
        </p:spPr>
        <p:txBody>
          <a:bodyPr/>
          <a:lstStyle/>
          <a:p>
            <a:r>
              <a:rPr lang="en-US" sz="2400" b="1" dirty="0" smtClean="0"/>
              <a:t>Pioneering work in the U.S.:  Al Cho and Art </a:t>
            </a:r>
            <a:r>
              <a:rPr lang="en-US" sz="2400" b="1" dirty="0" err="1" smtClean="0"/>
              <a:t>Gossard</a:t>
            </a:r>
            <a:endParaRPr lang="en-US" sz="2400" b="1" dirty="0"/>
          </a:p>
        </p:txBody>
      </p:sp>
      <p:sp>
        <p:nvSpPr>
          <p:cNvPr id="13" name="Text Placeholder 4"/>
          <p:cNvSpPr txBox="1">
            <a:spLocks/>
          </p:cNvSpPr>
          <p:nvPr/>
        </p:nvSpPr>
        <p:spPr>
          <a:xfrm>
            <a:off x="177799" y="4919136"/>
            <a:ext cx="6206067" cy="332399"/>
          </a:xfrm>
          <a:prstGeom prst="rect">
            <a:avLst/>
          </a:prstGeom>
          <a:ln w="3175">
            <a:noFill/>
          </a:ln>
        </p:spPr>
        <p:txBody>
          <a:bodyPr vert="horz" lIns="0" tIns="0" rIns="0" bIns="0" rtlCol="0">
            <a:spAutoFit/>
          </a:bodyPr>
          <a:lstStyle>
            <a:lvl1pPr marL="228600" indent="-228600" algn="l" defTabSz="914363" rtl="0" eaLnBrk="1" latinLnBrk="0" hangingPunct="1">
              <a:lnSpc>
                <a:spcPct val="90000"/>
              </a:lnSpc>
              <a:spcBef>
                <a:spcPct val="20000"/>
              </a:spcBef>
              <a:buFontTx/>
              <a:buBlip>
                <a:blip r:embed="rId2"/>
              </a:buBlip>
              <a:defRPr lang="en-US" sz="2400" b="1" i="0" kern="1200" cap="none" spc="-150" dirty="0" smtClean="0">
                <a:ln w="3175">
                  <a:solidFill>
                    <a:schemeClr val="bg1">
                      <a:alpha val="40000"/>
                    </a:schemeClr>
                  </a:solidFill>
                </a:ln>
                <a:gradFill flip="none" rotWithShape="1">
                  <a:gsLst>
                    <a:gs pos="0">
                      <a:srgbClr val="FFFFB9"/>
                    </a:gs>
                    <a:gs pos="36000">
                      <a:srgbClr val="FFFF99"/>
                    </a:gs>
                    <a:gs pos="86000">
                      <a:srgbClr val="F6AE1E"/>
                    </a:gs>
                  </a:gsLst>
                  <a:lin ang="5400000" scaled="0"/>
                  <a:tileRect/>
                </a:gradFill>
                <a:effectLst>
                  <a:outerShdw blurRad="63500" dist="63500" dir="2700000" algn="tl" rotWithShape="0">
                    <a:prstClr val="black">
                      <a:alpha val="60000"/>
                    </a:prstClr>
                  </a:outerShdw>
                </a:effectLst>
                <a:latin typeface="+mj-lt"/>
                <a:ea typeface="+mn-ea"/>
                <a:cs typeface="Arial" charset="0"/>
              </a:defRPr>
            </a:lvl1pPr>
            <a:lvl2pPr marL="511175" indent="-228600" algn="l" defTabSz="914363" rtl="0" eaLnBrk="1" latinLnBrk="0" hangingPunct="1">
              <a:lnSpc>
                <a:spcPct val="90000"/>
              </a:lnSpc>
              <a:spcBef>
                <a:spcPct val="20000"/>
              </a:spcBef>
              <a:buFontTx/>
              <a:buBlip>
                <a:blip r:embed="rId3"/>
              </a:buBlip>
              <a:defRPr sz="20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2pPr>
            <a:lvl3pPr marL="806450" indent="-228600" algn="l" defTabSz="914363" rtl="0" eaLnBrk="1" latinLnBrk="0" hangingPunct="1">
              <a:lnSpc>
                <a:spcPct val="90000"/>
              </a:lnSpc>
              <a:spcBef>
                <a:spcPct val="20000"/>
              </a:spcBef>
              <a:buFontTx/>
              <a:buBlip>
                <a:blip r:embed="rId3"/>
              </a:buBlip>
              <a:defRPr sz="18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3pPr>
            <a:lvl4pPr marL="1143000" indent="-228600" algn="l" defTabSz="914363" rtl="0" eaLnBrk="1" latinLnBrk="0" hangingPunct="1">
              <a:lnSpc>
                <a:spcPct val="90000"/>
              </a:lnSpc>
              <a:spcBef>
                <a:spcPct val="20000"/>
              </a:spcBef>
              <a:buFontTx/>
              <a:buBlip>
                <a:blip r:embed="rId3"/>
              </a:buBlip>
              <a:defRPr sz="16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4pPr>
            <a:lvl5pPr marL="1425575" indent="-228600" algn="l" defTabSz="914363" rtl="0" eaLnBrk="1" latinLnBrk="0" hangingPunct="1">
              <a:lnSpc>
                <a:spcPct val="90000"/>
              </a:lnSpc>
              <a:spcBef>
                <a:spcPct val="20000"/>
              </a:spcBef>
              <a:buFontTx/>
              <a:buBlip>
                <a:blip r:embed="rId3"/>
              </a:buBlip>
              <a:defRPr sz="1400" b="1" kern="1200">
                <a:ln w="1270">
                  <a:solidFill>
                    <a:schemeClr val="bg1">
                      <a:alpha val="75000"/>
                    </a:schemeClr>
                  </a:solidFill>
                </a:ln>
                <a:solidFill>
                  <a:schemeClr val="tx1"/>
                </a:solidFill>
                <a:effectLst>
                  <a:outerShdw blurRad="63500" dist="63500" dir="5400000" algn="ctr" rotWithShape="0">
                    <a:schemeClr val="bg1">
                      <a:alpha val="60000"/>
                    </a:scheme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Pioneering work in Germany: Klaus </a:t>
            </a:r>
            <a:r>
              <a:rPr lang="en-US" dirty="0" err="1" smtClean="0"/>
              <a:t>Ploog</a:t>
            </a:r>
            <a:r>
              <a:rPr lang="en-US" dirty="0" smtClean="0"/>
              <a:t> </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774" y="1660136"/>
            <a:ext cx="2266948" cy="31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137" y="1722580"/>
            <a:ext cx="3970338" cy="29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N:\geordnet UCSB\talk\Sem_Phys_PennState_2010\Logo\pdi-logo.emf"/>
          <p:cNvPicPr>
            <a:picLocks noChangeAspect="1" noChangeArrowheads="1"/>
          </p:cNvPicPr>
          <p:nvPr/>
        </p:nvPicPr>
        <p:blipFill>
          <a:blip r:embed="rId6" cstate="print"/>
          <a:srcRect/>
          <a:stretch>
            <a:fillRect/>
          </a:stretch>
        </p:blipFill>
        <p:spPr bwMode="auto">
          <a:xfrm>
            <a:off x="1722805" y="5422008"/>
            <a:ext cx="3600562" cy="1012658"/>
          </a:xfrm>
          <a:prstGeom prst="rect">
            <a:avLst/>
          </a:prstGeom>
          <a:noFill/>
          <a:effectLst>
            <a:outerShdw blurRad="63500" dist="63500" dir="2700000" algn="ctr" rotWithShape="0">
              <a:srgbClr val="000000">
                <a:alpha val="80000"/>
              </a:srgbClr>
            </a:outerShdw>
          </a:effectLst>
        </p:spPr>
      </p:pic>
      <p:pic>
        <p:nvPicPr>
          <p:cNvPr id="5125" name="Picture 5" descr="http://www.waseda.jp/wias/researchers/list/visiting/images/h_ploog_img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069" y="4967474"/>
            <a:ext cx="1485900"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4173" y="207033"/>
            <a:ext cx="6918325" cy="685800"/>
          </a:xfrm>
        </p:spPr>
        <p:txBody>
          <a:bodyPr/>
          <a:lstStyle/>
          <a:p>
            <a:r>
              <a:rPr lang="en-US" sz="3600" b="1" dirty="0" smtClean="0"/>
              <a:t>How Good is Good?</a:t>
            </a:r>
            <a:endParaRPr lang="en-US" sz="36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1" y="947071"/>
            <a:ext cx="4068412" cy="5162675"/>
          </a:xfrm>
          <a:prstGeom prst="rect">
            <a:avLst/>
          </a:prstGeom>
          <a:noFill/>
          <a:effectLst>
            <a:outerShdw blurRad="63500" dist="63500" dir="2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1" y="964323"/>
            <a:ext cx="4068412" cy="5162675"/>
          </a:xfrm>
          <a:prstGeom prst="rect">
            <a:avLst/>
          </a:prstGeom>
          <a:noFill/>
          <a:effectLst>
            <a:outerShdw blurRad="63500" dist="63500" dir="2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5012266" y="1202266"/>
            <a:ext cx="1693334" cy="5147734"/>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Rectangle 5"/>
          <p:cNvSpPr/>
          <p:nvPr/>
        </p:nvSpPr>
        <p:spPr bwMode="auto">
          <a:xfrm>
            <a:off x="5875867" y="1327371"/>
            <a:ext cx="50800" cy="4978400"/>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p:cNvSpPr/>
          <p:nvPr/>
        </p:nvSpPr>
        <p:spPr bwMode="auto">
          <a:xfrm>
            <a:off x="6280145" y="5677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Rectangle 7"/>
          <p:cNvSpPr/>
          <p:nvPr/>
        </p:nvSpPr>
        <p:spPr bwMode="auto">
          <a:xfrm>
            <a:off x="6280145" y="4915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Rectangle 8"/>
          <p:cNvSpPr/>
          <p:nvPr/>
        </p:nvSpPr>
        <p:spPr bwMode="auto">
          <a:xfrm>
            <a:off x="6280145" y="4164842"/>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Rectangle 9"/>
          <p:cNvSpPr/>
          <p:nvPr/>
        </p:nvSpPr>
        <p:spPr bwMode="auto">
          <a:xfrm>
            <a:off x="6280145" y="345515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 name="Rectangle 10"/>
          <p:cNvSpPr/>
          <p:nvPr/>
        </p:nvSpPr>
        <p:spPr bwMode="auto">
          <a:xfrm>
            <a:off x="6280145" y="275912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Rectangle 11"/>
          <p:cNvSpPr/>
          <p:nvPr/>
        </p:nvSpPr>
        <p:spPr bwMode="auto">
          <a:xfrm>
            <a:off x="6280145" y="204943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Rectangle 12"/>
          <p:cNvSpPr/>
          <p:nvPr/>
        </p:nvSpPr>
        <p:spPr bwMode="auto">
          <a:xfrm>
            <a:off x="6280145" y="1326107"/>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Rectangle 13"/>
          <p:cNvSpPr/>
          <p:nvPr/>
        </p:nvSpPr>
        <p:spPr bwMode="auto">
          <a:xfrm>
            <a:off x="5449906" y="5707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Rectangle 14"/>
          <p:cNvSpPr/>
          <p:nvPr/>
        </p:nvSpPr>
        <p:spPr bwMode="auto">
          <a:xfrm>
            <a:off x="5449906" y="4945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Rectangle 15"/>
          <p:cNvSpPr/>
          <p:nvPr/>
        </p:nvSpPr>
        <p:spPr bwMode="auto">
          <a:xfrm>
            <a:off x="5449906" y="419441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 name="Rectangle 16"/>
          <p:cNvSpPr/>
          <p:nvPr/>
        </p:nvSpPr>
        <p:spPr bwMode="auto">
          <a:xfrm>
            <a:off x="5449906" y="348473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Rectangle 17"/>
          <p:cNvSpPr/>
          <p:nvPr/>
        </p:nvSpPr>
        <p:spPr bwMode="auto">
          <a:xfrm>
            <a:off x="5449906" y="2788694"/>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Rectangle 18"/>
          <p:cNvSpPr/>
          <p:nvPr/>
        </p:nvSpPr>
        <p:spPr bwMode="auto">
          <a:xfrm>
            <a:off x="5449906" y="207901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Rectangle 19"/>
          <p:cNvSpPr/>
          <p:nvPr/>
        </p:nvSpPr>
        <p:spPr bwMode="auto">
          <a:xfrm>
            <a:off x="5449906" y="1355678"/>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6414446" y="559558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 name="Down Arrow 21"/>
          <p:cNvSpPr/>
          <p:nvPr/>
        </p:nvSpPr>
        <p:spPr bwMode="auto">
          <a:xfrm flipV="1">
            <a:off x="6428096" y="4749421"/>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 name="Rectangle 22"/>
          <p:cNvSpPr/>
          <p:nvPr/>
        </p:nvSpPr>
        <p:spPr bwMode="auto">
          <a:xfrm>
            <a:off x="6687404" y="129247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6716975" y="2243107"/>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6703327" y="329203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6" name="Rectangle 25"/>
          <p:cNvSpPr/>
          <p:nvPr/>
        </p:nvSpPr>
        <p:spPr bwMode="auto">
          <a:xfrm>
            <a:off x="5979992" y="337327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 name="Down Arrow 26"/>
          <p:cNvSpPr/>
          <p:nvPr/>
        </p:nvSpPr>
        <p:spPr bwMode="auto">
          <a:xfrm flipV="1">
            <a:off x="5993642" y="2513463"/>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 name="Bent Arrow 27"/>
          <p:cNvSpPr/>
          <p:nvPr/>
        </p:nvSpPr>
        <p:spPr bwMode="auto">
          <a:xfrm>
            <a:off x="6455391" y="1510840"/>
            <a:ext cx="491319" cy="928048"/>
          </a:xfrm>
          <a:prstGeom prst="bent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9" name="Rectangle 28"/>
          <p:cNvSpPr/>
          <p:nvPr/>
        </p:nvSpPr>
        <p:spPr bwMode="auto">
          <a:xfrm>
            <a:off x="6405347" y="2618098"/>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2019300" y="4953000"/>
            <a:ext cx="819150" cy="666750"/>
          </a:xfrm>
          <a:prstGeom prst="ellipse">
            <a:avLst/>
          </a:prstGeom>
          <a:noFill/>
          <a:ln w="190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 name="TextBox 30"/>
          <p:cNvSpPr txBox="1"/>
          <p:nvPr/>
        </p:nvSpPr>
        <p:spPr>
          <a:xfrm>
            <a:off x="7171981" y="5717754"/>
            <a:ext cx="772969" cy="369332"/>
          </a:xfrm>
          <a:prstGeom prst="rect">
            <a:avLst/>
          </a:prstGeom>
          <a:noFill/>
        </p:spPr>
        <p:txBody>
          <a:bodyPr wrap="none" rtlCol="0">
            <a:spAutoFit/>
          </a:bodyPr>
          <a:lstStyle/>
          <a:p>
            <a:r>
              <a:rPr lang="en-US" dirty="0" smtClean="0"/>
              <a:t>3 mph</a:t>
            </a:r>
            <a:endParaRPr lang="en-US" dirty="0"/>
          </a:p>
        </p:txBody>
      </p:sp>
      <p:pic>
        <p:nvPicPr>
          <p:cNvPr id="9218" name="Picture 2" descr="http://www.malapascua-island.com/Cebu/Cebu_2__Jeepneys_/Pferdekutsche-Cebu250x179-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751" y="4223776"/>
            <a:ext cx="1834590" cy="131356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bwMode="auto">
          <a:xfrm>
            <a:off x="1104173" y="207033"/>
            <a:ext cx="691832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smtClean="0"/>
              <a:t>How Good is Good?</a:t>
            </a:r>
            <a:endParaRPr lang="en-US" sz="3600" b="1" dirty="0"/>
          </a:p>
        </p:txBody>
      </p:sp>
    </p:spTree>
    <p:extLst>
      <p:ext uri="{BB962C8B-B14F-4D97-AF65-F5344CB8AC3E}">
        <p14:creationId xmlns:p14="http://schemas.microsoft.com/office/powerpoint/2010/main" val="184987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29728" y="207033"/>
            <a:ext cx="7867291" cy="685800"/>
          </a:xfrm>
        </p:spPr>
        <p:txBody>
          <a:bodyPr/>
          <a:lstStyle/>
          <a:p>
            <a:r>
              <a:rPr lang="en-US" sz="3600" b="1" dirty="0" smtClean="0"/>
              <a:t>Separate Scatters from Transport</a:t>
            </a:r>
            <a:endParaRPr lang="en-US" sz="36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1" y="972949"/>
            <a:ext cx="4068412" cy="5162675"/>
          </a:xfrm>
          <a:prstGeom prst="rect">
            <a:avLst/>
          </a:prstGeom>
          <a:noFill/>
          <a:effectLst>
            <a:outerShdw blurRad="63500" dist="63500" dir="2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Oval 29"/>
          <p:cNvSpPr/>
          <p:nvPr/>
        </p:nvSpPr>
        <p:spPr bwMode="auto">
          <a:xfrm>
            <a:off x="2190750" y="3638550"/>
            <a:ext cx="666750" cy="1428750"/>
          </a:xfrm>
          <a:prstGeom prst="ellipse">
            <a:avLst/>
          </a:prstGeom>
          <a:noFill/>
          <a:ln w="190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 name="TextBox 31"/>
          <p:cNvSpPr txBox="1"/>
          <p:nvPr/>
        </p:nvSpPr>
        <p:spPr>
          <a:xfrm>
            <a:off x="7171981" y="5717754"/>
            <a:ext cx="888385" cy="369332"/>
          </a:xfrm>
          <a:prstGeom prst="rect">
            <a:avLst/>
          </a:prstGeom>
          <a:noFill/>
        </p:spPr>
        <p:txBody>
          <a:bodyPr wrap="none" rtlCol="0">
            <a:spAutoFit/>
          </a:bodyPr>
          <a:lstStyle/>
          <a:p>
            <a:r>
              <a:rPr lang="en-US" dirty="0" smtClean="0"/>
              <a:t>65 mph</a:t>
            </a:r>
            <a:endParaRPr lang="en-US" dirty="0"/>
          </a:p>
        </p:txBody>
      </p:sp>
      <p:pic>
        <p:nvPicPr>
          <p:cNvPr id="10242" name="Picture 2" descr="http://www.teslamotors.com/sites/default/files/imagecache/large-960/Roadster2.5windmil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01" t="29378" r="7447" b="19974"/>
          <a:stretch/>
        </p:blipFill>
        <p:spPr bwMode="auto">
          <a:xfrm>
            <a:off x="6974541" y="4554071"/>
            <a:ext cx="1936377" cy="93525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a:xfrm>
            <a:off x="824753" y="3818965"/>
            <a:ext cx="33707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auto">
          <a:xfrm>
            <a:off x="5012266" y="1202266"/>
            <a:ext cx="1693334" cy="5147734"/>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 name="Rectangle 34"/>
          <p:cNvSpPr/>
          <p:nvPr/>
        </p:nvSpPr>
        <p:spPr bwMode="auto">
          <a:xfrm>
            <a:off x="5875867" y="1327371"/>
            <a:ext cx="50800" cy="4978400"/>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 name="Rectangle 35"/>
          <p:cNvSpPr/>
          <p:nvPr/>
        </p:nvSpPr>
        <p:spPr bwMode="auto">
          <a:xfrm>
            <a:off x="6280145" y="5677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 name="Rectangle 36"/>
          <p:cNvSpPr/>
          <p:nvPr/>
        </p:nvSpPr>
        <p:spPr bwMode="auto">
          <a:xfrm>
            <a:off x="6280145" y="4915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 name="Rectangle 37"/>
          <p:cNvSpPr/>
          <p:nvPr/>
        </p:nvSpPr>
        <p:spPr bwMode="auto">
          <a:xfrm>
            <a:off x="6280145" y="4164842"/>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 name="Rectangle 38"/>
          <p:cNvSpPr/>
          <p:nvPr/>
        </p:nvSpPr>
        <p:spPr bwMode="auto">
          <a:xfrm>
            <a:off x="6280145" y="345515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 name="Rectangle 39"/>
          <p:cNvSpPr/>
          <p:nvPr/>
        </p:nvSpPr>
        <p:spPr bwMode="auto">
          <a:xfrm>
            <a:off x="6280145" y="275912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 name="Rectangle 40"/>
          <p:cNvSpPr/>
          <p:nvPr/>
        </p:nvSpPr>
        <p:spPr bwMode="auto">
          <a:xfrm>
            <a:off x="6280145" y="204943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ectangle 41"/>
          <p:cNvSpPr/>
          <p:nvPr/>
        </p:nvSpPr>
        <p:spPr bwMode="auto">
          <a:xfrm>
            <a:off x="6280145" y="1326107"/>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 name="Rectangle 42"/>
          <p:cNvSpPr/>
          <p:nvPr/>
        </p:nvSpPr>
        <p:spPr bwMode="auto">
          <a:xfrm>
            <a:off x="5449906" y="5707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49906" y="4945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 name="Rectangle 44"/>
          <p:cNvSpPr/>
          <p:nvPr/>
        </p:nvSpPr>
        <p:spPr bwMode="auto">
          <a:xfrm>
            <a:off x="5449906" y="419441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 name="Rectangle 45"/>
          <p:cNvSpPr/>
          <p:nvPr/>
        </p:nvSpPr>
        <p:spPr bwMode="auto">
          <a:xfrm>
            <a:off x="5449906" y="348473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 name="Rectangle 46"/>
          <p:cNvSpPr/>
          <p:nvPr/>
        </p:nvSpPr>
        <p:spPr bwMode="auto">
          <a:xfrm>
            <a:off x="5449906" y="2788694"/>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 name="Rectangle 47"/>
          <p:cNvSpPr/>
          <p:nvPr/>
        </p:nvSpPr>
        <p:spPr bwMode="auto">
          <a:xfrm>
            <a:off x="5449906" y="207901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 name="Rectangle 48"/>
          <p:cNvSpPr/>
          <p:nvPr/>
        </p:nvSpPr>
        <p:spPr bwMode="auto">
          <a:xfrm>
            <a:off x="5449906" y="1355678"/>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 name="Rectangle 49"/>
          <p:cNvSpPr/>
          <p:nvPr/>
        </p:nvSpPr>
        <p:spPr bwMode="auto">
          <a:xfrm>
            <a:off x="6414446" y="559558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 name="Down Arrow 50"/>
          <p:cNvSpPr/>
          <p:nvPr/>
        </p:nvSpPr>
        <p:spPr bwMode="auto">
          <a:xfrm flipV="1">
            <a:off x="6428096" y="4749421"/>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 name="Rectangle 51"/>
          <p:cNvSpPr/>
          <p:nvPr/>
        </p:nvSpPr>
        <p:spPr bwMode="auto">
          <a:xfrm>
            <a:off x="7095965" y="129247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3" name="Rectangle 52"/>
          <p:cNvSpPr/>
          <p:nvPr/>
        </p:nvSpPr>
        <p:spPr bwMode="auto">
          <a:xfrm>
            <a:off x="7125536" y="2243107"/>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4" name="Rectangle 53"/>
          <p:cNvSpPr/>
          <p:nvPr/>
        </p:nvSpPr>
        <p:spPr bwMode="auto">
          <a:xfrm>
            <a:off x="7111888" y="329203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5" name="Rectangle 54"/>
          <p:cNvSpPr/>
          <p:nvPr/>
        </p:nvSpPr>
        <p:spPr bwMode="auto">
          <a:xfrm>
            <a:off x="5979992" y="337327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 name="Down Arrow 55"/>
          <p:cNvSpPr/>
          <p:nvPr/>
        </p:nvSpPr>
        <p:spPr bwMode="auto">
          <a:xfrm flipV="1">
            <a:off x="5993642" y="2513463"/>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 name="Rectangle 57"/>
          <p:cNvSpPr/>
          <p:nvPr/>
        </p:nvSpPr>
        <p:spPr bwMode="auto">
          <a:xfrm>
            <a:off x="6405347" y="2618098"/>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 name="Down Arrow 61"/>
          <p:cNvSpPr/>
          <p:nvPr/>
        </p:nvSpPr>
        <p:spPr bwMode="auto">
          <a:xfrm flipV="1">
            <a:off x="6418997" y="1792406"/>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10817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1" y="964323"/>
            <a:ext cx="4068412" cy="5162675"/>
          </a:xfrm>
          <a:prstGeom prst="rect">
            <a:avLst/>
          </a:prstGeom>
          <a:noFill/>
          <a:effectLst>
            <a:outerShdw blurRad="63500" dist="63500" dir="2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idx="4294967295"/>
          </p:nvPr>
        </p:nvSpPr>
        <p:spPr>
          <a:xfrm>
            <a:off x="146642" y="200196"/>
            <a:ext cx="8825007" cy="685800"/>
          </a:xfrm>
        </p:spPr>
        <p:txBody>
          <a:bodyPr/>
          <a:lstStyle/>
          <a:p>
            <a:r>
              <a:rPr lang="en-US" sz="3600" b="1" dirty="0" smtClean="0"/>
              <a:t>Materials Perfection: Impurity Control</a:t>
            </a:r>
            <a:endParaRPr lang="en-US" sz="3600" b="1" dirty="0"/>
          </a:p>
        </p:txBody>
      </p:sp>
      <p:sp>
        <p:nvSpPr>
          <p:cNvPr id="25" name="Rectangle 24"/>
          <p:cNvSpPr/>
          <p:nvPr/>
        </p:nvSpPr>
        <p:spPr bwMode="auto">
          <a:xfrm>
            <a:off x="7427227" y="4424149"/>
            <a:ext cx="1132764" cy="627797"/>
          </a:xfrm>
          <a:prstGeom prst="rect">
            <a:avLst/>
          </a:prstGeom>
          <a:solidFill>
            <a:schemeClr val="bg1"/>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Oval 31"/>
          <p:cNvSpPr/>
          <p:nvPr/>
        </p:nvSpPr>
        <p:spPr bwMode="auto">
          <a:xfrm rot="20160704">
            <a:off x="1762702" y="1708198"/>
            <a:ext cx="666750" cy="2249626"/>
          </a:xfrm>
          <a:prstGeom prst="ellipse">
            <a:avLst/>
          </a:prstGeom>
          <a:noFill/>
          <a:ln w="190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 name="TextBox 32"/>
          <p:cNvSpPr txBox="1"/>
          <p:nvPr/>
        </p:nvSpPr>
        <p:spPr>
          <a:xfrm>
            <a:off x="7136122" y="5448813"/>
            <a:ext cx="1234633" cy="369332"/>
          </a:xfrm>
          <a:prstGeom prst="rect">
            <a:avLst/>
          </a:prstGeom>
          <a:noFill/>
        </p:spPr>
        <p:txBody>
          <a:bodyPr wrap="none" rtlCol="0">
            <a:spAutoFit/>
          </a:bodyPr>
          <a:lstStyle/>
          <a:p>
            <a:r>
              <a:rPr lang="en-US" dirty="0" smtClean="0"/>
              <a:t>10000 mph</a:t>
            </a:r>
            <a:endParaRPr lang="en-US" dirty="0"/>
          </a:p>
        </p:txBody>
      </p:sp>
      <p:sp>
        <p:nvSpPr>
          <p:cNvPr id="34" name="TextBox 33"/>
          <p:cNvSpPr txBox="1"/>
          <p:nvPr/>
        </p:nvSpPr>
        <p:spPr>
          <a:xfrm>
            <a:off x="6822357" y="5870154"/>
            <a:ext cx="2116157" cy="369332"/>
          </a:xfrm>
          <a:prstGeom prst="rect">
            <a:avLst/>
          </a:prstGeom>
          <a:noFill/>
        </p:spPr>
        <p:txBody>
          <a:bodyPr wrap="none" rtlCol="0">
            <a:spAutoFit/>
          </a:bodyPr>
          <a:lstStyle/>
          <a:p>
            <a:r>
              <a:rPr lang="en-US" dirty="0" smtClean="0"/>
              <a:t>hypersonic scram jet</a:t>
            </a:r>
            <a:endParaRPr lang="en-US" dirty="0"/>
          </a:p>
        </p:txBody>
      </p:sp>
      <p:pic>
        <p:nvPicPr>
          <p:cNvPr id="6146" name="Picture 2" descr="http://www.popsci.com/files/imagecache/article_image_large/articles/scramjet_3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59" y="4141881"/>
            <a:ext cx="1778748" cy="118275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bwMode="auto">
          <a:xfrm>
            <a:off x="5012266" y="1202266"/>
            <a:ext cx="1693334" cy="5147734"/>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 name="Rectangle 35"/>
          <p:cNvSpPr/>
          <p:nvPr/>
        </p:nvSpPr>
        <p:spPr bwMode="auto">
          <a:xfrm>
            <a:off x="5875867" y="1327371"/>
            <a:ext cx="50800" cy="4978400"/>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 name="Rectangle 36"/>
          <p:cNvSpPr/>
          <p:nvPr/>
        </p:nvSpPr>
        <p:spPr bwMode="auto">
          <a:xfrm>
            <a:off x="6280145" y="5677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 name="Rectangle 37"/>
          <p:cNvSpPr/>
          <p:nvPr/>
        </p:nvSpPr>
        <p:spPr bwMode="auto">
          <a:xfrm>
            <a:off x="6280145" y="491546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 name="Rectangle 38"/>
          <p:cNvSpPr/>
          <p:nvPr/>
        </p:nvSpPr>
        <p:spPr bwMode="auto">
          <a:xfrm>
            <a:off x="6280145" y="4164842"/>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 name="Rectangle 39"/>
          <p:cNvSpPr/>
          <p:nvPr/>
        </p:nvSpPr>
        <p:spPr bwMode="auto">
          <a:xfrm>
            <a:off x="6280145" y="345515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 name="Rectangle 40"/>
          <p:cNvSpPr/>
          <p:nvPr/>
        </p:nvSpPr>
        <p:spPr bwMode="auto">
          <a:xfrm>
            <a:off x="6280145" y="275912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ectangle 41"/>
          <p:cNvSpPr/>
          <p:nvPr/>
        </p:nvSpPr>
        <p:spPr bwMode="auto">
          <a:xfrm>
            <a:off x="6280145" y="2049439"/>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 name="Rectangle 42"/>
          <p:cNvSpPr/>
          <p:nvPr/>
        </p:nvSpPr>
        <p:spPr bwMode="auto">
          <a:xfrm>
            <a:off x="6280145" y="1326107"/>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49906" y="5707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 name="Rectangle 44"/>
          <p:cNvSpPr/>
          <p:nvPr/>
        </p:nvSpPr>
        <p:spPr bwMode="auto">
          <a:xfrm>
            <a:off x="5449906" y="494504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 name="Rectangle 45"/>
          <p:cNvSpPr/>
          <p:nvPr/>
        </p:nvSpPr>
        <p:spPr bwMode="auto">
          <a:xfrm>
            <a:off x="5449906" y="4194413"/>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 name="Rectangle 46"/>
          <p:cNvSpPr/>
          <p:nvPr/>
        </p:nvSpPr>
        <p:spPr bwMode="auto">
          <a:xfrm>
            <a:off x="5449906" y="348473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 name="Rectangle 47"/>
          <p:cNvSpPr/>
          <p:nvPr/>
        </p:nvSpPr>
        <p:spPr bwMode="auto">
          <a:xfrm>
            <a:off x="5449906" y="2788694"/>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 name="Rectangle 48"/>
          <p:cNvSpPr/>
          <p:nvPr/>
        </p:nvSpPr>
        <p:spPr bwMode="auto">
          <a:xfrm>
            <a:off x="5449906" y="2079010"/>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 name="Rectangle 49"/>
          <p:cNvSpPr/>
          <p:nvPr/>
        </p:nvSpPr>
        <p:spPr bwMode="auto">
          <a:xfrm>
            <a:off x="5449906" y="1355678"/>
            <a:ext cx="45719" cy="575986"/>
          </a:xfrm>
          <a:prstGeom prst="rect">
            <a:avLst/>
          </a:prstGeom>
          <a:solidFill>
            <a:schemeClr val="tx1"/>
          </a:solidFill>
          <a:ln>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 name="Rectangle 50"/>
          <p:cNvSpPr/>
          <p:nvPr/>
        </p:nvSpPr>
        <p:spPr bwMode="auto">
          <a:xfrm>
            <a:off x="6414446" y="559558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 name="Down Arrow 51"/>
          <p:cNvSpPr/>
          <p:nvPr/>
        </p:nvSpPr>
        <p:spPr bwMode="auto">
          <a:xfrm flipV="1">
            <a:off x="6428096" y="4749421"/>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 name="Rectangle 55"/>
          <p:cNvSpPr/>
          <p:nvPr/>
        </p:nvSpPr>
        <p:spPr bwMode="auto">
          <a:xfrm>
            <a:off x="5979992" y="3373274"/>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Down Arrow 56"/>
          <p:cNvSpPr/>
          <p:nvPr/>
        </p:nvSpPr>
        <p:spPr bwMode="auto">
          <a:xfrm flipV="1">
            <a:off x="5993642" y="2513463"/>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Rectangle 58"/>
          <p:cNvSpPr/>
          <p:nvPr/>
        </p:nvSpPr>
        <p:spPr bwMode="auto">
          <a:xfrm>
            <a:off x="6405347" y="2618098"/>
            <a:ext cx="245661" cy="54591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 name="Down Arrow 59"/>
          <p:cNvSpPr/>
          <p:nvPr/>
        </p:nvSpPr>
        <p:spPr bwMode="auto">
          <a:xfrm flipV="1">
            <a:off x="6418997" y="1792406"/>
            <a:ext cx="204716" cy="777922"/>
          </a:xfrm>
          <a:prstGeom prst="downArrow">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 name="Rectangle 57"/>
          <p:cNvSpPr/>
          <p:nvPr/>
        </p:nvSpPr>
        <p:spPr bwMode="auto">
          <a:xfrm>
            <a:off x="7095965" y="129247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1" name="Rectangle 60"/>
          <p:cNvSpPr/>
          <p:nvPr/>
        </p:nvSpPr>
        <p:spPr bwMode="auto">
          <a:xfrm>
            <a:off x="7125536" y="2243107"/>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2" name="Rectangle 61"/>
          <p:cNvSpPr/>
          <p:nvPr/>
        </p:nvSpPr>
        <p:spPr bwMode="auto">
          <a:xfrm>
            <a:off x="7111888" y="3292035"/>
            <a:ext cx="1132764" cy="627797"/>
          </a:xfrm>
          <a:prstGeom prst="rect">
            <a:avLst/>
          </a:prstGeom>
          <a:solidFill>
            <a:schemeClr val="bg2"/>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349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4000" b="1" dirty="0">
                <a:solidFill>
                  <a:schemeClr val="tx1"/>
                </a:solidFill>
              </a:rPr>
              <a:t>Semiconductor </a:t>
            </a:r>
            <a:r>
              <a:rPr lang="en-US" sz="4000" b="1" dirty="0" err="1">
                <a:solidFill>
                  <a:schemeClr val="tx1"/>
                </a:solidFill>
              </a:rPr>
              <a:t>Nanowires</a:t>
            </a:r>
            <a:endParaRPr lang="en-US" sz="4000" b="1" dirty="0">
              <a:solidFill>
                <a:schemeClr val="tx1"/>
              </a:solidFill>
            </a:endParaRPr>
          </a:p>
        </p:txBody>
      </p:sp>
      <p:pic>
        <p:nvPicPr>
          <p:cNvPr id="52227" name="Picture 3" descr="MohneyFig"/>
          <p:cNvPicPr>
            <a:picLocks noChangeAspect="1" noChangeArrowheads="1"/>
          </p:cNvPicPr>
          <p:nvPr/>
        </p:nvPicPr>
        <p:blipFill>
          <a:blip r:embed="rId3" cstate="print"/>
          <a:srcRect/>
          <a:stretch>
            <a:fillRect/>
          </a:stretch>
        </p:blipFill>
        <p:spPr bwMode="auto">
          <a:xfrm>
            <a:off x="533400" y="1981200"/>
            <a:ext cx="4060825" cy="3219450"/>
          </a:xfrm>
          <a:prstGeom prst="rect">
            <a:avLst/>
          </a:prstGeom>
          <a:noFill/>
        </p:spPr>
      </p:pic>
      <p:sp>
        <p:nvSpPr>
          <p:cNvPr id="52228" name="Text Box 4"/>
          <p:cNvSpPr txBox="1">
            <a:spLocks noChangeArrowheads="1"/>
          </p:cNvSpPr>
          <p:nvPr/>
        </p:nvSpPr>
        <p:spPr bwMode="auto">
          <a:xfrm>
            <a:off x="4800600" y="1870375"/>
            <a:ext cx="4038600" cy="3416320"/>
          </a:xfrm>
          <a:prstGeom prst="rect">
            <a:avLst/>
          </a:prstGeom>
          <a:noFill/>
          <a:ln w="9525">
            <a:noFill/>
            <a:miter lim="800000"/>
            <a:headEnd/>
            <a:tailEnd/>
          </a:ln>
          <a:effectLst/>
        </p:spPr>
        <p:txBody>
          <a:bodyPr>
            <a:spAutoFit/>
          </a:bodyPr>
          <a:lstStyle/>
          <a:p>
            <a:pPr marL="171450" indent="-171450">
              <a:buSzPct val="150000"/>
              <a:buFontTx/>
              <a:buChar char="•"/>
            </a:pPr>
            <a:r>
              <a:rPr lang="en-US" sz="2400" b="1" dirty="0">
                <a:latin typeface="Times New Roman" pitchFamily="18" charset="0"/>
                <a:cs typeface="Times New Roman" pitchFamily="18" charset="0"/>
              </a:rPr>
              <a:t> Less than 5nm in diameter</a:t>
            </a:r>
          </a:p>
          <a:p>
            <a:pPr marL="171450" indent="-171450">
              <a:buSzPct val="150000"/>
              <a:buFontTx/>
              <a:buChar char="•"/>
            </a:pPr>
            <a:r>
              <a:rPr lang="en-US" sz="2400" b="1" dirty="0">
                <a:latin typeface="Times New Roman" pitchFamily="18" charset="0"/>
                <a:cs typeface="Times New Roman" pitchFamily="18" charset="0"/>
              </a:rPr>
              <a:t> Increase speed of electrons in </a:t>
            </a:r>
            <a:r>
              <a:rPr lang="en-US" sz="2400" b="1" dirty="0" err="1">
                <a:latin typeface="Times New Roman" pitchFamily="18" charset="0"/>
                <a:cs typeface="Times New Roman" pitchFamily="18" charset="0"/>
              </a:rPr>
              <a:t>nanowires</a:t>
            </a:r>
            <a:r>
              <a:rPr lang="en-US" sz="2400" b="1" dirty="0">
                <a:latin typeface="Times New Roman" pitchFamily="18" charset="0"/>
                <a:cs typeface="Times New Roman" pitchFamily="18" charset="0"/>
              </a:rPr>
              <a:t> – faster </a:t>
            </a:r>
            <a:r>
              <a:rPr lang="en-US" sz="2400" b="1" dirty="0" smtClean="0">
                <a:latin typeface="Times New Roman" pitchFamily="18" charset="0"/>
                <a:cs typeface="Times New Roman" pitchFamily="18" charset="0"/>
              </a:rPr>
              <a:t>computing, improve efficiency of solar cells</a:t>
            </a:r>
            <a:endParaRPr lang="en-US" sz="2400" b="1" dirty="0">
              <a:latin typeface="Times New Roman" pitchFamily="18" charset="0"/>
              <a:cs typeface="Times New Roman" pitchFamily="18" charset="0"/>
            </a:endParaRPr>
          </a:p>
          <a:p>
            <a:pPr marL="171450" indent="-171450">
              <a:buSzPct val="150000"/>
              <a:buFontTx/>
              <a:buChar char="•"/>
            </a:pPr>
            <a:r>
              <a:rPr lang="en-US" sz="2400" b="1" dirty="0">
                <a:latin typeface="Times New Roman" pitchFamily="18" charset="0"/>
                <a:cs typeface="Times New Roman" pitchFamily="18" charset="0"/>
              </a:rPr>
              <a:t> Large surface area attractive for chemical sensing – homeland security</a:t>
            </a:r>
          </a:p>
          <a:p>
            <a:pPr marL="171450" indent="-171450">
              <a:buSzPct val="150000"/>
              <a:buFontTx/>
              <a:buChar char="•"/>
            </a:pP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265853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57200"/>
            <a:ext cx="8229600" cy="1143000"/>
          </a:xfrm>
        </p:spPr>
        <p:txBody>
          <a:bodyPr/>
          <a:lstStyle/>
          <a:p>
            <a:r>
              <a:rPr lang="en-US" sz="4000" b="1" dirty="0"/>
              <a:t>The Many Uses of Gold </a:t>
            </a:r>
            <a:r>
              <a:rPr lang="en-US" sz="4000" b="1" dirty="0" err="1"/>
              <a:t>Nanoparticles</a:t>
            </a:r>
            <a:endParaRPr lang="en-US" sz="4000" b="1" dirty="0"/>
          </a:p>
        </p:txBody>
      </p:sp>
      <p:sp>
        <p:nvSpPr>
          <p:cNvPr id="79875" name="Rectangle 3"/>
          <p:cNvSpPr>
            <a:spLocks noGrp="1" noChangeArrowheads="1"/>
          </p:cNvSpPr>
          <p:nvPr>
            <p:ph type="body" idx="1"/>
          </p:nvPr>
        </p:nvSpPr>
        <p:spPr>
          <a:xfrm>
            <a:off x="457200" y="1798638"/>
            <a:ext cx="8229600" cy="4525962"/>
          </a:xfrm>
        </p:spPr>
        <p:txBody>
          <a:bodyPr/>
          <a:lstStyle/>
          <a:p>
            <a:r>
              <a:rPr lang="en-US" sz="2400"/>
              <a:t>First Response home pregnancy test</a:t>
            </a:r>
          </a:p>
          <a:p>
            <a:endParaRPr lang="en-US" sz="2400"/>
          </a:p>
          <a:p>
            <a:endParaRPr lang="en-US" sz="2400"/>
          </a:p>
          <a:p>
            <a:endParaRPr lang="en-US" sz="2400"/>
          </a:p>
          <a:p>
            <a:endParaRPr lang="en-US" sz="2400"/>
          </a:p>
          <a:p>
            <a:r>
              <a:rPr lang="en-US" sz="2400"/>
              <a:t>Gold nanoparticles with complementary DNA base pair sequence for HcG</a:t>
            </a:r>
          </a:p>
          <a:p>
            <a:r>
              <a:rPr lang="en-US" sz="2400"/>
              <a:t>The gold nanoparticles allow for more base pair detectors to be present on the applicator – thus heighten sensitivity to elevated levels of HcG </a:t>
            </a:r>
          </a:p>
        </p:txBody>
      </p:sp>
      <p:pic>
        <p:nvPicPr>
          <p:cNvPr id="79876" name="Picture 4"/>
          <p:cNvPicPr>
            <a:picLocks noChangeAspect="1" noChangeArrowheads="1"/>
          </p:cNvPicPr>
          <p:nvPr/>
        </p:nvPicPr>
        <p:blipFill>
          <a:blip r:embed="rId2" cstate="print"/>
          <a:srcRect l="13896" t="53957" r="42953" b="2840"/>
          <a:stretch>
            <a:fillRect/>
          </a:stretch>
        </p:blipFill>
        <p:spPr bwMode="auto">
          <a:xfrm>
            <a:off x="3048000" y="2419350"/>
            <a:ext cx="3122613" cy="1390650"/>
          </a:xfrm>
          <a:prstGeom prst="rect">
            <a:avLst/>
          </a:prstGeom>
          <a:noFill/>
          <a:ln w="9525">
            <a:noFill/>
            <a:miter lim="800000"/>
            <a:headEnd/>
            <a:tailEnd/>
          </a:ln>
          <a:effectLst/>
        </p:spPr>
      </p:pic>
    </p:spTree>
    <p:extLst>
      <p:ext uri="{BB962C8B-B14F-4D97-AF65-F5344CB8AC3E}">
        <p14:creationId xmlns:p14="http://schemas.microsoft.com/office/powerpoint/2010/main" val="780225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Ceramics in General</a:t>
            </a:r>
            <a:endParaRPr lang="en-US" sz="4000" b="1" dirty="0"/>
          </a:p>
        </p:txBody>
      </p:sp>
      <p:sp>
        <p:nvSpPr>
          <p:cNvPr id="3" name="Content Placeholder 2"/>
          <p:cNvSpPr>
            <a:spLocks noGrp="1"/>
          </p:cNvSpPr>
          <p:nvPr>
            <p:ph idx="1"/>
          </p:nvPr>
        </p:nvSpPr>
        <p:spPr/>
        <p:txBody>
          <a:bodyPr/>
          <a:lstStyle/>
          <a:p>
            <a:r>
              <a:rPr lang="en-US" sz="2800" b="1" dirty="0" smtClean="0"/>
              <a:t>Bond metal to a non-metal</a:t>
            </a:r>
          </a:p>
          <a:p>
            <a:r>
              <a:rPr lang="en-US" sz="2800" b="1" dirty="0" smtClean="0"/>
              <a:t>Ionic and covalent bonding</a:t>
            </a:r>
          </a:p>
          <a:p>
            <a:r>
              <a:rPr lang="en-US" sz="2800" b="1" dirty="0" smtClean="0"/>
              <a:t>High stiffness with no toughness</a:t>
            </a:r>
          </a:p>
          <a:p>
            <a:r>
              <a:rPr lang="en-US" sz="2800" b="1" dirty="0" smtClean="0"/>
              <a:t>Insulators</a:t>
            </a:r>
          </a:p>
          <a:p>
            <a:r>
              <a:rPr lang="en-US" sz="2800" b="1" dirty="0" smtClean="0"/>
              <a:t>High temperature and chemical resistivity</a:t>
            </a:r>
            <a:endParaRPr lang="en-US" sz="28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381000"/>
            <a:ext cx="8229600" cy="1143000"/>
          </a:xfrm>
        </p:spPr>
        <p:txBody>
          <a:bodyPr/>
          <a:lstStyle/>
          <a:p>
            <a:r>
              <a:rPr lang="en-US" sz="4000" b="1" dirty="0" err="1"/>
              <a:t>Nano</a:t>
            </a:r>
            <a:r>
              <a:rPr lang="en-US" sz="4000" b="1" dirty="0"/>
              <a:t>-Sun block</a:t>
            </a:r>
          </a:p>
        </p:txBody>
      </p:sp>
      <p:pic>
        <p:nvPicPr>
          <p:cNvPr id="81924" name="Picture 4"/>
          <p:cNvPicPr>
            <a:picLocks noChangeAspect="1" noChangeArrowheads="1"/>
          </p:cNvPicPr>
          <p:nvPr/>
        </p:nvPicPr>
        <p:blipFill>
          <a:blip r:embed="rId2" cstate="print"/>
          <a:srcRect/>
          <a:stretch>
            <a:fillRect/>
          </a:stretch>
        </p:blipFill>
        <p:spPr bwMode="auto">
          <a:xfrm>
            <a:off x="6553200" y="1905000"/>
            <a:ext cx="1890713" cy="3990975"/>
          </a:xfrm>
          <a:prstGeom prst="rect">
            <a:avLst/>
          </a:prstGeom>
          <a:noFill/>
          <a:ln w="9525">
            <a:noFill/>
            <a:miter lim="800000"/>
            <a:headEnd/>
            <a:tailEnd/>
          </a:ln>
          <a:effectLst/>
        </p:spPr>
      </p:pic>
      <p:sp>
        <p:nvSpPr>
          <p:cNvPr id="81923" name="Rectangle 3"/>
          <p:cNvSpPr>
            <a:spLocks noGrp="1" noChangeArrowheads="1"/>
          </p:cNvSpPr>
          <p:nvPr>
            <p:ph type="body" idx="1"/>
          </p:nvPr>
        </p:nvSpPr>
        <p:spPr/>
        <p:txBody>
          <a:bodyPr/>
          <a:lstStyle/>
          <a:p>
            <a:r>
              <a:rPr lang="en-US" sz="2400" b="1" dirty="0"/>
              <a:t>Keys incorporates </a:t>
            </a:r>
            <a:r>
              <a:rPr lang="en-US" sz="2400" b="1" dirty="0" err="1"/>
              <a:t>nanosized</a:t>
            </a:r>
            <a:r>
              <a:rPr lang="en-US" sz="2400" b="1" dirty="0"/>
              <a:t> </a:t>
            </a:r>
            <a:r>
              <a:rPr lang="en-US" sz="2400" b="1" dirty="0" err="1"/>
              <a:t>ZnO</a:t>
            </a:r>
            <a:r>
              <a:rPr lang="en-US" sz="2400" b="1" dirty="0"/>
              <a:t> particles into a cream</a:t>
            </a:r>
          </a:p>
          <a:p>
            <a:r>
              <a:rPr lang="en-US" sz="2400" b="1" dirty="0" err="1"/>
              <a:t>ZnO</a:t>
            </a:r>
            <a:r>
              <a:rPr lang="en-US" sz="2400" b="1" dirty="0"/>
              <a:t> </a:t>
            </a:r>
            <a:r>
              <a:rPr lang="en-US" sz="2400" b="1" dirty="0" err="1"/>
              <a:t>nanoparticles</a:t>
            </a:r>
            <a:r>
              <a:rPr lang="en-US" sz="2400" b="1" dirty="0"/>
              <a:t> adsorb UVA and UVB</a:t>
            </a:r>
          </a:p>
          <a:p>
            <a:pPr>
              <a:buFontTx/>
              <a:buNone/>
            </a:pPr>
            <a:r>
              <a:rPr lang="en-US" sz="2400" b="1" dirty="0"/>
              <a:t>	radiation wavelengths</a:t>
            </a:r>
          </a:p>
          <a:p>
            <a:r>
              <a:rPr lang="en-US" sz="2400" b="1" dirty="0"/>
              <a:t>However, because of the small size of </a:t>
            </a:r>
          </a:p>
          <a:p>
            <a:pPr>
              <a:buFontTx/>
              <a:buNone/>
            </a:pPr>
            <a:r>
              <a:rPr lang="en-US" sz="2400" b="1" dirty="0"/>
              <a:t>	the </a:t>
            </a:r>
            <a:r>
              <a:rPr lang="en-US" sz="2400" b="1" dirty="0" err="1"/>
              <a:t>ZnO</a:t>
            </a:r>
            <a:r>
              <a:rPr lang="en-US" sz="2400" b="1" dirty="0"/>
              <a:t> particles (around 25 nm)</a:t>
            </a:r>
          </a:p>
          <a:p>
            <a:pPr>
              <a:buFontTx/>
              <a:buNone/>
            </a:pPr>
            <a:r>
              <a:rPr lang="en-US" sz="2400" b="1" dirty="0"/>
              <a:t>	the particles do not scatter visible light</a:t>
            </a:r>
          </a:p>
          <a:p>
            <a:r>
              <a:rPr lang="en-US" sz="2400" b="1" dirty="0"/>
              <a:t>No white appearance</a:t>
            </a:r>
          </a:p>
        </p:txBody>
      </p:sp>
    </p:spTree>
    <p:extLst>
      <p:ext uri="{BB962C8B-B14F-4D97-AF65-F5344CB8AC3E}">
        <p14:creationId xmlns:p14="http://schemas.microsoft.com/office/powerpoint/2010/main" val="2170082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381000"/>
            <a:ext cx="8229600" cy="1143000"/>
          </a:xfrm>
        </p:spPr>
        <p:txBody>
          <a:bodyPr/>
          <a:lstStyle/>
          <a:p>
            <a:r>
              <a:rPr lang="en-US" sz="4000" b="1" dirty="0">
                <a:solidFill>
                  <a:schemeClr val="tx1"/>
                </a:solidFill>
              </a:rPr>
              <a:t>Easton Sports Stealth CNT Bat</a:t>
            </a:r>
          </a:p>
        </p:txBody>
      </p:sp>
      <p:pic>
        <p:nvPicPr>
          <p:cNvPr id="43020" name="Picture 12"/>
          <p:cNvPicPr>
            <a:picLocks noChangeAspect="1" noChangeArrowheads="1"/>
          </p:cNvPicPr>
          <p:nvPr/>
        </p:nvPicPr>
        <p:blipFill>
          <a:blip r:embed="rId2" cstate="print"/>
          <a:srcRect/>
          <a:stretch>
            <a:fillRect/>
          </a:stretch>
        </p:blipFill>
        <p:spPr bwMode="auto">
          <a:xfrm>
            <a:off x="5638800" y="2690813"/>
            <a:ext cx="2971800" cy="2871787"/>
          </a:xfrm>
          <a:prstGeom prst="rect">
            <a:avLst/>
          </a:prstGeom>
          <a:noFill/>
          <a:ln w="9525">
            <a:noFill/>
            <a:miter lim="800000"/>
            <a:headEnd/>
            <a:tailEnd/>
          </a:ln>
          <a:effectLst/>
        </p:spPr>
      </p:pic>
      <p:sp>
        <p:nvSpPr>
          <p:cNvPr id="43021" name="Rectangle 13"/>
          <p:cNvSpPr>
            <a:spLocks noGrp="1" noChangeArrowheads="1"/>
          </p:cNvSpPr>
          <p:nvPr>
            <p:ph type="body" idx="1"/>
          </p:nvPr>
        </p:nvSpPr>
        <p:spPr>
          <a:xfrm>
            <a:off x="457200" y="1798638"/>
            <a:ext cx="8229600" cy="4525962"/>
          </a:xfrm>
        </p:spPr>
        <p:txBody>
          <a:bodyPr/>
          <a:lstStyle/>
          <a:p>
            <a:r>
              <a:rPr lang="en-US" sz="2400" b="1" dirty="0"/>
              <a:t>Combines carbon fiber technology with carbon</a:t>
            </a:r>
          </a:p>
          <a:p>
            <a:pPr>
              <a:buFontTx/>
              <a:buNone/>
            </a:pPr>
            <a:r>
              <a:rPr lang="en-US" sz="2400" b="1" dirty="0"/>
              <a:t>	</a:t>
            </a:r>
            <a:r>
              <a:rPr lang="en-US" sz="2400" b="1" dirty="0" err="1"/>
              <a:t>nanotube</a:t>
            </a:r>
            <a:r>
              <a:rPr lang="en-US" sz="2400" b="1" dirty="0"/>
              <a:t> (CNT) technology</a:t>
            </a:r>
          </a:p>
          <a:p>
            <a:r>
              <a:rPr lang="en-US" sz="2400" b="1" dirty="0"/>
              <a:t>In between the carbon fibers is a polymer</a:t>
            </a:r>
          </a:p>
          <a:p>
            <a:pPr>
              <a:buFontTx/>
              <a:buNone/>
            </a:pPr>
            <a:r>
              <a:rPr lang="en-US" sz="2400" b="1" dirty="0"/>
              <a:t>	resin containing CNT</a:t>
            </a:r>
          </a:p>
          <a:p>
            <a:r>
              <a:rPr lang="en-US" sz="2400" b="1" dirty="0"/>
              <a:t>Optimizes stiffness of bat for maximum</a:t>
            </a:r>
          </a:p>
          <a:p>
            <a:pPr>
              <a:buFontTx/>
              <a:buNone/>
            </a:pPr>
            <a:r>
              <a:rPr lang="en-US" sz="2400" b="1" dirty="0"/>
              <a:t>	energy transfer to the ball</a:t>
            </a:r>
          </a:p>
        </p:txBody>
      </p:sp>
    </p:spTree>
    <p:extLst>
      <p:ext uri="{BB962C8B-B14F-4D97-AF65-F5344CB8AC3E}">
        <p14:creationId xmlns:p14="http://schemas.microsoft.com/office/powerpoint/2010/main" val="1440419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golfDiag2"/>
          <p:cNvPicPr>
            <a:picLocks noChangeAspect="1" noChangeArrowheads="1"/>
          </p:cNvPicPr>
          <p:nvPr/>
        </p:nvPicPr>
        <p:blipFill>
          <a:blip r:embed="rId2" cstate="print"/>
          <a:srcRect b="2499"/>
          <a:stretch>
            <a:fillRect/>
          </a:stretch>
        </p:blipFill>
        <p:spPr bwMode="auto">
          <a:xfrm>
            <a:off x="819802" y="701626"/>
            <a:ext cx="7709338" cy="5494222"/>
          </a:xfrm>
          <a:prstGeom prst="rect">
            <a:avLst/>
          </a:prstGeom>
          <a:noFill/>
          <a:ln w="9525">
            <a:noFill/>
            <a:miter lim="800000"/>
            <a:headEnd/>
            <a:tailEnd/>
          </a:ln>
        </p:spPr>
      </p:pic>
      <p:sp>
        <p:nvSpPr>
          <p:cNvPr id="38917" name="Text Box 5"/>
          <p:cNvSpPr txBox="1">
            <a:spLocks noChangeArrowheads="1"/>
          </p:cNvSpPr>
          <p:nvPr/>
        </p:nvSpPr>
        <p:spPr bwMode="auto">
          <a:xfrm>
            <a:off x="3565525" y="1143000"/>
            <a:ext cx="4740275" cy="1616075"/>
          </a:xfrm>
          <a:prstGeom prst="rect">
            <a:avLst/>
          </a:prstGeom>
          <a:noFill/>
          <a:ln w="9525">
            <a:noFill/>
            <a:miter lim="800000"/>
            <a:headEnd/>
            <a:tailEnd/>
          </a:ln>
          <a:effectLst/>
        </p:spPr>
        <p:txBody>
          <a:bodyPr>
            <a:spAutoFit/>
          </a:bodyPr>
          <a:lstStyle/>
          <a:p>
            <a:r>
              <a:rPr lang="en-US" sz="2000" b="1"/>
              <a:t>Electrodeposition is performed using an electrochemical cell. A negatively charged metal is dissolved and metal atoms redeposit on the positively charged club head. </a:t>
            </a:r>
          </a:p>
        </p:txBody>
      </p:sp>
      <p:sp>
        <p:nvSpPr>
          <p:cNvPr id="38920" name="Text Box 8"/>
          <p:cNvSpPr txBox="1">
            <a:spLocks noChangeArrowheads="1"/>
          </p:cNvSpPr>
          <p:nvPr/>
        </p:nvSpPr>
        <p:spPr bwMode="auto">
          <a:xfrm>
            <a:off x="152400" y="3733800"/>
            <a:ext cx="3124200" cy="2246769"/>
          </a:xfrm>
          <a:prstGeom prst="rect">
            <a:avLst/>
          </a:prstGeom>
          <a:noFill/>
          <a:ln w="9525">
            <a:noFill/>
            <a:miter lim="800000"/>
            <a:headEnd/>
            <a:tailEnd/>
          </a:ln>
          <a:effectLst/>
        </p:spPr>
        <p:txBody>
          <a:bodyPr wrap="square">
            <a:spAutoFit/>
          </a:bodyPr>
          <a:lstStyle/>
          <a:p>
            <a:r>
              <a:rPr lang="en-US" sz="2000" b="1" dirty="0" smtClean="0"/>
              <a:t>Dense </a:t>
            </a:r>
            <a:r>
              <a:rPr lang="en-US" sz="2000" b="1" dirty="0"/>
              <a:t>layer of a </a:t>
            </a:r>
            <a:r>
              <a:rPr lang="en-US" sz="2000" b="1" dirty="0" err="1" smtClean="0"/>
              <a:t>nano</a:t>
            </a:r>
            <a:r>
              <a:rPr lang="en-US" sz="2000" b="1" dirty="0" smtClean="0"/>
              <a:t>-grained metal on the surface of the club head. This leads to a lighter and stronger club face with a bigger “sweet spot”</a:t>
            </a:r>
          </a:p>
        </p:txBody>
      </p:sp>
      <p:sp>
        <p:nvSpPr>
          <p:cNvPr id="38924" name="Text Box 12"/>
          <p:cNvSpPr txBox="1">
            <a:spLocks noChangeArrowheads="1"/>
          </p:cNvSpPr>
          <p:nvPr/>
        </p:nvSpPr>
        <p:spPr bwMode="auto">
          <a:xfrm>
            <a:off x="1567564" y="246778"/>
            <a:ext cx="5965095" cy="707886"/>
          </a:xfrm>
          <a:prstGeom prst="rect">
            <a:avLst/>
          </a:prstGeom>
          <a:noFill/>
          <a:ln w="9525">
            <a:noFill/>
            <a:miter lim="800000"/>
            <a:headEnd/>
            <a:tailEnd/>
          </a:ln>
          <a:effectLst/>
        </p:spPr>
        <p:txBody>
          <a:bodyPr wrap="none">
            <a:spAutoFit/>
          </a:bodyPr>
          <a:lstStyle/>
          <a:p>
            <a:r>
              <a:rPr lang="en-US" sz="4000" b="1" dirty="0"/>
              <a:t>Nanotechnology in Golf</a:t>
            </a:r>
          </a:p>
        </p:txBody>
      </p:sp>
    </p:spTree>
    <p:extLst>
      <p:ext uri="{BB962C8B-B14F-4D97-AF65-F5344CB8AC3E}">
        <p14:creationId xmlns:p14="http://schemas.microsoft.com/office/powerpoint/2010/main" val="3253851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378370"/>
            <a:ext cx="8229600" cy="1143000"/>
          </a:xfrm>
        </p:spPr>
        <p:txBody>
          <a:bodyPr/>
          <a:lstStyle/>
          <a:p>
            <a:r>
              <a:rPr lang="en-US" sz="4000" b="1" dirty="0"/>
              <a:t>The Result of Materials Improvements </a:t>
            </a:r>
          </a:p>
        </p:txBody>
      </p:sp>
      <p:sp>
        <p:nvSpPr>
          <p:cNvPr id="39939" name="Rectangle 3"/>
          <p:cNvSpPr>
            <a:spLocks noGrp="1" noChangeArrowheads="1"/>
          </p:cNvSpPr>
          <p:nvPr>
            <p:ph type="body" idx="1"/>
          </p:nvPr>
        </p:nvSpPr>
        <p:spPr>
          <a:xfrm>
            <a:off x="457200" y="1722438"/>
            <a:ext cx="8229600" cy="4525962"/>
          </a:xfrm>
        </p:spPr>
        <p:txBody>
          <a:bodyPr/>
          <a:lstStyle/>
          <a:p>
            <a:r>
              <a:rPr lang="en-US" sz="2400" b="1"/>
              <a:t>Distances are average drive lengths (in yards) for PGA Tour players over the last 25 years</a:t>
            </a:r>
          </a:p>
          <a:p>
            <a:r>
              <a:rPr lang="en-US" sz="2400" b="1"/>
              <a:t>Note the substantial increase in the last decade (over 25 yards)</a:t>
            </a:r>
          </a:p>
        </p:txBody>
      </p:sp>
      <p:pic>
        <p:nvPicPr>
          <p:cNvPr id="39940" name="Picture 4" descr="golfDiag"/>
          <p:cNvPicPr>
            <a:picLocks noChangeAspect="1" noChangeArrowheads="1"/>
          </p:cNvPicPr>
          <p:nvPr/>
        </p:nvPicPr>
        <p:blipFill>
          <a:blip r:embed="rId2" cstate="print"/>
          <a:srcRect/>
          <a:stretch>
            <a:fillRect/>
          </a:stretch>
        </p:blipFill>
        <p:spPr bwMode="auto">
          <a:xfrm>
            <a:off x="228600" y="3435350"/>
            <a:ext cx="8610600" cy="2355850"/>
          </a:xfrm>
          <a:prstGeom prst="rect">
            <a:avLst/>
          </a:prstGeom>
          <a:noFill/>
        </p:spPr>
      </p:pic>
      <p:sp>
        <p:nvSpPr>
          <p:cNvPr id="39941" name="Text Box 5"/>
          <p:cNvSpPr txBox="1">
            <a:spLocks noChangeArrowheads="1"/>
          </p:cNvSpPr>
          <p:nvPr/>
        </p:nvSpPr>
        <p:spPr bwMode="auto">
          <a:xfrm>
            <a:off x="7543800" y="3733800"/>
            <a:ext cx="1166813" cy="304800"/>
          </a:xfrm>
          <a:prstGeom prst="rect">
            <a:avLst/>
          </a:prstGeom>
          <a:noFill/>
          <a:ln w="9525">
            <a:noFill/>
            <a:miter lim="800000"/>
            <a:headEnd/>
            <a:tailEnd/>
          </a:ln>
          <a:effectLst/>
        </p:spPr>
        <p:txBody>
          <a:bodyPr wrap="none">
            <a:spAutoFit/>
          </a:bodyPr>
          <a:lstStyle/>
          <a:p>
            <a:r>
              <a:rPr lang="en-US" sz="1400" b="1"/>
              <a:t>not to scale</a:t>
            </a:r>
          </a:p>
        </p:txBody>
      </p:sp>
    </p:spTree>
    <p:extLst>
      <p:ext uri="{BB962C8B-B14F-4D97-AF65-F5344CB8AC3E}">
        <p14:creationId xmlns:p14="http://schemas.microsoft.com/office/powerpoint/2010/main" val="4043640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533400"/>
            <a:ext cx="8229600" cy="1143000"/>
          </a:xfrm>
        </p:spPr>
        <p:txBody>
          <a:bodyPr/>
          <a:lstStyle/>
          <a:p>
            <a:r>
              <a:rPr lang="en-US" sz="4000" b="1" dirty="0">
                <a:solidFill>
                  <a:schemeClr val="tx1"/>
                </a:solidFill>
              </a:rPr>
              <a:t>ARC Outdoors - </a:t>
            </a:r>
            <a:r>
              <a:rPr lang="en-US" sz="4000" b="1" dirty="0" err="1">
                <a:solidFill>
                  <a:schemeClr val="tx1"/>
                </a:solidFill>
              </a:rPr>
              <a:t>ArcticShield</a:t>
            </a:r>
            <a:r>
              <a:rPr lang="en-US" sz="4000" b="1" dirty="0">
                <a:solidFill>
                  <a:schemeClr val="tx1"/>
                </a:solidFill>
              </a:rPr>
              <a:t> Socks</a:t>
            </a:r>
          </a:p>
        </p:txBody>
      </p:sp>
      <p:pic>
        <p:nvPicPr>
          <p:cNvPr id="80900" name="Picture 4"/>
          <p:cNvPicPr>
            <a:picLocks noChangeAspect="1" noChangeArrowheads="1"/>
          </p:cNvPicPr>
          <p:nvPr/>
        </p:nvPicPr>
        <p:blipFill>
          <a:blip r:embed="rId2" cstate="print"/>
          <a:srcRect/>
          <a:stretch>
            <a:fillRect/>
          </a:stretch>
        </p:blipFill>
        <p:spPr bwMode="auto">
          <a:xfrm>
            <a:off x="6092825" y="2590800"/>
            <a:ext cx="2441575" cy="3124200"/>
          </a:xfrm>
          <a:prstGeom prst="rect">
            <a:avLst/>
          </a:prstGeom>
          <a:noFill/>
          <a:ln w="9525">
            <a:noFill/>
            <a:miter lim="800000"/>
            <a:headEnd/>
            <a:tailEnd/>
          </a:ln>
          <a:effectLst/>
        </p:spPr>
      </p:pic>
      <p:sp>
        <p:nvSpPr>
          <p:cNvPr id="80899" name="Rectangle 3"/>
          <p:cNvSpPr>
            <a:spLocks noGrp="1" noChangeArrowheads="1"/>
          </p:cNvSpPr>
          <p:nvPr>
            <p:ph type="body" idx="1"/>
          </p:nvPr>
        </p:nvSpPr>
        <p:spPr>
          <a:xfrm>
            <a:off x="457200" y="1798638"/>
            <a:ext cx="8229600" cy="4525962"/>
          </a:xfrm>
        </p:spPr>
        <p:txBody>
          <a:bodyPr/>
          <a:lstStyle/>
          <a:p>
            <a:r>
              <a:rPr lang="en-US" sz="2400" b="1" dirty="0"/>
              <a:t>Silver is known for its antimicrobial properties</a:t>
            </a:r>
          </a:p>
          <a:p>
            <a:r>
              <a:rPr lang="en-US" sz="2400" b="1" dirty="0"/>
              <a:t>Attempts have been made to incorporate</a:t>
            </a:r>
          </a:p>
          <a:p>
            <a:pPr>
              <a:buFontTx/>
              <a:buNone/>
            </a:pPr>
            <a:r>
              <a:rPr lang="en-US" sz="2400" b="1" dirty="0"/>
              <a:t>	silver into linen socks via metal threads</a:t>
            </a:r>
          </a:p>
          <a:p>
            <a:r>
              <a:rPr lang="en-US" sz="2400" b="1" dirty="0"/>
              <a:t>Through the use of silver </a:t>
            </a:r>
            <a:r>
              <a:rPr lang="en-US" sz="2400" b="1" dirty="0" err="1"/>
              <a:t>nanoparticles</a:t>
            </a:r>
            <a:endParaRPr lang="en-US" sz="2400" b="1" dirty="0"/>
          </a:p>
          <a:p>
            <a:pPr>
              <a:buFontTx/>
              <a:buNone/>
            </a:pPr>
            <a:r>
              <a:rPr lang="en-US" sz="2400" b="1" dirty="0"/>
              <a:t>	ARC has incorporated the silver into</a:t>
            </a:r>
          </a:p>
          <a:p>
            <a:pPr>
              <a:buFontTx/>
              <a:buNone/>
            </a:pPr>
            <a:r>
              <a:rPr lang="en-US" sz="2400" b="1" dirty="0"/>
              <a:t>	the polymer fibers</a:t>
            </a:r>
          </a:p>
          <a:p>
            <a:r>
              <a:rPr lang="en-US" sz="2400" b="1" dirty="0"/>
              <a:t>ARC claims permanent resistance</a:t>
            </a:r>
          </a:p>
          <a:p>
            <a:pPr>
              <a:buFontTx/>
              <a:buNone/>
            </a:pPr>
            <a:r>
              <a:rPr lang="en-US" sz="2400" b="1" dirty="0"/>
              <a:t>	to odor or fungus</a:t>
            </a:r>
          </a:p>
        </p:txBody>
      </p:sp>
    </p:spTree>
    <p:extLst>
      <p:ext uri="{BB962C8B-B14F-4D97-AF65-F5344CB8AC3E}">
        <p14:creationId xmlns:p14="http://schemas.microsoft.com/office/powerpoint/2010/main" val="1246227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TS1-44A 5000x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41" y="2745333"/>
            <a:ext cx="4313745"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1"/>
          <p:cNvSpPr>
            <a:spLocks noGrp="1"/>
          </p:cNvSpPr>
          <p:nvPr>
            <p:ph type="title"/>
          </p:nvPr>
        </p:nvSpPr>
        <p:spPr>
          <a:xfrm>
            <a:off x="457200" y="274638"/>
            <a:ext cx="8229600" cy="1143000"/>
          </a:xfrm>
        </p:spPr>
        <p:txBody>
          <a:bodyPr>
            <a:noAutofit/>
          </a:bodyPr>
          <a:lstStyle/>
          <a:p>
            <a:r>
              <a:rPr lang="en-US" sz="3600" b="1" dirty="0" smtClean="0"/>
              <a:t>Block Copolymer Assemblies to Form Ionic Channels</a:t>
            </a:r>
            <a:endParaRPr lang="en-US" sz="3600" b="1" dirty="0"/>
          </a:p>
        </p:txBody>
      </p:sp>
      <p:sp>
        <p:nvSpPr>
          <p:cNvPr id="2" name="Freeform 1"/>
          <p:cNvSpPr/>
          <p:nvPr/>
        </p:nvSpPr>
        <p:spPr>
          <a:xfrm>
            <a:off x="1960488" y="2588902"/>
            <a:ext cx="1560737" cy="3751879"/>
          </a:xfrm>
          <a:custGeom>
            <a:avLst/>
            <a:gdLst>
              <a:gd name="connsiteX0" fmla="*/ 233062 w 1560737"/>
              <a:gd name="connsiteY0" fmla="*/ 0 h 3463272"/>
              <a:gd name="connsiteX1" fmla="*/ 59887 w 1560737"/>
              <a:gd name="connsiteY1" fmla="*/ 418478 h 3463272"/>
              <a:gd name="connsiteX2" fmla="*/ 31024 w 1560737"/>
              <a:gd name="connsiteY2" fmla="*/ 764806 h 3463272"/>
              <a:gd name="connsiteX3" fmla="*/ 478393 w 1560737"/>
              <a:gd name="connsiteY3" fmla="*/ 1342018 h 3463272"/>
              <a:gd name="connsiteX4" fmla="*/ 853606 w 1560737"/>
              <a:gd name="connsiteY4" fmla="*/ 1962520 h 3463272"/>
              <a:gd name="connsiteX5" fmla="*/ 824743 w 1560737"/>
              <a:gd name="connsiteY5" fmla="*/ 2395429 h 3463272"/>
              <a:gd name="connsiteX6" fmla="*/ 868037 w 1560737"/>
              <a:gd name="connsiteY6" fmla="*/ 2871629 h 3463272"/>
              <a:gd name="connsiteX7" fmla="*/ 1560737 w 1560737"/>
              <a:gd name="connsiteY7" fmla="*/ 3463272 h 3463272"/>
              <a:gd name="connsiteX0" fmla="*/ 233062 w 1560737"/>
              <a:gd name="connsiteY0" fmla="*/ 0 h 3463272"/>
              <a:gd name="connsiteX1" fmla="*/ 59887 w 1560737"/>
              <a:gd name="connsiteY1" fmla="*/ 418478 h 3463272"/>
              <a:gd name="connsiteX2" fmla="*/ 31024 w 1560737"/>
              <a:gd name="connsiteY2" fmla="*/ 764806 h 3463272"/>
              <a:gd name="connsiteX3" fmla="*/ 478393 w 1560737"/>
              <a:gd name="connsiteY3" fmla="*/ 1342018 h 3463272"/>
              <a:gd name="connsiteX4" fmla="*/ 853606 w 1560737"/>
              <a:gd name="connsiteY4" fmla="*/ 1962520 h 3463272"/>
              <a:gd name="connsiteX5" fmla="*/ 824743 w 1560737"/>
              <a:gd name="connsiteY5" fmla="*/ 2395429 h 3463272"/>
              <a:gd name="connsiteX6" fmla="*/ 868037 w 1560737"/>
              <a:gd name="connsiteY6" fmla="*/ 2871629 h 3463272"/>
              <a:gd name="connsiteX7" fmla="*/ 1199955 w 1560737"/>
              <a:gd name="connsiteY7" fmla="*/ 3174666 h 3463272"/>
              <a:gd name="connsiteX8" fmla="*/ 1560737 w 1560737"/>
              <a:gd name="connsiteY8" fmla="*/ 3463272 h 3463272"/>
              <a:gd name="connsiteX0" fmla="*/ 233062 w 1604031"/>
              <a:gd name="connsiteY0" fmla="*/ 0 h 3824030"/>
              <a:gd name="connsiteX1" fmla="*/ 59887 w 1604031"/>
              <a:gd name="connsiteY1" fmla="*/ 418478 h 3824030"/>
              <a:gd name="connsiteX2" fmla="*/ 31024 w 1604031"/>
              <a:gd name="connsiteY2" fmla="*/ 764806 h 3824030"/>
              <a:gd name="connsiteX3" fmla="*/ 478393 w 1604031"/>
              <a:gd name="connsiteY3" fmla="*/ 1342018 h 3824030"/>
              <a:gd name="connsiteX4" fmla="*/ 853606 w 1604031"/>
              <a:gd name="connsiteY4" fmla="*/ 1962520 h 3824030"/>
              <a:gd name="connsiteX5" fmla="*/ 824743 w 1604031"/>
              <a:gd name="connsiteY5" fmla="*/ 2395429 h 3824030"/>
              <a:gd name="connsiteX6" fmla="*/ 868037 w 1604031"/>
              <a:gd name="connsiteY6" fmla="*/ 2871629 h 3824030"/>
              <a:gd name="connsiteX7" fmla="*/ 1199955 w 1604031"/>
              <a:gd name="connsiteY7" fmla="*/ 3174666 h 3824030"/>
              <a:gd name="connsiteX8" fmla="*/ 1604031 w 1604031"/>
              <a:gd name="connsiteY8" fmla="*/ 3824030 h 3824030"/>
              <a:gd name="connsiteX0" fmla="*/ 233062 w 1604031"/>
              <a:gd name="connsiteY0" fmla="*/ 0 h 3824030"/>
              <a:gd name="connsiteX1" fmla="*/ 59887 w 1604031"/>
              <a:gd name="connsiteY1" fmla="*/ 418478 h 3824030"/>
              <a:gd name="connsiteX2" fmla="*/ 31024 w 1604031"/>
              <a:gd name="connsiteY2" fmla="*/ 764806 h 3824030"/>
              <a:gd name="connsiteX3" fmla="*/ 478393 w 1604031"/>
              <a:gd name="connsiteY3" fmla="*/ 1342018 h 3824030"/>
              <a:gd name="connsiteX4" fmla="*/ 853606 w 1604031"/>
              <a:gd name="connsiteY4" fmla="*/ 1962520 h 3824030"/>
              <a:gd name="connsiteX5" fmla="*/ 824743 w 1604031"/>
              <a:gd name="connsiteY5" fmla="*/ 2395429 h 3824030"/>
              <a:gd name="connsiteX6" fmla="*/ 868037 w 1604031"/>
              <a:gd name="connsiteY6" fmla="*/ 2871629 h 3824030"/>
              <a:gd name="connsiteX7" fmla="*/ 1199955 w 1604031"/>
              <a:gd name="connsiteY7" fmla="*/ 3174666 h 3824030"/>
              <a:gd name="connsiteX8" fmla="*/ 1459718 w 1604031"/>
              <a:gd name="connsiteY8" fmla="*/ 3448841 h 3824030"/>
              <a:gd name="connsiteX9" fmla="*/ 1604031 w 1604031"/>
              <a:gd name="connsiteY9" fmla="*/ 3824030 h 3824030"/>
              <a:gd name="connsiteX0" fmla="*/ 233062 w 1560737"/>
              <a:gd name="connsiteY0" fmla="*/ 0 h 3751879"/>
              <a:gd name="connsiteX1" fmla="*/ 59887 w 1560737"/>
              <a:gd name="connsiteY1" fmla="*/ 418478 h 3751879"/>
              <a:gd name="connsiteX2" fmla="*/ 31024 w 1560737"/>
              <a:gd name="connsiteY2" fmla="*/ 764806 h 3751879"/>
              <a:gd name="connsiteX3" fmla="*/ 478393 w 1560737"/>
              <a:gd name="connsiteY3" fmla="*/ 1342018 h 3751879"/>
              <a:gd name="connsiteX4" fmla="*/ 853606 w 1560737"/>
              <a:gd name="connsiteY4" fmla="*/ 1962520 h 3751879"/>
              <a:gd name="connsiteX5" fmla="*/ 824743 w 1560737"/>
              <a:gd name="connsiteY5" fmla="*/ 2395429 h 3751879"/>
              <a:gd name="connsiteX6" fmla="*/ 868037 w 1560737"/>
              <a:gd name="connsiteY6" fmla="*/ 2871629 h 3751879"/>
              <a:gd name="connsiteX7" fmla="*/ 1199955 w 1560737"/>
              <a:gd name="connsiteY7" fmla="*/ 3174666 h 3751879"/>
              <a:gd name="connsiteX8" fmla="*/ 1459718 w 1560737"/>
              <a:gd name="connsiteY8" fmla="*/ 3448841 h 3751879"/>
              <a:gd name="connsiteX9" fmla="*/ 1560737 w 1560737"/>
              <a:gd name="connsiteY9" fmla="*/ 3751879 h 37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737" h="3751879">
                <a:moveTo>
                  <a:pt x="233062" y="0"/>
                </a:moveTo>
                <a:cubicBezTo>
                  <a:pt x="163311" y="145505"/>
                  <a:pt x="93560" y="291010"/>
                  <a:pt x="59887" y="418478"/>
                </a:cubicBezTo>
                <a:cubicBezTo>
                  <a:pt x="26214" y="545946"/>
                  <a:pt x="-38727" y="610883"/>
                  <a:pt x="31024" y="764806"/>
                </a:cubicBezTo>
                <a:cubicBezTo>
                  <a:pt x="100775" y="918729"/>
                  <a:pt x="341296" y="1142399"/>
                  <a:pt x="478393" y="1342018"/>
                </a:cubicBezTo>
                <a:cubicBezTo>
                  <a:pt x="615490" y="1541637"/>
                  <a:pt x="795881" y="1786951"/>
                  <a:pt x="853606" y="1962520"/>
                </a:cubicBezTo>
                <a:cubicBezTo>
                  <a:pt x="911331" y="2138089"/>
                  <a:pt x="822338" y="2243911"/>
                  <a:pt x="824743" y="2395429"/>
                </a:cubicBezTo>
                <a:cubicBezTo>
                  <a:pt x="827148" y="2546947"/>
                  <a:pt x="805502" y="2741756"/>
                  <a:pt x="868037" y="2871629"/>
                </a:cubicBezTo>
                <a:cubicBezTo>
                  <a:pt x="930572" y="3001502"/>
                  <a:pt x="1110962" y="3068844"/>
                  <a:pt x="1199955" y="3174666"/>
                </a:cubicBezTo>
                <a:cubicBezTo>
                  <a:pt x="1288948" y="3280488"/>
                  <a:pt x="1392372" y="3340614"/>
                  <a:pt x="1459718" y="3448841"/>
                </a:cubicBezTo>
                <a:cubicBezTo>
                  <a:pt x="1527064" y="3557068"/>
                  <a:pt x="1527064" y="3698968"/>
                  <a:pt x="1560737" y="3751879"/>
                </a:cubicBezTo>
              </a:path>
            </a:pathLst>
          </a:cu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3"/>
          <p:cNvGrpSpPr/>
          <p:nvPr/>
        </p:nvGrpSpPr>
        <p:grpSpPr>
          <a:xfrm>
            <a:off x="5348803" y="4490917"/>
            <a:ext cx="2693988" cy="387431"/>
            <a:chOff x="5649634" y="3354493"/>
            <a:chExt cx="2693988" cy="387431"/>
          </a:xfrm>
        </p:grpSpPr>
        <p:sp>
          <p:nvSpPr>
            <p:cNvPr id="24" name="Oval 22"/>
            <p:cNvSpPr>
              <a:spLocks noChangeArrowheads="1"/>
            </p:cNvSpPr>
            <p:nvPr/>
          </p:nvSpPr>
          <p:spPr bwMode="auto">
            <a:xfrm>
              <a:off x="7589559" y="3423786"/>
              <a:ext cx="200025" cy="200025"/>
            </a:xfrm>
            <a:prstGeom prst="ellipse">
              <a:avLst/>
            </a:prstGeom>
            <a:solidFill>
              <a:srgbClr val="77933C"/>
            </a:solidFill>
            <a:ln>
              <a:noFill/>
            </a:ln>
            <a:effectLst/>
          </p:spPr>
          <p:txBody>
            <a:bodyPr wrap="none" anchor="ctr"/>
            <a:lstStyle/>
            <a:p>
              <a:endParaRPr lang="en-US"/>
            </a:p>
          </p:txBody>
        </p:sp>
        <p:sp>
          <p:nvSpPr>
            <p:cNvPr id="25" name="Oval 23"/>
            <p:cNvSpPr>
              <a:spLocks noChangeArrowheads="1"/>
            </p:cNvSpPr>
            <p:nvPr/>
          </p:nvSpPr>
          <p:spPr bwMode="auto">
            <a:xfrm>
              <a:off x="7781647" y="3399974"/>
              <a:ext cx="200025" cy="200025"/>
            </a:xfrm>
            <a:prstGeom prst="ellipse">
              <a:avLst/>
            </a:prstGeom>
            <a:solidFill>
              <a:srgbClr val="77933C"/>
            </a:solidFill>
            <a:ln>
              <a:noFill/>
            </a:ln>
            <a:effectLst/>
          </p:spPr>
          <p:txBody>
            <a:bodyPr wrap="none" anchor="ctr"/>
            <a:lstStyle/>
            <a:p>
              <a:endParaRPr lang="en-US"/>
            </a:p>
          </p:txBody>
        </p:sp>
        <p:sp>
          <p:nvSpPr>
            <p:cNvPr id="26" name="Oval 24"/>
            <p:cNvSpPr>
              <a:spLocks noChangeArrowheads="1"/>
            </p:cNvSpPr>
            <p:nvPr/>
          </p:nvSpPr>
          <p:spPr bwMode="auto">
            <a:xfrm>
              <a:off x="7967384" y="3419024"/>
              <a:ext cx="200025" cy="200025"/>
            </a:xfrm>
            <a:prstGeom prst="ellipse">
              <a:avLst/>
            </a:prstGeom>
            <a:solidFill>
              <a:srgbClr val="77933C"/>
            </a:solidFill>
            <a:ln>
              <a:noFill/>
            </a:ln>
            <a:effectLst/>
          </p:spPr>
          <p:txBody>
            <a:bodyPr wrap="none" anchor="ctr"/>
            <a:lstStyle/>
            <a:p>
              <a:endParaRPr lang="en-US"/>
            </a:p>
          </p:txBody>
        </p:sp>
        <p:sp>
          <p:nvSpPr>
            <p:cNvPr id="27" name="Oval 25"/>
            <p:cNvSpPr>
              <a:spLocks noChangeArrowheads="1"/>
            </p:cNvSpPr>
            <p:nvPr/>
          </p:nvSpPr>
          <p:spPr bwMode="auto">
            <a:xfrm>
              <a:off x="8143597" y="3390449"/>
              <a:ext cx="200025" cy="200025"/>
            </a:xfrm>
            <a:prstGeom prst="ellipse">
              <a:avLst/>
            </a:prstGeom>
            <a:solidFill>
              <a:srgbClr val="77933C"/>
            </a:solidFill>
            <a:ln>
              <a:noFill/>
            </a:ln>
            <a:effectLst/>
          </p:spPr>
          <p:txBody>
            <a:bodyPr wrap="none" anchor="ctr"/>
            <a:lstStyle/>
            <a:p>
              <a:endParaRPr lang="en-US"/>
            </a:p>
          </p:txBody>
        </p:sp>
        <p:sp>
          <p:nvSpPr>
            <p:cNvPr id="28" name="Oval 27"/>
            <p:cNvSpPr>
              <a:spLocks noChangeArrowheads="1"/>
            </p:cNvSpPr>
            <p:nvPr/>
          </p:nvSpPr>
          <p:spPr bwMode="auto">
            <a:xfrm>
              <a:off x="5649634" y="3392716"/>
              <a:ext cx="200025" cy="200025"/>
            </a:xfrm>
            <a:prstGeom prst="ellipse">
              <a:avLst/>
            </a:prstGeom>
            <a:solidFill>
              <a:srgbClr val="77933C"/>
            </a:solidFill>
            <a:ln>
              <a:noFill/>
            </a:ln>
            <a:effectLst/>
          </p:spPr>
          <p:txBody>
            <a:bodyPr wrap="none" anchor="ctr"/>
            <a:lstStyle/>
            <a:p>
              <a:endParaRPr lang="en-US"/>
            </a:p>
          </p:txBody>
        </p:sp>
        <p:sp>
          <p:nvSpPr>
            <p:cNvPr id="29" name="Oval 28"/>
            <p:cNvSpPr>
              <a:spLocks noChangeArrowheads="1"/>
            </p:cNvSpPr>
            <p:nvPr/>
          </p:nvSpPr>
          <p:spPr bwMode="auto">
            <a:xfrm>
              <a:off x="5817909" y="3456216"/>
              <a:ext cx="200025" cy="200025"/>
            </a:xfrm>
            <a:prstGeom prst="ellipse">
              <a:avLst/>
            </a:prstGeom>
            <a:solidFill>
              <a:srgbClr val="77933C"/>
            </a:solidFill>
            <a:ln>
              <a:noFill/>
            </a:ln>
            <a:effectLst/>
          </p:spPr>
          <p:txBody>
            <a:bodyPr wrap="none" anchor="ctr"/>
            <a:lstStyle/>
            <a:p>
              <a:endParaRPr lang="en-US"/>
            </a:p>
          </p:txBody>
        </p:sp>
        <p:sp>
          <p:nvSpPr>
            <p:cNvPr id="31" name="Oval 29"/>
            <p:cNvSpPr>
              <a:spLocks noChangeArrowheads="1"/>
            </p:cNvSpPr>
            <p:nvPr/>
          </p:nvSpPr>
          <p:spPr bwMode="auto">
            <a:xfrm>
              <a:off x="5970309" y="3375253"/>
              <a:ext cx="200025" cy="200025"/>
            </a:xfrm>
            <a:prstGeom prst="ellipse">
              <a:avLst/>
            </a:prstGeom>
            <a:solidFill>
              <a:srgbClr val="77933C"/>
            </a:solidFill>
            <a:ln>
              <a:noFill/>
            </a:ln>
            <a:effectLst/>
          </p:spPr>
          <p:txBody>
            <a:bodyPr wrap="none" anchor="ctr"/>
            <a:lstStyle/>
            <a:p>
              <a:endParaRPr lang="en-US"/>
            </a:p>
          </p:txBody>
        </p:sp>
        <p:sp>
          <p:nvSpPr>
            <p:cNvPr id="32" name="Oval 30"/>
            <p:cNvSpPr>
              <a:spLocks noChangeArrowheads="1"/>
            </p:cNvSpPr>
            <p:nvPr/>
          </p:nvSpPr>
          <p:spPr bwMode="auto">
            <a:xfrm>
              <a:off x="6141759" y="3375253"/>
              <a:ext cx="200025" cy="200025"/>
            </a:xfrm>
            <a:prstGeom prst="ellipse">
              <a:avLst/>
            </a:prstGeom>
            <a:solidFill>
              <a:srgbClr val="77933C"/>
            </a:solidFill>
            <a:ln>
              <a:noFill/>
            </a:ln>
            <a:effectLst/>
          </p:spPr>
          <p:txBody>
            <a:bodyPr wrap="none" anchor="ctr"/>
            <a:lstStyle/>
            <a:p>
              <a:endParaRPr lang="en-US"/>
            </a:p>
          </p:txBody>
        </p:sp>
        <p:sp>
          <p:nvSpPr>
            <p:cNvPr id="33" name="Oval 32"/>
            <p:cNvSpPr>
              <a:spLocks noChangeArrowheads="1"/>
            </p:cNvSpPr>
            <p:nvPr/>
          </p:nvSpPr>
          <p:spPr bwMode="auto">
            <a:xfrm>
              <a:off x="6498947" y="340859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35" name="Oval 34"/>
            <p:cNvSpPr>
              <a:spLocks noChangeArrowheads="1"/>
            </p:cNvSpPr>
            <p:nvPr/>
          </p:nvSpPr>
          <p:spPr bwMode="auto">
            <a:xfrm>
              <a:off x="7067272" y="337525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44" name="Text Box 40"/>
            <p:cNvSpPr txBox="1">
              <a:spLocks noChangeArrowheads="1"/>
            </p:cNvSpPr>
            <p:nvPr/>
          </p:nvSpPr>
          <p:spPr bwMode="auto">
            <a:xfrm>
              <a:off x="6473268" y="34231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45" name="Text Box 41"/>
            <p:cNvSpPr txBox="1">
              <a:spLocks noChangeArrowheads="1"/>
            </p:cNvSpPr>
            <p:nvPr/>
          </p:nvSpPr>
          <p:spPr bwMode="auto">
            <a:xfrm>
              <a:off x="7036831" y="33850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53" name="Oval 34"/>
            <p:cNvSpPr>
              <a:spLocks noChangeArrowheads="1"/>
            </p:cNvSpPr>
            <p:nvPr/>
          </p:nvSpPr>
          <p:spPr bwMode="auto">
            <a:xfrm>
              <a:off x="7213322" y="348320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54" name="Text Box 41"/>
            <p:cNvSpPr txBox="1">
              <a:spLocks noChangeArrowheads="1"/>
            </p:cNvSpPr>
            <p:nvPr/>
          </p:nvSpPr>
          <p:spPr bwMode="auto">
            <a:xfrm>
              <a:off x="7187922" y="348800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55" name="Oval 32"/>
            <p:cNvSpPr>
              <a:spLocks noChangeArrowheads="1"/>
            </p:cNvSpPr>
            <p:nvPr/>
          </p:nvSpPr>
          <p:spPr bwMode="auto">
            <a:xfrm>
              <a:off x="6683097" y="34276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56" name="Text Box 40"/>
            <p:cNvSpPr txBox="1">
              <a:spLocks noChangeArrowheads="1"/>
            </p:cNvSpPr>
            <p:nvPr/>
          </p:nvSpPr>
          <p:spPr bwMode="auto">
            <a:xfrm>
              <a:off x="6657418" y="34422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57" name="Oval 32"/>
            <p:cNvSpPr>
              <a:spLocks noChangeArrowheads="1"/>
            </p:cNvSpPr>
            <p:nvPr/>
          </p:nvSpPr>
          <p:spPr bwMode="auto">
            <a:xfrm>
              <a:off x="6321147" y="33768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60" name="Text Box 40"/>
            <p:cNvSpPr txBox="1">
              <a:spLocks noChangeArrowheads="1"/>
            </p:cNvSpPr>
            <p:nvPr/>
          </p:nvSpPr>
          <p:spPr bwMode="auto">
            <a:xfrm>
              <a:off x="6295468" y="33914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63" name="Oval 32"/>
            <p:cNvSpPr>
              <a:spLocks noChangeArrowheads="1"/>
            </p:cNvSpPr>
            <p:nvPr/>
          </p:nvSpPr>
          <p:spPr bwMode="auto">
            <a:xfrm>
              <a:off x="7397877" y="3419024"/>
              <a:ext cx="200025" cy="200025"/>
            </a:xfrm>
            <a:prstGeom prst="ellipse">
              <a:avLst/>
            </a:prstGeom>
            <a:solidFill>
              <a:schemeClr val="accent5">
                <a:lumMod val="75000"/>
              </a:schemeClr>
            </a:solidFill>
            <a:ln>
              <a:noFill/>
            </a:ln>
            <a:effectLst/>
          </p:spPr>
          <p:txBody>
            <a:bodyPr wrap="none" anchor="ctr"/>
            <a:lstStyle/>
            <a:p>
              <a:endParaRPr lang="en-US"/>
            </a:p>
          </p:txBody>
        </p:sp>
        <p:sp>
          <p:nvSpPr>
            <p:cNvPr id="64" name="Text Box 40"/>
            <p:cNvSpPr txBox="1">
              <a:spLocks noChangeArrowheads="1"/>
            </p:cNvSpPr>
            <p:nvPr/>
          </p:nvSpPr>
          <p:spPr bwMode="auto">
            <a:xfrm>
              <a:off x="7372198" y="3433593"/>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65" name="Oval 64"/>
            <p:cNvSpPr>
              <a:spLocks noChangeArrowheads="1"/>
            </p:cNvSpPr>
            <p:nvPr/>
          </p:nvSpPr>
          <p:spPr bwMode="auto">
            <a:xfrm>
              <a:off x="6873328" y="335449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66" name="Text Box 41"/>
            <p:cNvSpPr txBox="1">
              <a:spLocks noChangeArrowheads="1"/>
            </p:cNvSpPr>
            <p:nvPr/>
          </p:nvSpPr>
          <p:spPr bwMode="auto">
            <a:xfrm>
              <a:off x="6842887" y="336430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grpSp>
        <p:nvGrpSpPr>
          <p:cNvPr id="4" name="Group 2"/>
          <p:cNvGrpSpPr/>
          <p:nvPr/>
        </p:nvGrpSpPr>
        <p:grpSpPr>
          <a:xfrm>
            <a:off x="5232980" y="4222530"/>
            <a:ext cx="2693988" cy="387431"/>
            <a:chOff x="5802034" y="3506893"/>
            <a:chExt cx="2693988" cy="387431"/>
          </a:xfrm>
        </p:grpSpPr>
        <p:sp>
          <p:nvSpPr>
            <p:cNvPr id="67" name="Oval 22"/>
            <p:cNvSpPr>
              <a:spLocks noChangeArrowheads="1"/>
            </p:cNvSpPr>
            <p:nvPr/>
          </p:nvSpPr>
          <p:spPr bwMode="auto">
            <a:xfrm>
              <a:off x="7741959" y="3576186"/>
              <a:ext cx="200025" cy="200025"/>
            </a:xfrm>
            <a:prstGeom prst="ellipse">
              <a:avLst/>
            </a:prstGeom>
            <a:solidFill>
              <a:srgbClr val="77933C"/>
            </a:solidFill>
            <a:ln>
              <a:noFill/>
            </a:ln>
            <a:effectLst/>
          </p:spPr>
          <p:txBody>
            <a:bodyPr wrap="none" anchor="ctr"/>
            <a:lstStyle/>
            <a:p>
              <a:endParaRPr lang="en-US"/>
            </a:p>
          </p:txBody>
        </p:sp>
        <p:sp>
          <p:nvSpPr>
            <p:cNvPr id="68" name="Oval 23"/>
            <p:cNvSpPr>
              <a:spLocks noChangeArrowheads="1"/>
            </p:cNvSpPr>
            <p:nvPr/>
          </p:nvSpPr>
          <p:spPr bwMode="auto">
            <a:xfrm>
              <a:off x="7934047" y="3552374"/>
              <a:ext cx="200025" cy="200025"/>
            </a:xfrm>
            <a:prstGeom prst="ellipse">
              <a:avLst/>
            </a:prstGeom>
            <a:solidFill>
              <a:srgbClr val="77933C"/>
            </a:solidFill>
            <a:ln>
              <a:noFill/>
            </a:ln>
            <a:effectLst/>
          </p:spPr>
          <p:txBody>
            <a:bodyPr wrap="none" anchor="ctr"/>
            <a:lstStyle/>
            <a:p>
              <a:endParaRPr lang="en-US"/>
            </a:p>
          </p:txBody>
        </p:sp>
        <p:sp>
          <p:nvSpPr>
            <p:cNvPr id="69" name="Oval 24"/>
            <p:cNvSpPr>
              <a:spLocks noChangeArrowheads="1"/>
            </p:cNvSpPr>
            <p:nvPr/>
          </p:nvSpPr>
          <p:spPr bwMode="auto">
            <a:xfrm>
              <a:off x="8119784" y="3571424"/>
              <a:ext cx="200025" cy="200025"/>
            </a:xfrm>
            <a:prstGeom prst="ellipse">
              <a:avLst/>
            </a:prstGeom>
            <a:solidFill>
              <a:srgbClr val="77933C"/>
            </a:solidFill>
            <a:ln>
              <a:noFill/>
            </a:ln>
            <a:effectLst/>
          </p:spPr>
          <p:txBody>
            <a:bodyPr wrap="none" anchor="ctr"/>
            <a:lstStyle/>
            <a:p>
              <a:endParaRPr lang="en-US"/>
            </a:p>
          </p:txBody>
        </p:sp>
        <p:sp>
          <p:nvSpPr>
            <p:cNvPr id="70" name="Oval 25"/>
            <p:cNvSpPr>
              <a:spLocks noChangeArrowheads="1"/>
            </p:cNvSpPr>
            <p:nvPr/>
          </p:nvSpPr>
          <p:spPr bwMode="auto">
            <a:xfrm>
              <a:off x="8295997" y="3542849"/>
              <a:ext cx="200025" cy="200025"/>
            </a:xfrm>
            <a:prstGeom prst="ellipse">
              <a:avLst/>
            </a:prstGeom>
            <a:solidFill>
              <a:srgbClr val="77933C"/>
            </a:solidFill>
            <a:ln>
              <a:noFill/>
            </a:ln>
            <a:effectLst/>
          </p:spPr>
          <p:txBody>
            <a:bodyPr wrap="none" anchor="ctr"/>
            <a:lstStyle/>
            <a:p>
              <a:endParaRPr lang="en-US"/>
            </a:p>
          </p:txBody>
        </p:sp>
        <p:sp>
          <p:nvSpPr>
            <p:cNvPr id="71" name="Oval 70"/>
            <p:cNvSpPr>
              <a:spLocks noChangeArrowheads="1"/>
            </p:cNvSpPr>
            <p:nvPr/>
          </p:nvSpPr>
          <p:spPr bwMode="auto">
            <a:xfrm>
              <a:off x="5802034" y="3545116"/>
              <a:ext cx="200025" cy="200025"/>
            </a:xfrm>
            <a:prstGeom prst="ellipse">
              <a:avLst/>
            </a:prstGeom>
            <a:solidFill>
              <a:srgbClr val="77933C"/>
            </a:solidFill>
            <a:ln>
              <a:noFill/>
            </a:ln>
            <a:effectLst/>
          </p:spPr>
          <p:txBody>
            <a:bodyPr wrap="none" anchor="ctr"/>
            <a:lstStyle/>
            <a:p>
              <a:endParaRPr lang="en-US"/>
            </a:p>
          </p:txBody>
        </p:sp>
        <p:sp>
          <p:nvSpPr>
            <p:cNvPr id="72" name="Oval 71"/>
            <p:cNvSpPr>
              <a:spLocks noChangeArrowheads="1"/>
            </p:cNvSpPr>
            <p:nvPr/>
          </p:nvSpPr>
          <p:spPr bwMode="auto">
            <a:xfrm>
              <a:off x="5970309" y="3608616"/>
              <a:ext cx="200025" cy="200025"/>
            </a:xfrm>
            <a:prstGeom prst="ellipse">
              <a:avLst/>
            </a:prstGeom>
            <a:solidFill>
              <a:srgbClr val="77933C"/>
            </a:solidFill>
            <a:ln>
              <a:noFill/>
            </a:ln>
            <a:effectLst/>
          </p:spPr>
          <p:txBody>
            <a:bodyPr wrap="none" anchor="ctr"/>
            <a:lstStyle/>
            <a:p>
              <a:endParaRPr lang="en-US"/>
            </a:p>
          </p:txBody>
        </p:sp>
        <p:sp>
          <p:nvSpPr>
            <p:cNvPr id="73" name="Oval 29"/>
            <p:cNvSpPr>
              <a:spLocks noChangeArrowheads="1"/>
            </p:cNvSpPr>
            <p:nvPr/>
          </p:nvSpPr>
          <p:spPr bwMode="auto">
            <a:xfrm>
              <a:off x="6122709" y="3527653"/>
              <a:ext cx="200025" cy="200025"/>
            </a:xfrm>
            <a:prstGeom prst="ellipse">
              <a:avLst/>
            </a:prstGeom>
            <a:solidFill>
              <a:srgbClr val="77933C"/>
            </a:solidFill>
            <a:ln>
              <a:noFill/>
            </a:ln>
            <a:effectLst/>
          </p:spPr>
          <p:txBody>
            <a:bodyPr wrap="none" anchor="ctr"/>
            <a:lstStyle/>
            <a:p>
              <a:endParaRPr lang="en-US"/>
            </a:p>
          </p:txBody>
        </p:sp>
        <p:sp>
          <p:nvSpPr>
            <p:cNvPr id="74" name="Oval 30"/>
            <p:cNvSpPr>
              <a:spLocks noChangeArrowheads="1"/>
            </p:cNvSpPr>
            <p:nvPr/>
          </p:nvSpPr>
          <p:spPr bwMode="auto">
            <a:xfrm>
              <a:off x="6294159" y="3527653"/>
              <a:ext cx="200025" cy="200025"/>
            </a:xfrm>
            <a:prstGeom prst="ellipse">
              <a:avLst/>
            </a:prstGeom>
            <a:solidFill>
              <a:srgbClr val="77933C"/>
            </a:solidFill>
            <a:ln>
              <a:noFill/>
            </a:ln>
            <a:effectLst/>
          </p:spPr>
          <p:txBody>
            <a:bodyPr wrap="none" anchor="ctr"/>
            <a:lstStyle/>
            <a:p>
              <a:endParaRPr lang="en-US"/>
            </a:p>
          </p:txBody>
        </p:sp>
        <p:sp>
          <p:nvSpPr>
            <p:cNvPr id="75" name="Oval 74"/>
            <p:cNvSpPr>
              <a:spLocks noChangeArrowheads="1"/>
            </p:cNvSpPr>
            <p:nvPr/>
          </p:nvSpPr>
          <p:spPr bwMode="auto">
            <a:xfrm>
              <a:off x="6651347" y="356099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76" name="Oval 75"/>
            <p:cNvSpPr>
              <a:spLocks noChangeArrowheads="1"/>
            </p:cNvSpPr>
            <p:nvPr/>
          </p:nvSpPr>
          <p:spPr bwMode="auto">
            <a:xfrm>
              <a:off x="7219672" y="352765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77" name="Text Box 40"/>
            <p:cNvSpPr txBox="1">
              <a:spLocks noChangeArrowheads="1"/>
            </p:cNvSpPr>
            <p:nvPr/>
          </p:nvSpPr>
          <p:spPr bwMode="auto">
            <a:xfrm>
              <a:off x="6625668" y="35755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78" name="Text Box 41"/>
            <p:cNvSpPr txBox="1">
              <a:spLocks noChangeArrowheads="1"/>
            </p:cNvSpPr>
            <p:nvPr/>
          </p:nvSpPr>
          <p:spPr bwMode="auto">
            <a:xfrm>
              <a:off x="7189231" y="35374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79" name="Oval 34"/>
            <p:cNvSpPr>
              <a:spLocks noChangeArrowheads="1"/>
            </p:cNvSpPr>
            <p:nvPr/>
          </p:nvSpPr>
          <p:spPr bwMode="auto">
            <a:xfrm>
              <a:off x="7365722" y="363560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80" name="Text Box 41"/>
            <p:cNvSpPr txBox="1">
              <a:spLocks noChangeArrowheads="1"/>
            </p:cNvSpPr>
            <p:nvPr/>
          </p:nvSpPr>
          <p:spPr bwMode="auto">
            <a:xfrm>
              <a:off x="7340322" y="364040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81" name="Oval 32"/>
            <p:cNvSpPr>
              <a:spLocks noChangeArrowheads="1"/>
            </p:cNvSpPr>
            <p:nvPr/>
          </p:nvSpPr>
          <p:spPr bwMode="auto">
            <a:xfrm>
              <a:off x="6835497" y="35800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82" name="Text Box 40"/>
            <p:cNvSpPr txBox="1">
              <a:spLocks noChangeArrowheads="1"/>
            </p:cNvSpPr>
            <p:nvPr/>
          </p:nvSpPr>
          <p:spPr bwMode="auto">
            <a:xfrm>
              <a:off x="6809818" y="35946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83" name="Oval 32"/>
            <p:cNvSpPr>
              <a:spLocks noChangeArrowheads="1"/>
            </p:cNvSpPr>
            <p:nvPr/>
          </p:nvSpPr>
          <p:spPr bwMode="auto">
            <a:xfrm>
              <a:off x="6473547" y="35292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84" name="Text Box 40"/>
            <p:cNvSpPr txBox="1">
              <a:spLocks noChangeArrowheads="1"/>
            </p:cNvSpPr>
            <p:nvPr/>
          </p:nvSpPr>
          <p:spPr bwMode="auto">
            <a:xfrm>
              <a:off x="6447868" y="35438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85" name="Oval 32"/>
            <p:cNvSpPr>
              <a:spLocks noChangeArrowheads="1"/>
            </p:cNvSpPr>
            <p:nvPr/>
          </p:nvSpPr>
          <p:spPr bwMode="auto">
            <a:xfrm>
              <a:off x="7550277" y="3571424"/>
              <a:ext cx="200025" cy="200025"/>
            </a:xfrm>
            <a:prstGeom prst="ellipse">
              <a:avLst/>
            </a:prstGeom>
            <a:solidFill>
              <a:schemeClr val="accent5">
                <a:lumMod val="75000"/>
              </a:schemeClr>
            </a:solidFill>
            <a:ln>
              <a:noFill/>
            </a:ln>
            <a:effectLst/>
          </p:spPr>
          <p:txBody>
            <a:bodyPr wrap="none" anchor="ctr"/>
            <a:lstStyle/>
            <a:p>
              <a:endParaRPr lang="en-US"/>
            </a:p>
          </p:txBody>
        </p:sp>
        <p:sp>
          <p:nvSpPr>
            <p:cNvPr id="86" name="Text Box 40"/>
            <p:cNvSpPr txBox="1">
              <a:spLocks noChangeArrowheads="1"/>
            </p:cNvSpPr>
            <p:nvPr/>
          </p:nvSpPr>
          <p:spPr bwMode="auto">
            <a:xfrm>
              <a:off x="7524598" y="3585993"/>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87" name="Oval 86"/>
            <p:cNvSpPr>
              <a:spLocks noChangeArrowheads="1"/>
            </p:cNvSpPr>
            <p:nvPr/>
          </p:nvSpPr>
          <p:spPr bwMode="auto">
            <a:xfrm>
              <a:off x="7025728" y="350689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88" name="Text Box 41"/>
            <p:cNvSpPr txBox="1">
              <a:spLocks noChangeArrowheads="1"/>
            </p:cNvSpPr>
            <p:nvPr/>
          </p:nvSpPr>
          <p:spPr bwMode="auto">
            <a:xfrm>
              <a:off x="6995287" y="351670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grpSp>
        <p:nvGrpSpPr>
          <p:cNvPr id="6" name="Group 88"/>
          <p:cNvGrpSpPr/>
          <p:nvPr/>
        </p:nvGrpSpPr>
        <p:grpSpPr>
          <a:xfrm>
            <a:off x="5262217" y="4762374"/>
            <a:ext cx="2693988" cy="387431"/>
            <a:chOff x="5649634" y="3354493"/>
            <a:chExt cx="2693988" cy="387431"/>
          </a:xfrm>
        </p:grpSpPr>
        <p:sp>
          <p:nvSpPr>
            <p:cNvPr id="90" name="Oval 22"/>
            <p:cNvSpPr>
              <a:spLocks noChangeArrowheads="1"/>
            </p:cNvSpPr>
            <p:nvPr/>
          </p:nvSpPr>
          <p:spPr bwMode="auto">
            <a:xfrm>
              <a:off x="7589559" y="3423786"/>
              <a:ext cx="200025" cy="200025"/>
            </a:xfrm>
            <a:prstGeom prst="ellipse">
              <a:avLst/>
            </a:prstGeom>
            <a:solidFill>
              <a:srgbClr val="77933C"/>
            </a:solidFill>
            <a:ln>
              <a:noFill/>
            </a:ln>
            <a:effectLst/>
          </p:spPr>
          <p:txBody>
            <a:bodyPr wrap="none" anchor="ctr"/>
            <a:lstStyle/>
            <a:p>
              <a:endParaRPr lang="en-US"/>
            </a:p>
          </p:txBody>
        </p:sp>
        <p:sp>
          <p:nvSpPr>
            <p:cNvPr id="91" name="Oval 23"/>
            <p:cNvSpPr>
              <a:spLocks noChangeArrowheads="1"/>
            </p:cNvSpPr>
            <p:nvPr/>
          </p:nvSpPr>
          <p:spPr bwMode="auto">
            <a:xfrm>
              <a:off x="7781647" y="3399974"/>
              <a:ext cx="200025" cy="200025"/>
            </a:xfrm>
            <a:prstGeom prst="ellipse">
              <a:avLst/>
            </a:prstGeom>
            <a:solidFill>
              <a:srgbClr val="77933C"/>
            </a:solidFill>
            <a:ln>
              <a:noFill/>
            </a:ln>
            <a:effectLst/>
          </p:spPr>
          <p:txBody>
            <a:bodyPr wrap="none" anchor="ctr"/>
            <a:lstStyle/>
            <a:p>
              <a:endParaRPr lang="en-US"/>
            </a:p>
          </p:txBody>
        </p:sp>
        <p:sp>
          <p:nvSpPr>
            <p:cNvPr id="92" name="Oval 24"/>
            <p:cNvSpPr>
              <a:spLocks noChangeArrowheads="1"/>
            </p:cNvSpPr>
            <p:nvPr/>
          </p:nvSpPr>
          <p:spPr bwMode="auto">
            <a:xfrm>
              <a:off x="7967384" y="3419024"/>
              <a:ext cx="200025" cy="200025"/>
            </a:xfrm>
            <a:prstGeom prst="ellipse">
              <a:avLst/>
            </a:prstGeom>
            <a:solidFill>
              <a:srgbClr val="77933C"/>
            </a:solidFill>
            <a:ln>
              <a:noFill/>
            </a:ln>
            <a:effectLst/>
          </p:spPr>
          <p:txBody>
            <a:bodyPr wrap="none" anchor="ctr"/>
            <a:lstStyle/>
            <a:p>
              <a:endParaRPr lang="en-US"/>
            </a:p>
          </p:txBody>
        </p:sp>
        <p:sp>
          <p:nvSpPr>
            <p:cNvPr id="93" name="Oval 25"/>
            <p:cNvSpPr>
              <a:spLocks noChangeArrowheads="1"/>
            </p:cNvSpPr>
            <p:nvPr/>
          </p:nvSpPr>
          <p:spPr bwMode="auto">
            <a:xfrm>
              <a:off x="8143597" y="3390449"/>
              <a:ext cx="200025" cy="200025"/>
            </a:xfrm>
            <a:prstGeom prst="ellipse">
              <a:avLst/>
            </a:prstGeom>
            <a:solidFill>
              <a:srgbClr val="77933C"/>
            </a:solidFill>
            <a:ln>
              <a:noFill/>
            </a:ln>
            <a:effectLst/>
          </p:spPr>
          <p:txBody>
            <a:bodyPr wrap="none" anchor="ctr"/>
            <a:lstStyle/>
            <a:p>
              <a:endParaRPr lang="en-US"/>
            </a:p>
          </p:txBody>
        </p:sp>
        <p:sp>
          <p:nvSpPr>
            <p:cNvPr id="94" name="Oval 93"/>
            <p:cNvSpPr>
              <a:spLocks noChangeArrowheads="1"/>
            </p:cNvSpPr>
            <p:nvPr/>
          </p:nvSpPr>
          <p:spPr bwMode="auto">
            <a:xfrm>
              <a:off x="5649634" y="3392716"/>
              <a:ext cx="200025" cy="200025"/>
            </a:xfrm>
            <a:prstGeom prst="ellipse">
              <a:avLst/>
            </a:prstGeom>
            <a:solidFill>
              <a:srgbClr val="77933C"/>
            </a:solidFill>
            <a:ln>
              <a:noFill/>
            </a:ln>
            <a:effectLst/>
          </p:spPr>
          <p:txBody>
            <a:bodyPr wrap="none" anchor="ctr"/>
            <a:lstStyle/>
            <a:p>
              <a:endParaRPr lang="en-US"/>
            </a:p>
          </p:txBody>
        </p:sp>
        <p:sp>
          <p:nvSpPr>
            <p:cNvPr id="95" name="Oval 94"/>
            <p:cNvSpPr>
              <a:spLocks noChangeArrowheads="1"/>
            </p:cNvSpPr>
            <p:nvPr/>
          </p:nvSpPr>
          <p:spPr bwMode="auto">
            <a:xfrm>
              <a:off x="5817909" y="3456216"/>
              <a:ext cx="200025" cy="200025"/>
            </a:xfrm>
            <a:prstGeom prst="ellipse">
              <a:avLst/>
            </a:prstGeom>
            <a:solidFill>
              <a:srgbClr val="77933C"/>
            </a:solidFill>
            <a:ln>
              <a:noFill/>
            </a:ln>
            <a:effectLst/>
          </p:spPr>
          <p:txBody>
            <a:bodyPr wrap="none" anchor="ctr"/>
            <a:lstStyle/>
            <a:p>
              <a:endParaRPr lang="en-US"/>
            </a:p>
          </p:txBody>
        </p:sp>
        <p:sp>
          <p:nvSpPr>
            <p:cNvPr id="96" name="Oval 29"/>
            <p:cNvSpPr>
              <a:spLocks noChangeArrowheads="1"/>
            </p:cNvSpPr>
            <p:nvPr/>
          </p:nvSpPr>
          <p:spPr bwMode="auto">
            <a:xfrm>
              <a:off x="5970309" y="3375253"/>
              <a:ext cx="200025" cy="200025"/>
            </a:xfrm>
            <a:prstGeom prst="ellipse">
              <a:avLst/>
            </a:prstGeom>
            <a:solidFill>
              <a:srgbClr val="77933C"/>
            </a:solidFill>
            <a:ln>
              <a:noFill/>
            </a:ln>
            <a:effectLst/>
          </p:spPr>
          <p:txBody>
            <a:bodyPr wrap="none" anchor="ctr"/>
            <a:lstStyle/>
            <a:p>
              <a:endParaRPr lang="en-US"/>
            </a:p>
          </p:txBody>
        </p:sp>
        <p:sp>
          <p:nvSpPr>
            <p:cNvPr id="97" name="Oval 30"/>
            <p:cNvSpPr>
              <a:spLocks noChangeArrowheads="1"/>
            </p:cNvSpPr>
            <p:nvPr/>
          </p:nvSpPr>
          <p:spPr bwMode="auto">
            <a:xfrm>
              <a:off x="6141759" y="3375253"/>
              <a:ext cx="200025" cy="200025"/>
            </a:xfrm>
            <a:prstGeom prst="ellipse">
              <a:avLst/>
            </a:prstGeom>
            <a:solidFill>
              <a:srgbClr val="77933C"/>
            </a:solidFill>
            <a:ln>
              <a:noFill/>
            </a:ln>
            <a:effectLst/>
          </p:spPr>
          <p:txBody>
            <a:bodyPr wrap="none" anchor="ctr"/>
            <a:lstStyle/>
            <a:p>
              <a:endParaRPr lang="en-US"/>
            </a:p>
          </p:txBody>
        </p:sp>
        <p:sp>
          <p:nvSpPr>
            <p:cNvPr id="98" name="Oval 97"/>
            <p:cNvSpPr>
              <a:spLocks noChangeArrowheads="1"/>
            </p:cNvSpPr>
            <p:nvPr/>
          </p:nvSpPr>
          <p:spPr bwMode="auto">
            <a:xfrm>
              <a:off x="6498947" y="340859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99" name="Oval 98"/>
            <p:cNvSpPr>
              <a:spLocks noChangeArrowheads="1"/>
            </p:cNvSpPr>
            <p:nvPr/>
          </p:nvSpPr>
          <p:spPr bwMode="auto">
            <a:xfrm>
              <a:off x="7067272" y="337525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00" name="Text Box 40"/>
            <p:cNvSpPr txBox="1">
              <a:spLocks noChangeArrowheads="1"/>
            </p:cNvSpPr>
            <p:nvPr/>
          </p:nvSpPr>
          <p:spPr bwMode="auto">
            <a:xfrm>
              <a:off x="6473268" y="34231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01" name="Text Box 41"/>
            <p:cNvSpPr txBox="1">
              <a:spLocks noChangeArrowheads="1"/>
            </p:cNvSpPr>
            <p:nvPr/>
          </p:nvSpPr>
          <p:spPr bwMode="auto">
            <a:xfrm>
              <a:off x="7036831" y="33850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02" name="Oval 34"/>
            <p:cNvSpPr>
              <a:spLocks noChangeArrowheads="1"/>
            </p:cNvSpPr>
            <p:nvPr/>
          </p:nvSpPr>
          <p:spPr bwMode="auto">
            <a:xfrm>
              <a:off x="7213322" y="348320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03" name="Text Box 41"/>
            <p:cNvSpPr txBox="1">
              <a:spLocks noChangeArrowheads="1"/>
            </p:cNvSpPr>
            <p:nvPr/>
          </p:nvSpPr>
          <p:spPr bwMode="auto">
            <a:xfrm>
              <a:off x="7187922" y="348800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04" name="Oval 32"/>
            <p:cNvSpPr>
              <a:spLocks noChangeArrowheads="1"/>
            </p:cNvSpPr>
            <p:nvPr/>
          </p:nvSpPr>
          <p:spPr bwMode="auto">
            <a:xfrm>
              <a:off x="6683097" y="34276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05" name="Text Box 40"/>
            <p:cNvSpPr txBox="1">
              <a:spLocks noChangeArrowheads="1"/>
            </p:cNvSpPr>
            <p:nvPr/>
          </p:nvSpPr>
          <p:spPr bwMode="auto">
            <a:xfrm>
              <a:off x="6657418" y="34422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06" name="Oval 32"/>
            <p:cNvSpPr>
              <a:spLocks noChangeArrowheads="1"/>
            </p:cNvSpPr>
            <p:nvPr/>
          </p:nvSpPr>
          <p:spPr bwMode="auto">
            <a:xfrm>
              <a:off x="6321147" y="33768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07" name="Text Box 40"/>
            <p:cNvSpPr txBox="1">
              <a:spLocks noChangeArrowheads="1"/>
            </p:cNvSpPr>
            <p:nvPr/>
          </p:nvSpPr>
          <p:spPr bwMode="auto">
            <a:xfrm>
              <a:off x="6295468" y="33914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08" name="Oval 32"/>
            <p:cNvSpPr>
              <a:spLocks noChangeArrowheads="1"/>
            </p:cNvSpPr>
            <p:nvPr/>
          </p:nvSpPr>
          <p:spPr bwMode="auto">
            <a:xfrm>
              <a:off x="7397877" y="3419024"/>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09" name="Text Box 40"/>
            <p:cNvSpPr txBox="1">
              <a:spLocks noChangeArrowheads="1"/>
            </p:cNvSpPr>
            <p:nvPr/>
          </p:nvSpPr>
          <p:spPr bwMode="auto">
            <a:xfrm>
              <a:off x="7372198" y="3433593"/>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10" name="Oval 109"/>
            <p:cNvSpPr>
              <a:spLocks noChangeArrowheads="1"/>
            </p:cNvSpPr>
            <p:nvPr/>
          </p:nvSpPr>
          <p:spPr bwMode="auto">
            <a:xfrm>
              <a:off x="6873328" y="335449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11" name="Text Box 41"/>
            <p:cNvSpPr txBox="1">
              <a:spLocks noChangeArrowheads="1"/>
            </p:cNvSpPr>
            <p:nvPr/>
          </p:nvSpPr>
          <p:spPr bwMode="auto">
            <a:xfrm>
              <a:off x="6842887" y="336430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grpSp>
        <p:nvGrpSpPr>
          <p:cNvPr id="7" name="Group 111"/>
          <p:cNvGrpSpPr/>
          <p:nvPr/>
        </p:nvGrpSpPr>
        <p:grpSpPr>
          <a:xfrm>
            <a:off x="5441968" y="5072858"/>
            <a:ext cx="2693988" cy="387431"/>
            <a:chOff x="5649634" y="3354493"/>
            <a:chExt cx="2693988" cy="387431"/>
          </a:xfrm>
        </p:grpSpPr>
        <p:sp>
          <p:nvSpPr>
            <p:cNvPr id="113" name="Oval 22"/>
            <p:cNvSpPr>
              <a:spLocks noChangeArrowheads="1"/>
            </p:cNvSpPr>
            <p:nvPr/>
          </p:nvSpPr>
          <p:spPr bwMode="auto">
            <a:xfrm>
              <a:off x="7589559" y="3423786"/>
              <a:ext cx="200025" cy="200025"/>
            </a:xfrm>
            <a:prstGeom prst="ellipse">
              <a:avLst/>
            </a:prstGeom>
            <a:solidFill>
              <a:srgbClr val="77933C"/>
            </a:solidFill>
            <a:ln>
              <a:noFill/>
            </a:ln>
            <a:effectLst/>
          </p:spPr>
          <p:txBody>
            <a:bodyPr wrap="none" anchor="ctr"/>
            <a:lstStyle/>
            <a:p>
              <a:endParaRPr lang="en-US"/>
            </a:p>
          </p:txBody>
        </p:sp>
        <p:sp>
          <p:nvSpPr>
            <p:cNvPr id="114" name="Oval 23"/>
            <p:cNvSpPr>
              <a:spLocks noChangeArrowheads="1"/>
            </p:cNvSpPr>
            <p:nvPr/>
          </p:nvSpPr>
          <p:spPr bwMode="auto">
            <a:xfrm>
              <a:off x="7781647" y="3399974"/>
              <a:ext cx="200025" cy="200025"/>
            </a:xfrm>
            <a:prstGeom prst="ellipse">
              <a:avLst/>
            </a:prstGeom>
            <a:solidFill>
              <a:srgbClr val="77933C"/>
            </a:solidFill>
            <a:ln>
              <a:noFill/>
            </a:ln>
            <a:effectLst/>
          </p:spPr>
          <p:txBody>
            <a:bodyPr wrap="none" anchor="ctr"/>
            <a:lstStyle/>
            <a:p>
              <a:endParaRPr lang="en-US"/>
            </a:p>
          </p:txBody>
        </p:sp>
        <p:sp>
          <p:nvSpPr>
            <p:cNvPr id="115" name="Oval 24"/>
            <p:cNvSpPr>
              <a:spLocks noChangeArrowheads="1"/>
            </p:cNvSpPr>
            <p:nvPr/>
          </p:nvSpPr>
          <p:spPr bwMode="auto">
            <a:xfrm>
              <a:off x="7967384" y="3419024"/>
              <a:ext cx="200025" cy="200025"/>
            </a:xfrm>
            <a:prstGeom prst="ellipse">
              <a:avLst/>
            </a:prstGeom>
            <a:solidFill>
              <a:srgbClr val="77933C"/>
            </a:solidFill>
            <a:ln>
              <a:noFill/>
            </a:ln>
            <a:effectLst/>
          </p:spPr>
          <p:txBody>
            <a:bodyPr wrap="none" anchor="ctr"/>
            <a:lstStyle/>
            <a:p>
              <a:endParaRPr lang="en-US"/>
            </a:p>
          </p:txBody>
        </p:sp>
        <p:sp>
          <p:nvSpPr>
            <p:cNvPr id="116" name="Oval 25"/>
            <p:cNvSpPr>
              <a:spLocks noChangeArrowheads="1"/>
            </p:cNvSpPr>
            <p:nvPr/>
          </p:nvSpPr>
          <p:spPr bwMode="auto">
            <a:xfrm>
              <a:off x="8143597" y="3390449"/>
              <a:ext cx="200025" cy="200025"/>
            </a:xfrm>
            <a:prstGeom prst="ellipse">
              <a:avLst/>
            </a:prstGeom>
            <a:solidFill>
              <a:srgbClr val="77933C"/>
            </a:solidFill>
            <a:ln>
              <a:noFill/>
            </a:ln>
            <a:effectLst/>
          </p:spPr>
          <p:txBody>
            <a:bodyPr wrap="none" anchor="ctr"/>
            <a:lstStyle/>
            <a:p>
              <a:endParaRPr lang="en-US"/>
            </a:p>
          </p:txBody>
        </p:sp>
        <p:sp>
          <p:nvSpPr>
            <p:cNvPr id="117" name="Oval 116"/>
            <p:cNvSpPr>
              <a:spLocks noChangeArrowheads="1"/>
            </p:cNvSpPr>
            <p:nvPr/>
          </p:nvSpPr>
          <p:spPr bwMode="auto">
            <a:xfrm>
              <a:off x="5649634" y="3392716"/>
              <a:ext cx="200025" cy="200025"/>
            </a:xfrm>
            <a:prstGeom prst="ellipse">
              <a:avLst/>
            </a:prstGeom>
            <a:solidFill>
              <a:srgbClr val="77933C"/>
            </a:solidFill>
            <a:ln>
              <a:noFill/>
            </a:ln>
            <a:effectLst/>
          </p:spPr>
          <p:txBody>
            <a:bodyPr wrap="none" anchor="ctr"/>
            <a:lstStyle/>
            <a:p>
              <a:endParaRPr lang="en-US"/>
            </a:p>
          </p:txBody>
        </p:sp>
        <p:sp>
          <p:nvSpPr>
            <p:cNvPr id="118" name="Oval 117"/>
            <p:cNvSpPr>
              <a:spLocks noChangeArrowheads="1"/>
            </p:cNvSpPr>
            <p:nvPr/>
          </p:nvSpPr>
          <p:spPr bwMode="auto">
            <a:xfrm>
              <a:off x="5817909" y="3456216"/>
              <a:ext cx="200025" cy="200025"/>
            </a:xfrm>
            <a:prstGeom prst="ellipse">
              <a:avLst/>
            </a:prstGeom>
            <a:solidFill>
              <a:srgbClr val="77933C"/>
            </a:solidFill>
            <a:ln>
              <a:noFill/>
            </a:ln>
            <a:effectLst/>
          </p:spPr>
          <p:txBody>
            <a:bodyPr wrap="none" anchor="ctr"/>
            <a:lstStyle/>
            <a:p>
              <a:endParaRPr lang="en-US"/>
            </a:p>
          </p:txBody>
        </p:sp>
        <p:sp>
          <p:nvSpPr>
            <p:cNvPr id="119" name="Oval 29"/>
            <p:cNvSpPr>
              <a:spLocks noChangeArrowheads="1"/>
            </p:cNvSpPr>
            <p:nvPr/>
          </p:nvSpPr>
          <p:spPr bwMode="auto">
            <a:xfrm>
              <a:off x="5970309" y="3375253"/>
              <a:ext cx="200025" cy="200025"/>
            </a:xfrm>
            <a:prstGeom prst="ellipse">
              <a:avLst/>
            </a:prstGeom>
            <a:solidFill>
              <a:srgbClr val="77933C"/>
            </a:solidFill>
            <a:ln>
              <a:noFill/>
            </a:ln>
            <a:effectLst/>
          </p:spPr>
          <p:txBody>
            <a:bodyPr wrap="none" anchor="ctr"/>
            <a:lstStyle/>
            <a:p>
              <a:endParaRPr lang="en-US"/>
            </a:p>
          </p:txBody>
        </p:sp>
        <p:sp>
          <p:nvSpPr>
            <p:cNvPr id="120" name="Oval 30"/>
            <p:cNvSpPr>
              <a:spLocks noChangeArrowheads="1"/>
            </p:cNvSpPr>
            <p:nvPr/>
          </p:nvSpPr>
          <p:spPr bwMode="auto">
            <a:xfrm>
              <a:off x="6141759" y="3375253"/>
              <a:ext cx="200025" cy="200025"/>
            </a:xfrm>
            <a:prstGeom prst="ellipse">
              <a:avLst/>
            </a:prstGeom>
            <a:solidFill>
              <a:srgbClr val="77933C"/>
            </a:solidFill>
            <a:ln>
              <a:noFill/>
            </a:ln>
            <a:effectLst/>
          </p:spPr>
          <p:txBody>
            <a:bodyPr wrap="none" anchor="ctr"/>
            <a:lstStyle/>
            <a:p>
              <a:endParaRPr lang="en-US"/>
            </a:p>
          </p:txBody>
        </p:sp>
        <p:sp>
          <p:nvSpPr>
            <p:cNvPr id="121" name="Oval 120"/>
            <p:cNvSpPr>
              <a:spLocks noChangeArrowheads="1"/>
            </p:cNvSpPr>
            <p:nvPr/>
          </p:nvSpPr>
          <p:spPr bwMode="auto">
            <a:xfrm>
              <a:off x="6498947" y="340859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22" name="Oval 121"/>
            <p:cNvSpPr>
              <a:spLocks noChangeArrowheads="1"/>
            </p:cNvSpPr>
            <p:nvPr/>
          </p:nvSpPr>
          <p:spPr bwMode="auto">
            <a:xfrm>
              <a:off x="7067272" y="337525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23" name="Text Box 40"/>
            <p:cNvSpPr txBox="1">
              <a:spLocks noChangeArrowheads="1"/>
            </p:cNvSpPr>
            <p:nvPr/>
          </p:nvSpPr>
          <p:spPr bwMode="auto">
            <a:xfrm>
              <a:off x="6473268" y="34231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24" name="Text Box 41"/>
            <p:cNvSpPr txBox="1">
              <a:spLocks noChangeArrowheads="1"/>
            </p:cNvSpPr>
            <p:nvPr/>
          </p:nvSpPr>
          <p:spPr bwMode="auto">
            <a:xfrm>
              <a:off x="7036831" y="33850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25" name="Oval 34"/>
            <p:cNvSpPr>
              <a:spLocks noChangeArrowheads="1"/>
            </p:cNvSpPr>
            <p:nvPr/>
          </p:nvSpPr>
          <p:spPr bwMode="auto">
            <a:xfrm>
              <a:off x="7213322" y="348320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26" name="Text Box 41"/>
            <p:cNvSpPr txBox="1">
              <a:spLocks noChangeArrowheads="1"/>
            </p:cNvSpPr>
            <p:nvPr/>
          </p:nvSpPr>
          <p:spPr bwMode="auto">
            <a:xfrm>
              <a:off x="7187922" y="348800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27" name="Oval 32"/>
            <p:cNvSpPr>
              <a:spLocks noChangeArrowheads="1"/>
            </p:cNvSpPr>
            <p:nvPr/>
          </p:nvSpPr>
          <p:spPr bwMode="auto">
            <a:xfrm>
              <a:off x="6683097" y="34276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28" name="Text Box 40"/>
            <p:cNvSpPr txBox="1">
              <a:spLocks noChangeArrowheads="1"/>
            </p:cNvSpPr>
            <p:nvPr/>
          </p:nvSpPr>
          <p:spPr bwMode="auto">
            <a:xfrm>
              <a:off x="6657418" y="34422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29" name="Oval 32"/>
            <p:cNvSpPr>
              <a:spLocks noChangeArrowheads="1"/>
            </p:cNvSpPr>
            <p:nvPr/>
          </p:nvSpPr>
          <p:spPr bwMode="auto">
            <a:xfrm>
              <a:off x="6321147" y="33768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30" name="Text Box 40"/>
            <p:cNvSpPr txBox="1">
              <a:spLocks noChangeArrowheads="1"/>
            </p:cNvSpPr>
            <p:nvPr/>
          </p:nvSpPr>
          <p:spPr bwMode="auto">
            <a:xfrm>
              <a:off x="6295468" y="33914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31" name="Oval 32"/>
            <p:cNvSpPr>
              <a:spLocks noChangeArrowheads="1"/>
            </p:cNvSpPr>
            <p:nvPr/>
          </p:nvSpPr>
          <p:spPr bwMode="auto">
            <a:xfrm>
              <a:off x="7397877" y="3419024"/>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32" name="Text Box 40"/>
            <p:cNvSpPr txBox="1">
              <a:spLocks noChangeArrowheads="1"/>
            </p:cNvSpPr>
            <p:nvPr/>
          </p:nvSpPr>
          <p:spPr bwMode="auto">
            <a:xfrm>
              <a:off x="7372198" y="3433593"/>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33" name="Oval 132"/>
            <p:cNvSpPr>
              <a:spLocks noChangeArrowheads="1"/>
            </p:cNvSpPr>
            <p:nvPr/>
          </p:nvSpPr>
          <p:spPr bwMode="auto">
            <a:xfrm>
              <a:off x="6873328" y="335449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34" name="Text Box 41"/>
            <p:cNvSpPr txBox="1">
              <a:spLocks noChangeArrowheads="1"/>
            </p:cNvSpPr>
            <p:nvPr/>
          </p:nvSpPr>
          <p:spPr bwMode="auto">
            <a:xfrm>
              <a:off x="6842887" y="336430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grpSp>
        <p:nvGrpSpPr>
          <p:cNvPr id="9" name="Group 134"/>
          <p:cNvGrpSpPr/>
          <p:nvPr/>
        </p:nvGrpSpPr>
        <p:grpSpPr>
          <a:xfrm>
            <a:off x="5551075" y="5412848"/>
            <a:ext cx="2693988" cy="387431"/>
            <a:chOff x="5649634" y="3354493"/>
            <a:chExt cx="2693988" cy="387431"/>
          </a:xfrm>
        </p:grpSpPr>
        <p:sp>
          <p:nvSpPr>
            <p:cNvPr id="136" name="Oval 22"/>
            <p:cNvSpPr>
              <a:spLocks noChangeArrowheads="1"/>
            </p:cNvSpPr>
            <p:nvPr/>
          </p:nvSpPr>
          <p:spPr bwMode="auto">
            <a:xfrm>
              <a:off x="7589559" y="3423786"/>
              <a:ext cx="200025" cy="200025"/>
            </a:xfrm>
            <a:prstGeom prst="ellipse">
              <a:avLst/>
            </a:prstGeom>
            <a:solidFill>
              <a:srgbClr val="77933C"/>
            </a:solidFill>
            <a:ln>
              <a:noFill/>
            </a:ln>
            <a:effectLst/>
          </p:spPr>
          <p:txBody>
            <a:bodyPr wrap="none" anchor="ctr"/>
            <a:lstStyle/>
            <a:p>
              <a:endParaRPr lang="en-US"/>
            </a:p>
          </p:txBody>
        </p:sp>
        <p:sp>
          <p:nvSpPr>
            <p:cNvPr id="137" name="Oval 23"/>
            <p:cNvSpPr>
              <a:spLocks noChangeArrowheads="1"/>
            </p:cNvSpPr>
            <p:nvPr/>
          </p:nvSpPr>
          <p:spPr bwMode="auto">
            <a:xfrm>
              <a:off x="7781647" y="3399974"/>
              <a:ext cx="200025" cy="200025"/>
            </a:xfrm>
            <a:prstGeom prst="ellipse">
              <a:avLst/>
            </a:prstGeom>
            <a:solidFill>
              <a:srgbClr val="77933C"/>
            </a:solidFill>
            <a:ln>
              <a:noFill/>
            </a:ln>
            <a:effectLst/>
          </p:spPr>
          <p:txBody>
            <a:bodyPr wrap="none" anchor="ctr"/>
            <a:lstStyle/>
            <a:p>
              <a:endParaRPr lang="en-US"/>
            </a:p>
          </p:txBody>
        </p:sp>
        <p:sp>
          <p:nvSpPr>
            <p:cNvPr id="138" name="Oval 24"/>
            <p:cNvSpPr>
              <a:spLocks noChangeArrowheads="1"/>
            </p:cNvSpPr>
            <p:nvPr/>
          </p:nvSpPr>
          <p:spPr bwMode="auto">
            <a:xfrm>
              <a:off x="7967384" y="3419024"/>
              <a:ext cx="200025" cy="200025"/>
            </a:xfrm>
            <a:prstGeom prst="ellipse">
              <a:avLst/>
            </a:prstGeom>
            <a:solidFill>
              <a:srgbClr val="77933C"/>
            </a:solidFill>
            <a:ln>
              <a:noFill/>
            </a:ln>
            <a:effectLst/>
          </p:spPr>
          <p:txBody>
            <a:bodyPr wrap="none" anchor="ctr"/>
            <a:lstStyle/>
            <a:p>
              <a:endParaRPr lang="en-US"/>
            </a:p>
          </p:txBody>
        </p:sp>
        <p:sp>
          <p:nvSpPr>
            <p:cNvPr id="139" name="Oval 25"/>
            <p:cNvSpPr>
              <a:spLocks noChangeArrowheads="1"/>
            </p:cNvSpPr>
            <p:nvPr/>
          </p:nvSpPr>
          <p:spPr bwMode="auto">
            <a:xfrm>
              <a:off x="8143597" y="3390449"/>
              <a:ext cx="200025" cy="200025"/>
            </a:xfrm>
            <a:prstGeom prst="ellipse">
              <a:avLst/>
            </a:prstGeom>
            <a:solidFill>
              <a:srgbClr val="77933C"/>
            </a:solidFill>
            <a:ln>
              <a:noFill/>
            </a:ln>
            <a:effectLst/>
          </p:spPr>
          <p:txBody>
            <a:bodyPr wrap="none" anchor="ctr"/>
            <a:lstStyle/>
            <a:p>
              <a:endParaRPr lang="en-US"/>
            </a:p>
          </p:txBody>
        </p:sp>
        <p:sp>
          <p:nvSpPr>
            <p:cNvPr id="140" name="Oval 139"/>
            <p:cNvSpPr>
              <a:spLocks noChangeArrowheads="1"/>
            </p:cNvSpPr>
            <p:nvPr/>
          </p:nvSpPr>
          <p:spPr bwMode="auto">
            <a:xfrm>
              <a:off x="5649634" y="3392716"/>
              <a:ext cx="200025" cy="200025"/>
            </a:xfrm>
            <a:prstGeom prst="ellipse">
              <a:avLst/>
            </a:prstGeom>
            <a:solidFill>
              <a:srgbClr val="77933C"/>
            </a:solidFill>
            <a:ln>
              <a:noFill/>
            </a:ln>
            <a:effectLst/>
          </p:spPr>
          <p:txBody>
            <a:bodyPr wrap="none" anchor="ctr"/>
            <a:lstStyle/>
            <a:p>
              <a:endParaRPr lang="en-US"/>
            </a:p>
          </p:txBody>
        </p:sp>
        <p:sp>
          <p:nvSpPr>
            <p:cNvPr id="141" name="Oval 140"/>
            <p:cNvSpPr>
              <a:spLocks noChangeArrowheads="1"/>
            </p:cNvSpPr>
            <p:nvPr/>
          </p:nvSpPr>
          <p:spPr bwMode="auto">
            <a:xfrm>
              <a:off x="5817909" y="3456216"/>
              <a:ext cx="200025" cy="200025"/>
            </a:xfrm>
            <a:prstGeom prst="ellipse">
              <a:avLst/>
            </a:prstGeom>
            <a:solidFill>
              <a:srgbClr val="77933C"/>
            </a:solidFill>
            <a:ln>
              <a:noFill/>
            </a:ln>
            <a:effectLst/>
          </p:spPr>
          <p:txBody>
            <a:bodyPr wrap="none" anchor="ctr"/>
            <a:lstStyle/>
            <a:p>
              <a:endParaRPr lang="en-US"/>
            </a:p>
          </p:txBody>
        </p:sp>
        <p:sp>
          <p:nvSpPr>
            <p:cNvPr id="142" name="Oval 29"/>
            <p:cNvSpPr>
              <a:spLocks noChangeArrowheads="1"/>
            </p:cNvSpPr>
            <p:nvPr/>
          </p:nvSpPr>
          <p:spPr bwMode="auto">
            <a:xfrm>
              <a:off x="5970309" y="3375253"/>
              <a:ext cx="200025" cy="200025"/>
            </a:xfrm>
            <a:prstGeom prst="ellipse">
              <a:avLst/>
            </a:prstGeom>
            <a:solidFill>
              <a:srgbClr val="77933C"/>
            </a:solidFill>
            <a:ln>
              <a:noFill/>
            </a:ln>
            <a:effectLst/>
          </p:spPr>
          <p:txBody>
            <a:bodyPr wrap="none" anchor="ctr"/>
            <a:lstStyle/>
            <a:p>
              <a:endParaRPr lang="en-US"/>
            </a:p>
          </p:txBody>
        </p:sp>
        <p:sp>
          <p:nvSpPr>
            <p:cNvPr id="143" name="Oval 30"/>
            <p:cNvSpPr>
              <a:spLocks noChangeArrowheads="1"/>
            </p:cNvSpPr>
            <p:nvPr/>
          </p:nvSpPr>
          <p:spPr bwMode="auto">
            <a:xfrm>
              <a:off x="6141759" y="3375253"/>
              <a:ext cx="200025" cy="200025"/>
            </a:xfrm>
            <a:prstGeom prst="ellipse">
              <a:avLst/>
            </a:prstGeom>
            <a:solidFill>
              <a:srgbClr val="77933C"/>
            </a:solidFill>
            <a:ln>
              <a:noFill/>
            </a:ln>
            <a:effectLst/>
          </p:spPr>
          <p:txBody>
            <a:bodyPr wrap="none" anchor="ctr"/>
            <a:lstStyle/>
            <a:p>
              <a:endParaRPr lang="en-US"/>
            </a:p>
          </p:txBody>
        </p:sp>
        <p:sp>
          <p:nvSpPr>
            <p:cNvPr id="144" name="Oval 143"/>
            <p:cNvSpPr>
              <a:spLocks noChangeArrowheads="1"/>
            </p:cNvSpPr>
            <p:nvPr/>
          </p:nvSpPr>
          <p:spPr bwMode="auto">
            <a:xfrm>
              <a:off x="6498947" y="340859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45" name="Oval 144"/>
            <p:cNvSpPr>
              <a:spLocks noChangeArrowheads="1"/>
            </p:cNvSpPr>
            <p:nvPr/>
          </p:nvSpPr>
          <p:spPr bwMode="auto">
            <a:xfrm>
              <a:off x="7067272" y="337525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46" name="Text Box 40"/>
            <p:cNvSpPr txBox="1">
              <a:spLocks noChangeArrowheads="1"/>
            </p:cNvSpPr>
            <p:nvPr/>
          </p:nvSpPr>
          <p:spPr bwMode="auto">
            <a:xfrm>
              <a:off x="6473268" y="34231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47" name="Text Box 41"/>
            <p:cNvSpPr txBox="1">
              <a:spLocks noChangeArrowheads="1"/>
            </p:cNvSpPr>
            <p:nvPr/>
          </p:nvSpPr>
          <p:spPr bwMode="auto">
            <a:xfrm>
              <a:off x="7036831" y="338506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48" name="Oval 34"/>
            <p:cNvSpPr>
              <a:spLocks noChangeArrowheads="1"/>
            </p:cNvSpPr>
            <p:nvPr/>
          </p:nvSpPr>
          <p:spPr bwMode="auto">
            <a:xfrm>
              <a:off x="7213322" y="348320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49" name="Text Box 41"/>
            <p:cNvSpPr txBox="1">
              <a:spLocks noChangeArrowheads="1"/>
            </p:cNvSpPr>
            <p:nvPr/>
          </p:nvSpPr>
          <p:spPr bwMode="auto">
            <a:xfrm>
              <a:off x="7187922" y="348800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50" name="Oval 32"/>
            <p:cNvSpPr>
              <a:spLocks noChangeArrowheads="1"/>
            </p:cNvSpPr>
            <p:nvPr/>
          </p:nvSpPr>
          <p:spPr bwMode="auto">
            <a:xfrm>
              <a:off x="6683097" y="34276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51" name="Text Box 40"/>
            <p:cNvSpPr txBox="1">
              <a:spLocks noChangeArrowheads="1"/>
            </p:cNvSpPr>
            <p:nvPr/>
          </p:nvSpPr>
          <p:spPr bwMode="auto">
            <a:xfrm>
              <a:off x="6657418" y="34422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52" name="Oval 32"/>
            <p:cNvSpPr>
              <a:spLocks noChangeArrowheads="1"/>
            </p:cNvSpPr>
            <p:nvPr/>
          </p:nvSpPr>
          <p:spPr bwMode="auto">
            <a:xfrm>
              <a:off x="6321147" y="337684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53" name="Text Box 40"/>
            <p:cNvSpPr txBox="1">
              <a:spLocks noChangeArrowheads="1"/>
            </p:cNvSpPr>
            <p:nvPr/>
          </p:nvSpPr>
          <p:spPr bwMode="auto">
            <a:xfrm>
              <a:off x="6295468" y="339141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54" name="Oval 32"/>
            <p:cNvSpPr>
              <a:spLocks noChangeArrowheads="1"/>
            </p:cNvSpPr>
            <p:nvPr/>
          </p:nvSpPr>
          <p:spPr bwMode="auto">
            <a:xfrm>
              <a:off x="7397877" y="3419024"/>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55" name="Text Box 40"/>
            <p:cNvSpPr txBox="1">
              <a:spLocks noChangeArrowheads="1"/>
            </p:cNvSpPr>
            <p:nvPr/>
          </p:nvSpPr>
          <p:spPr bwMode="auto">
            <a:xfrm>
              <a:off x="7372198" y="3433593"/>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56" name="Oval 155"/>
            <p:cNvSpPr>
              <a:spLocks noChangeArrowheads="1"/>
            </p:cNvSpPr>
            <p:nvPr/>
          </p:nvSpPr>
          <p:spPr bwMode="auto">
            <a:xfrm>
              <a:off x="6873328" y="3354493"/>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57" name="Text Box 41"/>
            <p:cNvSpPr txBox="1">
              <a:spLocks noChangeArrowheads="1"/>
            </p:cNvSpPr>
            <p:nvPr/>
          </p:nvSpPr>
          <p:spPr bwMode="auto">
            <a:xfrm>
              <a:off x="6842887" y="3364300"/>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sp>
        <p:nvSpPr>
          <p:cNvPr id="5" name="Freeform 4"/>
          <p:cNvSpPr/>
          <p:nvPr/>
        </p:nvSpPr>
        <p:spPr>
          <a:xfrm>
            <a:off x="6351199" y="4008378"/>
            <a:ext cx="466033" cy="2150116"/>
          </a:xfrm>
          <a:custGeom>
            <a:avLst/>
            <a:gdLst>
              <a:gd name="connsiteX0" fmla="*/ 0 w 490762"/>
              <a:gd name="connsiteY0" fmla="*/ 0 h 1976952"/>
              <a:gd name="connsiteX1" fmla="*/ 245332 w 490762"/>
              <a:gd name="connsiteY1" fmla="*/ 923540 h 1976952"/>
              <a:gd name="connsiteX2" fmla="*/ 476232 w 490762"/>
              <a:gd name="connsiteY2" fmla="*/ 1760497 h 1976952"/>
              <a:gd name="connsiteX3" fmla="*/ 447369 w 490762"/>
              <a:gd name="connsiteY3" fmla="*/ 1976952 h 1976952"/>
              <a:gd name="connsiteX0" fmla="*/ 0 w 461312"/>
              <a:gd name="connsiteY0" fmla="*/ 0 h 1976952"/>
              <a:gd name="connsiteX1" fmla="*/ 245332 w 461312"/>
              <a:gd name="connsiteY1" fmla="*/ 923540 h 1976952"/>
              <a:gd name="connsiteX2" fmla="*/ 418507 w 461312"/>
              <a:gd name="connsiteY2" fmla="*/ 1500752 h 1976952"/>
              <a:gd name="connsiteX3" fmla="*/ 447369 w 461312"/>
              <a:gd name="connsiteY3" fmla="*/ 1976952 h 1976952"/>
              <a:gd name="connsiteX0" fmla="*/ 0 w 455238"/>
              <a:gd name="connsiteY0" fmla="*/ 0 h 1976952"/>
              <a:gd name="connsiteX1" fmla="*/ 245332 w 455238"/>
              <a:gd name="connsiteY1" fmla="*/ 923540 h 1976952"/>
              <a:gd name="connsiteX2" fmla="*/ 375213 w 455238"/>
              <a:gd name="connsiteY2" fmla="*/ 1370879 h 1976952"/>
              <a:gd name="connsiteX3" fmla="*/ 447369 w 455238"/>
              <a:gd name="connsiteY3" fmla="*/ 1976952 h 1976952"/>
              <a:gd name="connsiteX0" fmla="*/ 0 w 468783"/>
              <a:gd name="connsiteY0" fmla="*/ 0 h 2150116"/>
              <a:gd name="connsiteX1" fmla="*/ 245332 w 468783"/>
              <a:gd name="connsiteY1" fmla="*/ 923540 h 2150116"/>
              <a:gd name="connsiteX2" fmla="*/ 375213 w 468783"/>
              <a:gd name="connsiteY2" fmla="*/ 1370879 h 2150116"/>
              <a:gd name="connsiteX3" fmla="*/ 461800 w 468783"/>
              <a:gd name="connsiteY3" fmla="*/ 2150116 h 2150116"/>
              <a:gd name="connsiteX0" fmla="*/ 0 w 472792"/>
              <a:gd name="connsiteY0" fmla="*/ 0 h 2150116"/>
              <a:gd name="connsiteX1" fmla="*/ 245332 w 472792"/>
              <a:gd name="connsiteY1" fmla="*/ 923540 h 2150116"/>
              <a:gd name="connsiteX2" fmla="*/ 375213 w 472792"/>
              <a:gd name="connsiteY2" fmla="*/ 1370879 h 2150116"/>
              <a:gd name="connsiteX3" fmla="*/ 466033 w 472792"/>
              <a:gd name="connsiteY3" fmla="*/ 2150116 h 2150116"/>
              <a:gd name="connsiteX0" fmla="*/ 0 w 466033"/>
              <a:gd name="connsiteY0" fmla="*/ 0 h 2150116"/>
              <a:gd name="connsiteX1" fmla="*/ 245332 w 466033"/>
              <a:gd name="connsiteY1" fmla="*/ 923540 h 2150116"/>
              <a:gd name="connsiteX2" fmla="*/ 375213 w 466033"/>
              <a:gd name="connsiteY2" fmla="*/ 1370879 h 2150116"/>
              <a:gd name="connsiteX3" fmla="*/ 466033 w 466033"/>
              <a:gd name="connsiteY3" fmla="*/ 2150116 h 2150116"/>
            </a:gdLst>
            <a:ahLst/>
            <a:cxnLst>
              <a:cxn ang="0">
                <a:pos x="connsiteX0" y="connsiteY0"/>
              </a:cxn>
              <a:cxn ang="0">
                <a:pos x="connsiteX1" y="connsiteY1"/>
              </a:cxn>
              <a:cxn ang="0">
                <a:pos x="connsiteX2" y="connsiteY2"/>
              </a:cxn>
              <a:cxn ang="0">
                <a:pos x="connsiteX3" y="connsiteY3"/>
              </a:cxn>
            </a:cxnLst>
            <a:rect l="l" t="t" r="r" b="b"/>
            <a:pathLst>
              <a:path w="466033" h="2150116">
                <a:moveTo>
                  <a:pt x="0" y="0"/>
                </a:moveTo>
                <a:cubicBezTo>
                  <a:pt x="82980" y="315062"/>
                  <a:pt x="182797" y="695060"/>
                  <a:pt x="245332" y="923540"/>
                </a:cubicBezTo>
                <a:cubicBezTo>
                  <a:pt x="307867" y="1152020"/>
                  <a:pt x="338430" y="1166450"/>
                  <a:pt x="375213" y="1370879"/>
                </a:cubicBezTo>
                <a:cubicBezTo>
                  <a:pt x="411996" y="1575308"/>
                  <a:pt x="442268" y="1888373"/>
                  <a:pt x="466033" y="2150116"/>
                </a:cubicBezTo>
              </a:path>
            </a:pathLst>
          </a:custGeom>
          <a:ln w="508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6"/>
          <p:cNvGrpSpPr/>
          <p:nvPr/>
        </p:nvGrpSpPr>
        <p:grpSpPr>
          <a:xfrm>
            <a:off x="4832798" y="1777633"/>
            <a:ext cx="692150" cy="280988"/>
            <a:chOff x="5880548" y="1206231"/>
            <a:chExt cx="692150" cy="280988"/>
          </a:xfrm>
        </p:grpSpPr>
        <p:sp>
          <p:nvSpPr>
            <p:cNvPr id="163" name="Oval 162"/>
            <p:cNvSpPr>
              <a:spLocks noChangeArrowheads="1"/>
            </p:cNvSpPr>
            <p:nvPr/>
          </p:nvSpPr>
          <p:spPr bwMode="auto">
            <a:xfrm>
              <a:off x="5880548" y="1223694"/>
              <a:ext cx="200025" cy="200025"/>
            </a:xfrm>
            <a:prstGeom prst="ellipse">
              <a:avLst/>
            </a:prstGeom>
            <a:solidFill>
              <a:srgbClr val="77933C"/>
            </a:solidFill>
            <a:ln>
              <a:noFill/>
            </a:ln>
            <a:effectLst/>
          </p:spPr>
          <p:txBody>
            <a:bodyPr wrap="none" anchor="ctr"/>
            <a:lstStyle/>
            <a:p>
              <a:endParaRPr lang="en-US"/>
            </a:p>
          </p:txBody>
        </p:sp>
        <p:sp>
          <p:nvSpPr>
            <p:cNvPr id="164" name="Oval 163"/>
            <p:cNvSpPr>
              <a:spLocks noChangeArrowheads="1"/>
            </p:cNvSpPr>
            <p:nvPr/>
          </p:nvSpPr>
          <p:spPr bwMode="auto">
            <a:xfrm>
              <a:off x="6048823" y="1287194"/>
              <a:ext cx="200025" cy="200025"/>
            </a:xfrm>
            <a:prstGeom prst="ellipse">
              <a:avLst/>
            </a:prstGeom>
            <a:solidFill>
              <a:srgbClr val="77933C"/>
            </a:solidFill>
            <a:ln>
              <a:noFill/>
            </a:ln>
            <a:effectLst/>
          </p:spPr>
          <p:txBody>
            <a:bodyPr wrap="none" anchor="ctr"/>
            <a:lstStyle/>
            <a:p>
              <a:endParaRPr lang="en-US"/>
            </a:p>
          </p:txBody>
        </p:sp>
        <p:sp>
          <p:nvSpPr>
            <p:cNvPr id="165" name="Oval 29"/>
            <p:cNvSpPr>
              <a:spLocks noChangeArrowheads="1"/>
            </p:cNvSpPr>
            <p:nvPr/>
          </p:nvSpPr>
          <p:spPr bwMode="auto">
            <a:xfrm>
              <a:off x="6201223" y="1206231"/>
              <a:ext cx="200025" cy="200025"/>
            </a:xfrm>
            <a:prstGeom prst="ellipse">
              <a:avLst/>
            </a:prstGeom>
            <a:solidFill>
              <a:srgbClr val="77933C"/>
            </a:solidFill>
            <a:ln>
              <a:noFill/>
            </a:ln>
            <a:effectLst/>
          </p:spPr>
          <p:txBody>
            <a:bodyPr wrap="none" anchor="ctr"/>
            <a:lstStyle/>
            <a:p>
              <a:endParaRPr lang="en-US"/>
            </a:p>
          </p:txBody>
        </p:sp>
        <p:sp>
          <p:nvSpPr>
            <p:cNvPr id="166" name="Oval 30"/>
            <p:cNvSpPr>
              <a:spLocks noChangeArrowheads="1"/>
            </p:cNvSpPr>
            <p:nvPr/>
          </p:nvSpPr>
          <p:spPr bwMode="auto">
            <a:xfrm>
              <a:off x="6372673" y="1206231"/>
              <a:ext cx="200025" cy="200025"/>
            </a:xfrm>
            <a:prstGeom prst="ellipse">
              <a:avLst/>
            </a:prstGeom>
            <a:solidFill>
              <a:srgbClr val="77933C"/>
            </a:solidFill>
            <a:ln>
              <a:noFill/>
            </a:ln>
            <a:effectLst/>
          </p:spPr>
          <p:txBody>
            <a:bodyPr wrap="none" anchor="ctr"/>
            <a:lstStyle/>
            <a:p>
              <a:endParaRPr lang="en-US"/>
            </a:p>
          </p:txBody>
        </p:sp>
      </p:grpSp>
      <p:grpSp>
        <p:nvGrpSpPr>
          <p:cNvPr id="13" name="Group 5"/>
          <p:cNvGrpSpPr/>
          <p:nvPr/>
        </p:nvGrpSpPr>
        <p:grpSpPr>
          <a:xfrm>
            <a:off x="4398829" y="2330124"/>
            <a:ext cx="1328459" cy="387431"/>
            <a:chOff x="6526382" y="1185471"/>
            <a:chExt cx="1328459" cy="387431"/>
          </a:xfrm>
        </p:grpSpPr>
        <p:sp>
          <p:nvSpPr>
            <p:cNvPr id="167" name="Oval 166"/>
            <p:cNvSpPr>
              <a:spLocks noChangeArrowheads="1"/>
            </p:cNvSpPr>
            <p:nvPr/>
          </p:nvSpPr>
          <p:spPr bwMode="auto">
            <a:xfrm>
              <a:off x="6729861" y="1239569"/>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68" name="Oval 167"/>
            <p:cNvSpPr>
              <a:spLocks noChangeArrowheads="1"/>
            </p:cNvSpPr>
            <p:nvPr/>
          </p:nvSpPr>
          <p:spPr bwMode="auto">
            <a:xfrm>
              <a:off x="7298186" y="120623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69" name="Text Box 40"/>
            <p:cNvSpPr txBox="1">
              <a:spLocks noChangeArrowheads="1"/>
            </p:cNvSpPr>
            <p:nvPr/>
          </p:nvSpPr>
          <p:spPr bwMode="auto">
            <a:xfrm>
              <a:off x="6704182" y="125413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70" name="Text Box 41"/>
            <p:cNvSpPr txBox="1">
              <a:spLocks noChangeArrowheads="1"/>
            </p:cNvSpPr>
            <p:nvPr/>
          </p:nvSpPr>
          <p:spPr bwMode="auto">
            <a:xfrm>
              <a:off x="7267745" y="121603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71" name="Oval 34"/>
            <p:cNvSpPr>
              <a:spLocks noChangeArrowheads="1"/>
            </p:cNvSpPr>
            <p:nvPr/>
          </p:nvSpPr>
          <p:spPr bwMode="auto">
            <a:xfrm>
              <a:off x="7444236" y="131418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72" name="Text Box 41"/>
            <p:cNvSpPr txBox="1">
              <a:spLocks noChangeArrowheads="1"/>
            </p:cNvSpPr>
            <p:nvPr/>
          </p:nvSpPr>
          <p:spPr bwMode="auto">
            <a:xfrm>
              <a:off x="7418836" y="1318986"/>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73" name="Oval 32"/>
            <p:cNvSpPr>
              <a:spLocks noChangeArrowheads="1"/>
            </p:cNvSpPr>
            <p:nvPr/>
          </p:nvSpPr>
          <p:spPr bwMode="auto">
            <a:xfrm>
              <a:off x="6914011" y="1258619"/>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74" name="Text Box 40"/>
            <p:cNvSpPr txBox="1">
              <a:spLocks noChangeArrowheads="1"/>
            </p:cNvSpPr>
            <p:nvPr/>
          </p:nvSpPr>
          <p:spPr bwMode="auto">
            <a:xfrm>
              <a:off x="6888332" y="127318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75" name="Oval 32"/>
            <p:cNvSpPr>
              <a:spLocks noChangeArrowheads="1"/>
            </p:cNvSpPr>
            <p:nvPr/>
          </p:nvSpPr>
          <p:spPr bwMode="auto">
            <a:xfrm>
              <a:off x="6552061" y="1207819"/>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76" name="Text Box 40"/>
            <p:cNvSpPr txBox="1">
              <a:spLocks noChangeArrowheads="1"/>
            </p:cNvSpPr>
            <p:nvPr/>
          </p:nvSpPr>
          <p:spPr bwMode="auto">
            <a:xfrm>
              <a:off x="6526382" y="122238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sp>
          <p:nvSpPr>
            <p:cNvPr id="177" name="Oval 32"/>
            <p:cNvSpPr>
              <a:spLocks noChangeArrowheads="1"/>
            </p:cNvSpPr>
            <p:nvPr/>
          </p:nvSpPr>
          <p:spPr bwMode="auto">
            <a:xfrm>
              <a:off x="7628791" y="1250002"/>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78" name="Text Box 40"/>
            <p:cNvSpPr txBox="1">
              <a:spLocks noChangeArrowheads="1"/>
            </p:cNvSpPr>
            <p:nvPr/>
          </p:nvSpPr>
          <p:spPr bwMode="auto">
            <a:xfrm>
              <a:off x="7603112" y="1264571"/>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a:t>+</a:t>
              </a:r>
            </a:p>
            <a:p>
              <a:pPr algn="ctr">
                <a:lnSpc>
                  <a:spcPct val="40000"/>
                </a:lnSpc>
              </a:pPr>
              <a:r>
                <a:rPr lang="en-US" sz="1050" b="1"/>
                <a:t>-</a:t>
              </a:r>
            </a:p>
          </p:txBody>
        </p:sp>
        <p:sp>
          <p:nvSpPr>
            <p:cNvPr id="179" name="Oval 178"/>
            <p:cNvSpPr>
              <a:spLocks noChangeArrowheads="1"/>
            </p:cNvSpPr>
            <p:nvPr/>
          </p:nvSpPr>
          <p:spPr bwMode="auto">
            <a:xfrm>
              <a:off x="7104242" y="1185471"/>
              <a:ext cx="200025" cy="200025"/>
            </a:xfrm>
            <a:prstGeom prst="ellipse">
              <a:avLst/>
            </a:prstGeom>
            <a:solidFill>
              <a:schemeClr val="accent5">
                <a:lumMod val="75000"/>
              </a:schemeClr>
            </a:solidFill>
            <a:ln>
              <a:noFill/>
            </a:ln>
            <a:effectLst/>
          </p:spPr>
          <p:txBody>
            <a:bodyPr wrap="none" anchor="ctr"/>
            <a:lstStyle/>
            <a:p>
              <a:endParaRPr lang="en-US"/>
            </a:p>
          </p:txBody>
        </p:sp>
        <p:sp>
          <p:nvSpPr>
            <p:cNvPr id="180" name="Text Box 41"/>
            <p:cNvSpPr txBox="1">
              <a:spLocks noChangeArrowheads="1"/>
            </p:cNvSpPr>
            <p:nvPr/>
          </p:nvSpPr>
          <p:spPr bwMode="auto">
            <a:xfrm>
              <a:off x="7073801" y="1195278"/>
              <a:ext cx="2517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40000"/>
                </a:lnSpc>
              </a:pPr>
              <a:r>
                <a:rPr lang="en-US" sz="1050" b="1" dirty="0"/>
                <a:t>+</a:t>
              </a:r>
            </a:p>
            <a:p>
              <a:pPr algn="ctr">
                <a:lnSpc>
                  <a:spcPct val="40000"/>
                </a:lnSpc>
              </a:pPr>
              <a:r>
                <a:rPr lang="en-US" sz="1050" b="1" dirty="0"/>
                <a:t>-</a:t>
              </a:r>
            </a:p>
          </p:txBody>
        </p:sp>
      </p:grpSp>
      <p:sp>
        <p:nvSpPr>
          <p:cNvPr id="8" name="TextBox 7"/>
          <p:cNvSpPr txBox="1"/>
          <p:nvPr/>
        </p:nvSpPr>
        <p:spPr>
          <a:xfrm>
            <a:off x="5749513" y="1486583"/>
            <a:ext cx="3537894" cy="646331"/>
          </a:xfrm>
          <a:prstGeom prst="rect">
            <a:avLst/>
          </a:prstGeom>
          <a:noFill/>
        </p:spPr>
        <p:txBody>
          <a:bodyPr wrap="square" rtlCol="0">
            <a:spAutoFit/>
          </a:bodyPr>
          <a:lstStyle/>
          <a:p>
            <a:r>
              <a:rPr lang="en-US" dirty="0" smtClean="0"/>
              <a:t>Hydrophobic part of the polymer provides mechanical strength.</a:t>
            </a:r>
            <a:endParaRPr lang="en-US" dirty="0"/>
          </a:p>
        </p:txBody>
      </p:sp>
      <p:sp>
        <p:nvSpPr>
          <p:cNvPr id="10" name="TextBox 9"/>
          <p:cNvSpPr txBox="1"/>
          <p:nvPr/>
        </p:nvSpPr>
        <p:spPr>
          <a:xfrm>
            <a:off x="296866" y="1335593"/>
            <a:ext cx="4005259" cy="1200329"/>
          </a:xfrm>
          <a:prstGeom prst="rect">
            <a:avLst/>
          </a:prstGeom>
          <a:noFill/>
        </p:spPr>
        <p:txBody>
          <a:bodyPr wrap="square" rtlCol="0">
            <a:spAutoFit/>
          </a:bodyPr>
          <a:lstStyle/>
          <a:p>
            <a:r>
              <a:rPr lang="en-US" dirty="0" smtClean="0"/>
              <a:t>Transmission electron micrograph of a block copolymer with hydrophobic and ionic phases.  The ionic phases for channels for transport of ions and water.</a:t>
            </a:r>
            <a:endParaRPr lang="en-US" dirty="0"/>
          </a:p>
        </p:txBody>
      </p:sp>
      <p:sp>
        <p:nvSpPr>
          <p:cNvPr id="181" name="TextBox 180"/>
          <p:cNvSpPr txBox="1"/>
          <p:nvPr/>
        </p:nvSpPr>
        <p:spPr>
          <a:xfrm>
            <a:off x="5110933" y="3242947"/>
            <a:ext cx="3537894" cy="646331"/>
          </a:xfrm>
          <a:prstGeom prst="rect">
            <a:avLst/>
          </a:prstGeom>
          <a:noFill/>
        </p:spPr>
        <p:txBody>
          <a:bodyPr wrap="square" rtlCol="0">
            <a:spAutoFit/>
          </a:bodyPr>
          <a:lstStyle/>
          <a:p>
            <a:r>
              <a:rPr lang="en-US" dirty="0" smtClean="0"/>
              <a:t>Schematic of the self-assembly of like parts of the block copolymer.</a:t>
            </a:r>
            <a:endParaRPr lang="en-US" dirty="0"/>
          </a:p>
        </p:txBody>
      </p:sp>
      <p:sp>
        <p:nvSpPr>
          <p:cNvPr id="182" name="TextBox 181"/>
          <p:cNvSpPr txBox="1"/>
          <p:nvPr/>
        </p:nvSpPr>
        <p:spPr>
          <a:xfrm>
            <a:off x="5759038" y="2115233"/>
            <a:ext cx="3537894" cy="923330"/>
          </a:xfrm>
          <a:prstGeom prst="rect">
            <a:avLst/>
          </a:prstGeom>
          <a:noFill/>
        </p:spPr>
        <p:txBody>
          <a:bodyPr wrap="square" rtlCol="0">
            <a:spAutoFit/>
          </a:bodyPr>
          <a:lstStyle/>
          <a:p>
            <a:r>
              <a:rPr lang="en-US" dirty="0" smtClean="0"/>
              <a:t>Ionic part of the polymer is hydrophilic and conducts ions and water.</a:t>
            </a:r>
            <a:endParaRPr lang="en-US" dirty="0"/>
          </a:p>
        </p:txBody>
      </p:sp>
      <p:sp>
        <p:nvSpPr>
          <p:cNvPr id="183" name="TextBox 182"/>
          <p:cNvSpPr txBox="1"/>
          <p:nvPr/>
        </p:nvSpPr>
        <p:spPr>
          <a:xfrm>
            <a:off x="1074659" y="6241636"/>
            <a:ext cx="4106788" cy="369332"/>
          </a:xfrm>
          <a:prstGeom prst="rect">
            <a:avLst/>
          </a:prstGeom>
          <a:noFill/>
        </p:spPr>
        <p:txBody>
          <a:bodyPr wrap="none" rtlCol="0">
            <a:spAutoFit/>
          </a:bodyPr>
          <a:lstStyle/>
          <a:p>
            <a:r>
              <a:rPr lang="en-US" dirty="0" err="1" smtClean="0"/>
              <a:t>Elabd</a:t>
            </a:r>
            <a:r>
              <a:rPr lang="en-US" dirty="0" smtClean="0"/>
              <a:t> and Hickner, </a:t>
            </a:r>
            <a:r>
              <a:rPr lang="en-US" i="1" dirty="0" smtClean="0"/>
              <a:t>Macromolecules</a:t>
            </a:r>
            <a:r>
              <a:rPr lang="en-US" dirty="0" smtClean="0"/>
              <a:t> </a:t>
            </a:r>
            <a:r>
              <a:rPr lang="en-US" b="1" dirty="0" smtClean="0"/>
              <a:t>2011</a:t>
            </a:r>
            <a:r>
              <a:rPr lang="en-US" dirty="0" smtClean="0"/>
              <a:t>.</a:t>
            </a:r>
            <a:endParaRPr lang="en-US" dirty="0"/>
          </a:p>
        </p:txBody>
      </p:sp>
    </p:spTree>
    <p:extLst>
      <p:ext uri="{BB962C8B-B14F-4D97-AF65-F5344CB8AC3E}">
        <p14:creationId xmlns:p14="http://schemas.microsoft.com/office/powerpoint/2010/main" val="2780847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112-2M-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20675" y="1679575"/>
            <a:ext cx="1828800" cy="1828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025" y="1679575"/>
            <a:ext cx="41910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320675" y="4078085"/>
            <a:ext cx="5778500" cy="2147676"/>
          </a:xfrm>
          <a:prstGeom prst="rect">
            <a:avLst/>
          </a:prstGeom>
        </p:spPr>
      </p:pic>
      <p:pic>
        <p:nvPicPr>
          <p:cNvPr id="7" name="Picture 6"/>
          <p:cNvPicPr>
            <a:picLocks noChangeAspect="1"/>
          </p:cNvPicPr>
          <p:nvPr/>
        </p:nvPicPr>
        <p:blipFill>
          <a:blip r:embed="rId5" cstate="print"/>
          <a:stretch>
            <a:fillRect/>
          </a:stretch>
        </p:blipFill>
        <p:spPr>
          <a:xfrm>
            <a:off x="6537325" y="4568649"/>
            <a:ext cx="2178050" cy="2160764"/>
          </a:xfrm>
          <a:prstGeom prst="rect">
            <a:avLst/>
          </a:prstGeom>
        </p:spPr>
      </p:pic>
      <p:sp>
        <p:nvSpPr>
          <p:cNvPr id="14" name="TextBox 13"/>
          <p:cNvSpPr txBox="1"/>
          <p:nvPr/>
        </p:nvSpPr>
        <p:spPr>
          <a:xfrm>
            <a:off x="495300" y="1317625"/>
            <a:ext cx="1364476" cy="369332"/>
          </a:xfrm>
          <a:prstGeom prst="rect">
            <a:avLst/>
          </a:prstGeom>
          <a:noFill/>
        </p:spPr>
        <p:txBody>
          <a:bodyPr wrap="none" rtlCol="0">
            <a:spAutoFit/>
          </a:bodyPr>
          <a:lstStyle/>
          <a:p>
            <a:r>
              <a:rPr lang="en-US" dirty="0" smtClean="0"/>
              <a:t>5 nm phases</a:t>
            </a:r>
            <a:endParaRPr lang="en-US" dirty="0"/>
          </a:p>
        </p:txBody>
      </p:sp>
      <p:sp>
        <p:nvSpPr>
          <p:cNvPr id="17" name="TextBox 16"/>
          <p:cNvSpPr txBox="1"/>
          <p:nvPr/>
        </p:nvSpPr>
        <p:spPr>
          <a:xfrm>
            <a:off x="2486025" y="1285359"/>
            <a:ext cx="3417785" cy="369332"/>
          </a:xfrm>
          <a:prstGeom prst="rect">
            <a:avLst/>
          </a:prstGeom>
          <a:noFill/>
        </p:spPr>
        <p:txBody>
          <a:bodyPr wrap="none" rtlCol="0">
            <a:spAutoFit/>
          </a:bodyPr>
          <a:lstStyle/>
          <a:p>
            <a:r>
              <a:rPr lang="en-US" dirty="0" smtClean="0"/>
              <a:t>High aspect ratio lines and corners</a:t>
            </a:r>
            <a:endParaRPr lang="en-US" dirty="0"/>
          </a:p>
        </p:txBody>
      </p:sp>
      <p:pic>
        <p:nvPicPr>
          <p:cNvPr id="15" name="Picture 14"/>
          <p:cNvPicPr>
            <a:picLocks noChangeAspect="1"/>
          </p:cNvPicPr>
          <p:nvPr/>
        </p:nvPicPr>
        <p:blipFill>
          <a:blip r:embed="rId6" cstate="print"/>
          <a:stretch>
            <a:fillRect/>
          </a:stretch>
        </p:blipFill>
        <p:spPr>
          <a:xfrm>
            <a:off x="7058025" y="1571109"/>
            <a:ext cx="1620331" cy="2552700"/>
          </a:xfrm>
          <a:prstGeom prst="rect">
            <a:avLst/>
          </a:prstGeom>
        </p:spPr>
      </p:pic>
      <p:sp>
        <p:nvSpPr>
          <p:cNvPr id="20" name="TextBox 19"/>
          <p:cNvSpPr txBox="1"/>
          <p:nvPr/>
        </p:nvSpPr>
        <p:spPr>
          <a:xfrm>
            <a:off x="7207588" y="861278"/>
            <a:ext cx="1285537" cy="646331"/>
          </a:xfrm>
          <a:prstGeom prst="rect">
            <a:avLst/>
          </a:prstGeom>
          <a:noFill/>
        </p:spPr>
        <p:txBody>
          <a:bodyPr wrap="square" rtlCol="0">
            <a:spAutoFit/>
          </a:bodyPr>
          <a:lstStyle/>
          <a:p>
            <a:r>
              <a:rPr lang="en-US" dirty="0" smtClean="0"/>
              <a:t>Selective patterning</a:t>
            </a:r>
            <a:endParaRPr lang="en-US" dirty="0"/>
          </a:p>
        </p:txBody>
      </p:sp>
      <p:sp>
        <p:nvSpPr>
          <p:cNvPr id="21" name="TextBox 20"/>
          <p:cNvSpPr txBox="1"/>
          <p:nvPr/>
        </p:nvSpPr>
        <p:spPr>
          <a:xfrm>
            <a:off x="495300" y="3609600"/>
            <a:ext cx="2370586" cy="369332"/>
          </a:xfrm>
          <a:prstGeom prst="rect">
            <a:avLst/>
          </a:prstGeom>
          <a:noFill/>
        </p:spPr>
        <p:txBody>
          <a:bodyPr wrap="none" rtlCol="0">
            <a:spAutoFit/>
          </a:bodyPr>
          <a:lstStyle/>
          <a:p>
            <a:r>
              <a:rPr lang="en-US" dirty="0" smtClean="0"/>
              <a:t>Holes and isolated dots</a:t>
            </a:r>
            <a:endParaRPr lang="en-US" dirty="0"/>
          </a:p>
        </p:txBody>
      </p:sp>
      <p:sp>
        <p:nvSpPr>
          <p:cNvPr id="22" name="TextBox 21"/>
          <p:cNvSpPr txBox="1"/>
          <p:nvPr/>
        </p:nvSpPr>
        <p:spPr>
          <a:xfrm>
            <a:off x="6188075" y="4180959"/>
            <a:ext cx="2951950" cy="369332"/>
          </a:xfrm>
          <a:prstGeom prst="rect">
            <a:avLst/>
          </a:prstGeom>
          <a:noFill/>
        </p:spPr>
        <p:txBody>
          <a:bodyPr wrap="none" rtlCol="0">
            <a:spAutoFit/>
          </a:bodyPr>
          <a:lstStyle/>
          <a:p>
            <a:r>
              <a:rPr lang="en-US" dirty="0" smtClean="0"/>
              <a:t>Wormlike micelles in solution</a:t>
            </a:r>
            <a:endParaRPr lang="en-US" dirty="0"/>
          </a:p>
        </p:txBody>
      </p:sp>
      <p:sp>
        <p:nvSpPr>
          <p:cNvPr id="23" name="Title 1"/>
          <p:cNvSpPr>
            <a:spLocks noGrp="1"/>
          </p:cNvSpPr>
          <p:nvPr>
            <p:ph type="title"/>
          </p:nvPr>
        </p:nvSpPr>
        <p:spPr>
          <a:xfrm>
            <a:off x="457200" y="210266"/>
            <a:ext cx="8229600" cy="1143000"/>
          </a:xfrm>
        </p:spPr>
        <p:txBody>
          <a:bodyPr>
            <a:noAutofit/>
          </a:bodyPr>
          <a:lstStyle/>
          <a:p>
            <a:r>
              <a:rPr lang="en-US" sz="3600" b="1" dirty="0" smtClean="0"/>
              <a:t>Block Copolymers can Form Many Different Structures</a:t>
            </a:r>
            <a:endParaRPr lang="en-US" sz="3600" b="1" dirty="0"/>
          </a:p>
        </p:txBody>
      </p:sp>
      <p:sp>
        <p:nvSpPr>
          <p:cNvPr id="16" name="TextBox 15"/>
          <p:cNvSpPr txBox="1"/>
          <p:nvPr/>
        </p:nvSpPr>
        <p:spPr>
          <a:xfrm>
            <a:off x="1053393" y="6241636"/>
            <a:ext cx="4239787" cy="369332"/>
          </a:xfrm>
          <a:prstGeom prst="rect">
            <a:avLst/>
          </a:prstGeom>
          <a:noFill/>
        </p:spPr>
        <p:txBody>
          <a:bodyPr wrap="none" rtlCol="0">
            <a:spAutoFit/>
          </a:bodyPr>
          <a:lstStyle/>
          <a:p>
            <a:r>
              <a:rPr lang="en-US" dirty="0" smtClean="0"/>
              <a:t>Bates and Fredrickson, </a:t>
            </a:r>
            <a:r>
              <a:rPr lang="en-US" i="1" dirty="0" smtClean="0"/>
              <a:t>Physics Today</a:t>
            </a:r>
            <a:r>
              <a:rPr lang="en-US" dirty="0" smtClean="0"/>
              <a:t> </a:t>
            </a:r>
            <a:r>
              <a:rPr lang="en-US" b="1" dirty="0" smtClean="0"/>
              <a:t>1999</a:t>
            </a:r>
            <a:r>
              <a:rPr lang="en-US" dirty="0" smtClean="0"/>
              <a:t>.</a:t>
            </a:r>
            <a:endParaRPr lang="en-US" dirty="0"/>
          </a:p>
        </p:txBody>
      </p:sp>
    </p:spTree>
    <p:extLst>
      <p:ext uri="{BB962C8B-B14F-4D97-AF65-F5344CB8AC3E}">
        <p14:creationId xmlns:p14="http://schemas.microsoft.com/office/powerpoint/2010/main" val="3140863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04800"/>
            <a:ext cx="7772400" cy="1143000"/>
          </a:xfrm>
        </p:spPr>
        <p:txBody>
          <a:bodyPr/>
          <a:lstStyle/>
          <a:p>
            <a:r>
              <a:rPr lang="en-US" sz="4000" b="1" dirty="0">
                <a:solidFill>
                  <a:schemeClr val="tx1"/>
                </a:solidFill>
              </a:rPr>
              <a:t>Polymer </a:t>
            </a:r>
            <a:r>
              <a:rPr lang="en-US" sz="4000" b="1" dirty="0" err="1">
                <a:solidFill>
                  <a:schemeClr val="tx1"/>
                </a:solidFill>
              </a:rPr>
              <a:t>Nanocomposites</a:t>
            </a:r>
            <a:endParaRPr lang="en-US" sz="4000" b="1" dirty="0">
              <a:solidFill>
                <a:schemeClr val="tx1"/>
              </a:solidFill>
            </a:endParaRPr>
          </a:p>
        </p:txBody>
      </p:sp>
      <p:pic>
        <p:nvPicPr>
          <p:cNvPr id="58371" name="Picture 3" descr="PPgMA4%ClayChar110000x"/>
          <p:cNvPicPr>
            <a:picLocks noChangeAspect="1" noChangeArrowheads="1"/>
          </p:cNvPicPr>
          <p:nvPr/>
        </p:nvPicPr>
        <p:blipFill>
          <a:blip r:embed="rId3" cstate="print"/>
          <a:srcRect/>
          <a:stretch>
            <a:fillRect/>
          </a:stretch>
        </p:blipFill>
        <p:spPr bwMode="auto">
          <a:xfrm>
            <a:off x="685800" y="1752600"/>
            <a:ext cx="3348038" cy="4187825"/>
          </a:xfrm>
          <a:prstGeom prst="rect">
            <a:avLst/>
          </a:prstGeom>
          <a:noFill/>
        </p:spPr>
      </p:pic>
      <p:pic>
        <p:nvPicPr>
          <p:cNvPr id="58372" name="Picture 4"/>
          <p:cNvPicPr>
            <a:picLocks noChangeAspect="1" noChangeArrowheads="1"/>
          </p:cNvPicPr>
          <p:nvPr/>
        </p:nvPicPr>
        <p:blipFill>
          <a:blip r:embed="rId4" cstate="print"/>
          <a:srcRect t="2498" b="2550"/>
          <a:stretch>
            <a:fillRect/>
          </a:stretch>
        </p:blipFill>
        <p:spPr bwMode="auto">
          <a:xfrm>
            <a:off x="5486400" y="3048000"/>
            <a:ext cx="2062163" cy="1211263"/>
          </a:xfrm>
          <a:prstGeom prst="rect">
            <a:avLst/>
          </a:prstGeom>
          <a:noFill/>
        </p:spPr>
      </p:pic>
      <p:sp>
        <p:nvSpPr>
          <p:cNvPr id="58373" name="Text Box 5"/>
          <p:cNvSpPr txBox="1">
            <a:spLocks noChangeArrowheads="1"/>
          </p:cNvSpPr>
          <p:nvPr/>
        </p:nvSpPr>
        <p:spPr bwMode="auto">
          <a:xfrm>
            <a:off x="4327525" y="1409700"/>
            <a:ext cx="4359275" cy="4524315"/>
          </a:xfrm>
          <a:prstGeom prst="rect">
            <a:avLst/>
          </a:prstGeom>
          <a:noFill/>
          <a:ln w="9525">
            <a:noFill/>
            <a:miter lim="800000"/>
            <a:headEnd/>
            <a:tailEnd/>
          </a:ln>
          <a:effectLst/>
        </p:spPr>
        <p:txBody>
          <a:bodyPr>
            <a:spAutoFit/>
          </a:bodyPr>
          <a:lstStyle/>
          <a:p>
            <a:pPr marL="171450" indent="-171450">
              <a:buSzPct val="150000"/>
              <a:buFontTx/>
              <a:buChar char="•"/>
            </a:pPr>
            <a:r>
              <a:rPr lang="en-US" sz="2400" b="1" dirty="0">
                <a:latin typeface="Times New Roman" pitchFamily="18" charset="0"/>
                <a:cs typeface="Times New Roman" pitchFamily="18" charset="0"/>
              </a:rPr>
              <a:t> Addition of a small amount of </a:t>
            </a:r>
            <a:r>
              <a:rPr lang="en-US" sz="2400" b="1" dirty="0" err="1">
                <a:latin typeface="Times New Roman" pitchFamily="18" charset="0"/>
                <a:cs typeface="Times New Roman" pitchFamily="18" charset="0"/>
              </a:rPr>
              <a:t>nanoparticles</a:t>
            </a:r>
            <a:r>
              <a:rPr lang="en-US" sz="2400" b="1" dirty="0">
                <a:latin typeface="Times New Roman" pitchFamily="18" charset="0"/>
                <a:cs typeface="Times New Roman" pitchFamily="18" charset="0"/>
              </a:rPr>
              <a:t> gives large change in properties of polymer</a:t>
            </a:r>
          </a:p>
          <a:p>
            <a:pPr marL="171450" indent="-171450">
              <a:buSzPct val="150000"/>
              <a:buFontTx/>
              <a:buChar char="•"/>
            </a:pPr>
            <a:endParaRPr lang="en-US" sz="2400" b="1" dirty="0">
              <a:latin typeface="Times New Roman" pitchFamily="18" charset="0"/>
              <a:cs typeface="Times New Roman" pitchFamily="18" charset="0"/>
            </a:endParaRPr>
          </a:p>
          <a:p>
            <a:pPr marL="171450" indent="-171450">
              <a:buSzPct val="150000"/>
              <a:buFontTx/>
              <a:buChar char="•"/>
            </a:pPr>
            <a:endParaRPr lang="en-US" sz="2400" b="1" dirty="0">
              <a:latin typeface="Times New Roman" pitchFamily="18" charset="0"/>
              <a:cs typeface="Times New Roman" pitchFamily="18" charset="0"/>
            </a:endParaRPr>
          </a:p>
          <a:p>
            <a:pPr marL="171450" indent="-171450">
              <a:buSzPct val="150000"/>
              <a:buFontTx/>
              <a:buChar char="•"/>
            </a:pPr>
            <a:endParaRPr lang="en-US" sz="2400" b="1" dirty="0">
              <a:latin typeface="Times New Roman" pitchFamily="18" charset="0"/>
              <a:cs typeface="Times New Roman" pitchFamily="18" charset="0"/>
            </a:endParaRPr>
          </a:p>
          <a:p>
            <a:pPr marL="171450" indent="-171450">
              <a:buSzPct val="150000"/>
              <a:buFontTx/>
              <a:buChar char="•"/>
            </a:pPr>
            <a:endParaRPr lang="en-US" sz="2400" b="1" dirty="0">
              <a:latin typeface="Times New Roman" pitchFamily="18" charset="0"/>
              <a:cs typeface="Times New Roman" pitchFamily="18" charset="0"/>
            </a:endParaRPr>
          </a:p>
          <a:p>
            <a:pPr marL="171450" indent="-171450">
              <a:buSzPct val="150000"/>
              <a:buFontTx/>
              <a:buChar char="•"/>
            </a:pPr>
            <a:r>
              <a:rPr lang="en-US" sz="2400" b="1" dirty="0">
                <a:latin typeface="Times New Roman" pitchFamily="18" charset="0"/>
                <a:cs typeface="Times New Roman" pitchFamily="18" charset="0"/>
              </a:rPr>
              <a:t> However, important polymer properties such as optical transparency, flexibility, </a:t>
            </a:r>
            <a:r>
              <a:rPr lang="en-US" sz="2400" b="1" dirty="0" smtClean="0">
                <a:latin typeface="Times New Roman" pitchFamily="18" charset="0"/>
                <a:cs typeface="Times New Roman" pitchFamily="18" charset="0"/>
              </a:rPr>
              <a:t>and low </a:t>
            </a:r>
            <a:r>
              <a:rPr lang="en-US" sz="2400" b="1" dirty="0">
                <a:latin typeface="Times New Roman" pitchFamily="18" charset="0"/>
                <a:cs typeface="Times New Roman" pitchFamily="18" charset="0"/>
              </a:rPr>
              <a:t>weight </a:t>
            </a:r>
            <a:r>
              <a:rPr lang="en-US" sz="2400" b="1" dirty="0" smtClean="0">
                <a:latin typeface="Times New Roman" pitchFamily="18" charset="0"/>
                <a:cs typeface="Times New Roman" pitchFamily="18" charset="0"/>
              </a:rPr>
              <a:t>remain</a:t>
            </a:r>
            <a:endParaRPr lang="en-US" sz="2400" b="1" dirty="0">
              <a:latin typeface="Times New Roman" pitchFamily="18" charset="0"/>
              <a:cs typeface="Times New Roman" pitchFamily="18" charset="0"/>
            </a:endParaRPr>
          </a:p>
        </p:txBody>
      </p:sp>
      <p:sp>
        <p:nvSpPr>
          <p:cNvPr id="58374" name="Text Box 6"/>
          <p:cNvSpPr txBox="1">
            <a:spLocks noChangeArrowheads="1"/>
          </p:cNvSpPr>
          <p:nvPr/>
        </p:nvSpPr>
        <p:spPr bwMode="auto">
          <a:xfrm>
            <a:off x="228600" y="5981700"/>
            <a:ext cx="4089400" cy="366713"/>
          </a:xfrm>
          <a:prstGeom prst="rect">
            <a:avLst/>
          </a:prstGeom>
          <a:noFill/>
          <a:ln w="9525">
            <a:noFill/>
            <a:miter lim="800000"/>
            <a:headEnd/>
            <a:tailEnd/>
          </a:ln>
          <a:effectLst/>
        </p:spPr>
        <p:txBody>
          <a:bodyPr wrap="none">
            <a:spAutoFit/>
          </a:bodyPr>
          <a:lstStyle/>
          <a:p>
            <a:r>
              <a:rPr lang="en-US" b="1">
                <a:solidFill>
                  <a:srgbClr val="FF0000"/>
                </a:solidFill>
                <a:latin typeface="Times New Roman" pitchFamily="18" charset="0"/>
                <a:cs typeface="Times New Roman" pitchFamily="18" charset="0"/>
              </a:rPr>
              <a:t>Imagine this 10’s of 1000’s of times over</a:t>
            </a:r>
          </a:p>
        </p:txBody>
      </p:sp>
    </p:spTree>
    <p:extLst>
      <p:ext uri="{BB962C8B-B14F-4D97-AF65-F5344CB8AC3E}">
        <p14:creationId xmlns:p14="http://schemas.microsoft.com/office/powerpoint/2010/main" val="80767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91362"/>
            <a:ext cx="8153400" cy="762000"/>
          </a:xfrm>
        </p:spPr>
        <p:txBody>
          <a:bodyPr/>
          <a:lstStyle/>
          <a:p>
            <a:r>
              <a:rPr lang="en-US" sz="4000" b="1" dirty="0">
                <a:solidFill>
                  <a:schemeClr val="tx1"/>
                </a:solidFill>
              </a:rPr>
              <a:t>Wilson high performance </a:t>
            </a:r>
            <a:br>
              <a:rPr lang="en-US" sz="4000" b="1" dirty="0">
                <a:solidFill>
                  <a:schemeClr val="tx1"/>
                </a:solidFill>
              </a:rPr>
            </a:br>
            <a:r>
              <a:rPr lang="en-US" sz="4000" b="1" dirty="0">
                <a:solidFill>
                  <a:schemeClr val="tx1"/>
                </a:solidFill>
              </a:rPr>
              <a:t>tennis balls</a:t>
            </a:r>
          </a:p>
        </p:txBody>
      </p:sp>
      <p:pic>
        <p:nvPicPr>
          <p:cNvPr id="62467" name="Picture 3" descr="chart_doublecore"/>
          <p:cNvPicPr>
            <a:picLocks noChangeAspect="1" noChangeArrowheads="1"/>
          </p:cNvPicPr>
          <p:nvPr/>
        </p:nvPicPr>
        <p:blipFill>
          <a:blip r:embed="rId3" cstate="print"/>
          <a:srcRect b="2536"/>
          <a:stretch>
            <a:fillRect/>
          </a:stretch>
        </p:blipFill>
        <p:spPr bwMode="auto">
          <a:xfrm>
            <a:off x="5486400" y="3838575"/>
            <a:ext cx="3429000" cy="2562225"/>
          </a:xfrm>
          <a:prstGeom prst="rect">
            <a:avLst/>
          </a:prstGeom>
          <a:noFill/>
        </p:spPr>
      </p:pic>
      <p:pic>
        <p:nvPicPr>
          <p:cNvPr id="62468" name="Picture 4" descr="core_doublecore"/>
          <p:cNvPicPr>
            <a:picLocks noChangeAspect="1" noChangeArrowheads="1"/>
          </p:cNvPicPr>
          <p:nvPr/>
        </p:nvPicPr>
        <p:blipFill>
          <a:blip r:embed="rId4" cstate="print"/>
          <a:srcRect/>
          <a:stretch>
            <a:fillRect/>
          </a:stretch>
        </p:blipFill>
        <p:spPr bwMode="auto">
          <a:xfrm>
            <a:off x="5124450" y="1600200"/>
            <a:ext cx="1428750" cy="2320925"/>
          </a:xfrm>
          <a:prstGeom prst="rect">
            <a:avLst/>
          </a:prstGeom>
          <a:noFill/>
        </p:spPr>
      </p:pic>
      <p:pic>
        <p:nvPicPr>
          <p:cNvPr id="62469" name="Picture 5" descr="core_ordinaryball"/>
          <p:cNvPicPr>
            <a:picLocks noChangeAspect="1" noChangeArrowheads="1"/>
          </p:cNvPicPr>
          <p:nvPr/>
        </p:nvPicPr>
        <p:blipFill>
          <a:blip r:embed="rId5" cstate="print"/>
          <a:srcRect/>
          <a:stretch>
            <a:fillRect/>
          </a:stretch>
        </p:blipFill>
        <p:spPr bwMode="auto">
          <a:xfrm>
            <a:off x="3352800" y="1600200"/>
            <a:ext cx="1428750" cy="2320925"/>
          </a:xfrm>
          <a:prstGeom prst="rect">
            <a:avLst/>
          </a:prstGeom>
          <a:noFill/>
        </p:spPr>
      </p:pic>
      <p:pic>
        <p:nvPicPr>
          <p:cNvPr id="62470" name="Picture 6" descr="innercore"/>
          <p:cNvPicPr>
            <a:picLocks noChangeAspect="1" noChangeArrowheads="1"/>
          </p:cNvPicPr>
          <p:nvPr/>
        </p:nvPicPr>
        <p:blipFill>
          <a:blip r:embed="rId6" cstate="print"/>
          <a:srcRect/>
          <a:stretch>
            <a:fillRect/>
          </a:stretch>
        </p:blipFill>
        <p:spPr bwMode="auto">
          <a:xfrm>
            <a:off x="1219200" y="1903413"/>
            <a:ext cx="1714500" cy="1714500"/>
          </a:xfrm>
          <a:prstGeom prst="rect">
            <a:avLst/>
          </a:prstGeom>
          <a:noFill/>
        </p:spPr>
      </p:pic>
      <p:sp>
        <p:nvSpPr>
          <p:cNvPr id="62471" name="Text Box 7"/>
          <p:cNvSpPr txBox="1">
            <a:spLocks noChangeArrowheads="1"/>
          </p:cNvSpPr>
          <p:nvPr/>
        </p:nvSpPr>
        <p:spPr bwMode="auto">
          <a:xfrm>
            <a:off x="1857375" y="4572000"/>
            <a:ext cx="3248025" cy="895350"/>
          </a:xfrm>
          <a:prstGeom prst="rect">
            <a:avLst/>
          </a:prstGeom>
          <a:noFill/>
          <a:ln w="9525">
            <a:noFill/>
            <a:miter lim="800000"/>
            <a:headEnd/>
            <a:tailEnd/>
          </a:ln>
          <a:effectLst/>
        </p:spPr>
        <p:txBody>
          <a:bodyPr wrap="none">
            <a:spAutoFit/>
          </a:bodyPr>
          <a:lstStyle/>
          <a:p>
            <a:pPr algn="ctr" eaLnBrk="0" hangingPunct="0">
              <a:lnSpc>
                <a:spcPct val="110000"/>
              </a:lnSpc>
            </a:pPr>
            <a:r>
              <a:rPr lang="en-US" sz="2400" b="1">
                <a:latin typeface="Comic Sans MS" pitchFamily="66" charset="0"/>
                <a:cs typeface="Times New Roman" pitchFamily="18" charset="0"/>
              </a:rPr>
              <a:t>inner core (barrier)</a:t>
            </a:r>
          </a:p>
          <a:p>
            <a:pPr algn="ctr" eaLnBrk="0" hangingPunct="0">
              <a:lnSpc>
                <a:spcPct val="110000"/>
              </a:lnSpc>
            </a:pPr>
            <a:r>
              <a:rPr lang="en-US" sz="2400" b="1">
                <a:latin typeface="Comic Sans MS" pitchFamily="66" charset="0"/>
                <a:cs typeface="Times New Roman" pitchFamily="18" charset="0"/>
              </a:rPr>
              <a:t>butyl-rubber + clay </a:t>
            </a:r>
          </a:p>
        </p:txBody>
      </p:sp>
      <p:sp>
        <p:nvSpPr>
          <p:cNvPr id="62472" name="Rectangle 8"/>
          <p:cNvSpPr>
            <a:spLocks noChangeArrowheads="1"/>
          </p:cNvSpPr>
          <p:nvPr/>
        </p:nvSpPr>
        <p:spPr bwMode="auto">
          <a:xfrm>
            <a:off x="2133584" y="6190223"/>
            <a:ext cx="5130800" cy="482600"/>
          </a:xfrm>
          <a:prstGeom prst="rect">
            <a:avLst/>
          </a:prstGeom>
          <a:noFill/>
          <a:ln w="9525">
            <a:noFill/>
            <a:miter lim="800000"/>
            <a:headEnd/>
            <a:tailEnd/>
          </a:ln>
          <a:effectLst/>
        </p:spPr>
        <p:txBody>
          <a:bodyPr wrap="none">
            <a:spAutoFit/>
          </a:bodyPr>
          <a:lstStyle/>
          <a:p>
            <a:pPr algn="ctr" eaLnBrk="0" hangingPunct="0">
              <a:lnSpc>
                <a:spcPct val="160000"/>
              </a:lnSpc>
            </a:pPr>
            <a:r>
              <a:rPr lang="en-US" sz="1600" dirty="0">
                <a:solidFill>
                  <a:srgbClr val="000066"/>
                </a:solidFill>
                <a:cs typeface="Times New Roman" pitchFamily="18" charset="0"/>
              </a:rPr>
              <a:t>http://www.wilsonsports.com.au/tennis/doublecore.html</a:t>
            </a:r>
          </a:p>
        </p:txBody>
      </p:sp>
      <p:pic>
        <p:nvPicPr>
          <p:cNvPr id="62473" name="Picture 9" descr="wilson_doublecore"/>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16875" y="2971800"/>
            <a:ext cx="1127125" cy="1135063"/>
          </a:xfrm>
          <a:prstGeom prst="rect">
            <a:avLst/>
          </a:prstGeom>
          <a:noFill/>
        </p:spPr>
      </p:pic>
      <p:pic>
        <p:nvPicPr>
          <p:cNvPr id="62474" name="Picture 10" descr="t1050"/>
          <p:cNvPicPr>
            <a:picLocks noChangeAspect="1" noChangeArrowheads="1"/>
          </p:cNvPicPr>
          <p:nvPr/>
        </p:nvPicPr>
        <p:blipFill>
          <a:blip r:embed="rId8" cstate="print"/>
          <a:srcRect/>
          <a:stretch>
            <a:fillRect/>
          </a:stretch>
        </p:blipFill>
        <p:spPr bwMode="auto">
          <a:xfrm>
            <a:off x="76200" y="2996585"/>
            <a:ext cx="1639888" cy="3255963"/>
          </a:xfrm>
          <a:prstGeom prst="rect">
            <a:avLst/>
          </a:prstGeom>
          <a:noFill/>
        </p:spPr>
      </p:pic>
      <p:sp>
        <p:nvSpPr>
          <p:cNvPr id="62475" name="Line 11"/>
          <p:cNvSpPr>
            <a:spLocks noChangeShapeType="1"/>
          </p:cNvSpPr>
          <p:nvPr/>
        </p:nvSpPr>
        <p:spPr bwMode="auto">
          <a:xfrm flipV="1">
            <a:off x="4953000" y="3429000"/>
            <a:ext cx="990600" cy="1219200"/>
          </a:xfrm>
          <a:prstGeom prst="line">
            <a:avLst/>
          </a:prstGeom>
          <a:noFill/>
          <a:ln w="17780">
            <a:solidFill>
              <a:schemeClr val="tx1"/>
            </a:solidFill>
            <a:round/>
            <a:headEnd/>
            <a:tailEnd type="stealth" w="lg" len="lg"/>
          </a:ln>
          <a:effectLst/>
        </p:spPr>
        <p:txBody>
          <a:bodyPr wrap="none"/>
          <a:lstStyle/>
          <a:p>
            <a:endParaRPr lang="en-US"/>
          </a:p>
        </p:txBody>
      </p:sp>
    </p:spTree>
    <p:extLst>
      <p:ext uri="{BB962C8B-B14F-4D97-AF65-F5344CB8AC3E}">
        <p14:creationId xmlns:p14="http://schemas.microsoft.com/office/powerpoint/2010/main" val="133163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GMC Safari Van"/>
          <p:cNvPicPr>
            <a:picLocks noChangeAspect="1" noChangeArrowheads="1"/>
          </p:cNvPicPr>
          <p:nvPr/>
        </p:nvPicPr>
        <p:blipFill>
          <a:blip r:embed="rId3" cstate="print"/>
          <a:srcRect/>
          <a:stretch>
            <a:fillRect/>
          </a:stretch>
        </p:blipFill>
        <p:spPr bwMode="auto">
          <a:xfrm>
            <a:off x="4648200" y="3727450"/>
            <a:ext cx="4267200" cy="2901950"/>
          </a:xfrm>
          <a:prstGeom prst="rect">
            <a:avLst/>
          </a:prstGeom>
          <a:noFill/>
        </p:spPr>
      </p:pic>
      <p:pic>
        <p:nvPicPr>
          <p:cNvPr id="60419" name="Picture 3" descr="Sneakers"/>
          <p:cNvPicPr>
            <a:picLocks noChangeAspect="1" noChangeArrowheads="1"/>
          </p:cNvPicPr>
          <p:nvPr/>
        </p:nvPicPr>
        <p:blipFill>
          <a:blip r:embed="rId4" cstate="print"/>
          <a:srcRect l="1500" t="10001" r="3751" b="10001"/>
          <a:stretch>
            <a:fillRect/>
          </a:stretch>
        </p:blipFill>
        <p:spPr bwMode="auto">
          <a:xfrm>
            <a:off x="4648200" y="450850"/>
            <a:ext cx="4267200" cy="3200400"/>
          </a:xfrm>
          <a:prstGeom prst="rect">
            <a:avLst/>
          </a:prstGeom>
          <a:noFill/>
        </p:spPr>
      </p:pic>
      <p:pic>
        <p:nvPicPr>
          <p:cNvPr id="60420" name="Picture 4"/>
          <p:cNvPicPr>
            <a:picLocks noChangeAspect="1" noChangeArrowheads="1"/>
          </p:cNvPicPr>
          <p:nvPr/>
        </p:nvPicPr>
        <p:blipFill>
          <a:blip r:embed="rId5" cstate="print"/>
          <a:srcRect b="22221"/>
          <a:stretch>
            <a:fillRect/>
          </a:stretch>
        </p:blipFill>
        <p:spPr bwMode="auto">
          <a:xfrm>
            <a:off x="1216705" y="2812305"/>
            <a:ext cx="2813050" cy="3657600"/>
          </a:xfrm>
          <a:prstGeom prst="rect">
            <a:avLst/>
          </a:prstGeom>
          <a:solidFill>
            <a:schemeClr val="bg2"/>
          </a:solidFill>
          <a:ln w="9525">
            <a:solidFill>
              <a:schemeClr val="bg2"/>
            </a:solidFill>
            <a:miter lim="800000"/>
            <a:headEnd/>
            <a:tailEnd/>
          </a:ln>
          <a:effectLst/>
        </p:spPr>
      </p:pic>
      <p:sp>
        <p:nvSpPr>
          <p:cNvPr id="60421" name="Text Box 5"/>
          <p:cNvSpPr txBox="1">
            <a:spLocks noChangeArrowheads="1"/>
          </p:cNvSpPr>
          <p:nvPr/>
        </p:nvSpPr>
        <p:spPr bwMode="auto">
          <a:xfrm>
            <a:off x="293688" y="193675"/>
            <a:ext cx="4152099" cy="830997"/>
          </a:xfrm>
          <a:prstGeom prst="rect">
            <a:avLst/>
          </a:prstGeom>
          <a:noFill/>
          <a:ln w="9525">
            <a:noFill/>
            <a:miter lim="800000"/>
            <a:headEnd/>
            <a:tailEnd/>
          </a:ln>
          <a:effectLst/>
        </p:spPr>
        <p:txBody>
          <a:bodyPr wrap="none">
            <a:spAutoFit/>
          </a:bodyPr>
          <a:lstStyle/>
          <a:p>
            <a:pPr algn="ctr"/>
            <a:r>
              <a:rPr lang="en-US" sz="2400" b="1" dirty="0">
                <a:latin typeface="Times New Roman" pitchFamily="18" charset="0"/>
                <a:cs typeface="Times New Roman" pitchFamily="18" charset="0"/>
              </a:rPr>
              <a:t>Application of </a:t>
            </a:r>
            <a:r>
              <a:rPr lang="en-US" sz="2400" b="1" dirty="0" err="1">
                <a:latin typeface="Times New Roman" pitchFamily="18" charset="0"/>
                <a:cs typeface="Times New Roman" pitchFamily="18" charset="0"/>
              </a:rPr>
              <a:t>Nanocomposite</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Polymer Materials</a:t>
            </a:r>
          </a:p>
        </p:txBody>
      </p:sp>
      <p:sp>
        <p:nvSpPr>
          <p:cNvPr id="60422" name="Text Box 6"/>
          <p:cNvSpPr txBox="1">
            <a:spLocks noChangeArrowheads="1"/>
          </p:cNvSpPr>
          <p:nvPr/>
        </p:nvSpPr>
        <p:spPr bwMode="auto">
          <a:xfrm>
            <a:off x="1337930" y="2971800"/>
            <a:ext cx="404813" cy="457200"/>
          </a:xfrm>
          <a:prstGeom prst="rect">
            <a:avLst/>
          </a:prstGeom>
          <a:noFill/>
          <a:ln w="9525">
            <a:noFill/>
            <a:miter lim="800000"/>
            <a:headEnd/>
            <a:tailEnd/>
          </a:ln>
          <a:effectLst/>
        </p:spPr>
        <p:txBody>
          <a:bodyPr wrap="none">
            <a:spAutoFit/>
          </a:bodyPr>
          <a:lstStyle/>
          <a:p>
            <a:r>
              <a:rPr lang="en-US" sz="2400" b="1" dirty="0">
                <a:solidFill>
                  <a:schemeClr val="bg1"/>
                </a:solidFill>
                <a:latin typeface="Times New Roman" pitchFamily="18" charset="0"/>
                <a:cs typeface="Times New Roman" pitchFamily="18" charset="0"/>
              </a:rPr>
              <a:t>A</a:t>
            </a:r>
          </a:p>
        </p:txBody>
      </p:sp>
      <p:sp>
        <p:nvSpPr>
          <p:cNvPr id="60423" name="Text Box 7"/>
          <p:cNvSpPr txBox="1">
            <a:spLocks noChangeArrowheads="1"/>
          </p:cNvSpPr>
          <p:nvPr/>
        </p:nvSpPr>
        <p:spPr bwMode="auto">
          <a:xfrm>
            <a:off x="4648200" y="457200"/>
            <a:ext cx="387350" cy="457200"/>
          </a:xfrm>
          <a:prstGeom prst="rect">
            <a:avLst/>
          </a:prstGeom>
          <a:noFill/>
          <a:ln w="9525">
            <a:noFill/>
            <a:miter lim="800000"/>
            <a:headEnd/>
            <a:tailEnd/>
          </a:ln>
          <a:effectLst/>
        </p:spPr>
        <p:txBody>
          <a:bodyPr wrap="none">
            <a:spAutoFit/>
          </a:bodyPr>
          <a:lstStyle/>
          <a:p>
            <a:r>
              <a:rPr lang="en-US" sz="2400" b="1">
                <a:solidFill>
                  <a:schemeClr val="bg1"/>
                </a:solidFill>
                <a:latin typeface="Times New Roman" pitchFamily="18" charset="0"/>
                <a:cs typeface="Times New Roman" pitchFamily="18" charset="0"/>
              </a:rPr>
              <a:t>B</a:t>
            </a:r>
          </a:p>
        </p:txBody>
      </p:sp>
      <p:sp>
        <p:nvSpPr>
          <p:cNvPr id="60424" name="Text Box 8"/>
          <p:cNvSpPr txBox="1">
            <a:spLocks noChangeArrowheads="1"/>
          </p:cNvSpPr>
          <p:nvPr/>
        </p:nvSpPr>
        <p:spPr bwMode="auto">
          <a:xfrm>
            <a:off x="4648200" y="3733800"/>
            <a:ext cx="404813" cy="457200"/>
          </a:xfrm>
          <a:prstGeom prst="rect">
            <a:avLst/>
          </a:prstGeom>
          <a:noFill/>
          <a:ln w="9525">
            <a:noFill/>
            <a:miter lim="800000"/>
            <a:headEnd/>
            <a:tailEnd/>
          </a:ln>
          <a:effectLst/>
        </p:spPr>
        <p:txBody>
          <a:bodyPr wrap="none">
            <a:spAutoFit/>
          </a:bodyPr>
          <a:lstStyle/>
          <a:p>
            <a:r>
              <a:rPr lang="en-US" sz="2400" b="1">
                <a:solidFill>
                  <a:schemeClr val="bg1"/>
                </a:solidFill>
                <a:latin typeface="Times New Roman" pitchFamily="18" charset="0"/>
                <a:cs typeface="Times New Roman" pitchFamily="18" charset="0"/>
              </a:rPr>
              <a:t>C</a:t>
            </a:r>
          </a:p>
        </p:txBody>
      </p:sp>
      <p:sp>
        <p:nvSpPr>
          <p:cNvPr id="60425" name="Text Box 9"/>
          <p:cNvSpPr txBox="1">
            <a:spLocks noChangeArrowheads="1"/>
          </p:cNvSpPr>
          <p:nvPr/>
        </p:nvSpPr>
        <p:spPr bwMode="auto">
          <a:xfrm>
            <a:off x="381000" y="1113335"/>
            <a:ext cx="3978275" cy="1631216"/>
          </a:xfrm>
          <a:prstGeom prst="rect">
            <a:avLst/>
          </a:prstGeom>
          <a:noFill/>
          <a:ln w="9525">
            <a:noFill/>
            <a:miter lim="800000"/>
            <a:headEnd/>
            <a:tailEnd/>
          </a:ln>
          <a:effectLst/>
        </p:spPr>
        <p:txBody>
          <a:bodyPr>
            <a:spAutoFit/>
          </a:bodyPr>
          <a:lstStyle/>
          <a:p>
            <a:pPr marL="457200" indent="-457200">
              <a:buFontTx/>
              <a:buAutoNum type="alphaUcPeriod"/>
            </a:pPr>
            <a:r>
              <a:rPr lang="en-US" sz="2000" b="1" dirty="0">
                <a:latin typeface="+mn-lt"/>
                <a:cs typeface="Times New Roman" pitchFamily="18" charset="0"/>
              </a:rPr>
              <a:t> Pump for artificial heart</a:t>
            </a:r>
          </a:p>
          <a:p>
            <a:pPr marL="457200" indent="-457200">
              <a:buFontTx/>
              <a:buAutoNum type="alphaUcPeriod"/>
            </a:pPr>
            <a:r>
              <a:rPr lang="en-US" sz="2000" b="1" dirty="0">
                <a:latin typeface="+mn-lt"/>
                <a:cs typeface="Times New Roman" pitchFamily="18" charset="0"/>
              </a:rPr>
              <a:t> Decrease sneaker weight, increase response</a:t>
            </a:r>
          </a:p>
          <a:p>
            <a:pPr marL="457200" indent="-457200">
              <a:buFontTx/>
              <a:buAutoNum type="alphaUcPeriod"/>
            </a:pPr>
            <a:r>
              <a:rPr lang="en-US" sz="2000" b="1" dirty="0">
                <a:latin typeface="+mn-lt"/>
                <a:cs typeface="Times New Roman" pitchFamily="18" charset="0"/>
              </a:rPr>
              <a:t> Running boards and body panels for cars</a:t>
            </a:r>
          </a:p>
        </p:txBody>
      </p:sp>
    </p:spTree>
    <p:extLst>
      <p:ext uri="{BB962C8B-B14F-4D97-AF65-F5344CB8AC3E}">
        <p14:creationId xmlns:p14="http://schemas.microsoft.com/office/powerpoint/2010/main" val="4044005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Metals in General</a:t>
            </a:r>
            <a:endParaRPr lang="en-US" sz="4000" b="1" dirty="0"/>
          </a:p>
        </p:txBody>
      </p:sp>
      <p:sp>
        <p:nvSpPr>
          <p:cNvPr id="3" name="Content Placeholder 2"/>
          <p:cNvSpPr>
            <a:spLocks noGrp="1"/>
          </p:cNvSpPr>
          <p:nvPr>
            <p:ph idx="1"/>
          </p:nvPr>
        </p:nvSpPr>
        <p:spPr/>
        <p:txBody>
          <a:bodyPr/>
          <a:lstStyle/>
          <a:p>
            <a:r>
              <a:rPr lang="en-US" sz="2800" b="1" dirty="0" smtClean="0"/>
              <a:t>Metallic bonding – sharing of electrons</a:t>
            </a:r>
          </a:p>
          <a:p>
            <a:r>
              <a:rPr lang="en-US" sz="2800" b="1" dirty="0" smtClean="0"/>
              <a:t>Alloyed with addition of other elements</a:t>
            </a:r>
          </a:p>
          <a:p>
            <a:r>
              <a:rPr lang="en-US" sz="2800" b="1" dirty="0" smtClean="0"/>
              <a:t>High strength, tough/ductile</a:t>
            </a:r>
          </a:p>
          <a:p>
            <a:r>
              <a:rPr lang="en-US" sz="2800" b="1" dirty="0" smtClean="0"/>
              <a:t>Can engineer stiffness and toughness through both atomistic and </a:t>
            </a:r>
            <a:r>
              <a:rPr lang="en-US" sz="2800" b="1" dirty="0" err="1" smtClean="0"/>
              <a:t>microstructural</a:t>
            </a:r>
            <a:r>
              <a:rPr lang="en-US" sz="2800" b="1" dirty="0" smtClean="0"/>
              <a:t> manipulations</a:t>
            </a:r>
          </a:p>
          <a:p>
            <a:r>
              <a:rPr lang="en-US" sz="2800" b="1" dirty="0" smtClean="0"/>
              <a:t>Conductors</a:t>
            </a:r>
          </a:p>
          <a:p>
            <a:endParaRPr lang="en-US" sz="2800" b="1" dirty="0" smtClean="0"/>
          </a:p>
          <a:p>
            <a:endParaRPr lang="en-US" sz="28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457200"/>
            <a:ext cx="8458200" cy="762000"/>
          </a:xfrm>
        </p:spPr>
        <p:txBody>
          <a:bodyPr/>
          <a:lstStyle/>
          <a:p>
            <a:r>
              <a:rPr lang="en-US" sz="3600" b="1" dirty="0">
                <a:solidFill>
                  <a:schemeClr val="tx1"/>
                </a:solidFill>
              </a:rPr>
              <a:t>Non-halogen, low flammability cables</a:t>
            </a:r>
          </a:p>
        </p:txBody>
      </p:sp>
      <p:pic>
        <p:nvPicPr>
          <p:cNvPr id="64515" name="Picture 3"/>
          <p:cNvPicPr>
            <a:picLocks noChangeAspect="1" noChangeArrowheads="1"/>
          </p:cNvPicPr>
          <p:nvPr/>
        </p:nvPicPr>
        <p:blipFill>
          <a:blip r:embed="rId3" cstate="print"/>
          <a:srcRect b="5313"/>
          <a:stretch>
            <a:fillRect/>
          </a:stretch>
        </p:blipFill>
        <p:spPr bwMode="auto">
          <a:xfrm>
            <a:off x="609600" y="1334375"/>
            <a:ext cx="7848600" cy="4978400"/>
          </a:xfrm>
          <a:prstGeom prst="rect">
            <a:avLst/>
          </a:prstGeom>
          <a:noFill/>
          <a:ln w="9525">
            <a:solidFill>
              <a:schemeClr val="accent1"/>
            </a:solidFill>
            <a:miter lim="800000"/>
            <a:headEnd/>
            <a:tailEnd/>
          </a:ln>
          <a:effectLst>
            <a:outerShdw dist="107763" dir="2700000" algn="ctr" rotWithShape="0">
              <a:schemeClr val="bg2"/>
            </a:outerShdw>
          </a:effectLst>
        </p:spPr>
      </p:pic>
      <p:grpSp>
        <p:nvGrpSpPr>
          <p:cNvPr id="64516" name="Group 4"/>
          <p:cNvGrpSpPr>
            <a:grpSpLocks/>
          </p:cNvGrpSpPr>
          <p:nvPr/>
        </p:nvGrpSpPr>
        <p:grpSpPr bwMode="auto">
          <a:xfrm>
            <a:off x="381000" y="2324975"/>
            <a:ext cx="1981200" cy="2819400"/>
            <a:chOff x="240" y="1632"/>
            <a:chExt cx="1248" cy="1776"/>
          </a:xfrm>
        </p:grpSpPr>
        <p:sp>
          <p:nvSpPr>
            <p:cNvPr id="64517" name="Rectangle 5"/>
            <p:cNvSpPr>
              <a:spLocks noChangeArrowheads="1"/>
            </p:cNvSpPr>
            <p:nvPr/>
          </p:nvSpPr>
          <p:spPr bwMode="auto">
            <a:xfrm>
              <a:off x="240" y="2256"/>
              <a:ext cx="1248" cy="576"/>
            </a:xfrm>
            <a:prstGeom prst="rect">
              <a:avLst/>
            </a:prstGeom>
            <a:solidFill>
              <a:srgbClr val="E5F763"/>
            </a:solidFill>
            <a:ln w="57150">
              <a:solidFill>
                <a:schemeClr val="accent2"/>
              </a:solidFill>
              <a:miter lim="800000"/>
              <a:headEnd type="none" w="sm" len="sm"/>
              <a:tailEnd type="none" w="sm" len="sm"/>
            </a:ln>
            <a:effectLst>
              <a:outerShdw dist="107763" dir="2700000" algn="ctr" rotWithShape="0">
                <a:schemeClr val="bg2"/>
              </a:outerShdw>
            </a:effectLst>
          </p:spPr>
          <p:txBody>
            <a:bodyPr wrap="none" anchor="ctr"/>
            <a:lstStyle/>
            <a:p>
              <a:pPr algn="ctr" eaLnBrk="0" hangingPunct="0"/>
              <a:r>
                <a:rPr lang="en-US" sz="1600" b="1">
                  <a:solidFill>
                    <a:srgbClr val="F409D7"/>
                  </a:solidFill>
                  <a:latin typeface="Lucida Sans Unicode" pitchFamily="34" charset="0"/>
                  <a:cs typeface="Times New Roman" pitchFamily="18" charset="0"/>
                </a:rPr>
                <a:t>Addition</a:t>
              </a:r>
            </a:p>
            <a:p>
              <a:pPr algn="ctr" eaLnBrk="0" hangingPunct="0"/>
              <a:r>
                <a:rPr lang="en-US" sz="1600" b="1">
                  <a:solidFill>
                    <a:srgbClr val="F409D7"/>
                  </a:solidFill>
                  <a:latin typeface="Lucida Sans Unicode" pitchFamily="34" charset="0"/>
                  <a:cs typeface="Times New Roman" pitchFamily="18" charset="0"/>
                </a:rPr>
                <a:t>of organo-clay</a:t>
              </a:r>
            </a:p>
          </p:txBody>
        </p:sp>
        <p:sp>
          <p:nvSpPr>
            <p:cNvPr id="64518" name="AutoShape 6"/>
            <p:cNvSpPr>
              <a:spLocks noChangeArrowheads="1"/>
            </p:cNvSpPr>
            <p:nvPr/>
          </p:nvSpPr>
          <p:spPr bwMode="auto">
            <a:xfrm>
              <a:off x="720" y="1632"/>
              <a:ext cx="306" cy="615"/>
            </a:xfrm>
            <a:prstGeom prst="upArrow">
              <a:avLst>
                <a:gd name="adj1" fmla="val 50000"/>
                <a:gd name="adj2" fmla="val 50245"/>
              </a:avLst>
            </a:prstGeom>
            <a:solidFill>
              <a:schemeClr val="accent2"/>
            </a:solidFill>
            <a:ln w="12700">
              <a:solidFill>
                <a:schemeClr val="accent2"/>
              </a:solidFill>
              <a:miter lim="800000"/>
              <a:headEnd type="none" w="sm" len="sm"/>
              <a:tailEnd type="none" w="sm" len="sm"/>
            </a:ln>
            <a:effectLst/>
          </p:spPr>
          <p:txBody>
            <a:bodyPr wrap="none" anchor="ctr"/>
            <a:lstStyle/>
            <a:p>
              <a:pPr algn="ctr" eaLnBrk="0" hangingPunct="0"/>
              <a:r>
                <a:rPr lang="en-US" sz="2400">
                  <a:solidFill>
                    <a:srgbClr val="FFFF66"/>
                  </a:solidFill>
                  <a:latin typeface="Times New Roman" pitchFamily="18" charset="0"/>
                  <a:cs typeface="Times New Roman" pitchFamily="18" charset="0"/>
                </a:rPr>
                <a:t>   </a:t>
              </a:r>
            </a:p>
          </p:txBody>
        </p:sp>
        <p:sp>
          <p:nvSpPr>
            <p:cNvPr id="64519" name="Rectangle 7"/>
            <p:cNvSpPr>
              <a:spLocks noChangeArrowheads="1"/>
            </p:cNvSpPr>
            <p:nvPr/>
          </p:nvSpPr>
          <p:spPr bwMode="auto">
            <a:xfrm>
              <a:off x="768" y="2832"/>
              <a:ext cx="192" cy="576"/>
            </a:xfrm>
            <a:prstGeom prst="rect">
              <a:avLst/>
            </a:prstGeom>
            <a:solidFill>
              <a:schemeClr val="accent2"/>
            </a:solidFill>
            <a:ln w="12700">
              <a:solidFill>
                <a:schemeClr val="accent2"/>
              </a:solidFill>
              <a:miter lim="800000"/>
              <a:headEnd type="none" w="sm" len="sm"/>
              <a:tailEnd type="none" w="sm" len="sm"/>
            </a:ln>
            <a:effectLst/>
          </p:spPr>
          <p:txBody>
            <a:bodyPr wrap="none" anchor="ctr"/>
            <a:lstStyle/>
            <a:p>
              <a:endParaRPr lang="en-US"/>
            </a:p>
          </p:txBody>
        </p:sp>
      </p:grpSp>
      <p:sp>
        <p:nvSpPr>
          <p:cNvPr id="64520" name="AutoShape 8"/>
          <p:cNvSpPr>
            <a:spLocks noChangeArrowheads="1"/>
          </p:cNvSpPr>
          <p:nvPr/>
        </p:nvSpPr>
        <p:spPr bwMode="auto">
          <a:xfrm>
            <a:off x="7134225" y="2324975"/>
            <a:ext cx="485775" cy="976313"/>
          </a:xfrm>
          <a:prstGeom prst="upArrow">
            <a:avLst>
              <a:gd name="adj1" fmla="val 50000"/>
              <a:gd name="adj2" fmla="val 50245"/>
            </a:avLst>
          </a:prstGeom>
          <a:solidFill>
            <a:schemeClr val="accent2"/>
          </a:solidFill>
          <a:ln w="12700">
            <a:solidFill>
              <a:schemeClr val="accent1"/>
            </a:solidFill>
            <a:miter lim="800000"/>
            <a:headEnd type="none" w="sm" len="sm"/>
            <a:tailEnd type="none" w="sm" len="sm"/>
          </a:ln>
          <a:effectLst/>
        </p:spPr>
        <p:txBody>
          <a:bodyPr wrap="none" anchor="ctr"/>
          <a:lstStyle/>
          <a:p>
            <a:endParaRPr lang="en-US"/>
          </a:p>
        </p:txBody>
      </p:sp>
      <p:sp>
        <p:nvSpPr>
          <p:cNvPr id="64521" name="Rectangle 9"/>
          <p:cNvSpPr>
            <a:spLocks noChangeArrowheads="1"/>
          </p:cNvSpPr>
          <p:nvPr/>
        </p:nvSpPr>
        <p:spPr bwMode="auto">
          <a:xfrm>
            <a:off x="7239000" y="4153775"/>
            <a:ext cx="304800" cy="914400"/>
          </a:xfrm>
          <a:prstGeom prst="rect">
            <a:avLst/>
          </a:prstGeom>
          <a:solidFill>
            <a:schemeClr val="accent2"/>
          </a:solidFill>
          <a:ln w="12700">
            <a:solidFill>
              <a:schemeClr val="accent1"/>
            </a:solidFill>
            <a:miter lim="800000"/>
            <a:headEnd type="none" w="sm" len="sm"/>
            <a:tailEnd type="none" w="sm" len="sm"/>
          </a:ln>
          <a:effectLst/>
        </p:spPr>
        <p:txBody>
          <a:bodyPr wrap="none" anchor="ctr"/>
          <a:lstStyle/>
          <a:p>
            <a:endParaRPr lang="en-US"/>
          </a:p>
        </p:txBody>
      </p:sp>
      <p:sp>
        <p:nvSpPr>
          <p:cNvPr id="64522" name="Rectangle 10"/>
          <p:cNvSpPr>
            <a:spLocks noChangeArrowheads="1"/>
          </p:cNvSpPr>
          <p:nvPr/>
        </p:nvSpPr>
        <p:spPr bwMode="auto">
          <a:xfrm>
            <a:off x="6019800" y="3315575"/>
            <a:ext cx="2667000" cy="914400"/>
          </a:xfrm>
          <a:prstGeom prst="rect">
            <a:avLst/>
          </a:prstGeom>
          <a:solidFill>
            <a:srgbClr val="E5F763"/>
          </a:solidFill>
          <a:ln w="57150">
            <a:solidFill>
              <a:schemeClr val="accent2"/>
            </a:solidFill>
            <a:miter lim="800000"/>
            <a:headEnd type="none" w="sm" len="sm"/>
            <a:tailEnd type="none" w="sm" len="sm"/>
          </a:ln>
          <a:effectLst>
            <a:outerShdw dist="107763" dir="2700000" algn="ctr" rotWithShape="0">
              <a:schemeClr val="bg2"/>
            </a:outerShdw>
          </a:effectLst>
        </p:spPr>
        <p:txBody>
          <a:bodyPr wrap="none" anchor="ctr"/>
          <a:lstStyle/>
          <a:p>
            <a:pPr algn="ctr" eaLnBrk="0" hangingPunct="0"/>
            <a:r>
              <a:rPr lang="en-US" b="1">
                <a:solidFill>
                  <a:srgbClr val="F409D7"/>
                </a:solidFill>
                <a:latin typeface="Lucida Sans Unicode" pitchFamily="34" charset="0"/>
                <a:cs typeface="Times New Roman" pitchFamily="18" charset="0"/>
              </a:rPr>
              <a:t>Improvements</a:t>
            </a:r>
          </a:p>
          <a:p>
            <a:pPr algn="ctr" eaLnBrk="0" hangingPunct="0"/>
            <a:r>
              <a:rPr lang="en-US" b="1">
                <a:solidFill>
                  <a:srgbClr val="F409D7"/>
                </a:solidFill>
                <a:latin typeface="Lucida Sans Unicode" pitchFamily="34" charset="0"/>
                <a:cs typeface="Times New Roman" pitchFamily="18" charset="0"/>
              </a:rPr>
              <a:t>on fire performance</a:t>
            </a:r>
          </a:p>
          <a:p>
            <a:pPr algn="ctr" eaLnBrk="0" hangingPunct="0"/>
            <a:r>
              <a:rPr lang="en-US" b="1">
                <a:solidFill>
                  <a:srgbClr val="F409D7"/>
                </a:solidFill>
                <a:latin typeface="Lucida Sans Unicode" pitchFamily="34" charset="0"/>
                <a:cs typeface="Times New Roman" pitchFamily="18" charset="0"/>
              </a:rPr>
              <a:t>and smoke density</a:t>
            </a:r>
            <a:endParaRPr lang="en-US" sz="1600" b="1">
              <a:solidFill>
                <a:srgbClr val="F409D7"/>
              </a:solidFill>
              <a:latin typeface="Lucida Sans Unicode" pitchFamily="34" charset="0"/>
              <a:cs typeface="Times New Roman" pitchFamily="18" charset="0"/>
            </a:endParaRPr>
          </a:p>
        </p:txBody>
      </p:sp>
      <p:sp>
        <p:nvSpPr>
          <p:cNvPr id="64523" name="Rectangle 11"/>
          <p:cNvSpPr>
            <a:spLocks noChangeArrowheads="1"/>
          </p:cNvSpPr>
          <p:nvPr/>
        </p:nvSpPr>
        <p:spPr bwMode="auto">
          <a:xfrm>
            <a:off x="1695450" y="1477250"/>
            <a:ext cx="5848350" cy="457200"/>
          </a:xfrm>
          <a:prstGeom prst="rect">
            <a:avLst/>
          </a:prstGeom>
          <a:solidFill>
            <a:schemeClr val="bg2"/>
          </a:solidFill>
          <a:ln w="12700">
            <a:noFill/>
            <a:miter lim="800000"/>
            <a:headEnd/>
            <a:tailEnd/>
          </a:ln>
          <a:effectLst/>
        </p:spPr>
        <p:txBody>
          <a:bodyPr wrap="none">
            <a:spAutoFit/>
          </a:bodyPr>
          <a:lstStyle/>
          <a:p>
            <a:r>
              <a:rPr lang="en-US" sz="2400">
                <a:solidFill>
                  <a:schemeClr val="bg1"/>
                </a:solidFill>
                <a:latin typeface="Times New Roman" pitchFamily="18" charset="0"/>
                <a:cs typeface="Times New Roman" pitchFamily="18" charset="0"/>
              </a:rPr>
              <a:t>Char formation of a cable with nanocomposite</a:t>
            </a:r>
          </a:p>
        </p:txBody>
      </p:sp>
      <p:sp>
        <p:nvSpPr>
          <p:cNvPr id="64524" name="Text Box 12"/>
          <p:cNvSpPr txBox="1">
            <a:spLocks noChangeArrowheads="1"/>
          </p:cNvSpPr>
          <p:nvPr/>
        </p:nvSpPr>
        <p:spPr bwMode="auto">
          <a:xfrm>
            <a:off x="6911975" y="6461125"/>
            <a:ext cx="2206625" cy="396875"/>
          </a:xfrm>
          <a:prstGeom prst="rect">
            <a:avLst/>
          </a:prstGeom>
          <a:solidFill>
            <a:schemeClr val="bg1"/>
          </a:solidFill>
          <a:ln w="12700">
            <a:noFill/>
            <a:miter lim="800000"/>
            <a:headEnd type="none" w="sm" len="sm"/>
            <a:tailEnd type="none" w="sm" len="sm"/>
          </a:ln>
          <a:effectLst/>
        </p:spPr>
        <p:txBody>
          <a:bodyPr wrap="none">
            <a:spAutoFit/>
          </a:bodyPr>
          <a:lstStyle/>
          <a:p>
            <a:pPr eaLnBrk="0" hangingPunct="0"/>
            <a:r>
              <a:rPr lang="en-US" sz="2000" b="1">
                <a:latin typeface="Times New Roman" pitchFamily="18" charset="0"/>
                <a:cs typeface="Times New Roman" pitchFamily="18" charset="0"/>
              </a:rPr>
              <a:t>J.W. Gilman, 2002</a:t>
            </a:r>
          </a:p>
        </p:txBody>
      </p:sp>
    </p:spTree>
    <p:extLst>
      <p:ext uri="{BB962C8B-B14F-4D97-AF65-F5344CB8AC3E}">
        <p14:creationId xmlns:p14="http://schemas.microsoft.com/office/powerpoint/2010/main" val="1136655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238125" y="685800"/>
            <a:ext cx="4803775" cy="4860925"/>
          </a:xfrm>
          <a:prstGeom prst="rect">
            <a:avLst/>
          </a:prstGeom>
          <a:noFill/>
          <a:ln w="9525">
            <a:noFill/>
            <a:miter lim="800000"/>
            <a:headEnd/>
            <a:tailEnd/>
          </a:ln>
          <a:effectLst/>
        </p:spPr>
      </p:pic>
      <p:sp>
        <p:nvSpPr>
          <p:cNvPr id="66563" name="Text Box 3"/>
          <p:cNvSpPr txBox="1">
            <a:spLocks noChangeArrowheads="1"/>
          </p:cNvSpPr>
          <p:nvPr/>
        </p:nvSpPr>
        <p:spPr bwMode="auto">
          <a:xfrm>
            <a:off x="76200" y="5481638"/>
            <a:ext cx="5181600" cy="1059008"/>
          </a:xfrm>
          <a:prstGeom prst="rect">
            <a:avLst/>
          </a:prstGeom>
          <a:noFill/>
          <a:ln w="9525">
            <a:noFill/>
            <a:miter lim="800000"/>
            <a:headEnd/>
            <a:tailEnd/>
          </a:ln>
          <a:effectLst/>
        </p:spPr>
        <p:txBody>
          <a:bodyPr>
            <a:spAutoFit/>
          </a:bodyPr>
          <a:lstStyle/>
          <a:p>
            <a:pPr algn="ctr" eaLnBrk="0" hangingPunct="0">
              <a:lnSpc>
                <a:spcPct val="120000"/>
              </a:lnSpc>
            </a:pPr>
            <a:r>
              <a:rPr lang="en-US" b="1" dirty="0">
                <a:latin typeface="+mn-lt"/>
                <a:cs typeface="Times New Roman" pitchFamily="18" charset="0"/>
              </a:rPr>
              <a:t>SEM of nylon-6/5wt% clay </a:t>
            </a:r>
            <a:r>
              <a:rPr lang="en-US" b="1" dirty="0" err="1">
                <a:latin typeface="+mn-lt"/>
                <a:cs typeface="Times New Roman" pitchFamily="18" charset="0"/>
              </a:rPr>
              <a:t>nanocomposite</a:t>
            </a:r>
            <a:r>
              <a:rPr lang="en-US" b="1" dirty="0">
                <a:latin typeface="+mn-lt"/>
                <a:cs typeface="Times New Roman" pitchFamily="18" charset="0"/>
              </a:rPr>
              <a:t> after exposure to simulated solid-rocket motor exhaust </a:t>
            </a:r>
            <a:r>
              <a:rPr lang="en-US" b="1" baseline="30000" dirty="0">
                <a:latin typeface="+mn-lt"/>
                <a:cs typeface="Times New Roman" pitchFamily="18" charset="0"/>
              </a:rPr>
              <a:t>&amp;</a:t>
            </a:r>
          </a:p>
        </p:txBody>
      </p:sp>
      <p:sp>
        <p:nvSpPr>
          <p:cNvPr id="66564" name="Text Box 4"/>
          <p:cNvSpPr txBox="1">
            <a:spLocks noChangeArrowheads="1"/>
          </p:cNvSpPr>
          <p:nvPr/>
        </p:nvSpPr>
        <p:spPr bwMode="auto">
          <a:xfrm>
            <a:off x="1418897" y="4672397"/>
            <a:ext cx="2286000" cy="736805"/>
          </a:xfrm>
          <a:prstGeom prst="rect">
            <a:avLst/>
          </a:prstGeom>
          <a:noFill/>
          <a:ln w="9525">
            <a:noFill/>
            <a:miter lim="800000"/>
            <a:headEnd/>
            <a:tailEnd/>
          </a:ln>
          <a:effectLst/>
        </p:spPr>
        <p:txBody>
          <a:bodyPr>
            <a:spAutoFit/>
          </a:bodyPr>
          <a:lstStyle/>
          <a:p>
            <a:pPr eaLnBrk="0" hangingPunct="0">
              <a:lnSpc>
                <a:spcPct val="120000"/>
              </a:lnSpc>
            </a:pPr>
            <a:r>
              <a:rPr lang="en-US" sz="1200" b="1" baseline="30000" dirty="0">
                <a:solidFill>
                  <a:srgbClr val="000066"/>
                </a:solidFill>
                <a:latin typeface="+mn-lt"/>
                <a:cs typeface="Times New Roman" pitchFamily="18" charset="0"/>
              </a:rPr>
              <a:t>&amp;  </a:t>
            </a:r>
            <a:r>
              <a:rPr lang="en-US" sz="1200" b="1" dirty="0">
                <a:solidFill>
                  <a:srgbClr val="000066"/>
                </a:solidFill>
                <a:latin typeface="+mn-lt"/>
                <a:cs typeface="Times New Roman" pitchFamily="18" charset="0"/>
              </a:rPr>
              <a:t>R.A. </a:t>
            </a:r>
            <a:r>
              <a:rPr lang="en-US" sz="1200" b="1" dirty="0" err="1">
                <a:solidFill>
                  <a:srgbClr val="000066"/>
                </a:solidFill>
                <a:latin typeface="+mn-lt"/>
                <a:cs typeface="Times New Roman" pitchFamily="18" charset="0"/>
              </a:rPr>
              <a:t>Vaia</a:t>
            </a:r>
            <a:r>
              <a:rPr lang="en-US" sz="1200" b="1" dirty="0">
                <a:solidFill>
                  <a:srgbClr val="000066"/>
                </a:solidFill>
                <a:latin typeface="+mn-lt"/>
                <a:cs typeface="Times New Roman" pitchFamily="18" charset="0"/>
              </a:rPr>
              <a:t> </a:t>
            </a:r>
            <a:r>
              <a:rPr lang="en-US" sz="1200" b="1" i="1" dirty="0">
                <a:solidFill>
                  <a:srgbClr val="000066"/>
                </a:solidFill>
                <a:latin typeface="+mn-lt"/>
                <a:cs typeface="Times New Roman" pitchFamily="18" charset="0"/>
              </a:rPr>
              <a:t>et al </a:t>
            </a:r>
            <a:r>
              <a:rPr lang="en-US" sz="1200" b="1" dirty="0">
                <a:solidFill>
                  <a:srgbClr val="000066"/>
                </a:solidFill>
                <a:latin typeface="+mn-lt"/>
                <a:cs typeface="Times New Roman" pitchFamily="18" charset="0"/>
              </a:rPr>
              <a:t>,</a:t>
            </a:r>
          </a:p>
          <a:p>
            <a:pPr eaLnBrk="0" hangingPunct="0">
              <a:lnSpc>
                <a:spcPct val="120000"/>
              </a:lnSpc>
            </a:pPr>
            <a:r>
              <a:rPr lang="en-US" sz="1200" b="1" dirty="0">
                <a:solidFill>
                  <a:srgbClr val="000066"/>
                </a:solidFill>
                <a:latin typeface="+mn-lt"/>
                <a:cs typeface="Times New Roman" pitchFamily="18" charset="0"/>
              </a:rPr>
              <a:t>Air Force Research Lab, 2001</a:t>
            </a:r>
          </a:p>
        </p:txBody>
      </p:sp>
      <p:sp>
        <p:nvSpPr>
          <p:cNvPr id="66565" name="Rectangle 5"/>
          <p:cNvSpPr>
            <a:spLocks noChangeArrowheads="1"/>
          </p:cNvSpPr>
          <p:nvPr/>
        </p:nvSpPr>
        <p:spPr bwMode="auto">
          <a:xfrm>
            <a:off x="641132" y="34162"/>
            <a:ext cx="7848600" cy="762000"/>
          </a:xfrm>
          <a:prstGeom prst="rect">
            <a:avLst/>
          </a:prstGeom>
          <a:noFill/>
          <a:ln w="9525">
            <a:noFill/>
            <a:miter lim="800000"/>
            <a:headEnd/>
            <a:tailEnd/>
          </a:ln>
        </p:spPr>
        <p:txBody>
          <a:bodyPr anchor="b"/>
          <a:lstStyle/>
          <a:p>
            <a:pPr eaLnBrk="0" hangingPunct="0"/>
            <a:r>
              <a:rPr kumimoji="1" lang="en-US" sz="3400" b="1" dirty="0">
                <a:effectLst>
                  <a:outerShdw blurRad="38100" dist="38100" dir="2700000" algn="tl">
                    <a:srgbClr val="C0C0C0"/>
                  </a:outerShdw>
                </a:effectLst>
                <a:latin typeface="+mj-lt"/>
                <a:cs typeface="Times New Roman" pitchFamily="18" charset="0"/>
              </a:rPr>
              <a:t>Improvement of Thermal Properties</a:t>
            </a:r>
          </a:p>
        </p:txBody>
      </p:sp>
      <p:pic>
        <p:nvPicPr>
          <p:cNvPr id="66566" name="Picture 6"/>
          <p:cNvPicPr>
            <a:picLocks noChangeAspect="1" noChangeArrowheads="1"/>
          </p:cNvPicPr>
          <p:nvPr/>
        </p:nvPicPr>
        <p:blipFill>
          <a:blip r:embed="rId4" cstate="print"/>
          <a:srcRect/>
          <a:stretch>
            <a:fillRect/>
          </a:stretch>
        </p:blipFill>
        <p:spPr bwMode="auto">
          <a:xfrm>
            <a:off x="5257800" y="762000"/>
            <a:ext cx="3592513" cy="5029200"/>
          </a:xfrm>
          <a:prstGeom prst="rect">
            <a:avLst/>
          </a:prstGeom>
          <a:noFill/>
          <a:ln w="9525">
            <a:noFill/>
            <a:miter lim="800000"/>
            <a:headEnd/>
            <a:tailEnd/>
          </a:ln>
          <a:effectLst/>
        </p:spPr>
      </p:pic>
      <p:sp>
        <p:nvSpPr>
          <p:cNvPr id="66567" name="Text Box 7"/>
          <p:cNvSpPr txBox="1">
            <a:spLocks noChangeArrowheads="1"/>
          </p:cNvSpPr>
          <p:nvPr/>
        </p:nvSpPr>
        <p:spPr bwMode="auto">
          <a:xfrm>
            <a:off x="5030726" y="5791200"/>
            <a:ext cx="3967753" cy="738664"/>
          </a:xfrm>
          <a:prstGeom prst="rect">
            <a:avLst/>
          </a:prstGeom>
          <a:noFill/>
          <a:ln w="9525">
            <a:noFill/>
            <a:miter lim="800000"/>
            <a:headEnd/>
            <a:tailEnd/>
          </a:ln>
          <a:effectLst/>
        </p:spPr>
        <p:txBody>
          <a:bodyPr wrap="none">
            <a:spAutoFit/>
          </a:bodyPr>
          <a:lstStyle/>
          <a:p>
            <a:pPr algn="ctr"/>
            <a:r>
              <a:rPr lang="en-US" sz="2400" b="1" dirty="0">
                <a:latin typeface="+mn-lt"/>
                <a:cs typeface="Times New Roman" pitchFamily="18" charset="0"/>
              </a:rPr>
              <a:t>Thermal Conductivity</a:t>
            </a:r>
          </a:p>
          <a:p>
            <a:pPr algn="ctr"/>
            <a:r>
              <a:rPr lang="en-US" b="1" dirty="0">
                <a:latin typeface="+mn-lt"/>
                <a:cs typeface="Times New Roman" pitchFamily="18" charset="0"/>
              </a:rPr>
              <a:t>PC with 5wt% clay </a:t>
            </a:r>
            <a:r>
              <a:rPr lang="en-US" b="1" dirty="0" err="1">
                <a:latin typeface="+mn-lt"/>
                <a:cs typeface="Times New Roman" pitchFamily="18" charset="0"/>
              </a:rPr>
              <a:t>nanocomposite</a:t>
            </a:r>
            <a:endParaRPr lang="en-US" b="1" dirty="0">
              <a:latin typeface="+mn-lt"/>
              <a:cs typeface="Times New Roman" pitchFamily="18" charset="0"/>
            </a:endParaRPr>
          </a:p>
        </p:txBody>
      </p:sp>
    </p:spTree>
    <p:extLst>
      <p:ext uri="{BB962C8B-B14F-4D97-AF65-F5344CB8AC3E}">
        <p14:creationId xmlns:p14="http://schemas.microsoft.com/office/powerpoint/2010/main" val="1582777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2" cstate="print"/>
          <a:srcRect/>
          <a:stretch>
            <a:fillRect/>
          </a:stretch>
        </p:blipFill>
        <p:spPr bwMode="auto">
          <a:xfrm>
            <a:off x="5867400" y="2438400"/>
            <a:ext cx="2660650" cy="3124200"/>
          </a:xfrm>
          <a:prstGeom prst="rect">
            <a:avLst/>
          </a:prstGeom>
          <a:noFill/>
          <a:ln w="9525">
            <a:noFill/>
            <a:miter lim="800000"/>
            <a:headEnd/>
            <a:tailEnd/>
          </a:ln>
          <a:effectLst/>
        </p:spPr>
      </p:pic>
      <p:sp>
        <p:nvSpPr>
          <p:cNvPr id="83970" name="Rectangle 2"/>
          <p:cNvSpPr>
            <a:spLocks noGrp="1" noChangeArrowheads="1"/>
          </p:cNvSpPr>
          <p:nvPr>
            <p:ph type="title"/>
          </p:nvPr>
        </p:nvSpPr>
        <p:spPr>
          <a:xfrm>
            <a:off x="457200" y="533400"/>
            <a:ext cx="8229600" cy="1143000"/>
          </a:xfrm>
        </p:spPr>
        <p:txBody>
          <a:bodyPr/>
          <a:lstStyle/>
          <a:p>
            <a:r>
              <a:rPr lang="en-US" sz="3600" b="1" dirty="0" err="1">
                <a:solidFill>
                  <a:schemeClr val="tx1"/>
                </a:solidFill>
              </a:rPr>
              <a:t>O'Lala</a:t>
            </a:r>
            <a:r>
              <a:rPr lang="en-US" sz="3600" b="1" dirty="0">
                <a:solidFill>
                  <a:schemeClr val="tx1"/>
                </a:solidFill>
              </a:rPr>
              <a:t> Foods - </a:t>
            </a:r>
            <a:r>
              <a:rPr lang="en-US" sz="3600" b="1" dirty="0" err="1">
                <a:solidFill>
                  <a:schemeClr val="tx1"/>
                </a:solidFill>
              </a:rPr>
              <a:t>Choco'la</a:t>
            </a:r>
            <a:r>
              <a:rPr lang="en-US" sz="3600" b="1" dirty="0">
                <a:solidFill>
                  <a:schemeClr val="tx1"/>
                </a:solidFill>
              </a:rPr>
              <a:t> Chewing Gum</a:t>
            </a:r>
          </a:p>
        </p:txBody>
      </p:sp>
      <p:sp>
        <p:nvSpPr>
          <p:cNvPr id="83971" name="Rectangle 3"/>
          <p:cNvSpPr>
            <a:spLocks noGrp="1" noChangeArrowheads="1"/>
          </p:cNvSpPr>
          <p:nvPr>
            <p:ph type="body" idx="1"/>
          </p:nvPr>
        </p:nvSpPr>
        <p:spPr>
          <a:xfrm>
            <a:off x="457200" y="1722438"/>
            <a:ext cx="8229600" cy="4525962"/>
          </a:xfrm>
        </p:spPr>
        <p:txBody>
          <a:bodyPr/>
          <a:lstStyle/>
          <a:p>
            <a:r>
              <a:rPr lang="en-US" sz="2400" b="1" dirty="0"/>
              <a:t>Incorporating chocolate into chewing gum has actually been challenging because the cocoa</a:t>
            </a:r>
          </a:p>
          <a:p>
            <a:pPr>
              <a:buFontTx/>
              <a:buNone/>
            </a:pPr>
            <a:r>
              <a:rPr lang="en-US" sz="2400" b="1" dirty="0"/>
              <a:t>	butter fats in chocolate cause the </a:t>
            </a:r>
          </a:p>
          <a:p>
            <a:pPr>
              <a:buFontTx/>
              <a:buNone/>
            </a:pPr>
            <a:r>
              <a:rPr lang="en-US" sz="2400" b="1" dirty="0"/>
              <a:t>	gum to lose its elastic nature</a:t>
            </a:r>
          </a:p>
          <a:p>
            <a:r>
              <a:rPr lang="en-US" sz="2400" b="1" dirty="0" err="1"/>
              <a:t>O’Lala</a:t>
            </a:r>
            <a:r>
              <a:rPr lang="en-US" sz="2400" b="1" dirty="0"/>
              <a:t> has incorporated </a:t>
            </a:r>
            <a:r>
              <a:rPr lang="en-US" sz="2400" b="1" dirty="0" err="1"/>
              <a:t>nano</a:t>
            </a:r>
            <a:r>
              <a:rPr lang="en-US" sz="2400" b="1" dirty="0"/>
              <a:t>-</a:t>
            </a:r>
          </a:p>
          <a:p>
            <a:pPr>
              <a:buFontTx/>
              <a:buNone/>
            </a:pPr>
            <a:r>
              <a:rPr lang="en-US" sz="2400" b="1" dirty="0"/>
              <a:t>	crystals that change the surface</a:t>
            </a:r>
          </a:p>
          <a:p>
            <a:pPr>
              <a:buFontTx/>
              <a:buNone/>
            </a:pPr>
            <a:r>
              <a:rPr lang="en-US" sz="2400" b="1" dirty="0"/>
              <a:t>	characteristics of the gum allowing</a:t>
            </a:r>
          </a:p>
          <a:p>
            <a:pPr>
              <a:buFontTx/>
              <a:buNone/>
            </a:pPr>
            <a:r>
              <a:rPr lang="en-US" sz="2400" b="1" dirty="0"/>
              <a:t>	for the incorporation of chocolate</a:t>
            </a:r>
          </a:p>
          <a:p>
            <a:pPr>
              <a:buFontTx/>
              <a:buNone/>
            </a:pPr>
            <a:r>
              <a:rPr lang="en-US" sz="2400" b="1" dirty="0"/>
              <a:t>	flavoring </a:t>
            </a:r>
          </a:p>
        </p:txBody>
      </p:sp>
    </p:spTree>
    <p:extLst>
      <p:ext uri="{BB962C8B-B14F-4D97-AF65-F5344CB8AC3E}">
        <p14:creationId xmlns:p14="http://schemas.microsoft.com/office/powerpoint/2010/main" val="31771367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381000" y="482600"/>
            <a:ext cx="8421688" cy="5934075"/>
            <a:chOff x="240" y="304"/>
            <a:chExt cx="5305" cy="3738"/>
          </a:xfrm>
        </p:grpSpPr>
        <p:pic>
          <p:nvPicPr>
            <p:cNvPr id="68611" name="Picture 3" descr="da vinci"/>
            <p:cNvPicPr>
              <a:picLocks noChangeAspect="1" noChangeArrowheads="1"/>
            </p:cNvPicPr>
            <p:nvPr/>
          </p:nvPicPr>
          <p:blipFill>
            <a:blip r:embed="rId2" cstate="print"/>
            <a:srcRect/>
            <a:stretch>
              <a:fillRect/>
            </a:stretch>
          </p:blipFill>
          <p:spPr bwMode="auto">
            <a:xfrm>
              <a:off x="976" y="304"/>
              <a:ext cx="3518" cy="3738"/>
            </a:xfrm>
            <a:prstGeom prst="rect">
              <a:avLst/>
            </a:prstGeom>
            <a:noFill/>
            <a:ln w="9525">
              <a:noFill/>
              <a:miter lim="800000"/>
              <a:headEnd/>
              <a:tailEnd/>
            </a:ln>
            <a:effectLst/>
          </p:spPr>
        </p:pic>
        <p:sp>
          <p:nvSpPr>
            <p:cNvPr id="68612" name="Text Box 4"/>
            <p:cNvSpPr txBox="1">
              <a:spLocks noChangeArrowheads="1"/>
            </p:cNvSpPr>
            <p:nvPr/>
          </p:nvSpPr>
          <p:spPr bwMode="auto">
            <a:xfrm>
              <a:off x="608" y="1391"/>
              <a:ext cx="736" cy="366"/>
            </a:xfrm>
            <a:prstGeom prst="rect">
              <a:avLst/>
            </a:prstGeom>
            <a:noFill/>
            <a:ln w="9525" algn="ctr">
              <a:noFill/>
              <a:miter lim="800000"/>
              <a:headEnd/>
              <a:tailEnd/>
            </a:ln>
            <a:effectLst/>
          </p:spPr>
          <p:txBody>
            <a:bodyPr>
              <a:spAutoFit/>
            </a:bodyPr>
            <a:lstStyle/>
            <a:p>
              <a:r>
                <a:rPr lang="en-US" sz="1600" b="1">
                  <a:solidFill>
                    <a:srgbClr val="000099"/>
                  </a:solidFill>
                  <a:effectLst>
                    <a:outerShdw blurRad="38100" dist="38100" dir="2700000" algn="tl">
                      <a:srgbClr val="C0C0C0"/>
                    </a:outerShdw>
                  </a:effectLst>
                </a:rPr>
                <a:t>Biological </a:t>
              </a:r>
            </a:p>
            <a:p>
              <a:r>
                <a:rPr lang="en-US" sz="1600" b="1">
                  <a:solidFill>
                    <a:srgbClr val="000099"/>
                  </a:solidFill>
                  <a:effectLst>
                    <a:outerShdw blurRad="38100" dist="38100" dir="2700000" algn="tl">
                      <a:srgbClr val="C0C0C0"/>
                    </a:outerShdw>
                  </a:effectLst>
                </a:rPr>
                <a:t>Research</a:t>
              </a:r>
            </a:p>
          </p:txBody>
        </p:sp>
        <p:sp>
          <p:nvSpPr>
            <p:cNvPr id="68613" name="WordArt 5"/>
            <p:cNvSpPr>
              <a:spLocks noChangeArrowheads="1" noChangeShapeType="1" noTextEdit="1"/>
            </p:cNvSpPr>
            <p:nvPr/>
          </p:nvSpPr>
          <p:spPr bwMode="auto">
            <a:xfrm>
              <a:off x="1872" y="1968"/>
              <a:ext cx="1698" cy="270"/>
            </a:xfrm>
            <a:prstGeom prst="rect">
              <a:avLst/>
            </a:prstGeom>
          </p:spPr>
          <p:txBody>
            <a:bodyPr wrap="none" fromWordArt="1">
              <a:prstTxWarp prst="textPlain">
                <a:avLst>
                  <a:gd name="adj" fmla="val 50000"/>
                </a:avLst>
              </a:prstTxWarp>
            </a:bodyPr>
            <a:lstStyle/>
            <a:p>
              <a:pPr algn="ctr"/>
              <a:r>
                <a:rPr lang="en-US" sz="2400" kern="10">
                  <a:ln w="12700">
                    <a:solidFill>
                      <a:srgbClr val="EAEAEA"/>
                    </a:solidFill>
                    <a:round/>
                    <a:headEnd/>
                    <a:tailEnd/>
                  </a:ln>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a:outerShdw dist="35921" dir="2700000" sy="50000" kx="2115830" algn="bl" rotWithShape="0">
                      <a:srgbClr val="C0C0C0">
                        <a:alpha val="80000"/>
                      </a:srgbClr>
                    </a:outerShdw>
                  </a:effectLst>
                  <a:latin typeface="Arial Black"/>
                </a:rPr>
                <a:t>NANOMEDICINE</a:t>
              </a:r>
            </a:p>
          </p:txBody>
        </p:sp>
        <p:sp>
          <p:nvSpPr>
            <p:cNvPr id="68614" name="Text Box 6"/>
            <p:cNvSpPr txBox="1">
              <a:spLocks noChangeArrowheads="1"/>
            </p:cNvSpPr>
            <p:nvPr/>
          </p:nvSpPr>
          <p:spPr bwMode="auto">
            <a:xfrm>
              <a:off x="1368" y="335"/>
              <a:ext cx="998"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Raw </a:t>
              </a:r>
            </a:p>
            <a:p>
              <a:pPr algn="ctr"/>
              <a:r>
                <a:rPr lang="en-US" sz="1600" b="1">
                  <a:solidFill>
                    <a:srgbClr val="000099"/>
                  </a:solidFill>
                  <a:effectLst>
                    <a:outerShdw blurRad="38100" dist="38100" dir="2700000" algn="tl">
                      <a:srgbClr val="C0C0C0"/>
                    </a:outerShdw>
                  </a:effectLst>
                </a:rPr>
                <a:t>Nanomaterials</a:t>
              </a:r>
            </a:p>
          </p:txBody>
        </p:sp>
        <p:sp>
          <p:nvSpPr>
            <p:cNvPr id="68615" name="Text Box 7"/>
            <p:cNvSpPr txBox="1">
              <a:spLocks noChangeArrowheads="1"/>
            </p:cNvSpPr>
            <p:nvPr/>
          </p:nvSpPr>
          <p:spPr bwMode="auto">
            <a:xfrm>
              <a:off x="2145" y="991"/>
              <a:ext cx="1104"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Nanostructured </a:t>
              </a:r>
            </a:p>
            <a:p>
              <a:pPr algn="ctr"/>
              <a:r>
                <a:rPr lang="en-US" sz="1600" b="1">
                  <a:solidFill>
                    <a:srgbClr val="000099"/>
                  </a:solidFill>
                  <a:effectLst>
                    <a:outerShdw blurRad="38100" dist="38100" dir="2700000" algn="tl">
                      <a:srgbClr val="C0C0C0"/>
                    </a:outerShdw>
                  </a:effectLst>
                </a:rPr>
                <a:t>Materials</a:t>
              </a:r>
            </a:p>
          </p:txBody>
        </p:sp>
        <p:sp>
          <p:nvSpPr>
            <p:cNvPr id="68616" name="Text Box 8"/>
            <p:cNvSpPr txBox="1">
              <a:spLocks noChangeArrowheads="1"/>
            </p:cNvSpPr>
            <p:nvPr/>
          </p:nvSpPr>
          <p:spPr bwMode="auto">
            <a:xfrm>
              <a:off x="4288" y="2031"/>
              <a:ext cx="1178"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Artificial Binding </a:t>
              </a:r>
            </a:p>
            <a:p>
              <a:pPr algn="ctr"/>
              <a:r>
                <a:rPr lang="en-US" sz="1600" b="1">
                  <a:solidFill>
                    <a:srgbClr val="000099"/>
                  </a:solidFill>
                  <a:effectLst>
                    <a:outerShdw blurRad="38100" dist="38100" dir="2700000" algn="tl">
                      <a:srgbClr val="C0C0C0"/>
                    </a:outerShdw>
                  </a:effectLst>
                </a:rPr>
                <a:t>Sites</a:t>
              </a:r>
            </a:p>
          </p:txBody>
        </p:sp>
        <p:sp>
          <p:nvSpPr>
            <p:cNvPr id="68617" name="Text Box 9"/>
            <p:cNvSpPr txBox="1">
              <a:spLocks noChangeArrowheads="1"/>
            </p:cNvSpPr>
            <p:nvPr/>
          </p:nvSpPr>
          <p:spPr bwMode="auto">
            <a:xfrm>
              <a:off x="3312" y="3592"/>
              <a:ext cx="1304"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Control of Surfaces</a:t>
              </a:r>
            </a:p>
          </p:txBody>
        </p:sp>
        <p:sp>
          <p:nvSpPr>
            <p:cNvPr id="68618" name="Text Box 10"/>
            <p:cNvSpPr txBox="1">
              <a:spLocks noChangeArrowheads="1"/>
            </p:cNvSpPr>
            <p:nvPr/>
          </p:nvSpPr>
          <p:spPr bwMode="auto">
            <a:xfrm>
              <a:off x="3928" y="3271"/>
              <a:ext cx="783"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Nanopores</a:t>
              </a:r>
            </a:p>
          </p:txBody>
        </p:sp>
        <p:sp>
          <p:nvSpPr>
            <p:cNvPr id="68619" name="Text Box 11"/>
            <p:cNvSpPr txBox="1">
              <a:spLocks noChangeArrowheads="1"/>
            </p:cNvSpPr>
            <p:nvPr/>
          </p:nvSpPr>
          <p:spPr bwMode="auto">
            <a:xfrm>
              <a:off x="286" y="2679"/>
              <a:ext cx="1149"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Cell Simulations </a:t>
              </a:r>
            </a:p>
            <a:p>
              <a:pPr algn="ctr"/>
              <a:r>
                <a:rPr lang="en-US" sz="1600" b="1">
                  <a:solidFill>
                    <a:srgbClr val="000099"/>
                  </a:solidFill>
                  <a:effectLst>
                    <a:outerShdw blurRad="38100" dist="38100" dir="2700000" algn="tl">
                      <a:srgbClr val="C0C0C0"/>
                    </a:outerShdw>
                  </a:effectLst>
                </a:rPr>
                <a:t>&amp; Diagnostics</a:t>
              </a:r>
            </a:p>
          </p:txBody>
        </p:sp>
        <p:sp>
          <p:nvSpPr>
            <p:cNvPr id="68620" name="Text Box 12"/>
            <p:cNvSpPr txBox="1">
              <a:spLocks noChangeArrowheads="1"/>
            </p:cNvSpPr>
            <p:nvPr/>
          </p:nvSpPr>
          <p:spPr bwMode="auto">
            <a:xfrm>
              <a:off x="815" y="3559"/>
              <a:ext cx="1637"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DNA Manipulation, </a:t>
              </a:r>
            </a:p>
            <a:p>
              <a:pPr algn="ctr"/>
              <a:r>
                <a:rPr lang="en-US" sz="1600" b="1">
                  <a:solidFill>
                    <a:srgbClr val="000099"/>
                  </a:solidFill>
                  <a:effectLst>
                    <a:outerShdw blurRad="38100" dist="38100" dir="2700000" algn="tl">
                      <a:srgbClr val="C0C0C0"/>
                    </a:outerShdw>
                  </a:effectLst>
                </a:rPr>
                <a:t>Sequencing, Diagnostics</a:t>
              </a:r>
            </a:p>
          </p:txBody>
        </p:sp>
        <p:sp>
          <p:nvSpPr>
            <p:cNvPr id="68621" name="Text Box 13"/>
            <p:cNvSpPr txBox="1">
              <a:spLocks noChangeArrowheads="1"/>
            </p:cNvSpPr>
            <p:nvPr/>
          </p:nvSpPr>
          <p:spPr bwMode="auto">
            <a:xfrm>
              <a:off x="4064" y="967"/>
              <a:ext cx="1481"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Tools and Diagnostics</a:t>
              </a:r>
            </a:p>
          </p:txBody>
        </p:sp>
        <p:sp>
          <p:nvSpPr>
            <p:cNvPr id="68622" name="Text Box 14"/>
            <p:cNvSpPr txBox="1">
              <a:spLocks noChangeArrowheads="1"/>
            </p:cNvSpPr>
            <p:nvPr/>
          </p:nvSpPr>
          <p:spPr bwMode="auto">
            <a:xfrm>
              <a:off x="2255" y="3007"/>
              <a:ext cx="879"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Intracellular </a:t>
              </a:r>
            </a:p>
            <a:p>
              <a:pPr algn="ctr"/>
              <a:r>
                <a:rPr lang="en-US" sz="1600" b="1">
                  <a:solidFill>
                    <a:srgbClr val="000099"/>
                  </a:solidFill>
                  <a:effectLst>
                    <a:outerShdw blurRad="38100" dist="38100" dir="2700000" algn="tl">
                      <a:srgbClr val="C0C0C0"/>
                    </a:outerShdw>
                  </a:effectLst>
                </a:rPr>
                <a:t>Devices</a:t>
              </a:r>
            </a:p>
          </p:txBody>
        </p:sp>
        <p:sp>
          <p:nvSpPr>
            <p:cNvPr id="68623" name="Text Box 15"/>
            <p:cNvSpPr txBox="1">
              <a:spLocks noChangeArrowheads="1"/>
            </p:cNvSpPr>
            <p:nvPr/>
          </p:nvSpPr>
          <p:spPr bwMode="auto">
            <a:xfrm>
              <a:off x="240" y="2047"/>
              <a:ext cx="948"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Drug Delivery</a:t>
              </a:r>
            </a:p>
          </p:txBody>
        </p:sp>
        <p:sp>
          <p:nvSpPr>
            <p:cNvPr id="68624" name="Text Box 16"/>
            <p:cNvSpPr txBox="1">
              <a:spLocks noChangeArrowheads="1"/>
            </p:cNvSpPr>
            <p:nvPr/>
          </p:nvSpPr>
          <p:spPr bwMode="auto">
            <a:xfrm>
              <a:off x="4136" y="1399"/>
              <a:ext cx="750" cy="366"/>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Molecular </a:t>
              </a:r>
            </a:p>
            <a:p>
              <a:r>
                <a:rPr lang="en-US" sz="1600" b="1">
                  <a:solidFill>
                    <a:srgbClr val="000099"/>
                  </a:solidFill>
                  <a:effectLst>
                    <a:outerShdw blurRad="38100" dist="38100" dir="2700000" algn="tl">
                      <a:srgbClr val="C0C0C0"/>
                    </a:outerShdw>
                  </a:effectLst>
                </a:rPr>
                <a:t>Medicine</a:t>
              </a:r>
            </a:p>
          </p:txBody>
        </p:sp>
        <p:sp>
          <p:nvSpPr>
            <p:cNvPr id="68625" name="Text Box 17"/>
            <p:cNvSpPr txBox="1">
              <a:spLocks noChangeArrowheads="1"/>
            </p:cNvSpPr>
            <p:nvPr/>
          </p:nvSpPr>
          <p:spPr bwMode="auto">
            <a:xfrm>
              <a:off x="3990" y="2695"/>
              <a:ext cx="1256"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Artificial Enzymes </a:t>
              </a:r>
            </a:p>
            <a:p>
              <a:pPr algn="ctr"/>
              <a:r>
                <a:rPr lang="en-US" sz="1600" b="1">
                  <a:solidFill>
                    <a:srgbClr val="000099"/>
                  </a:solidFill>
                  <a:effectLst>
                    <a:outerShdw blurRad="38100" dist="38100" dir="2700000" algn="tl">
                      <a:srgbClr val="C0C0C0"/>
                    </a:outerShdw>
                  </a:effectLst>
                </a:rPr>
                <a:t>&amp; Enzyme Control</a:t>
              </a:r>
            </a:p>
          </p:txBody>
        </p:sp>
        <p:sp>
          <p:nvSpPr>
            <p:cNvPr id="68626" name="Text Box 18"/>
            <p:cNvSpPr txBox="1">
              <a:spLocks noChangeArrowheads="1"/>
            </p:cNvSpPr>
            <p:nvPr/>
          </p:nvSpPr>
          <p:spPr bwMode="auto">
            <a:xfrm>
              <a:off x="664" y="3296"/>
              <a:ext cx="904"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Nanodevices</a:t>
              </a:r>
            </a:p>
          </p:txBody>
        </p:sp>
        <p:sp>
          <p:nvSpPr>
            <p:cNvPr id="68627" name="Text Box 19"/>
            <p:cNvSpPr txBox="1">
              <a:spLocks noChangeArrowheads="1"/>
            </p:cNvSpPr>
            <p:nvPr/>
          </p:nvSpPr>
          <p:spPr bwMode="auto">
            <a:xfrm>
              <a:off x="3063" y="327"/>
              <a:ext cx="1132" cy="366"/>
            </a:xfrm>
            <a:prstGeom prst="rect">
              <a:avLst/>
            </a:prstGeom>
            <a:noFill/>
            <a:ln w="9525" algn="ctr">
              <a:noFill/>
              <a:miter lim="800000"/>
              <a:headEnd/>
              <a:tailEnd/>
            </a:ln>
            <a:effectLst/>
          </p:spPr>
          <p:txBody>
            <a:bodyPr wrap="none">
              <a:spAutoFit/>
            </a:bodyPr>
            <a:lstStyle/>
            <a:p>
              <a:pPr algn="ctr"/>
              <a:r>
                <a:rPr lang="en-US" sz="1600" b="1">
                  <a:solidFill>
                    <a:srgbClr val="000099"/>
                  </a:solidFill>
                  <a:effectLst>
                    <a:outerShdw blurRad="38100" dist="38100" dir="2700000" algn="tl">
                      <a:srgbClr val="C0C0C0"/>
                    </a:outerShdw>
                  </a:effectLst>
                </a:rPr>
                <a:t>Biotechnology &amp;</a:t>
              </a:r>
            </a:p>
            <a:p>
              <a:pPr algn="ctr"/>
              <a:r>
                <a:rPr lang="en-US" sz="1600" b="1">
                  <a:solidFill>
                    <a:srgbClr val="000099"/>
                  </a:solidFill>
                  <a:effectLst>
                    <a:outerShdw blurRad="38100" dist="38100" dir="2700000" algn="tl">
                      <a:srgbClr val="C0C0C0"/>
                    </a:outerShdw>
                  </a:effectLst>
                </a:rPr>
                <a:t> Biorobotics</a:t>
              </a:r>
            </a:p>
          </p:txBody>
        </p:sp>
        <p:sp>
          <p:nvSpPr>
            <p:cNvPr id="68628" name="Text Box 20"/>
            <p:cNvSpPr txBox="1">
              <a:spLocks noChangeArrowheads="1"/>
            </p:cNvSpPr>
            <p:nvPr/>
          </p:nvSpPr>
          <p:spPr bwMode="auto">
            <a:xfrm>
              <a:off x="488" y="935"/>
              <a:ext cx="940" cy="212"/>
            </a:xfrm>
            <a:prstGeom prst="rect">
              <a:avLst/>
            </a:prstGeom>
            <a:noFill/>
            <a:ln w="9525" algn="ctr">
              <a:noFill/>
              <a:miter lim="800000"/>
              <a:headEnd/>
              <a:tailEnd/>
            </a:ln>
            <a:effectLst/>
          </p:spPr>
          <p:txBody>
            <a:bodyPr wrap="none">
              <a:spAutoFit/>
            </a:bodyPr>
            <a:lstStyle/>
            <a:p>
              <a:r>
                <a:rPr lang="en-US" sz="1600" b="1">
                  <a:solidFill>
                    <a:srgbClr val="000099"/>
                  </a:solidFill>
                  <a:effectLst>
                    <a:outerShdw blurRad="38100" dist="38100" dir="2700000" algn="tl">
                      <a:srgbClr val="C0C0C0"/>
                    </a:outerShdw>
                  </a:effectLst>
                </a:rPr>
                <a:t>Nanorobotics</a:t>
              </a:r>
            </a:p>
          </p:txBody>
        </p:sp>
        <p:sp>
          <p:nvSpPr>
            <p:cNvPr id="68629" name="AutoShape 21"/>
            <p:cNvSpPr>
              <a:spLocks noChangeArrowheads="1"/>
            </p:cNvSpPr>
            <p:nvPr/>
          </p:nvSpPr>
          <p:spPr bwMode="auto">
            <a:xfrm>
              <a:off x="2640" y="1344"/>
              <a:ext cx="96" cy="384"/>
            </a:xfrm>
            <a:prstGeom prst="upArrow">
              <a:avLst>
                <a:gd name="adj1" fmla="val 50000"/>
                <a:gd name="adj2" fmla="val 100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0" name="AutoShape 22"/>
            <p:cNvSpPr>
              <a:spLocks noChangeArrowheads="1"/>
            </p:cNvSpPr>
            <p:nvPr/>
          </p:nvSpPr>
          <p:spPr bwMode="auto">
            <a:xfrm flipV="1">
              <a:off x="2640" y="2592"/>
              <a:ext cx="96" cy="384"/>
            </a:xfrm>
            <a:prstGeom prst="upArrow">
              <a:avLst>
                <a:gd name="adj1" fmla="val 50000"/>
                <a:gd name="adj2" fmla="val 100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1" name="AutoShape 23"/>
            <p:cNvSpPr>
              <a:spLocks noChangeArrowheads="1"/>
            </p:cNvSpPr>
            <p:nvPr/>
          </p:nvSpPr>
          <p:spPr bwMode="auto">
            <a:xfrm>
              <a:off x="3888" y="2112"/>
              <a:ext cx="384" cy="96"/>
            </a:xfrm>
            <a:prstGeom prst="rightArrow">
              <a:avLst>
                <a:gd name="adj1" fmla="val 50000"/>
                <a:gd name="adj2" fmla="val 100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2" name="AutoShape 24"/>
            <p:cNvSpPr>
              <a:spLocks noChangeArrowheads="1"/>
            </p:cNvSpPr>
            <p:nvPr/>
          </p:nvSpPr>
          <p:spPr bwMode="auto">
            <a:xfrm rot="10800000">
              <a:off x="1152" y="2112"/>
              <a:ext cx="384" cy="96"/>
            </a:xfrm>
            <a:prstGeom prst="rightArrow">
              <a:avLst>
                <a:gd name="adj1" fmla="val 50000"/>
                <a:gd name="adj2" fmla="val 100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3" name="AutoShape 25"/>
            <p:cNvSpPr>
              <a:spLocks noChangeArrowheads="1"/>
            </p:cNvSpPr>
            <p:nvPr/>
          </p:nvSpPr>
          <p:spPr bwMode="auto">
            <a:xfrm rot="12878329">
              <a:off x="1288" y="1656"/>
              <a:ext cx="472" cy="96"/>
            </a:xfrm>
            <a:prstGeom prst="rightArrow">
              <a:avLst>
                <a:gd name="adj1" fmla="val 50000"/>
                <a:gd name="adj2" fmla="val 122917"/>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4" name="AutoShape 26"/>
            <p:cNvSpPr>
              <a:spLocks noChangeArrowheads="1"/>
            </p:cNvSpPr>
            <p:nvPr/>
          </p:nvSpPr>
          <p:spPr bwMode="auto">
            <a:xfrm rot="-2079944">
              <a:off x="3696" y="1680"/>
              <a:ext cx="472" cy="96"/>
            </a:xfrm>
            <a:prstGeom prst="rightArrow">
              <a:avLst>
                <a:gd name="adj1" fmla="val 50000"/>
                <a:gd name="adj2" fmla="val 122917"/>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5" name="AutoShape 27"/>
            <p:cNvSpPr>
              <a:spLocks noChangeArrowheads="1"/>
            </p:cNvSpPr>
            <p:nvPr/>
          </p:nvSpPr>
          <p:spPr bwMode="auto">
            <a:xfrm rot="2513140">
              <a:off x="3568" y="2576"/>
              <a:ext cx="472" cy="96"/>
            </a:xfrm>
            <a:prstGeom prst="rightArrow">
              <a:avLst>
                <a:gd name="adj1" fmla="val 50000"/>
                <a:gd name="adj2" fmla="val 122917"/>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6" name="AutoShape 28"/>
            <p:cNvSpPr>
              <a:spLocks noChangeArrowheads="1"/>
            </p:cNvSpPr>
            <p:nvPr/>
          </p:nvSpPr>
          <p:spPr bwMode="auto">
            <a:xfrm rot="8500923">
              <a:off x="1344" y="2544"/>
              <a:ext cx="472" cy="96"/>
            </a:xfrm>
            <a:prstGeom prst="rightArrow">
              <a:avLst>
                <a:gd name="adj1" fmla="val 50000"/>
                <a:gd name="adj2" fmla="val 122917"/>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7" name="AutoShape 29"/>
            <p:cNvSpPr>
              <a:spLocks noChangeArrowheads="1"/>
            </p:cNvSpPr>
            <p:nvPr/>
          </p:nvSpPr>
          <p:spPr bwMode="auto">
            <a:xfrm rot="-2550627">
              <a:off x="3360" y="1392"/>
              <a:ext cx="864" cy="96"/>
            </a:xfrm>
            <a:prstGeom prst="rightArrow">
              <a:avLst>
                <a:gd name="adj1" fmla="val 50000"/>
                <a:gd name="adj2" fmla="val 225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8" name="AutoShape 30"/>
            <p:cNvSpPr>
              <a:spLocks noChangeArrowheads="1"/>
            </p:cNvSpPr>
            <p:nvPr/>
          </p:nvSpPr>
          <p:spPr bwMode="auto">
            <a:xfrm rot="-8243151">
              <a:off x="1256" y="1384"/>
              <a:ext cx="864" cy="96"/>
            </a:xfrm>
            <a:prstGeom prst="rightArrow">
              <a:avLst>
                <a:gd name="adj1" fmla="val 50000"/>
                <a:gd name="adj2" fmla="val 225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39" name="AutoShape 31"/>
            <p:cNvSpPr>
              <a:spLocks noChangeArrowheads="1"/>
            </p:cNvSpPr>
            <p:nvPr/>
          </p:nvSpPr>
          <p:spPr bwMode="auto">
            <a:xfrm rot="-6829459">
              <a:off x="1512" y="1176"/>
              <a:ext cx="1200" cy="96"/>
            </a:xfrm>
            <a:prstGeom prst="rightArrow">
              <a:avLst>
                <a:gd name="adj1" fmla="val 50000"/>
                <a:gd name="adj2" fmla="val 3125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40" name="AutoShape 32"/>
            <p:cNvSpPr>
              <a:spLocks noChangeArrowheads="1"/>
            </p:cNvSpPr>
            <p:nvPr/>
          </p:nvSpPr>
          <p:spPr bwMode="auto">
            <a:xfrm rot="-25679639">
              <a:off x="2616" y="1176"/>
              <a:ext cx="1200" cy="96"/>
            </a:xfrm>
            <a:prstGeom prst="rightArrow">
              <a:avLst>
                <a:gd name="adj1" fmla="val 50000"/>
                <a:gd name="adj2" fmla="val 3125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41" name="AutoShape 33"/>
            <p:cNvSpPr>
              <a:spLocks noChangeArrowheads="1"/>
            </p:cNvSpPr>
            <p:nvPr/>
          </p:nvSpPr>
          <p:spPr bwMode="auto">
            <a:xfrm rot="2849373">
              <a:off x="3216" y="2976"/>
              <a:ext cx="864" cy="96"/>
            </a:xfrm>
            <a:prstGeom prst="rightArrow">
              <a:avLst>
                <a:gd name="adj1" fmla="val 50000"/>
                <a:gd name="adj2" fmla="val 225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42" name="AutoShape 34"/>
            <p:cNvSpPr>
              <a:spLocks noChangeArrowheads="1"/>
            </p:cNvSpPr>
            <p:nvPr/>
          </p:nvSpPr>
          <p:spPr bwMode="auto">
            <a:xfrm rot="7513487">
              <a:off x="1376" y="2976"/>
              <a:ext cx="864" cy="96"/>
            </a:xfrm>
            <a:prstGeom prst="rightArrow">
              <a:avLst>
                <a:gd name="adj1" fmla="val 50000"/>
                <a:gd name="adj2" fmla="val 2250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43" name="AutoShape 35"/>
            <p:cNvSpPr>
              <a:spLocks noChangeArrowheads="1"/>
            </p:cNvSpPr>
            <p:nvPr/>
          </p:nvSpPr>
          <p:spPr bwMode="auto">
            <a:xfrm rot="-39681592">
              <a:off x="2664" y="3000"/>
              <a:ext cx="1200" cy="96"/>
            </a:xfrm>
            <a:prstGeom prst="rightArrow">
              <a:avLst>
                <a:gd name="adj1" fmla="val 50000"/>
                <a:gd name="adj2" fmla="val 312500"/>
              </a:avLst>
            </a:prstGeom>
            <a:solidFill>
              <a:srgbClr val="000066"/>
            </a:solidFill>
            <a:ln w="9525" algn="ctr">
              <a:solidFill>
                <a:schemeClr val="tx1"/>
              </a:solidFill>
              <a:miter lim="800000"/>
              <a:headEnd/>
              <a:tailEnd/>
            </a:ln>
            <a:effectLst/>
          </p:spPr>
          <p:txBody>
            <a:bodyPr wrap="none" anchor="ctr"/>
            <a:lstStyle/>
            <a:p>
              <a:endParaRPr lang="en-US"/>
            </a:p>
          </p:txBody>
        </p:sp>
        <p:sp>
          <p:nvSpPr>
            <p:cNvPr id="68644" name="AutoShape 36"/>
            <p:cNvSpPr>
              <a:spLocks noChangeArrowheads="1"/>
            </p:cNvSpPr>
            <p:nvPr/>
          </p:nvSpPr>
          <p:spPr bwMode="auto">
            <a:xfrm rot="-35971370">
              <a:off x="1560" y="3000"/>
              <a:ext cx="1200" cy="96"/>
            </a:xfrm>
            <a:prstGeom prst="rightArrow">
              <a:avLst>
                <a:gd name="adj1" fmla="val 50000"/>
                <a:gd name="adj2" fmla="val 312500"/>
              </a:avLst>
            </a:prstGeom>
            <a:solidFill>
              <a:srgbClr val="000066"/>
            </a:solidFill>
            <a:ln w="9525" algn="ctr">
              <a:solidFill>
                <a:schemeClr val="tx1"/>
              </a:solidFill>
              <a:miter lim="800000"/>
              <a:headEnd/>
              <a:tailEnd/>
            </a:ln>
            <a:effectLst/>
          </p:spPr>
          <p:txBody>
            <a:bodyPr wrap="none" anchor="ctr"/>
            <a:lstStyle/>
            <a:p>
              <a:endParaRPr lang="en-US"/>
            </a:p>
          </p:txBody>
        </p:sp>
      </p:grpSp>
    </p:spTree>
    <p:extLst>
      <p:ext uri="{BB962C8B-B14F-4D97-AF65-F5344CB8AC3E}">
        <p14:creationId xmlns:p14="http://schemas.microsoft.com/office/powerpoint/2010/main" val="378926249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0"/>
          <p:cNvGrpSpPr>
            <a:grpSpLocks noChangeAspect="1"/>
          </p:cNvGrpSpPr>
          <p:nvPr/>
        </p:nvGrpSpPr>
        <p:grpSpPr bwMode="auto">
          <a:xfrm>
            <a:off x="2774351" y="4081742"/>
            <a:ext cx="3594556" cy="2436016"/>
            <a:chOff x="1968" y="3024"/>
            <a:chExt cx="1488" cy="1008"/>
          </a:xfrm>
        </p:grpSpPr>
        <p:pic>
          <p:nvPicPr>
            <p:cNvPr id="4" name="Picture 18" descr="Image09"/>
            <p:cNvPicPr>
              <a:picLocks noChangeAspect="1" noChangeArrowheads="1"/>
            </p:cNvPicPr>
            <p:nvPr/>
          </p:nvPicPr>
          <p:blipFill>
            <a:blip r:embed="rId2" cstate="print"/>
            <a:srcRect b="9677"/>
            <a:stretch>
              <a:fillRect/>
            </a:stretch>
          </p:blipFill>
          <p:spPr bwMode="auto">
            <a:xfrm>
              <a:off x="1968" y="3024"/>
              <a:ext cx="1488" cy="1008"/>
            </a:xfrm>
            <a:prstGeom prst="rect">
              <a:avLst/>
            </a:prstGeom>
            <a:noFill/>
            <a:ln w="9525">
              <a:solidFill>
                <a:schemeClr val="tx1"/>
              </a:solidFill>
              <a:miter lim="800000"/>
              <a:headEnd/>
              <a:tailEnd/>
            </a:ln>
          </p:spPr>
        </p:pic>
        <p:sp>
          <p:nvSpPr>
            <p:cNvPr id="5" name="Rectangle 31"/>
            <p:cNvSpPr>
              <a:spLocks noChangeAspect="1" noChangeArrowheads="1"/>
            </p:cNvSpPr>
            <p:nvPr/>
          </p:nvSpPr>
          <p:spPr bwMode="auto">
            <a:xfrm>
              <a:off x="2880" y="3840"/>
              <a:ext cx="576" cy="192"/>
            </a:xfrm>
            <a:prstGeom prst="rect">
              <a:avLst/>
            </a:prstGeom>
            <a:solidFill>
              <a:srgbClr val="000000"/>
            </a:solidFill>
            <a:ln w="9525">
              <a:noFill/>
              <a:miter lim="800000"/>
              <a:headEnd/>
              <a:tailEnd/>
            </a:ln>
          </p:spPr>
          <p:txBody>
            <a:bodyPr wrap="none" anchor="ctr"/>
            <a:lstStyle/>
            <a:p>
              <a:endParaRPr lang="en-US"/>
            </a:p>
          </p:txBody>
        </p:sp>
        <p:sp>
          <p:nvSpPr>
            <p:cNvPr id="6" name="Line 32"/>
            <p:cNvSpPr>
              <a:spLocks noChangeAspect="1" noChangeShapeType="1"/>
            </p:cNvSpPr>
            <p:nvPr/>
          </p:nvSpPr>
          <p:spPr bwMode="auto">
            <a:xfrm>
              <a:off x="2970" y="3997"/>
              <a:ext cx="402" cy="0"/>
            </a:xfrm>
            <a:prstGeom prst="line">
              <a:avLst/>
            </a:prstGeom>
            <a:noFill/>
            <a:ln w="57150">
              <a:solidFill>
                <a:schemeClr val="tx1"/>
              </a:solidFill>
              <a:round/>
              <a:headEnd/>
              <a:tailEnd/>
            </a:ln>
          </p:spPr>
          <p:txBody>
            <a:bodyPr/>
            <a:lstStyle/>
            <a:p>
              <a:endParaRPr lang="en-US"/>
            </a:p>
          </p:txBody>
        </p:sp>
        <p:sp>
          <p:nvSpPr>
            <p:cNvPr id="7" name="Text Box 33"/>
            <p:cNvSpPr txBox="1">
              <a:spLocks noChangeAspect="1" noChangeArrowheads="1"/>
            </p:cNvSpPr>
            <p:nvPr/>
          </p:nvSpPr>
          <p:spPr bwMode="auto">
            <a:xfrm>
              <a:off x="2976" y="3811"/>
              <a:ext cx="432" cy="158"/>
            </a:xfrm>
            <a:prstGeom prst="rect">
              <a:avLst/>
            </a:prstGeom>
            <a:noFill/>
            <a:ln w="9525">
              <a:noFill/>
              <a:miter lim="800000"/>
              <a:headEnd/>
              <a:tailEnd/>
            </a:ln>
          </p:spPr>
          <p:txBody>
            <a:bodyPr>
              <a:spAutoFit/>
            </a:bodyPr>
            <a:lstStyle/>
            <a:p>
              <a:r>
                <a:rPr lang="en-US" sz="1200" dirty="0">
                  <a:solidFill>
                    <a:schemeClr val="bg1"/>
                  </a:solidFill>
                </a:rPr>
                <a:t>50 </a:t>
              </a:r>
              <a:r>
                <a:rPr lang="en-US" sz="1200" dirty="0">
                  <a:solidFill>
                    <a:schemeClr val="bg1"/>
                  </a:solidFill>
                  <a:latin typeface="Symbol" pitchFamily="18" charset="2"/>
                </a:rPr>
                <a:t>m</a:t>
              </a:r>
              <a:r>
                <a:rPr lang="en-US" sz="1200" dirty="0">
                  <a:solidFill>
                    <a:schemeClr val="bg1"/>
                  </a:solidFill>
                </a:rPr>
                <a:t>m</a:t>
              </a:r>
            </a:p>
          </p:txBody>
        </p:sp>
      </p:grpSp>
      <p:pic>
        <p:nvPicPr>
          <p:cNvPr id="8" name="Picture 2" descr="Picture133"/>
          <p:cNvPicPr>
            <a:picLocks noChangeAspect="1" noChangeArrowheads="1"/>
          </p:cNvPicPr>
          <p:nvPr/>
        </p:nvPicPr>
        <p:blipFill>
          <a:blip r:embed="rId3" cstate="print"/>
          <a:srcRect/>
          <a:stretch>
            <a:fillRect/>
          </a:stretch>
        </p:blipFill>
        <p:spPr bwMode="auto">
          <a:xfrm>
            <a:off x="2388769" y="1055662"/>
            <a:ext cx="4380046" cy="2442449"/>
          </a:xfrm>
          <a:prstGeom prst="rect">
            <a:avLst/>
          </a:prstGeom>
          <a:noFill/>
          <a:ln w="9525">
            <a:noFill/>
            <a:miter lim="800000"/>
            <a:headEnd/>
            <a:tailEnd/>
          </a:ln>
        </p:spPr>
      </p:pic>
      <p:sp>
        <p:nvSpPr>
          <p:cNvPr id="9" name="TextBox 8"/>
          <p:cNvSpPr txBox="1"/>
          <p:nvPr/>
        </p:nvSpPr>
        <p:spPr>
          <a:xfrm>
            <a:off x="2014875" y="3475073"/>
            <a:ext cx="4841710" cy="646331"/>
          </a:xfrm>
          <a:prstGeom prst="rect">
            <a:avLst/>
          </a:prstGeom>
          <a:noFill/>
        </p:spPr>
        <p:txBody>
          <a:bodyPr wrap="none" rtlCol="0">
            <a:spAutoFit/>
          </a:bodyPr>
          <a:lstStyle/>
          <a:p>
            <a:pPr marL="342900" indent="-342900">
              <a:buAutoNum type="alphaUcParenR"/>
            </a:pPr>
            <a:r>
              <a:rPr lang="en-US" dirty="0" smtClean="0"/>
              <a:t>Bend bars made using 400 micron thick molds</a:t>
            </a:r>
          </a:p>
          <a:p>
            <a:pPr marL="342900" indent="-342900">
              <a:buAutoNum type="alphaUcParenR"/>
            </a:pPr>
            <a:r>
              <a:rPr lang="en-US" dirty="0" smtClean="0"/>
              <a:t>Bend bars made using 25 micron thick molds</a:t>
            </a:r>
            <a:endParaRPr lang="en-US" dirty="0"/>
          </a:p>
        </p:txBody>
      </p:sp>
      <p:sp>
        <p:nvSpPr>
          <p:cNvPr id="10" name="Title 9"/>
          <p:cNvSpPr>
            <a:spLocks noGrp="1"/>
          </p:cNvSpPr>
          <p:nvPr>
            <p:ph type="title"/>
          </p:nvPr>
        </p:nvSpPr>
        <p:spPr>
          <a:xfrm>
            <a:off x="457200" y="274638"/>
            <a:ext cx="8229600" cy="781652"/>
          </a:xfrm>
        </p:spPr>
        <p:txBody>
          <a:bodyPr/>
          <a:lstStyle/>
          <a:p>
            <a:r>
              <a:rPr lang="en-US" sz="3600" b="1" dirty="0" smtClean="0"/>
              <a:t>Surgical Tools</a:t>
            </a:r>
            <a:endParaRPr lang="en-US" sz="3600" b="1" dirty="0"/>
          </a:p>
        </p:txBody>
      </p:sp>
    </p:spTree>
    <p:extLst>
      <p:ext uri="{BB962C8B-B14F-4D97-AF65-F5344CB8AC3E}">
        <p14:creationId xmlns:p14="http://schemas.microsoft.com/office/powerpoint/2010/main" val="3751155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28600"/>
            <a:ext cx="7772400" cy="1143000"/>
          </a:xfrm>
        </p:spPr>
        <p:txBody>
          <a:bodyPr/>
          <a:lstStyle/>
          <a:p>
            <a:r>
              <a:rPr lang="en-US" sz="4000" b="1" dirty="0" err="1">
                <a:solidFill>
                  <a:schemeClr val="tx1"/>
                </a:solidFill>
              </a:rPr>
              <a:t>Nanocomposite</a:t>
            </a:r>
            <a:r>
              <a:rPr lang="en-US" sz="4000" b="1" dirty="0">
                <a:solidFill>
                  <a:schemeClr val="tx1"/>
                </a:solidFill>
              </a:rPr>
              <a:t> Particles</a:t>
            </a:r>
          </a:p>
        </p:txBody>
      </p:sp>
      <p:grpSp>
        <p:nvGrpSpPr>
          <p:cNvPr id="56323" name="Group 3"/>
          <p:cNvGrpSpPr>
            <a:grpSpLocks/>
          </p:cNvGrpSpPr>
          <p:nvPr/>
        </p:nvGrpSpPr>
        <p:grpSpPr bwMode="auto">
          <a:xfrm>
            <a:off x="533400" y="1714500"/>
            <a:ext cx="3505200" cy="2971800"/>
            <a:chOff x="432" y="1584"/>
            <a:chExt cx="1920" cy="1680"/>
          </a:xfrm>
        </p:grpSpPr>
        <p:pic>
          <p:nvPicPr>
            <p:cNvPr id="56324" name="Picture 4" descr="TEM2221"/>
            <p:cNvPicPr>
              <a:picLocks noChangeAspect="1" noChangeArrowheads="1"/>
            </p:cNvPicPr>
            <p:nvPr/>
          </p:nvPicPr>
          <p:blipFill>
            <a:blip r:embed="rId4" cstate="print"/>
            <a:srcRect/>
            <a:stretch>
              <a:fillRect/>
            </a:stretch>
          </p:blipFill>
          <p:spPr bwMode="auto">
            <a:xfrm>
              <a:off x="480" y="1584"/>
              <a:ext cx="1859" cy="1678"/>
            </a:xfrm>
            <a:prstGeom prst="rect">
              <a:avLst/>
            </a:prstGeom>
            <a:noFill/>
          </p:spPr>
        </p:pic>
        <p:grpSp>
          <p:nvGrpSpPr>
            <p:cNvPr id="56325" name="Group 5"/>
            <p:cNvGrpSpPr>
              <a:grpSpLocks/>
            </p:cNvGrpSpPr>
            <p:nvPr/>
          </p:nvGrpSpPr>
          <p:grpSpPr bwMode="auto">
            <a:xfrm>
              <a:off x="1920" y="2928"/>
              <a:ext cx="336" cy="139"/>
              <a:chOff x="4512" y="1584"/>
              <a:chExt cx="336" cy="139"/>
            </a:xfrm>
          </p:grpSpPr>
          <p:sp>
            <p:nvSpPr>
              <p:cNvPr id="56326" name="Line 6"/>
              <p:cNvSpPr>
                <a:spLocks noChangeShapeType="1"/>
              </p:cNvSpPr>
              <p:nvPr/>
            </p:nvSpPr>
            <p:spPr bwMode="auto">
              <a:xfrm>
                <a:off x="4560" y="1584"/>
                <a:ext cx="192" cy="0"/>
              </a:xfrm>
              <a:prstGeom prst="line">
                <a:avLst/>
              </a:prstGeom>
              <a:noFill/>
              <a:ln w="28575">
                <a:solidFill>
                  <a:schemeClr val="bg1"/>
                </a:solidFill>
                <a:round/>
                <a:headEnd/>
                <a:tailEnd/>
              </a:ln>
              <a:effectLst/>
            </p:spPr>
            <p:txBody>
              <a:bodyPr/>
              <a:lstStyle/>
              <a:p>
                <a:endParaRPr lang="en-US"/>
              </a:p>
            </p:txBody>
          </p:sp>
          <p:sp>
            <p:nvSpPr>
              <p:cNvPr id="56327" name="Text Box 7"/>
              <p:cNvSpPr txBox="1">
                <a:spLocks noChangeArrowheads="1"/>
              </p:cNvSpPr>
              <p:nvPr/>
            </p:nvSpPr>
            <p:spPr bwMode="auto">
              <a:xfrm>
                <a:off x="4512" y="1584"/>
                <a:ext cx="336" cy="139"/>
              </a:xfrm>
              <a:prstGeom prst="rect">
                <a:avLst/>
              </a:prstGeom>
              <a:noFill/>
              <a:ln w="9525">
                <a:noFill/>
                <a:miter lim="800000"/>
                <a:headEnd/>
                <a:tailEnd/>
              </a:ln>
              <a:effectLst/>
            </p:spPr>
            <p:txBody>
              <a:bodyPr>
                <a:spAutoFit/>
              </a:bodyPr>
              <a:lstStyle/>
              <a:p>
                <a:pPr>
                  <a:spcBef>
                    <a:spcPct val="50000"/>
                  </a:spcBef>
                </a:pPr>
                <a:r>
                  <a:rPr lang="en-US" sz="1000">
                    <a:latin typeface="Times New Roman" pitchFamily="18" charset="0"/>
                    <a:cs typeface="Times New Roman" pitchFamily="18" charset="0"/>
                  </a:rPr>
                  <a:t>20 nm</a:t>
                </a:r>
              </a:p>
            </p:txBody>
          </p:sp>
        </p:grpSp>
        <p:sp>
          <p:nvSpPr>
            <p:cNvPr id="56328" name="Rectangle 8"/>
            <p:cNvSpPr>
              <a:spLocks noChangeArrowheads="1"/>
            </p:cNvSpPr>
            <p:nvPr/>
          </p:nvSpPr>
          <p:spPr bwMode="auto">
            <a:xfrm>
              <a:off x="432" y="3120"/>
              <a:ext cx="1920" cy="144"/>
            </a:xfrm>
            <a:prstGeom prst="rect">
              <a:avLst/>
            </a:prstGeom>
            <a:solidFill>
              <a:schemeClr val="bg1"/>
            </a:solidFill>
            <a:ln w="9525">
              <a:noFill/>
              <a:miter lim="800000"/>
              <a:headEnd/>
              <a:tailEnd/>
            </a:ln>
            <a:effectLst/>
          </p:spPr>
          <p:txBody>
            <a:bodyPr wrap="none" anchor="ctr"/>
            <a:lstStyle/>
            <a:p>
              <a:endParaRPr lang="en-US"/>
            </a:p>
          </p:txBody>
        </p:sp>
      </p:grpSp>
      <p:graphicFrame>
        <p:nvGraphicFramePr>
          <p:cNvPr id="56329" name="Object 9"/>
          <p:cNvGraphicFramePr>
            <a:graphicFrameLocks noGrp="1" noChangeAspect="1"/>
          </p:cNvGraphicFramePr>
          <p:nvPr>
            <p:ph idx="1"/>
          </p:nvPr>
        </p:nvGraphicFramePr>
        <p:xfrm>
          <a:off x="1066800" y="4572000"/>
          <a:ext cx="2667000" cy="1770063"/>
        </p:xfrm>
        <a:graphic>
          <a:graphicData uri="http://schemas.openxmlformats.org/presentationml/2006/ole">
            <mc:AlternateContent xmlns:mc="http://schemas.openxmlformats.org/markup-compatibility/2006">
              <mc:Choice xmlns:v="urn:schemas-microsoft-com:vml" Requires="v">
                <p:oleObj spid="_x0000_s57358" name="Photo Editor Photo" r:id="rId5" imgW="3000000" imgH="1991003" progId="">
                  <p:embed/>
                </p:oleObj>
              </mc:Choice>
              <mc:Fallback>
                <p:oleObj name="Photo Editor Photo" r:id="rId5" imgW="3000000" imgH="199100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572000"/>
                        <a:ext cx="26670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30" name="Text Box 10"/>
          <p:cNvSpPr txBox="1">
            <a:spLocks noChangeArrowheads="1"/>
          </p:cNvSpPr>
          <p:nvPr/>
        </p:nvSpPr>
        <p:spPr bwMode="auto">
          <a:xfrm>
            <a:off x="4191000" y="1232336"/>
            <a:ext cx="4648200" cy="5262979"/>
          </a:xfrm>
          <a:prstGeom prst="rect">
            <a:avLst/>
          </a:prstGeom>
          <a:noFill/>
          <a:ln w="9525">
            <a:noFill/>
            <a:miter lim="800000"/>
            <a:headEnd/>
            <a:tailEnd/>
          </a:ln>
          <a:effectLst/>
        </p:spPr>
        <p:txBody>
          <a:bodyPr>
            <a:spAutoFit/>
          </a:bodyPr>
          <a:lstStyle/>
          <a:p>
            <a:pPr marL="228600" indent="-228600">
              <a:buSzPct val="150000"/>
              <a:buFontTx/>
              <a:buChar char="•"/>
            </a:pPr>
            <a:r>
              <a:rPr lang="en-US" sz="2400" b="1" dirty="0">
                <a:latin typeface="+mn-lt"/>
                <a:cs typeface="Times New Roman" pitchFamily="18" charset="0"/>
              </a:rPr>
              <a:t> Particles on the order of 1 – 100 nm in diameter</a:t>
            </a:r>
          </a:p>
          <a:p>
            <a:pPr marL="228600" indent="-228600">
              <a:buSzPct val="150000"/>
              <a:buFontTx/>
              <a:buChar char="•"/>
            </a:pPr>
            <a:r>
              <a:rPr lang="en-US" sz="2400" b="1" dirty="0">
                <a:latin typeface="+mn-lt"/>
                <a:cs typeface="Times New Roman" pitchFamily="18" charset="0"/>
              </a:rPr>
              <a:t> Shell and core of particle are two different materials</a:t>
            </a:r>
          </a:p>
          <a:p>
            <a:pPr marL="228600" indent="-228600">
              <a:buSzPct val="150000"/>
              <a:buFontTx/>
              <a:buChar char="•"/>
            </a:pPr>
            <a:r>
              <a:rPr lang="en-US" sz="2400" b="1" dirty="0">
                <a:latin typeface="+mn-lt"/>
                <a:cs typeface="Times New Roman" pitchFamily="18" charset="0"/>
              </a:rPr>
              <a:t> Can be tailored to absorb specific radiation frequencies – military application</a:t>
            </a:r>
          </a:p>
          <a:p>
            <a:pPr marL="228600" indent="-228600">
              <a:buSzPct val="150000"/>
              <a:buFontTx/>
              <a:buChar char="•"/>
            </a:pPr>
            <a:r>
              <a:rPr lang="en-US" sz="2400" b="1" dirty="0">
                <a:latin typeface="+mn-lt"/>
                <a:cs typeface="Times New Roman" pitchFamily="18" charset="0"/>
              </a:rPr>
              <a:t> Can be designed to emit specific wavelengths of light – flat panel displays</a:t>
            </a:r>
          </a:p>
          <a:p>
            <a:pPr marL="228600" indent="-228600">
              <a:buSzPct val="150000"/>
              <a:buFontTx/>
              <a:buChar char="•"/>
            </a:pPr>
            <a:r>
              <a:rPr lang="en-US" sz="2400" b="1" dirty="0">
                <a:latin typeface="+mn-lt"/>
                <a:cs typeface="Times New Roman" pitchFamily="18" charset="0"/>
              </a:rPr>
              <a:t> Can be designed with any desired surface – biomedical imaging and drug delivery</a:t>
            </a:r>
          </a:p>
        </p:txBody>
      </p:sp>
      <p:sp>
        <p:nvSpPr>
          <p:cNvPr id="56331" name="Text Box 11"/>
          <p:cNvSpPr txBox="1">
            <a:spLocks noChangeArrowheads="1"/>
          </p:cNvSpPr>
          <p:nvPr/>
        </p:nvSpPr>
        <p:spPr bwMode="auto">
          <a:xfrm>
            <a:off x="144946" y="1371600"/>
            <a:ext cx="4121641" cy="369332"/>
          </a:xfrm>
          <a:prstGeom prst="rect">
            <a:avLst/>
          </a:prstGeom>
          <a:noFill/>
          <a:ln w="9525">
            <a:noFill/>
            <a:miter lim="800000"/>
            <a:headEnd/>
            <a:tailEnd/>
          </a:ln>
          <a:effectLst/>
        </p:spPr>
        <p:txBody>
          <a:bodyPr wrap="none">
            <a:spAutoFit/>
          </a:bodyPr>
          <a:lstStyle/>
          <a:p>
            <a:r>
              <a:rPr lang="en-US" b="1" dirty="0">
                <a:solidFill>
                  <a:srgbClr val="FF0000"/>
                </a:solidFill>
                <a:latin typeface="Arial" pitchFamily="34" charset="0"/>
                <a:cs typeface="Arial" pitchFamily="34" charset="0"/>
              </a:rPr>
              <a:t>Silica shell with </a:t>
            </a:r>
            <a:r>
              <a:rPr lang="en-US" b="1" dirty="0" err="1">
                <a:solidFill>
                  <a:srgbClr val="FF0000"/>
                </a:solidFill>
                <a:latin typeface="Arial" pitchFamily="34" charset="0"/>
                <a:cs typeface="Arial" pitchFamily="34" charset="0"/>
              </a:rPr>
              <a:t>rhodamine</a:t>
            </a:r>
            <a:r>
              <a:rPr lang="en-US" b="1" dirty="0">
                <a:solidFill>
                  <a:srgbClr val="FF0000"/>
                </a:solidFill>
                <a:latin typeface="Arial" pitchFamily="34" charset="0"/>
                <a:cs typeface="Arial" pitchFamily="34" charset="0"/>
              </a:rPr>
              <a:t> WT core</a:t>
            </a:r>
          </a:p>
        </p:txBody>
      </p:sp>
    </p:spTree>
    <p:extLst>
      <p:ext uri="{BB962C8B-B14F-4D97-AF65-F5344CB8AC3E}">
        <p14:creationId xmlns:p14="http://schemas.microsoft.com/office/powerpoint/2010/main" val="337526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Drug Delivery Systems</a:t>
            </a:r>
            <a:endParaRPr lang="en-US" sz="4000" b="1" dirty="0"/>
          </a:p>
        </p:txBody>
      </p:sp>
      <p:sp>
        <p:nvSpPr>
          <p:cNvPr id="3" name="Content Placeholder 2"/>
          <p:cNvSpPr>
            <a:spLocks noGrp="1"/>
          </p:cNvSpPr>
          <p:nvPr>
            <p:ph idx="1"/>
          </p:nvPr>
        </p:nvSpPr>
        <p:spPr/>
        <p:txBody>
          <a:bodyPr/>
          <a:lstStyle/>
          <a:p>
            <a:endParaRPr lang="en-US" dirty="0"/>
          </a:p>
        </p:txBody>
      </p:sp>
      <p:pic>
        <p:nvPicPr>
          <p:cNvPr id="4" name="Picture 3" descr="food058.jpg"/>
          <p:cNvPicPr>
            <a:picLocks noChangeAspect="1"/>
          </p:cNvPicPr>
          <p:nvPr/>
        </p:nvPicPr>
        <p:blipFill>
          <a:blip r:embed="rId2" cstate="print"/>
          <a:stretch>
            <a:fillRect/>
          </a:stretch>
        </p:blipFill>
        <p:spPr>
          <a:xfrm>
            <a:off x="1027972" y="1953792"/>
            <a:ext cx="3712996" cy="2180451"/>
          </a:xfrm>
          <a:prstGeom prst="rect">
            <a:avLst/>
          </a:prstGeom>
          <a:ln w="38100" cap="flat" cmpd="sng" algn="ctr">
            <a:solidFill>
              <a:srgbClr val="452F54"/>
            </a:solidFill>
            <a:prstDash val="solid"/>
            <a:round/>
            <a:headEnd type="none" w="med" len="med"/>
            <a:tailEnd type="none" w="med" len="med"/>
          </a:ln>
        </p:spPr>
      </p:pic>
      <p:pic>
        <p:nvPicPr>
          <p:cNvPr id="5" name="Picture 2"/>
          <p:cNvPicPr>
            <a:picLocks noChangeAspect="1" noChangeArrowheads="1"/>
          </p:cNvPicPr>
          <p:nvPr/>
        </p:nvPicPr>
        <p:blipFill>
          <a:blip r:embed="rId3" cstate="print"/>
          <a:srcRect/>
          <a:stretch>
            <a:fillRect/>
          </a:stretch>
        </p:blipFill>
        <p:spPr bwMode="auto">
          <a:xfrm>
            <a:off x="826480" y="4355602"/>
            <a:ext cx="4019320" cy="1544301"/>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2235" y="1471891"/>
            <a:ext cx="3208914" cy="4835842"/>
          </a:xfrm>
          <a:prstGeom prst="rect">
            <a:avLst/>
          </a:prstGeom>
        </p:spPr>
      </p:pic>
      <p:sp>
        <p:nvSpPr>
          <p:cNvPr id="7" name="TextBox 6"/>
          <p:cNvSpPr txBox="1"/>
          <p:nvPr/>
        </p:nvSpPr>
        <p:spPr>
          <a:xfrm>
            <a:off x="1198161" y="6195842"/>
            <a:ext cx="4476546" cy="369332"/>
          </a:xfrm>
          <a:prstGeom prst="rect">
            <a:avLst/>
          </a:prstGeom>
          <a:noFill/>
        </p:spPr>
        <p:txBody>
          <a:bodyPr wrap="none" rtlCol="0">
            <a:spAutoFit/>
          </a:bodyPr>
          <a:lstStyle/>
          <a:p>
            <a:r>
              <a:rPr lang="en-US" dirty="0" smtClean="0"/>
              <a:t>Erica </a:t>
            </a:r>
            <a:r>
              <a:rPr lang="en-US" dirty="0" err="1" smtClean="0"/>
              <a:t>Marden</a:t>
            </a:r>
            <a:r>
              <a:rPr lang="en-US" dirty="0" smtClean="0"/>
              <a:t> Senior Honors Thesis, 2012</a:t>
            </a:r>
            <a:endParaRPr lang="en-US" dirty="0"/>
          </a:p>
        </p:txBody>
      </p:sp>
    </p:spTree>
    <p:extLst>
      <p:ext uri="{BB962C8B-B14F-4D97-AF65-F5344CB8AC3E}">
        <p14:creationId xmlns:p14="http://schemas.microsoft.com/office/powerpoint/2010/main" val="4680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Polymers in General</a:t>
            </a:r>
            <a:endParaRPr lang="en-US" sz="4000" b="1" dirty="0"/>
          </a:p>
        </p:txBody>
      </p:sp>
      <p:sp>
        <p:nvSpPr>
          <p:cNvPr id="3" name="Content Placeholder 2"/>
          <p:cNvSpPr>
            <a:spLocks noGrp="1"/>
          </p:cNvSpPr>
          <p:nvPr>
            <p:ph idx="1"/>
          </p:nvPr>
        </p:nvSpPr>
        <p:spPr/>
        <p:txBody>
          <a:bodyPr/>
          <a:lstStyle/>
          <a:p>
            <a:r>
              <a:rPr lang="en-US" sz="2800" b="1" dirty="0" smtClean="0"/>
              <a:t>Long carbon chains (does not have to be carbon)</a:t>
            </a:r>
          </a:p>
          <a:p>
            <a:r>
              <a:rPr lang="en-US" sz="2800" b="1" dirty="0" smtClean="0"/>
              <a:t>Covalent bonds within chains with covalent and van </a:t>
            </a:r>
            <a:r>
              <a:rPr lang="en-US" sz="2800" b="1" dirty="0" err="1" smtClean="0"/>
              <a:t>der</a:t>
            </a:r>
            <a:r>
              <a:rPr lang="en-US" sz="2800" b="1" dirty="0" smtClean="0"/>
              <a:t> Waals bonds between chains</a:t>
            </a:r>
          </a:p>
          <a:p>
            <a:r>
              <a:rPr lang="en-US" sz="2800" b="1" dirty="0" smtClean="0"/>
              <a:t>Low stiffness and high ductility/toughness</a:t>
            </a:r>
          </a:p>
          <a:p>
            <a:r>
              <a:rPr lang="en-US" sz="2800" b="1" dirty="0" smtClean="0"/>
              <a:t>Low temperature</a:t>
            </a:r>
          </a:p>
          <a:p>
            <a:r>
              <a:rPr lang="en-US" sz="2800" b="1" dirty="0" smtClean="0"/>
              <a:t>Performance highly dependent on molecular weight and degree of </a:t>
            </a:r>
            <a:r>
              <a:rPr lang="en-US" sz="2800" b="1" dirty="0" err="1" smtClean="0"/>
              <a:t>crystallinity</a:t>
            </a:r>
            <a:endParaRPr lang="en-US" sz="2800" b="1" dirty="0" smtClean="0"/>
          </a:p>
          <a:p>
            <a:endParaRPr lang="en-US" sz="2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199" y="371015"/>
            <a:ext cx="8229600" cy="1143000"/>
          </a:xfrm>
        </p:spPr>
        <p:txBody>
          <a:bodyPr/>
          <a:lstStyle/>
          <a:p>
            <a:r>
              <a:rPr lang="en-US" sz="3200" b="1" dirty="0"/>
              <a:t>THE MATERIALS’ SCIENCE TETRAHEDRON</a:t>
            </a:r>
          </a:p>
        </p:txBody>
      </p:sp>
      <p:pic>
        <p:nvPicPr>
          <p:cNvPr id="4099" name="Picture 3"/>
          <p:cNvPicPr>
            <a:picLocks noGrp="1" noChangeAspect="1" noChangeArrowheads="1"/>
          </p:cNvPicPr>
          <p:nvPr>
            <p:ph type="dgm" idx="1"/>
          </p:nvPr>
        </p:nvPicPr>
        <p:blipFill>
          <a:blip r:embed="rId3" cstate="print"/>
          <a:srcRect/>
          <a:stretch>
            <a:fillRect/>
          </a:stretch>
        </p:blipFill>
        <p:spPr>
          <a:xfrm>
            <a:off x="457199" y="1415345"/>
            <a:ext cx="8229600" cy="2801938"/>
          </a:xfrm>
          <a:solidFill>
            <a:schemeClr val="accent2"/>
          </a:solidFill>
          <a:ln/>
        </p:spPr>
      </p:pic>
      <p:sp>
        <p:nvSpPr>
          <p:cNvPr id="4100" name="Rectangle 4"/>
          <p:cNvSpPr>
            <a:spLocks noChangeArrowheads="1"/>
          </p:cNvSpPr>
          <p:nvPr/>
        </p:nvSpPr>
        <p:spPr bwMode="auto">
          <a:xfrm>
            <a:off x="457199" y="2271712"/>
            <a:ext cx="914400" cy="395288"/>
          </a:xfrm>
          <a:prstGeom prst="rect">
            <a:avLst/>
          </a:prstGeom>
          <a:noFill/>
          <a:ln w="28575">
            <a:solidFill>
              <a:srgbClr val="66FF33"/>
            </a:solidFill>
            <a:miter lim="800000"/>
            <a:headEnd/>
            <a:tailEnd/>
          </a:ln>
          <a:effectLst/>
        </p:spPr>
        <p:txBody>
          <a:bodyPr wrap="none" anchor="ctr"/>
          <a:lstStyle/>
          <a:p>
            <a:endParaRPr lang="en-US"/>
          </a:p>
        </p:txBody>
      </p:sp>
      <p:sp>
        <p:nvSpPr>
          <p:cNvPr id="4101" name="Text Box 5"/>
          <p:cNvSpPr txBox="1">
            <a:spLocks noChangeArrowheads="1"/>
          </p:cNvSpPr>
          <p:nvPr/>
        </p:nvSpPr>
        <p:spPr bwMode="auto">
          <a:xfrm>
            <a:off x="1594642" y="4140793"/>
            <a:ext cx="5954713" cy="1938992"/>
          </a:xfrm>
          <a:prstGeom prst="rect">
            <a:avLst/>
          </a:prstGeom>
          <a:noFill/>
          <a:ln w="9525">
            <a:noFill/>
            <a:miter lim="800000"/>
            <a:headEnd/>
            <a:tailEnd/>
          </a:ln>
          <a:effectLst/>
        </p:spPr>
        <p:txBody>
          <a:bodyPr>
            <a:spAutoFit/>
          </a:bodyPr>
          <a:lstStyle/>
          <a:p>
            <a:pPr algn="ctr" eaLnBrk="0" hangingPunct="0"/>
            <a:r>
              <a:rPr lang="en-US" sz="2400" b="1" dirty="0"/>
              <a:t>chemistry, thermodynamics,</a:t>
            </a:r>
          </a:p>
          <a:p>
            <a:pPr algn="ctr" eaLnBrk="0" hangingPunct="0"/>
            <a:r>
              <a:rPr lang="en-US" sz="2400" b="1" dirty="0"/>
              <a:t>kinetics, transport </a:t>
            </a:r>
            <a:r>
              <a:rPr lang="en-US" sz="2400" b="1" dirty="0" smtClean="0"/>
              <a:t>phenomena</a:t>
            </a:r>
          </a:p>
          <a:p>
            <a:pPr algn="ctr" eaLnBrk="0" hangingPunct="0"/>
            <a:r>
              <a:rPr lang="en-US" sz="2400" b="1" dirty="0"/>
              <a:t>crystallography, electron and x-ray diffraction, analytical methods</a:t>
            </a:r>
          </a:p>
          <a:p>
            <a:pPr algn="ctr" eaLnBrk="0" hangingPunct="0"/>
            <a:endParaRPr lang="en-US" sz="2400" b="1" dirty="0"/>
          </a:p>
        </p:txBody>
      </p:sp>
      <p:sp>
        <p:nvSpPr>
          <p:cNvPr id="4103" name="Rectangle 7"/>
          <p:cNvSpPr>
            <a:spLocks noChangeArrowheads="1"/>
          </p:cNvSpPr>
          <p:nvPr/>
        </p:nvSpPr>
        <p:spPr bwMode="auto">
          <a:xfrm>
            <a:off x="2357438" y="3968001"/>
            <a:ext cx="922337" cy="244475"/>
          </a:xfrm>
          <a:prstGeom prst="rect">
            <a:avLst/>
          </a:prstGeom>
          <a:noFill/>
          <a:ln w="28575">
            <a:solidFill>
              <a:srgbClr val="66FF33"/>
            </a:solidFill>
            <a:miter lim="800000"/>
            <a:headEnd/>
            <a:tailEnd/>
          </a:ln>
          <a:effectLst/>
        </p:spPr>
        <p:txBody>
          <a:bodyPr wrap="none" anchor="ctr"/>
          <a:lstStyle/>
          <a:p>
            <a:endParaRPr lang="en-US"/>
          </a:p>
        </p:txBody>
      </p:sp>
      <p:sp>
        <p:nvSpPr>
          <p:cNvPr id="4104" name="Rectangle 8"/>
          <p:cNvSpPr>
            <a:spLocks noChangeArrowheads="1"/>
          </p:cNvSpPr>
          <p:nvPr/>
        </p:nvSpPr>
        <p:spPr bwMode="auto">
          <a:xfrm>
            <a:off x="1960563" y="1404232"/>
            <a:ext cx="962025" cy="282575"/>
          </a:xfrm>
          <a:prstGeom prst="rect">
            <a:avLst/>
          </a:prstGeom>
          <a:noFill/>
          <a:ln w="28575">
            <a:solidFill>
              <a:srgbClr val="66FF33"/>
            </a:solidFill>
            <a:miter lim="800000"/>
            <a:headEnd/>
            <a:tailEnd/>
          </a:ln>
          <a:effectLst/>
        </p:spPr>
        <p:txBody>
          <a:bodyPr wrap="none" anchor="ctr"/>
          <a:lstStyle/>
          <a:p>
            <a:endParaRPr lang="en-US"/>
          </a:p>
        </p:txBody>
      </p:sp>
      <p:sp>
        <p:nvSpPr>
          <p:cNvPr id="4105" name="Text Box 9"/>
          <p:cNvSpPr txBox="1">
            <a:spLocks noChangeArrowheads="1"/>
          </p:cNvSpPr>
          <p:nvPr/>
        </p:nvSpPr>
        <p:spPr bwMode="auto">
          <a:xfrm>
            <a:off x="1960563" y="5527677"/>
            <a:ext cx="5380038" cy="1187450"/>
          </a:xfrm>
          <a:prstGeom prst="rect">
            <a:avLst/>
          </a:prstGeom>
          <a:noFill/>
          <a:ln w="9525">
            <a:noFill/>
            <a:miter lim="800000"/>
            <a:headEnd/>
            <a:tailEnd/>
          </a:ln>
          <a:effectLst/>
        </p:spPr>
        <p:txBody>
          <a:bodyPr>
            <a:spAutoFit/>
          </a:bodyPr>
          <a:lstStyle/>
          <a:p>
            <a:pPr algn="ctr" eaLnBrk="0" hangingPunct="0"/>
            <a:r>
              <a:rPr lang="en-US" sz="2400" b="1" dirty="0"/>
              <a:t>solid state physics, optics, electromagnetics, mechanical properties, chemical stability, etc. </a:t>
            </a:r>
          </a:p>
        </p:txBody>
      </p:sp>
      <p:sp>
        <p:nvSpPr>
          <p:cNvPr id="4106" name="Text Box 10"/>
          <p:cNvSpPr txBox="1">
            <a:spLocks noChangeArrowheads="1"/>
          </p:cNvSpPr>
          <p:nvPr/>
        </p:nvSpPr>
        <p:spPr bwMode="auto">
          <a:xfrm>
            <a:off x="4754563" y="2833688"/>
            <a:ext cx="1428750" cy="366712"/>
          </a:xfrm>
          <a:prstGeom prst="rect">
            <a:avLst/>
          </a:prstGeom>
          <a:noFill/>
          <a:ln w="9525">
            <a:noFill/>
            <a:miter lim="800000"/>
            <a:headEnd/>
            <a:tailEnd/>
          </a:ln>
          <a:effectLst/>
        </p:spPr>
        <p:txBody>
          <a:bodyPr wrap="none">
            <a:spAutoFit/>
          </a:bodyPr>
          <a:lstStyle/>
          <a:p>
            <a:r>
              <a:rPr lang="en-US" b="1">
                <a:solidFill>
                  <a:schemeClr val="bg1"/>
                </a:solidFill>
              </a:rPr>
              <a:t>Application</a:t>
            </a:r>
          </a:p>
        </p:txBody>
      </p:sp>
      <p:sp>
        <p:nvSpPr>
          <p:cNvPr id="4107" name="Line 11"/>
          <p:cNvSpPr>
            <a:spLocks noChangeShapeType="1"/>
          </p:cNvSpPr>
          <p:nvPr/>
        </p:nvSpPr>
        <p:spPr bwMode="auto">
          <a:xfrm>
            <a:off x="4411663" y="2667000"/>
            <a:ext cx="0" cy="349250"/>
          </a:xfrm>
          <a:prstGeom prst="line">
            <a:avLst/>
          </a:prstGeom>
          <a:noFill/>
          <a:ln w="9525">
            <a:solidFill>
              <a:schemeClr val="bg1"/>
            </a:solidFill>
            <a:round/>
            <a:headEnd type="triangle" w="med" len="med"/>
            <a:tailEnd/>
          </a:ln>
          <a:effectLst/>
        </p:spPr>
        <p:txBody>
          <a:bodyPr/>
          <a:lstStyle/>
          <a:p>
            <a:endParaRPr lang="en-US"/>
          </a:p>
        </p:txBody>
      </p:sp>
      <p:sp>
        <p:nvSpPr>
          <p:cNvPr id="4108" name="Line 12"/>
          <p:cNvSpPr>
            <a:spLocks noChangeShapeType="1"/>
          </p:cNvSpPr>
          <p:nvPr/>
        </p:nvSpPr>
        <p:spPr bwMode="auto">
          <a:xfrm>
            <a:off x="4410075" y="3014663"/>
            <a:ext cx="352425" cy="0"/>
          </a:xfrm>
          <a:prstGeom prst="line">
            <a:avLst/>
          </a:prstGeom>
          <a:noFill/>
          <a:ln w="9525">
            <a:solidFill>
              <a:schemeClr val="bg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3" presetClass="exit" presetSubtype="10" fill="hold" grpId="1" nodeType="withEffect">
                                  <p:stCondLst>
                                    <p:cond delay="0"/>
                                  </p:stCondLst>
                                  <p:childTnLst>
                                    <p:animEffect transition="out" filter="blinds(horizontal)">
                                      <p:cBhvr>
                                        <p:cTn id="18" dur="500"/>
                                        <p:tgtEl>
                                          <p:spTgt spid="4101"/>
                                        </p:tgtEl>
                                      </p:cBhvr>
                                    </p:animEffect>
                                    <p:set>
                                      <p:cBhvr>
                                        <p:cTn id="19" dur="1" fill="hold">
                                          <p:stCondLst>
                                            <p:cond delay="499"/>
                                          </p:stCondLst>
                                        </p:cTn>
                                        <p:tgtEl>
                                          <p:spTgt spid="4101"/>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4100"/>
                                        </p:tgtEl>
                                      </p:cBhvr>
                                    </p:animEffect>
                                    <p:set>
                                      <p:cBhvr>
                                        <p:cTn id="22" dur="1" fill="hold">
                                          <p:stCondLst>
                                            <p:cond delay="499"/>
                                          </p:stCondLst>
                                        </p:cTn>
                                        <p:tgtEl>
                                          <p:spTgt spid="41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05"/>
                                        </p:tgtEl>
                                        <p:attrNameLst>
                                          <p:attrName>style.visibility</p:attrName>
                                        </p:attrNameLst>
                                      </p:cBhvr>
                                      <p:to>
                                        <p:strVal val="visible"/>
                                      </p:to>
                                    </p:set>
                                    <p:anim calcmode="lin" valueType="num">
                                      <p:cBhvr additive="base">
                                        <p:cTn id="27" dur="500" fill="hold"/>
                                        <p:tgtEl>
                                          <p:spTgt spid="4105"/>
                                        </p:tgtEl>
                                        <p:attrNameLst>
                                          <p:attrName>ppt_x</p:attrName>
                                        </p:attrNameLst>
                                      </p:cBhvr>
                                      <p:tavLst>
                                        <p:tav tm="0">
                                          <p:val>
                                            <p:strVal val="#ppt_x"/>
                                          </p:val>
                                        </p:tav>
                                        <p:tav tm="100000">
                                          <p:val>
                                            <p:strVal val="#ppt_x"/>
                                          </p:val>
                                        </p:tav>
                                      </p:tavLst>
                                    </p:anim>
                                    <p:anim calcmode="lin" valueType="num">
                                      <p:cBhvr additive="base">
                                        <p:cTn id="28" dur="500" fill="hold"/>
                                        <p:tgtEl>
                                          <p:spTgt spid="410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ppt_x"/>
                                          </p:val>
                                        </p:tav>
                                        <p:tav tm="100000">
                                          <p:val>
                                            <p:strVal val="#ppt_x"/>
                                          </p:val>
                                        </p:tav>
                                      </p:tavLst>
                                    </p:anim>
                                    <p:anim calcmode="lin" valueType="num">
                                      <p:cBhvr additive="base">
                                        <p:cTn id="32" dur="500" fill="hold"/>
                                        <p:tgtEl>
                                          <p:spTgt spid="4104"/>
                                        </p:tgtEl>
                                        <p:attrNameLst>
                                          <p:attrName>ppt_y</p:attrName>
                                        </p:attrNameLst>
                                      </p:cBhvr>
                                      <p:tavLst>
                                        <p:tav tm="0">
                                          <p:val>
                                            <p:strVal val="1+#ppt_h/2"/>
                                          </p:val>
                                        </p:tav>
                                        <p:tav tm="100000">
                                          <p:val>
                                            <p:strVal val="#ppt_y"/>
                                          </p:val>
                                        </p:tav>
                                      </p:tavLst>
                                    </p:anim>
                                  </p:childTnLst>
                                </p:cTn>
                              </p:par>
                              <p:par>
                                <p:cTn id="33" presetID="3" presetClass="exit" presetSubtype="10" fill="hold" grpId="1" nodeType="withEffect">
                                  <p:stCondLst>
                                    <p:cond delay="0"/>
                                  </p:stCondLst>
                                  <p:childTnLst>
                                    <p:animEffect transition="out" filter="blinds(horizontal)">
                                      <p:cBhvr>
                                        <p:cTn id="34" dur="500"/>
                                        <p:tgtEl>
                                          <p:spTgt spid="4103"/>
                                        </p:tgtEl>
                                      </p:cBhvr>
                                    </p:animEffect>
                                    <p:set>
                                      <p:cBhvr>
                                        <p:cTn id="35" dur="1" fill="hold">
                                          <p:stCondLst>
                                            <p:cond delay="499"/>
                                          </p:stCondLst>
                                        </p:cTn>
                                        <p:tgtEl>
                                          <p:spTgt spid="410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107"/>
                                        </p:tgtEl>
                                        <p:attrNameLst>
                                          <p:attrName>style.visibility</p:attrName>
                                        </p:attrNameLst>
                                      </p:cBhvr>
                                      <p:to>
                                        <p:strVal val="visible"/>
                                      </p:to>
                                    </p:set>
                                    <p:anim calcmode="lin" valueType="num">
                                      <p:cBhvr additive="base">
                                        <p:cTn id="40" dur="500" fill="hold"/>
                                        <p:tgtEl>
                                          <p:spTgt spid="4107"/>
                                        </p:tgtEl>
                                        <p:attrNameLst>
                                          <p:attrName>ppt_x</p:attrName>
                                        </p:attrNameLst>
                                      </p:cBhvr>
                                      <p:tavLst>
                                        <p:tav tm="0">
                                          <p:val>
                                            <p:strVal val="#ppt_x"/>
                                          </p:val>
                                        </p:tav>
                                        <p:tav tm="100000">
                                          <p:val>
                                            <p:strVal val="#ppt_x"/>
                                          </p:val>
                                        </p:tav>
                                      </p:tavLst>
                                    </p:anim>
                                    <p:anim calcmode="lin" valueType="num">
                                      <p:cBhvr additive="base">
                                        <p:cTn id="41" dur="500" fill="hold"/>
                                        <p:tgtEl>
                                          <p:spTgt spid="410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108"/>
                                        </p:tgtEl>
                                        <p:attrNameLst>
                                          <p:attrName>style.visibility</p:attrName>
                                        </p:attrNameLst>
                                      </p:cBhvr>
                                      <p:to>
                                        <p:strVal val="visible"/>
                                      </p:to>
                                    </p:set>
                                    <p:anim calcmode="lin" valueType="num">
                                      <p:cBhvr additive="base">
                                        <p:cTn id="44" dur="500" fill="hold"/>
                                        <p:tgtEl>
                                          <p:spTgt spid="4108"/>
                                        </p:tgtEl>
                                        <p:attrNameLst>
                                          <p:attrName>ppt_x</p:attrName>
                                        </p:attrNameLst>
                                      </p:cBhvr>
                                      <p:tavLst>
                                        <p:tav tm="0">
                                          <p:val>
                                            <p:strVal val="#ppt_x"/>
                                          </p:val>
                                        </p:tav>
                                        <p:tav tm="100000">
                                          <p:val>
                                            <p:strVal val="#ppt_x"/>
                                          </p:val>
                                        </p:tav>
                                      </p:tavLst>
                                    </p:anim>
                                    <p:anim calcmode="lin" valueType="num">
                                      <p:cBhvr additive="base">
                                        <p:cTn id="45" dur="500" fill="hold"/>
                                        <p:tgtEl>
                                          <p:spTgt spid="410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106"/>
                                        </p:tgtEl>
                                        <p:attrNameLst>
                                          <p:attrName>style.visibility</p:attrName>
                                        </p:attrNameLst>
                                      </p:cBhvr>
                                      <p:to>
                                        <p:strVal val="visible"/>
                                      </p:to>
                                    </p:set>
                                    <p:anim calcmode="lin" valueType="num">
                                      <p:cBhvr additive="base">
                                        <p:cTn id="48" dur="500" fill="hold"/>
                                        <p:tgtEl>
                                          <p:spTgt spid="4106"/>
                                        </p:tgtEl>
                                        <p:attrNameLst>
                                          <p:attrName>ppt_x</p:attrName>
                                        </p:attrNameLst>
                                      </p:cBhvr>
                                      <p:tavLst>
                                        <p:tav tm="0">
                                          <p:val>
                                            <p:strVal val="#ppt_x"/>
                                          </p:val>
                                        </p:tav>
                                        <p:tav tm="100000">
                                          <p:val>
                                            <p:strVal val="#ppt_x"/>
                                          </p:val>
                                        </p:tav>
                                      </p:tavLst>
                                    </p:anim>
                                    <p:anim calcmode="lin" valueType="num">
                                      <p:cBhvr additive="base">
                                        <p:cTn id="49"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0" grpId="1" animBg="1"/>
      <p:bldP spid="4101" grpId="0"/>
      <p:bldP spid="4101" grpId="1"/>
      <p:bldP spid="4103" grpId="0" animBg="1"/>
      <p:bldP spid="4103" grpId="1" animBg="1"/>
      <p:bldP spid="4104" grpId="0" animBg="1"/>
      <p:bldP spid="4105" grpId="0"/>
      <p:bldP spid="4106" grpId="0"/>
      <p:bldP spid="4107" grpId="0" animBg="1"/>
      <p:bldP spid="41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4000" b="1" dirty="0"/>
              <a:t>Engineering versus Science</a:t>
            </a:r>
          </a:p>
        </p:txBody>
      </p:sp>
      <p:sp>
        <p:nvSpPr>
          <p:cNvPr id="48131" name="Rectangle 3"/>
          <p:cNvSpPr>
            <a:spLocks noGrp="1" noChangeArrowheads="1"/>
          </p:cNvSpPr>
          <p:nvPr>
            <p:ph type="body" idx="1"/>
          </p:nvPr>
        </p:nvSpPr>
        <p:spPr/>
        <p:txBody>
          <a:bodyPr/>
          <a:lstStyle/>
          <a:p>
            <a:r>
              <a:rPr lang="en-US" sz="2400" b="1" dirty="0"/>
              <a:t>Engineering answers the question how</a:t>
            </a:r>
          </a:p>
          <a:p>
            <a:r>
              <a:rPr lang="en-US" sz="2400" b="1" dirty="0"/>
              <a:t>Science answers the question why</a:t>
            </a:r>
          </a:p>
          <a:p>
            <a:r>
              <a:rPr lang="en-US" sz="2400" b="1" dirty="0"/>
              <a:t>Example: creation of a hard surface to use to hit an object (hammer, golf club, tennis racket, etc.)</a:t>
            </a:r>
          </a:p>
          <a:p>
            <a:r>
              <a:rPr lang="en-US" sz="2400" b="1" dirty="0"/>
              <a:t>Engineering chooses a metal and develops a setup to generate power</a:t>
            </a:r>
          </a:p>
          <a:p>
            <a:r>
              <a:rPr lang="en-US" sz="2400" b="1" dirty="0"/>
              <a:t>Science asks what can we change within the components of the engineered system to exact improved properties for better performance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74613"/>
            <a:ext cx="8229600" cy="1143000"/>
          </a:xfrm>
        </p:spPr>
        <p:txBody>
          <a:bodyPr/>
          <a:lstStyle/>
          <a:p>
            <a:r>
              <a:rPr lang="en-US" sz="3600" b="1" dirty="0"/>
              <a:t>Turkey Day Materials Science</a:t>
            </a:r>
          </a:p>
        </p:txBody>
      </p:sp>
      <p:graphicFrame>
        <p:nvGraphicFramePr>
          <p:cNvPr id="54275" name="Group 3"/>
          <p:cNvGraphicFramePr>
            <a:graphicFrameLocks noGrp="1"/>
          </p:cNvGraphicFramePr>
          <p:nvPr>
            <p:ph idx="1"/>
          </p:nvPr>
        </p:nvGraphicFramePr>
        <p:xfrm>
          <a:off x="3411538" y="3994150"/>
          <a:ext cx="5410200" cy="2261616"/>
        </p:xfrm>
        <a:graphic>
          <a:graphicData uri="http://schemas.openxmlformats.org/drawingml/2006/table">
            <a:tbl>
              <a:tblPr/>
              <a:tblGrid>
                <a:gridCol w="2506662"/>
                <a:gridCol w="1414463"/>
                <a:gridCol w="1489075"/>
              </a:tblGrid>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Element</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Field’s Metal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Weight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Turkey Timer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Weight %</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Bismuth (Bi)</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32.5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32.5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Indium (In)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51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18.7</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Tin (Sn)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16.5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48.5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Melting Point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Celsius (F)</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62 (144)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85 (185)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4301" name="Picture 29" descr="turk timer se"/>
          <p:cNvPicPr>
            <a:picLocks noChangeAspect="1" noChangeArrowheads="1"/>
          </p:cNvPicPr>
          <p:nvPr/>
        </p:nvPicPr>
        <p:blipFill>
          <a:blip r:embed="rId2" cstate="print"/>
          <a:srcRect/>
          <a:stretch>
            <a:fillRect/>
          </a:stretch>
        </p:blipFill>
        <p:spPr bwMode="auto">
          <a:xfrm>
            <a:off x="252413" y="1098550"/>
            <a:ext cx="2925762" cy="2693988"/>
          </a:xfrm>
          <a:prstGeom prst="rect">
            <a:avLst/>
          </a:prstGeom>
          <a:noFill/>
        </p:spPr>
      </p:pic>
      <p:pic>
        <p:nvPicPr>
          <p:cNvPr id="54302" name="Picture 30" descr="turktimer eds"/>
          <p:cNvPicPr>
            <a:picLocks noChangeAspect="1" noChangeArrowheads="1"/>
          </p:cNvPicPr>
          <p:nvPr/>
        </p:nvPicPr>
        <p:blipFill>
          <a:blip r:embed="rId3" cstate="print"/>
          <a:srcRect/>
          <a:stretch>
            <a:fillRect/>
          </a:stretch>
        </p:blipFill>
        <p:spPr bwMode="auto">
          <a:xfrm>
            <a:off x="3478213" y="1102924"/>
            <a:ext cx="5246687" cy="2733675"/>
          </a:xfrm>
          <a:prstGeom prst="rect">
            <a:avLst/>
          </a:prstGeom>
          <a:noFill/>
        </p:spPr>
      </p:pic>
      <p:pic>
        <p:nvPicPr>
          <p:cNvPr id="54303" name="Picture 31"/>
          <p:cNvPicPr>
            <a:picLocks noChangeAspect="1" noChangeArrowheads="1"/>
          </p:cNvPicPr>
          <p:nvPr/>
        </p:nvPicPr>
        <p:blipFill>
          <a:blip r:embed="rId4" cstate="print"/>
          <a:srcRect/>
          <a:stretch>
            <a:fillRect/>
          </a:stretch>
        </p:blipFill>
        <p:spPr bwMode="auto">
          <a:xfrm>
            <a:off x="1447800" y="3881438"/>
            <a:ext cx="1362075" cy="263842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3474</TotalTime>
  <Words>1956</Words>
  <Application>Microsoft Office PowerPoint</Application>
  <PresentationFormat>On-screen Show (4:3)</PresentationFormat>
  <Paragraphs>487</Paragraphs>
  <Slides>56</Slides>
  <Notes>12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8" baseType="lpstr">
      <vt:lpstr>Arial</vt:lpstr>
      <vt:lpstr>Arial Black</vt:lpstr>
      <vt:lpstr>Comic Sans MS</vt:lpstr>
      <vt:lpstr>Lucida Sans Unicode</vt:lpstr>
      <vt:lpstr>MT Extra</vt:lpstr>
      <vt:lpstr>Segoe</vt:lpstr>
      <vt:lpstr>Symbol</vt:lpstr>
      <vt:lpstr>Times</vt:lpstr>
      <vt:lpstr>Times New Roman</vt:lpstr>
      <vt:lpstr>Wingdings</vt:lpstr>
      <vt:lpstr>Default Design</vt:lpstr>
      <vt:lpstr>Photo Editor Photo</vt:lpstr>
      <vt:lpstr>PowerPoint Presentation</vt:lpstr>
      <vt:lpstr>NanoScience and Nanotechnology: How the Smallest Building Blocks are Impacting Life Today and Tomorrow</vt:lpstr>
      <vt:lpstr>Overview</vt:lpstr>
      <vt:lpstr>Ceramics in General</vt:lpstr>
      <vt:lpstr>Metals in General</vt:lpstr>
      <vt:lpstr>Polymers in General</vt:lpstr>
      <vt:lpstr>THE MATERIALS’ SCIENCE TETRAHEDRON</vt:lpstr>
      <vt:lpstr>Engineering versus Science</vt:lpstr>
      <vt:lpstr>Turkey Day Materials Science</vt:lpstr>
      <vt:lpstr>Nanoscience and Nanotechnology</vt:lpstr>
      <vt:lpstr>PowerPoint Presentation</vt:lpstr>
      <vt:lpstr>Large Effects of Smallness</vt:lpstr>
      <vt:lpstr>Large Effects of Smallness</vt:lpstr>
      <vt:lpstr>Large Effects of Smallness</vt:lpstr>
      <vt:lpstr>A Little History</vt:lpstr>
      <vt:lpstr>Career Pathways</vt:lpstr>
      <vt:lpstr>Making Things Smaller and Cheaper</vt:lpstr>
      <vt:lpstr>System Integration</vt:lpstr>
      <vt:lpstr>System Integration</vt:lpstr>
      <vt:lpstr>System Integration</vt:lpstr>
      <vt:lpstr>System Integration</vt:lpstr>
      <vt:lpstr>System Integration</vt:lpstr>
      <vt:lpstr>System Integration</vt:lpstr>
      <vt:lpstr>PowerPoint Presentation</vt:lpstr>
      <vt:lpstr>PowerPoint Presentation</vt:lpstr>
      <vt:lpstr>PowerPoint Presentation</vt:lpstr>
      <vt:lpstr>How Do We Arrange Them?</vt:lpstr>
      <vt:lpstr>How Do We Arrange Them?</vt:lpstr>
      <vt:lpstr>Ingredients for Atomic Scale Control</vt:lpstr>
      <vt:lpstr>Grow Slowly to Maintain Control</vt:lpstr>
      <vt:lpstr>Is This Feasible?</vt:lpstr>
      <vt:lpstr>Put Everything Together into a System:  MBE</vt:lpstr>
      <vt:lpstr>Can We Do Nanoscience with this Last Century Technology?</vt:lpstr>
      <vt:lpstr>How Good is Good?</vt:lpstr>
      <vt:lpstr>PowerPoint Presentation</vt:lpstr>
      <vt:lpstr>Separate Scatters from Transport</vt:lpstr>
      <vt:lpstr>Materials Perfection: Impurity Control</vt:lpstr>
      <vt:lpstr>Semiconductor Nanowires</vt:lpstr>
      <vt:lpstr>The Many Uses of Gold Nanoparticles</vt:lpstr>
      <vt:lpstr>Nano-Sun block</vt:lpstr>
      <vt:lpstr>Easton Sports Stealth CNT Bat</vt:lpstr>
      <vt:lpstr>PowerPoint Presentation</vt:lpstr>
      <vt:lpstr>The Result of Materials Improvements </vt:lpstr>
      <vt:lpstr>ARC Outdoors - ArcticShield Socks</vt:lpstr>
      <vt:lpstr>Block Copolymer Assemblies to Form Ionic Channels</vt:lpstr>
      <vt:lpstr>Block Copolymers can Form Many Different Structures</vt:lpstr>
      <vt:lpstr>Polymer Nanocomposites</vt:lpstr>
      <vt:lpstr>Wilson high performance  tennis balls</vt:lpstr>
      <vt:lpstr>PowerPoint Presentation</vt:lpstr>
      <vt:lpstr>Non-halogen, low flammability cables</vt:lpstr>
      <vt:lpstr>PowerPoint Presentation</vt:lpstr>
      <vt:lpstr>O'Lala Foods - Choco'la Chewing Gum</vt:lpstr>
      <vt:lpstr>PowerPoint Presentation</vt:lpstr>
      <vt:lpstr>Surgical Tools</vt:lpstr>
      <vt:lpstr>Nanocomposite Particles</vt:lpstr>
      <vt:lpstr>Drug Delivery Systems</vt:lpstr>
    </vt:vector>
  </TitlesOfParts>
  <Company>psu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 Allen Kimel</dc:creator>
  <cp:lastModifiedBy>Renee L. Lindenberg</cp:lastModifiedBy>
  <cp:revision>67</cp:revision>
  <dcterms:created xsi:type="dcterms:W3CDTF">2005-06-29T02:34:14Z</dcterms:created>
  <dcterms:modified xsi:type="dcterms:W3CDTF">2017-12-19T19:22:33Z</dcterms:modified>
</cp:coreProperties>
</file>