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46"/>
  </p:notesMasterIdLst>
  <p:handoutMasterIdLst>
    <p:handoutMasterId r:id="rId47"/>
  </p:handoutMasterIdLst>
  <p:sldIdLst>
    <p:sldId id="409" r:id="rId2"/>
    <p:sldId id="384" r:id="rId3"/>
    <p:sldId id="330" r:id="rId4"/>
    <p:sldId id="331" r:id="rId5"/>
    <p:sldId id="332" r:id="rId6"/>
    <p:sldId id="333" r:id="rId7"/>
    <p:sldId id="385" r:id="rId8"/>
    <p:sldId id="334" r:id="rId9"/>
    <p:sldId id="335" r:id="rId10"/>
    <p:sldId id="336" r:id="rId11"/>
    <p:sldId id="337" r:id="rId12"/>
    <p:sldId id="338" r:id="rId13"/>
    <p:sldId id="339" r:id="rId14"/>
    <p:sldId id="340" r:id="rId15"/>
    <p:sldId id="341" r:id="rId16"/>
    <p:sldId id="342" r:id="rId17"/>
    <p:sldId id="386" r:id="rId18"/>
    <p:sldId id="343" r:id="rId19"/>
    <p:sldId id="345" r:id="rId20"/>
    <p:sldId id="346" r:id="rId21"/>
    <p:sldId id="347" r:id="rId22"/>
    <p:sldId id="349" r:id="rId23"/>
    <p:sldId id="350" r:id="rId24"/>
    <p:sldId id="351" r:id="rId25"/>
    <p:sldId id="353" r:id="rId26"/>
    <p:sldId id="388" r:id="rId27"/>
    <p:sldId id="389" r:id="rId28"/>
    <p:sldId id="390" r:id="rId29"/>
    <p:sldId id="397" r:id="rId30"/>
    <p:sldId id="398" r:id="rId31"/>
    <p:sldId id="399" r:id="rId32"/>
    <p:sldId id="406" r:id="rId33"/>
    <p:sldId id="407" r:id="rId34"/>
    <p:sldId id="408" r:id="rId35"/>
    <p:sldId id="387" r:id="rId36"/>
    <p:sldId id="354" r:id="rId37"/>
    <p:sldId id="355" r:id="rId38"/>
    <p:sldId id="356" r:id="rId39"/>
    <p:sldId id="382" r:id="rId40"/>
    <p:sldId id="396" r:id="rId41"/>
    <p:sldId id="370" r:id="rId42"/>
    <p:sldId id="371" r:id="rId43"/>
    <p:sldId id="372" r:id="rId44"/>
    <p:sldId id="373"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FFFFFF"/>
    <a:srgbClr val="33CC33"/>
    <a:srgbClr val="FF9966"/>
    <a:srgbClr val="FF5050"/>
    <a:srgbClr val="FF0000"/>
    <a:srgbClr val="66FF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063" autoAdjust="0"/>
    <p:restoredTop sz="94745" autoAdjust="0"/>
  </p:normalViewPr>
  <p:slideViewPr>
    <p:cSldViewPr>
      <p:cViewPr varScale="1">
        <p:scale>
          <a:sx n="89" d="100"/>
          <a:sy n="89" d="100"/>
        </p:scale>
        <p:origin x="84" y="9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148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699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699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699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85A5050-CF94-4997-8A69-B278FC415952}" type="slidenum">
              <a:rPr lang="en-US" altLang="en-US"/>
              <a:pPr/>
              <a:t>‹#›</a:t>
            </a:fld>
            <a:endParaRPr lang="en-US" altLang="en-US"/>
          </a:p>
        </p:txBody>
      </p:sp>
    </p:spTree>
    <p:extLst>
      <p:ext uri="{BB962C8B-B14F-4D97-AF65-F5344CB8AC3E}">
        <p14:creationId xmlns:p14="http://schemas.microsoft.com/office/powerpoint/2010/main" val="21036650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798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645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98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798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A100E829-C9D3-4D17-90FC-3F0B678184F9}" type="slidenum">
              <a:rPr lang="en-US" altLang="en-US"/>
              <a:pPr/>
              <a:t>‹#›</a:t>
            </a:fld>
            <a:endParaRPr lang="en-US" altLang="en-US"/>
          </a:p>
        </p:txBody>
      </p:sp>
    </p:spTree>
    <p:extLst>
      <p:ext uri="{BB962C8B-B14F-4D97-AF65-F5344CB8AC3E}">
        <p14:creationId xmlns:p14="http://schemas.microsoft.com/office/powerpoint/2010/main" val="5012852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47911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53049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4983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4983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3137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7043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4983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75959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3657600"/>
          </a:xfrm>
        </p:spPr>
        <p:txBody>
          <a:bodyPr/>
          <a:lstStyle/>
          <a:p>
            <a:pPr lvl="0"/>
            <a:endParaRPr lang="en-US" noProof="0" smtClean="0"/>
          </a:p>
        </p:txBody>
      </p:sp>
    </p:spTree>
    <p:extLst>
      <p:ext uri="{BB962C8B-B14F-4D97-AF65-F5344CB8AC3E}">
        <p14:creationId xmlns:p14="http://schemas.microsoft.com/office/powerpoint/2010/main" val="2913552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2086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505200"/>
            <a:ext cx="40386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505200"/>
            <a:ext cx="40386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70039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505200"/>
            <a:ext cx="40386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8752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7187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87475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6520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1777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951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1592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72934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87456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Rectangle 5"/>
          <p:cNvSpPr>
            <a:spLocks noChangeArrowheads="1"/>
          </p:cNvSpPr>
          <p:nvPr userDrawn="1"/>
        </p:nvSpPr>
        <p:spPr bwMode="auto">
          <a:xfrm>
            <a:off x="0" y="6642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defRPr/>
            </a:pPr>
            <a:r>
              <a:rPr lang="en-US" altLang="en-US" sz="800" dirty="0" smtClean="0"/>
              <a:t>www.nano4me.org</a:t>
            </a:r>
          </a:p>
        </p:txBody>
      </p:sp>
      <p:sp>
        <p:nvSpPr>
          <p:cNvPr id="6" name="Rectangle 5"/>
          <p:cNvSpPr>
            <a:spLocks noChangeArrowheads="1"/>
          </p:cNvSpPr>
          <p:nvPr userDrawn="1"/>
        </p:nvSpPr>
        <p:spPr bwMode="auto">
          <a:xfrm>
            <a:off x="0" y="6642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800" dirty="0" smtClean="0"/>
              <a:t>© </a:t>
            </a:r>
            <a:r>
              <a:rPr lang="en-US" altLang="en-US" sz="800" dirty="0" smtClean="0"/>
              <a:t>2018 </a:t>
            </a:r>
            <a:r>
              <a:rPr lang="en-US" altLang="en-US" sz="800" dirty="0" smtClean="0"/>
              <a:t>The Pennsylvania State University</a:t>
            </a:r>
          </a:p>
        </p:txBody>
      </p:sp>
      <p:sp>
        <p:nvSpPr>
          <p:cNvPr id="7" name="Rectangle 5"/>
          <p:cNvSpPr>
            <a:spLocks noChangeArrowheads="1"/>
          </p:cNvSpPr>
          <p:nvPr userDrawn="1"/>
        </p:nvSpPr>
        <p:spPr bwMode="auto">
          <a:xfrm>
            <a:off x="0" y="6642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US" altLang="en-US" sz="800" dirty="0" smtClean="0"/>
              <a:t>PDMS </a:t>
            </a:r>
            <a:fld id="{862CD6A4-F241-4398-B59C-ADF65728BD48}" type="slidenum">
              <a:rPr lang="en-US" altLang="en-US" sz="800" smtClean="0"/>
              <a:t>‹#›</a:t>
            </a:fld>
            <a:endParaRPr lang="en-US" altLang="en-US" sz="800" dirty="0" smtClean="0"/>
          </a:p>
        </p:txBody>
      </p:sp>
    </p:spTree>
  </p:cSld>
  <p:clrMap bg1="lt1" tx1="dk1" bg2="lt2" tx2="dk2" accent1="accent1" accent2="accent2" accent3="accent3" accent4="accent4" accent5="accent5" accent6="accent6" hlink="hlink" folHlink="folHlink"/>
  <p:sldLayoutIdLst>
    <p:sldLayoutId id="2147483921" r:id="rId1"/>
    <p:sldLayoutId id="2147483920"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 id="2147483932" r:id="rId13"/>
    <p:sldLayoutId id="2147483933" r:id="rId14"/>
    <p:sldLayoutId id="2147483934" r:id="rId15"/>
    <p:sldLayoutId id="2147483935" r:id="rId16"/>
    <p:sldLayoutId id="2147483936" r:id="rId17"/>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bgates@sfu.ca"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txBox="1">
            <a:spLocks/>
          </p:cNvSpPr>
          <p:nvPr/>
        </p:nvSpPr>
        <p:spPr bwMode="auto">
          <a:xfrm>
            <a:off x="457200" y="3505200"/>
            <a:ext cx="8229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000" b="1" dirty="0" smtClean="0">
                <a:solidFill>
                  <a:schemeClr val="tx2"/>
                </a:solidFill>
                <a:latin typeface="+mj-lt"/>
                <a:cs typeface="Arial" panose="020B0604020202020204" pitchFamily="34" charset="0"/>
              </a:rPr>
              <a:t>PDMS</a:t>
            </a:r>
            <a:r>
              <a:rPr lang="en-US" altLang="en-US" sz="4000" b="1" dirty="0">
                <a:solidFill>
                  <a:schemeClr val="tx2"/>
                </a:solidFill>
                <a:latin typeface="+mj-lt"/>
                <a:cs typeface="Arial" panose="020B0604020202020204" pitchFamily="34" charset="0"/>
              </a:rPr>
              <a:t>: An Example of a Versatile Material for Micro- and </a:t>
            </a:r>
            <a:r>
              <a:rPr lang="en-US" altLang="en-US" sz="4000" b="1" dirty="0" smtClean="0">
                <a:solidFill>
                  <a:schemeClr val="tx2"/>
                </a:solidFill>
                <a:latin typeface="+mj-lt"/>
                <a:cs typeface="Arial" panose="020B0604020202020204" pitchFamily="34" charset="0"/>
              </a:rPr>
              <a:t>Nanotechnology</a:t>
            </a:r>
            <a:endParaRPr lang="en-US" altLang="en-US" sz="4000" b="1" dirty="0">
              <a:solidFill>
                <a:schemeClr val="tx2"/>
              </a:solidFill>
              <a:latin typeface="+mj-lt"/>
              <a:cs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771633"/>
            <a:ext cx="8686800" cy="204929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b="1" smtClean="0"/>
              <a:t>PDMS Form Sylgard-184</a:t>
            </a:r>
          </a:p>
        </p:txBody>
      </p:sp>
      <p:sp>
        <p:nvSpPr>
          <p:cNvPr id="28675" name="Rectangle 3"/>
          <p:cNvSpPr>
            <a:spLocks noGrp="1" noChangeArrowheads="1"/>
          </p:cNvSpPr>
          <p:nvPr>
            <p:ph type="body" idx="1"/>
          </p:nvPr>
        </p:nvSpPr>
        <p:spPr/>
        <p:txBody>
          <a:bodyPr/>
          <a:lstStyle/>
          <a:p>
            <a:pPr eaLnBrk="1" hangingPunct="1"/>
            <a:r>
              <a:rPr lang="en-US" altLang="en-US" smtClean="0"/>
              <a:t>Mixture of the curing agent and the base components in a 10:1 ratio (by weight).</a:t>
            </a:r>
          </a:p>
          <a:p>
            <a:pPr eaLnBrk="1" hangingPunct="1"/>
            <a:r>
              <a:rPr lang="en-US" altLang="en-US" smtClean="0"/>
              <a:t>De-gas the mixture by vacuum to draw air to the surface.</a:t>
            </a:r>
          </a:p>
          <a:p>
            <a:pPr eaLnBrk="1" hangingPunct="1"/>
            <a:r>
              <a:rPr lang="en-US" altLang="en-US" smtClean="0"/>
              <a:t>Curing for 24 hours at 23°C; 4 hours at 65°C; 1 hour at 100°C; or 15 minutes at 150°C.</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33400" y="0"/>
            <a:ext cx="8229600" cy="1143000"/>
          </a:xfrm>
        </p:spPr>
        <p:txBody>
          <a:bodyPr/>
          <a:lstStyle/>
          <a:p>
            <a:pPr eaLnBrk="1" hangingPunct="1"/>
            <a:r>
              <a:rPr lang="en-US" altLang="en-US" b="1" smtClean="0">
                <a:solidFill>
                  <a:schemeClr val="tx1"/>
                </a:solidFill>
              </a:rPr>
              <a:t>Cost of PDMS</a:t>
            </a:r>
          </a:p>
        </p:txBody>
      </p:sp>
      <p:sp>
        <p:nvSpPr>
          <p:cNvPr id="29699" name="Rectangle 3"/>
          <p:cNvSpPr>
            <a:spLocks noGrp="1" noChangeArrowheads="1"/>
          </p:cNvSpPr>
          <p:nvPr>
            <p:ph type="body" idx="1"/>
          </p:nvPr>
        </p:nvSpPr>
        <p:spPr>
          <a:xfrm>
            <a:off x="457200" y="990600"/>
            <a:ext cx="8382000" cy="5410200"/>
          </a:xfrm>
        </p:spPr>
        <p:txBody>
          <a:bodyPr/>
          <a:lstStyle/>
          <a:p>
            <a:pPr eaLnBrk="1" hangingPunct="1">
              <a:buFontTx/>
              <a:buNone/>
            </a:pPr>
            <a:endParaRPr lang="en-US" altLang="en-US" sz="2800" smtClean="0"/>
          </a:p>
          <a:p>
            <a:pPr eaLnBrk="1" hangingPunct="1">
              <a:buFontTx/>
              <a:buNone/>
            </a:pPr>
            <a:r>
              <a:rPr lang="en-US" altLang="en-US" sz="2400" smtClean="0"/>
              <a:t>Cost of PDMS – Pricing of a ½ Kilo of PDMS (approx. 1.1lbs.) $40.00</a:t>
            </a:r>
          </a:p>
          <a:p>
            <a:pPr eaLnBrk="1" hangingPunct="1">
              <a:buFontTx/>
              <a:buNone/>
            </a:pPr>
            <a:endParaRPr lang="en-US" altLang="en-US" sz="2400" smtClean="0"/>
          </a:p>
          <a:p>
            <a:pPr eaLnBrk="1" hangingPunct="1">
              <a:buFontTx/>
              <a:buNone/>
            </a:pPr>
            <a:r>
              <a:rPr lang="en-US" altLang="en-US" sz="2400" smtClean="0"/>
              <a:t>Equipment – Spinner @ $6k – 8k</a:t>
            </a:r>
          </a:p>
          <a:p>
            <a:pPr eaLnBrk="1" hangingPunct="1">
              <a:buFontTx/>
              <a:buNone/>
            </a:pPr>
            <a:r>
              <a:rPr lang="en-US" altLang="en-US" sz="2400" smtClean="0"/>
              <a:t>                      Squeegee or similar device  </a:t>
            </a:r>
          </a:p>
          <a:p>
            <a:pPr eaLnBrk="1" hangingPunct="1">
              <a:buFontTx/>
              <a:buNone/>
            </a:pPr>
            <a:r>
              <a:rPr lang="en-US" altLang="en-US" sz="2400" smtClean="0"/>
              <a:t>                      under $10.00 </a:t>
            </a:r>
          </a:p>
          <a:p>
            <a:pPr eaLnBrk="1" hangingPunct="1">
              <a:buFontTx/>
              <a:buNone/>
            </a:pPr>
            <a:r>
              <a:rPr lang="en-US" altLang="en-US" sz="2400" smtClean="0"/>
              <a:t>			    Hot Plate for under $500</a:t>
            </a:r>
          </a:p>
          <a:p>
            <a:pPr eaLnBrk="1" hangingPunct="1">
              <a:buFontTx/>
              <a:buNone/>
            </a:pPr>
            <a:endParaRPr lang="en-US" altLang="en-US" sz="2400" smtClean="0"/>
          </a:p>
          <a:p>
            <a:pPr eaLnBrk="1" hangingPunct="1">
              <a:buFontTx/>
              <a:buNone/>
            </a:pPr>
            <a:r>
              <a:rPr lang="en-US" altLang="en-US" sz="2400" smtClean="0"/>
              <a:t>PDMS has a shelf life of 24 months for an unopened container from the date of manufacture.</a:t>
            </a:r>
          </a:p>
          <a:p>
            <a:pPr eaLnBrk="1" hangingPunct="1">
              <a:buFontTx/>
              <a:buNone/>
            </a:pPr>
            <a:endParaRPr lang="en-US" altLang="en-US" sz="240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noFill/>
        </p:spPr>
        <p:txBody>
          <a:bodyPr anchor="b"/>
          <a:lstStyle/>
          <a:p>
            <a:pPr eaLnBrk="1" hangingPunct="1"/>
            <a:r>
              <a:rPr lang="en-US" altLang="en-US" b="1" smtClean="0"/>
              <a:t>Suppliers of PDMS</a:t>
            </a:r>
          </a:p>
        </p:txBody>
      </p:sp>
      <p:sp>
        <p:nvSpPr>
          <p:cNvPr id="30723" name="Rectangle 3"/>
          <p:cNvSpPr>
            <a:spLocks noChangeArrowheads="1"/>
          </p:cNvSpPr>
          <p:nvPr/>
        </p:nvSpPr>
        <p:spPr bwMode="auto">
          <a:xfrm>
            <a:off x="1676400" y="2743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Tx/>
              <a:buChar char="•"/>
            </a:pPr>
            <a:r>
              <a:rPr lang="en-US" altLang="en-US" sz="2400">
                <a:latin typeface="Tahoma" panose="020B0604030504040204" pitchFamily="34" charset="0"/>
                <a:cs typeface="Arial" panose="020B0604020202020204" pitchFamily="34" charset="0"/>
              </a:rPr>
              <a:t>Sigma-Aldrich - Poly(dimethylsiloxane)</a:t>
            </a:r>
            <a:endParaRPr lang="en-US" altLang="en-US" sz="3200">
              <a:cs typeface="Arial" panose="020B0604020202020204" pitchFamily="34" charset="0"/>
            </a:endParaRPr>
          </a:p>
          <a:p>
            <a:pPr eaLnBrk="1" hangingPunct="1">
              <a:spcBef>
                <a:spcPct val="20000"/>
              </a:spcBef>
              <a:buFontTx/>
              <a:buChar char="•"/>
            </a:pPr>
            <a:endParaRPr lang="en-US" altLang="en-US" sz="2400">
              <a:latin typeface="Tahoma" panose="020B0604030504040204" pitchFamily="34" charset="0"/>
              <a:cs typeface="Arial" panose="020B0604020202020204" pitchFamily="34" charset="0"/>
            </a:endParaRPr>
          </a:p>
          <a:p>
            <a:pPr eaLnBrk="1" hangingPunct="1">
              <a:spcBef>
                <a:spcPct val="20000"/>
              </a:spcBef>
              <a:buFontTx/>
              <a:buChar char="•"/>
            </a:pPr>
            <a:r>
              <a:rPr lang="en-US" altLang="en-US" sz="2400">
                <a:latin typeface="Tahoma" panose="020B0604030504040204" pitchFamily="34" charset="0"/>
                <a:cs typeface="Arial" panose="020B0604020202020204" pitchFamily="34" charset="0"/>
              </a:rPr>
              <a:t>Dow Corning - Sylgard 184</a:t>
            </a:r>
          </a:p>
          <a:p>
            <a:pPr eaLnBrk="1" hangingPunct="1">
              <a:spcBef>
                <a:spcPct val="20000"/>
              </a:spcBef>
            </a:pPr>
            <a:endParaRPr lang="en-US" altLang="en-US" sz="3200">
              <a:cs typeface="Arial" panose="020B0604020202020204" pitchFamily="34" charset="0"/>
            </a:endParaRPr>
          </a:p>
          <a:p>
            <a:pPr eaLnBrk="1" hangingPunct="1">
              <a:spcBef>
                <a:spcPct val="20000"/>
              </a:spcBef>
              <a:buFontTx/>
              <a:buChar char="•"/>
            </a:pPr>
            <a:r>
              <a:rPr lang="en-US" altLang="en-US" sz="2400">
                <a:latin typeface="Tahoma" panose="020B0604030504040204" pitchFamily="34" charset="0"/>
                <a:cs typeface="Arial" panose="020B0604020202020204" pitchFamily="34" charset="0"/>
              </a:rPr>
              <a:t>Polysciences Inc. - Poly(dimethylsiloxane)</a:t>
            </a:r>
          </a:p>
          <a:p>
            <a:pPr eaLnBrk="1" hangingPunct="1">
              <a:spcBef>
                <a:spcPct val="20000"/>
              </a:spcBef>
              <a:buFontTx/>
              <a:buChar char="•"/>
            </a:pPr>
            <a:endParaRPr lang="en-US" altLang="en-US" sz="320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838200" y="533400"/>
            <a:ext cx="7793038" cy="609600"/>
          </a:xfrm>
          <a:prstGeom prst="rect">
            <a:avLst/>
          </a:prstGeom>
          <a:noFill/>
          <a:ln w="9525">
            <a:noFill/>
            <a:miter lim="800000"/>
            <a:headEnd/>
            <a:tailEnd/>
          </a:ln>
        </p:spPr>
        <p:txBody>
          <a:bodyPr anchor="b"/>
          <a:lstStyle/>
          <a:p>
            <a:pPr algn="ctr">
              <a:defRPr/>
            </a:pPr>
            <a:r>
              <a:rPr lang="en-US" sz="4400" b="1" dirty="0">
                <a:solidFill>
                  <a:schemeClr val="tx2"/>
                </a:solidFill>
                <a:latin typeface="+mj-lt"/>
              </a:rPr>
              <a:t>Product Comparison</a:t>
            </a:r>
          </a:p>
        </p:txBody>
      </p:sp>
      <p:graphicFrame>
        <p:nvGraphicFramePr>
          <p:cNvPr id="204803" name="Group 3"/>
          <p:cNvGraphicFramePr>
            <a:graphicFrameLocks noGrp="1"/>
          </p:cNvGraphicFramePr>
          <p:nvPr/>
        </p:nvGraphicFramePr>
        <p:xfrm>
          <a:off x="381000" y="2286000"/>
          <a:ext cx="8077200" cy="2987675"/>
        </p:xfrm>
        <a:graphic>
          <a:graphicData uri="http://schemas.openxmlformats.org/drawingml/2006/table">
            <a:tbl>
              <a:tblPr/>
              <a:tblGrid>
                <a:gridCol w="1676400"/>
                <a:gridCol w="2590800"/>
                <a:gridCol w="1828800"/>
                <a:gridCol w="1219200"/>
                <a:gridCol w="762000"/>
              </a:tblGrid>
              <a:tr h="762162">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Cost Comparison for PDMS</a:t>
                      </a:r>
                      <a:r>
                        <a:rPr kumimoji="0" lang="en-US" sz="2400" b="0" i="0" u="none" strike="noStrike" cap="none" normalizeH="0" baseline="0" dirty="0" smtClean="0">
                          <a:ln>
                            <a:noFill/>
                          </a:ln>
                          <a:solidFill>
                            <a:schemeClr val="tx1"/>
                          </a:solidFill>
                          <a:effectLst/>
                          <a:latin typeface="Times New Roman" pitchFamily="18" charset="0"/>
                        </a:rPr>
                        <a:t> </a:t>
                      </a:r>
                    </a:p>
                  </a:txBody>
                  <a:tcPr marT="45730" marB="45730"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081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CAS Number</a:t>
                      </a:r>
                      <a:r>
                        <a:rPr kumimoji="0" lang="en-US" sz="2000" b="0" i="0" u="none" strike="noStrike" cap="none" normalizeH="0" baseline="0" smtClean="0">
                          <a:ln>
                            <a:noFill/>
                          </a:ln>
                          <a:solidFill>
                            <a:schemeClr val="tx1"/>
                          </a:solidFill>
                          <a:effectLst/>
                          <a:latin typeface="Times New Roman" pitchFamily="18" charset="0"/>
                        </a:rPr>
                        <a:t> </a:t>
                      </a:r>
                    </a:p>
                  </a:txBody>
                  <a:tcPr marT="45730" marB="4573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Brand Name</a:t>
                      </a:r>
                      <a:r>
                        <a:rPr kumimoji="0" lang="en-US" sz="2000" b="0" i="0" u="none" strike="noStrike" cap="none" normalizeH="0" baseline="0" smtClean="0">
                          <a:ln>
                            <a:noFill/>
                          </a:ln>
                          <a:solidFill>
                            <a:schemeClr val="tx1"/>
                          </a:solidFill>
                          <a:effectLst/>
                          <a:latin typeface="Times New Roman" pitchFamily="18" charset="0"/>
                        </a:rPr>
                        <a:t> </a:t>
                      </a:r>
                    </a:p>
                  </a:txBody>
                  <a:tcPr marT="45730" marB="4573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Manufacture</a:t>
                      </a:r>
                      <a:r>
                        <a:rPr kumimoji="0" lang="en-US" sz="2000" b="0" i="0" u="none" strike="noStrike" cap="none" normalizeH="0" baseline="0" smtClean="0">
                          <a:ln>
                            <a:noFill/>
                          </a:ln>
                          <a:solidFill>
                            <a:schemeClr val="tx1"/>
                          </a:solidFill>
                          <a:effectLst/>
                          <a:latin typeface="Times New Roman" pitchFamily="18" charset="0"/>
                        </a:rPr>
                        <a:t> </a:t>
                      </a:r>
                    </a:p>
                  </a:txBody>
                  <a:tcPr marT="45730" marB="4573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Quantity</a:t>
                      </a:r>
                      <a:r>
                        <a:rPr kumimoji="0" lang="en-US" sz="2000" b="0" i="0" u="none" strike="noStrike" cap="none" normalizeH="0" baseline="0" smtClean="0">
                          <a:ln>
                            <a:noFill/>
                          </a:ln>
                          <a:solidFill>
                            <a:schemeClr val="tx1"/>
                          </a:solidFill>
                          <a:effectLst/>
                          <a:latin typeface="Times New Roman" pitchFamily="18" charset="0"/>
                        </a:rPr>
                        <a:t> </a:t>
                      </a:r>
                    </a:p>
                  </a:txBody>
                  <a:tcPr marT="45730" marB="4573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Cost</a:t>
                      </a:r>
                      <a:r>
                        <a:rPr kumimoji="0" lang="en-US" sz="2000" b="0" i="0" u="none" strike="noStrike" cap="none" normalizeH="0" baseline="0" smtClean="0">
                          <a:ln>
                            <a:noFill/>
                          </a:ln>
                          <a:solidFill>
                            <a:schemeClr val="tx1"/>
                          </a:solidFill>
                          <a:effectLst/>
                          <a:latin typeface="Times New Roman" pitchFamily="18" charset="0"/>
                        </a:rPr>
                        <a:t> </a:t>
                      </a:r>
                    </a:p>
                  </a:txBody>
                  <a:tcPr marT="45730" marB="4573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81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70131-67-8</a:t>
                      </a:r>
                    </a:p>
                  </a:txBody>
                  <a:tcPr marT="45730" marB="4573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Polydimethylsiloxane </a:t>
                      </a:r>
                    </a:p>
                  </a:txBody>
                  <a:tcPr marT="45730" marB="4573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Alfa Aesar</a:t>
                      </a:r>
                    </a:p>
                  </a:txBody>
                  <a:tcPr marT="45730" marB="4573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6.6 Gal</a:t>
                      </a:r>
                    </a:p>
                  </a:txBody>
                  <a:tcPr marT="45730" marB="4573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$260</a:t>
                      </a:r>
                    </a:p>
                  </a:txBody>
                  <a:tcPr marT="45730" marB="4573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7011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NA </a:t>
                      </a:r>
                    </a:p>
                  </a:txBody>
                  <a:tcPr marT="45730" marB="4573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Sylgard 184</a:t>
                      </a:r>
                    </a:p>
                  </a:txBody>
                  <a:tcPr marT="45730" marB="4573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Fisher Scientific</a:t>
                      </a:r>
                    </a:p>
                  </a:txBody>
                  <a:tcPr marT="45730" marB="4573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1.1 Gal</a:t>
                      </a:r>
                    </a:p>
                  </a:txBody>
                  <a:tcPr marT="45730" marB="4573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$52</a:t>
                      </a:r>
                    </a:p>
                  </a:txBody>
                  <a:tcPr marT="45730" marB="4573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81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NA </a:t>
                      </a:r>
                    </a:p>
                  </a:txBody>
                  <a:tcPr marT="45730" marB="4573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TRANS-30 (PDMS)</a:t>
                      </a:r>
                    </a:p>
                  </a:txBody>
                  <a:tcPr marT="45730" marB="4573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Trans-Chemco</a:t>
                      </a:r>
                    </a:p>
                  </a:txBody>
                  <a:tcPr marT="45730" marB="4573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1.1 Gal</a:t>
                      </a:r>
                    </a:p>
                  </a:txBody>
                  <a:tcPr marT="45730" marB="4573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$47</a:t>
                      </a:r>
                    </a:p>
                  </a:txBody>
                  <a:tcPr marT="45730" marB="4573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826" name="Group 2"/>
          <p:cNvGraphicFramePr>
            <a:graphicFrameLocks noGrp="1"/>
          </p:cNvGraphicFramePr>
          <p:nvPr>
            <p:ph/>
          </p:nvPr>
        </p:nvGraphicFramePr>
        <p:xfrm>
          <a:off x="457200" y="1922463"/>
          <a:ext cx="8032750" cy="3565526"/>
        </p:xfrm>
        <a:graphic>
          <a:graphicData uri="http://schemas.openxmlformats.org/drawingml/2006/table">
            <a:tbl>
              <a:tblPr/>
              <a:tblGrid>
                <a:gridCol w="1847850"/>
                <a:gridCol w="2571750"/>
                <a:gridCol w="1698625"/>
                <a:gridCol w="1177925"/>
                <a:gridCol w="736600"/>
              </a:tblGrid>
              <a:tr h="817708">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Cost Comparison for PDMS</a:t>
                      </a:r>
                      <a:r>
                        <a:rPr kumimoji="0" lang="en-US" sz="2400" b="0" i="0" u="none" strike="noStrike" cap="none" normalizeH="0" baseline="0" smtClean="0">
                          <a:ln>
                            <a:noFill/>
                          </a:ln>
                          <a:solidFill>
                            <a:schemeClr val="tx1"/>
                          </a:solidFill>
                          <a:effectLst/>
                          <a:latin typeface="Times New Roman" pitchFamily="18" charset="0"/>
                        </a:rPr>
                        <a:t> </a:t>
                      </a:r>
                    </a:p>
                  </a:txBody>
                  <a:tcPr marT="45728" marB="45728"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065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CAS Number</a:t>
                      </a:r>
                      <a:r>
                        <a:rPr kumimoji="0" lang="en-US" sz="2000" b="0" i="0" u="none" strike="noStrike" cap="none" normalizeH="0" baseline="0" smtClean="0">
                          <a:ln>
                            <a:noFill/>
                          </a:ln>
                          <a:solidFill>
                            <a:schemeClr val="tx1"/>
                          </a:solidFill>
                          <a:effectLst/>
                          <a:latin typeface="Times New Roman" pitchFamily="18" charset="0"/>
                        </a:rPr>
                        <a:t> </a:t>
                      </a:r>
                    </a:p>
                  </a:txBody>
                  <a:tcPr marT="45728" marB="45728"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Brand Name</a:t>
                      </a:r>
                      <a:r>
                        <a:rPr kumimoji="0" lang="en-US" sz="2000" b="0" i="0" u="none" strike="noStrike" cap="none" normalizeH="0" baseline="0" smtClean="0">
                          <a:ln>
                            <a:noFill/>
                          </a:ln>
                          <a:solidFill>
                            <a:schemeClr val="tx1"/>
                          </a:solidFill>
                          <a:effectLst/>
                          <a:latin typeface="Times New Roman" pitchFamily="18" charset="0"/>
                        </a:rPr>
                        <a:t> </a:t>
                      </a: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Manufacture</a:t>
                      </a:r>
                      <a:r>
                        <a:rPr kumimoji="0" lang="en-US" sz="2000" b="0" i="0" u="none" strike="noStrike" cap="none" normalizeH="0" baseline="0" smtClean="0">
                          <a:ln>
                            <a:noFill/>
                          </a:ln>
                          <a:solidFill>
                            <a:schemeClr val="tx1"/>
                          </a:solidFill>
                          <a:effectLst/>
                          <a:latin typeface="Times New Roman" pitchFamily="18" charset="0"/>
                        </a:rPr>
                        <a:t> </a:t>
                      </a: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Quantity</a:t>
                      </a:r>
                      <a:r>
                        <a:rPr kumimoji="0" lang="en-US" sz="2000" b="0" i="0" u="none" strike="noStrike" cap="none" normalizeH="0" baseline="0" smtClean="0">
                          <a:ln>
                            <a:noFill/>
                          </a:ln>
                          <a:solidFill>
                            <a:schemeClr val="tx1"/>
                          </a:solidFill>
                          <a:effectLst/>
                          <a:latin typeface="Times New Roman" pitchFamily="18" charset="0"/>
                        </a:rPr>
                        <a:t> </a:t>
                      </a: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Cost</a:t>
                      </a:r>
                      <a:r>
                        <a:rPr kumimoji="0" lang="en-US" sz="2000" b="0" i="0" u="none" strike="noStrike" cap="none" normalizeH="0" baseline="0" smtClean="0">
                          <a:ln>
                            <a:noFill/>
                          </a:ln>
                          <a:solidFill>
                            <a:schemeClr val="tx1"/>
                          </a:solidFill>
                          <a:effectLst/>
                          <a:latin typeface="Times New Roman" pitchFamily="18" charset="0"/>
                        </a:rPr>
                        <a:t> </a:t>
                      </a:r>
                    </a:p>
                  </a:txBody>
                  <a:tcPr marT="45728" marB="45728"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0494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63148-62-9</a:t>
                      </a:r>
                    </a:p>
                  </a:txBody>
                  <a:tcPr marT="45728" marB="45728"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Poly(dimethylsiloxane)</a:t>
                      </a: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Sigma-Aldrich</a:t>
                      </a: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 L</a:t>
                      </a: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$120</a:t>
                      </a:r>
                    </a:p>
                  </a:txBody>
                  <a:tcPr marT="45728" marB="45728"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83517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68037-59-2</a:t>
                      </a:r>
                    </a:p>
                  </a:txBody>
                  <a:tcPr marT="45728" marB="45728"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Sylgard 184</a:t>
                      </a: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Dow Corning</a:t>
                      </a: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1.1 lb</a:t>
                      </a: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$40</a:t>
                      </a:r>
                    </a:p>
                  </a:txBody>
                  <a:tcPr marT="45728" marB="45728"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7011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63148-62-9</a:t>
                      </a:r>
                    </a:p>
                  </a:txBody>
                  <a:tcPr marT="45728" marB="45728"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Poly(dimethylsiloxane) </a:t>
                      </a: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Polysciences Inc.</a:t>
                      </a: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250g </a:t>
                      </a: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$116</a:t>
                      </a:r>
                    </a:p>
                  </a:txBody>
                  <a:tcPr marT="45728" marB="45728"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4" name="Rectangle 2"/>
          <p:cNvSpPr>
            <a:spLocks noChangeArrowheads="1"/>
          </p:cNvSpPr>
          <p:nvPr/>
        </p:nvSpPr>
        <p:spPr bwMode="auto">
          <a:xfrm>
            <a:off x="838200" y="533400"/>
            <a:ext cx="7793038" cy="609600"/>
          </a:xfrm>
          <a:prstGeom prst="rect">
            <a:avLst/>
          </a:prstGeom>
          <a:noFill/>
          <a:ln w="9525">
            <a:noFill/>
            <a:miter lim="800000"/>
            <a:headEnd/>
            <a:tailEnd/>
          </a:ln>
        </p:spPr>
        <p:txBody>
          <a:bodyPr anchor="b"/>
          <a:lstStyle/>
          <a:p>
            <a:pPr algn="ctr">
              <a:defRPr/>
            </a:pPr>
            <a:r>
              <a:rPr lang="en-US" sz="4400" b="1" dirty="0">
                <a:solidFill>
                  <a:schemeClr val="tx2"/>
                </a:solidFill>
                <a:latin typeface="+mj-lt"/>
              </a:rPr>
              <a:t>Product Comparison</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06851" name="Group 3"/>
          <p:cNvGraphicFramePr>
            <a:graphicFrameLocks noGrp="1"/>
          </p:cNvGraphicFramePr>
          <p:nvPr>
            <p:ph idx="1"/>
          </p:nvPr>
        </p:nvGraphicFramePr>
        <p:xfrm>
          <a:off x="381000" y="2590800"/>
          <a:ext cx="8305800" cy="2417782"/>
        </p:xfrm>
        <a:graphic>
          <a:graphicData uri="http://schemas.openxmlformats.org/drawingml/2006/table">
            <a:tbl>
              <a:tblPr/>
              <a:tblGrid>
                <a:gridCol w="1752600"/>
                <a:gridCol w="1295400"/>
                <a:gridCol w="1295400"/>
                <a:gridCol w="1524000"/>
                <a:gridCol w="1066800"/>
                <a:gridCol w="1371600"/>
              </a:tblGrid>
              <a:tr h="507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Manufacture</a:t>
                      </a:r>
                      <a:r>
                        <a:rPr kumimoji="0" lang="en-US" sz="2000" b="0" i="0" u="none" strike="noStrike" cap="none" normalizeH="0" baseline="0" smtClean="0">
                          <a:ln>
                            <a:noFill/>
                          </a:ln>
                          <a:solidFill>
                            <a:schemeClr val="tx1"/>
                          </a:solidFill>
                          <a:effectLst/>
                          <a:latin typeface="Times New Roman" pitchFamily="18" charset="0"/>
                        </a:rPr>
                        <a:t> </a:t>
                      </a:r>
                    </a:p>
                  </a:txBody>
                  <a:tcPr marT="45708" marB="45708"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Quantity</a:t>
                      </a:r>
                      <a:r>
                        <a:rPr kumimoji="0" lang="en-US" sz="2000" b="0" i="0" u="none" strike="noStrike" cap="none" normalizeH="0" baseline="0" smtClean="0">
                          <a:ln>
                            <a:noFill/>
                          </a:ln>
                          <a:solidFill>
                            <a:schemeClr val="tx1"/>
                          </a:solidFill>
                          <a:effectLst/>
                          <a:latin typeface="Times New Roman" pitchFamily="18" charset="0"/>
                        </a:rPr>
                        <a:t> </a:t>
                      </a:r>
                    </a:p>
                  </a:txBody>
                  <a:tcPr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Density</a:t>
                      </a:r>
                    </a:p>
                  </a:txBody>
                  <a:tcPr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Viscosity</a:t>
                      </a:r>
                    </a:p>
                  </a:txBody>
                  <a:tcPr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Form</a:t>
                      </a:r>
                      <a:r>
                        <a:rPr kumimoji="0" lang="en-US" sz="2000" b="0" i="0" u="none" strike="noStrike" cap="none" normalizeH="0" baseline="0" smtClean="0">
                          <a:ln>
                            <a:noFill/>
                          </a:ln>
                          <a:solidFill>
                            <a:schemeClr val="tx1"/>
                          </a:solidFill>
                          <a:effectLst/>
                          <a:latin typeface="Times New Roman" pitchFamily="18" charset="0"/>
                        </a:rPr>
                        <a:t> </a:t>
                      </a:r>
                    </a:p>
                  </a:txBody>
                  <a:tcPr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Cost</a:t>
                      </a:r>
                      <a:r>
                        <a:rPr kumimoji="0" lang="en-US" sz="2000" b="0" i="0" u="none" strike="noStrike" cap="none" normalizeH="0" baseline="0" smtClean="0">
                          <a:ln>
                            <a:noFill/>
                          </a:ln>
                          <a:solidFill>
                            <a:schemeClr val="tx1"/>
                          </a:solidFill>
                          <a:effectLst/>
                          <a:latin typeface="Times New Roman" pitchFamily="18" charset="0"/>
                        </a:rPr>
                        <a:t> </a:t>
                      </a:r>
                    </a:p>
                  </a:txBody>
                  <a:tcPr marT="45708" marB="45708"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7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Alfa Aesar</a:t>
                      </a:r>
                    </a:p>
                  </a:txBody>
                  <a:tcPr marT="45708" marB="45708"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1.1 Gal</a:t>
                      </a:r>
                    </a:p>
                  </a:txBody>
                  <a:tcPr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0.97 g/mL</a:t>
                      </a:r>
                    </a:p>
                  </a:txBody>
                  <a:tcPr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105 mPa.sec</a:t>
                      </a:r>
                    </a:p>
                  </a:txBody>
                  <a:tcPr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Liquid</a:t>
                      </a:r>
                    </a:p>
                  </a:txBody>
                  <a:tcPr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$43</a:t>
                      </a:r>
                    </a:p>
                  </a:txBody>
                  <a:tcPr marT="45708" marB="45708"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7010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Fisher Scientific</a:t>
                      </a:r>
                    </a:p>
                  </a:txBody>
                  <a:tcPr marT="45708" marB="45708"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1.1 Gal</a:t>
                      </a:r>
                    </a:p>
                  </a:txBody>
                  <a:tcPr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1.33 g/mL</a:t>
                      </a:r>
                    </a:p>
                  </a:txBody>
                  <a:tcPr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4000 mPa.sec</a:t>
                      </a:r>
                    </a:p>
                  </a:txBody>
                  <a:tcPr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Liquid</a:t>
                      </a:r>
                    </a:p>
                  </a:txBody>
                  <a:tcPr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$52</a:t>
                      </a:r>
                    </a:p>
                  </a:txBody>
                  <a:tcPr marT="45708" marB="45708"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7010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Trans-Chemco</a:t>
                      </a:r>
                    </a:p>
                  </a:txBody>
                  <a:tcPr marT="45708" marB="45708"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1.1 Gal</a:t>
                      </a:r>
                    </a:p>
                  </a:txBody>
                  <a:tcPr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1.02g/mL</a:t>
                      </a:r>
                    </a:p>
                  </a:txBody>
                  <a:tcPr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3500 mPa.sec</a:t>
                      </a:r>
                    </a:p>
                  </a:txBody>
                  <a:tcPr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Liquid</a:t>
                      </a:r>
                    </a:p>
                  </a:txBody>
                  <a:tcPr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$47</a:t>
                      </a:r>
                    </a:p>
                  </a:txBody>
                  <a:tcPr marT="45708" marB="45708"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5" name="Rectangle 2"/>
          <p:cNvSpPr>
            <a:spLocks noChangeArrowheads="1"/>
          </p:cNvSpPr>
          <p:nvPr/>
        </p:nvSpPr>
        <p:spPr bwMode="auto">
          <a:xfrm>
            <a:off x="838200" y="533400"/>
            <a:ext cx="7793038" cy="609600"/>
          </a:xfrm>
          <a:prstGeom prst="rect">
            <a:avLst/>
          </a:prstGeom>
          <a:noFill/>
          <a:ln w="9525">
            <a:noFill/>
            <a:miter lim="800000"/>
            <a:headEnd/>
            <a:tailEnd/>
          </a:ln>
        </p:spPr>
        <p:txBody>
          <a:bodyPr anchor="b"/>
          <a:lstStyle/>
          <a:p>
            <a:pPr algn="ctr">
              <a:defRPr/>
            </a:pPr>
            <a:r>
              <a:rPr lang="en-US" sz="4400" b="1" dirty="0">
                <a:solidFill>
                  <a:schemeClr val="tx2"/>
                </a:solidFill>
                <a:latin typeface="+mj-lt"/>
              </a:rPr>
              <a:t>Product Comparison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7912" name="Group 40"/>
          <p:cNvGraphicFramePr>
            <a:graphicFrameLocks noGrp="1"/>
          </p:cNvGraphicFramePr>
          <p:nvPr>
            <p:ph idx="1"/>
          </p:nvPr>
        </p:nvGraphicFramePr>
        <p:xfrm>
          <a:off x="685800" y="2216150"/>
          <a:ext cx="7772400" cy="2505076"/>
        </p:xfrm>
        <a:graphic>
          <a:graphicData uri="http://schemas.openxmlformats.org/drawingml/2006/table">
            <a:tbl>
              <a:tblPr/>
              <a:tblGrid>
                <a:gridCol w="1676400"/>
                <a:gridCol w="1157288"/>
                <a:gridCol w="1233487"/>
                <a:gridCol w="1235075"/>
                <a:gridCol w="1235075"/>
                <a:gridCol w="1235075"/>
              </a:tblGrid>
              <a:tr h="4016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Manufacture</a:t>
                      </a:r>
                      <a:r>
                        <a:rPr kumimoji="0" lang="en-US" sz="2000" b="0" i="0" u="none" strike="noStrike" cap="none" normalizeH="0" baseline="0" smtClean="0">
                          <a:ln>
                            <a:noFill/>
                          </a:ln>
                          <a:solidFill>
                            <a:schemeClr val="tx1"/>
                          </a:solidFill>
                          <a:effectLst/>
                          <a:latin typeface="Times New Roman" pitchFamily="18" charset="0"/>
                        </a:rPr>
                        <a:t> </a:t>
                      </a:r>
                    </a:p>
                  </a:txBody>
                  <a:tcPr marT="45726" marB="4572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Quantity</a:t>
                      </a:r>
                      <a:r>
                        <a:rPr kumimoji="0" lang="en-US" sz="2000" b="0" i="0" u="none" strike="noStrike" cap="none" normalizeH="0" baseline="0" smtClean="0">
                          <a:ln>
                            <a:noFill/>
                          </a:ln>
                          <a:solidFill>
                            <a:schemeClr val="tx1"/>
                          </a:solidFill>
                          <a:effectLst/>
                          <a:latin typeface="Times New Roman" pitchFamily="18" charset="0"/>
                        </a:rPr>
                        <a:t> </a:t>
                      </a:r>
                    </a:p>
                  </a:txBody>
                  <a:tcPr marT="45726" marB="4572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Density</a:t>
                      </a:r>
                    </a:p>
                  </a:txBody>
                  <a:tcPr marT="45726" marB="4572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Viscosity</a:t>
                      </a:r>
                    </a:p>
                  </a:txBody>
                  <a:tcPr marT="45726" marB="4572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Form</a:t>
                      </a:r>
                      <a:r>
                        <a:rPr kumimoji="0" lang="en-US" sz="2000" b="0" i="0" u="none" strike="noStrike" cap="none" normalizeH="0" baseline="0" smtClean="0">
                          <a:ln>
                            <a:noFill/>
                          </a:ln>
                          <a:solidFill>
                            <a:schemeClr val="tx1"/>
                          </a:solidFill>
                          <a:effectLst/>
                          <a:latin typeface="Times New Roman" pitchFamily="18" charset="0"/>
                        </a:rPr>
                        <a:t> </a:t>
                      </a:r>
                    </a:p>
                  </a:txBody>
                  <a:tcPr marT="45726" marB="4572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Cost</a:t>
                      </a:r>
                      <a:r>
                        <a:rPr kumimoji="0" lang="en-US" sz="2000" b="0" i="0" u="none" strike="noStrike" cap="none" normalizeH="0" baseline="0" smtClean="0">
                          <a:ln>
                            <a:noFill/>
                          </a:ln>
                          <a:solidFill>
                            <a:schemeClr val="tx1"/>
                          </a:solidFill>
                          <a:effectLst/>
                          <a:latin typeface="Times New Roman" pitchFamily="18" charset="0"/>
                        </a:rPr>
                        <a:t> </a:t>
                      </a:r>
                    </a:p>
                  </a:txBody>
                  <a:tcPr marT="45726" marB="4572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7011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Sigma-Aldrich</a:t>
                      </a:r>
                    </a:p>
                  </a:txBody>
                  <a:tcPr marT="45726" marB="4572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 L</a:t>
                      </a:r>
                    </a:p>
                  </a:txBody>
                  <a:tcPr marT="45726" marB="4572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0.97 g/mL</a:t>
                      </a:r>
                    </a:p>
                  </a:txBody>
                  <a:tcPr marT="45726" marB="4572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100 mPa.sec</a:t>
                      </a:r>
                    </a:p>
                  </a:txBody>
                  <a:tcPr marT="45726" marB="4572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Liquid</a:t>
                      </a:r>
                    </a:p>
                  </a:txBody>
                  <a:tcPr marT="45726" marB="4572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$181</a:t>
                      </a:r>
                    </a:p>
                  </a:txBody>
                  <a:tcPr marT="45726" marB="4572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7011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Dow Corning</a:t>
                      </a:r>
                    </a:p>
                  </a:txBody>
                  <a:tcPr marT="45726" marB="4572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1.1 lb</a:t>
                      </a:r>
                    </a:p>
                  </a:txBody>
                  <a:tcPr marT="45726" marB="4572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1.03 g/mL</a:t>
                      </a:r>
                    </a:p>
                  </a:txBody>
                  <a:tcPr marT="45726" marB="4572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3900 mPa.sec</a:t>
                      </a:r>
                    </a:p>
                  </a:txBody>
                  <a:tcPr marT="45726" marB="4572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Solid </a:t>
                      </a:r>
                    </a:p>
                  </a:txBody>
                  <a:tcPr marT="45726" marB="4572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$40</a:t>
                      </a:r>
                    </a:p>
                  </a:txBody>
                  <a:tcPr marT="45726" marB="4572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7011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Polysciences Inc.</a:t>
                      </a:r>
                    </a:p>
                  </a:txBody>
                  <a:tcPr marT="45726" marB="4572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250g</a:t>
                      </a:r>
                    </a:p>
                  </a:txBody>
                  <a:tcPr marT="45726" marB="4572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1.02 g/mL</a:t>
                      </a:r>
                    </a:p>
                  </a:txBody>
                  <a:tcPr marT="45726" marB="4572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80 mPa.sec</a:t>
                      </a:r>
                    </a:p>
                  </a:txBody>
                  <a:tcPr marT="45726" marB="4572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Solid </a:t>
                      </a:r>
                    </a:p>
                  </a:txBody>
                  <a:tcPr marT="45726" marB="4572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$116</a:t>
                      </a:r>
                    </a:p>
                  </a:txBody>
                  <a:tcPr marT="45726" marB="4572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5" name="Rectangle 2"/>
          <p:cNvSpPr>
            <a:spLocks noChangeArrowheads="1"/>
          </p:cNvSpPr>
          <p:nvPr/>
        </p:nvSpPr>
        <p:spPr bwMode="auto">
          <a:xfrm>
            <a:off x="838200" y="533400"/>
            <a:ext cx="7793038" cy="609600"/>
          </a:xfrm>
          <a:prstGeom prst="rect">
            <a:avLst/>
          </a:prstGeom>
          <a:noFill/>
          <a:ln w="9525">
            <a:noFill/>
            <a:miter lim="800000"/>
            <a:headEnd/>
            <a:tailEnd/>
          </a:ln>
        </p:spPr>
        <p:txBody>
          <a:bodyPr anchor="b"/>
          <a:lstStyle/>
          <a:p>
            <a:pPr algn="ctr">
              <a:defRPr/>
            </a:pPr>
            <a:r>
              <a:rPr lang="en-US" sz="4400" b="1" dirty="0">
                <a:solidFill>
                  <a:schemeClr val="tx2"/>
                </a:solidFill>
                <a:latin typeface="+mj-lt"/>
              </a:rPr>
              <a:t>Product Comparison</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b="1" smtClean="0"/>
              <a:t>Outline</a:t>
            </a:r>
          </a:p>
        </p:txBody>
      </p:sp>
      <p:sp>
        <p:nvSpPr>
          <p:cNvPr id="35843" name="Content Placeholder 2"/>
          <p:cNvSpPr>
            <a:spLocks noGrp="1"/>
          </p:cNvSpPr>
          <p:nvPr>
            <p:ph idx="1"/>
          </p:nvPr>
        </p:nvSpPr>
        <p:spPr/>
        <p:txBody>
          <a:bodyPr/>
          <a:lstStyle/>
          <a:p>
            <a:r>
              <a:rPr lang="en-US" altLang="en-US" smtClean="0"/>
              <a:t>Background</a:t>
            </a:r>
          </a:p>
          <a:p>
            <a:r>
              <a:rPr lang="en-US" altLang="en-US" smtClean="0"/>
              <a:t>Properties of PDMS</a:t>
            </a:r>
          </a:p>
          <a:p>
            <a:r>
              <a:rPr lang="en-US" altLang="en-US" smtClean="0">
                <a:solidFill>
                  <a:srgbClr val="C00000"/>
                </a:solidFill>
              </a:rPr>
              <a:t>Applications of PDMS</a:t>
            </a:r>
          </a:p>
          <a:p>
            <a:r>
              <a:rPr lang="en-US" altLang="en-US" smtClean="0"/>
              <a:t>Modification of PDMS</a:t>
            </a:r>
          </a:p>
          <a:p>
            <a:endParaRPr lang="en-US" alt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81000" y="304800"/>
            <a:ext cx="8229600" cy="1143000"/>
          </a:xfrm>
        </p:spPr>
        <p:txBody>
          <a:bodyPr/>
          <a:lstStyle/>
          <a:p>
            <a:pPr eaLnBrk="1" hangingPunct="1"/>
            <a:r>
              <a:rPr lang="en-US" altLang="en-US" b="1" smtClean="0"/>
              <a:t>Applications of PDMS</a:t>
            </a:r>
          </a:p>
        </p:txBody>
      </p:sp>
      <p:sp>
        <p:nvSpPr>
          <p:cNvPr id="36867" name="Rectangle 3"/>
          <p:cNvSpPr>
            <a:spLocks noGrp="1" noChangeArrowheads="1"/>
          </p:cNvSpPr>
          <p:nvPr>
            <p:ph type="body" idx="1"/>
          </p:nvPr>
        </p:nvSpPr>
        <p:spPr>
          <a:xfrm>
            <a:off x="457200" y="1752600"/>
            <a:ext cx="8382000" cy="4114800"/>
          </a:xfrm>
        </p:spPr>
        <p:txBody>
          <a:bodyPr/>
          <a:lstStyle/>
          <a:p>
            <a:pPr eaLnBrk="1" hangingPunct="1"/>
            <a:r>
              <a:rPr lang="en-US" altLang="en-US" smtClean="0"/>
              <a:t>PDMS Stamp Fabrication Methods</a:t>
            </a:r>
          </a:p>
          <a:p>
            <a:pPr eaLnBrk="1" hangingPunct="1"/>
            <a:r>
              <a:rPr lang="en-US" altLang="en-US" smtClean="0"/>
              <a:t>Various Soft Lithography Techniques</a:t>
            </a:r>
          </a:p>
          <a:p>
            <a:pPr eaLnBrk="1" hangingPunct="1"/>
            <a:r>
              <a:rPr lang="en-US" altLang="en-US" smtClean="0"/>
              <a:t>Microfluidic Channel Casting</a:t>
            </a:r>
          </a:p>
          <a:p>
            <a:pPr eaLnBrk="1" hangingPunct="1"/>
            <a:r>
              <a:rPr lang="en-US" altLang="en-US" smtClean="0"/>
              <a:t>Implanted Biomedical Microsystems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z="4000" b="1" smtClean="0">
                <a:solidFill>
                  <a:schemeClr val="tx1"/>
                </a:solidFill>
              </a:rPr>
              <a:t>PDMS Stamps </a:t>
            </a:r>
            <a:br>
              <a:rPr lang="en-US" altLang="en-US" sz="4000" b="1" smtClean="0">
                <a:solidFill>
                  <a:schemeClr val="tx1"/>
                </a:solidFill>
              </a:rPr>
            </a:br>
            <a:r>
              <a:rPr lang="en-US" altLang="en-US" sz="4000" b="1" smtClean="0">
                <a:solidFill>
                  <a:schemeClr val="tx1"/>
                </a:solidFill>
              </a:rPr>
              <a:t>Using SU-8 Resist</a:t>
            </a:r>
          </a:p>
        </p:txBody>
      </p:sp>
      <p:sp>
        <p:nvSpPr>
          <p:cNvPr id="37891" name="Rectangle 3"/>
          <p:cNvSpPr>
            <a:spLocks noGrp="1" noChangeArrowheads="1"/>
          </p:cNvSpPr>
          <p:nvPr>
            <p:ph type="body" idx="1"/>
          </p:nvPr>
        </p:nvSpPr>
        <p:spPr>
          <a:xfrm>
            <a:off x="457200" y="1600200"/>
            <a:ext cx="8229600" cy="4191000"/>
          </a:xfrm>
        </p:spPr>
        <p:txBody>
          <a:bodyPr/>
          <a:lstStyle/>
          <a:p>
            <a:pPr eaLnBrk="1" hangingPunct="1">
              <a:buClr>
                <a:schemeClr val="hlink"/>
              </a:buClr>
            </a:pPr>
            <a:r>
              <a:rPr lang="en-US" altLang="en-US" sz="2800" smtClean="0"/>
              <a:t>Commonly used to fabricate polymeric microfluidic structures.</a:t>
            </a:r>
          </a:p>
          <a:p>
            <a:pPr eaLnBrk="1" hangingPunct="1">
              <a:buClr>
                <a:schemeClr val="hlink"/>
              </a:buClr>
            </a:pPr>
            <a:r>
              <a:rPr lang="en-US" altLang="en-US" sz="2800" smtClean="0"/>
              <a:t>SU-8 has high a viscosity, and the ability to define layers between 1 and 200μm with high aspect ratio and vertical sidewalls.</a:t>
            </a:r>
          </a:p>
          <a:p>
            <a:pPr eaLnBrk="1" hangingPunct="1">
              <a:buClr>
                <a:schemeClr val="hlink"/>
              </a:buClr>
            </a:pPr>
            <a:r>
              <a:rPr lang="en-US" altLang="en-US" sz="2800" smtClean="0"/>
              <a:t>SU-8 is patterned with contact lithography. The PDMS mixture is added on the SU-8 master, cured, and then, peeled off.</a:t>
            </a:r>
            <a:r>
              <a:rPr lang="en-US" altLang="en-US" smtClean="0"/>
              <a:t>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b="1" smtClean="0"/>
              <a:t>Outline</a:t>
            </a:r>
          </a:p>
        </p:txBody>
      </p:sp>
      <p:sp>
        <p:nvSpPr>
          <p:cNvPr id="20483" name="Content Placeholder 2"/>
          <p:cNvSpPr>
            <a:spLocks noGrp="1"/>
          </p:cNvSpPr>
          <p:nvPr>
            <p:ph idx="1"/>
          </p:nvPr>
        </p:nvSpPr>
        <p:spPr/>
        <p:txBody>
          <a:bodyPr/>
          <a:lstStyle/>
          <a:p>
            <a:r>
              <a:rPr lang="en-US" altLang="en-US" smtClean="0">
                <a:solidFill>
                  <a:srgbClr val="C00000"/>
                </a:solidFill>
              </a:rPr>
              <a:t>Background</a:t>
            </a:r>
          </a:p>
          <a:p>
            <a:r>
              <a:rPr lang="en-US" altLang="en-US" smtClean="0"/>
              <a:t>Properties of PDMS</a:t>
            </a:r>
          </a:p>
          <a:p>
            <a:r>
              <a:rPr lang="en-US" altLang="en-US" smtClean="0"/>
              <a:t>Applications of PDMS</a:t>
            </a:r>
          </a:p>
          <a:p>
            <a:r>
              <a:rPr lang="en-US" altLang="en-US" smtClean="0"/>
              <a:t>Modification of PDMS</a:t>
            </a:r>
          </a:p>
          <a:p>
            <a:endParaRPr lang="en-US" alt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b="1" smtClean="0">
                <a:solidFill>
                  <a:schemeClr val="tx1"/>
                </a:solidFill>
              </a:rPr>
              <a:t>Soft Lithography</a:t>
            </a:r>
          </a:p>
        </p:txBody>
      </p:sp>
      <p:sp>
        <p:nvSpPr>
          <p:cNvPr id="38915" name="Rectangle 3"/>
          <p:cNvSpPr>
            <a:spLocks noGrp="1" noChangeArrowheads="1"/>
          </p:cNvSpPr>
          <p:nvPr>
            <p:ph type="body" idx="1"/>
          </p:nvPr>
        </p:nvSpPr>
        <p:spPr>
          <a:xfrm>
            <a:off x="457200" y="1447800"/>
            <a:ext cx="8229600" cy="3657600"/>
          </a:xfrm>
        </p:spPr>
        <p:txBody>
          <a:bodyPr/>
          <a:lstStyle/>
          <a:p>
            <a:pPr marL="609600" indent="-609600" eaLnBrk="1" hangingPunct="1"/>
            <a:r>
              <a:rPr lang="en-US" altLang="en-US" smtClean="0"/>
              <a:t>Use of elastomeric stamps or molds to transfer patterns onto a surface with different techniques:</a:t>
            </a:r>
          </a:p>
          <a:p>
            <a:pPr marL="990600" lvl="1" indent="-533400" eaLnBrk="1" hangingPunct="1">
              <a:buClr>
                <a:srgbClr val="660033"/>
              </a:buClr>
            </a:pPr>
            <a:r>
              <a:rPr lang="en-US" altLang="en-US" smtClean="0"/>
              <a:t>Microcontact printing (μCP)</a:t>
            </a:r>
          </a:p>
          <a:p>
            <a:pPr marL="990600" lvl="1" indent="-533400" eaLnBrk="1" hangingPunct="1">
              <a:buClr>
                <a:srgbClr val="660033"/>
              </a:buClr>
            </a:pPr>
            <a:r>
              <a:rPr lang="en-US" altLang="en-US" smtClean="0"/>
              <a:t>Replica Molding (REM)</a:t>
            </a:r>
          </a:p>
          <a:p>
            <a:pPr marL="990600" lvl="1" indent="-533400" eaLnBrk="1" hangingPunct="1">
              <a:buClr>
                <a:srgbClr val="660033"/>
              </a:buClr>
            </a:pPr>
            <a:r>
              <a:rPr lang="en-US" altLang="en-US" smtClean="0"/>
              <a:t>Microtransfer Molding (μTM)</a:t>
            </a:r>
          </a:p>
          <a:p>
            <a:pPr marL="990600" lvl="1" indent="-533400" eaLnBrk="1" hangingPunct="1">
              <a:buClr>
                <a:srgbClr val="660033"/>
              </a:buClr>
            </a:pPr>
            <a:r>
              <a:rPr lang="en-US" altLang="en-US" smtClean="0"/>
              <a:t>Micromolding in Capillaries (MIMIC)</a:t>
            </a:r>
          </a:p>
          <a:p>
            <a:pPr marL="990600" lvl="1" indent="-533400" eaLnBrk="1" hangingPunct="1">
              <a:buClr>
                <a:srgbClr val="660033"/>
              </a:buClr>
            </a:pPr>
            <a:r>
              <a:rPr lang="en-US" altLang="en-US" smtClean="0"/>
              <a:t>Solvent-assisted Micromolding (SAMIM)</a:t>
            </a:r>
          </a:p>
          <a:p>
            <a:pPr marL="990600" lvl="1" indent="-533400" eaLnBrk="1" hangingPunct="1">
              <a:buClr>
                <a:srgbClr val="660033"/>
              </a:buClr>
            </a:pPr>
            <a:r>
              <a:rPr lang="en-US" altLang="en-US" smtClean="0"/>
              <a:t>High Aspect Ratio Microstructure Replication (HARM)</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sz="3800" b="1" smtClean="0">
                <a:solidFill>
                  <a:schemeClr val="tx1"/>
                </a:solidFill>
              </a:rPr>
              <a:t>Microcontact Printing (μCP)</a:t>
            </a:r>
          </a:p>
        </p:txBody>
      </p:sp>
      <p:sp>
        <p:nvSpPr>
          <p:cNvPr id="39939" name="Rectangle 3"/>
          <p:cNvSpPr>
            <a:spLocks noGrp="1" noChangeArrowheads="1"/>
          </p:cNvSpPr>
          <p:nvPr>
            <p:ph type="body" sz="half" idx="2"/>
          </p:nvPr>
        </p:nvSpPr>
        <p:spPr>
          <a:xfrm>
            <a:off x="533400" y="1371600"/>
            <a:ext cx="8458200" cy="2057400"/>
          </a:xfrm>
        </p:spPr>
        <p:txBody>
          <a:bodyPr/>
          <a:lstStyle/>
          <a:p>
            <a:pPr eaLnBrk="1" hangingPunct="1">
              <a:lnSpc>
                <a:spcPct val="90000"/>
              </a:lnSpc>
              <a:buClr>
                <a:schemeClr val="bg2"/>
              </a:buClr>
            </a:pPr>
            <a:r>
              <a:rPr lang="en-US" altLang="en-US" sz="2000" smtClean="0"/>
              <a:t>Generates micropatterns of self-assembled monolayer (SAMs) .</a:t>
            </a:r>
          </a:p>
          <a:p>
            <a:pPr eaLnBrk="1" hangingPunct="1">
              <a:lnSpc>
                <a:spcPct val="90000"/>
              </a:lnSpc>
              <a:buClr>
                <a:schemeClr val="bg2"/>
              </a:buClr>
            </a:pPr>
            <a:r>
              <a:rPr lang="en-US" altLang="en-US" sz="2000" smtClean="0"/>
              <a:t>Transfer of the “ink” molecules from the PDMS stamp to the substrate by contact.</a:t>
            </a:r>
          </a:p>
          <a:p>
            <a:pPr eaLnBrk="1" hangingPunct="1">
              <a:lnSpc>
                <a:spcPct val="90000"/>
              </a:lnSpc>
              <a:buClr>
                <a:schemeClr val="bg2"/>
              </a:buClr>
            </a:pPr>
            <a:r>
              <a:rPr lang="en-US" altLang="en-US" sz="2000" smtClean="0"/>
              <a:t>The use of PDMS stamps for μCP, make the patterning of nonplanar surfaces possible.</a:t>
            </a:r>
          </a:p>
          <a:p>
            <a:pPr eaLnBrk="1" hangingPunct="1">
              <a:lnSpc>
                <a:spcPct val="90000"/>
              </a:lnSpc>
              <a:buClr>
                <a:schemeClr val="bg2"/>
              </a:buClr>
            </a:pPr>
            <a:r>
              <a:rPr lang="en-US" altLang="en-US" sz="2000" smtClean="0"/>
              <a:t>Features as small as 300nm </a:t>
            </a:r>
          </a:p>
        </p:txBody>
      </p:sp>
      <p:pic>
        <p:nvPicPr>
          <p:cNvPr id="3994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352800"/>
            <a:ext cx="4572000" cy="309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Rectangle 8"/>
          <p:cNvSpPr>
            <a:spLocks noChangeArrowheads="1"/>
          </p:cNvSpPr>
          <p:nvPr/>
        </p:nvSpPr>
        <p:spPr bwMode="auto">
          <a:xfrm>
            <a:off x="7553325" y="6337300"/>
            <a:ext cx="15811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a:t>United States Patent 6890598 </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b="1" smtClean="0">
                <a:solidFill>
                  <a:schemeClr val="tx1"/>
                </a:solidFill>
              </a:rPr>
              <a:t>Replica Molding (REM)</a:t>
            </a:r>
          </a:p>
        </p:txBody>
      </p:sp>
      <p:sp>
        <p:nvSpPr>
          <p:cNvPr id="40963" name="Rectangle 3"/>
          <p:cNvSpPr>
            <a:spLocks noGrp="1" noChangeArrowheads="1"/>
          </p:cNvSpPr>
          <p:nvPr>
            <p:ph type="body" idx="1"/>
          </p:nvPr>
        </p:nvSpPr>
        <p:spPr/>
        <p:txBody>
          <a:bodyPr/>
          <a:lstStyle/>
          <a:p>
            <a:pPr eaLnBrk="1" hangingPunct="1">
              <a:buClr>
                <a:schemeClr val="bg2"/>
              </a:buClr>
            </a:pPr>
            <a:r>
              <a:rPr lang="en-US" altLang="en-US" smtClean="0"/>
              <a:t>Uses a PDMS stamp as the master to duplicate molds. Polyurethane (PU) is then molded in the PDMS master.</a:t>
            </a:r>
          </a:p>
          <a:p>
            <a:pPr eaLnBrk="1" hangingPunct="1">
              <a:buClr>
                <a:schemeClr val="bg2"/>
              </a:buClr>
            </a:pPr>
            <a:r>
              <a:rPr lang="en-US" altLang="en-US" smtClean="0"/>
              <a:t>Sizes and shapes may be changed in a controlled way (mechanical compression, bending, or stretching).</a:t>
            </a:r>
          </a:p>
          <a:p>
            <a:pPr eaLnBrk="1" hangingPunct="1">
              <a:buClr>
                <a:schemeClr val="bg2"/>
              </a:buClr>
            </a:pPr>
            <a:r>
              <a:rPr lang="en-US" altLang="en-US" smtClean="0"/>
              <a:t>Ability to fabricate structures of ~30nm in organic polymers.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ChangeArrowheads="1"/>
          </p:cNvSpPr>
          <p:nvPr/>
        </p:nvSpPr>
        <p:spPr bwMode="auto">
          <a:xfrm>
            <a:off x="4724400" y="1905000"/>
            <a:ext cx="4572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1987" name="Rectangle 6"/>
          <p:cNvSpPr>
            <a:spLocks noChangeArrowheads="1"/>
          </p:cNvSpPr>
          <p:nvPr/>
        </p:nvSpPr>
        <p:spPr bwMode="auto">
          <a:xfrm>
            <a:off x="4724400" y="5486400"/>
            <a:ext cx="4572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1988" name="Rectangle 7"/>
          <p:cNvSpPr>
            <a:spLocks noChangeArrowheads="1"/>
          </p:cNvSpPr>
          <p:nvPr/>
        </p:nvSpPr>
        <p:spPr bwMode="auto">
          <a:xfrm>
            <a:off x="1447800" y="1905000"/>
            <a:ext cx="4572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41989"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219200"/>
            <a:ext cx="5257800" cy="528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ext Box 11"/>
          <p:cNvSpPr txBox="1">
            <a:spLocks noChangeArrowheads="1"/>
          </p:cNvSpPr>
          <p:nvPr/>
        </p:nvSpPr>
        <p:spPr bwMode="auto">
          <a:xfrm>
            <a:off x="7162800" y="5715000"/>
            <a:ext cx="19812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800" b="1"/>
              <a:t>Byron D. Gates</a:t>
            </a:r>
            <a:r>
              <a:rPr lang="en-US" altLang="en-US" sz="800" b="1">
                <a:hlinkClick r:id="rId3"/>
              </a:rPr>
              <a:t> </a:t>
            </a:r>
            <a:r>
              <a:rPr lang="en-US" altLang="en-US" sz="800" b="1"/>
              <a:t> </a:t>
            </a:r>
            <a:r>
              <a:rPr lang="en-US" altLang="en-US" sz="800"/>
              <a:t/>
            </a:r>
            <a:br>
              <a:rPr lang="en-US" altLang="en-US" sz="800"/>
            </a:br>
            <a:r>
              <a:rPr lang="en-US" altLang="en-US" sz="800"/>
              <a:t>Department of Chemistry, Simon Fraser University, 8888 University Drive, Burnaby, BC V5A 1S6, Canada Materials Today February 2005</a:t>
            </a:r>
          </a:p>
        </p:txBody>
      </p:sp>
      <p:sp>
        <p:nvSpPr>
          <p:cNvPr id="9" name="Rectangle 2"/>
          <p:cNvSpPr txBox="1">
            <a:spLocks noChangeArrowheads="1"/>
          </p:cNvSpPr>
          <p:nvPr/>
        </p:nvSpPr>
        <p:spPr bwMode="auto">
          <a:xfrm>
            <a:off x="609600" y="228600"/>
            <a:ext cx="8229600" cy="1143000"/>
          </a:xfrm>
          <a:prstGeom prst="rect">
            <a:avLst/>
          </a:prstGeom>
          <a:noFill/>
          <a:ln w="9525">
            <a:noFill/>
            <a:miter lim="800000"/>
            <a:headEnd/>
            <a:tailEnd/>
          </a:ln>
        </p:spPr>
        <p:txBody>
          <a:bodyPr anchor="ctr"/>
          <a:lstStyle/>
          <a:p>
            <a:pPr algn="ctr">
              <a:defRPr/>
            </a:pPr>
            <a:r>
              <a:rPr lang="en-US" sz="4400" b="1" kern="0" dirty="0">
                <a:latin typeface="+mj-lt"/>
                <a:ea typeface="+mj-ea"/>
                <a:cs typeface="+mj-cs"/>
              </a:rPr>
              <a:t>Replica Molding (REM)</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52400" y="152400"/>
            <a:ext cx="8839200" cy="1143000"/>
          </a:xfrm>
        </p:spPr>
        <p:txBody>
          <a:bodyPr/>
          <a:lstStyle/>
          <a:p>
            <a:pPr eaLnBrk="1" hangingPunct="1"/>
            <a:r>
              <a:rPr lang="en-US" altLang="en-US" sz="4000" b="1" smtClean="0">
                <a:solidFill>
                  <a:schemeClr val="tx1"/>
                </a:solidFill>
              </a:rPr>
              <a:t>Microtransfer Molding (μTM)</a:t>
            </a:r>
            <a:endParaRPr lang="en-US" altLang="en-US" sz="4000" b="1" smtClean="0">
              <a:solidFill>
                <a:srgbClr val="FF0000"/>
              </a:solidFill>
            </a:endParaRPr>
          </a:p>
        </p:txBody>
      </p:sp>
      <p:sp>
        <p:nvSpPr>
          <p:cNvPr id="43011" name="Rectangle 3"/>
          <p:cNvSpPr>
            <a:spLocks noGrp="1" noChangeArrowheads="1"/>
          </p:cNvSpPr>
          <p:nvPr>
            <p:ph type="body" sz="half" idx="1"/>
          </p:nvPr>
        </p:nvSpPr>
        <p:spPr>
          <a:xfrm>
            <a:off x="228600" y="1524000"/>
            <a:ext cx="5105400" cy="4876800"/>
          </a:xfrm>
        </p:spPr>
        <p:txBody>
          <a:bodyPr/>
          <a:lstStyle/>
          <a:p>
            <a:pPr eaLnBrk="1" hangingPunct="1">
              <a:lnSpc>
                <a:spcPct val="80000"/>
              </a:lnSpc>
              <a:buClr>
                <a:schemeClr val="bg2"/>
              </a:buClr>
            </a:pPr>
            <a:r>
              <a:rPr lang="en-US" altLang="en-US" sz="2800" smtClean="0"/>
              <a:t>A liquid prepolymer precursor is applied to the surface of a PDMS stamp. The excessive liquid is removed. The stamp is placed on the substrate and then, cured. The PDMS mold is then, peeled away.</a:t>
            </a:r>
          </a:p>
          <a:p>
            <a:pPr eaLnBrk="1" hangingPunct="1">
              <a:lnSpc>
                <a:spcPct val="80000"/>
              </a:lnSpc>
              <a:buClr>
                <a:schemeClr val="bg2"/>
              </a:buClr>
            </a:pPr>
            <a:r>
              <a:rPr lang="en-US" altLang="en-US" sz="2800" smtClean="0"/>
              <a:t>Structures as small as ~250nm.</a:t>
            </a:r>
          </a:p>
          <a:p>
            <a:pPr eaLnBrk="1" hangingPunct="1">
              <a:lnSpc>
                <a:spcPct val="80000"/>
              </a:lnSpc>
              <a:buClr>
                <a:schemeClr val="bg2"/>
              </a:buClr>
            </a:pPr>
            <a:r>
              <a:rPr lang="en-US" altLang="en-US" sz="2800" smtClean="0"/>
              <a:t> Between the raised structures a thin film is also formed from the precursor in the PDMS stamp.</a:t>
            </a:r>
          </a:p>
        </p:txBody>
      </p:sp>
      <p:sp>
        <p:nvSpPr>
          <p:cNvPr id="43012" name="Rectangle 5"/>
          <p:cNvSpPr>
            <a:spLocks noChangeArrowheads="1"/>
          </p:cNvSpPr>
          <p:nvPr/>
        </p:nvSpPr>
        <p:spPr bwMode="auto">
          <a:xfrm>
            <a:off x="5638800" y="1371600"/>
            <a:ext cx="533400"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4301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428750"/>
            <a:ext cx="34290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Rectangle 8"/>
          <p:cNvSpPr>
            <a:spLocks noChangeArrowheads="1"/>
          </p:cNvSpPr>
          <p:nvPr/>
        </p:nvSpPr>
        <p:spPr bwMode="auto">
          <a:xfrm>
            <a:off x="5526088" y="6096000"/>
            <a:ext cx="32829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a:t>C. Thibault et al. / Microelectronic Engineering 83 (2006) 1513–1516</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52400" y="274638"/>
            <a:ext cx="8839200" cy="1143000"/>
          </a:xfrm>
        </p:spPr>
        <p:txBody>
          <a:bodyPr/>
          <a:lstStyle/>
          <a:p>
            <a:pPr eaLnBrk="1" hangingPunct="1"/>
            <a:r>
              <a:rPr lang="en-US" altLang="en-US" sz="3800" b="1" smtClean="0">
                <a:solidFill>
                  <a:schemeClr val="tx1"/>
                </a:solidFill>
              </a:rPr>
              <a:t>Solvent-Assisted Micromolding (SAMIM)</a:t>
            </a:r>
            <a:endParaRPr lang="en-US" altLang="en-US" sz="4000" b="1" smtClean="0">
              <a:solidFill>
                <a:schemeClr val="tx1"/>
              </a:solidFill>
            </a:endParaRPr>
          </a:p>
        </p:txBody>
      </p:sp>
      <p:sp>
        <p:nvSpPr>
          <p:cNvPr id="44035" name="Rectangle 3"/>
          <p:cNvSpPr>
            <a:spLocks noGrp="1" noChangeArrowheads="1"/>
          </p:cNvSpPr>
          <p:nvPr>
            <p:ph type="body" sz="half" idx="2"/>
          </p:nvPr>
        </p:nvSpPr>
        <p:spPr>
          <a:xfrm>
            <a:off x="3733800" y="1600200"/>
            <a:ext cx="5257800" cy="4953000"/>
          </a:xfrm>
        </p:spPr>
        <p:txBody>
          <a:bodyPr/>
          <a:lstStyle/>
          <a:p>
            <a:pPr eaLnBrk="1" hangingPunct="1">
              <a:lnSpc>
                <a:spcPct val="90000"/>
              </a:lnSpc>
              <a:buClr>
                <a:schemeClr val="bg2"/>
              </a:buClr>
            </a:pPr>
            <a:r>
              <a:rPr lang="en-US" altLang="en-US" sz="2800" smtClean="0"/>
              <a:t>Polymer solvent is spread on the PDMS stamp, which is brought into contact with a polymer film. The solvent dissolves or swells the polymer film.</a:t>
            </a:r>
          </a:p>
          <a:p>
            <a:pPr eaLnBrk="1" hangingPunct="1">
              <a:lnSpc>
                <a:spcPct val="90000"/>
              </a:lnSpc>
              <a:buClr>
                <a:schemeClr val="bg2"/>
              </a:buClr>
            </a:pPr>
            <a:r>
              <a:rPr lang="en-US" altLang="en-US" sz="2800" smtClean="0"/>
              <a:t>Small features of ~60nm (width) x ~50nm (height). </a:t>
            </a:r>
          </a:p>
          <a:p>
            <a:pPr eaLnBrk="1" hangingPunct="1">
              <a:lnSpc>
                <a:spcPct val="90000"/>
              </a:lnSpc>
              <a:buClr>
                <a:schemeClr val="bg2"/>
              </a:buClr>
            </a:pPr>
            <a:r>
              <a:rPr lang="en-US" altLang="en-US" sz="2800" smtClean="0"/>
              <a:t>The solvent should dissolve the polymer surface, but it should not dissolve, swell, or distort the PDMS stamp.</a:t>
            </a:r>
          </a:p>
        </p:txBody>
      </p:sp>
      <p:sp>
        <p:nvSpPr>
          <p:cNvPr id="44036" name="Rectangle 5"/>
          <p:cNvSpPr>
            <a:spLocks noChangeArrowheads="1"/>
          </p:cNvSpPr>
          <p:nvPr/>
        </p:nvSpPr>
        <p:spPr bwMode="auto">
          <a:xfrm>
            <a:off x="685800" y="1676400"/>
            <a:ext cx="8382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4037" name="Rectangle 6"/>
          <p:cNvSpPr>
            <a:spLocks noChangeArrowheads="1"/>
          </p:cNvSpPr>
          <p:nvPr/>
        </p:nvSpPr>
        <p:spPr bwMode="auto">
          <a:xfrm>
            <a:off x="6715125" y="6418263"/>
            <a:ext cx="24288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a:t>Appl. Phys. Lett., Vol. 79, No. 14, 1 October 2001</a:t>
            </a:r>
          </a:p>
        </p:txBody>
      </p:sp>
      <p:pic>
        <p:nvPicPr>
          <p:cNvPr id="4403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75" y="1828800"/>
            <a:ext cx="35401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sz="3200" b="1" smtClean="0"/>
              <a:t>Fabricating PDMS Microfluidic Channels</a:t>
            </a:r>
          </a:p>
        </p:txBody>
      </p:sp>
      <p:sp>
        <p:nvSpPr>
          <p:cNvPr id="45059" name="Rectangle 3"/>
          <p:cNvSpPr>
            <a:spLocks noGrp="1" noChangeArrowheads="1"/>
          </p:cNvSpPr>
          <p:nvPr>
            <p:ph type="body" sz="half" idx="1"/>
          </p:nvPr>
        </p:nvSpPr>
        <p:spPr>
          <a:xfrm>
            <a:off x="228600" y="1600200"/>
            <a:ext cx="4191000" cy="4525963"/>
          </a:xfrm>
        </p:spPr>
        <p:txBody>
          <a:bodyPr/>
          <a:lstStyle/>
          <a:p>
            <a:pPr marL="0" indent="0" eaLnBrk="1" hangingPunct="1">
              <a:lnSpc>
                <a:spcPct val="80000"/>
              </a:lnSpc>
            </a:pPr>
            <a:r>
              <a:rPr lang="en-US" altLang="en-US" smtClean="0"/>
              <a:t>Lithography process - silicon substrate</a:t>
            </a:r>
          </a:p>
          <a:p>
            <a:pPr marL="0" indent="0" eaLnBrk="1" hangingPunct="1">
              <a:lnSpc>
                <a:spcPct val="80000"/>
              </a:lnSpc>
            </a:pPr>
            <a:r>
              <a:rPr lang="en-US" altLang="en-US" smtClean="0"/>
              <a:t>Apply SU-8, a negative photoresist (PR)</a:t>
            </a:r>
          </a:p>
          <a:p>
            <a:pPr marL="0" indent="0" eaLnBrk="1" hangingPunct="1">
              <a:lnSpc>
                <a:spcPct val="80000"/>
              </a:lnSpc>
            </a:pPr>
            <a:r>
              <a:rPr lang="en-US" altLang="en-US" smtClean="0"/>
              <a:t>Pour PDMS</a:t>
            </a:r>
          </a:p>
          <a:p>
            <a:pPr marL="0" indent="0" eaLnBrk="1" hangingPunct="1">
              <a:lnSpc>
                <a:spcPct val="80000"/>
              </a:lnSpc>
            </a:pPr>
            <a:r>
              <a:rPr lang="en-US" altLang="en-US" smtClean="0"/>
              <a:t>Remove excessive PDMS</a:t>
            </a:r>
          </a:p>
          <a:p>
            <a:pPr marL="0" indent="0" eaLnBrk="1" hangingPunct="1">
              <a:lnSpc>
                <a:spcPct val="80000"/>
              </a:lnSpc>
            </a:pPr>
            <a:r>
              <a:rPr lang="en-US" altLang="en-US" smtClean="0"/>
              <a:t>Thermal cure</a:t>
            </a:r>
          </a:p>
          <a:p>
            <a:pPr marL="0" indent="0" eaLnBrk="1" hangingPunct="1">
              <a:lnSpc>
                <a:spcPct val="80000"/>
              </a:lnSpc>
            </a:pPr>
            <a:r>
              <a:rPr lang="en-US" altLang="en-US" smtClean="0"/>
              <a:t>Selective removal of PR	</a:t>
            </a:r>
            <a:r>
              <a:rPr lang="en-US" altLang="en-US" sz="2400" smtClean="0"/>
              <a:t> 	</a:t>
            </a:r>
          </a:p>
        </p:txBody>
      </p:sp>
      <p:sp>
        <p:nvSpPr>
          <p:cNvPr id="45060" name="Rectangle 5"/>
          <p:cNvSpPr>
            <a:spLocks noChangeArrowheads="1"/>
          </p:cNvSpPr>
          <p:nvPr/>
        </p:nvSpPr>
        <p:spPr bwMode="auto">
          <a:xfrm>
            <a:off x="4164013" y="6019800"/>
            <a:ext cx="4979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a:t>Ryu, K., Liu, Ch. “Precision Patterning of PDMS Thin Film: A New Fabrication Method and its applications”</a:t>
            </a:r>
          </a:p>
        </p:txBody>
      </p:sp>
      <p:pic>
        <p:nvPicPr>
          <p:cNvPr id="4506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752600"/>
            <a:ext cx="3448050"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sz="half" idx="1"/>
          </p:nvPr>
        </p:nvSpPr>
        <p:spPr>
          <a:xfrm>
            <a:off x="152400" y="1371600"/>
            <a:ext cx="4343400" cy="4525963"/>
          </a:xfrm>
        </p:spPr>
        <p:txBody>
          <a:bodyPr/>
          <a:lstStyle/>
          <a:p>
            <a:pPr eaLnBrk="1" hangingPunct="1">
              <a:lnSpc>
                <a:spcPct val="90000"/>
              </a:lnSpc>
              <a:buFontTx/>
              <a:buNone/>
            </a:pPr>
            <a:r>
              <a:rPr lang="en-US" altLang="en-US" smtClean="0"/>
              <a:t> </a:t>
            </a:r>
            <a:r>
              <a:rPr lang="en-US" altLang="en-US" sz="2400" smtClean="0"/>
              <a:t>Steps: </a:t>
            </a:r>
          </a:p>
          <a:p>
            <a:pPr eaLnBrk="1" hangingPunct="1">
              <a:lnSpc>
                <a:spcPct val="90000"/>
              </a:lnSpc>
              <a:buFontTx/>
              <a:buNone/>
            </a:pPr>
            <a:endParaRPr lang="en-US" altLang="en-US" sz="2400" smtClean="0"/>
          </a:p>
          <a:p>
            <a:pPr eaLnBrk="1" hangingPunct="1">
              <a:lnSpc>
                <a:spcPct val="90000"/>
              </a:lnSpc>
            </a:pPr>
            <a:r>
              <a:rPr lang="en-US" altLang="en-US" sz="2400" smtClean="0"/>
              <a:t>The ridges of the patterned PDMS on the substrate  forms the boundary of the fluidic channel</a:t>
            </a:r>
          </a:p>
          <a:p>
            <a:pPr eaLnBrk="1" hangingPunct="1">
              <a:lnSpc>
                <a:spcPct val="90000"/>
              </a:lnSpc>
            </a:pPr>
            <a:endParaRPr lang="en-US" altLang="en-US" sz="2400" smtClean="0"/>
          </a:p>
          <a:p>
            <a:pPr eaLnBrk="1" hangingPunct="1">
              <a:lnSpc>
                <a:spcPct val="90000"/>
              </a:lnSpc>
            </a:pPr>
            <a:r>
              <a:rPr lang="en-US" altLang="en-US" sz="2400" smtClean="0"/>
              <a:t>The channels are formed by applying another substrate on top of the substrate containing the PDMS ridges.  </a:t>
            </a:r>
            <a:endParaRPr lang="en-US" altLang="en-US" smtClean="0"/>
          </a:p>
        </p:txBody>
      </p:sp>
      <p:pic>
        <p:nvPicPr>
          <p:cNvPr id="46083" name="Picture 5"/>
          <p:cNvPicPr>
            <a:picLocks noChangeAspect="1" noChangeArrowheads="1"/>
          </p:cNvPicPr>
          <p:nvPr/>
        </p:nvPicPr>
        <p:blipFill>
          <a:blip r:embed="rId2">
            <a:extLst>
              <a:ext uri="{28A0092B-C50C-407E-A947-70E740481C1C}">
                <a14:useLocalDpi xmlns:a14="http://schemas.microsoft.com/office/drawing/2010/main" val="0"/>
              </a:ext>
            </a:extLst>
          </a:blip>
          <a:srcRect b="24138"/>
          <a:stretch>
            <a:fillRect/>
          </a:stretch>
        </p:blipFill>
        <p:spPr bwMode="auto">
          <a:xfrm>
            <a:off x="4683125" y="1198563"/>
            <a:ext cx="394176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 Box 6"/>
          <p:cNvSpPr txBox="1">
            <a:spLocks noChangeArrowheads="1"/>
          </p:cNvSpPr>
          <p:nvPr/>
        </p:nvSpPr>
        <p:spPr bwMode="auto">
          <a:xfrm>
            <a:off x="4479925" y="5327650"/>
            <a:ext cx="3822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Arial" panose="020B0604020202020204" pitchFamily="34" charset="0"/>
            </a:endParaRPr>
          </a:p>
        </p:txBody>
      </p:sp>
      <p:sp>
        <p:nvSpPr>
          <p:cNvPr id="46085" name="Text Box 7"/>
          <p:cNvSpPr txBox="1">
            <a:spLocks noChangeArrowheads="1"/>
          </p:cNvSpPr>
          <p:nvPr/>
        </p:nvSpPr>
        <p:spPr bwMode="auto">
          <a:xfrm>
            <a:off x="4648200" y="5443538"/>
            <a:ext cx="32908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cs typeface="Arial" panose="020B0604020202020204" pitchFamily="34" charset="0"/>
            </a:endParaRPr>
          </a:p>
        </p:txBody>
      </p:sp>
      <p:sp>
        <p:nvSpPr>
          <p:cNvPr id="46086" name="Text Box 8"/>
          <p:cNvSpPr txBox="1">
            <a:spLocks noChangeArrowheads="1"/>
          </p:cNvSpPr>
          <p:nvPr/>
        </p:nvSpPr>
        <p:spPr bwMode="auto">
          <a:xfrm>
            <a:off x="4419600" y="6129338"/>
            <a:ext cx="3752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cs typeface="Arial" panose="020B0604020202020204" pitchFamily="34" charset="0"/>
            </a:endParaRPr>
          </a:p>
        </p:txBody>
      </p:sp>
      <p:sp>
        <p:nvSpPr>
          <p:cNvPr id="46087" name="Text Box 9"/>
          <p:cNvSpPr txBox="1">
            <a:spLocks noChangeArrowheads="1"/>
          </p:cNvSpPr>
          <p:nvPr/>
        </p:nvSpPr>
        <p:spPr bwMode="auto">
          <a:xfrm>
            <a:off x="4800600" y="4941888"/>
            <a:ext cx="392588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100">
                <a:cs typeface="Arial" panose="020B0604020202020204" pitchFamily="34" charset="0"/>
              </a:rPr>
              <a:t>Schematic diagram illustrating the principle of forming microfluidic channel using PDMS micro patterning and soft bonding of two substrates.  (a) PDMS patterns that define fluid channels are formed on the bottom substrate and then (b) sandwitched  between two plates. The cutout in the top substrate to show the interior of the enclosed channels.</a:t>
            </a:r>
          </a:p>
        </p:txBody>
      </p:sp>
      <p:sp>
        <p:nvSpPr>
          <p:cNvPr id="46088" name="Rectangle 10"/>
          <p:cNvSpPr>
            <a:spLocks noChangeArrowheads="1"/>
          </p:cNvSpPr>
          <p:nvPr/>
        </p:nvSpPr>
        <p:spPr bwMode="auto">
          <a:xfrm>
            <a:off x="4164013" y="6099175"/>
            <a:ext cx="4979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a:t>Ryu, K., Liu, Ch. “Precision Patterning of PDMS Thin Film: A New Fabrication Method and its applications”</a:t>
            </a:r>
          </a:p>
        </p:txBody>
      </p:sp>
      <p:sp>
        <p:nvSpPr>
          <p:cNvPr id="46089" name="Title 1"/>
          <p:cNvSpPr>
            <a:spLocks noGrp="1"/>
          </p:cNvSpPr>
          <p:nvPr>
            <p:ph type="title"/>
          </p:nvPr>
        </p:nvSpPr>
        <p:spPr/>
        <p:txBody>
          <a:bodyPr/>
          <a:lstStyle/>
          <a:p>
            <a:endParaRPr lang="en-US" altLang="en-US" smtClean="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b="1" smtClean="0"/>
              <a:t>PDMS Microfluidic Devices</a:t>
            </a:r>
            <a:endParaRPr lang="en-US" altLang="en-US" b="1" smtClean="0">
              <a:solidFill>
                <a:srgbClr val="FF0000"/>
              </a:solidFill>
            </a:endParaRPr>
          </a:p>
        </p:txBody>
      </p:sp>
      <p:sp>
        <p:nvSpPr>
          <p:cNvPr id="47107" name="Rectangle 3"/>
          <p:cNvSpPr>
            <a:spLocks noGrp="1" noChangeArrowheads="1"/>
          </p:cNvSpPr>
          <p:nvPr>
            <p:ph type="body" sz="half" idx="1"/>
          </p:nvPr>
        </p:nvSpPr>
        <p:spPr>
          <a:xfrm>
            <a:off x="457200" y="1295400"/>
            <a:ext cx="4038600" cy="3962400"/>
          </a:xfrm>
        </p:spPr>
        <p:txBody>
          <a:bodyPr/>
          <a:lstStyle/>
          <a:p>
            <a:pPr eaLnBrk="1" hangingPunct="1">
              <a:lnSpc>
                <a:spcPct val="90000"/>
              </a:lnSpc>
              <a:buFontTx/>
              <a:buNone/>
            </a:pPr>
            <a:r>
              <a:rPr lang="en-US" altLang="en-US" sz="2400" smtClean="0"/>
              <a:t>	Properties that make PDMS a well suited material for microfluidic devices:</a:t>
            </a:r>
            <a:endParaRPr lang="en-US" altLang="en-US" sz="2000" smtClean="0"/>
          </a:p>
          <a:p>
            <a:pPr eaLnBrk="1" hangingPunct="1">
              <a:lnSpc>
                <a:spcPct val="90000"/>
              </a:lnSpc>
              <a:buFontTx/>
              <a:buNone/>
            </a:pPr>
            <a:r>
              <a:rPr lang="en-US" altLang="en-US" sz="2000" smtClean="0"/>
              <a:t>		Biocompatibility</a:t>
            </a:r>
          </a:p>
          <a:p>
            <a:pPr eaLnBrk="1" hangingPunct="1">
              <a:lnSpc>
                <a:spcPct val="90000"/>
              </a:lnSpc>
              <a:buFontTx/>
              <a:buNone/>
            </a:pPr>
            <a:r>
              <a:rPr lang="en-US" altLang="en-US" sz="2000" smtClean="0"/>
              <a:t>		High gas permeability</a:t>
            </a:r>
          </a:p>
          <a:p>
            <a:pPr eaLnBrk="1" hangingPunct="1">
              <a:lnSpc>
                <a:spcPct val="90000"/>
              </a:lnSpc>
              <a:buFontTx/>
              <a:buNone/>
            </a:pPr>
            <a:r>
              <a:rPr lang="en-US" altLang="en-US" sz="2000" smtClean="0"/>
              <a:t>		Easy to fabricate complicated 3D microstructure </a:t>
            </a:r>
          </a:p>
          <a:p>
            <a:pPr eaLnBrk="1" hangingPunct="1">
              <a:lnSpc>
                <a:spcPct val="90000"/>
              </a:lnSpc>
              <a:buFontTx/>
              <a:buNone/>
            </a:pPr>
            <a:endParaRPr lang="en-US" altLang="en-US" sz="2000" smtClean="0"/>
          </a:p>
          <a:p>
            <a:pPr eaLnBrk="1" hangingPunct="1">
              <a:lnSpc>
                <a:spcPct val="90000"/>
              </a:lnSpc>
              <a:buFontTx/>
              <a:buNone/>
            </a:pPr>
            <a:r>
              <a:rPr lang="en-US" altLang="en-US" sz="2000" smtClean="0"/>
              <a:t>Application:</a:t>
            </a:r>
          </a:p>
          <a:p>
            <a:pPr eaLnBrk="1" hangingPunct="1">
              <a:lnSpc>
                <a:spcPct val="90000"/>
              </a:lnSpc>
              <a:buFontTx/>
              <a:buNone/>
            </a:pPr>
            <a:r>
              <a:rPr lang="en-US" altLang="en-US" sz="2000" smtClean="0"/>
              <a:t>	PDMS microfluidic devices with the embedded oxygen chamber provide a suitable environment for tissue cultures</a:t>
            </a:r>
          </a:p>
        </p:txBody>
      </p:sp>
      <p:pic>
        <p:nvPicPr>
          <p:cNvPr id="471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981200"/>
            <a:ext cx="3162300"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 Box 5"/>
          <p:cNvSpPr txBox="1">
            <a:spLocks noChangeArrowheads="1"/>
          </p:cNvSpPr>
          <p:nvPr/>
        </p:nvSpPr>
        <p:spPr bwMode="auto">
          <a:xfrm>
            <a:off x="5124450" y="5029200"/>
            <a:ext cx="3429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800"/>
              <a:t>University of Hertfordshire. Microfluidics and Microengineering Group. </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sz="half" idx="1"/>
          </p:nvPr>
        </p:nvSpPr>
        <p:spPr>
          <a:xfrm>
            <a:off x="0" y="1447800"/>
            <a:ext cx="4495800" cy="4678363"/>
          </a:xfrm>
        </p:spPr>
        <p:txBody>
          <a:bodyPr/>
          <a:lstStyle/>
          <a:p>
            <a:pPr eaLnBrk="1" hangingPunct="1">
              <a:lnSpc>
                <a:spcPct val="90000"/>
              </a:lnSpc>
              <a:buFontTx/>
              <a:buNone/>
            </a:pPr>
            <a:r>
              <a:rPr lang="en-US" altLang="en-US" sz="2400" smtClean="0"/>
              <a:t>1.Microfluidic structure</a:t>
            </a:r>
          </a:p>
          <a:p>
            <a:pPr eaLnBrk="1" hangingPunct="1">
              <a:lnSpc>
                <a:spcPct val="90000"/>
              </a:lnSpc>
              <a:buFontTx/>
              <a:buNone/>
            </a:pPr>
            <a:r>
              <a:rPr lang="en-US" altLang="en-US" sz="2400" smtClean="0"/>
              <a:t>    (cell culture network)</a:t>
            </a:r>
          </a:p>
          <a:p>
            <a:pPr eaLnBrk="1" hangingPunct="1">
              <a:lnSpc>
                <a:spcPct val="90000"/>
              </a:lnSpc>
              <a:buFontTx/>
              <a:buNone/>
            </a:pPr>
            <a:r>
              <a:rPr lang="en-US" altLang="en-US" sz="2400" smtClean="0"/>
              <a:t>    Composed of a channel network with two levels.</a:t>
            </a:r>
          </a:p>
          <a:p>
            <a:pPr eaLnBrk="1" hangingPunct="1">
              <a:lnSpc>
                <a:spcPct val="90000"/>
              </a:lnSpc>
              <a:buFontTx/>
              <a:buNone/>
            </a:pPr>
            <a:r>
              <a:rPr lang="en-US" altLang="en-US" sz="2400" smtClean="0"/>
              <a:t>   -Inlet channels to distribute culture medium with uniform flow</a:t>
            </a:r>
          </a:p>
          <a:p>
            <a:pPr eaLnBrk="1" hangingPunct="1">
              <a:lnSpc>
                <a:spcPct val="90000"/>
              </a:lnSpc>
              <a:buFontTx/>
              <a:buNone/>
            </a:pPr>
            <a:r>
              <a:rPr lang="en-US" altLang="en-US" sz="2400" smtClean="0"/>
              <a:t>   -channel for cell culture</a:t>
            </a:r>
          </a:p>
          <a:p>
            <a:pPr eaLnBrk="1" hangingPunct="1">
              <a:lnSpc>
                <a:spcPct val="90000"/>
              </a:lnSpc>
              <a:buFontTx/>
              <a:buNone/>
            </a:pPr>
            <a:r>
              <a:rPr lang="en-US" altLang="en-US" sz="2400" smtClean="0"/>
              <a:t>2.Two layers of PDMS bond together to form the culture chamber (microchannel structure).</a:t>
            </a:r>
          </a:p>
        </p:txBody>
      </p:sp>
      <p:pic>
        <p:nvPicPr>
          <p:cNvPr id="48131" name="Picture 4" descr="microdevic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0" y="1219200"/>
            <a:ext cx="4343400" cy="4648200"/>
          </a:xfrm>
          <a:noFill/>
        </p:spPr>
      </p:pic>
      <p:sp>
        <p:nvSpPr>
          <p:cNvPr id="48132" name="Text Box 5"/>
          <p:cNvSpPr txBox="1">
            <a:spLocks noChangeArrowheads="1"/>
          </p:cNvSpPr>
          <p:nvPr/>
        </p:nvSpPr>
        <p:spPr bwMode="auto">
          <a:xfrm>
            <a:off x="4572000" y="5938838"/>
            <a:ext cx="43434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000">
                <a:cs typeface="Arial" panose="020B0604020202020204" pitchFamily="34" charset="0"/>
              </a:rPr>
              <a:t>PDMS Microfluidic device</a:t>
            </a:r>
            <a:endParaRPr lang="en-US" altLang="en-US" sz="1000" b="1">
              <a:solidFill>
                <a:srgbClr val="FF0000"/>
              </a:solidFill>
            </a:endParaRPr>
          </a:p>
        </p:txBody>
      </p:sp>
      <p:sp>
        <p:nvSpPr>
          <p:cNvPr id="48133" name="Rectangle 6"/>
          <p:cNvSpPr>
            <a:spLocks noChangeArrowheads="1"/>
          </p:cNvSpPr>
          <p:nvPr/>
        </p:nvSpPr>
        <p:spPr bwMode="auto">
          <a:xfrm>
            <a:off x="4114800" y="6184900"/>
            <a:ext cx="5029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b="1"/>
              <a:t>Cell Culture in 3-Dimensional Microfluidic Structure of PDMS polydimethylsil...</a:t>
            </a:r>
          </a:p>
          <a:p>
            <a:pPr eaLnBrk="1" hangingPunct="1"/>
            <a:r>
              <a:rPr lang="en-US" altLang="en-US" sz="800"/>
              <a:t>Eric Leclerc; Yasuyuki Sakai; Teruo Fujii </a:t>
            </a:r>
            <a:r>
              <a:rPr lang="en-US" altLang="en-US" sz="800" i="1"/>
              <a:t>Biomedical Microdevices; </a:t>
            </a:r>
            <a:r>
              <a:rPr lang="en-US" altLang="en-US" sz="800"/>
              <a:t>Jun 2003; 5, 2; Health Module pg. 109</a:t>
            </a:r>
          </a:p>
        </p:txBody>
      </p:sp>
      <p:sp>
        <p:nvSpPr>
          <p:cNvPr id="48134" name="Rectangle 2"/>
          <p:cNvSpPr>
            <a:spLocks noGrp="1" noChangeArrowheads="1"/>
          </p:cNvSpPr>
          <p:nvPr>
            <p:ph type="title"/>
          </p:nvPr>
        </p:nvSpPr>
        <p:spPr/>
        <p:txBody>
          <a:bodyPr/>
          <a:lstStyle/>
          <a:p>
            <a:pPr eaLnBrk="1" hangingPunct="1"/>
            <a:r>
              <a:rPr lang="en-US" altLang="en-US" b="1" smtClean="0"/>
              <a:t>PDMS Microfluidic Devices</a:t>
            </a:r>
            <a:endParaRPr lang="en-US" altLang="en-US" b="1" smtClean="0">
              <a:solidFill>
                <a:srgbClr val="FF0000"/>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1295400" y="206375"/>
            <a:ext cx="6629400" cy="1241425"/>
          </a:xfrm>
        </p:spPr>
        <p:txBody>
          <a:bodyPr/>
          <a:lstStyle/>
          <a:p>
            <a:pPr eaLnBrk="1" hangingPunct="1"/>
            <a:r>
              <a:rPr lang="en-US" altLang="en-US" b="1" smtClean="0"/>
              <a:t>Background</a:t>
            </a:r>
          </a:p>
        </p:txBody>
      </p:sp>
      <p:sp>
        <p:nvSpPr>
          <p:cNvPr id="21507" name="Rectangle 3"/>
          <p:cNvSpPr>
            <a:spLocks noGrp="1" noChangeArrowheads="1"/>
          </p:cNvSpPr>
          <p:nvPr>
            <p:ph type="subTitle" idx="1"/>
          </p:nvPr>
        </p:nvSpPr>
        <p:spPr>
          <a:xfrm>
            <a:off x="1066800" y="1447800"/>
            <a:ext cx="7162800" cy="4800600"/>
          </a:xfrm>
        </p:spPr>
        <p:txBody>
          <a:bodyPr/>
          <a:lstStyle/>
          <a:p>
            <a:pPr eaLnBrk="1" hangingPunct="1"/>
            <a:r>
              <a:rPr lang="en-US" altLang="en-US" sz="2400" smtClean="0"/>
              <a:t>PDMS is Polydimethylsiloxane</a:t>
            </a:r>
          </a:p>
          <a:p>
            <a:pPr eaLnBrk="1" hangingPunct="1"/>
            <a:endParaRPr lang="en-US" altLang="en-US" sz="2400" smtClean="0"/>
          </a:p>
          <a:p>
            <a:pPr eaLnBrk="1" hangingPunct="1"/>
            <a:r>
              <a:rPr lang="en-US" altLang="en-US" sz="2400" smtClean="0"/>
              <a:t>Polysiloxane discovered by Dow Chemical</a:t>
            </a:r>
          </a:p>
          <a:p>
            <a:pPr eaLnBrk="1" hangingPunct="1"/>
            <a:r>
              <a:rPr lang="en-US" altLang="en-US" sz="2400" smtClean="0"/>
              <a:t>Good elastomer / flexibility</a:t>
            </a:r>
          </a:p>
          <a:p>
            <a:pPr eaLnBrk="1" hangingPunct="1"/>
            <a:endParaRPr lang="en-US" altLang="en-US" sz="2400" smtClean="0"/>
          </a:p>
        </p:txBody>
      </p:sp>
      <p:sp>
        <p:nvSpPr>
          <p:cNvPr id="21508" name="Rectangle 4"/>
          <p:cNvSpPr>
            <a:spLocks noChangeArrowheads="1"/>
          </p:cNvSpPr>
          <p:nvPr/>
        </p:nvSpPr>
        <p:spPr bwMode="auto">
          <a:xfrm>
            <a:off x="457200" y="3333750"/>
            <a:ext cx="85344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cs typeface="Arial" panose="020B0604020202020204" pitchFamily="34" charset="0"/>
              </a:rPr>
              <a:t>    </a:t>
            </a:r>
          </a:p>
          <a:p>
            <a:pPr algn="ctr" eaLnBrk="1" hangingPunct="1"/>
            <a:r>
              <a:rPr lang="en-US" altLang="en-US">
                <a:cs typeface="Arial" panose="020B0604020202020204" pitchFamily="34" charset="0"/>
              </a:rPr>
              <a:t> </a:t>
            </a:r>
            <a:r>
              <a:rPr lang="fr-FR" altLang="en-US" b="1">
                <a:cs typeface="Arial" panose="020B0604020202020204" pitchFamily="34" charset="0"/>
              </a:rPr>
              <a:t>R     R                           R      R                    </a:t>
            </a:r>
          </a:p>
          <a:p>
            <a:pPr eaLnBrk="1" hangingPunct="1"/>
            <a:r>
              <a:rPr lang="fr-FR" altLang="en-US" b="1">
                <a:cs typeface="Arial" panose="020B0604020202020204" pitchFamily="34" charset="0"/>
              </a:rPr>
              <a:t>                                             \  /                  ↔           \   /                   </a:t>
            </a:r>
          </a:p>
          <a:p>
            <a:pPr eaLnBrk="1" hangingPunct="1"/>
            <a:r>
              <a:rPr lang="fr-FR" altLang="en-US" b="1">
                <a:cs typeface="Arial" panose="020B0604020202020204" pitchFamily="34" charset="0"/>
              </a:rPr>
              <a:t>                                   —O—Si—O —                       Si                           </a:t>
            </a:r>
          </a:p>
          <a:p>
            <a:pPr eaLnBrk="1" hangingPunct="1"/>
            <a:r>
              <a:rPr lang="fr-FR" altLang="en-US" b="1">
                <a:cs typeface="Arial" panose="020B0604020202020204" pitchFamily="34" charset="0"/>
              </a:rPr>
              <a:t>                                                                                  /    \                              </a:t>
            </a:r>
          </a:p>
          <a:p>
            <a:pPr eaLnBrk="1" hangingPunct="1"/>
            <a:r>
              <a:rPr lang="fr-FR" altLang="en-US" b="1">
                <a:cs typeface="Arial" panose="020B0604020202020204" pitchFamily="34" charset="0"/>
              </a:rPr>
              <a:t>                                                                          — O      O—</a:t>
            </a:r>
            <a:endParaRPr lang="en-US" altLang="en-US" b="1">
              <a:cs typeface="Arial" panose="020B0604020202020204" pitchFamily="34" charset="0"/>
            </a:endParaRPr>
          </a:p>
          <a:p>
            <a:pPr eaLnBrk="1" hangingPunct="1"/>
            <a:endParaRPr lang="en-US" altLang="en-US" b="1">
              <a:cs typeface="Arial" panose="020B0604020202020204" pitchFamily="34" charset="0"/>
            </a:endParaRPr>
          </a:p>
          <a:p>
            <a:pPr eaLnBrk="1" hangingPunct="1"/>
            <a:endParaRPr lang="en-US" altLang="en-US" b="1">
              <a:cs typeface="Arial" panose="020B0604020202020204" pitchFamily="34" charset="0"/>
            </a:endParaRPr>
          </a:p>
          <a:p>
            <a:pPr algn="ctr" eaLnBrk="1" hangingPunct="1"/>
            <a:r>
              <a:rPr lang="en-US" altLang="en-US" b="1">
                <a:cs typeface="Arial" panose="020B0604020202020204" pitchFamily="34" charset="0"/>
              </a:rPr>
              <a:t>Figure 1:</a:t>
            </a:r>
            <a:r>
              <a:rPr lang="en-US" altLang="en-US">
                <a:cs typeface="Arial" panose="020B0604020202020204" pitchFamily="34" charset="0"/>
              </a:rPr>
              <a:t> The above representation of the PDMS molecule shows the flexibility of the entire backbone chain.</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74638"/>
            <a:ext cx="8229600" cy="792162"/>
          </a:xfrm>
        </p:spPr>
        <p:txBody>
          <a:bodyPr/>
          <a:lstStyle/>
          <a:p>
            <a:pPr eaLnBrk="1" hangingPunct="1"/>
            <a:r>
              <a:rPr lang="en-US" altLang="en-US" b="1" smtClean="0"/>
              <a:t>Multilayer Microfluidic Device</a:t>
            </a:r>
            <a:endParaRPr lang="en-US" altLang="en-US" b="1" smtClean="0">
              <a:solidFill>
                <a:srgbClr val="FF0000"/>
              </a:solidFill>
            </a:endParaRPr>
          </a:p>
        </p:txBody>
      </p:sp>
      <p:sp>
        <p:nvSpPr>
          <p:cNvPr id="49155" name="Rectangle 3"/>
          <p:cNvSpPr>
            <a:spLocks noGrp="1" noChangeArrowheads="1"/>
          </p:cNvSpPr>
          <p:nvPr>
            <p:ph type="body" sz="half" idx="1"/>
          </p:nvPr>
        </p:nvSpPr>
        <p:spPr/>
        <p:txBody>
          <a:bodyPr/>
          <a:lstStyle/>
          <a:p>
            <a:pPr eaLnBrk="1" hangingPunct="1">
              <a:lnSpc>
                <a:spcPct val="90000"/>
              </a:lnSpc>
            </a:pPr>
            <a:r>
              <a:rPr lang="en-US" altLang="en-US" sz="2800" smtClean="0"/>
              <a:t>Stacking pairs of PDMS layers with oxygen chamber in between</a:t>
            </a:r>
          </a:p>
          <a:p>
            <a:pPr eaLnBrk="1" hangingPunct="1">
              <a:lnSpc>
                <a:spcPct val="90000"/>
              </a:lnSpc>
              <a:buFontTx/>
              <a:buNone/>
            </a:pPr>
            <a:r>
              <a:rPr lang="en-US" altLang="en-US" sz="2800" smtClean="0"/>
              <a:t>-Oxygen chamber is opened to the atmosphere</a:t>
            </a:r>
          </a:p>
          <a:p>
            <a:pPr eaLnBrk="1" hangingPunct="1">
              <a:lnSpc>
                <a:spcPct val="90000"/>
              </a:lnSpc>
              <a:buFontTx/>
              <a:buNone/>
            </a:pPr>
            <a:r>
              <a:rPr lang="en-US" altLang="en-US" sz="2800" smtClean="0"/>
              <a:t>-Oxygen is supplied into the culture chamber through PDMS layer</a:t>
            </a:r>
          </a:p>
        </p:txBody>
      </p:sp>
      <p:pic>
        <p:nvPicPr>
          <p:cNvPr id="49156" name="Picture 4" descr="multilayer devic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343400" y="1447800"/>
            <a:ext cx="4572000" cy="3581400"/>
          </a:xfrm>
          <a:noFill/>
        </p:spPr>
      </p:pic>
      <p:sp>
        <p:nvSpPr>
          <p:cNvPr id="49157" name="Text Box 6"/>
          <p:cNvSpPr txBox="1">
            <a:spLocks noChangeArrowheads="1"/>
          </p:cNvSpPr>
          <p:nvPr/>
        </p:nvSpPr>
        <p:spPr bwMode="auto">
          <a:xfrm>
            <a:off x="5410200" y="5370513"/>
            <a:ext cx="4105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cs typeface="Arial" panose="020B0604020202020204" pitchFamily="34" charset="0"/>
              </a:rPr>
              <a:t>Structure of multilayer device</a:t>
            </a:r>
          </a:p>
        </p:txBody>
      </p:sp>
      <p:sp>
        <p:nvSpPr>
          <p:cNvPr id="49158" name="Rectangle 7"/>
          <p:cNvSpPr>
            <a:spLocks noChangeArrowheads="1"/>
          </p:cNvSpPr>
          <p:nvPr/>
        </p:nvSpPr>
        <p:spPr bwMode="auto">
          <a:xfrm>
            <a:off x="6140450" y="6096000"/>
            <a:ext cx="30226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a:t>The Royal Society of Chemistry Lab Chip, 2006, 6, 1125–1139</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457200"/>
            <a:ext cx="8229600" cy="1143000"/>
          </a:xfrm>
        </p:spPr>
        <p:txBody>
          <a:bodyPr/>
          <a:lstStyle/>
          <a:p>
            <a:pPr eaLnBrk="1" hangingPunct="1"/>
            <a:r>
              <a:rPr lang="en-US" altLang="en-US" b="1" smtClean="0"/>
              <a:t>Fabricating PDMS Microfluidic Channels</a:t>
            </a:r>
          </a:p>
        </p:txBody>
      </p:sp>
      <p:pic>
        <p:nvPicPr>
          <p:cNvPr id="50179" name="Picture 3"/>
          <p:cNvPicPr>
            <a:picLocks noGrp="1" noChangeAspect="1" noChangeArrowheads="1"/>
          </p:cNvPicPr>
          <p:nvPr>
            <p:ph type="body" sz="half" idx="1"/>
          </p:nvPr>
        </p:nvPicPr>
        <p:blipFill>
          <a:blip r:embed="rId2">
            <a:extLst>
              <a:ext uri="{28A0092B-C50C-407E-A947-70E740481C1C}">
                <a14:useLocalDpi xmlns:a14="http://schemas.microsoft.com/office/drawing/2010/main" val="0"/>
              </a:ext>
            </a:extLst>
          </a:blip>
          <a:srcRect l="-2040" b="18333"/>
          <a:stretch>
            <a:fillRect/>
          </a:stretch>
        </p:blipFill>
        <p:spPr>
          <a:xfrm>
            <a:off x="4876800" y="2074863"/>
            <a:ext cx="3614738" cy="2727325"/>
          </a:xfrm>
        </p:spPr>
      </p:pic>
      <p:sp>
        <p:nvSpPr>
          <p:cNvPr id="50180" name="Rectangle 4"/>
          <p:cNvSpPr>
            <a:spLocks noGrp="1" noChangeArrowheads="1"/>
          </p:cNvSpPr>
          <p:nvPr>
            <p:ph type="body" sz="half" idx="2"/>
          </p:nvPr>
        </p:nvSpPr>
        <p:spPr>
          <a:xfrm>
            <a:off x="381000" y="1951038"/>
            <a:ext cx="4038600" cy="4525962"/>
          </a:xfrm>
        </p:spPr>
        <p:txBody>
          <a:bodyPr/>
          <a:lstStyle/>
          <a:p>
            <a:pPr eaLnBrk="1" hangingPunct="1"/>
            <a:r>
              <a:rPr lang="en-US" altLang="en-US" smtClean="0"/>
              <a:t>An oxygen plasma treatment renders the channel hydrophilic allowing water based fluids to flow without the need for applying pressure.</a:t>
            </a:r>
          </a:p>
          <a:p>
            <a:pPr eaLnBrk="1" hangingPunct="1">
              <a:buFontTx/>
              <a:buNone/>
            </a:pPr>
            <a:endParaRPr lang="en-US" altLang="en-US" smtClean="0"/>
          </a:p>
          <a:p>
            <a:pPr eaLnBrk="1" hangingPunct="1"/>
            <a:endParaRPr lang="en-US" altLang="en-US" smtClean="0"/>
          </a:p>
        </p:txBody>
      </p:sp>
      <p:sp>
        <p:nvSpPr>
          <p:cNvPr id="50181" name="Text Box 6"/>
          <p:cNvSpPr txBox="1">
            <a:spLocks noChangeArrowheads="1"/>
          </p:cNvSpPr>
          <p:nvPr/>
        </p:nvSpPr>
        <p:spPr bwMode="auto">
          <a:xfrm>
            <a:off x="5105400" y="4922838"/>
            <a:ext cx="3429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a:cs typeface="Arial" panose="020B0604020202020204" pitchFamily="34" charset="0"/>
              </a:rPr>
              <a:t>Optical micrograph of two parallel fluid channels formed by the process shown in fig 2. Colored IPA solution runs in parallel fluid channels</a:t>
            </a:r>
          </a:p>
        </p:txBody>
      </p:sp>
      <p:sp>
        <p:nvSpPr>
          <p:cNvPr id="50182" name="Rectangle 7"/>
          <p:cNvSpPr>
            <a:spLocks noChangeArrowheads="1"/>
          </p:cNvSpPr>
          <p:nvPr/>
        </p:nvSpPr>
        <p:spPr bwMode="auto">
          <a:xfrm>
            <a:off x="0" y="228600"/>
            <a:ext cx="82296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Tx/>
              <a:buChar char="•"/>
            </a:pPr>
            <a:endParaRPr lang="en-US" altLang="en-US" sz="3200"/>
          </a:p>
        </p:txBody>
      </p:sp>
      <p:sp>
        <p:nvSpPr>
          <p:cNvPr id="50183" name="Rectangle 8"/>
          <p:cNvSpPr>
            <a:spLocks noChangeArrowheads="1"/>
          </p:cNvSpPr>
          <p:nvPr/>
        </p:nvSpPr>
        <p:spPr bwMode="auto">
          <a:xfrm>
            <a:off x="4164013" y="6096000"/>
            <a:ext cx="4979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a:t>Ryu, K., Liu, Ch. “Precision Patterning of PDMS Thin Film: A New Fabrication Method and its applications”</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33400" y="152400"/>
            <a:ext cx="8229600" cy="1143000"/>
          </a:xfrm>
        </p:spPr>
        <p:txBody>
          <a:bodyPr/>
          <a:lstStyle/>
          <a:p>
            <a:pPr eaLnBrk="1" hangingPunct="1"/>
            <a:r>
              <a:rPr lang="en-US" altLang="en-US" sz="3200" b="1" smtClean="0"/>
              <a:t>PDMS as Part of an Implanted Biomedical Microsystem</a:t>
            </a:r>
            <a:endParaRPr lang="en-US" altLang="en-US" sz="3200" b="1" smtClean="0">
              <a:solidFill>
                <a:srgbClr val="66FF33"/>
              </a:solidFill>
            </a:endParaRPr>
          </a:p>
        </p:txBody>
      </p:sp>
      <p:sp>
        <p:nvSpPr>
          <p:cNvPr id="51203" name="Rectangle 3"/>
          <p:cNvSpPr>
            <a:spLocks noGrp="1" noChangeArrowheads="1"/>
          </p:cNvSpPr>
          <p:nvPr>
            <p:ph type="body" idx="1"/>
          </p:nvPr>
        </p:nvSpPr>
        <p:spPr>
          <a:xfrm>
            <a:off x="228600" y="1524000"/>
            <a:ext cx="8686800" cy="4724400"/>
          </a:xfrm>
        </p:spPr>
        <p:txBody>
          <a:bodyPr/>
          <a:lstStyle/>
          <a:p>
            <a:pPr algn="ctr" eaLnBrk="1" hangingPunct="1">
              <a:buFontTx/>
              <a:buNone/>
            </a:pPr>
            <a:r>
              <a:rPr lang="en-US" altLang="en-US" sz="2400" smtClean="0"/>
              <a:t>Retinal Prosthesis – Stimulating retinal neurons.</a:t>
            </a:r>
          </a:p>
          <a:p>
            <a:pPr eaLnBrk="1" hangingPunct="1"/>
            <a:r>
              <a:rPr lang="en-US" altLang="en-US" sz="2400" smtClean="0"/>
              <a:t>A high dynamic range external CMOS camera sends images to an encoder in spatio-temporal stimulation patterns.</a:t>
            </a:r>
          </a:p>
          <a:p>
            <a:pPr eaLnBrk="1" hangingPunct="1"/>
            <a:r>
              <a:rPr lang="en-US" altLang="en-US" sz="2400" smtClean="0"/>
              <a:t>These patterns match the input of the ganglion cell layer in an intact retina.</a:t>
            </a:r>
          </a:p>
          <a:p>
            <a:pPr eaLnBrk="1" hangingPunct="1"/>
            <a:r>
              <a:rPr lang="en-US" altLang="en-US" sz="2400" smtClean="0"/>
              <a:t>A data decoding chip stimulates the proper retina cells electronically, which cause them to send action potentials to the brain via the optical nerve.</a:t>
            </a:r>
            <a:endParaRPr lang="el-GR" altLang="en-US" sz="2400" smtClean="0"/>
          </a:p>
        </p:txBody>
      </p:sp>
      <p:sp>
        <p:nvSpPr>
          <p:cNvPr id="51204" name="Rectangle 4"/>
          <p:cNvSpPr>
            <a:spLocks noChangeArrowheads="1"/>
          </p:cNvSpPr>
          <p:nvPr/>
        </p:nvSpPr>
        <p:spPr bwMode="auto">
          <a:xfrm>
            <a:off x="4575175" y="5695950"/>
            <a:ext cx="4572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a:t>T. Stieglitz, W. Haberer, C. Lau, M. Goertz </a:t>
            </a:r>
            <a:r>
              <a:rPr lang="en-US" altLang="en-US" sz="800" b="1"/>
              <a:t>Development of an Inductively Coupled Epiretinal Vision Prosthesis. </a:t>
            </a:r>
            <a:r>
              <a:rPr lang="en-US" altLang="en-US" sz="800"/>
              <a:t>Proceedings of the 26th Annual International Conference of the IEEE EMBS </a:t>
            </a:r>
          </a:p>
          <a:p>
            <a:pPr eaLnBrk="1" hangingPunct="1"/>
            <a:r>
              <a:rPr lang="en-US" altLang="en-US" sz="800"/>
              <a:t>San Francisco, CA, USA • September 1-5, 2004 </a:t>
            </a:r>
          </a:p>
          <a:p>
            <a:pPr eaLnBrk="1" hangingPunct="1"/>
            <a:endParaRPr lang="en-US" altLang="en-US" sz="80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sz="3200" b="1" smtClean="0"/>
              <a:t>PDMS as Part of an Implanted Biomedical Microsystem</a:t>
            </a:r>
          </a:p>
        </p:txBody>
      </p:sp>
      <p:sp>
        <p:nvSpPr>
          <p:cNvPr id="52227" name="Rectangle 4"/>
          <p:cNvSpPr>
            <a:spLocks noChangeArrowheads="1"/>
          </p:cNvSpPr>
          <p:nvPr/>
        </p:nvSpPr>
        <p:spPr bwMode="auto">
          <a:xfrm>
            <a:off x="4572000" y="5943600"/>
            <a:ext cx="4572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a:t>T. Stieglitz, W. Haberer, C. Lau, M. Goertz </a:t>
            </a:r>
            <a:r>
              <a:rPr lang="en-US" altLang="en-US" sz="800" b="1"/>
              <a:t>Development of an Inductively Coupled Epiretinal Vision Prosthesis. </a:t>
            </a:r>
            <a:r>
              <a:rPr lang="en-US" altLang="en-US" sz="800"/>
              <a:t>Proceedings of the 26th Annual International Conference of the IEEE EMBS </a:t>
            </a:r>
          </a:p>
          <a:p>
            <a:pPr eaLnBrk="1" hangingPunct="1"/>
            <a:r>
              <a:rPr lang="en-US" altLang="en-US" sz="800"/>
              <a:t>San Francisco, CA, USA • September 1-5, 2004 </a:t>
            </a:r>
          </a:p>
          <a:p>
            <a:pPr eaLnBrk="1" hangingPunct="1"/>
            <a:endParaRPr lang="en-US" altLang="en-US" sz="800"/>
          </a:p>
        </p:txBody>
      </p:sp>
      <p:pic>
        <p:nvPicPr>
          <p:cNvPr id="5222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76400"/>
            <a:ext cx="7010400"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sz="3200" b="1" smtClean="0"/>
              <a:t>PDMS as Part of an Implanted Biomedical Microsystem</a:t>
            </a:r>
          </a:p>
        </p:txBody>
      </p:sp>
      <p:sp>
        <p:nvSpPr>
          <p:cNvPr id="53251" name="Rectangle 3"/>
          <p:cNvSpPr>
            <a:spLocks noGrp="1" noChangeArrowheads="1"/>
          </p:cNvSpPr>
          <p:nvPr>
            <p:ph type="body" idx="1"/>
          </p:nvPr>
        </p:nvSpPr>
        <p:spPr/>
        <p:txBody>
          <a:bodyPr/>
          <a:lstStyle/>
          <a:p>
            <a:pPr eaLnBrk="1" hangingPunct="1">
              <a:lnSpc>
                <a:spcPct val="80000"/>
              </a:lnSpc>
            </a:pPr>
            <a:r>
              <a:rPr lang="en-US" altLang="en-US" sz="2400" smtClean="0"/>
              <a:t>The retinal electrode array was synthesized on a flexible polyimide substrate with integrated platinum electrodes 15µm thick</a:t>
            </a:r>
          </a:p>
          <a:p>
            <a:pPr eaLnBrk="1" hangingPunct="1">
              <a:lnSpc>
                <a:spcPct val="80000"/>
              </a:lnSpc>
            </a:pPr>
            <a:r>
              <a:rPr lang="en-US" altLang="en-US" sz="2400" smtClean="0"/>
              <a:t>50µm of PDMS encapsulated the entire device</a:t>
            </a:r>
          </a:p>
          <a:p>
            <a:pPr eaLnBrk="1" hangingPunct="1">
              <a:lnSpc>
                <a:spcPct val="80000"/>
              </a:lnSpc>
            </a:pPr>
            <a:r>
              <a:rPr lang="en-US" altLang="en-US" sz="2400" smtClean="0"/>
              <a:t>The device was implanted in a cat and resulted in a 2.5</a:t>
            </a:r>
            <a:r>
              <a:rPr lang="en-US" altLang="en-US" sz="2400" baseline="30000" smtClean="0"/>
              <a:t>o</a:t>
            </a:r>
            <a:r>
              <a:rPr lang="en-US" altLang="en-US" sz="2400" smtClean="0"/>
              <a:t> visual angel stimulation of the retina</a:t>
            </a:r>
          </a:p>
          <a:p>
            <a:pPr eaLnBrk="1" hangingPunct="1">
              <a:lnSpc>
                <a:spcPct val="80000"/>
              </a:lnSpc>
            </a:pPr>
            <a:r>
              <a:rPr lang="en-US" altLang="en-US" sz="2400" smtClean="0"/>
              <a:t>Only human patients will be able to determine if this technology will result in the blind being able to “see”</a:t>
            </a:r>
          </a:p>
          <a:p>
            <a:pPr eaLnBrk="1" hangingPunct="1">
              <a:lnSpc>
                <a:spcPct val="80000"/>
              </a:lnSpc>
            </a:pPr>
            <a:endParaRPr lang="en-US" altLang="en-US" sz="2400" smtClean="0"/>
          </a:p>
        </p:txBody>
      </p:sp>
      <p:sp>
        <p:nvSpPr>
          <p:cNvPr id="53252" name="Rectangle 4"/>
          <p:cNvSpPr>
            <a:spLocks noChangeArrowheads="1"/>
          </p:cNvSpPr>
          <p:nvPr/>
        </p:nvSpPr>
        <p:spPr bwMode="auto">
          <a:xfrm>
            <a:off x="4572000" y="6227763"/>
            <a:ext cx="4572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a:t>T. Stieglitz, W. Haberer, C. Lau, M. Goertz </a:t>
            </a:r>
            <a:r>
              <a:rPr lang="en-US" altLang="en-US" sz="800" b="1"/>
              <a:t>Development of an Inductively Coupled Epiretinal Vision Prosthesis. </a:t>
            </a:r>
            <a:r>
              <a:rPr lang="en-US" altLang="en-US" sz="800"/>
              <a:t>Proceedings of the 26th Annual International Conference of the IEEE EMBS </a:t>
            </a:r>
          </a:p>
          <a:p>
            <a:pPr eaLnBrk="1" hangingPunct="1"/>
            <a:r>
              <a:rPr lang="en-US" altLang="en-US" sz="800"/>
              <a:t>San Francisco, CA, USA • September 1-5, 2004 </a:t>
            </a:r>
          </a:p>
          <a:p>
            <a:pPr eaLnBrk="1" hangingPunct="1"/>
            <a:endParaRPr lang="en-US" altLang="en-US" sz="800"/>
          </a:p>
        </p:txBody>
      </p:sp>
      <p:pic>
        <p:nvPicPr>
          <p:cNvPr id="532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191000"/>
            <a:ext cx="424815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191000"/>
            <a:ext cx="421005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b="1" smtClean="0"/>
              <a:t>Outline</a:t>
            </a:r>
          </a:p>
        </p:txBody>
      </p:sp>
      <p:sp>
        <p:nvSpPr>
          <p:cNvPr id="54275" name="Content Placeholder 2"/>
          <p:cNvSpPr>
            <a:spLocks noGrp="1"/>
          </p:cNvSpPr>
          <p:nvPr>
            <p:ph idx="1"/>
          </p:nvPr>
        </p:nvSpPr>
        <p:spPr/>
        <p:txBody>
          <a:bodyPr/>
          <a:lstStyle/>
          <a:p>
            <a:r>
              <a:rPr lang="en-US" altLang="en-US" smtClean="0"/>
              <a:t>Background</a:t>
            </a:r>
          </a:p>
          <a:p>
            <a:r>
              <a:rPr lang="en-US" altLang="en-US" smtClean="0"/>
              <a:t>Properties of PDMS</a:t>
            </a:r>
          </a:p>
          <a:p>
            <a:r>
              <a:rPr lang="en-US" altLang="en-US" smtClean="0"/>
              <a:t>Applications of PDMS</a:t>
            </a:r>
          </a:p>
          <a:p>
            <a:r>
              <a:rPr lang="en-US" altLang="en-US" smtClean="0">
                <a:solidFill>
                  <a:srgbClr val="C00000"/>
                </a:solidFill>
              </a:rPr>
              <a:t>Modification of PDMS</a:t>
            </a:r>
          </a:p>
          <a:p>
            <a:endParaRPr lang="en-US" alt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b="1" smtClean="0">
                <a:solidFill>
                  <a:schemeClr val="tx1"/>
                </a:solidFill>
              </a:rPr>
              <a:t>PDMS Modification</a:t>
            </a:r>
          </a:p>
        </p:txBody>
      </p:sp>
      <p:sp>
        <p:nvSpPr>
          <p:cNvPr id="55299" name="Rectangle 3"/>
          <p:cNvSpPr>
            <a:spLocks noGrp="1" noChangeArrowheads="1"/>
          </p:cNvSpPr>
          <p:nvPr>
            <p:ph type="body" idx="1"/>
          </p:nvPr>
        </p:nvSpPr>
        <p:spPr/>
        <p:txBody>
          <a:bodyPr/>
          <a:lstStyle/>
          <a:p>
            <a:pPr eaLnBrk="1" hangingPunct="1"/>
            <a:r>
              <a:rPr lang="en-US" altLang="en-US" smtClean="0"/>
              <a:t>Some PDMS applications require surface modification in order to improve the wettability and adhesion properties of PDMS surfaces.</a:t>
            </a:r>
          </a:p>
          <a:p>
            <a:pPr lvl="1" eaLnBrk="1" hangingPunct="1">
              <a:buClr>
                <a:srgbClr val="660066"/>
              </a:buClr>
            </a:pPr>
            <a:r>
              <a:rPr lang="en-US" altLang="en-US" smtClean="0"/>
              <a:t>Oxygen Plasma.</a:t>
            </a:r>
          </a:p>
          <a:p>
            <a:pPr lvl="1" eaLnBrk="1" hangingPunct="1">
              <a:buClr>
                <a:srgbClr val="660066"/>
              </a:buClr>
            </a:pPr>
            <a:r>
              <a:rPr lang="en-US" altLang="en-US" smtClean="0"/>
              <a:t>UV Light.</a:t>
            </a:r>
          </a:p>
          <a:p>
            <a:pPr lvl="1" eaLnBrk="1" hangingPunct="1">
              <a:buClr>
                <a:srgbClr val="660066"/>
              </a:buClr>
            </a:pPr>
            <a:r>
              <a:rPr lang="en-US" altLang="en-US" smtClean="0"/>
              <a:t>UV Light and Ozone (UVO).</a:t>
            </a:r>
          </a:p>
        </p:txBody>
      </p:sp>
      <p:sp>
        <p:nvSpPr>
          <p:cNvPr id="55300" name="Rectangle 4"/>
          <p:cNvSpPr>
            <a:spLocks noChangeArrowheads="1"/>
          </p:cNvSpPr>
          <p:nvPr/>
        </p:nvSpPr>
        <p:spPr bwMode="auto">
          <a:xfrm>
            <a:off x="4343400" y="6019800"/>
            <a:ext cx="48006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pPr>
            <a:r>
              <a:rPr lang="en-US" altLang="en-US" sz="800"/>
              <a:t>Efimenko, K., Wallace, W. E., and Genzer, J. “Surface Modification of Sylgard-184 Poly(Dimethyl Diloxane) Networkds </a:t>
            </a:r>
          </a:p>
          <a:p>
            <a:pPr eaLnBrk="1" hangingPunct="1">
              <a:lnSpc>
                <a:spcPct val="80000"/>
              </a:lnSpc>
            </a:pPr>
            <a:r>
              <a:rPr lang="en-US" altLang="en-US" sz="800"/>
              <a:t>by Ultraviolet and Ultraviolet/Ozone Treatment.” </a:t>
            </a:r>
            <a:r>
              <a:rPr lang="en-US" altLang="en-US" sz="800" i="1"/>
              <a:t>Journal of Colloid and Interface Science</a:t>
            </a:r>
            <a:r>
              <a:rPr lang="en-US" altLang="en-US" sz="800"/>
              <a:t>. 2002, 254, 306-315.</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b="1" smtClean="0">
                <a:solidFill>
                  <a:schemeClr val="tx1"/>
                </a:solidFill>
              </a:rPr>
              <a:t>Oxygen Plasma</a:t>
            </a:r>
          </a:p>
        </p:txBody>
      </p:sp>
      <p:sp>
        <p:nvSpPr>
          <p:cNvPr id="56323" name="Rectangle 3"/>
          <p:cNvSpPr>
            <a:spLocks noGrp="1" noChangeArrowheads="1"/>
          </p:cNvSpPr>
          <p:nvPr>
            <p:ph type="body" idx="1"/>
          </p:nvPr>
        </p:nvSpPr>
        <p:spPr>
          <a:xfrm>
            <a:off x="533400" y="1219200"/>
            <a:ext cx="8150225" cy="3654425"/>
          </a:xfrm>
        </p:spPr>
        <p:txBody>
          <a:bodyPr/>
          <a:lstStyle/>
          <a:p>
            <a:pPr eaLnBrk="1" hangingPunct="1"/>
            <a:r>
              <a:rPr lang="en-US" altLang="en-US" smtClean="0"/>
              <a:t>Reactive Ion Etch (RIE) oxygen plasma, has been the most widely used technique.</a:t>
            </a:r>
          </a:p>
          <a:p>
            <a:pPr eaLnBrk="1" hangingPunct="1"/>
            <a:r>
              <a:rPr lang="en-US" altLang="en-US" smtClean="0"/>
              <a:t>Oxygen atoms substitute methyl groups on the PDMS surface leading to the formation of hydrophilic surfaces. Carbon pumped away as CO</a:t>
            </a:r>
            <a:r>
              <a:rPr lang="en-US" altLang="en-US" baseline="-25000" smtClean="0"/>
              <a:t>2</a:t>
            </a:r>
            <a:r>
              <a:rPr lang="en-US" altLang="en-US" smtClean="0"/>
              <a:t> and H</a:t>
            </a:r>
            <a:r>
              <a:rPr lang="en-US" altLang="en-US" baseline="-25000" smtClean="0"/>
              <a:t>2</a:t>
            </a:r>
            <a:r>
              <a:rPr lang="en-US" altLang="en-US" smtClean="0"/>
              <a:t>O.</a:t>
            </a:r>
          </a:p>
          <a:p>
            <a:pPr eaLnBrk="1" hangingPunct="1"/>
            <a:r>
              <a:rPr lang="en-US" altLang="en-US" smtClean="0"/>
              <a:t>Modified surfaces of PDMS can be used to bond glass, silicon substrates and other PDMS molds or structures </a:t>
            </a:r>
          </a:p>
        </p:txBody>
      </p:sp>
      <p:sp>
        <p:nvSpPr>
          <p:cNvPr id="56324" name="Rectangle 4"/>
          <p:cNvSpPr>
            <a:spLocks noChangeArrowheads="1"/>
          </p:cNvSpPr>
          <p:nvPr/>
        </p:nvSpPr>
        <p:spPr bwMode="auto">
          <a:xfrm>
            <a:off x="4383088" y="6019800"/>
            <a:ext cx="47244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pPr>
            <a:r>
              <a:rPr lang="en-US" altLang="en-US" sz="800"/>
              <a:t>Efimenko, K., Wallace, W. E., and Genzer, J. “Surface Modification of Sylgard-184 Poly(Dimethyl Diloxane) Networkds </a:t>
            </a:r>
          </a:p>
          <a:p>
            <a:pPr eaLnBrk="1" hangingPunct="1">
              <a:lnSpc>
                <a:spcPct val="80000"/>
              </a:lnSpc>
            </a:pPr>
            <a:r>
              <a:rPr lang="en-US" altLang="en-US" sz="800"/>
              <a:t>by Ultraviolet and Ultraviolet/Ozone Treatment.” </a:t>
            </a:r>
            <a:r>
              <a:rPr lang="en-US" altLang="en-US" sz="800" i="1"/>
              <a:t>Journal of Colloid and Interface Science</a:t>
            </a:r>
            <a:r>
              <a:rPr lang="en-US" altLang="en-US" sz="800"/>
              <a:t>. 2002, 254, 306-315.</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t>UV Light and </a:t>
            </a:r>
            <a:br>
              <a:rPr lang="en-US" altLang="en-US" sz="4400" b="1"/>
            </a:br>
            <a:r>
              <a:rPr lang="en-US" altLang="en-US" sz="4400" b="1"/>
              <a:t>UV Light + Ozone (UVO)</a:t>
            </a:r>
          </a:p>
        </p:txBody>
      </p:sp>
      <p:sp>
        <p:nvSpPr>
          <p:cNvPr id="57347" name="Rectangle 3"/>
          <p:cNvSpPr>
            <a:spLocks noChangeArrowheads="1"/>
          </p:cNvSpPr>
          <p:nvPr/>
        </p:nvSpPr>
        <p:spPr bwMode="auto">
          <a:xfrm>
            <a:off x="457200" y="1371600"/>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folHlink"/>
              </a:buClr>
              <a:buFontTx/>
              <a:buChar char="•"/>
            </a:pPr>
            <a:endParaRPr lang="en-US" altLang="en-US" sz="2400"/>
          </a:p>
          <a:p>
            <a:pPr eaLnBrk="1" hangingPunct="1">
              <a:spcBef>
                <a:spcPct val="20000"/>
              </a:spcBef>
              <a:buFont typeface="Arial" panose="020B0604020202020204" pitchFamily="34" charset="0"/>
              <a:buChar char="•"/>
            </a:pPr>
            <a:r>
              <a:rPr lang="en-US" altLang="en-US" sz="3200"/>
              <a:t>UV light increases Si-O concentration, forming a silica-like substrate.</a:t>
            </a:r>
          </a:p>
          <a:p>
            <a:pPr eaLnBrk="1" hangingPunct="1">
              <a:spcBef>
                <a:spcPct val="20000"/>
              </a:spcBef>
              <a:buFont typeface="Arial" panose="020B0604020202020204" pitchFamily="34" charset="0"/>
              <a:buChar char="•"/>
            </a:pPr>
            <a:r>
              <a:rPr lang="en-US" altLang="en-US" sz="3200"/>
              <a:t>UVO is more effective than UV in creating hydrophilic groups because of the molecular oxygen and ozone present, which forms a larger number of hydrophilic species (OH).</a:t>
            </a:r>
            <a:endParaRPr lang="en-US" altLang="en-US" sz="3200" b="1">
              <a:solidFill>
                <a:srgbClr val="FF0000"/>
              </a:solidFill>
            </a:endParaRPr>
          </a:p>
        </p:txBody>
      </p:sp>
      <p:sp>
        <p:nvSpPr>
          <p:cNvPr id="57348" name="Rectangle 4"/>
          <p:cNvSpPr>
            <a:spLocks noChangeArrowheads="1"/>
          </p:cNvSpPr>
          <p:nvPr/>
        </p:nvSpPr>
        <p:spPr bwMode="auto">
          <a:xfrm>
            <a:off x="6026150" y="5973763"/>
            <a:ext cx="311785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pPr>
            <a:r>
              <a:rPr lang="en-US" altLang="en-US" sz="800"/>
              <a:t>B. Schnyder et al. / Surface Science 532–535 (2003) 1067–1071</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3713" y="990600"/>
            <a:ext cx="4383087"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ctangle 6"/>
          <p:cNvSpPr>
            <a:spLocks noChangeArrowheads="1"/>
          </p:cNvSpPr>
          <p:nvPr/>
        </p:nvSpPr>
        <p:spPr bwMode="auto">
          <a:xfrm>
            <a:off x="304800" y="2971800"/>
            <a:ext cx="36861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1400" b="1"/>
              <a:t>Water drop on PDMS that was </a:t>
            </a:r>
          </a:p>
          <a:p>
            <a:pPr algn="just">
              <a:buFontTx/>
              <a:buAutoNum type="alphaUcParenR"/>
            </a:pPr>
            <a:r>
              <a:rPr lang="en-US" altLang="en-US" sz="1400" b="1"/>
              <a:t>treated with 3 pulses of the CO2 laser</a:t>
            </a:r>
          </a:p>
          <a:p>
            <a:pPr algn="just">
              <a:buFontTx/>
              <a:buAutoNum type="alphaUcParenR"/>
            </a:pPr>
            <a:r>
              <a:rPr lang="en-US" altLang="en-US" sz="1400" b="1"/>
              <a:t>untreated under a 50x objective [19].</a:t>
            </a:r>
          </a:p>
        </p:txBody>
      </p:sp>
      <p:sp>
        <p:nvSpPr>
          <p:cNvPr id="58372" name="Rectangle 7"/>
          <p:cNvSpPr>
            <a:spLocks noChangeArrowheads="1"/>
          </p:cNvSpPr>
          <p:nvPr/>
        </p:nvSpPr>
        <p:spPr bwMode="auto">
          <a:xfrm>
            <a:off x="4292600" y="6061075"/>
            <a:ext cx="4625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228600" algn="l"/>
              </a:tabLst>
              <a:defRPr>
                <a:solidFill>
                  <a:schemeClr val="tx1"/>
                </a:solidFill>
                <a:latin typeface="Arial" panose="020B0604020202020204" pitchFamily="34" charset="0"/>
              </a:defRPr>
            </a:lvl1pPr>
            <a:lvl2pPr marL="742950" indent="-285750" eaLnBrk="0" hangingPunct="0">
              <a:tabLst>
                <a:tab pos="228600" algn="l"/>
              </a:tabLst>
              <a:defRPr>
                <a:solidFill>
                  <a:schemeClr val="tx1"/>
                </a:solidFill>
                <a:latin typeface="Arial" panose="020B0604020202020204" pitchFamily="34" charset="0"/>
              </a:defRPr>
            </a:lvl2pPr>
            <a:lvl3pPr marL="1143000" indent="-228600" eaLnBrk="0" hangingPunct="0">
              <a:tabLst>
                <a:tab pos="228600" algn="l"/>
              </a:tabLst>
              <a:defRPr>
                <a:solidFill>
                  <a:schemeClr val="tx1"/>
                </a:solidFill>
                <a:latin typeface="Arial" panose="020B0604020202020204" pitchFamily="34" charset="0"/>
              </a:defRPr>
            </a:lvl3pPr>
            <a:lvl4pPr marL="1600200" indent="-228600" eaLnBrk="0" hangingPunct="0">
              <a:tabLst>
                <a:tab pos="228600" algn="l"/>
              </a:tabLst>
              <a:defRPr>
                <a:solidFill>
                  <a:schemeClr val="tx1"/>
                </a:solidFill>
                <a:latin typeface="Arial" panose="020B0604020202020204" pitchFamily="34" charset="0"/>
              </a:defRPr>
            </a:lvl4pPr>
            <a:lvl5pPr marL="2057400" indent="-228600" eaLnBrk="0" hangingPunct="0">
              <a:tabLst>
                <a:tab pos="2286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286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286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286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r>
              <a:rPr lang="en-US" altLang="en-US" sz="800"/>
              <a:t>Khorasani, Mirzadeh, and Sammes.</a:t>
            </a:r>
            <a:r>
              <a:rPr lang="en-US" altLang="en-US" sz="800" u="sng"/>
              <a:t>Laser Induced Surface Modification of Polydimethylsiloxane </a:t>
            </a:r>
          </a:p>
          <a:p>
            <a:r>
              <a:rPr lang="en-US" altLang="en-US" sz="800" u="sng"/>
              <a:t>as a Super-Hydrophobic Material</a:t>
            </a:r>
            <a:r>
              <a:rPr lang="en-US" altLang="en-US" sz="800"/>
              <a:t>. Radiat. Phys. Chem. Vol. 47, No. 6, pp. 881-888. </a:t>
            </a:r>
          </a:p>
          <a:p>
            <a:r>
              <a:rPr lang="en-US" altLang="en-US" sz="800"/>
              <a:t>Great Britain: Elsevier, 1996.</a:t>
            </a:r>
          </a:p>
        </p:txBody>
      </p:sp>
      <p:sp>
        <p:nvSpPr>
          <p:cNvPr id="48133" name="Rectangle 10"/>
          <p:cNvSpPr>
            <a:spLocks noChangeArrowheads="1"/>
          </p:cNvSpPr>
          <p:nvPr/>
        </p:nvSpPr>
        <p:spPr bwMode="auto">
          <a:xfrm>
            <a:off x="685800" y="220663"/>
            <a:ext cx="8142288" cy="769937"/>
          </a:xfrm>
          <a:prstGeom prst="rect">
            <a:avLst/>
          </a:prstGeom>
          <a:noFill/>
          <a:ln w="9525">
            <a:noFill/>
            <a:miter lim="800000"/>
            <a:headEnd/>
            <a:tailEnd/>
          </a:ln>
        </p:spPr>
        <p:txBody>
          <a:bodyPr wrap="none">
            <a:spAutoFit/>
          </a:bodyPr>
          <a:lstStyle/>
          <a:p>
            <a:pPr>
              <a:defRPr/>
            </a:pPr>
            <a:r>
              <a:rPr lang="en-US" sz="4400" b="1" dirty="0">
                <a:solidFill>
                  <a:schemeClr val="tx2"/>
                </a:solidFill>
                <a:latin typeface="+mj-lt"/>
              </a:rPr>
              <a:t>PDMS Treated with CO</a:t>
            </a:r>
            <a:r>
              <a:rPr lang="en-US" sz="4400" b="1" baseline="-25000" dirty="0">
                <a:solidFill>
                  <a:schemeClr val="tx2"/>
                </a:solidFill>
                <a:latin typeface="+mj-lt"/>
              </a:rPr>
              <a:t>2</a:t>
            </a:r>
            <a:r>
              <a:rPr lang="en-US" sz="4400" b="1" dirty="0">
                <a:solidFill>
                  <a:schemeClr val="tx2"/>
                </a:solidFill>
                <a:latin typeface="+mj-lt"/>
              </a:rPr>
              <a:t> Laser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28600"/>
            <a:ext cx="8229600" cy="1143000"/>
          </a:xfrm>
        </p:spPr>
        <p:txBody>
          <a:bodyPr/>
          <a:lstStyle/>
          <a:p>
            <a:pPr eaLnBrk="1" hangingPunct="1"/>
            <a:r>
              <a:rPr lang="en-US" altLang="en-US" b="1" smtClean="0"/>
              <a:t>Background</a:t>
            </a:r>
          </a:p>
        </p:txBody>
      </p:sp>
      <p:sp>
        <p:nvSpPr>
          <p:cNvPr id="22531" name="Rectangle 3"/>
          <p:cNvSpPr>
            <a:spLocks noGrp="1" noChangeArrowheads="1"/>
          </p:cNvSpPr>
          <p:nvPr>
            <p:ph type="body" idx="1"/>
          </p:nvPr>
        </p:nvSpPr>
        <p:spPr>
          <a:xfrm>
            <a:off x="457200" y="1447800"/>
            <a:ext cx="8305800" cy="5059363"/>
          </a:xfrm>
        </p:spPr>
        <p:txBody>
          <a:bodyPr/>
          <a:lstStyle/>
          <a:p>
            <a:pPr eaLnBrk="1" hangingPunct="1">
              <a:buFontTx/>
              <a:buNone/>
            </a:pPr>
            <a:r>
              <a:rPr lang="en-US" altLang="en-US" sz="2000" smtClean="0"/>
              <a:t>    </a:t>
            </a:r>
            <a:r>
              <a:rPr lang="en-US" altLang="en-US" sz="2400" smtClean="0"/>
              <a:t>There are at least six forms of commercially viable PDMS products that are common: </a:t>
            </a:r>
          </a:p>
          <a:p>
            <a:pPr eaLnBrk="1" hangingPunct="1"/>
            <a:r>
              <a:rPr lang="en-US" altLang="en-US" sz="2400" smtClean="0"/>
              <a:t>Fluids</a:t>
            </a:r>
          </a:p>
          <a:p>
            <a:pPr eaLnBrk="1" hangingPunct="1"/>
            <a:r>
              <a:rPr lang="en-US" altLang="en-US" sz="2400" smtClean="0"/>
              <a:t>Emulsions</a:t>
            </a:r>
          </a:p>
          <a:p>
            <a:pPr eaLnBrk="1" hangingPunct="1"/>
            <a:r>
              <a:rPr lang="en-US" altLang="en-US" sz="2400" smtClean="0"/>
              <a:t>Compounds</a:t>
            </a:r>
          </a:p>
          <a:p>
            <a:pPr eaLnBrk="1" hangingPunct="1"/>
            <a:r>
              <a:rPr lang="en-US" altLang="en-US" sz="2400" smtClean="0"/>
              <a:t>Lubricants</a:t>
            </a:r>
          </a:p>
          <a:p>
            <a:pPr eaLnBrk="1" hangingPunct="1"/>
            <a:r>
              <a:rPr lang="en-US" altLang="en-US" sz="2400" smtClean="0"/>
              <a:t>Resins</a:t>
            </a:r>
          </a:p>
          <a:p>
            <a:pPr eaLnBrk="1" hangingPunct="1"/>
            <a:r>
              <a:rPr lang="en-US" altLang="en-US" sz="2400" smtClean="0"/>
              <a:t>Elastomers or rubbers</a:t>
            </a:r>
          </a:p>
          <a:p>
            <a:pPr algn="ctr" eaLnBrk="1" hangingPunct="1">
              <a:buFontTx/>
              <a:buNone/>
            </a:pPr>
            <a:endParaRPr lang="en-US" altLang="en-US" sz="2400"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274638"/>
            <a:ext cx="8229600" cy="792162"/>
          </a:xfrm>
        </p:spPr>
        <p:txBody>
          <a:bodyPr/>
          <a:lstStyle/>
          <a:p>
            <a:pPr eaLnBrk="1" hangingPunct="1"/>
            <a:r>
              <a:rPr lang="en-US" altLang="en-US" b="1" smtClean="0"/>
              <a:t>PDMS Bonding</a:t>
            </a:r>
          </a:p>
        </p:txBody>
      </p:sp>
      <p:sp>
        <p:nvSpPr>
          <p:cNvPr id="59395" name="Rectangle 3"/>
          <p:cNvSpPr>
            <a:spLocks noGrp="1" noChangeArrowheads="1"/>
          </p:cNvSpPr>
          <p:nvPr>
            <p:ph type="body" idx="1"/>
          </p:nvPr>
        </p:nvSpPr>
        <p:spPr>
          <a:xfrm>
            <a:off x="457200" y="1143000"/>
            <a:ext cx="8229600" cy="5029200"/>
          </a:xfrm>
        </p:spPr>
        <p:txBody>
          <a:bodyPr/>
          <a:lstStyle/>
          <a:p>
            <a:pPr eaLnBrk="1" hangingPunct="1">
              <a:buFontTx/>
              <a:buNone/>
            </a:pPr>
            <a:r>
              <a:rPr lang="en-US" altLang="en-US" sz="2400" smtClean="0"/>
              <a:t>Importance of PDMS bonding – Low temperature bonding</a:t>
            </a:r>
          </a:p>
          <a:p>
            <a:pPr eaLnBrk="1" hangingPunct="1">
              <a:buFontTx/>
              <a:buNone/>
            </a:pPr>
            <a:r>
              <a:rPr lang="en-US" altLang="en-US" sz="2400" smtClean="0"/>
              <a:t> Bonding process : Standard lithography technique</a:t>
            </a:r>
          </a:p>
          <a:p>
            <a:pPr eaLnBrk="1" hangingPunct="1">
              <a:buFontTx/>
              <a:buNone/>
            </a:pPr>
            <a:endParaRPr lang="en-US" altLang="en-US" sz="2400" smtClean="0"/>
          </a:p>
          <a:p>
            <a:pPr eaLnBrk="1" hangingPunct="1"/>
            <a:r>
              <a:rPr lang="en-US" altLang="en-US" sz="2400" smtClean="0"/>
              <a:t>Spin deposition of PDMS</a:t>
            </a:r>
          </a:p>
          <a:p>
            <a:pPr eaLnBrk="1" hangingPunct="1"/>
            <a:r>
              <a:rPr lang="en-US" altLang="en-US" sz="2400" smtClean="0"/>
              <a:t>Exposure with 420 nm Ultra Violet light</a:t>
            </a:r>
          </a:p>
          <a:p>
            <a:pPr eaLnBrk="1" hangingPunct="1"/>
            <a:r>
              <a:rPr lang="en-US" altLang="en-US" sz="2400" smtClean="0"/>
              <a:t>Brief exposure to oxygen plasma cure (at 20 mTorr and 25W, for 20 seconds)</a:t>
            </a:r>
          </a:p>
          <a:p>
            <a:pPr eaLnBrk="1" hangingPunct="1"/>
            <a:r>
              <a:rPr lang="en-US" altLang="en-US" sz="2400" smtClean="0"/>
              <a:t>Immediately join to glass, SiO2 or PDMS itself (with in 10 min)</a:t>
            </a:r>
          </a:p>
          <a:p>
            <a:pPr eaLnBrk="1" hangingPunct="1">
              <a:buFontTx/>
              <a:buNone/>
            </a:pPr>
            <a:r>
              <a:rPr lang="en-US" altLang="en-US" sz="2400" smtClean="0"/>
              <a:t>Long exposure to plasma roughens the PDMS surface and interferes with bonding</a:t>
            </a:r>
            <a:r>
              <a:rPr lang="en-US" altLang="en-US" sz="2800" smtClean="0"/>
              <a:t>	</a:t>
            </a:r>
          </a:p>
          <a:p>
            <a:pPr eaLnBrk="1" hangingPunct="1">
              <a:buFontTx/>
              <a:buNone/>
            </a:pPr>
            <a:r>
              <a:rPr lang="en-US" altLang="en-US" sz="2800" smtClean="0"/>
              <a:t>	</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tLang="en-US" b="1" smtClean="0"/>
              <a:t>Advantages of PDMS</a:t>
            </a:r>
          </a:p>
        </p:txBody>
      </p:sp>
      <p:sp>
        <p:nvSpPr>
          <p:cNvPr id="60419" name="Rectangle 3"/>
          <p:cNvSpPr>
            <a:spLocks noGrp="1" noChangeArrowheads="1"/>
          </p:cNvSpPr>
          <p:nvPr>
            <p:ph type="body" idx="1"/>
          </p:nvPr>
        </p:nvSpPr>
        <p:spPr/>
        <p:txBody>
          <a:bodyPr/>
          <a:lstStyle/>
          <a:p>
            <a:pPr eaLnBrk="1" hangingPunct="1">
              <a:lnSpc>
                <a:spcPct val="90000"/>
              </a:lnSpc>
            </a:pPr>
            <a:r>
              <a:rPr lang="en-US" altLang="en-US" sz="2400" smtClean="0"/>
              <a:t>Optical transparency (wavelength from 230 to 700nm makes it suitable for UV/ visible spectrophotometry).</a:t>
            </a:r>
          </a:p>
          <a:p>
            <a:pPr eaLnBrk="1" hangingPunct="1">
              <a:lnSpc>
                <a:spcPct val="90000"/>
              </a:lnSpc>
            </a:pPr>
            <a:r>
              <a:rPr lang="en-US" altLang="en-US" sz="2400" smtClean="0"/>
              <a:t>Permeable to variety of liquids and vapors (allows it to absorb a variety of compounds).</a:t>
            </a:r>
          </a:p>
          <a:p>
            <a:pPr eaLnBrk="1" hangingPunct="1">
              <a:lnSpc>
                <a:spcPct val="90000"/>
              </a:lnSpc>
            </a:pPr>
            <a:r>
              <a:rPr lang="en-US" altLang="en-US" sz="2400" smtClean="0"/>
              <a:t>Conforms to the surface of the substrate over a relatively large area</a:t>
            </a:r>
          </a:p>
          <a:p>
            <a:pPr eaLnBrk="1" hangingPunct="1">
              <a:lnSpc>
                <a:spcPct val="90000"/>
              </a:lnSpc>
            </a:pPr>
            <a:r>
              <a:rPr lang="en-US" altLang="en-US" sz="2400" smtClean="0"/>
              <a:t>Conformal contact achievable on nonplanar surfaces</a:t>
            </a:r>
          </a:p>
          <a:p>
            <a:pPr eaLnBrk="1" hangingPunct="1">
              <a:lnSpc>
                <a:spcPct val="90000"/>
              </a:lnSpc>
            </a:pPr>
            <a:r>
              <a:rPr lang="en-US" altLang="en-US" sz="2400" smtClean="0"/>
              <a:t>Can be released easily, even from complex and fragile structures</a:t>
            </a:r>
          </a:p>
          <a:p>
            <a:pPr eaLnBrk="1" hangingPunct="1">
              <a:lnSpc>
                <a:spcPct val="90000"/>
              </a:lnSpc>
            </a:pPr>
            <a:r>
              <a:rPr lang="en-US" altLang="en-US" sz="2400" smtClean="0"/>
              <a:t>Low cost.</a:t>
            </a:r>
          </a:p>
          <a:p>
            <a:pPr eaLnBrk="1" hangingPunct="1">
              <a:lnSpc>
                <a:spcPct val="90000"/>
              </a:lnSpc>
            </a:pPr>
            <a:r>
              <a:rPr lang="en-US" altLang="en-US" sz="2400" smtClean="0"/>
              <a:t>Simple fabrication process.</a:t>
            </a:r>
          </a:p>
          <a:p>
            <a:pPr eaLnBrk="1" hangingPunct="1">
              <a:lnSpc>
                <a:spcPct val="90000"/>
              </a:lnSpc>
            </a:pPr>
            <a:endParaRPr lang="en-US" altLang="en-US" sz="2400" smtClean="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ltLang="en-US" b="1" smtClean="0"/>
              <a:t>Disadvantages of PDMS</a:t>
            </a:r>
          </a:p>
        </p:txBody>
      </p:sp>
      <p:sp>
        <p:nvSpPr>
          <p:cNvPr id="61443" name="Rectangle 3"/>
          <p:cNvSpPr>
            <a:spLocks noGrp="1" noChangeArrowheads="1"/>
          </p:cNvSpPr>
          <p:nvPr>
            <p:ph type="body" idx="1"/>
          </p:nvPr>
        </p:nvSpPr>
        <p:spPr/>
        <p:txBody>
          <a:bodyPr/>
          <a:lstStyle/>
          <a:p>
            <a:pPr eaLnBrk="1" hangingPunct="1">
              <a:lnSpc>
                <a:spcPct val="80000"/>
              </a:lnSpc>
            </a:pPr>
            <a:r>
              <a:rPr lang="en-US" altLang="en-US" sz="2800" smtClean="0"/>
              <a:t>Wide and shallow micro channels can easily collapse during the bonding process.</a:t>
            </a:r>
          </a:p>
          <a:p>
            <a:pPr eaLnBrk="1" hangingPunct="1">
              <a:lnSpc>
                <a:spcPct val="80000"/>
              </a:lnSpc>
            </a:pPr>
            <a:r>
              <a:rPr lang="en-US" altLang="en-US" sz="2800" smtClean="0"/>
              <a:t>Because PDMS is easily deformable, the technology is not well suited for devices that require precise pattern placement .</a:t>
            </a:r>
          </a:p>
          <a:p>
            <a:pPr eaLnBrk="1" hangingPunct="1">
              <a:lnSpc>
                <a:spcPct val="80000"/>
              </a:lnSpc>
            </a:pPr>
            <a:r>
              <a:rPr lang="en-US" altLang="en-US" sz="2800" smtClean="0"/>
              <a:t>PDMS stamps also tend to shrink to a factor of 1% upon curing.</a:t>
            </a:r>
          </a:p>
          <a:p>
            <a:pPr eaLnBrk="1" hangingPunct="1">
              <a:lnSpc>
                <a:spcPct val="80000"/>
              </a:lnSpc>
            </a:pPr>
            <a:r>
              <a:rPr lang="en-US" altLang="en-US" sz="2800" smtClean="0"/>
              <a:t>Some relief structures are not able to resist the compressive forces of printing and the adhesion between the stamp and the substrate, which leads to sagging. </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en-US" b="1" smtClean="0"/>
              <a:t>Disadvantages of PDMS</a:t>
            </a:r>
          </a:p>
        </p:txBody>
      </p:sp>
      <p:pic>
        <p:nvPicPr>
          <p:cNvPr id="6246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1371600"/>
            <a:ext cx="4013200" cy="4829175"/>
          </a:xfrm>
          <a:noFill/>
        </p:spPr>
      </p:pic>
      <p:sp>
        <p:nvSpPr>
          <p:cNvPr id="62468" name="Text Box 4"/>
          <p:cNvSpPr txBox="1">
            <a:spLocks noChangeArrowheads="1"/>
          </p:cNvSpPr>
          <p:nvPr/>
        </p:nvSpPr>
        <p:spPr bwMode="auto">
          <a:xfrm>
            <a:off x="5927725" y="1941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Arial" panose="020B0604020202020204" pitchFamily="34" charset="0"/>
            </a:endParaRPr>
          </a:p>
        </p:txBody>
      </p:sp>
      <p:sp>
        <p:nvSpPr>
          <p:cNvPr id="62469" name="Text Box 5"/>
          <p:cNvSpPr txBox="1">
            <a:spLocks noChangeArrowheads="1"/>
          </p:cNvSpPr>
          <p:nvPr/>
        </p:nvSpPr>
        <p:spPr bwMode="auto">
          <a:xfrm>
            <a:off x="5105400" y="1676400"/>
            <a:ext cx="378460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cs typeface="Arial" panose="020B0604020202020204" pitchFamily="34" charset="0"/>
              </a:rPr>
              <a:t>a. Collapsing /   Paring</a:t>
            </a:r>
          </a:p>
          <a:p>
            <a:pPr eaLnBrk="1" hangingPunct="1"/>
            <a:endParaRPr lang="en-US" altLang="en-US" sz="2800">
              <a:cs typeface="Arial" panose="020B0604020202020204" pitchFamily="34" charset="0"/>
            </a:endParaRPr>
          </a:p>
          <a:p>
            <a:pPr eaLnBrk="1" hangingPunct="1"/>
            <a:endParaRPr lang="en-US" altLang="en-US" sz="2800">
              <a:cs typeface="Arial" panose="020B0604020202020204" pitchFamily="34" charset="0"/>
            </a:endParaRPr>
          </a:p>
          <a:p>
            <a:pPr eaLnBrk="1" hangingPunct="1"/>
            <a:endParaRPr lang="en-US" altLang="en-US" sz="2800">
              <a:cs typeface="Arial" panose="020B0604020202020204" pitchFamily="34" charset="0"/>
            </a:endParaRPr>
          </a:p>
          <a:p>
            <a:pPr eaLnBrk="1" hangingPunct="1"/>
            <a:r>
              <a:rPr lang="en-US" altLang="en-US" sz="2800">
                <a:cs typeface="Arial" panose="020B0604020202020204" pitchFamily="34" charset="0"/>
              </a:rPr>
              <a:t>b. Sagging</a:t>
            </a:r>
          </a:p>
          <a:p>
            <a:pPr eaLnBrk="1" hangingPunct="1"/>
            <a:endParaRPr lang="en-US" altLang="en-US" sz="2800">
              <a:cs typeface="Arial" panose="020B0604020202020204" pitchFamily="34" charset="0"/>
            </a:endParaRPr>
          </a:p>
          <a:p>
            <a:pPr eaLnBrk="1" hangingPunct="1"/>
            <a:endParaRPr lang="en-US" altLang="en-US" sz="2800">
              <a:cs typeface="Arial" panose="020B0604020202020204" pitchFamily="34" charset="0"/>
            </a:endParaRPr>
          </a:p>
          <a:p>
            <a:pPr eaLnBrk="1" hangingPunct="1"/>
            <a:endParaRPr lang="en-US" altLang="en-US" sz="2800">
              <a:cs typeface="Arial" panose="020B0604020202020204" pitchFamily="34" charset="0"/>
            </a:endParaRPr>
          </a:p>
          <a:p>
            <a:pPr eaLnBrk="1" hangingPunct="1"/>
            <a:r>
              <a:rPr lang="en-US" altLang="en-US" sz="2800">
                <a:cs typeface="Arial" panose="020B0604020202020204" pitchFamily="34" charset="0"/>
              </a:rPr>
              <a:t>c. Shrinking</a:t>
            </a:r>
          </a:p>
          <a:p>
            <a:pPr eaLnBrk="1" hangingPunct="1"/>
            <a:endParaRPr lang="en-US" altLang="en-US" sz="2800">
              <a:cs typeface="Arial" panose="020B0604020202020204" pitchFamily="34" charset="0"/>
            </a:endParaRPr>
          </a:p>
        </p:txBody>
      </p:sp>
      <p:sp>
        <p:nvSpPr>
          <p:cNvPr id="62470" name="Rectangle 6"/>
          <p:cNvSpPr>
            <a:spLocks noChangeArrowheads="1"/>
          </p:cNvSpPr>
          <p:nvPr/>
        </p:nvSpPr>
        <p:spPr bwMode="auto">
          <a:xfrm>
            <a:off x="6821488" y="6172200"/>
            <a:ext cx="206851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i="1"/>
              <a:t>J. Am. Chem. Soc. </a:t>
            </a:r>
            <a:r>
              <a:rPr lang="en-US" altLang="en-US" sz="800" b="1"/>
              <a:t>1996, </a:t>
            </a:r>
            <a:r>
              <a:rPr lang="en-US" altLang="en-US" sz="800" i="1"/>
              <a:t>118, </a:t>
            </a:r>
            <a:r>
              <a:rPr lang="en-US" altLang="en-US" sz="800"/>
              <a:t>5722-5731</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a:xfrm>
            <a:off x="609600" y="0"/>
            <a:ext cx="7772400" cy="1470025"/>
          </a:xfrm>
        </p:spPr>
        <p:txBody>
          <a:bodyPr/>
          <a:lstStyle/>
          <a:p>
            <a:pPr eaLnBrk="1" hangingPunct="1"/>
            <a:r>
              <a:rPr lang="en-US" altLang="en-US" b="1" smtClean="0"/>
              <a:t>Summary of PDMS</a:t>
            </a:r>
          </a:p>
        </p:txBody>
      </p:sp>
      <p:sp>
        <p:nvSpPr>
          <p:cNvPr id="63491" name="Rectangle 3"/>
          <p:cNvSpPr>
            <a:spLocks noGrp="1" noChangeArrowheads="1"/>
          </p:cNvSpPr>
          <p:nvPr>
            <p:ph type="subTitle" idx="1"/>
          </p:nvPr>
        </p:nvSpPr>
        <p:spPr>
          <a:xfrm>
            <a:off x="381000" y="1447800"/>
            <a:ext cx="8610600" cy="5105400"/>
          </a:xfrm>
        </p:spPr>
        <p:txBody>
          <a:bodyPr/>
          <a:lstStyle/>
          <a:p>
            <a:pPr lvl="1" algn="l" eaLnBrk="1" hangingPunct="1">
              <a:buFontTx/>
              <a:buChar char="•"/>
            </a:pPr>
            <a:r>
              <a:rPr lang="en-US" altLang="en-US" smtClean="0"/>
              <a:t>   70 year technology with present and future  </a:t>
            </a:r>
          </a:p>
          <a:p>
            <a:pPr lvl="1" algn="l" eaLnBrk="1" hangingPunct="1"/>
            <a:r>
              <a:rPr lang="en-US" altLang="en-US" smtClean="0"/>
              <a:t>     applications in micro and nanofabrication such 	as microfluidics and biomedical applications </a:t>
            </a:r>
          </a:p>
          <a:p>
            <a:pPr lvl="1" algn="l" eaLnBrk="1" hangingPunct="1">
              <a:buFontTx/>
              <a:buChar char="•"/>
            </a:pPr>
            <a:r>
              <a:rPr lang="en-US" altLang="en-US" smtClean="0"/>
              <a:t>   Spun, wiped or pour deposited</a:t>
            </a:r>
          </a:p>
          <a:p>
            <a:pPr lvl="1" algn="l" eaLnBrk="1" hangingPunct="1">
              <a:buFontTx/>
              <a:buChar char="•"/>
            </a:pPr>
            <a:r>
              <a:rPr lang="en-US" altLang="en-US" smtClean="0"/>
              <a:t>   Heat decreased curing time</a:t>
            </a:r>
          </a:p>
          <a:p>
            <a:pPr lvl="1" algn="l" eaLnBrk="1" hangingPunct="1">
              <a:buFontTx/>
              <a:buChar char="•"/>
            </a:pPr>
            <a:r>
              <a:rPr lang="en-US" altLang="en-US" smtClean="0"/>
              <a:t>   Soft, pliable, clear, safe, easy to use and  </a:t>
            </a:r>
          </a:p>
          <a:p>
            <a:pPr lvl="1" algn="l" eaLnBrk="1" hangingPunct="1"/>
            <a:r>
              <a:rPr lang="en-US" altLang="en-US" smtClean="0"/>
              <a:t>     inexpensive</a:t>
            </a:r>
          </a:p>
          <a:p>
            <a:pPr lvl="1" algn="l" eaLnBrk="1" hangingPunct="1">
              <a:buFontTx/>
              <a:buChar char="•"/>
            </a:pPr>
            <a:r>
              <a:rPr lang="en-US" altLang="en-US" smtClean="0"/>
              <a:t>   24 month shelf life from date of manufacture</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b="1" smtClean="0"/>
              <a:t>Background</a:t>
            </a:r>
          </a:p>
        </p:txBody>
      </p:sp>
      <p:sp>
        <p:nvSpPr>
          <p:cNvPr id="23555" name="Rectangle 3"/>
          <p:cNvSpPr>
            <a:spLocks noGrp="1" noChangeArrowheads="1"/>
          </p:cNvSpPr>
          <p:nvPr>
            <p:ph type="body" idx="1"/>
          </p:nvPr>
        </p:nvSpPr>
        <p:spPr/>
        <p:txBody>
          <a:bodyPr/>
          <a:lstStyle/>
          <a:p>
            <a:pPr eaLnBrk="1" hangingPunct="1"/>
            <a:r>
              <a:rPr lang="en-US" altLang="en-US" sz="2800" smtClean="0"/>
              <a:t>As shown in the last slide PDMS has many forms and uses.  It is especially useful because it is relatively inexpensive.</a:t>
            </a:r>
          </a:p>
          <a:p>
            <a:pPr eaLnBrk="1" hangingPunct="1"/>
            <a:r>
              <a:rPr lang="en-US" altLang="en-US" sz="2800" smtClean="0"/>
              <a:t>Our focus will be on PDMS as a “substrate”.  It is especially useful for microfluidics.</a:t>
            </a:r>
          </a:p>
          <a:p>
            <a:pPr eaLnBrk="1" hangingPunct="1"/>
            <a:r>
              <a:rPr lang="en-US" altLang="en-US" sz="2800" smtClean="0"/>
              <a:t>Another very good example of a PDMS application is soft contact lens.</a:t>
            </a:r>
          </a:p>
          <a:p>
            <a:pPr lvl="1" eaLnBrk="1" hangingPunct="1"/>
            <a:r>
              <a:rPr lang="en-US" altLang="en-US" sz="2400" smtClean="0"/>
              <a:t>The lenses are inexpensive, have exacting tolerances, and must be biocompatible. </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b="1" smtClean="0"/>
              <a:t>Background</a:t>
            </a:r>
          </a:p>
        </p:txBody>
      </p:sp>
      <p:sp>
        <p:nvSpPr>
          <p:cNvPr id="24579" name="Rectangle 3"/>
          <p:cNvSpPr>
            <a:spLocks noGrp="1" noChangeArrowheads="1"/>
          </p:cNvSpPr>
          <p:nvPr>
            <p:ph type="body" sz="half" idx="1"/>
          </p:nvPr>
        </p:nvSpPr>
        <p:spPr>
          <a:xfrm>
            <a:off x="457200" y="1371600"/>
            <a:ext cx="8229600" cy="4754563"/>
          </a:xfrm>
        </p:spPr>
        <p:txBody>
          <a:bodyPr/>
          <a:lstStyle/>
          <a:p>
            <a:pPr eaLnBrk="1" hangingPunct="1">
              <a:buFontTx/>
              <a:buNone/>
            </a:pPr>
            <a:r>
              <a:rPr lang="en-US" altLang="en-US" sz="2800" u="sng" smtClean="0"/>
              <a:t>Chemical Structure</a:t>
            </a:r>
            <a:r>
              <a:rPr lang="en-US" altLang="en-US" sz="2800" smtClean="0"/>
              <a:t>:   </a:t>
            </a:r>
            <a:r>
              <a:rPr lang="en-US" altLang="en-US" sz="2000" smtClean="0"/>
              <a:t>A no waste reaction</a:t>
            </a:r>
            <a:endParaRPr lang="en-US" altLang="en-US" sz="2800" u="sng" smtClean="0"/>
          </a:p>
          <a:p>
            <a:pPr eaLnBrk="1" hangingPunct="1">
              <a:buFontTx/>
              <a:buNone/>
            </a:pPr>
            <a:endParaRPr lang="en-US" altLang="en-US" sz="2800" u="sng" smtClean="0"/>
          </a:p>
          <a:p>
            <a:pPr eaLnBrk="1" hangingPunct="1">
              <a:buFontTx/>
              <a:buNone/>
            </a:pPr>
            <a:endParaRPr lang="en-US" altLang="en-US" sz="2800" u="sng" smtClean="0"/>
          </a:p>
        </p:txBody>
      </p:sp>
      <p:pic>
        <p:nvPicPr>
          <p:cNvPr id="24580" name="Picture 4" descr="pdmsrx"/>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362200" y="1970088"/>
            <a:ext cx="5029200" cy="3182937"/>
          </a:xfrm>
          <a:noFill/>
        </p:spPr>
      </p:pic>
      <p:sp>
        <p:nvSpPr>
          <p:cNvPr id="24581" name="Rectangle 5"/>
          <p:cNvSpPr>
            <a:spLocks noChangeArrowheads="1"/>
          </p:cNvSpPr>
          <p:nvPr/>
        </p:nvSpPr>
        <p:spPr bwMode="auto">
          <a:xfrm>
            <a:off x="609600" y="5499100"/>
            <a:ext cx="88709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cs typeface="Arial" panose="020B0604020202020204" pitchFamily="34" charset="0"/>
              </a:rPr>
              <a:t>The bonding of the siloxane oligomer and cross-linkers along with the  </a:t>
            </a:r>
          </a:p>
          <a:p>
            <a:pPr algn="ctr" eaLnBrk="1" hangingPunct="1"/>
            <a:r>
              <a:rPr lang="en-US" altLang="en-US" sz="1400">
                <a:cs typeface="Arial" panose="020B0604020202020204" pitchFamily="34" charset="0"/>
              </a:rPr>
              <a:t>                               catalyst reaction. (Oligomer is a polymer or polymer intermediate that has </a:t>
            </a:r>
          </a:p>
          <a:p>
            <a:pPr algn="ctr" eaLnBrk="1" hangingPunct="1"/>
            <a:r>
              <a:rPr lang="en-US" altLang="en-US" sz="1400">
                <a:cs typeface="Arial" panose="020B0604020202020204" pitchFamily="34" charset="0"/>
              </a:rPr>
              <a:t>                               relatively few structural units)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b="1" smtClean="0"/>
              <a:t>Outline</a:t>
            </a:r>
          </a:p>
        </p:txBody>
      </p:sp>
      <p:sp>
        <p:nvSpPr>
          <p:cNvPr id="25603" name="Content Placeholder 2"/>
          <p:cNvSpPr>
            <a:spLocks noGrp="1"/>
          </p:cNvSpPr>
          <p:nvPr>
            <p:ph idx="1"/>
          </p:nvPr>
        </p:nvSpPr>
        <p:spPr/>
        <p:txBody>
          <a:bodyPr/>
          <a:lstStyle/>
          <a:p>
            <a:r>
              <a:rPr lang="en-US" altLang="en-US" smtClean="0"/>
              <a:t>Background</a:t>
            </a:r>
          </a:p>
          <a:p>
            <a:r>
              <a:rPr lang="en-US" altLang="en-US" smtClean="0">
                <a:solidFill>
                  <a:srgbClr val="C00000"/>
                </a:solidFill>
              </a:rPr>
              <a:t>Properties of PDMS</a:t>
            </a:r>
          </a:p>
          <a:p>
            <a:r>
              <a:rPr lang="en-US" altLang="en-US" smtClean="0"/>
              <a:t>Applications of PDMS</a:t>
            </a:r>
          </a:p>
          <a:p>
            <a:r>
              <a:rPr lang="en-US" altLang="en-US" smtClean="0"/>
              <a:t>Modification of PDMS</a:t>
            </a:r>
          </a:p>
          <a:p>
            <a:endParaRPr lang="en-US" alt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81000" y="228600"/>
            <a:ext cx="8229600" cy="1143000"/>
          </a:xfrm>
        </p:spPr>
        <p:txBody>
          <a:bodyPr/>
          <a:lstStyle/>
          <a:p>
            <a:pPr eaLnBrk="1" hangingPunct="1"/>
            <a:r>
              <a:rPr lang="en-US" altLang="en-US" b="1" smtClean="0"/>
              <a:t>Properties of PDMS</a:t>
            </a:r>
          </a:p>
        </p:txBody>
      </p:sp>
      <p:sp>
        <p:nvSpPr>
          <p:cNvPr id="26627" name="Rectangle 3"/>
          <p:cNvSpPr>
            <a:spLocks noGrp="1" noChangeArrowheads="1"/>
          </p:cNvSpPr>
          <p:nvPr>
            <p:ph type="body" idx="1"/>
          </p:nvPr>
        </p:nvSpPr>
        <p:spPr>
          <a:xfrm>
            <a:off x="381000" y="990600"/>
            <a:ext cx="8229600" cy="5592763"/>
          </a:xfrm>
        </p:spPr>
        <p:txBody>
          <a:bodyPr/>
          <a:lstStyle/>
          <a:p>
            <a:pPr eaLnBrk="1" hangingPunct="1">
              <a:buFontTx/>
              <a:buNone/>
            </a:pPr>
            <a:endParaRPr lang="en-US" altLang="en-US" smtClean="0"/>
          </a:p>
          <a:p>
            <a:pPr eaLnBrk="1" hangingPunct="1">
              <a:buFontTx/>
              <a:buChar char="-"/>
            </a:pPr>
            <a:r>
              <a:rPr lang="en-US" altLang="en-US" sz="2600" smtClean="0"/>
              <a:t>Its unique surface properties such as low surface tension are ideal for : Paper release agents, fiber lubricants, textile hand modifiers, mold release agents, anti-fouling materials and water repellents.</a:t>
            </a:r>
          </a:p>
          <a:p>
            <a:pPr eaLnBrk="1" hangingPunct="1">
              <a:buFontTx/>
              <a:buChar char="-"/>
            </a:pPr>
            <a:r>
              <a:rPr lang="en-US" altLang="en-US" sz="2600" smtClean="0"/>
              <a:t>It is transparent, pliant, biocompatible, permeable to oxygen, chemically inert, homogeneous, and has low water absorption. Hydrophobicity can be altered to suit the application.</a:t>
            </a:r>
          </a:p>
          <a:p>
            <a:pPr eaLnBrk="1" hangingPunct="1">
              <a:buFontTx/>
              <a:buChar char="-"/>
            </a:pPr>
            <a:r>
              <a:rPr lang="en-US" altLang="en-US" sz="2600" smtClean="0"/>
              <a:t>Resistant to sunlight, moisture, heat, cold, aging, or weather.</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0"/>
            <a:ext cx="8229600" cy="1143000"/>
          </a:xfrm>
        </p:spPr>
        <p:txBody>
          <a:bodyPr/>
          <a:lstStyle/>
          <a:p>
            <a:pPr eaLnBrk="1" hangingPunct="1"/>
            <a:r>
              <a:rPr lang="en-US" altLang="en-US" b="1" smtClean="0"/>
              <a:t>Properties of PDMS</a:t>
            </a:r>
          </a:p>
        </p:txBody>
      </p:sp>
      <p:sp>
        <p:nvSpPr>
          <p:cNvPr id="27651" name="Rectangle 3"/>
          <p:cNvSpPr>
            <a:spLocks noGrp="1" noChangeArrowheads="1"/>
          </p:cNvSpPr>
          <p:nvPr>
            <p:ph type="body" idx="1"/>
          </p:nvPr>
        </p:nvSpPr>
        <p:spPr>
          <a:xfrm>
            <a:off x="457200" y="1219200"/>
            <a:ext cx="8458200" cy="5105400"/>
          </a:xfrm>
        </p:spPr>
        <p:txBody>
          <a:bodyPr/>
          <a:lstStyle/>
          <a:p>
            <a:pPr algn="ctr" eaLnBrk="1" hangingPunct="1">
              <a:lnSpc>
                <a:spcPct val="80000"/>
              </a:lnSpc>
              <a:buFontTx/>
              <a:buNone/>
            </a:pPr>
            <a:r>
              <a:rPr lang="en-US" altLang="en-US" sz="2800" smtClean="0"/>
              <a:t>The ratio of base to curing agent, is a 2 part mixture:   1:1 or 10:1</a:t>
            </a:r>
          </a:p>
          <a:p>
            <a:pPr eaLnBrk="1" hangingPunct="1">
              <a:lnSpc>
                <a:spcPct val="80000"/>
              </a:lnSpc>
              <a:buFontTx/>
              <a:buNone/>
            </a:pPr>
            <a:r>
              <a:rPr lang="en-US" altLang="en-US" sz="2400" smtClean="0"/>
              <a:t> Room temperature curing may take a full day, or fast curing is accomplished using heat.</a:t>
            </a:r>
          </a:p>
          <a:p>
            <a:pPr eaLnBrk="1" hangingPunct="1">
              <a:lnSpc>
                <a:spcPct val="80000"/>
              </a:lnSpc>
              <a:buFontTx/>
              <a:buNone/>
            </a:pPr>
            <a:endParaRPr lang="en-US" altLang="en-US" sz="2400" smtClean="0"/>
          </a:p>
          <a:p>
            <a:pPr eaLnBrk="1" hangingPunct="1">
              <a:lnSpc>
                <a:spcPct val="80000"/>
              </a:lnSpc>
              <a:buFontTx/>
              <a:buNone/>
            </a:pPr>
            <a:r>
              <a:rPr lang="en-US" altLang="en-US" sz="2400" u="sng" smtClean="0"/>
              <a:t>Safety Issues:</a:t>
            </a:r>
            <a:r>
              <a:rPr lang="en-US" altLang="en-US" sz="2400" smtClean="0"/>
              <a:t>  Benign</a:t>
            </a:r>
            <a:endParaRPr lang="en-US" altLang="en-US" sz="2400" u="sng" smtClean="0"/>
          </a:p>
          <a:p>
            <a:pPr eaLnBrk="1" hangingPunct="1">
              <a:lnSpc>
                <a:spcPct val="80000"/>
              </a:lnSpc>
              <a:buFontTx/>
              <a:buNone/>
            </a:pPr>
            <a:endParaRPr lang="en-US" altLang="en-US" sz="2400" u="sng" smtClean="0"/>
          </a:p>
          <a:p>
            <a:pPr eaLnBrk="1" hangingPunct="1">
              <a:lnSpc>
                <a:spcPct val="80000"/>
              </a:lnSpc>
              <a:buFontTx/>
              <a:buNone/>
            </a:pPr>
            <a:r>
              <a:rPr lang="en-US" altLang="en-US" sz="2400" smtClean="0"/>
              <a:t>National Fire Protection Agency (NFPA) rating:</a:t>
            </a:r>
          </a:p>
          <a:p>
            <a:pPr eaLnBrk="1" hangingPunct="1">
              <a:lnSpc>
                <a:spcPct val="80000"/>
              </a:lnSpc>
              <a:buFontTx/>
              <a:buNone/>
            </a:pPr>
            <a:r>
              <a:rPr lang="en-US" altLang="en-US" sz="2400" smtClean="0"/>
              <a:t>			Cure - </a:t>
            </a:r>
            <a:r>
              <a:rPr lang="en-US" altLang="en-US" sz="1800" smtClean="0"/>
              <a:t>Health -</a:t>
            </a:r>
            <a:r>
              <a:rPr lang="en-US" altLang="en-US" sz="1800" b="1" smtClean="0"/>
              <a:t>0</a:t>
            </a:r>
            <a:r>
              <a:rPr lang="en-US" altLang="en-US" sz="1800" smtClean="0"/>
              <a:t>     Flammability – </a:t>
            </a:r>
            <a:r>
              <a:rPr lang="en-US" altLang="en-US" sz="1800" b="1" smtClean="0"/>
              <a:t>0</a:t>
            </a:r>
            <a:r>
              <a:rPr lang="en-US" altLang="en-US" sz="1800" smtClean="0"/>
              <a:t>  Instability/reactivity – </a:t>
            </a:r>
            <a:r>
              <a:rPr lang="en-US" altLang="en-US" sz="1800" b="1" smtClean="0"/>
              <a:t>1</a:t>
            </a:r>
          </a:p>
          <a:p>
            <a:pPr eaLnBrk="1" hangingPunct="1">
              <a:lnSpc>
                <a:spcPct val="80000"/>
              </a:lnSpc>
              <a:buFontTx/>
              <a:buNone/>
            </a:pPr>
            <a:r>
              <a:rPr lang="en-US" altLang="en-US" sz="1800" smtClean="0"/>
              <a:t>                         </a:t>
            </a:r>
            <a:r>
              <a:rPr lang="en-US" altLang="en-US" sz="2400" smtClean="0"/>
              <a:t>  Base – </a:t>
            </a:r>
            <a:r>
              <a:rPr lang="en-US" altLang="en-US" sz="1800" smtClean="0"/>
              <a:t>Health – </a:t>
            </a:r>
            <a:r>
              <a:rPr lang="en-US" altLang="en-US" sz="1800" b="1" smtClean="0"/>
              <a:t>0</a:t>
            </a:r>
            <a:r>
              <a:rPr lang="en-US" altLang="en-US" sz="1800" smtClean="0"/>
              <a:t>   Flammability – </a:t>
            </a:r>
            <a:r>
              <a:rPr lang="en-US" altLang="en-US" sz="1800" b="1" smtClean="0"/>
              <a:t>1</a:t>
            </a:r>
            <a:r>
              <a:rPr lang="en-US" altLang="en-US" sz="1800" smtClean="0"/>
              <a:t>  Instability/reactivity – </a:t>
            </a:r>
            <a:r>
              <a:rPr lang="en-US" altLang="en-US" sz="1800" b="1" smtClean="0"/>
              <a:t>0</a:t>
            </a:r>
            <a:r>
              <a:rPr lang="en-US" altLang="en-US" sz="1800" smtClean="0"/>
              <a:t> </a:t>
            </a:r>
          </a:p>
          <a:p>
            <a:pPr eaLnBrk="1" hangingPunct="1">
              <a:lnSpc>
                <a:spcPct val="80000"/>
              </a:lnSpc>
              <a:buFontTx/>
              <a:buNone/>
            </a:pPr>
            <a:r>
              <a:rPr lang="en-US" altLang="en-US" sz="2400" smtClean="0"/>
              <a:t>   Overexposure risk is minimal </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Presentation1">
  <a:themeElements>
    <a:clrScheme name="1_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resentation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resentatio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resentatio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resentatio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resentatio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resentatio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resentation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resentatio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resentatio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resentatio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resentatio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resentatio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nmtppt</Template>
  <TotalTime>4530</TotalTime>
  <Words>2339</Words>
  <Application>Microsoft Office PowerPoint</Application>
  <PresentationFormat>On-screen Show (4:3)</PresentationFormat>
  <Paragraphs>349</Paragraphs>
  <Slides>44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Tahoma</vt:lpstr>
      <vt:lpstr>Times New Roman</vt:lpstr>
      <vt:lpstr>1_Presentation1</vt:lpstr>
      <vt:lpstr>PowerPoint Presentation</vt:lpstr>
      <vt:lpstr>Outline</vt:lpstr>
      <vt:lpstr>Background</vt:lpstr>
      <vt:lpstr>Background</vt:lpstr>
      <vt:lpstr>Background</vt:lpstr>
      <vt:lpstr>Background</vt:lpstr>
      <vt:lpstr>Outline</vt:lpstr>
      <vt:lpstr>Properties of PDMS</vt:lpstr>
      <vt:lpstr>Properties of PDMS</vt:lpstr>
      <vt:lpstr>PDMS Form Sylgard-184</vt:lpstr>
      <vt:lpstr>Cost of PDMS</vt:lpstr>
      <vt:lpstr>Suppliers of PDMS</vt:lpstr>
      <vt:lpstr>PowerPoint Presentation</vt:lpstr>
      <vt:lpstr>PowerPoint Presentation</vt:lpstr>
      <vt:lpstr>PowerPoint Presentation</vt:lpstr>
      <vt:lpstr>PowerPoint Presentation</vt:lpstr>
      <vt:lpstr>Outline</vt:lpstr>
      <vt:lpstr>Applications of PDMS</vt:lpstr>
      <vt:lpstr>PDMS Stamps  Using SU-8 Resist</vt:lpstr>
      <vt:lpstr>Soft Lithography</vt:lpstr>
      <vt:lpstr>Microcontact Printing (μCP)</vt:lpstr>
      <vt:lpstr>Replica Molding (REM)</vt:lpstr>
      <vt:lpstr>PowerPoint Presentation</vt:lpstr>
      <vt:lpstr>Microtransfer Molding (μTM)</vt:lpstr>
      <vt:lpstr>Solvent-Assisted Micromolding (SAMIM)</vt:lpstr>
      <vt:lpstr>Fabricating PDMS Microfluidic Channels</vt:lpstr>
      <vt:lpstr>PowerPoint Presentation</vt:lpstr>
      <vt:lpstr>PDMS Microfluidic Devices</vt:lpstr>
      <vt:lpstr>PDMS Microfluidic Devices</vt:lpstr>
      <vt:lpstr>Multilayer Microfluidic Device</vt:lpstr>
      <vt:lpstr>Fabricating PDMS Microfluidic Channels</vt:lpstr>
      <vt:lpstr>PDMS as Part of an Implanted Biomedical Microsystem</vt:lpstr>
      <vt:lpstr>PDMS as Part of an Implanted Biomedical Microsystem</vt:lpstr>
      <vt:lpstr>PDMS as Part of an Implanted Biomedical Microsystem</vt:lpstr>
      <vt:lpstr>Outline</vt:lpstr>
      <vt:lpstr>PDMS Modification</vt:lpstr>
      <vt:lpstr>Oxygen Plasma</vt:lpstr>
      <vt:lpstr>PowerPoint Presentation</vt:lpstr>
      <vt:lpstr>PowerPoint Presentation</vt:lpstr>
      <vt:lpstr>PDMS Bonding</vt:lpstr>
      <vt:lpstr>Advantages of PDMS</vt:lpstr>
      <vt:lpstr>Disadvantages of PDMS</vt:lpstr>
      <vt:lpstr>Disadvantages of PDMS</vt:lpstr>
      <vt:lpstr>Summary of PDMS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Nanofabrication Manufacturing Technology</dc:title>
  <dc:creator>jgm145</dc:creator>
  <cp:lastModifiedBy>Renee L. Lindenberg</cp:lastModifiedBy>
  <cp:revision>140</cp:revision>
  <dcterms:created xsi:type="dcterms:W3CDTF">2002-04-10T15:47:20Z</dcterms:created>
  <dcterms:modified xsi:type="dcterms:W3CDTF">2018-02-20T18:52:57Z</dcterms:modified>
</cp:coreProperties>
</file>