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330" r:id="rId2"/>
    <p:sldId id="323" r:id="rId3"/>
    <p:sldId id="291" r:id="rId4"/>
    <p:sldId id="320" r:id="rId5"/>
    <p:sldId id="306" r:id="rId6"/>
    <p:sldId id="325" r:id="rId7"/>
    <p:sldId id="292" r:id="rId8"/>
    <p:sldId id="293" r:id="rId9"/>
    <p:sldId id="295" r:id="rId10"/>
    <p:sldId id="326" r:id="rId11"/>
    <p:sldId id="296" r:id="rId12"/>
    <p:sldId id="297" r:id="rId13"/>
    <p:sldId id="327" r:id="rId14"/>
    <p:sldId id="298" r:id="rId15"/>
    <p:sldId id="299" r:id="rId16"/>
    <p:sldId id="300" r:id="rId17"/>
    <p:sldId id="301" r:id="rId18"/>
    <p:sldId id="328" r:id="rId19"/>
    <p:sldId id="269" r:id="rId20"/>
    <p:sldId id="258" r:id="rId21"/>
    <p:sldId id="266" r:id="rId22"/>
    <p:sldId id="267" r:id="rId23"/>
    <p:sldId id="317" r:id="rId24"/>
    <p:sldId id="318" r:id="rId25"/>
    <p:sldId id="329" r:id="rId26"/>
    <p:sldId id="268" r:id="rId27"/>
    <p:sldId id="272" r:id="rId28"/>
    <p:sldId id="274" r:id="rId29"/>
    <p:sldId id="324" r:id="rId30"/>
    <p:sldId id="262" r:id="rId31"/>
    <p:sldId id="264" r:id="rId32"/>
    <p:sldId id="263" r:id="rId33"/>
    <p:sldId id="265" r:id="rId34"/>
    <p:sldId id="259" r:id="rId35"/>
    <p:sldId id="260" r:id="rId36"/>
    <p:sldId id="271" r:id="rId37"/>
    <p:sldId id="275" r:id="rId38"/>
    <p:sldId id="276" r:id="rId39"/>
    <p:sldId id="277" r:id="rId40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66FF33"/>
    <a:srgbClr val="3366CC"/>
    <a:srgbClr val="666699"/>
    <a:srgbClr val="FF0000"/>
    <a:srgbClr val="99FFCC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7" autoAdjust="0"/>
    <p:restoredTop sz="94678" autoAdjust="0"/>
  </p:normalViewPr>
  <p:slideViewPr>
    <p:cSldViewPr>
      <p:cViewPr varScale="1">
        <p:scale>
          <a:sx n="116" d="100"/>
          <a:sy n="116" d="100"/>
        </p:scale>
        <p:origin x="-5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56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28EF47-89FA-4B28-8297-9C54C999543E}" type="datetimeFigureOut">
              <a:rPr lang="en-US"/>
              <a:pPr>
                <a:defRPr/>
              </a:pPr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D6DD28-8502-4B90-81BD-434146BB5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1249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491DDD-376E-4506-9309-A53C14232744}" type="datetimeFigureOut">
              <a:rPr lang="en-US"/>
              <a:pPr>
                <a:defRPr/>
              </a:pPr>
              <a:t>4/19/2018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9D3B2-CF9B-46AD-BE0F-159FF3BB3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94171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449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593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983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983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505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8032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3186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879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36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5993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45819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87731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800" dirty="0" smtClean="0"/>
              <a:t>www.nano4me.org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800" dirty="0" smtClean="0"/>
              <a:t>© 2018 The Pennsylvania State University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" dirty="0" smtClean="0"/>
              <a:t>Physical and Chemical Vapor Deposition</a:t>
            </a:r>
            <a:r>
              <a:rPr lang="en-US" altLang="en-US" sz="800" baseline="0" dirty="0" smtClean="0"/>
              <a:t> </a:t>
            </a:r>
            <a:fld id="{862CD6A4-F241-4398-B59C-ADF65728BD48}" type="slidenum">
              <a:rPr lang="en-US" altLang="en-US" sz="800" smtClean="0"/>
              <a:pPr algn="r" eaLnBrk="1" hangingPunct="1">
                <a:defRPr/>
              </a:pPr>
              <a:t>‹#›</a:t>
            </a:fld>
            <a:endParaRPr lang="en-US" altLang="en-US" sz="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457200" y="38862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4000" b="1" dirty="0" smtClean="0">
                <a:latin typeface="+mj-lt"/>
                <a:cs typeface="Arial" panose="020B0604020202020204" pitchFamily="34" charset="0"/>
              </a:rPr>
              <a:t>Physical </a:t>
            </a:r>
            <a:r>
              <a:rPr lang="en-US" altLang="en-US" sz="4000" b="1" dirty="0">
                <a:latin typeface="+mj-lt"/>
                <a:cs typeface="Arial" panose="020B0604020202020204" pitchFamily="34" charset="0"/>
              </a:rPr>
              <a:t>and Chemical Vapor </a:t>
            </a:r>
            <a:r>
              <a:rPr lang="en-US" altLang="en-US" sz="4000" b="1" dirty="0" smtClean="0">
                <a:latin typeface="+mj-lt"/>
                <a:cs typeface="Arial" panose="020B0604020202020204" pitchFamily="34" charset="0"/>
              </a:rPr>
              <a:t>Deposition</a:t>
            </a:r>
            <a:endParaRPr lang="en-US" altLang="en-US" sz="40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771633"/>
            <a:ext cx="8686800" cy="204929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-2081550"/>
            <a:ext cx="7772400" cy="1446550"/>
          </a:xfrm>
        </p:spPr>
        <p:txBody>
          <a:bodyPr>
            <a:spAutoFit/>
          </a:bodyPr>
          <a:lstStyle/>
          <a:p>
            <a:r>
              <a:rPr lang="en-US" smtClean="0"/>
              <a:t>Physical and Chemical Vapor Deposition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Types of PECVD Deposition</a:t>
            </a: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Chemical Vapor </a:t>
            </a:r>
            <a:br>
              <a:rPr lang="en-US" altLang="en-US" smtClean="0"/>
            </a:br>
            <a:r>
              <a:rPr lang="en-US" altLang="en-US" smtClean="0"/>
              <a:t>Deposition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Vapor (bulk gas) diffusion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Adsorption of film precursor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Surface diffusion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Nucleation and island growth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Desorption of reaction products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mtClean="0"/>
              <a:t>Diffusion of reaction products into the bulk gas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381000"/>
            <a:ext cx="8991600" cy="5567363"/>
            <a:chOff x="0" y="240"/>
            <a:chExt cx="5664" cy="3922"/>
          </a:xfrm>
        </p:grpSpPr>
        <p:sp>
          <p:nvSpPr>
            <p:cNvPr id="14347" name="Line 3"/>
            <p:cNvSpPr>
              <a:spLocks noChangeShapeType="1"/>
            </p:cNvSpPr>
            <p:nvPr/>
          </p:nvSpPr>
          <p:spPr bwMode="auto">
            <a:xfrm flipH="1">
              <a:off x="528" y="1260"/>
              <a:ext cx="29" cy="20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Rectangle 6"/>
            <p:cNvSpPr>
              <a:spLocks noChangeArrowheads="1"/>
            </p:cNvSpPr>
            <p:nvPr/>
          </p:nvSpPr>
          <p:spPr bwMode="auto">
            <a:xfrm>
              <a:off x="288" y="3696"/>
              <a:ext cx="5328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49" name="Oval 7"/>
            <p:cNvSpPr>
              <a:spLocks noChangeArrowheads="1"/>
            </p:cNvSpPr>
            <p:nvPr/>
          </p:nvSpPr>
          <p:spPr bwMode="auto">
            <a:xfrm>
              <a:off x="1488" y="624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0" name="Oval 8"/>
            <p:cNvSpPr>
              <a:spLocks noChangeArrowheads="1"/>
            </p:cNvSpPr>
            <p:nvPr/>
          </p:nvSpPr>
          <p:spPr bwMode="auto">
            <a:xfrm>
              <a:off x="2064" y="240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1" name="Oval 9"/>
            <p:cNvSpPr>
              <a:spLocks noChangeArrowheads="1"/>
            </p:cNvSpPr>
            <p:nvPr/>
          </p:nvSpPr>
          <p:spPr bwMode="auto">
            <a:xfrm>
              <a:off x="960" y="1056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2" name="Oval 10"/>
            <p:cNvSpPr>
              <a:spLocks noChangeArrowheads="1"/>
            </p:cNvSpPr>
            <p:nvPr/>
          </p:nvSpPr>
          <p:spPr bwMode="auto">
            <a:xfrm>
              <a:off x="1872" y="720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3" name="Oval 11"/>
            <p:cNvSpPr>
              <a:spLocks noChangeArrowheads="1"/>
            </p:cNvSpPr>
            <p:nvPr/>
          </p:nvSpPr>
          <p:spPr bwMode="auto">
            <a:xfrm>
              <a:off x="2832" y="768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4" name="Oval 12"/>
            <p:cNvSpPr>
              <a:spLocks noChangeArrowheads="1"/>
            </p:cNvSpPr>
            <p:nvPr/>
          </p:nvSpPr>
          <p:spPr bwMode="auto">
            <a:xfrm>
              <a:off x="3216" y="576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5" name="Oval 14"/>
            <p:cNvSpPr>
              <a:spLocks noChangeArrowheads="1"/>
            </p:cNvSpPr>
            <p:nvPr/>
          </p:nvSpPr>
          <p:spPr bwMode="auto">
            <a:xfrm>
              <a:off x="1776" y="1968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6" name="Oval 15"/>
            <p:cNvSpPr>
              <a:spLocks noChangeArrowheads="1"/>
            </p:cNvSpPr>
            <p:nvPr/>
          </p:nvSpPr>
          <p:spPr bwMode="auto">
            <a:xfrm>
              <a:off x="2208" y="3408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7" name="Oval 16"/>
            <p:cNvSpPr>
              <a:spLocks noChangeArrowheads="1"/>
            </p:cNvSpPr>
            <p:nvPr/>
          </p:nvSpPr>
          <p:spPr bwMode="auto">
            <a:xfrm>
              <a:off x="2784" y="1446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8" name="Oval 17"/>
            <p:cNvSpPr>
              <a:spLocks noChangeArrowheads="1"/>
            </p:cNvSpPr>
            <p:nvPr/>
          </p:nvSpPr>
          <p:spPr bwMode="auto">
            <a:xfrm>
              <a:off x="3264" y="2928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59" name="Oval 18"/>
            <p:cNvSpPr>
              <a:spLocks noChangeArrowheads="1"/>
            </p:cNvSpPr>
            <p:nvPr/>
          </p:nvSpPr>
          <p:spPr bwMode="auto">
            <a:xfrm>
              <a:off x="768" y="3168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19"/>
            <p:cNvSpPr>
              <a:spLocks noChangeArrowheads="1"/>
            </p:cNvSpPr>
            <p:nvPr/>
          </p:nvSpPr>
          <p:spPr bwMode="auto">
            <a:xfrm>
              <a:off x="240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1" name="Oval 20"/>
            <p:cNvSpPr>
              <a:spLocks noChangeArrowheads="1"/>
            </p:cNvSpPr>
            <p:nvPr/>
          </p:nvSpPr>
          <p:spPr bwMode="auto">
            <a:xfrm>
              <a:off x="432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2" name="Oval 21"/>
            <p:cNvSpPr>
              <a:spLocks noChangeArrowheads="1"/>
            </p:cNvSpPr>
            <p:nvPr/>
          </p:nvSpPr>
          <p:spPr bwMode="auto">
            <a:xfrm>
              <a:off x="624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3" name="Oval 22"/>
            <p:cNvSpPr>
              <a:spLocks noChangeArrowheads="1"/>
            </p:cNvSpPr>
            <p:nvPr/>
          </p:nvSpPr>
          <p:spPr bwMode="auto">
            <a:xfrm>
              <a:off x="864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4" name="Oval 23"/>
            <p:cNvSpPr>
              <a:spLocks noChangeArrowheads="1"/>
            </p:cNvSpPr>
            <p:nvPr/>
          </p:nvSpPr>
          <p:spPr bwMode="auto">
            <a:xfrm>
              <a:off x="960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5" name="Oval 24"/>
            <p:cNvSpPr>
              <a:spLocks noChangeArrowheads="1"/>
            </p:cNvSpPr>
            <p:nvPr/>
          </p:nvSpPr>
          <p:spPr bwMode="auto">
            <a:xfrm>
              <a:off x="720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6" name="Oval 25"/>
            <p:cNvSpPr>
              <a:spLocks noChangeArrowheads="1"/>
            </p:cNvSpPr>
            <p:nvPr/>
          </p:nvSpPr>
          <p:spPr bwMode="auto">
            <a:xfrm>
              <a:off x="480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7" name="Oval 26"/>
            <p:cNvSpPr>
              <a:spLocks noChangeArrowheads="1"/>
            </p:cNvSpPr>
            <p:nvPr/>
          </p:nvSpPr>
          <p:spPr bwMode="auto">
            <a:xfrm>
              <a:off x="240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8" name="Oval 27"/>
            <p:cNvSpPr>
              <a:spLocks noChangeArrowheads="1"/>
            </p:cNvSpPr>
            <p:nvPr/>
          </p:nvSpPr>
          <p:spPr bwMode="auto">
            <a:xfrm>
              <a:off x="672" y="33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9" name="Oval 28"/>
            <p:cNvSpPr>
              <a:spLocks noChangeArrowheads="1"/>
            </p:cNvSpPr>
            <p:nvPr/>
          </p:nvSpPr>
          <p:spPr bwMode="auto">
            <a:xfrm>
              <a:off x="2400" y="43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0" name="Oval 29"/>
            <p:cNvSpPr>
              <a:spLocks noChangeArrowheads="1"/>
            </p:cNvSpPr>
            <p:nvPr/>
          </p:nvSpPr>
          <p:spPr bwMode="auto">
            <a:xfrm>
              <a:off x="1488" y="1008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1" name="Oval 30"/>
            <p:cNvSpPr>
              <a:spLocks noChangeArrowheads="1"/>
            </p:cNvSpPr>
            <p:nvPr/>
          </p:nvSpPr>
          <p:spPr bwMode="auto">
            <a:xfrm>
              <a:off x="2592" y="154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2" name="Oval 31"/>
            <p:cNvSpPr>
              <a:spLocks noChangeArrowheads="1"/>
            </p:cNvSpPr>
            <p:nvPr/>
          </p:nvSpPr>
          <p:spPr bwMode="auto">
            <a:xfrm>
              <a:off x="1536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3" name="Oval 32"/>
            <p:cNvSpPr>
              <a:spLocks noChangeArrowheads="1"/>
            </p:cNvSpPr>
            <p:nvPr/>
          </p:nvSpPr>
          <p:spPr bwMode="auto">
            <a:xfrm>
              <a:off x="3552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4" name="Oval 33"/>
            <p:cNvSpPr>
              <a:spLocks noChangeArrowheads="1"/>
            </p:cNvSpPr>
            <p:nvPr/>
          </p:nvSpPr>
          <p:spPr bwMode="auto">
            <a:xfrm>
              <a:off x="3744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5" name="Oval 34"/>
            <p:cNvSpPr>
              <a:spLocks noChangeArrowheads="1"/>
            </p:cNvSpPr>
            <p:nvPr/>
          </p:nvSpPr>
          <p:spPr bwMode="auto">
            <a:xfrm>
              <a:off x="3984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6" name="Oval 35"/>
            <p:cNvSpPr>
              <a:spLocks noChangeArrowheads="1"/>
            </p:cNvSpPr>
            <p:nvPr/>
          </p:nvSpPr>
          <p:spPr bwMode="auto">
            <a:xfrm>
              <a:off x="3888" y="3360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7" name="Oval 36"/>
            <p:cNvSpPr>
              <a:spLocks noChangeArrowheads="1"/>
            </p:cNvSpPr>
            <p:nvPr/>
          </p:nvSpPr>
          <p:spPr bwMode="auto">
            <a:xfrm>
              <a:off x="3552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8" name="Oval 37"/>
            <p:cNvSpPr>
              <a:spLocks noChangeArrowheads="1"/>
            </p:cNvSpPr>
            <p:nvPr/>
          </p:nvSpPr>
          <p:spPr bwMode="auto">
            <a:xfrm>
              <a:off x="3408" y="345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9" name="Oval 38"/>
            <p:cNvSpPr>
              <a:spLocks noChangeArrowheads="1"/>
            </p:cNvSpPr>
            <p:nvPr/>
          </p:nvSpPr>
          <p:spPr bwMode="auto">
            <a:xfrm>
              <a:off x="4800" y="350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0" name="Oval 39"/>
            <p:cNvSpPr>
              <a:spLocks noChangeArrowheads="1"/>
            </p:cNvSpPr>
            <p:nvPr/>
          </p:nvSpPr>
          <p:spPr bwMode="auto">
            <a:xfrm>
              <a:off x="4992" y="350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1" name="Oval 40"/>
            <p:cNvSpPr>
              <a:spLocks noChangeArrowheads="1"/>
            </p:cNvSpPr>
            <p:nvPr/>
          </p:nvSpPr>
          <p:spPr bwMode="auto">
            <a:xfrm>
              <a:off x="5184" y="350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2" name="Oval 41"/>
            <p:cNvSpPr>
              <a:spLocks noChangeArrowheads="1"/>
            </p:cNvSpPr>
            <p:nvPr/>
          </p:nvSpPr>
          <p:spPr bwMode="auto">
            <a:xfrm>
              <a:off x="5376" y="350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3" name="Oval 42"/>
            <p:cNvSpPr>
              <a:spLocks noChangeArrowheads="1"/>
            </p:cNvSpPr>
            <p:nvPr/>
          </p:nvSpPr>
          <p:spPr bwMode="auto">
            <a:xfrm>
              <a:off x="5376" y="3360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4" name="Oval 43"/>
            <p:cNvSpPr>
              <a:spLocks noChangeArrowheads="1"/>
            </p:cNvSpPr>
            <p:nvPr/>
          </p:nvSpPr>
          <p:spPr bwMode="auto">
            <a:xfrm>
              <a:off x="5088" y="326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5" name="Oval 44"/>
            <p:cNvSpPr>
              <a:spLocks noChangeArrowheads="1"/>
            </p:cNvSpPr>
            <p:nvPr/>
          </p:nvSpPr>
          <p:spPr bwMode="auto">
            <a:xfrm>
              <a:off x="4944" y="326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6" name="Oval 45"/>
            <p:cNvSpPr>
              <a:spLocks noChangeArrowheads="1"/>
            </p:cNvSpPr>
            <p:nvPr/>
          </p:nvSpPr>
          <p:spPr bwMode="auto">
            <a:xfrm>
              <a:off x="5184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7" name="Oval 46"/>
            <p:cNvSpPr>
              <a:spLocks noChangeArrowheads="1"/>
            </p:cNvSpPr>
            <p:nvPr/>
          </p:nvSpPr>
          <p:spPr bwMode="auto">
            <a:xfrm>
              <a:off x="4896" y="3360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8" name="Oval 47"/>
            <p:cNvSpPr>
              <a:spLocks noChangeArrowheads="1"/>
            </p:cNvSpPr>
            <p:nvPr/>
          </p:nvSpPr>
          <p:spPr bwMode="auto">
            <a:xfrm>
              <a:off x="5088" y="3360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89" name="Oval 48"/>
            <p:cNvSpPr>
              <a:spLocks noChangeArrowheads="1"/>
            </p:cNvSpPr>
            <p:nvPr/>
          </p:nvSpPr>
          <p:spPr bwMode="auto">
            <a:xfrm>
              <a:off x="5280" y="3360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0" name="Oval 49"/>
            <p:cNvSpPr>
              <a:spLocks noChangeArrowheads="1"/>
            </p:cNvSpPr>
            <p:nvPr/>
          </p:nvSpPr>
          <p:spPr bwMode="auto">
            <a:xfrm>
              <a:off x="4848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1" name="Oval 50"/>
            <p:cNvSpPr>
              <a:spLocks noChangeArrowheads="1"/>
            </p:cNvSpPr>
            <p:nvPr/>
          </p:nvSpPr>
          <p:spPr bwMode="auto">
            <a:xfrm>
              <a:off x="5376" y="3264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2" name="Oval 51"/>
            <p:cNvSpPr>
              <a:spLocks noChangeArrowheads="1"/>
            </p:cNvSpPr>
            <p:nvPr/>
          </p:nvSpPr>
          <p:spPr bwMode="auto">
            <a:xfrm>
              <a:off x="5280" y="3312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93" name="Line 52"/>
            <p:cNvSpPr>
              <a:spLocks noChangeShapeType="1"/>
            </p:cNvSpPr>
            <p:nvPr/>
          </p:nvSpPr>
          <p:spPr bwMode="auto">
            <a:xfrm>
              <a:off x="2352" y="288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Line 53"/>
            <p:cNvSpPr>
              <a:spLocks noChangeShapeType="1"/>
            </p:cNvSpPr>
            <p:nvPr/>
          </p:nvSpPr>
          <p:spPr bwMode="auto">
            <a:xfrm>
              <a:off x="2736" y="432"/>
              <a:ext cx="2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Line 54"/>
            <p:cNvSpPr>
              <a:spLocks noChangeShapeType="1"/>
            </p:cNvSpPr>
            <p:nvPr/>
          </p:nvSpPr>
          <p:spPr bwMode="auto">
            <a:xfrm>
              <a:off x="3552" y="57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Line 55"/>
            <p:cNvSpPr>
              <a:spLocks noChangeShapeType="1"/>
            </p:cNvSpPr>
            <p:nvPr/>
          </p:nvSpPr>
          <p:spPr bwMode="auto">
            <a:xfrm>
              <a:off x="3168" y="86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7" name="Line 56"/>
            <p:cNvSpPr>
              <a:spLocks noChangeShapeType="1"/>
            </p:cNvSpPr>
            <p:nvPr/>
          </p:nvSpPr>
          <p:spPr bwMode="auto">
            <a:xfrm>
              <a:off x="2688" y="1056"/>
              <a:ext cx="28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Line 57"/>
            <p:cNvSpPr>
              <a:spLocks noChangeShapeType="1"/>
            </p:cNvSpPr>
            <p:nvPr/>
          </p:nvSpPr>
          <p:spPr bwMode="auto">
            <a:xfrm flipV="1">
              <a:off x="0" y="1200"/>
              <a:ext cx="5424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Line 58"/>
            <p:cNvSpPr>
              <a:spLocks noChangeShapeType="1"/>
            </p:cNvSpPr>
            <p:nvPr/>
          </p:nvSpPr>
          <p:spPr bwMode="auto">
            <a:xfrm>
              <a:off x="3552" y="72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Oval 59"/>
            <p:cNvSpPr>
              <a:spLocks noChangeArrowheads="1"/>
            </p:cNvSpPr>
            <p:nvPr/>
          </p:nvSpPr>
          <p:spPr bwMode="auto">
            <a:xfrm>
              <a:off x="1488" y="2496"/>
              <a:ext cx="240" cy="192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1" name="Line 60"/>
            <p:cNvSpPr>
              <a:spLocks noChangeShapeType="1"/>
            </p:cNvSpPr>
            <p:nvPr/>
          </p:nvSpPr>
          <p:spPr bwMode="auto">
            <a:xfrm flipH="1">
              <a:off x="1248" y="360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Line 61"/>
            <p:cNvSpPr>
              <a:spLocks noChangeShapeType="1"/>
            </p:cNvSpPr>
            <p:nvPr/>
          </p:nvSpPr>
          <p:spPr bwMode="auto">
            <a:xfrm>
              <a:off x="1872" y="2208"/>
              <a:ext cx="4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3" name="Oval 63"/>
            <p:cNvSpPr>
              <a:spLocks noChangeArrowheads="1"/>
            </p:cNvSpPr>
            <p:nvPr/>
          </p:nvSpPr>
          <p:spPr bwMode="auto">
            <a:xfrm>
              <a:off x="4320" y="3215"/>
              <a:ext cx="240" cy="192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4" name="Oval 64"/>
            <p:cNvSpPr>
              <a:spLocks noChangeArrowheads="1"/>
            </p:cNvSpPr>
            <p:nvPr/>
          </p:nvSpPr>
          <p:spPr bwMode="auto">
            <a:xfrm>
              <a:off x="4320" y="3407"/>
              <a:ext cx="240" cy="192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5" name="Oval 65"/>
            <p:cNvSpPr>
              <a:spLocks noChangeArrowheads="1"/>
            </p:cNvSpPr>
            <p:nvPr/>
          </p:nvSpPr>
          <p:spPr bwMode="auto">
            <a:xfrm>
              <a:off x="5136" y="2172"/>
              <a:ext cx="240" cy="192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4406" name="Oval 66"/>
            <p:cNvSpPr>
              <a:spLocks noChangeArrowheads="1"/>
            </p:cNvSpPr>
            <p:nvPr/>
          </p:nvSpPr>
          <p:spPr bwMode="auto">
            <a:xfrm>
              <a:off x="5136" y="2364"/>
              <a:ext cx="240" cy="192"/>
            </a:xfrm>
            <a:prstGeom prst="ellipse">
              <a:avLst/>
            </a:prstGeom>
            <a:solidFill>
              <a:srgbClr val="66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407" name="Line 67"/>
            <p:cNvSpPr>
              <a:spLocks noChangeShapeType="1"/>
            </p:cNvSpPr>
            <p:nvPr/>
          </p:nvSpPr>
          <p:spPr bwMode="auto">
            <a:xfrm flipV="1">
              <a:off x="4560" y="3031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8" name="Line 68"/>
            <p:cNvSpPr>
              <a:spLocks noChangeShapeType="1"/>
            </p:cNvSpPr>
            <p:nvPr/>
          </p:nvSpPr>
          <p:spPr bwMode="auto">
            <a:xfrm flipV="1">
              <a:off x="5328" y="1978"/>
              <a:ext cx="288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Rectangle 69"/>
            <p:cNvSpPr>
              <a:spLocks noChangeArrowheads="1"/>
            </p:cNvSpPr>
            <p:nvPr/>
          </p:nvSpPr>
          <p:spPr bwMode="auto">
            <a:xfrm>
              <a:off x="1248" y="1314"/>
              <a:ext cx="161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“Gas phase nucleation”</a:t>
              </a:r>
            </a:p>
          </p:txBody>
        </p:sp>
        <p:sp>
          <p:nvSpPr>
            <p:cNvPr id="14410" name="Rectangle 70"/>
            <p:cNvSpPr>
              <a:spLocks noChangeArrowheads="1"/>
            </p:cNvSpPr>
            <p:nvPr/>
          </p:nvSpPr>
          <p:spPr bwMode="auto">
            <a:xfrm>
              <a:off x="96" y="2400"/>
              <a:ext cx="960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Stagnant layer</a:t>
              </a:r>
            </a:p>
          </p:txBody>
        </p:sp>
        <p:sp>
          <p:nvSpPr>
            <p:cNvPr id="14411" name="Rectangle 71"/>
            <p:cNvSpPr>
              <a:spLocks noChangeArrowheads="1"/>
            </p:cNvSpPr>
            <p:nvPr/>
          </p:nvSpPr>
          <p:spPr bwMode="auto">
            <a:xfrm>
              <a:off x="2064" y="1824"/>
              <a:ext cx="768" cy="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1. Precursor 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diffusion</a:t>
              </a:r>
            </a:p>
          </p:txBody>
        </p:sp>
        <p:sp>
          <p:nvSpPr>
            <p:cNvPr id="14412" name="Rectangle 72"/>
            <p:cNvSpPr>
              <a:spLocks noChangeArrowheads="1"/>
            </p:cNvSpPr>
            <p:nvPr/>
          </p:nvSpPr>
          <p:spPr bwMode="auto">
            <a:xfrm>
              <a:off x="1104" y="3711"/>
              <a:ext cx="2048" cy="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2. Adsorption of film precursor</a:t>
              </a:r>
            </a:p>
          </p:txBody>
        </p:sp>
        <p:sp>
          <p:nvSpPr>
            <p:cNvPr id="14413" name="Rectangle 73"/>
            <p:cNvSpPr>
              <a:spLocks noChangeArrowheads="1"/>
            </p:cNvSpPr>
            <p:nvPr/>
          </p:nvSpPr>
          <p:spPr bwMode="auto">
            <a:xfrm>
              <a:off x="2064" y="2784"/>
              <a:ext cx="864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3. Surface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diffusion</a:t>
              </a:r>
            </a:p>
          </p:txBody>
        </p:sp>
        <p:sp>
          <p:nvSpPr>
            <p:cNvPr id="14414" name="Line 74"/>
            <p:cNvSpPr>
              <a:spLocks noChangeShapeType="1"/>
            </p:cNvSpPr>
            <p:nvPr/>
          </p:nvSpPr>
          <p:spPr bwMode="auto">
            <a:xfrm flipH="1">
              <a:off x="2016" y="3168"/>
              <a:ext cx="19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Rectangle 75"/>
            <p:cNvSpPr>
              <a:spLocks noChangeArrowheads="1"/>
            </p:cNvSpPr>
            <p:nvPr/>
          </p:nvSpPr>
          <p:spPr bwMode="auto">
            <a:xfrm>
              <a:off x="3312" y="3711"/>
              <a:ext cx="1228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4. Nucleation</a:t>
              </a:r>
            </a:p>
            <a:p>
              <a:pPr eaLnBrk="1" hangingPunct="1"/>
              <a:r>
                <a:rPr lang="en-US" altLang="en-US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and island growth</a:t>
              </a:r>
            </a:p>
          </p:txBody>
        </p:sp>
        <p:sp>
          <p:nvSpPr>
            <p:cNvPr id="14416" name="Rectangle 76"/>
            <p:cNvSpPr>
              <a:spLocks noChangeArrowheads="1"/>
            </p:cNvSpPr>
            <p:nvPr/>
          </p:nvSpPr>
          <p:spPr bwMode="auto">
            <a:xfrm>
              <a:off x="4464" y="2602"/>
              <a:ext cx="1200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5.Desorption of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 reaction products</a:t>
              </a:r>
            </a:p>
          </p:txBody>
        </p:sp>
        <p:sp>
          <p:nvSpPr>
            <p:cNvPr id="14417" name="Line 77"/>
            <p:cNvSpPr>
              <a:spLocks noChangeShapeType="1"/>
            </p:cNvSpPr>
            <p:nvPr/>
          </p:nvSpPr>
          <p:spPr bwMode="auto">
            <a:xfrm flipV="1">
              <a:off x="3504" y="2496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Rectangle 78"/>
            <p:cNvSpPr>
              <a:spLocks noChangeArrowheads="1"/>
            </p:cNvSpPr>
            <p:nvPr/>
          </p:nvSpPr>
          <p:spPr bwMode="auto">
            <a:xfrm>
              <a:off x="3504" y="1968"/>
              <a:ext cx="816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Precursor</a:t>
              </a:r>
            </a:p>
            <a:p>
              <a:pPr algn="ctr" eaLnBrk="1" hangingPunct="1"/>
              <a:r>
                <a:rPr lang="en-US" altLang="en-US" b="1">
                  <a:latin typeface="Times New Roman" panose="02020603050405020304" pitchFamily="18" charset="0"/>
                </a:rPr>
                <a:t>desorption</a:t>
              </a:r>
            </a:p>
          </p:txBody>
        </p:sp>
        <p:sp>
          <p:nvSpPr>
            <p:cNvPr id="14419" name="Line 79"/>
            <p:cNvSpPr>
              <a:spLocks noChangeShapeType="1"/>
            </p:cNvSpPr>
            <p:nvPr/>
          </p:nvSpPr>
          <p:spPr bwMode="auto">
            <a:xfrm flipV="1">
              <a:off x="3696" y="1582"/>
              <a:ext cx="29" cy="4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Rectangle 80"/>
            <p:cNvSpPr>
              <a:spLocks noChangeArrowheads="1"/>
            </p:cNvSpPr>
            <p:nvPr/>
          </p:nvSpPr>
          <p:spPr bwMode="auto">
            <a:xfrm>
              <a:off x="4752" y="3696"/>
              <a:ext cx="880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b="1">
                  <a:latin typeface="Times New Roman" panose="02020603050405020304" pitchFamily="18" charset="0"/>
                </a:rPr>
                <a:t>Film growth</a:t>
              </a:r>
            </a:p>
          </p:txBody>
        </p:sp>
        <p:sp>
          <p:nvSpPr>
            <p:cNvPr id="14421" name="Line 81"/>
            <p:cNvSpPr>
              <a:spLocks noChangeShapeType="1"/>
            </p:cNvSpPr>
            <p:nvPr/>
          </p:nvSpPr>
          <p:spPr bwMode="auto">
            <a:xfrm>
              <a:off x="2496" y="35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2" name="Oval 13"/>
            <p:cNvSpPr>
              <a:spLocks noChangeArrowheads="1"/>
            </p:cNvSpPr>
            <p:nvPr/>
          </p:nvSpPr>
          <p:spPr bwMode="auto">
            <a:xfrm>
              <a:off x="2784" y="1099"/>
              <a:ext cx="240" cy="19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14339" name="Picture 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9800"/>
            <a:ext cx="6191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096000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096000"/>
            <a:ext cx="4857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85"/>
          <p:cNvSpPr txBox="1">
            <a:spLocks noChangeArrowheads="1"/>
          </p:cNvSpPr>
          <p:nvPr/>
        </p:nvSpPr>
        <p:spPr bwMode="auto">
          <a:xfrm>
            <a:off x="533400" y="60960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Reactant 1</a:t>
            </a:r>
          </a:p>
        </p:txBody>
      </p:sp>
      <p:sp>
        <p:nvSpPr>
          <p:cNvPr id="14343" name="TextBox 86"/>
          <p:cNvSpPr txBox="1">
            <a:spLocks noChangeArrowheads="1"/>
          </p:cNvSpPr>
          <p:nvPr/>
        </p:nvSpPr>
        <p:spPr bwMode="auto">
          <a:xfrm>
            <a:off x="3200400" y="6107113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Reactant 2</a:t>
            </a:r>
          </a:p>
        </p:txBody>
      </p:sp>
      <p:sp>
        <p:nvSpPr>
          <p:cNvPr id="14344" name="TextBox 87"/>
          <p:cNvSpPr txBox="1">
            <a:spLocks noChangeArrowheads="1"/>
          </p:cNvSpPr>
          <p:nvPr/>
        </p:nvSpPr>
        <p:spPr bwMode="auto">
          <a:xfrm>
            <a:off x="5410200" y="6107113"/>
            <a:ext cx="2590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Byproduct of Reaction </a:t>
            </a:r>
          </a:p>
        </p:txBody>
      </p:sp>
      <p:sp>
        <p:nvSpPr>
          <p:cNvPr id="14345" name="TextBox 88"/>
          <p:cNvSpPr txBox="1">
            <a:spLocks noChangeArrowheads="1"/>
          </p:cNvSpPr>
          <p:nvPr/>
        </p:nvSpPr>
        <p:spPr bwMode="auto">
          <a:xfrm>
            <a:off x="0" y="649605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  <p:sp>
        <p:nvSpPr>
          <p:cNvPr id="14346" name="TextBox 89"/>
          <p:cNvSpPr txBox="1">
            <a:spLocks noChangeArrowheads="1"/>
          </p:cNvSpPr>
          <p:nvPr/>
        </p:nvSpPr>
        <p:spPr bwMode="auto">
          <a:xfrm>
            <a:off x="6934200" y="1905000"/>
            <a:ext cx="1981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6. Diffusion of reaction products into the bulk for pump out</a:t>
            </a:r>
            <a:endParaRPr lang="en-US" altLang="en-US"/>
          </a:p>
        </p:txBody>
      </p:sp>
      <p:sp>
        <p:nvSpPr>
          <p:cNvPr id="87" name="Title 86"/>
          <p:cNvSpPr>
            <a:spLocks noGrp="1"/>
          </p:cNvSpPr>
          <p:nvPr>
            <p:ph type="title"/>
          </p:nvPr>
        </p:nvSpPr>
        <p:spPr>
          <a:xfrm>
            <a:off x="457200" y="-2081550"/>
            <a:ext cx="8229600" cy="1446550"/>
          </a:xfrm>
        </p:spPr>
        <p:txBody>
          <a:bodyPr>
            <a:spAutoFit/>
          </a:bodyPr>
          <a:lstStyle/>
          <a:p>
            <a:r>
              <a:rPr lang="en-US" smtClean="0"/>
              <a:t>Chemical Vapor Deposition Model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Types of PECVD Deposition</a:t>
            </a: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Forming a Film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Given enough time and surface mobility, a deposited film grows in three stages</a:t>
            </a:r>
          </a:p>
          <a:p>
            <a:pPr lvl="1" eaLnBrk="1" hangingPunct="1"/>
            <a:r>
              <a:rPr lang="en-US" altLang="en-US" smtClean="0"/>
              <a:t>Nucleation</a:t>
            </a:r>
          </a:p>
          <a:p>
            <a:pPr lvl="1" eaLnBrk="1" hangingPunct="1"/>
            <a:r>
              <a:rPr lang="en-US" altLang="en-US" smtClean="0"/>
              <a:t>Island growth</a:t>
            </a:r>
          </a:p>
          <a:p>
            <a:pPr lvl="1" eaLnBrk="1" hangingPunct="1"/>
            <a:r>
              <a:rPr lang="en-US" altLang="en-US" smtClean="0"/>
              <a:t>Coalescence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Nucleation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first stage of thin film growth where clusters of stable nuclei are formed on the substrate’s surface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2971800" y="3962400"/>
            <a:ext cx="2438400" cy="2133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3581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505200" y="4800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38100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810000" y="4724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4267200" y="5486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3429000" y="4648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4343400" y="5867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5029200" y="4724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41910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4038600" y="4114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4876800" y="5486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3429000" y="5562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3657600" y="5334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3733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4343400" y="4114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3200400" y="5257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3200400" y="4876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3733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3657600" y="4953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3962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3962400" y="4876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105400" y="5181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4953000" y="5257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3581400" y="5257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3886200" y="5181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4343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9" name="Oval 31"/>
          <p:cNvSpPr>
            <a:spLocks noChangeArrowheads="1"/>
          </p:cNvSpPr>
          <p:nvPr/>
        </p:nvSpPr>
        <p:spPr bwMode="auto">
          <a:xfrm>
            <a:off x="41910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0" name="Oval 32"/>
          <p:cNvSpPr>
            <a:spLocks noChangeArrowheads="1"/>
          </p:cNvSpPr>
          <p:nvPr/>
        </p:nvSpPr>
        <p:spPr bwMode="auto">
          <a:xfrm>
            <a:off x="4648200" y="5257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1" name="Oval 33"/>
          <p:cNvSpPr>
            <a:spLocks noChangeArrowheads="1"/>
          </p:cNvSpPr>
          <p:nvPr/>
        </p:nvSpPr>
        <p:spPr bwMode="auto">
          <a:xfrm>
            <a:off x="3581400" y="5715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2" name="Oval 34"/>
          <p:cNvSpPr>
            <a:spLocks noChangeArrowheads="1"/>
          </p:cNvSpPr>
          <p:nvPr/>
        </p:nvSpPr>
        <p:spPr bwMode="auto">
          <a:xfrm>
            <a:off x="3810000" y="5486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3" name="Oval 35"/>
          <p:cNvSpPr>
            <a:spLocks noChangeArrowheads="1"/>
          </p:cNvSpPr>
          <p:nvPr/>
        </p:nvSpPr>
        <p:spPr bwMode="auto">
          <a:xfrm>
            <a:off x="4419600" y="5410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4" name="Oval 36"/>
          <p:cNvSpPr>
            <a:spLocks noChangeArrowheads="1"/>
          </p:cNvSpPr>
          <p:nvPr/>
        </p:nvSpPr>
        <p:spPr bwMode="auto">
          <a:xfrm>
            <a:off x="44958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5" name="Oval 37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6" name="Oval 38"/>
          <p:cNvSpPr>
            <a:spLocks noChangeArrowheads="1"/>
          </p:cNvSpPr>
          <p:nvPr/>
        </p:nvSpPr>
        <p:spPr bwMode="auto">
          <a:xfrm>
            <a:off x="3352800" y="5029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7" name="Oval 39"/>
          <p:cNvSpPr>
            <a:spLocks noChangeArrowheads="1"/>
          </p:cNvSpPr>
          <p:nvPr/>
        </p:nvSpPr>
        <p:spPr bwMode="auto">
          <a:xfrm>
            <a:off x="3733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8" name="Oval 40"/>
          <p:cNvSpPr>
            <a:spLocks noChangeArrowheads="1"/>
          </p:cNvSpPr>
          <p:nvPr/>
        </p:nvSpPr>
        <p:spPr bwMode="auto">
          <a:xfrm>
            <a:off x="4876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49" name="Oval 41"/>
          <p:cNvSpPr>
            <a:spLocks noChangeArrowheads="1"/>
          </p:cNvSpPr>
          <p:nvPr/>
        </p:nvSpPr>
        <p:spPr bwMode="auto">
          <a:xfrm>
            <a:off x="3962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0" name="Oval 42"/>
          <p:cNvSpPr>
            <a:spLocks noChangeArrowheads="1"/>
          </p:cNvSpPr>
          <p:nvPr/>
        </p:nvSpPr>
        <p:spPr bwMode="auto">
          <a:xfrm>
            <a:off x="3962400" y="4876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1" name="Oval 43"/>
          <p:cNvSpPr>
            <a:spLocks noChangeArrowheads="1"/>
          </p:cNvSpPr>
          <p:nvPr/>
        </p:nvSpPr>
        <p:spPr bwMode="auto">
          <a:xfrm>
            <a:off x="4114800" y="5715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2" name="Oval 44"/>
          <p:cNvSpPr>
            <a:spLocks noChangeArrowheads="1"/>
          </p:cNvSpPr>
          <p:nvPr/>
        </p:nvSpPr>
        <p:spPr bwMode="auto">
          <a:xfrm>
            <a:off x="5105400" y="4876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3" name="Oval 45"/>
          <p:cNvSpPr>
            <a:spLocks noChangeArrowheads="1"/>
          </p:cNvSpPr>
          <p:nvPr/>
        </p:nvSpPr>
        <p:spPr bwMode="auto">
          <a:xfrm>
            <a:off x="3581400" y="5257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4" name="Oval 46"/>
          <p:cNvSpPr>
            <a:spLocks noChangeArrowheads="1"/>
          </p:cNvSpPr>
          <p:nvPr/>
        </p:nvSpPr>
        <p:spPr bwMode="auto">
          <a:xfrm>
            <a:off x="3886200" y="5181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5" name="Oval 47"/>
          <p:cNvSpPr>
            <a:spLocks noChangeArrowheads="1"/>
          </p:cNvSpPr>
          <p:nvPr/>
        </p:nvSpPr>
        <p:spPr bwMode="auto">
          <a:xfrm>
            <a:off x="4343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6" name="Oval 48"/>
          <p:cNvSpPr>
            <a:spLocks noChangeArrowheads="1"/>
          </p:cNvSpPr>
          <p:nvPr/>
        </p:nvSpPr>
        <p:spPr bwMode="auto">
          <a:xfrm>
            <a:off x="41910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7" name="Oval 49"/>
          <p:cNvSpPr>
            <a:spLocks noChangeArrowheads="1"/>
          </p:cNvSpPr>
          <p:nvPr/>
        </p:nvSpPr>
        <p:spPr bwMode="auto">
          <a:xfrm>
            <a:off x="4724400" y="5638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8" name="Oval 50"/>
          <p:cNvSpPr>
            <a:spLocks noChangeArrowheads="1"/>
          </p:cNvSpPr>
          <p:nvPr/>
        </p:nvSpPr>
        <p:spPr bwMode="auto">
          <a:xfrm>
            <a:off x="3581400" y="5715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59" name="Oval 51"/>
          <p:cNvSpPr>
            <a:spLocks noChangeArrowheads="1"/>
          </p:cNvSpPr>
          <p:nvPr/>
        </p:nvSpPr>
        <p:spPr bwMode="auto">
          <a:xfrm>
            <a:off x="3810000" y="5486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0" name="Oval 52"/>
          <p:cNvSpPr>
            <a:spLocks noChangeArrowheads="1"/>
          </p:cNvSpPr>
          <p:nvPr/>
        </p:nvSpPr>
        <p:spPr bwMode="auto">
          <a:xfrm>
            <a:off x="4876800" y="4876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1" name="Oval 53"/>
          <p:cNvSpPr>
            <a:spLocks noChangeArrowheads="1"/>
          </p:cNvSpPr>
          <p:nvPr/>
        </p:nvSpPr>
        <p:spPr bwMode="auto">
          <a:xfrm>
            <a:off x="4495800" y="4267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2" name="Oval 54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3" name="Oval 55"/>
          <p:cNvSpPr>
            <a:spLocks noChangeArrowheads="1"/>
          </p:cNvSpPr>
          <p:nvPr/>
        </p:nvSpPr>
        <p:spPr bwMode="auto">
          <a:xfrm>
            <a:off x="3352800" y="5029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4" name="Oval 56"/>
          <p:cNvSpPr>
            <a:spLocks noChangeArrowheads="1"/>
          </p:cNvSpPr>
          <p:nvPr/>
        </p:nvSpPr>
        <p:spPr bwMode="auto">
          <a:xfrm>
            <a:off x="4953000" y="5105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5" name="Oval 57"/>
          <p:cNvSpPr>
            <a:spLocks noChangeArrowheads="1"/>
          </p:cNvSpPr>
          <p:nvPr/>
        </p:nvSpPr>
        <p:spPr bwMode="auto">
          <a:xfrm>
            <a:off x="48768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6" name="Oval 5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7" name="Oval 59"/>
          <p:cNvSpPr>
            <a:spLocks noChangeArrowheads="1"/>
          </p:cNvSpPr>
          <p:nvPr/>
        </p:nvSpPr>
        <p:spPr bwMode="auto">
          <a:xfrm>
            <a:off x="4114800" y="5029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8" name="Oval 60"/>
          <p:cNvSpPr>
            <a:spLocks noChangeArrowheads="1"/>
          </p:cNvSpPr>
          <p:nvPr/>
        </p:nvSpPr>
        <p:spPr bwMode="auto">
          <a:xfrm>
            <a:off x="4267200" y="4800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69" name="Oval 61"/>
          <p:cNvSpPr>
            <a:spLocks noChangeArrowheads="1"/>
          </p:cNvSpPr>
          <p:nvPr/>
        </p:nvSpPr>
        <p:spPr bwMode="auto">
          <a:xfrm>
            <a:off x="4648200" y="4800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0" name="Oval 62"/>
          <p:cNvSpPr>
            <a:spLocks noChangeArrowheads="1"/>
          </p:cNvSpPr>
          <p:nvPr/>
        </p:nvSpPr>
        <p:spPr bwMode="auto">
          <a:xfrm>
            <a:off x="4648200" y="4191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1" name="Oval 63"/>
          <p:cNvSpPr>
            <a:spLocks noChangeArrowheads="1"/>
          </p:cNvSpPr>
          <p:nvPr/>
        </p:nvSpPr>
        <p:spPr bwMode="auto">
          <a:xfrm>
            <a:off x="4038600" y="5334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2" name="Oval 64"/>
          <p:cNvSpPr>
            <a:spLocks noChangeArrowheads="1"/>
          </p:cNvSpPr>
          <p:nvPr/>
        </p:nvSpPr>
        <p:spPr bwMode="auto">
          <a:xfrm>
            <a:off x="4495800" y="4572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3" name="Oval 65"/>
          <p:cNvSpPr>
            <a:spLocks noChangeArrowheads="1"/>
          </p:cNvSpPr>
          <p:nvPr/>
        </p:nvSpPr>
        <p:spPr bwMode="auto">
          <a:xfrm>
            <a:off x="43434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4" name="Oval 66"/>
          <p:cNvSpPr>
            <a:spLocks noChangeArrowheads="1"/>
          </p:cNvSpPr>
          <p:nvPr/>
        </p:nvSpPr>
        <p:spPr bwMode="auto">
          <a:xfrm>
            <a:off x="3733800" y="57150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5" name="Oval 67"/>
          <p:cNvSpPr>
            <a:spLocks noChangeArrowheads="1"/>
          </p:cNvSpPr>
          <p:nvPr/>
        </p:nvSpPr>
        <p:spPr bwMode="auto">
          <a:xfrm>
            <a:off x="3733800" y="58674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6" name="Oval 68"/>
          <p:cNvSpPr>
            <a:spLocks noChangeArrowheads="1"/>
          </p:cNvSpPr>
          <p:nvPr/>
        </p:nvSpPr>
        <p:spPr bwMode="auto">
          <a:xfrm>
            <a:off x="3962400" y="5638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7" name="Oval 69"/>
          <p:cNvSpPr>
            <a:spLocks noChangeArrowheads="1"/>
          </p:cNvSpPr>
          <p:nvPr/>
        </p:nvSpPr>
        <p:spPr bwMode="auto">
          <a:xfrm>
            <a:off x="4572000" y="50292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8" name="Oval 70"/>
          <p:cNvSpPr>
            <a:spLocks noChangeArrowheads="1"/>
          </p:cNvSpPr>
          <p:nvPr/>
        </p:nvSpPr>
        <p:spPr bwMode="auto">
          <a:xfrm>
            <a:off x="4648200" y="4419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79" name="Oval 71"/>
          <p:cNvSpPr>
            <a:spLocks noChangeArrowheads="1"/>
          </p:cNvSpPr>
          <p:nvPr/>
        </p:nvSpPr>
        <p:spPr bwMode="auto">
          <a:xfrm>
            <a:off x="4343400" y="51816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80" name="Oval 72"/>
          <p:cNvSpPr>
            <a:spLocks noChangeArrowheads="1"/>
          </p:cNvSpPr>
          <p:nvPr/>
        </p:nvSpPr>
        <p:spPr bwMode="auto">
          <a:xfrm>
            <a:off x="5029200" y="4495800"/>
            <a:ext cx="76200" cy="762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81" name="TextBox 88"/>
          <p:cNvSpPr txBox="1">
            <a:spLocks noChangeArrowheads="1"/>
          </p:cNvSpPr>
          <p:nvPr/>
        </p:nvSpPr>
        <p:spPr bwMode="auto">
          <a:xfrm>
            <a:off x="0" y="638810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Island Growth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second stage of thin film growth where stable nuclei grow into larger island clusters based on surface mobility and density</a:t>
            </a:r>
          </a:p>
        </p:txBody>
      </p:sp>
      <p:grpSp>
        <p:nvGrpSpPr>
          <p:cNvPr id="18436" name="Group 40"/>
          <p:cNvGrpSpPr>
            <a:grpSpLocks/>
          </p:cNvGrpSpPr>
          <p:nvPr/>
        </p:nvGrpSpPr>
        <p:grpSpPr bwMode="auto">
          <a:xfrm>
            <a:off x="2971800" y="3962400"/>
            <a:ext cx="2438400" cy="2133600"/>
            <a:chOff x="2971800" y="3962400"/>
            <a:chExt cx="2438400" cy="2133600"/>
          </a:xfrm>
        </p:grpSpPr>
        <p:sp>
          <p:nvSpPr>
            <p:cNvPr id="18438" name="Oval 4"/>
            <p:cNvSpPr>
              <a:spLocks noChangeArrowheads="1"/>
            </p:cNvSpPr>
            <p:nvPr/>
          </p:nvSpPr>
          <p:spPr bwMode="auto">
            <a:xfrm>
              <a:off x="2971800" y="3962400"/>
              <a:ext cx="2438400" cy="21336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39" name="Oval 5"/>
            <p:cNvSpPr>
              <a:spLocks noChangeArrowheads="1"/>
            </p:cNvSpPr>
            <p:nvPr/>
          </p:nvSpPr>
          <p:spPr bwMode="auto">
            <a:xfrm>
              <a:off x="3352800" y="44958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0" name="Oval 6"/>
            <p:cNvSpPr>
              <a:spLocks noChangeArrowheads="1"/>
            </p:cNvSpPr>
            <p:nvPr/>
          </p:nvSpPr>
          <p:spPr bwMode="auto">
            <a:xfrm>
              <a:off x="3581400" y="49530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1" name="Oval 7"/>
            <p:cNvSpPr>
              <a:spLocks noChangeArrowheads="1"/>
            </p:cNvSpPr>
            <p:nvPr/>
          </p:nvSpPr>
          <p:spPr bwMode="auto">
            <a:xfrm>
              <a:off x="3810000" y="41148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2" name="Oval 8"/>
            <p:cNvSpPr>
              <a:spLocks noChangeArrowheads="1"/>
            </p:cNvSpPr>
            <p:nvPr/>
          </p:nvSpPr>
          <p:spPr bwMode="auto">
            <a:xfrm>
              <a:off x="4343400" y="46482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3" name="Oval 9"/>
            <p:cNvSpPr>
              <a:spLocks noChangeArrowheads="1"/>
            </p:cNvSpPr>
            <p:nvPr/>
          </p:nvSpPr>
          <p:spPr bwMode="auto">
            <a:xfrm>
              <a:off x="3200400" y="48768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4" name="Oval 10"/>
            <p:cNvSpPr>
              <a:spLocks noChangeArrowheads="1"/>
            </p:cNvSpPr>
            <p:nvPr/>
          </p:nvSpPr>
          <p:spPr bwMode="auto">
            <a:xfrm>
              <a:off x="3810000" y="45720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5" name="Oval 11"/>
            <p:cNvSpPr>
              <a:spLocks noChangeArrowheads="1"/>
            </p:cNvSpPr>
            <p:nvPr/>
          </p:nvSpPr>
          <p:spPr bwMode="auto">
            <a:xfrm>
              <a:off x="4419600" y="50292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6" name="Oval 12"/>
            <p:cNvSpPr>
              <a:spLocks noChangeArrowheads="1"/>
            </p:cNvSpPr>
            <p:nvPr/>
          </p:nvSpPr>
          <p:spPr bwMode="auto">
            <a:xfrm>
              <a:off x="3352800" y="54102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7" name="Oval 13"/>
            <p:cNvSpPr>
              <a:spLocks noChangeArrowheads="1"/>
            </p:cNvSpPr>
            <p:nvPr/>
          </p:nvSpPr>
          <p:spPr bwMode="auto">
            <a:xfrm>
              <a:off x="4419600" y="41910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8" name="Oval 14"/>
            <p:cNvSpPr>
              <a:spLocks noChangeArrowheads="1"/>
            </p:cNvSpPr>
            <p:nvPr/>
          </p:nvSpPr>
          <p:spPr bwMode="auto">
            <a:xfrm>
              <a:off x="3810000" y="57150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9" name="Oval 15"/>
            <p:cNvSpPr>
              <a:spLocks noChangeArrowheads="1"/>
            </p:cNvSpPr>
            <p:nvPr/>
          </p:nvSpPr>
          <p:spPr bwMode="auto">
            <a:xfrm>
              <a:off x="4876800" y="45720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0" name="Oval 16"/>
            <p:cNvSpPr>
              <a:spLocks noChangeArrowheads="1"/>
            </p:cNvSpPr>
            <p:nvPr/>
          </p:nvSpPr>
          <p:spPr bwMode="auto">
            <a:xfrm>
              <a:off x="4038600" y="52578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1" name="Oval 17"/>
            <p:cNvSpPr>
              <a:spLocks noChangeArrowheads="1"/>
            </p:cNvSpPr>
            <p:nvPr/>
          </p:nvSpPr>
          <p:spPr bwMode="auto">
            <a:xfrm>
              <a:off x="4953000" y="50292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2" name="Oval 18"/>
            <p:cNvSpPr>
              <a:spLocks noChangeArrowheads="1"/>
            </p:cNvSpPr>
            <p:nvPr/>
          </p:nvSpPr>
          <p:spPr bwMode="auto">
            <a:xfrm>
              <a:off x="4419600" y="5638800"/>
              <a:ext cx="228600" cy="2286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3" name="Oval 19"/>
            <p:cNvSpPr>
              <a:spLocks noChangeArrowheads="1"/>
            </p:cNvSpPr>
            <p:nvPr/>
          </p:nvSpPr>
          <p:spPr bwMode="auto">
            <a:xfrm>
              <a:off x="4191000" y="58674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4" name="Oval 20"/>
            <p:cNvSpPr>
              <a:spLocks noChangeArrowheads="1"/>
            </p:cNvSpPr>
            <p:nvPr/>
          </p:nvSpPr>
          <p:spPr bwMode="auto">
            <a:xfrm>
              <a:off x="3276600" y="47244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5" name="Oval 21"/>
            <p:cNvSpPr>
              <a:spLocks noChangeArrowheads="1"/>
            </p:cNvSpPr>
            <p:nvPr/>
          </p:nvSpPr>
          <p:spPr bwMode="auto">
            <a:xfrm>
              <a:off x="3276600" y="5257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6" name="Oval 22"/>
            <p:cNvSpPr>
              <a:spLocks noChangeArrowheads="1"/>
            </p:cNvSpPr>
            <p:nvPr/>
          </p:nvSpPr>
          <p:spPr bwMode="auto">
            <a:xfrm>
              <a:off x="3581400" y="4800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7" name="Oval 23"/>
            <p:cNvSpPr>
              <a:spLocks noChangeArrowheads="1"/>
            </p:cNvSpPr>
            <p:nvPr/>
          </p:nvSpPr>
          <p:spPr bwMode="auto">
            <a:xfrm>
              <a:off x="4191000" y="4876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8" name="Oval 24"/>
            <p:cNvSpPr>
              <a:spLocks noChangeArrowheads="1"/>
            </p:cNvSpPr>
            <p:nvPr/>
          </p:nvSpPr>
          <p:spPr bwMode="auto">
            <a:xfrm>
              <a:off x="3733800" y="54102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9" name="Oval 25"/>
            <p:cNvSpPr>
              <a:spLocks noChangeArrowheads="1"/>
            </p:cNvSpPr>
            <p:nvPr/>
          </p:nvSpPr>
          <p:spPr bwMode="auto">
            <a:xfrm>
              <a:off x="4343400" y="5257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0" name="Oval 26"/>
            <p:cNvSpPr>
              <a:spLocks noChangeArrowheads="1"/>
            </p:cNvSpPr>
            <p:nvPr/>
          </p:nvSpPr>
          <p:spPr bwMode="auto">
            <a:xfrm>
              <a:off x="4191000" y="4419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1" name="Oval 27"/>
            <p:cNvSpPr>
              <a:spLocks noChangeArrowheads="1"/>
            </p:cNvSpPr>
            <p:nvPr/>
          </p:nvSpPr>
          <p:spPr bwMode="auto">
            <a:xfrm>
              <a:off x="4800600" y="54102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2" name="Oval 28"/>
            <p:cNvSpPr>
              <a:spLocks noChangeArrowheads="1"/>
            </p:cNvSpPr>
            <p:nvPr/>
          </p:nvSpPr>
          <p:spPr bwMode="auto">
            <a:xfrm>
              <a:off x="4648200" y="4419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3" name="Oval 29"/>
            <p:cNvSpPr>
              <a:spLocks noChangeArrowheads="1"/>
            </p:cNvSpPr>
            <p:nvPr/>
          </p:nvSpPr>
          <p:spPr bwMode="auto">
            <a:xfrm>
              <a:off x="4191000" y="4114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4" name="Oval 30"/>
            <p:cNvSpPr>
              <a:spLocks noChangeArrowheads="1"/>
            </p:cNvSpPr>
            <p:nvPr/>
          </p:nvSpPr>
          <p:spPr bwMode="auto">
            <a:xfrm>
              <a:off x="3886200" y="5181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5" name="Oval 31"/>
            <p:cNvSpPr>
              <a:spLocks noChangeArrowheads="1"/>
            </p:cNvSpPr>
            <p:nvPr/>
          </p:nvSpPr>
          <p:spPr bwMode="auto">
            <a:xfrm>
              <a:off x="4724400" y="4876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6" name="Oval 32"/>
            <p:cNvSpPr>
              <a:spLocks noChangeArrowheads="1"/>
            </p:cNvSpPr>
            <p:nvPr/>
          </p:nvSpPr>
          <p:spPr bwMode="auto">
            <a:xfrm>
              <a:off x="5181600" y="48768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7" name="Oval 33"/>
            <p:cNvSpPr>
              <a:spLocks noChangeArrowheads="1"/>
            </p:cNvSpPr>
            <p:nvPr/>
          </p:nvSpPr>
          <p:spPr bwMode="auto">
            <a:xfrm>
              <a:off x="3657600" y="4419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8" name="Oval 34"/>
            <p:cNvSpPr>
              <a:spLocks noChangeArrowheads="1"/>
            </p:cNvSpPr>
            <p:nvPr/>
          </p:nvSpPr>
          <p:spPr bwMode="auto">
            <a:xfrm>
              <a:off x="4495800" y="54864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9" name="Oval 35"/>
            <p:cNvSpPr>
              <a:spLocks noChangeArrowheads="1"/>
            </p:cNvSpPr>
            <p:nvPr/>
          </p:nvSpPr>
          <p:spPr bwMode="auto">
            <a:xfrm>
              <a:off x="4800600" y="57150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0" name="Oval 36"/>
            <p:cNvSpPr>
              <a:spLocks noChangeArrowheads="1"/>
            </p:cNvSpPr>
            <p:nvPr/>
          </p:nvSpPr>
          <p:spPr bwMode="auto">
            <a:xfrm>
              <a:off x="3505200" y="51816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1" name="Oval 37"/>
            <p:cNvSpPr>
              <a:spLocks noChangeArrowheads="1"/>
            </p:cNvSpPr>
            <p:nvPr/>
          </p:nvSpPr>
          <p:spPr bwMode="auto">
            <a:xfrm>
              <a:off x="3657600" y="57150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2" name="Oval 38"/>
            <p:cNvSpPr>
              <a:spLocks noChangeArrowheads="1"/>
            </p:cNvSpPr>
            <p:nvPr/>
          </p:nvSpPr>
          <p:spPr bwMode="auto">
            <a:xfrm>
              <a:off x="3962400" y="49530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73" name="Oval 39"/>
            <p:cNvSpPr>
              <a:spLocks noChangeArrowheads="1"/>
            </p:cNvSpPr>
            <p:nvPr/>
          </p:nvSpPr>
          <p:spPr bwMode="auto">
            <a:xfrm>
              <a:off x="5029200" y="5410200"/>
              <a:ext cx="76200" cy="76200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437" name="TextBox 88"/>
          <p:cNvSpPr txBox="1">
            <a:spLocks noChangeArrowheads="1"/>
          </p:cNvSpPr>
          <p:nvPr/>
        </p:nvSpPr>
        <p:spPr bwMode="auto">
          <a:xfrm>
            <a:off x="0" y="628015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Coalescence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final stage of thin film growth where island clusters coalesce, or combine, eventually forming a continuous film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533400" y="3657600"/>
            <a:ext cx="8382000" cy="2359025"/>
            <a:chOff x="336" y="2448"/>
            <a:chExt cx="5280" cy="1486"/>
          </a:xfrm>
        </p:grpSpPr>
        <p:sp>
          <p:nvSpPr>
            <p:cNvPr id="19462" name="Oval 5"/>
            <p:cNvSpPr>
              <a:spLocks noChangeArrowheads="1"/>
            </p:cNvSpPr>
            <p:nvPr/>
          </p:nvSpPr>
          <p:spPr bwMode="auto">
            <a:xfrm>
              <a:off x="336" y="2496"/>
              <a:ext cx="1536" cy="13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3" name="Oval 6"/>
            <p:cNvSpPr>
              <a:spLocks noChangeArrowheads="1"/>
            </p:cNvSpPr>
            <p:nvPr/>
          </p:nvSpPr>
          <p:spPr bwMode="auto">
            <a:xfrm>
              <a:off x="4080" y="2496"/>
              <a:ext cx="1536" cy="13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4" name="Oval 7"/>
            <p:cNvSpPr>
              <a:spLocks noChangeArrowheads="1"/>
            </p:cNvSpPr>
            <p:nvPr/>
          </p:nvSpPr>
          <p:spPr bwMode="auto">
            <a:xfrm>
              <a:off x="672" y="264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5" name="Oval 8"/>
            <p:cNvSpPr>
              <a:spLocks noChangeArrowheads="1"/>
            </p:cNvSpPr>
            <p:nvPr/>
          </p:nvSpPr>
          <p:spPr bwMode="auto">
            <a:xfrm>
              <a:off x="720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6" name="Oval 9"/>
            <p:cNvSpPr>
              <a:spLocks noChangeArrowheads="1"/>
            </p:cNvSpPr>
            <p:nvPr/>
          </p:nvSpPr>
          <p:spPr bwMode="auto">
            <a:xfrm>
              <a:off x="624" y="273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7" name="Oval 10"/>
            <p:cNvSpPr>
              <a:spLocks noChangeArrowheads="1"/>
            </p:cNvSpPr>
            <p:nvPr/>
          </p:nvSpPr>
          <p:spPr bwMode="auto">
            <a:xfrm>
              <a:off x="864" y="254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8" name="Oval 11"/>
            <p:cNvSpPr>
              <a:spLocks noChangeArrowheads="1"/>
            </p:cNvSpPr>
            <p:nvPr/>
          </p:nvSpPr>
          <p:spPr bwMode="auto">
            <a:xfrm>
              <a:off x="912" y="259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9" name="Oval 12"/>
            <p:cNvSpPr>
              <a:spLocks noChangeArrowheads="1"/>
            </p:cNvSpPr>
            <p:nvPr/>
          </p:nvSpPr>
          <p:spPr bwMode="auto">
            <a:xfrm>
              <a:off x="960" y="249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0" name="Oval 13"/>
            <p:cNvSpPr>
              <a:spLocks noChangeArrowheads="1"/>
            </p:cNvSpPr>
            <p:nvPr/>
          </p:nvSpPr>
          <p:spPr bwMode="auto">
            <a:xfrm>
              <a:off x="1248" y="259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1" name="Oval 14"/>
            <p:cNvSpPr>
              <a:spLocks noChangeArrowheads="1"/>
            </p:cNvSpPr>
            <p:nvPr/>
          </p:nvSpPr>
          <p:spPr bwMode="auto">
            <a:xfrm>
              <a:off x="1296" y="264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2" name="Oval 15"/>
            <p:cNvSpPr>
              <a:spLocks noChangeArrowheads="1"/>
            </p:cNvSpPr>
            <p:nvPr/>
          </p:nvSpPr>
          <p:spPr bwMode="auto">
            <a:xfrm>
              <a:off x="1200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3" name="Oval 16"/>
            <p:cNvSpPr>
              <a:spLocks noChangeArrowheads="1"/>
            </p:cNvSpPr>
            <p:nvPr/>
          </p:nvSpPr>
          <p:spPr bwMode="auto">
            <a:xfrm>
              <a:off x="1296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4" name="Oval 17"/>
            <p:cNvSpPr>
              <a:spLocks noChangeArrowheads="1"/>
            </p:cNvSpPr>
            <p:nvPr/>
          </p:nvSpPr>
          <p:spPr bwMode="auto">
            <a:xfrm>
              <a:off x="1200" y="273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5" name="Oval 18"/>
            <p:cNvSpPr>
              <a:spLocks noChangeArrowheads="1"/>
            </p:cNvSpPr>
            <p:nvPr/>
          </p:nvSpPr>
          <p:spPr bwMode="auto">
            <a:xfrm>
              <a:off x="1296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6" name="Oval 19"/>
            <p:cNvSpPr>
              <a:spLocks noChangeArrowheads="1"/>
            </p:cNvSpPr>
            <p:nvPr/>
          </p:nvSpPr>
          <p:spPr bwMode="auto">
            <a:xfrm>
              <a:off x="1296" y="259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7" name="Oval 20"/>
            <p:cNvSpPr>
              <a:spLocks noChangeArrowheads="1"/>
            </p:cNvSpPr>
            <p:nvPr/>
          </p:nvSpPr>
          <p:spPr bwMode="auto">
            <a:xfrm>
              <a:off x="1296" y="254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8" name="Oval 21"/>
            <p:cNvSpPr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79" name="Oval 22"/>
            <p:cNvSpPr>
              <a:spLocks noChangeArrowheads="1"/>
            </p:cNvSpPr>
            <p:nvPr/>
          </p:nvSpPr>
          <p:spPr bwMode="auto">
            <a:xfrm>
              <a:off x="1344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0" name="Oval 23"/>
            <p:cNvSpPr>
              <a:spLocks noChangeArrowheads="1"/>
            </p:cNvSpPr>
            <p:nvPr/>
          </p:nvSpPr>
          <p:spPr bwMode="auto">
            <a:xfrm>
              <a:off x="1440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1" name="Oval 24"/>
            <p:cNvSpPr>
              <a:spLocks noChangeArrowheads="1"/>
            </p:cNvSpPr>
            <p:nvPr/>
          </p:nvSpPr>
          <p:spPr bwMode="auto">
            <a:xfrm>
              <a:off x="1344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2" name="Oval 25"/>
            <p:cNvSpPr>
              <a:spLocks noChangeArrowheads="1"/>
            </p:cNvSpPr>
            <p:nvPr/>
          </p:nvSpPr>
          <p:spPr bwMode="auto">
            <a:xfrm>
              <a:off x="1440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3" name="Oval 26"/>
            <p:cNvSpPr>
              <a:spLocks noChangeArrowheads="1"/>
            </p:cNvSpPr>
            <p:nvPr/>
          </p:nvSpPr>
          <p:spPr bwMode="auto">
            <a:xfrm>
              <a:off x="1488" y="268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4" name="Oval 27"/>
            <p:cNvSpPr>
              <a:spLocks noChangeArrowheads="1"/>
            </p:cNvSpPr>
            <p:nvPr/>
          </p:nvSpPr>
          <p:spPr bwMode="auto">
            <a:xfrm>
              <a:off x="1488" y="273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5" name="Oval 28"/>
            <p:cNvSpPr>
              <a:spLocks noChangeArrowheads="1"/>
            </p:cNvSpPr>
            <p:nvPr/>
          </p:nvSpPr>
          <p:spPr bwMode="auto">
            <a:xfrm>
              <a:off x="1440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6" name="Oval 29"/>
            <p:cNvSpPr>
              <a:spLocks noChangeArrowheads="1"/>
            </p:cNvSpPr>
            <p:nvPr/>
          </p:nvSpPr>
          <p:spPr bwMode="auto">
            <a:xfrm>
              <a:off x="1392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7" name="Oval 30"/>
            <p:cNvSpPr>
              <a:spLocks noChangeArrowheads="1"/>
            </p:cNvSpPr>
            <p:nvPr/>
          </p:nvSpPr>
          <p:spPr bwMode="auto">
            <a:xfrm>
              <a:off x="1344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8" name="Oval 31"/>
            <p:cNvSpPr>
              <a:spLocks noChangeArrowheads="1"/>
            </p:cNvSpPr>
            <p:nvPr/>
          </p:nvSpPr>
          <p:spPr bwMode="auto">
            <a:xfrm>
              <a:off x="1296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9" name="Oval 32"/>
            <p:cNvSpPr>
              <a:spLocks noChangeArrowheads="1"/>
            </p:cNvSpPr>
            <p:nvPr/>
          </p:nvSpPr>
          <p:spPr bwMode="auto">
            <a:xfrm>
              <a:off x="1344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0" name="Oval 33"/>
            <p:cNvSpPr>
              <a:spLocks noChangeArrowheads="1"/>
            </p:cNvSpPr>
            <p:nvPr/>
          </p:nvSpPr>
          <p:spPr bwMode="auto">
            <a:xfrm>
              <a:off x="1296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1" name="Oval 34"/>
            <p:cNvSpPr>
              <a:spLocks noChangeArrowheads="1"/>
            </p:cNvSpPr>
            <p:nvPr/>
          </p:nvSpPr>
          <p:spPr bwMode="auto">
            <a:xfrm>
              <a:off x="1440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2" name="Oval 35"/>
            <p:cNvSpPr>
              <a:spLocks noChangeArrowheads="1"/>
            </p:cNvSpPr>
            <p:nvPr/>
          </p:nvSpPr>
          <p:spPr bwMode="auto">
            <a:xfrm>
              <a:off x="1344" y="288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3" name="Oval 36"/>
            <p:cNvSpPr>
              <a:spLocks noChangeArrowheads="1"/>
            </p:cNvSpPr>
            <p:nvPr/>
          </p:nvSpPr>
          <p:spPr bwMode="auto">
            <a:xfrm>
              <a:off x="1488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4" name="Oval 37"/>
            <p:cNvSpPr>
              <a:spLocks noChangeArrowheads="1"/>
            </p:cNvSpPr>
            <p:nvPr/>
          </p:nvSpPr>
          <p:spPr bwMode="auto">
            <a:xfrm>
              <a:off x="1488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5" name="Oval 38"/>
            <p:cNvSpPr>
              <a:spLocks noChangeArrowheads="1"/>
            </p:cNvSpPr>
            <p:nvPr/>
          </p:nvSpPr>
          <p:spPr bwMode="auto">
            <a:xfrm>
              <a:off x="1440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6" name="Oval 39"/>
            <p:cNvSpPr>
              <a:spLocks noChangeArrowheads="1"/>
            </p:cNvSpPr>
            <p:nvPr/>
          </p:nvSpPr>
          <p:spPr bwMode="auto">
            <a:xfrm>
              <a:off x="1344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7" name="Oval 40"/>
            <p:cNvSpPr>
              <a:spLocks noChangeArrowheads="1"/>
            </p:cNvSpPr>
            <p:nvPr/>
          </p:nvSpPr>
          <p:spPr bwMode="auto">
            <a:xfrm>
              <a:off x="1296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8" name="Oval 41"/>
            <p:cNvSpPr>
              <a:spLocks noChangeArrowheads="1"/>
            </p:cNvSpPr>
            <p:nvPr/>
          </p:nvSpPr>
          <p:spPr bwMode="auto">
            <a:xfrm>
              <a:off x="1536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99" name="Oval 42"/>
            <p:cNvSpPr>
              <a:spLocks noChangeArrowheads="1"/>
            </p:cNvSpPr>
            <p:nvPr/>
          </p:nvSpPr>
          <p:spPr bwMode="auto">
            <a:xfrm>
              <a:off x="1536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0" name="Oval 43"/>
            <p:cNvSpPr>
              <a:spLocks noChangeArrowheads="1"/>
            </p:cNvSpPr>
            <p:nvPr/>
          </p:nvSpPr>
          <p:spPr bwMode="auto">
            <a:xfrm>
              <a:off x="1392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1" name="Oval 44"/>
            <p:cNvSpPr>
              <a:spLocks noChangeArrowheads="1"/>
            </p:cNvSpPr>
            <p:nvPr/>
          </p:nvSpPr>
          <p:spPr bwMode="auto">
            <a:xfrm>
              <a:off x="1440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2" name="Oval 45"/>
            <p:cNvSpPr>
              <a:spLocks noChangeArrowheads="1"/>
            </p:cNvSpPr>
            <p:nvPr/>
          </p:nvSpPr>
          <p:spPr bwMode="auto">
            <a:xfrm>
              <a:off x="720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3" name="Oval 46"/>
            <p:cNvSpPr>
              <a:spLocks noChangeArrowheads="1"/>
            </p:cNvSpPr>
            <p:nvPr/>
          </p:nvSpPr>
          <p:spPr bwMode="auto">
            <a:xfrm>
              <a:off x="624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4" name="Oval 47"/>
            <p:cNvSpPr>
              <a:spLocks noChangeArrowheads="1"/>
            </p:cNvSpPr>
            <p:nvPr/>
          </p:nvSpPr>
          <p:spPr bwMode="auto">
            <a:xfrm>
              <a:off x="576" y="264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5" name="Oval 48"/>
            <p:cNvSpPr>
              <a:spLocks noChangeArrowheads="1"/>
            </p:cNvSpPr>
            <p:nvPr/>
          </p:nvSpPr>
          <p:spPr bwMode="auto">
            <a:xfrm>
              <a:off x="768" y="264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6" name="Oval 49"/>
            <p:cNvSpPr>
              <a:spLocks noChangeArrowheads="1"/>
            </p:cNvSpPr>
            <p:nvPr/>
          </p:nvSpPr>
          <p:spPr bwMode="auto">
            <a:xfrm>
              <a:off x="432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7" name="Oval 50"/>
            <p:cNvSpPr>
              <a:spLocks noChangeArrowheads="1"/>
            </p:cNvSpPr>
            <p:nvPr/>
          </p:nvSpPr>
          <p:spPr bwMode="auto">
            <a:xfrm>
              <a:off x="432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8" name="Oval 51"/>
            <p:cNvSpPr>
              <a:spLocks noChangeArrowheads="1"/>
            </p:cNvSpPr>
            <p:nvPr/>
          </p:nvSpPr>
          <p:spPr bwMode="auto">
            <a:xfrm>
              <a:off x="480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09" name="Oval 52"/>
            <p:cNvSpPr>
              <a:spLocks noChangeArrowheads="1"/>
            </p:cNvSpPr>
            <p:nvPr/>
          </p:nvSpPr>
          <p:spPr bwMode="auto">
            <a:xfrm>
              <a:off x="480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0" name="Oval 53"/>
            <p:cNvSpPr>
              <a:spLocks noChangeArrowheads="1"/>
            </p:cNvSpPr>
            <p:nvPr/>
          </p:nvSpPr>
          <p:spPr bwMode="auto">
            <a:xfrm>
              <a:off x="576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1" name="Oval 54"/>
            <p:cNvSpPr>
              <a:spLocks noChangeArrowheads="1"/>
            </p:cNvSpPr>
            <p:nvPr/>
          </p:nvSpPr>
          <p:spPr bwMode="auto">
            <a:xfrm>
              <a:off x="912" y="340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2" name="Oval 55"/>
            <p:cNvSpPr>
              <a:spLocks noChangeArrowheads="1"/>
            </p:cNvSpPr>
            <p:nvPr/>
          </p:nvSpPr>
          <p:spPr bwMode="auto">
            <a:xfrm>
              <a:off x="864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3" name="Oval 56"/>
            <p:cNvSpPr>
              <a:spLocks noChangeArrowheads="1"/>
            </p:cNvSpPr>
            <p:nvPr/>
          </p:nvSpPr>
          <p:spPr bwMode="auto">
            <a:xfrm>
              <a:off x="912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4" name="Oval 57"/>
            <p:cNvSpPr>
              <a:spLocks noChangeArrowheads="1"/>
            </p:cNvSpPr>
            <p:nvPr/>
          </p:nvSpPr>
          <p:spPr bwMode="auto">
            <a:xfrm>
              <a:off x="960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5" name="Oval 58"/>
            <p:cNvSpPr>
              <a:spLocks noChangeArrowheads="1"/>
            </p:cNvSpPr>
            <p:nvPr/>
          </p:nvSpPr>
          <p:spPr bwMode="auto">
            <a:xfrm>
              <a:off x="864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6" name="Oval 59"/>
            <p:cNvSpPr>
              <a:spLocks noChangeArrowheads="1"/>
            </p:cNvSpPr>
            <p:nvPr/>
          </p:nvSpPr>
          <p:spPr bwMode="auto">
            <a:xfrm>
              <a:off x="960" y="297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7" name="Oval 60"/>
            <p:cNvSpPr>
              <a:spLocks noChangeArrowheads="1"/>
            </p:cNvSpPr>
            <p:nvPr/>
          </p:nvSpPr>
          <p:spPr bwMode="auto">
            <a:xfrm>
              <a:off x="1056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8" name="Oval 61"/>
            <p:cNvSpPr>
              <a:spLocks noChangeArrowheads="1"/>
            </p:cNvSpPr>
            <p:nvPr/>
          </p:nvSpPr>
          <p:spPr bwMode="auto">
            <a:xfrm>
              <a:off x="1008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9" name="Oval 62"/>
            <p:cNvSpPr>
              <a:spLocks noChangeArrowheads="1"/>
            </p:cNvSpPr>
            <p:nvPr/>
          </p:nvSpPr>
          <p:spPr bwMode="auto">
            <a:xfrm>
              <a:off x="1104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0" name="Oval 63"/>
            <p:cNvSpPr>
              <a:spLocks noChangeArrowheads="1"/>
            </p:cNvSpPr>
            <p:nvPr/>
          </p:nvSpPr>
          <p:spPr bwMode="auto">
            <a:xfrm>
              <a:off x="1152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1" name="Oval 64"/>
            <p:cNvSpPr>
              <a:spLocks noChangeArrowheads="1"/>
            </p:cNvSpPr>
            <p:nvPr/>
          </p:nvSpPr>
          <p:spPr bwMode="auto">
            <a:xfrm>
              <a:off x="1104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2" name="Oval 65"/>
            <p:cNvSpPr>
              <a:spLocks noChangeArrowheads="1"/>
            </p:cNvSpPr>
            <p:nvPr/>
          </p:nvSpPr>
          <p:spPr bwMode="auto">
            <a:xfrm>
              <a:off x="1056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3" name="Oval 66"/>
            <p:cNvSpPr>
              <a:spLocks noChangeArrowheads="1"/>
            </p:cNvSpPr>
            <p:nvPr/>
          </p:nvSpPr>
          <p:spPr bwMode="auto">
            <a:xfrm>
              <a:off x="912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4" name="Oval 67"/>
            <p:cNvSpPr>
              <a:spLocks noChangeArrowheads="1"/>
            </p:cNvSpPr>
            <p:nvPr/>
          </p:nvSpPr>
          <p:spPr bwMode="auto">
            <a:xfrm>
              <a:off x="960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5" name="Oval 68"/>
            <p:cNvSpPr>
              <a:spLocks noChangeArrowheads="1"/>
            </p:cNvSpPr>
            <p:nvPr/>
          </p:nvSpPr>
          <p:spPr bwMode="auto">
            <a:xfrm>
              <a:off x="1296" y="326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6" name="Oval 69"/>
            <p:cNvSpPr>
              <a:spLocks noChangeArrowheads="1"/>
            </p:cNvSpPr>
            <p:nvPr/>
          </p:nvSpPr>
          <p:spPr bwMode="auto">
            <a:xfrm>
              <a:off x="1344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7" name="Oval 70"/>
            <p:cNvSpPr>
              <a:spLocks noChangeArrowheads="1"/>
            </p:cNvSpPr>
            <p:nvPr/>
          </p:nvSpPr>
          <p:spPr bwMode="auto">
            <a:xfrm>
              <a:off x="1440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8" name="Oval 71"/>
            <p:cNvSpPr>
              <a:spLocks noChangeArrowheads="1"/>
            </p:cNvSpPr>
            <p:nvPr/>
          </p:nvSpPr>
          <p:spPr bwMode="auto">
            <a:xfrm>
              <a:off x="1536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29" name="Oval 72"/>
            <p:cNvSpPr>
              <a:spLocks noChangeArrowheads="1"/>
            </p:cNvSpPr>
            <p:nvPr/>
          </p:nvSpPr>
          <p:spPr bwMode="auto">
            <a:xfrm>
              <a:off x="1584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0" name="Oval 73"/>
            <p:cNvSpPr>
              <a:spLocks noChangeArrowheads="1"/>
            </p:cNvSpPr>
            <p:nvPr/>
          </p:nvSpPr>
          <p:spPr bwMode="auto">
            <a:xfrm>
              <a:off x="1536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1" name="Oval 74"/>
            <p:cNvSpPr>
              <a:spLocks noChangeArrowheads="1"/>
            </p:cNvSpPr>
            <p:nvPr/>
          </p:nvSpPr>
          <p:spPr bwMode="auto">
            <a:xfrm>
              <a:off x="528" y="312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2" name="Oval 75"/>
            <p:cNvSpPr>
              <a:spLocks noChangeArrowheads="1"/>
            </p:cNvSpPr>
            <p:nvPr/>
          </p:nvSpPr>
          <p:spPr bwMode="auto">
            <a:xfrm>
              <a:off x="1248" y="345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3" name="Oval 76"/>
            <p:cNvSpPr>
              <a:spLocks noChangeArrowheads="1"/>
            </p:cNvSpPr>
            <p:nvPr/>
          </p:nvSpPr>
          <p:spPr bwMode="auto">
            <a:xfrm>
              <a:off x="1296" y="364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4" name="Oval 77"/>
            <p:cNvSpPr>
              <a:spLocks noChangeArrowheads="1"/>
            </p:cNvSpPr>
            <p:nvPr/>
          </p:nvSpPr>
          <p:spPr bwMode="auto">
            <a:xfrm>
              <a:off x="1248" y="360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5" name="Oval 78"/>
            <p:cNvSpPr>
              <a:spLocks noChangeArrowheads="1"/>
            </p:cNvSpPr>
            <p:nvPr/>
          </p:nvSpPr>
          <p:spPr bwMode="auto">
            <a:xfrm>
              <a:off x="1344" y="360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6" name="Oval 79"/>
            <p:cNvSpPr>
              <a:spLocks noChangeArrowheads="1"/>
            </p:cNvSpPr>
            <p:nvPr/>
          </p:nvSpPr>
          <p:spPr bwMode="auto">
            <a:xfrm>
              <a:off x="1344" y="350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7" name="Oval 80"/>
            <p:cNvSpPr>
              <a:spLocks noChangeArrowheads="1"/>
            </p:cNvSpPr>
            <p:nvPr/>
          </p:nvSpPr>
          <p:spPr bwMode="auto">
            <a:xfrm>
              <a:off x="1440" y="355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8" name="Oval 81"/>
            <p:cNvSpPr>
              <a:spLocks noChangeArrowheads="1"/>
            </p:cNvSpPr>
            <p:nvPr/>
          </p:nvSpPr>
          <p:spPr bwMode="auto">
            <a:xfrm>
              <a:off x="1536" y="350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9" name="Oval 82"/>
            <p:cNvSpPr>
              <a:spLocks noChangeArrowheads="1"/>
            </p:cNvSpPr>
            <p:nvPr/>
          </p:nvSpPr>
          <p:spPr bwMode="auto">
            <a:xfrm>
              <a:off x="1632" y="340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0" name="Oval 83"/>
            <p:cNvSpPr>
              <a:spLocks noChangeArrowheads="1"/>
            </p:cNvSpPr>
            <p:nvPr/>
          </p:nvSpPr>
          <p:spPr bwMode="auto">
            <a:xfrm>
              <a:off x="1536" y="345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1" name="Oval 84"/>
            <p:cNvSpPr>
              <a:spLocks noChangeArrowheads="1"/>
            </p:cNvSpPr>
            <p:nvPr/>
          </p:nvSpPr>
          <p:spPr bwMode="auto">
            <a:xfrm>
              <a:off x="1488" y="345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2" name="Oval 85"/>
            <p:cNvSpPr>
              <a:spLocks noChangeArrowheads="1"/>
            </p:cNvSpPr>
            <p:nvPr/>
          </p:nvSpPr>
          <p:spPr bwMode="auto">
            <a:xfrm>
              <a:off x="1392" y="345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3" name="Oval 86"/>
            <p:cNvSpPr>
              <a:spLocks noChangeArrowheads="1"/>
            </p:cNvSpPr>
            <p:nvPr/>
          </p:nvSpPr>
          <p:spPr bwMode="auto">
            <a:xfrm>
              <a:off x="1248" y="336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4" name="Oval 87"/>
            <p:cNvSpPr>
              <a:spLocks noChangeArrowheads="1"/>
            </p:cNvSpPr>
            <p:nvPr/>
          </p:nvSpPr>
          <p:spPr bwMode="auto">
            <a:xfrm>
              <a:off x="1200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5" name="Oval 88"/>
            <p:cNvSpPr>
              <a:spLocks noChangeArrowheads="1"/>
            </p:cNvSpPr>
            <p:nvPr/>
          </p:nvSpPr>
          <p:spPr bwMode="auto">
            <a:xfrm>
              <a:off x="1200" y="316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6" name="Oval 89"/>
            <p:cNvSpPr>
              <a:spLocks noChangeArrowheads="1"/>
            </p:cNvSpPr>
            <p:nvPr/>
          </p:nvSpPr>
          <p:spPr bwMode="auto">
            <a:xfrm>
              <a:off x="1200" y="307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7" name="Oval 90"/>
            <p:cNvSpPr>
              <a:spLocks noChangeArrowheads="1"/>
            </p:cNvSpPr>
            <p:nvPr/>
          </p:nvSpPr>
          <p:spPr bwMode="auto">
            <a:xfrm>
              <a:off x="1200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8" name="Oval 91"/>
            <p:cNvSpPr>
              <a:spLocks noChangeArrowheads="1"/>
            </p:cNvSpPr>
            <p:nvPr/>
          </p:nvSpPr>
          <p:spPr bwMode="auto">
            <a:xfrm>
              <a:off x="1152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49" name="Oval 92"/>
            <p:cNvSpPr>
              <a:spLocks noChangeArrowheads="1"/>
            </p:cNvSpPr>
            <p:nvPr/>
          </p:nvSpPr>
          <p:spPr bwMode="auto">
            <a:xfrm>
              <a:off x="1056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0" name="Oval 93"/>
            <p:cNvSpPr>
              <a:spLocks noChangeArrowheads="1"/>
            </p:cNvSpPr>
            <p:nvPr/>
          </p:nvSpPr>
          <p:spPr bwMode="auto">
            <a:xfrm>
              <a:off x="528" y="278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1" name="Oval 94"/>
            <p:cNvSpPr>
              <a:spLocks noChangeArrowheads="1"/>
            </p:cNvSpPr>
            <p:nvPr/>
          </p:nvSpPr>
          <p:spPr bwMode="auto">
            <a:xfrm>
              <a:off x="576" y="345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2" name="Oval 95"/>
            <p:cNvSpPr>
              <a:spLocks noChangeArrowheads="1"/>
            </p:cNvSpPr>
            <p:nvPr/>
          </p:nvSpPr>
          <p:spPr bwMode="auto">
            <a:xfrm>
              <a:off x="1632" y="288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3" name="Oval 96"/>
            <p:cNvSpPr>
              <a:spLocks noChangeArrowheads="1"/>
            </p:cNvSpPr>
            <p:nvPr/>
          </p:nvSpPr>
          <p:spPr bwMode="auto">
            <a:xfrm>
              <a:off x="720" y="302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4" name="Oval 97"/>
            <p:cNvSpPr>
              <a:spLocks noChangeArrowheads="1"/>
            </p:cNvSpPr>
            <p:nvPr/>
          </p:nvSpPr>
          <p:spPr bwMode="auto">
            <a:xfrm>
              <a:off x="1056" y="283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5" name="Oval 98"/>
            <p:cNvSpPr>
              <a:spLocks noChangeArrowheads="1"/>
            </p:cNvSpPr>
            <p:nvPr/>
          </p:nvSpPr>
          <p:spPr bwMode="auto">
            <a:xfrm>
              <a:off x="912" y="283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6" name="Oval 99"/>
            <p:cNvSpPr>
              <a:spLocks noChangeArrowheads="1"/>
            </p:cNvSpPr>
            <p:nvPr/>
          </p:nvSpPr>
          <p:spPr bwMode="auto">
            <a:xfrm>
              <a:off x="1776" y="312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7" name="Oval 100"/>
            <p:cNvSpPr>
              <a:spLocks noChangeArrowheads="1"/>
            </p:cNvSpPr>
            <p:nvPr/>
          </p:nvSpPr>
          <p:spPr bwMode="auto">
            <a:xfrm>
              <a:off x="1728" y="326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8" name="Oval 101"/>
            <p:cNvSpPr>
              <a:spLocks noChangeArrowheads="1"/>
            </p:cNvSpPr>
            <p:nvPr/>
          </p:nvSpPr>
          <p:spPr bwMode="auto">
            <a:xfrm>
              <a:off x="1776" y="331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59" name="Oval 102"/>
            <p:cNvSpPr>
              <a:spLocks noChangeArrowheads="1"/>
            </p:cNvSpPr>
            <p:nvPr/>
          </p:nvSpPr>
          <p:spPr bwMode="auto">
            <a:xfrm>
              <a:off x="1200" y="297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0" name="Oval 103"/>
            <p:cNvSpPr>
              <a:spLocks noChangeArrowheads="1"/>
            </p:cNvSpPr>
            <p:nvPr/>
          </p:nvSpPr>
          <p:spPr bwMode="auto">
            <a:xfrm>
              <a:off x="1104" y="369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1" name="Oval 104"/>
            <p:cNvSpPr>
              <a:spLocks noChangeArrowheads="1"/>
            </p:cNvSpPr>
            <p:nvPr/>
          </p:nvSpPr>
          <p:spPr bwMode="auto">
            <a:xfrm>
              <a:off x="960" y="369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2" name="Oval 105"/>
            <p:cNvSpPr>
              <a:spLocks noChangeArrowheads="1"/>
            </p:cNvSpPr>
            <p:nvPr/>
          </p:nvSpPr>
          <p:spPr bwMode="auto">
            <a:xfrm>
              <a:off x="1008" y="374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3" name="Oval 106"/>
            <p:cNvSpPr>
              <a:spLocks noChangeArrowheads="1"/>
            </p:cNvSpPr>
            <p:nvPr/>
          </p:nvSpPr>
          <p:spPr bwMode="auto">
            <a:xfrm>
              <a:off x="1200" y="364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4" name="Oval 107"/>
            <p:cNvSpPr>
              <a:spLocks noChangeArrowheads="1"/>
            </p:cNvSpPr>
            <p:nvPr/>
          </p:nvSpPr>
          <p:spPr bwMode="auto">
            <a:xfrm>
              <a:off x="1104" y="369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5" name="Oval 108"/>
            <p:cNvSpPr>
              <a:spLocks noChangeArrowheads="1"/>
            </p:cNvSpPr>
            <p:nvPr/>
          </p:nvSpPr>
          <p:spPr bwMode="auto">
            <a:xfrm>
              <a:off x="768" y="360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6" name="Oval 109"/>
            <p:cNvSpPr>
              <a:spLocks noChangeArrowheads="1"/>
            </p:cNvSpPr>
            <p:nvPr/>
          </p:nvSpPr>
          <p:spPr bwMode="auto">
            <a:xfrm>
              <a:off x="864" y="369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7" name="Oval 110"/>
            <p:cNvSpPr>
              <a:spLocks noChangeArrowheads="1"/>
            </p:cNvSpPr>
            <p:nvPr/>
          </p:nvSpPr>
          <p:spPr bwMode="auto">
            <a:xfrm>
              <a:off x="1008" y="364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8" name="Oval 111"/>
            <p:cNvSpPr>
              <a:spLocks noChangeArrowheads="1"/>
            </p:cNvSpPr>
            <p:nvPr/>
          </p:nvSpPr>
          <p:spPr bwMode="auto">
            <a:xfrm>
              <a:off x="720" y="364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69" name="Oval 112"/>
            <p:cNvSpPr>
              <a:spLocks noChangeArrowheads="1"/>
            </p:cNvSpPr>
            <p:nvPr/>
          </p:nvSpPr>
          <p:spPr bwMode="auto">
            <a:xfrm>
              <a:off x="480" y="336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0" name="Oval 113"/>
            <p:cNvSpPr>
              <a:spLocks noChangeArrowheads="1"/>
            </p:cNvSpPr>
            <p:nvPr/>
          </p:nvSpPr>
          <p:spPr bwMode="auto">
            <a:xfrm>
              <a:off x="816" y="331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1" name="Oval 114"/>
            <p:cNvSpPr>
              <a:spLocks noChangeArrowheads="1"/>
            </p:cNvSpPr>
            <p:nvPr/>
          </p:nvSpPr>
          <p:spPr bwMode="auto">
            <a:xfrm>
              <a:off x="720" y="336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2" name="Oval 115"/>
            <p:cNvSpPr>
              <a:spLocks noChangeArrowheads="1"/>
            </p:cNvSpPr>
            <p:nvPr/>
          </p:nvSpPr>
          <p:spPr bwMode="auto">
            <a:xfrm>
              <a:off x="1152" y="379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3" name="Oval 116"/>
            <p:cNvSpPr>
              <a:spLocks noChangeArrowheads="1"/>
            </p:cNvSpPr>
            <p:nvPr/>
          </p:nvSpPr>
          <p:spPr bwMode="auto">
            <a:xfrm>
              <a:off x="1152" y="254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4" name="Oval 117"/>
            <p:cNvSpPr>
              <a:spLocks noChangeArrowheads="1"/>
            </p:cNvSpPr>
            <p:nvPr/>
          </p:nvSpPr>
          <p:spPr bwMode="auto">
            <a:xfrm>
              <a:off x="1104" y="264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5" name="Oval 118"/>
            <p:cNvSpPr>
              <a:spLocks noChangeArrowheads="1"/>
            </p:cNvSpPr>
            <p:nvPr/>
          </p:nvSpPr>
          <p:spPr bwMode="auto">
            <a:xfrm>
              <a:off x="1104" y="273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6" name="Oval 119"/>
            <p:cNvSpPr>
              <a:spLocks noChangeArrowheads="1"/>
            </p:cNvSpPr>
            <p:nvPr/>
          </p:nvSpPr>
          <p:spPr bwMode="auto">
            <a:xfrm>
              <a:off x="672" y="297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7" name="Oval 120"/>
            <p:cNvSpPr>
              <a:spLocks noChangeArrowheads="1"/>
            </p:cNvSpPr>
            <p:nvPr/>
          </p:nvSpPr>
          <p:spPr bwMode="auto">
            <a:xfrm>
              <a:off x="1632" y="278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8" name="Oval 121"/>
            <p:cNvSpPr>
              <a:spLocks noChangeArrowheads="1"/>
            </p:cNvSpPr>
            <p:nvPr/>
          </p:nvSpPr>
          <p:spPr bwMode="auto">
            <a:xfrm>
              <a:off x="1680" y="307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79" name="Oval 122"/>
            <p:cNvSpPr>
              <a:spLocks noChangeArrowheads="1"/>
            </p:cNvSpPr>
            <p:nvPr/>
          </p:nvSpPr>
          <p:spPr bwMode="auto">
            <a:xfrm>
              <a:off x="1152" y="3552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0" name="Oval 123"/>
            <p:cNvSpPr>
              <a:spLocks noChangeArrowheads="1"/>
            </p:cNvSpPr>
            <p:nvPr/>
          </p:nvSpPr>
          <p:spPr bwMode="auto">
            <a:xfrm>
              <a:off x="432" y="326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1" name="Oval 124"/>
            <p:cNvSpPr>
              <a:spLocks noChangeArrowheads="1"/>
            </p:cNvSpPr>
            <p:nvPr/>
          </p:nvSpPr>
          <p:spPr bwMode="auto">
            <a:xfrm>
              <a:off x="432" y="292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2" name="Oval 125"/>
            <p:cNvSpPr>
              <a:spLocks noChangeArrowheads="1"/>
            </p:cNvSpPr>
            <p:nvPr/>
          </p:nvSpPr>
          <p:spPr bwMode="auto">
            <a:xfrm>
              <a:off x="768" y="345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3" name="Oval 126"/>
            <p:cNvSpPr>
              <a:spLocks noChangeArrowheads="1"/>
            </p:cNvSpPr>
            <p:nvPr/>
          </p:nvSpPr>
          <p:spPr bwMode="auto">
            <a:xfrm>
              <a:off x="720" y="3216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4" name="Oval 127"/>
            <p:cNvSpPr>
              <a:spLocks noChangeArrowheads="1"/>
            </p:cNvSpPr>
            <p:nvPr/>
          </p:nvSpPr>
          <p:spPr bwMode="auto">
            <a:xfrm>
              <a:off x="864" y="360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5" name="Oval 128"/>
            <p:cNvSpPr>
              <a:spLocks noChangeArrowheads="1"/>
            </p:cNvSpPr>
            <p:nvPr/>
          </p:nvSpPr>
          <p:spPr bwMode="auto">
            <a:xfrm>
              <a:off x="816" y="292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6" name="Oval 129"/>
            <p:cNvSpPr>
              <a:spLocks noChangeArrowheads="1"/>
            </p:cNvSpPr>
            <p:nvPr/>
          </p:nvSpPr>
          <p:spPr bwMode="auto">
            <a:xfrm>
              <a:off x="1056" y="3600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7" name="Oval 130"/>
            <p:cNvSpPr>
              <a:spLocks noChangeArrowheads="1"/>
            </p:cNvSpPr>
            <p:nvPr/>
          </p:nvSpPr>
          <p:spPr bwMode="auto">
            <a:xfrm>
              <a:off x="1728" y="3024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8" name="Oval 131"/>
            <p:cNvSpPr>
              <a:spLocks noChangeArrowheads="1"/>
            </p:cNvSpPr>
            <p:nvPr/>
          </p:nvSpPr>
          <p:spPr bwMode="auto">
            <a:xfrm>
              <a:off x="1536" y="292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89" name="Oval 132"/>
            <p:cNvSpPr>
              <a:spLocks noChangeArrowheads="1"/>
            </p:cNvSpPr>
            <p:nvPr/>
          </p:nvSpPr>
          <p:spPr bwMode="auto">
            <a:xfrm>
              <a:off x="1536" y="2688"/>
              <a:ext cx="48" cy="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0" name="Oval 133"/>
            <p:cNvSpPr>
              <a:spLocks noChangeArrowheads="1"/>
            </p:cNvSpPr>
            <p:nvPr/>
          </p:nvSpPr>
          <p:spPr bwMode="auto">
            <a:xfrm>
              <a:off x="672" y="3312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1" name="Oval 134"/>
            <p:cNvSpPr>
              <a:spLocks noChangeArrowheads="1"/>
            </p:cNvSpPr>
            <p:nvPr/>
          </p:nvSpPr>
          <p:spPr bwMode="auto">
            <a:xfrm>
              <a:off x="480" y="321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2" name="Oval 135"/>
            <p:cNvSpPr>
              <a:spLocks noChangeArrowheads="1"/>
            </p:cNvSpPr>
            <p:nvPr/>
          </p:nvSpPr>
          <p:spPr bwMode="auto">
            <a:xfrm>
              <a:off x="1200" y="3696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3" name="Oval 136"/>
            <p:cNvSpPr>
              <a:spLocks noChangeArrowheads="1"/>
            </p:cNvSpPr>
            <p:nvPr/>
          </p:nvSpPr>
          <p:spPr bwMode="auto">
            <a:xfrm>
              <a:off x="528" y="326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4" name="Oval 137"/>
            <p:cNvSpPr>
              <a:spLocks noChangeArrowheads="1"/>
            </p:cNvSpPr>
            <p:nvPr/>
          </p:nvSpPr>
          <p:spPr bwMode="auto">
            <a:xfrm>
              <a:off x="576" y="3360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5" name="Oval 138"/>
            <p:cNvSpPr>
              <a:spLocks noChangeArrowheads="1"/>
            </p:cNvSpPr>
            <p:nvPr/>
          </p:nvSpPr>
          <p:spPr bwMode="auto">
            <a:xfrm>
              <a:off x="672" y="340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6" name="Oval 139"/>
            <p:cNvSpPr>
              <a:spLocks noChangeArrowheads="1"/>
            </p:cNvSpPr>
            <p:nvPr/>
          </p:nvSpPr>
          <p:spPr bwMode="auto">
            <a:xfrm>
              <a:off x="624" y="3504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97" name="Oval 140"/>
            <p:cNvSpPr>
              <a:spLocks noChangeArrowheads="1"/>
            </p:cNvSpPr>
            <p:nvPr/>
          </p:nvSpPr>
          <p:spPr bwMode="auto">
            <a:xfrm>
              <a:off x="576" y="2928"/>
              <a:ext cx="144" cy="144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9598" name="Object 141"/>
            <p:cNvGraphicFramePr>
              <a:graphicFrameLocks noChangeAspect="1"/>
            </p:cNvGraphicFramePr>
            <p:nvPr/>
          </p:nvGraphicFramePr>
          <p:xfrm>
            <a:off x="2160" y="2448"/>
            <a:ext cx="1638" cy="1486"/>
          </p:xfrm>
          <a:graphic>
            <a:graphicData uri="http://schemas.openxmlformats.org/presentationml/2006/ole">
              <p:oleObj spid="_x0000_s19602" name="Bitmap Image" r:id="rId3" imgW="2152951" imgH="1952898" progId="PBrush">
                <p:embed/>
              </p:oleObj>
            </a:graphicData>
          </a:graphic>
        </p:graphicFrame>
        <p:sp>
          <p:nvSpPr>
            <p:cNvPr id="19599" name="Line 142"/>
            <p:cNvSpPr>
              <a:spLocks noChangeShapeType="1"/>
            </p:cNvSpPr>
            <p:nvPr/>
          </p:nvSpPr>
          <p:spPr bwMode="auto">
            <a:xfrm>
              <a:off x="1920" y="3168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00" name="Line 143"/>
            <p:cNvSpPr>
              <a:spLocks noChangeShapeType="1"/>
            </p:cNvSpPr>
            <p:nvPr/>
          </p:nvSpPr>
          <p:spPr bwMode="auto">
            <a:xfrm>
              <a:off x="3792" y="3168"/>
              <a:ext cx="24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1" name="TextBox 88"/>
          <p:cNvSpPr txBox="1">
            <a:spLocks noChangeArrowheads="1"/>
          </p:cNvSpPr>
          <p:nvPr/>
        </p:nvSpPr>
        <p:spPr bwMode="auto">
          <a:xfrm>
            <a:off x="0" y="649605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Types of PECVD Deposition</a:t>
            </a: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Quality Issues in CVD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Film Density</a:t>
            </a:r>
          </a:p>
          <a:p>
            <a:pPr eaLnBrk="1" hangingPunct="1"/>
            <a:r>
              <a:rPr lang="en-US" altLang="en-US" smtClean="0"/>
              <a:t>Film Stress</a:t>
            </a:r>
          </a:p>
          <a:p>
            <a:pPr eaLnBrk="1" hangingPunct="1"/>
            <a:r>
              <a:rPr lang="en-US" altLang="en-US" smtClean="0"/>
              <a:t>Included Contaminants</a:t>
            </a:r>
          </a:p>
          <a:p>
            <a:pPr eaLnBrk="1" hangingPunct="1"/>
            <a:r>
              <a:rPr lang="en-US" altLang="en-US" smtClean="0"/>
              <a:t>Surface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Types of PECVD Deposition</a:t>
            </a: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Advantages of PECVD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Lower processing temperature (~150 to 450</a:t>
            </a:r>
            <a:r>
              <a:rPr lang="en-US" altLang="en-US" sz="2800" baseline="30000" smtClean="0"/>
              <a:t>o</a:t>
            </a:r>
            <a:r>
              <a:rPr lang="en-US" altLang="en-US" sz="2800" smtClean="0"/>
              <a:t>C), gives a wide range of applications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Excellent gap-fill for high aspect ratio gaps (low density plasma)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Good film adhesion to the substrate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High deposition rates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Can have high film density due to few pinholes and voids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baseline="30000" smtClean="0"/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PECVD Limitations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Besides the expected substrate damage due to ion bombardment, PECVD has a tendency to create voids in trenches</a:t>
            </a:r>
          </a:p>
          <a:p>
            <a:pPr eaLnBrk="1" hangingPunct="1"/>
            <a:r>
              <a:rPr lang="en-US" altLang="en-US" smtClean="0"/>
              <a:t>Void creation is a function of Mean Free Path</a:t>
            </a:r>
          </a:p>
        </p:txBody>
      </p:sp>
      <p:grpSp>
        <p:nvGrpSpPr>
          <p:cNvPr id="23556" name="Group 15"/>
          <p:cNvGrpSpPr>
            <a:grpSpLocks/>
          </p:cNvGrpSpPr>
          <p:nvPr/>
        </p:nvGrpSpPr>
        <p:grpSpPr bwMode="auto">
          <a:xfrm>
            <a:off x="3276600" y="4800600"/>
            <a:ext cx="4097338" cy="1295400"/>
            <a:chOff x="3276600" y="4800600"/>
            <a:chExt cx="4097338" cy="1295400"/>
          </a:xfrm>
        </p:grpSpPr>
        <p:sp>
          <p:nvSpPr>
            <p:cNvPr id="23558" name="Rectangle 4"/>
            <p:cNvSpPr>
              <a:spLocks noChangeArrowheads="1"/>
            </p:cNvSpPr>
            <p:nvPr/>
          </p:nvSpPr>
          <p:spPr bwMode="auto">
            <a:xfrm>
              <a:off x="3886200" y="5791200"/>
              <a:ext cx="685800" cy="76200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59" name="Rectangle 5"/>
            <p:cNvSpPr>
              <a:spLocks noChangeArrowheads="1"/>
            </p:cNvSpPr>
            <p:nvPr/>
          </p:nvSpPr>
          <p:spPr bwMode="auto">
            <a:xfrm>
              <a:off x="4114800" y="5029200"/>
              <a:ext cx="1066800" cy="838200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0" name="Rectangle 6"/>
            <p:cNvSpPr>
              <a:spLocks noChangeArrowheads="1"/>
            </p:cNvSpPr>
            <p:nvPr/>
          </p:nvSpPr>
          <p:spPr bwMode="auto">
            <a:xfrm>
              <a:off x="3276600" y="5029200"/>
              <a:ext cx="838200" cy="838200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1" name="Rectangle 7"/>
            <p:cNvSpPr>
              <a:spLocks noChangeArrowheads="1"/>
            </p:cNvSpPr>
            <p:nvPr/>
          </p:nvSpPr>
          <p:spPr bwMode="auto">
            <a:xfrm>
              <a:off x="3276600" y="5105400"/>
              <a:ext cx="533400" cy="990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562" name="Rectangle 8"/>
            <p:cNvSpPr>
              <a:spLocks noChangeArrowheads="1"/>
            </p:cNvSpPr>
            <p:nvPr/>
          </p:nvSpPr>
          <p:spPr bwMode="auto">
            <a:xfrm>
              <a:off x="4648200" y="5105400"/>
              <a:ext cx="533400" cy="990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3563" name="Rectangle 9"/>
            <p:cNvSpPr>
              <a:spLocks noChangeArrowheads="1"/>
            </p:cNvSpPr>
            <p:nvPr/>
          </p:nvSpPr>
          <p:spPr bwMode="auto">
            <a:xfrm>
              <a:off x="3810000" y="5867400"/>
              <a:ext cx="838200" cy="228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4" name="AutoShape 12"/>
            <p:cNvSpPr>
              <a:spLocks noChangeArrowheads="1"/>
            </p:cNvSpPr>
            <p:nvPr/>
          </p:nvSpPr>
          <p:spPr bwMode="auto">
            <a:xfrm>
              <a:off x="4038600" y="5105400"/>
              <a:ext cx="304800" cy="3048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5" name="Oval 14"/>
            <p:cNvSpPr>
              <a:spLocks noChangeArrowheads="1"/>
            </p:cNvSpPr>
            <p:nvPr/>
          </p:nvSpPr>
          <p:spPr bwMode="auto">
            <a:xfrm>
              <a:off x="4038600" y="5257800"/>
              <a:ext cx="304800" cy="4572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6" name="Line 15"/>
            <p:cNvSpPr>
              <a:spLocks noChangeShapeType="1"/>
            </p:cNvSpPr>
            <p:nvPr/>
          </p:nvSpPr>
          <p:spPr bwMode="auto">
            <a:xfrm flipH="1">
              <a:off x="4191000" y="5105400"/>
              <a:ext cx="13716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Rectangle 16"/>
            <p:cNvSpPr>
              <a:spLocks noChangeArrowheads="1"/>
            </p:cNvSpPr>
            <p:nvPr/>
          </p:nvSpPr>
          <p:spPr bwMode="auto">
            <a:xfrm>
              <a:off x="5562600" y="4800600"/>
              <a:ext cx="181133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latin typeface="Times New Roman" panose="02020603050405020304" pitchFamily="18" charset="0"/>
                </a:rPr>
                <a:t>Key-hole defect</a:t>
              </a:r>
            </a:p>
          </p:txBody>
        </p:sp>
      </p:grpSp>
      <p:sp>
        <p:nvSpPr>
          <p:cNvPr id="23557" name="TextBox 88"/>
          <p:cNvSpPr txBox="1">
            <a:spLocks noChangeArrowheads="1"/>
          </p:cNvSpPr>
          <p:nvPr/>
        </p:nvSpPr>
        <p:spPr bwMode="auto">
          <a:xfrm>
            <a:off x="0" y="6384925"/>
            <a:ext cx="41148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Voids and MFP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grpSp>
        <p:nvGrpSpPr>
          <p:cNvPr id="24579" name="Group 25"/>
          <p:cNvGrpSpPr>
            <a:grpSpLocks/>
          </p:cNvGrpSpPr>
          <p:nvPr/>
        </p:nvGrpSpPr>
        <p:grpSpPr bwMode="auto">
          <a:xfrm>
            <a:off x="2743200" y="1219200"/>
            <a:ext cx="2286000" cy="1920875"/>
            <a:chOff x="2743200" y="1219200"/>
            <a:chExt cx="2286000" cy="1920875"/>
          </a:xfrm>
        </p:grpSpPr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>
              <a:off x="3429000" y="1219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88" name="Group 24"/>
            <p:cNvGrpSpPr>
              <a:grpSpLocks/>
            </p:cNvGrpSpPr>
            <p:nvPr/>
          </p:nvGrpSpPr>
          <p:grpSpPr bwMode="auto">
            <a:xfrm>
              <a:off x="2743200" y="1524000"/>
              <a:ext cx="2286000" cy="1616075"/>
              <a:chOff x="2743200" y="1524000"/>
              <a:chExt cx="2286000" cy="1616075"/>
            </a:xfrm>
          </p:grpSpPr>
          <p:sp>
            <p:nvSpPr>
              <p:cNvPr id="24589" name="Rectangle 8"/>
              <p:cNvSpPr>
                <a:spLocks noChangeArrowheads="1"/>
              </p:cNvSpPr>
              <p:nvPr/>
            </p:nvSpPr>
            <p:spPr bwMode="auto">
              <a:xfrm>
                <a:off x="3733800" y="2362200"/>
                <a:ext cx="685800" cy="76200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90" name="Rectangle 7"/>
              <p:cNvSpPr>
                <a:spLocks noChangeArrowheads="1"/>
              </p:cNvSpPr>
              <p:nvPr/>
            </p:nvSpPr>
            <p:spPr bwMode="auto">
              <a:xfrm>
                <a:off x="4419600" y="1600200"/>
                <a:ext cx="609600" cy="838200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91" name="Rectangle 6"/>
              <p:cNvSpPr>
                <a:spLocks noChangeArrowheads="1"/>
              </p:cNvSpPr>
              <p:nvPr/>
            </p:nvSpPr>
            <p:spPr bwMode="auto">
              <a:xfrm>
                <a:off x="3124200" y="1600200"/>
                <a:ext cx="609600" cy="838200"/>
              </a:xfrm>
              <a:prstGeom prst="rect">
                <a:avLst/>
              </a:prstGeom>
              <a:solidFill>
                <a:srgbClr val="66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92" name="Rectangle 3"/>
              <p:cNvSpPr>
                <a:spLocks noChangeArrowheads="1"/>
              </p:cNvSpPr>
              <p:nvPr/>
            </p:nvSpPr>
            <p:spPr bwMode="auto">
              <a:xfrm>
                <a:off x="3124200" y="1676400"/>
                <a:ext cx="533400" cy="99060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593" name="Rectangle 4"/>
              <p:cNvSpPr>
                <a:spLocks noChangeArrowheads="1"/>
              </p:cNvSpPr>
              <p:nvPr/>
            </p:nvSpPr>
            <p:spPr bwMode="auto">
              <a:xfrm>
                <a:off x="4495800" y="1676400"/>
                <a:ext cx="533400" cy="99060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594" name="Rectangle 5"/>
              <p:cNvSpPr>
                <a:spLocks noChangeArrowheads="1"/>
              </p:cNvSpPr>
              <p:nvPr/>
            </p:nvSpPr>
            <p:spPr bwMode="auto">
              <a:xfrm>
                <a:off x="3657600" y="2438400"/>
                <a:ext cx="838200" cy="228600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95" name="Line 9"/>
              <p:cNvSpPr>
                <a:spLocks noChangeShapeType="1"/>
              </p:cNvSpPr>
              <p:nvPr/>
            </p:nvSpPr>
            <p:spPr bwMode="auto">
              <a:xfrm flipH="1">
                <a:off x="3124200" y="1524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6" name="Line 10"/>
              <p:cNvSpPr>
                <a:spLocks noChangeShapeType="1"/>
              </p:cNvSpPr>
              <p:nvPr/>
            </p:nvSpPr>
            <p:spPr bwMode="auto">
              <a:xfrm>
                <a:off x="3581400" y="15240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7" name="Rectangle 12"/>
              <p:cNvSpPr>
                <a:spLocks noChangeArrowheads="1"/>
              </p:cNvSpPr>
              <p:nvPr/>
            </p:nvSpPr>
            <p:spPr bwMode="auto">
              <a:xfrm>
                <a:off x="2743200" y="1905000"/>
                <a:ext cx="3683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  <p:sp>
            <p:nvSpPr>
              <p:cNvPr id="24598" name="Line 13"/>
              <p:cNvSpPr>
                <a:spLocks noChangeShapeType="1"/>
              </p:cNvSpPr>
              <p:nvPr/>
            </p:nvSpPr>
            <p:spPr bwMode="auto">
              <a:xfrm flipV="1">
                <a:off x="2895600" y="16764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99" name="Line 14"/>
              <p:cNvSpPr>
                <a:spLocks noChangeShapeType="1"/>
              </p:cNvSpPr>
              <p:nvPr/>
            </p:nvSpPr>
            <p:spPr bwMode="auto">
              <a:xfrm>
                <a:off x="2895600" y="22860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0" name="Rectangle 15"/>
              <p:cNvSpPr>
                <a:spLocks noChangeArrowheads="1"/>
              </p:cNvSpPr>
              <p:nvPr/>
            </p:nvSpPr>
            <p:spPr bwMode="auto">
              <a:xfrm>
                <a:off x="3810000" y="2743200"/>
                <a:ext cx="423863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2000">
                    <a:solidFill>
                      <a:schemeClr val="tx2"/>
                    </a:solidFill>
                    <a:latin typeface="Times New Roman" panose="02020603050405020304" pitchFamily="18" charset="0"/>
                  </a:rPr>
                  <a:t>W</a:t>
                </a:r>
              </a:p>
            </p:txBody>
          </p:sp>
          <p:sp>
            <p:nvSpPr>
              <p:cNvPr id="24601" name="Line 16"/>
              <p:cNvSpPr>
                <a:spLocks noChangeShapeType="1"/>
              </p:cNvSpPr>
              <p:nvPr/>
            </p:nvSpPr>
            <p:spPr bwMode="auto">
              <a:xfrm flipH="1">
                <a:off x="3581400" y="28956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2" name="Line 17"/>
              <p:cNvSpPr>
                <a:spLocks noChangeShapeType="1"/>
              </p:cNvSpPr>
              <p:nvPr/>
            </p:nvSpPr>
            <p:spPr bwMode="auto">
              <a:xfrm>
                <a:off x="4267200" y="28956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24580" name="Object 24"/>
          <p:cNvGraphicFramePr>
            <a:graphicFrameLocks noChangeAspect="1"/>
          </p:cNvGraphicFramePr>
          <p:nvPr/>
        </p:nvGraphicFramePr>
        <p:xfrm>
          <a:off x="3048000" y="3352800"/>
          <a:ext cx="1981200" cy="1154113"/>
        </p:xfrm>
        <a:graphic>
          <a:graphicData uri="http://schemas.openxmlformats.org/presentationml/2006/ole">
            <p:oleObj spid="_x0000_s24605" name="Bitmap Image" r:id="rId3" imgW="1628571" imgH="914286" progId="PBrush">
              <p:embed/>
            </p:oleObj>
          </a:graphicData>
        </a:graphic>
      </p:graphicFrame>
      <p:graphicFrame>
        <p:nvGraphicFramePr>
          <p:cNvPr id="24581" name="Object 43"/>
          <p:cNvGraphicFramePr>
            <a:graphicFrameLocks noChangeAspect="1"/>
          </p:cNvGraphicFramePr>
          <p:nvPr/>
        </p:nvGraphicFramePr>
        <p:xfrm>
          <a:off x="2971800" y="4876800"/>
          <a:ext cx="2133600" cy="1258888"/>
        </p:xfrm>
        <a:graphic>
          <a:graphicData uri="http://schemas.openxmlformats.org/presentationml/2006/ole">
            <p:oleObj spid="_x0000_s24606" name="Bitmap Image" r:id="rId4" imgW="1666667" imgH="1000000" progId="PBrush">
              <p:embed/>
            </p:oleObj>
          </a:graphicData>
        </a:graphic>
      </p:graphicFrame>
      <p:sp>
        <p:nvSpPr>
          <p:cNvPr id="24582" name="Rectangle 44"/>
          <p:cNvSpPr>
            <a:spLocks noChangeArrowheads="1"/>
          </p:cNvSpPr>
          <p:nvPr/>
        </p:nvSpPr>
        <p:spPr bwMode="auto">
          <a:xfrm>
            <a:off x="5029200" y="1600200"/>
            <a:ext cx="2198688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Balanced mean free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path, rapid surface 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migration</a:t>
            </a: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Long mean free path, no surface migration </a:t>
            </a: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Short mean free path, no surface migration</a:t>
            </a:r>
          </a:p>
          <a:p>
            <a:pPr eaLnBrk="1" hangingPunct="1"/>
            <a:endParaRPr lang="en-US" altLang="en-US" sz="20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3" name="Line 45"/>
          <p:cNvSpPr>
            <a:spLocks noChangeShapeType="1"/>
          </p:cNvSpPr>
          <p:nvPr/>
        </p:nvSpPr>
        <p:spPr bwMode="auto">
          <a:xfrm flipH="1">
            <a:off x="3657600" y="4572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46"/>
          <p:cNvSpPr>
            <a:spLocks noChangeShapeType="1"/>
          </p:cNvSpPr>
          <p:nvPr/>
        </p:nvSpPr>
        <p:spPr bwMode="auto">
          <a:xfrm flipH="1">
            <a:off x="3733800" y="4648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47"/>
          <p:cNvSpPr>
            <a:spLocks noChangeShapeType="1"/>
          </p:cNvSpPr>
          <p:nvPr/>
        </p:nvSpPr>
        <p:spPr bwMode="auto">
          <a:xfrm flipH="1">
            <a:off x="3810000" y="48006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TextBox 88"/>
          <p:cNvSpPr txBox="1">
            <a:spLocks noChangeArrowheads="1"/>
          </p:cNvSpPr>
          <p:nvPr/>
        </p:nvSpPr>
        <p:spPr bwMode="auto">
          <a:xfrm>
            <a:off x="0" y="641350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Plasma Deposition and Photoresist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Unlike etching, photoresist is undesirable for plasma depositions</a:t>
            </a:r>
          </a:p>
          <a:p>
            <a:pPr lvl="1" eaLnBrk="1" hangingPunct="1"/>
            <a:r>
              <a:rPr lang="en-US" altLang="en-US" smtClean="0"/>
              <a:t>Besides thermal flow due to a heated substrate chuck, plasma will react with the photoresist resulting in a volatile product that contaminates the film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Plasma Deposition and Photoresist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990600" y="2209800"/>
            <a:ext cx="6553200" cy="3505200"/>
            <a:chOff x="96" y="1488"/>
            <a:chExt cx="4128" cy="2208"/>
          </a:xfrm>
        </p:grpSpPr>
        <p:sp>
          <p:nvSpPr>
            <p:cNvPr id="26629" name="Oval 4"/>
            <p:cNvSpPr>
              <a:spLocks noChangeArrowheads="1"/>
            </p:cNvSpPr>
            <p:nvPr/>
          </p:nvSpPr>
          <p:spPr bwMode="auto">
            <a:xfrm>
              <a:off x="960" y="1488"/>
              <a:ext cx="3264" cy="624"/>
            </a:xfrm>
            <a:prstGeom prst="ellipse">
              <a:avLst/>
            </a:prstGeom>
            <a:solidFill>
              <a:srgbClr val="66FF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Plasma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632" y="3408"/>
              <a:ext cx="2016" cy="28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Substrate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632" y="3216"/>
              <a:ext cx="2016" cy="192"/>
            </a:xfrm>
            <a:prstGeom prst="rect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Film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1632" y="3024"/>
              <a:ext cx="480" cy="19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PR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3168" y="3024"/>
              <a:ext cx="480" cy="19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>
                  <a:latin typeface="Times New Roman" panose="02020603050405020304" pitchFamily="18" charset="0"/>
                </a:rPr>
                <a:t>PR</a:t>
              </a:r>
            </a:p>
          </p:txBody>
        </p:sp>
        <p:sp>
          <p:nvSpPr>
            <p:cNvPr id="26634" name="Line 9"/>
            <p:cNvSpPr>
              <a:spLocks noChangeShapeType="1"/>
            </p:cNvSpPr>
            <p:nvPr/>
          </p:nvSpPr>
          <p:spPr bwMode="auto">
            <a:xfrm flipV="1">
              <a:off x="1536" y="27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Oval 10"/>
            <p:cNvSpPr>
              <a:spLocks noChangeArrowheads="1"/>
            </p:cNvSpPr>
            <p:nvPr/>
          </p:nvSpPr>
          <p:spPr bwMode="auto">
            <a:xfrm>
              <a:off x="1632" y="2880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6" name="Oval 11"/>
            <p:cNvSpPr>
              <a:spLocks noChangeArrowheads="1"/>
            </p:cNvSpPr>
            <p:nvPr/>
          </p:nvSpPr>
          <p:spPr bwMode="auto">
            <a:xfrm>
              <a:off x="1632" y="2640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7" name="Oval 12"/>
            <p:cNvSpPr>
              <a:spLocks noChangeArrowheads="1"/>
            </p:cNvSpPr>
            <p:nvPr/>
          </p:nvSpPr>
          <p:spPr bwMode="auto">
            <a:xfrm>
              <a:off x="1680" y="254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8" name="Oval 13"/>
            <p:cNvSpPr>
              <a:spLocks noChangeArrowheads="1"/>
            </p:cNvSpPr>
            <p:nvPr/>
          </p:nvSpPr>
          <p:spPr bwMode="auto">
            <a:xfrm>
              <a:off x="1680" y="2400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39" name="Oval 14"/>
            <p:cNvSpPr>
              <a:spLocks noChangeArrowheads="1"/>
            </p:cNvSpPr>
            <p:nvPr/>
          </p:nvSpPr>
          <p:spPr bwMode="auto">
            <a:xfrm>
              <a:off x="1776" y="2448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0" name="Oval 15"/>
            <p:cNvSpPr>
              <a:spLocks noChangeArrowheads="1"/>
            </p:cNvSpPr>
            <p:nvPr/>
          </p:nvSpPr>
          <p:spPr bwMode="auto">
            <a:xfrm>
              <a:off x="3216" y="2832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1" name="Oval 16"/>
            <p:cNvSpPr>
              <a:spLocks noChangeArrowheads="1"/>
            </p:cNvSpPr>
            <p:nvPr/>
          </p:nvSpPr>
          <p:spPr bwMode="auto">
            <a:xfrm>
              <a:off x="3360" y="2736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2" name="Oval 17"/>
            <p:cNvSpPr>
              <a:spLocks noChangeArrowheads="1"/>
            </p:cNvSpPr>
            <p:nvPr/>
          </p:nvSpPr>
          <p:spPr bwMode="auto">
            <a:xfrm>
              <a:off x="3312" y="2496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3" name="Line 18"/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Oval 19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5" name="Oval 20"/>
            <p:cNvSpPr>
              <a:spLocks noChangeArrowheads="1"/>
            </p:cNvSpPr>
            <p:nvPr/>
          </p:nvSpPr>
          <p:spPr bwMode="auto">
            <a:xfrm>
              <a:off x="3408" y="230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6" name="Oval 21"/>
            <p:cNvSpPr>
              <a:spLocks noChangeArrowheads="1"/>
            </p:cNvSpPr>
            <p:nvPr/>
          </p:nvSpPr>
          <p:spPr bwMode="auto">
            <a:xfrm>
              <a:off x="3408" y="254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7" name="Oval 22"/>
            <p:cNvSpPr>
              <a:spLocks noChangeArrowheads="1"/>
            </p:cNvSpPr>
            <p:nvPr/>
          </p:nvSpPr>
          <p:spPr bwMode="auto">
            <a:xfrm>
              <a:off x="3456" y="2640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8" name="Oval 23"/>
            <p:cNvSpPr>
              <a:spLocks noChangeArrowheads="1"/>
            </p:cNvSpPr>
            <p:nvPr/>
          </p:nvSpPr>
          <p:spPr bwMode="auto">
            <a:xfrm>
              <a:off x="3312" y="2688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49" name="Oval 24"/>
            <p:cNvSpPr>
              <a:spLocks noChangeArrowheads="1"/>
            </p:cNvSpPr>
            <p:nvPr/>
          </p:nvSpPr>
          <p:spPr bwMode="auto">
            <a:xfrm>
              <a:off x="1632" y="230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0" name="Oval 25"/>
            <p:cNvSpPr>
              <a:spLocks noChangeArrowheads="1"/>
            </p:cNvSpPr>
            <p:nvPr/>
          </p:nvSpPr>
          <p:spPr bwMode="auto">
            <a:xfrm>
              <a:off x="1680" y="278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1" name="Oval 26"/>
            <p:cNvSpPr>
              <a:spLocks noChangeArrowheads="1"/>
            </p:cNvSpPr>
            <p:nvPr/>
          </p:nvSpPr>
          <p:spPr bwMode="auto">
            <a:xfrm>
              <a:off x="1824" y="2304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2" name="Oval 27"/>
            <p:cNvSpPr>
              <a:spLocks noChangeArrowheads="1"/>
            </p:cNvSpPr>
            <p:nvPr/>
          </p:nvSpPr>
          <p:spPr bwMode="auto">
            <a:xfrm>
              <a:off x="1776" y="2592"/>
              <a:ext cx="48" cy="4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653" name="Line 28"/>
            <p:cNvSpPr>
              <a:spLocks noChangeShapeType="1"/>
            </p:cNvSpPr>
            <p:nvPr/>
          </p:nvSpPr>
          <p:spPr bwMode="auto">
            <a:xfrm>
              <a:off x="2880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4" name="Line 29"/>
            <p:cNvSpPr>
              <a:spLocks noChangeShapeType="1"/>
            </p:cNvSpPr>
            <p:nvPr/>
          </p:nvSpPr>
          <p:spPr bwMode="auto">
            <a:xfrm>
              <a:off x="3072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5" name="Line 30"/>
            <p:cNvSpPr>
              <a:spLocks noChangeShapeType="1"/>
            </p:cNvSpPr>
            <p:nvPr/>
          </p:nvSpPr>
          <p:spPr bwMode="auto">
            <a:xfrm>
              <a:off x="2400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6" name="Line 31"/>
            <p:cNvSpPr>
              <a:spLocks noChangeShapeType="1"/>
            </p:cNvSpPr>
            <p:nvPr/>
          </p:nvSpPr>
          <p:spPr bwMode="auto">
            <a:xfrm>
              <a:off x="2688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Line 32"/>
            <p:cNvSpPr>
              <a:spLocks noChangeShapeType="1"/>
            </p:cNvSpPr>
            <p:nvPr/>
          </p:nvSpPr>
          <p:spPr bwMode="auto">
            <a:xfrm>
              <a:off x="2256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Line 33"/>
            <p:cNvSpPr>
              <a:spLocks noChangeShapeType="1"/>
            </p:cNvSpPr>
            <p:nvPr/>
          </p:nvSpPr>
          <p:spPr bwMode="auto">
            <a:xfrm>
              <a:off x="2544" y="216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2112" y="3072"/>
              <a:ext cx="1056" cy="144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>
                  <a:latin typeface="Times New Roman" panose="02020603050405020304" pitchFamily="18" charset="0"/>
                </a:rPr>
                <a:t>Deposited Film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96" y="2160"/>
              <a:ext cx="141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Photoresist reacting </a:t>
              </a:r>
            </a:p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with plasma</a:t>
              </a:r>
            </a:p>
          </p:txBody>
        </p:sp>
        <p:sp>
          <p:nvSpPr>
            <p:cNvPr id="26661" name="Line 36"/>
            <p:cNvSpPr>
              <a:spLocks noChangeShapeType="1"/>
            </p:cNvSpPr>
            <p:nvPr/>
          </p:nvSpPr>
          <p:spPr bwMode="auto">
            <a:xfrm>
              <a:off x="1008" y="249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72" y="2688"/>
              <a:ext cx="13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tx2"/>
                  </a:solidFill>
                  <a:latin typeface="Times New Roman" panose="02020603050405020304" pitchFamily="18" charset="0"/>
                </a:rPr>
                <a:t>Contaminated film</a:t>
              </a:r>
            </a:p>
          </p:txBody>
        </p:sp>
        <p:sp>
          <p:nvSpPr>
            <p:cNvPr id="26663" name="Line 38"/>
            <p:cNvSpPr>
              <a:spLocks noChangeShapeType="1"/>
            </p:cNvSpPr>
            <p:nvPr/>
          </p:nvSpPr>
          <p:spPr bwMode="auto">
            <a:xfrm>
              <a:off x="2496" y="28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28" name="TextBox 88"/>
          <p:cNvSpPr txBox="1">
            <a:spLocks noChangeArrowheads="1"/>
          </p:cNvSpPr>
          <p:nvPr/>
        </p:nvSpPr>
        <p:spPr bwMode="auto">
          <a:xfrm>
            <a:off x="0" y="638810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Types of PECVD Deposition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PECVD Films</a:t>
            </a:r>
          </a:p>
        </p:txBody>
      </p:sp>
      <p:graphicFrame>
        <p:nvGraphicFramePr>
          <p:cNvPr id="26662" name="Group 38"/>
          <p:cNvGraphicFramePr>
            <a:graphicFrameLocks noGrp="1"/>
          </p:cNvGraphicFramePr>
          <p:nvPr/>
        </p:nvGraphicFramePr>
        <p:xfrm>
          <a:off x="685800" y="1066800"/>
          <a:ext cx="7848600" cy="5494339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1398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Polysilicon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Used as a gate material in semiconductor devices, and as a flexible material for MEMS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506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Silicon Nitride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Diffusion barrier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396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Silicon Dioxide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Dielectric layer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396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Borosilicate glass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BSG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396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Phosphosilicate glass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PSG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606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Boro-phospho-silicate glass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BPSG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606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Tungsten(W)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Used for via fill or barrier metal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1187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Copper(Cu)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Replacing aluminum as metal conductor in devices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  <p:sp>
        <p:nvSpPr>
          <p:cNvPr id="28704" name="TextBox 88"/>
          <p:cNvSpPr txBox="1">
            <a:spLocks noChangeArrowheads="1"/>
          </p:cNvSpPr>
          <p:nvPr/>
        </p:nvSpPr>
        <p:spPr bwMode="auto">
          <a:xfrm>
            <a:off x="0" y="660400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Polysilicon PECVD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Polysilicon contains many small single-crystal regions separated by grain boundaries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Doped polysilicon serves as a gate electrode in MOS devices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Polysilicon is also popular as a flexible material for MEMS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Polysilicon PECVD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Polysilicon is deposited in PECVD by a decomposition reaction </a:t>
            </a:r>
          </a:p>
          <a:p>
            <a:pPr eaLnBrk="1" hangingPunct="1"/>
            <a:r>
              <a:rPr lang="en-US" altLang="en-US" sz="2800" smtClean="0"/>
              <a:t>Silane (SiH</a:t>
            </a:r>
            <a:r>
              <a:rPr lang="en-US" altLang="en-US" sz="2800" baseline="-25000" smtClean="0"/>
              <a:t>4</a:t>
            </a:r>
            <a:r>
              <a:rPr lang="en-US" altLang="en-US" sz="2800" smtClean="0"/>
              <a:t>), upon exposure to RF, decomposes into solid silicon and hydrogen gas</a:t>
            </a:r>
          </a:p>
          <a:p>
            <a:pPr eaLnBrk="1" hangingPunct="1"/>
            <a:r>
              <a:rPr lang="en-US" altLang="en-US" sz="2800" smtClean="0"/>
              <a:t>The substrate chuck is heated to above 580</a:t>
            </a:r>
            <a:r>
              <a:rPr lang="en-US" altLang="en-US" sz="2800" baseline="30000" smtClean="0"/>
              <a:t>o</a:t>
            </a:r>
            <a:r>
              <a:rPr lang="en-US" altLang="en-US" sz="2800" smtClean="0"/>
              <a:t>c to insure the proper polycrystalline structure is realized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      SiH</a:t>
            </a:r>
            <a:r>
              <a:rPr lang="en-US" altLang="en-US" sz="2800" baseline="-25000" smtClean="0"/>
              <a:t>4 </a:t>
            </a:r>
            <a:r>
              <a:rPr lang="en-US" altLang="en-US" sz="2800" smtClean="0"/>
              <a:t>(gas) </a:t>
            </a:r>
            <a:r>
              <a:rPr lang="en-US" altLang="en-US" sz="2800" smtClean="0">
                <a:sym typeface="Symbol" panose="05050102010706020507" pitchFamily="18" charset="2"/>
              </a:rPr>
              <a:t>  Si (solid)  +  2H</a:t>
            </a:r>
            <a:r>
              <a:rPr lang="en-US" altLang="en-US" sz="28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800" smtClean="0">
                <a:sym typeface="Symbol" panose="05050102010706020507" pitchFamily="18" charset="2"/>
              </a:rPr>
              <a:t> (gas)</a:t>
            </a:r>
            <a:endParaRPr lang="en-US" altLang="en-US" sz="2800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Nanocrystalline Silicon (nc-Si)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smtClean="0"/>
              <a:t>nc-Si has small grains of crystalline silicon within the amorphous phase</a:t>
            </a:r>
          </a:p>
          <a:p>
            <a:r>
              <a:rPr lang="en-US" altLang="en-US" smtClean="0"/>
              <a:t>The grains are less than 100nm</a:t>
            </a:r>
          </a:p>
          <a:p>
            <a:r>
              <a:rPr lang="en-US" altLang="en-US" smtClean="0"/>
              <a:t>Behaves like a discrete gap semiconductor</a:t>
            </a:r>
          </a:p>
          <a:p>
            <a:r>
              <a:rPr lang="en-US" altLang="en-US" smtClean="0"/>
              <a:t>nc-Si has electron mobility much greater than that of amorphous silicon (a-Si)</a:t>
            </a:r>
          </a:p>
          <a:p>
            <a:r>
              <a:rPr lang="en-US" altLang="en-US" smtClean="0"/>
              <a:t>Has found use in solar cells due to its strong light absorption properties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Plasma Deposition 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3657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Plasma processing can be used to:</a:t>
            </a:r>
          </a:p>
          <a:p>
            <a:pPr lvl="1" eaLnBrk="1" hangingPunct="1"/>
            <a:r>
              <a:rPr lang="en-US" altLang="en-US" smtClean="0"/>
              <a:t>Deposit material (PECVD)</a:t>
            </a:r>
          </a:p>
          <a:p>
            <a:pPr lvl="1" eaLnBrk="1" hangingPunct="1"/>
            <a:r>
              <a:rPr lang="en-US" altLang="en-US" smtClean="0"/>
              <a:t>Remove material (etching, ashing, etc.)</a:t>
            </a:r>
          </a:p>
          <a:p>
            <a:pPr lvl="1" eaLnBrk="1" hangingPunct="1"/>
            <a:r>
              <a:rPr lang="en-US" altLang="en-US" smtClean="0"/>
              <a:t>Modify the surface through bombardment</a:t>
            </a:r>
          </a:p>
          <a:p>
            <a:pPr lvl="1" eaLnBrk="1" hangingPunct="1"/>
            <a:r>
              <a:rPr lang="en-US" altLang="en-US" smtClean="0"/>
              <a:t>Chemically modify the surface</a:t>
            </a:r>
          </a:p>
          <a:p>
            <a:pPr eaLnBrk="1" hangingPunct="1"/>
            <a:r>
              <a:rPr lang="en-US" altLang="en-US" sz="2800" smtClean="0"/>
              <a:t>These scenarios are complex chemical processes</a:t>
            </a:r>
          </a:p>
          <a:p>
            <a:pPr eaLnBrk="1" hangingPunct="1"/>
            <a:r>
              <a:rPr lang="en-US" altLang="en-US" sz="2800" smtClean="0"/>
              <a:t>Generally these consequences occur during any planned process, but the recipes are designed to have one result dominate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Nitride PECVD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Nitride is used 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final passivation layer on chips for scratch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moisture barrier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Radiation shielding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barrier against Na diffusion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PECVD nitride contains hydrogen (9-30%), this can degrade the film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PECVD nitride is also exposed to greater compressive stress due to ion bombardment, causing voids and cracks in underlying layers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Silicon Nitride: PECVD VS LPCVD</a:t>
            </a:r>
            <a:endParaRPr lang="en-US" altLang="en-US" sz="3600" smtClean="0">
              <a:solidFill>
                <a:srgbClr val="FF0000"/>
              </a:solidFill>
            </a:endParaRPr>
          </a:p>
        </p:txBody>
      </p:sp>
      <p:graphicFrame>
        <p:nvGraphicFramePr>
          <p:cNvPr id="32801" name="Group 33"/>
          <p:cNvGraphicFramePr>
            <a:graphicFrameLocks noGrp="1"/>
          </p:cNvGraphicFramePr>
          <p:nvPr/>
        </p:nvGraphicFramePr>
        <p:xfrm>
          <a:off x="838200" y="1219200"/>
          <a:ext cx="7315200" cy="4014788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  <a:gridCol w="2438400"/>
              </a:tblGrid>
              <a:tr h="5181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LPCVD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PECVD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812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Deposition 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Temperature(</a:t>
                      </a:r>
                      <a:r>
                        <a:rPr kumimoji="0" lang="en-US" sz="23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</a:t>
                      </a:r>
                      <a:endParaRPr kumimoji="0" lang="en-US" sz="23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700 to 800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to 400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Composition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 Coverage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Conformal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1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Stress at 23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 on 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silicon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(dynes/cm</a:t>
                      </a:r>
                      <a:r>
                        <a:rPr kumimoji="0" lang="en-US" sz="23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1.2-1.8 x 10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(Tensile)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1-8 x 10</a:t>
                      </a:r>
                      <a:r>
                        <a:rPr kumimoji="0" lang="en-US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(compressive and tensile)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23" name="TextBox 17"/>
          <p:cNvSpPr txBox="1">
            <a:spLocks noChangeArrowheads="1"/>
          </p:cNvSpPr>
          <p:nvPr/>
        </p:nvSpPr>
        <p:spPr bwMode="auto">
          <a:xfrm>
            <a:off x="5943600" y="6324600"/>
            <a:ext cx="3200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Andrzej Mieckowski Penn State Nanofabrication Facility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Nitride PECVD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PECVD nitride is formed by reacting silane with either ammonia (NH</a:t>
            </a:r>
            <a:r>
              <a:rPr lang="en-US" altLang="en-US" baseline="-25000" smtClean="0"/>
              <a:t>3</a:t>
            </a:r>
            <a:r>
              <a:rPr lang="en-US" altLang="en-US" smtClean="0"/>
              <a:t>) or nitrogen(N</a:t>
            </a:r>
            <a:r>
              <a:rPr lang="en-US" altLang="en-US" baseline="-25000" smtClean="0"/>
              <a:t>2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smtClean="0"/>
              <a:t>Using N</a:t>
            </a:r>
            <a:r>
              <a:rPr lang="en-US" altLang="en-US" baseline="-25000" smtClean="0"/>
              <a:t>2</a:t>
            </a:r>
            <a:r>
              <a:rPr lang="en-US" altLang="en-US" smtClean="0"/>
              <a:t> reduces the amount of hydrogen in the film, but is difficult to dissociate.</a:t>
            </a:r>
          </a:p>
          <a:p>
            <a:pPr eaLnBrk="1" hangingPunct="1"/>
            <a:r>
              <a:rPr lang="en-US" altLang="en-US" sz="2400" smtClean="0"/>
              <a:t>SiH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(gas)+NH</a:t>
            </a:r>
            <a:r>
              <a:rPr lang="en-US" altLang="en-US" sz="2400" baseline="-25000" smtClean="0"/>
              <a:t>3</a:t>
            </a:r>
            <a:r>
              <a:rPr lang="en-US" altLang="en-US" sz="2400" smtClean="0"/>
              <a:t>(gas)</a:t>
            </a:r>
            <a:r>
              <a:rPr lang="en-US" altLang="en-US" sz="2400" smtClean="0">
                <a:sym typeface="Symbol" panose="05050102010706020507" pitchFamily="18" charset="2"/>
              </a:rPr>
              <a:t>Si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x</a:t>
            </a:r>
            <a:r>
              <a:rPr lang="en-US" altLang="en-US" sz="2400" smtClean="0">
                <a:sym typeface="Symbol" panose="05050102010706020507" pitchFamily="18" charset="2"/>
              </a:rPr>
              <a:t>H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y</a:t>
            </a:r>
            <a:r>
              <a:rPr lang="en-US" altLang="en-US" sz="2400" smtClean="0">
                <a:sym typeface="Symbol" panose="05050102010706020507" pitchFamily="18" charset="2"/>
              </a:rPr>
              <a:t>N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z</a:t>
            </a:r>
            <a:r>
              <a:rPr lang="en-US" altLang="en-US" sz="2400" smtClean="0">
                <a:sym typeface="Symbol" panose="05050102010706020507" pitchFamily="18" charset="2"/>
              </a:rPr>
              <a:t>(solid)+H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400" smtClean="0">
                <a:sym typeface="Symbol" panose="05050102010706020507" pitchFamily="18" charset="2"/>
              </a:rPr>
              <a:t>(gas)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SiH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(gas)+N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(gas)</a:t>
            </a:r>
            <a:r>
              <a:rPr lang="en-US" altLang="en-US" sz="2400" smtClean="0">
                <a:sym typeface="Symbol" panose="05050102010706020507" pitchFamily="18" charset="2"/>
              </a:rPr>
              <a:t>Si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x</a:t>
            </a:r>
            <a:r>
              <a:rPr lang="en-US" altLang="en-US" sz="2400" smtClean="0">
                <a:sym typeface="Symbol" panose="05050102010706020507" pitchFamily="18" charset="2"/>
              </a:rPr>
              <a:t>H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y</a:t>
            </a:r>
            <a:r>
              <a:rPr lang="en-US" altLang="en-US" sz="2400" smtClean="0">
                <a:sym typeface="Symbol" panose="05050102010706020507" pitchFamily="18" charset="2"/>
              </a:rPr>
              <a:t>N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z</a:t>
            </a:r>
            <a:r>
              <a:rPr lang="en-US" altLang="en-US" sz="2400" smtClean="0">
                <a:sym typeface="Symbol" panose="05050102010706020507" pitchFamily="18" charset="2"/>
              </a:rPr>
              <a:t>(solid)+H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400" smtClean="0">
                <a:sym typeface="Symbol" panose="05050102010706020507" pitchFamily="18" charset="2"/>
              </a:rPr>
              <a:t>(gas)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Example Nitride PECVD Recipe</a:t>
            </a:r>
            <a:endParaRPr lang="en-US" altLang="en-US" sz="2400" smtClean="0">
              <a:solidFill>
                <a:srgbClr val="FF0000"/>
              </a:solidFill>
            </a:endParaRPr>
          </a:p>
        </p:txBody>
      </p:sp>
      <p:graphicFrame>
        <p:nvGraphicFramePr>
          <p:cNvPr id="34911" name="Group 95"/>
          <p:cNvGraphicFramePr>
            <a:graphicFrameLocks noGrp="1"/>
          </p:cNvGraphicFramePr>
          <p:nvPr/>
        </p:nvGraphicFramePr>
        <p:xfrm>
          <a:off x="152400" y="1295400"/>
          <a:ext cx="8788400" cy="3949707"/>
        </p:xfrm>
        <a:graphic>
          <a:graphicData uri="http://schemas.openxmlformats.org/drawingml/2006/table">
            <a:tbl>
              <a:tblPr/>
              <a:tblGrid>
                <a:gridCol w="876268"/>
                <a:gridCol w="877856"/>
                <a:gridCol w="873093"/>
                <a:gridCol w="877855"/>
                <a:gridCol w="877856"/>
                <a:gridCol w="208274"/>
                <a:gridCol w="996914"/>
                <a:gridCol w="1446161"/>
                <a:gridCol w="877855"/>
                <a:gridCol w="876268"/>
              </a:tblGrid>
              <a:tr h="871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Step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(Sec)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(Torr)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Cham Temp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 Temp (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Power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(W)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(SCCM)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NH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(SCCM)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SiH</a:t>
                      </a:r>
                      <a:r>
                        <a:rPr kumimoji="0" lang="en-US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(SCCM)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07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372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353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379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377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1437" marR="9143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375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1437" marR="9143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33" name="TextBox 17"/>
          <p:cNvSpPr txBox="1">
            <a:spLocks noChangeArrowheads="1"/>
          </p:cNvSpPr>
          <p:nvPr/>
        </p:nvSpPr>
        <p:spPr bwMode="auto">
          <a:xfrm>
            <a:off x="6324600" y="6430963"/>
            <a:ext cx="2895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Andrzej Mieckowski Penn State Nanofabrication Facility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Dioxide PECVD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Oxide is formed by reacting silane (SiH</a:t>
            </a:r>
            <a:r>
              <a:rPr lang="en-US" altLang="en-US" baseline="-25000" smtClean="0"/>
              <a:t>4</a:t>
            </a:r>
            <a:r>
              <a:rPr lang="en-US" altLang="en-US" smtClean="0"/>
              <a:t>) with either oxygen(O</a:t>
            </a:r>
            <a:r>
              <a:rPr lang="en-US" altLang="en-US" baseline="-25000" smtClean="0"/>
              <a:t>2</a:t>
            </a:r>
            <a:r>
              <a:rPr lang="en-US" altLang="en-US" smtClean="0"/>
              <a:t>), nitrous oxide(N</a:t>
            </a:r>
            <a:r>
              <a:rPr lang="en-US" altLang="en-US" baseline="-25000" smtClean="0"/>
              <a:t>2</a:t>
            </a:r>
            <a:r>
              <a:rPr lang="en-US" altLang="en-US" smtClean="0"/>
              <a:t>O), or carbon dioxide(CO</a:t>
            </a:r>
            <a:r>
              <a:rPr lang="en-US" altLang="en-US" baseline="-25000" smtClean="0"/>
              <a:t>2</a:t>
            </a:r>
            <a:r>
              <a:rPr lang="en-US" altLang="en-US" smtClean="0"/>
              <a:t>) in a plasma</a:t>
            </a:r>
          </a:p>
          <a:p>
            <a:pPr eaLnBrk="1" hangingPunct="1"/>
            <a:r>
              <a:rPr lang="en-US" altLang="en-US" smtClean="0"/>
              <a:t>Oxide can also be doped with boron(B</a:t>
            </a:r>
            <a:r>
              <a:rPr lang="en-US" altLang="en-US" baseline="-25000" smtClean="0"/>
              <a:t>2</a:t>
            </a:r>
            <a:r>
              <a:rPr lang="en-US" altLang="en-US" smtClean="0"/>
              <a:t>H</a:t>
            </a:r>
            <a:r>
              <a:rPr lang="en-US" altLang="en-US" baseline="-25000" smtClean="0"/>
              <a:t>6</a:t>
            </a:r>
            <a:r>
              <a:rPr lang="en-US" altLang="en-US" smtClean="0"/>
              <a:t>) or phosphorous(PH</a:t>
            </a:r>
            <a:r>
              <a:rPr lang="en-US" altLang="en-US" baseline="-25000" smtClean="0"/>
              <a:t>3</a:t>
            </a:r>
            <a:r>
              <a:rPr lang="en-US" altLang="en-US" smtClean="0"/>
              <a:t>) to form BSG or PSG respectively  </a:t>
            </a:r>
            <a:endParaRPr lang="en-US" altLang="en-US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Silicon Dioxide PECVD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</a:t>
            </a:r>
            <a:r>
              <a:rPr lang="en-US" altLang="en-US" baseline="-25000" smtClean="0"/>
              <a:t>2</a:t>
            </a:r>
            <a:r>
              <a:rPr lang="en-US" altLang="en-US" smtClean="0"/>
              <a:t> is generally not used due to its ability to readily react in the gas phase, generating particles that promote poor film quality</a:t>
            </a:r>
          </a:p>
          <a:p>
            <a:pPr eaLnBrk="1" hangingPunct="1"/>
            <a:r>
              <a:rPr lang="en-US" altLang="en-US" smtClean="0"/>
              <a:t>N</a:t>
            </a:r>
            <a:r>
              <a:rPr lang="en-US" altLang="en-US" baseline="-25000" smtClean="0"/>
              <a:t>2</a:t>
            </a:r>
            <a:r>
              <a:rPr lang="en-US" altLang="en-US" smtClean="0"/>
              <a:t>O is the preferred reactant due to its ability to produce a higher quality film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z="2400" smtClean="0"/>
              <a:t>SiH</a:t>
            </a:r>
            <a:r>
              <a:rPr lang="en-US" altLang="en-US" sz="2400" baseline="-25000" smtClean="0"/>
              <a:t>4</a:t>
            </a:r>
            <a:r>
              <a:rPr lang="en-US" altLang="en-US" sz="2400" smtClean="0"/>
              <a:t>(gas)+2N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O(gas)</a:t>
            </a:r>
            <a:r>
              <a:rPr lang="en-US" altLang="en-US" sz="2400" smtClean="0">
                <a:sym typeface="Symbol" panose="05050102010706020507" pitchFamily="18" charset="2"/>
              </a:rPr>
              <a:t>SiO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400" smtClean="0">
                <a:sym typeface="Symbol" panose="05050102010706020507" pitchFamily="18" charset="2"/>
              </a:rPr>
              <a:t>(solid)+2N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400" smtClean="0">
                <a:sym typeface="Symbol" panose="05050102010706020507" pitchFamily="18" charset="2"/>
              </a:rPr>
              <a:t>(gas)+2H</a:t>
            </a:r>
            <a:r>
              <a:rPr lang="en-US" altLang="en-US" sz="2400" baseline="-25000" smtClean="0">
                <a:sym typeface="Symbol" panose="05050102010706020507" pitchFamily="18" charset="2"/>
              </a:rPr>
              <a:t>2</a:t>
            </a:r>
            <a:r>
              <a:rPr lang="en-US" altLang="en-US" sz="2400" smtClean="0">
                <a:sym typeface="Symbol" panose="05050102010706020507" pitchFamily="18" charset="2"/>
              </a:rPr>
              <a:t>(gas) 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Tungsten PECVD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Tungsten is a refractory metal (mp = 3410 </a:t>
            </a:r>
            <a:r>
              <a:rPr lang="en-US" altLang="en-US" smtClean="0">
                <a:cs typeface="Arial" panose="020B0604020202020204" pitchFamily="34" charset="0"/>
              </a:rPr>
              <a:t>°</a:t>
            </a:r>
            <a:r>
              <a:rPr lang="en-US" altLang="en-US" smtClean="0"/>
              <a:t>C) widely used in multilevel metal structures as an interconnect and a barrier metal</a:t>
            </a:r>
          </a:p>
          <a:p>
            <a:pPr eaLnBrk="1" hangingPunct="1"/>
            <a:r>
              <a:rPr lang="en-US" altLang="en-US" smtClean="0"/>
              <a:t>Tungsten qualities</a:t>
            </a:r>
          </a:p>
          <a:p>
            <a:pPr lvl="1" eaLnBrk="1" hangingPunct="1"/>
            <a:r>
              <a:rPr lang="en-US" altLang="en-US" smtClean="0"/>
              <a:t>High conductivity</a:t>
            </a:r>
          </a:p>
          <a:p>
            <a:pPr lvl="1" eaLnBrk="1" hangingPunct="1"/>
            <a:r>
              <a:rPr lang="en-US" altLang="en-US" smtClean="0"/>
              <a:t>Excellent thermal capabilities</a:t>
            </a:r>
          </a:p>
          <a:p>
            <a:pPr lvl="1" eaLnBrk="1" hangingPunct="1"/>
            <a:r>
              <a:rPr lang="en-US" altLang="en-US" smtClean="0"/>
              <a:t>Good CVD step coverage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Tungsten PECVD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Tungsten deposition via PECVD is a fairly simple process</a:t>
            </a:r>
          </a:p>
          <a:p>
            <a:pPr eaLnBrk="1" hangingPunct="1"/>
            <a:r>
              <a:rPr lang="en-US" altLang="en-US" smtClean="0"/>
              <a:t>Tungsten hexafluoride (WF</a:t>
            </a:r>
            <a:r>
              <a:rPr lang="en-US" altLang="en-US" baseline="-25000" smtClean="0"/>
              <a:t>6</a:t>
            </a:r>
            <a:r>
              <a:rPr lang="en-US" altLang="en-US" smtClean="0"/>
              <a:t>) reacts with hydrogen to form solid tungsten and hydrofluoric acid vapor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800" smtClean="0"/>
              <a:t>WF</a:t>
            </a:r>
            <a:r>
              <a:rPr lang="en-US" altLang="en-US" sz="2800" baseline="-25000" smtClean="0"/>
              <a:t>6</a:t>
            </a:r>
            <a:r>
              <a:rPr lang="en-US" altLang="en-US" sz="2800" smtClean="0"/>
              <a:t>(gas) + 3H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(gas)</a:t>
            </a:r>
            <a:r>
              <a:rPr lang="en-US" altLang="en-US" sz="2800" baseline="-25000" smtClean="0"/>
              <a:t> 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Symbol" panose="05050102010706020507" pitchFamily="18" charset="2"/>
              </a:rPr>
              <a:t> W(solid) + 6HF(gas)</a:t>
            </a:r>
            <a:r>
              <a:rPr lang="en-US" altLang="en-US" baseline="-250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Copper PECVD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Copper is replacing aluminum as the metal conductor of choice in high speed devices</a:t>
            </a:r>
          </a:p>
          <a:p>
            <a:pPr eaLnBrk="1" hangingPunct="1"/>
            <a:r>
              <a:rPr lang="en-US" altLang="en-US" smtClean="0"/>
              <a:t>Copper qualities</a:t>
            </a:r>
          </a:p>
          <a:p>
            <a:pPr lvl="1" eaLnBrk="1" hangingPunct="1"/>
            <a:r>
              <a:rPr lang="en-US" altLang="en-US" smtClean="0"/>
              <a:t>Excellent conductivity</a:t>
            </a:r>
          </a:p>
          <a:p>
            <a:pPr lvl="1" eaLnBrk="1" hangingPunct="1"/>
            <a:r>
              <a:rPr lang="en-US" altLang="en-US" smtClean="0"/>
              <a:t>Low production cost</a:t>
            </a:r>
          </a:p>
          <a:p>
            <a:pPr lvl="1" eaLnBrk="1" hangingPunct="1"/>
            <a:r>
              <a:rPr lang="en-US" altLang="en-US" smtClean="0"/>
              <a:t>Good step coverage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Copper PECVD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Copper PECVD is the most common method of deposition</a:t>
            </a:r>
          </a:p>
          <a:p>
            <a:pPr eaLnBrk="1" hangingPunct="1"/>
            <a:r>
              <a:rPr lang="en-US" altLang="en-US" sz="2800" smtClean="0"/>
              <a:t>The metal organic bis-hexafluoroacetyl-acetonate-Cu</a:t>
            </a:r>
            <a:r>
              <a:rPr lang="en-US" altLang="en-US" sz="2800" baseline="30000" smtClean="0"/>
              <a:t>II</a:t>
            </a:r>
            <a:r>
              <a:rPr lang="en-US" altLang="en-US" sz="2800" smtClean="0"/>
              <a:t>, written as Cu(hfac)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 is placed into the system in powder form and is mixed with hydrogen gas and then vaporized and carried into the reaction chamber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        Cu(hfac)</a:t>
            </a:r>
            <a:r>
              <a:rPr lang="en-US" altLang="en-US" sz="2800" baseline="-25000" smtClean="0"/>
              <a:t>2 </a:t>
            </a:r>
            <a:r>
              <a:rPr lang="en-US" altLang="en-US" sz="2800" smtClean="0"/>
              <a:t>+ H</a:t>
            </a:r>
            <a:r>
              <a:rPr lang="en-US" altLang="en-US" sz="2800" baseline="-25000" smtClean="0"/>
              <a:t>2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Symbol" panose="05050102010706020507" pitchFamily="18" charset="2"/>
              </a:rPr>
              <a:t> Cu + 2H(hfac)</a:t>
            </a:r>
            <a:endParaRPr lang="en-US" altLang="en-US" sz="2800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Plasma Enhanced Chemical Vapor Deposition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deposition of films using plasma offers the unique combination of low temperature and good film composition and coverage</a:t>
            </a:r>
          </a:p>
          <a:p>
            <a:pPr eaLnBrk="1" hangingPunct="1"/>
            <a:r>
              <a:rPr lang="en-US" altLang="en-US" smtClean="0"/>
              <a:t>Some PECVD systems have the ability to etch and clean the substrate prior to deposition, reducing contamination 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/>
              <a:t>Plasma Deposition Introduction</a:t>
            </a: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RF power is used to break up gas molecules in a vacuum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Molecular fragments (radicals) readily bond to other atoms to form a film at the substrate’s surface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Gaseous by-products are removed by the vacuum pumping system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/>
              <a:t>The substrate may be heated to increase surface reactions and drive out contaminants 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-2081550"/>
            <a:ext cx="7772400" cy="1446550"/>
          </a:xfrm>
        </p:spPr>
        <p:txBody>
          <a:bodyPr>
            <a:spAutoFit/>
          </a:bodyPr>
          <a:lstStyle/>
          <a:p>
            <a:r>
              <a:rPr lang="en-US" smtClean="0"/>
              <a:t>Plasma Deposition Introduction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Plasma Deposition Introduction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70C0"/>
                </a:solidFill>
              </a:rPr>
              <a:t>Deposition Coverage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Six Basic Steps of Chemical Vapor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Film Growth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Issues Concerning PECVD Deposition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Types of PECVD Deposition</a:t>
            </a: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Deposition Step Coverage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 key quality issue in deposition is </a:t>
            </a:r>
            <a:r>
              <a:rPr lang="en-US" altLang="en-US" sz="2800" b="1" smtClean="0"/>
              <a:t>step coverage</a:t>
            </a:r>
          </a:p>
          <a:p>
            <a:pPr lvl="1" eaLnBrk="1" hangingPunct="1"/>
            <a:r>
              <a:rPr lang="en-US" altLang="en-US" sz="2400" smtClean="0"/>
              <a:t>The thickness of a deposited material over features relative to the thickness on the top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Step Coverage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286000" y="4572000"/>
            <a:ext cx="44846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Sidewall Step Coverage    = 100 x a/b (%)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Bottom Step Coverage      = 100 x d/b (%)</a:t>
            </a:r>
          </a:p>
          <a:p>
            <a:pPr eaLnBrk="1" hangingPunct="1"/>
            <a:r>
              <a:rPr lang="en-US" altLang="en-US" sz="2000">
                <a:solidFill>
                  <a:schemeClr val="tx2"/>
                </a:solidFill>
                <a:latin typeface="Times New Roman" panose="02020603050405020304" pitchFamily="18" charset="0"/>
              </a:rPr>
              <a:t>Conformality                     = 100 x a/c (%)</a:t>
            </a:r>
          </a:p>
        </p:txBody>
      </p:sp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8763" y="2366963"/>
            <a:ext cx="608647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rot="5400000">
            <a:off x="2706688" y="2781300"/>
            <a:ext cx="531812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267994" y="4037806"/>
            <a:ext cx="6096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3886200" y="3733800"/>
            <a:ext cx="4572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3886200" y="2743200"/>
            <a:ext cx="6096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619501" y="2781300"/>
            <a:ext cx="533400" cy="31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TextBox 19"/>
          <p:cNvSpPr txBox="1">
            <a:spLocks noChangeArrowheads="1"/>
          </p:cNvSpPr>
          <p:nvPr/>
        </p:nvSpPr>
        <p:spPr bwMode="auto">
          <a:xfrm>
            <a:off x="3962400" y="3363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251" name="TextBox 20"/>
          <p:cNvSpPr txBox="1">
            <a:spLocks noChangeArrowheads="1"/>
          </p:cNvSpPr>
          <p:nvPr/>
        </p:nvSpPr>
        <p:spPr bwMode="auto">
          <a:xfrm>
            <a:off x="2659063" y="2601913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252" name="TextBox 21"/>
          <p:cNvSpPr txBox="1">
            <a:spLocks noChangeArrowheads="1"/>
          </p:cNvSpPr>
          <p:nvPr/>
        </p:nvSpPr>
        <p:spPr bwMode="auto">
          <a:xfrm>
            <a:off x="4038600" y="26670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0253" name="TextBox 22"/>
          <p:cNvSpPr txBox="1">
            <a:spLocks noChangeArrowheads="1"/>
          </p:cNvSpPr>
          <p:nvPr/>
        </p:nvSpPr>
        <p:spPr bwMode="auto">
          <a:xfrm>
            <a:off x="4572000" y="3810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0254" name="TextBox 14"/>
          <p:cNvSpPr txBox="1">
            <a:spLocks noChangeArrowheads="1"/>
          </p:cNvSpPr>
          <p:nvPr/>
        </p:nvSpPr>
        <p:spPr bwMode="auto">
          <a:xfrm>
            <a:off x="420688" y="5715000"/>
            <a:ext cx="41148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"/>
              <a:t>Public Domain: Image Generated by CNEU Staff for free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Deposition Uniformity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Insuring uniform coverage </a:t>
            </a:r>
          </a:p>
          <a:p>
            <a:pPr lvl="1" eaLnBrk="1" hangingPunct="1"/>
            <a:r>
              <a:rPr lang="en-US" altLang="en-US" smtClean="0"/>
              <a:t>The substrate chuck is heated to control the morphology of the deposition</a:t>
            </a:r>
          </a:p>
          <a:p>
            <a:pPr lvl="1" eaLnBrk="1" hangingPunct="1"/>
            <a:r>
              <a:rPr lang="en-US" altLang="en-US" smtClean="0"/>
              <a:t>Plasma ion bombardment is also used to increase the mobility of adatoms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hysical and Chemical Vapor Deposition&amp;quot;&quot;/&gt;&lt;property id=&quot;20307&quot; value=&quot;330&quot;/&gt;&lt;/object&gt;&lt;object type=&quot;3&quot; unique_id=&quot;10005&quot;&gt;&lt;property id=&quot;20148&quot; value=&quot;5&quot;/&gt;&lt;property id=&quot;20300&quot; value=&quot;Slide 2 - &amp;quot;Outline&amp;quot;&quot;/&gt;&lt;property id=&quot;20307&quot; value=&quot;323&quot;/&gt;&lt;/object&gt;&lt;object type=&quot;3&quot; unique_id=&quot;10006&quot;&gt;&lt;property id=&quot;20148&quot; value=&quot;5&quot;/&gt;&lt;property id=&quot;20300&quot; value=&quot;Slide 3 - &amp;quot;Plasma Deposition Introduction&amp;quot;&quot;/&gt;&lt;property id=&quot;20307&quot; value=&quot;291&quot;/&gt;&lt;/object&gt;&lt;object type=&quot;3&quot; unique_id=&quot;10007&quot;&gt;&lt;property id=&quot;20148&quot; value=&quot;5&quot;/&gt;&lt;property id=&quot;20300&quot; value=&quot;Slide 4 - &amp;quot;Plasma Enhanced Chemical Vapor Deposition&amp;quot;&quot;/&gt;&lt;property id=&quot;20307&quot; value=&quot;320&quot;/&gt;&lt;/object&gt;&lt;object type=&quot;3&quot; unique_id=&quot;10008&quot;&gt;&lt;property id=&quot;20148&quot; value=&quot;5&quot;/&gt;&lt;property id=&quot;20300&quot; value=&quot;Slide 5 - &amp;quot;Plasma Deposition Introduction&amp;quot;&quot;/&gt;&lt;property id=&quot;20307&quot; value=&quot;306&quot;/&gt;&lt;/object&gt;&lt;object type=&quot;3&quot; unique_id=&quot;10009&quot;&gt;&lt;property id=&quot;20148&quot; value=&quot;5&quot;/&gt;&lt;property id=&quot;20300&quot; value=&quot;Slide 6 - &amp;quot;Outline&amp;quot;&quot;/&gt;&lt;property id=&quot;20307&quot; value=&quot;325&quot;/&gt;&lt;/object&gt;&lt;object type=&quot;3&quot; unique_id=&quot;10010&quot;&gt;&lt;property id=&quot;20148&quot; value=&quot;5&quot;/&gt;&lt;property id=&quot;20300&quot; value=&quot;Slide 7 - &amp;quot;Deposition Step Coverage&amp;quot;&quot;/&gt;&lt;property id=&quot;20307&quot; value=&quot;292&quot;/&gt;&lt;/object&gt;&lt;object type=&quot;3&quot; unique_id=&quot;10011&quot;&gt;&lt;property id=&quot;20148&quot; value=&quot;5&quot;/&gt;&lt;property id=&quot;20300&quot; value=&quot;Slide 8 - &amp;quot;Step Coverage&amp;quot;&quot;/&gt;&lt;property id=&quot;20307&quot; value=&quot;293&quot;/&gt;&lt;/object&gt;&lt;object type=&quot;3&quot; unique_id=&quot;10012&quot;&gt;&lt;property id=&quot;20148&quot; value=&quot;5&quot;/&gt;&lt;property id=&quot;20300&quot; value=&quot;Slide 9 - &amp;quot;Deposition Uniformity&amp;quot;&quot;/&gt;&lt;property id=&quot;20307&quot; value=&quot;295&quot;/&gt;&lt;/object&gt;&lt;object type=&quot;3&quot; unique_id=&quot;10013&quot;&gt;&lt;property id=&quot;20148&quot; value=&quot;5&quot;/&gt;&lt;property id=&quot;20300&quot; value=&quot;Slide 10 - &amp;quot;Outline&amp;quot;&quot;/&gt;&lt;property id=&quot;20307&quot; value=&quot;326&quot;/&gt;&lt;/object&gt;&lt;object type=&quot;3&quot; unique_id=&quot;10014&quot;&gt;&lt;property id=&quot;20148&quot; value=&quot;5&quot;/&gt;&lt;property id=&quot;20300&quot; value=&quot;Slide 11 - &amp;quot;Chemical Vapor &amp;#x0D;&amp;#x0A;Deposition Model&amp;quot;&quot;/&gt;&lt;property id=&quot;20307&quot; value=&quot;296&quot;/&gt;&lt;/object&gt;&lt;object type=&quot;3&quot; unique_id=&quot;10015&quot;&gt;&lt;property id=&quot;20148&quot; value=&quot;5&quot;/&gt;&lt;property id=&quot;20300&quot; value=&quot;Slide 12 - &amp;quot;Chemical Vapor Deposition Model&amp;quot;&quot;/&gt;&lt;property id=&quot;20307&quot; value=&quot;297&quot;/&gt;&lt;/object&gt;&lt;object type=&quot;3&quot; unique_id=&quot;10016&quot;&gt;&lt;property id=&quot;20148&quot; value=&quot;5&quot;/&gt;&lt;property id=&quot;20300&quot; value=&quot;Slide 13 - &amp;quot;Outline&amp;quot;&quot;/&gt;&lt;property id=&quot;20307&quot; value=&quot;327&quot;/&gt;&lt;/object&gt;&lt;object type=&quot;3&quot; unique_id=&quot;10017&quot;&gt;&lt;property id=&quot;20148&quot; value=&quot;5&quot;/&gt;&lt;property id=&quot;20300&quot; value=&quot;Slide 14 - &amp;quot;Forming a Film&amp;quot;&quot;/&gt;&lt;property id=&quot;20307&quot; value=&quot;298&quot;/&gt;&lt;/object&gt;&lt;object type=&quot;3&quot; unique_id=&quot;10018&quot;&gt;&lt;property id=&quot;20148&quot; value=&quot;5&quot;/&gt;&lt;property id=&quot;20300&quot; value=&quot;Slide 15 - &amp;quot;Nucleation&amp;quot;&quot;/&gt;&lt;property id=&quot;20307&quot; value=&quot;299&quot;/&gt;&lt;/object&gt;&lt;object type=&quot;3&quot; unique_id=&quot;10019&quot;&gt;&lt;property id=&quot;20148&quot; value=&quot;5&quot;/&gt;&lt;property id=&quot;20300&quot; value=&quot;Slide 16 - &amp;quot;Island Growth&amp;quot;&quot;/&gt;&lt;property id=&quot;20307&quot; value=&quot;300&quot;/&gt;&lt;/object&gt;&lt;object type=&quot;3&quot; unique_id=&quot;10020&quot;&gt;&lt;property id=&quot;20148&quot; value=&quot;5&quot;/&gt;&lt;property id=&quot;20300&quot; value=&quot;Slide 17 - &amp;quot;Coalescence&amp;quot;&quot;/&gt;&lt;property id=&quot;20307&quot; value=&quot;301&quot;/&gt;&lt;/object&gt;&lt;object type=&quot;3&quot; unique_id=&quot;10021&quot;&gt;&lt;property id=&quot;20148&quot; value=&quot;5&quot;/&gt;&lt;property id=&quot;20300&quot; value=&quot;Slide 18 - &amp;quot;Outline&amp;quot;&quot;/&gt;&lt;property id=&quot;20307&quot; value=&quot;328&quot;/&gt;&lt;/object&gt;&lt;object type=&quot;3&quot; unique_id=&quot;10022&quot;&gt;&lt;property id=&quot;20148&quot; value=&quot;5&quot;/&gt;&lt;property id=&quot;20300&quot; value=&quot;Slide 19 - &amp;quot;Quality Issues in CVD&amp;quot;&quot;/&gt;&lt;property id=&quot;20307&quot; value=&quot;269&quot;/&gt;&lt;/object&gt;&lt;object type=&quot;3&quot; unique_id=&quot;10023&quot;&gt;&lt;property id=&quot;20148&quot; value=&quot;5&quot;/&gt;&lt;property id=&quot;20300&quot; value=&quot;Slide 20 - &amp;quot;Advantages of PECVD&amp;quot;&quot;/&gt;&lt;property id=&quot;20307&quot; value=&quot;258&quot;/&gt;&lt;/object&gt;&lt;object type=&quot;3&quot; unique_id=&quot;10024&quot;&gt;&lt;property id=&quot;20148&quot; value=&quot;5&quot;/&gt;&lt;property id=&quot;20300&quot; value=&quot;Slide 21 - &amp;quot;PECVD Limitations&amp;quot;&quot;/&gt;&lt;property id=&quot;20307&quot; value=&quot;266&quot;/&gt;&lt;/object&gt;&lt;object type=&quot;3&quot; unique_id=&quot;10025&quot;&gt;&lt;property id=&quot;20148&quot; value=&quot;5&quot;/&gt;&lt;property id=&quot;20300&quot; value=&quot;Slide 22 - &amp;quot;Voids and MFP&amp;quot;&quot;/&gt;&lt;property id=&quot;20307&quot; value=&quot;267&quot;/&gt;&lt;/object&gt;&lt;object type=&quot;3&quot; unique_id=&quot;10026&quot;&gt;&lt;property id=&quot;20148&quot; value=&quot;5&quot;/&gt;&lt;property id=&quot;20300&quot; value=&quot;Slide 23 - &amp;quot;Plasma Deposition and Photoresist&amp;quot;&quot;/&gt;&lt;property id=&quot;20307&quot; value=&quot;317&quot;/&gt;&lt;/object&gt;&lt;object type=&quot;3&quot; unique_id=&quot;10027&quot;&gt;&lt;property id=&quot;20148&quot; value=&quot;5&quot;/&gt;&lt;property id=&quot;20300&quot; value=&quot;Slide 24 - &amp;quot;Plasma Deposition and Photoresist&amp;quot;&quot;/&gt;&lt;property id=&quot;20307&quot; value=&quot;318&quot;/&gt;&lt;/object&gt;&lt;object type=&quot;3&quot; unique_id=&quot;10028&quot;&gt;&lt;property id=&quot;20148&quot; value=&quot;5&quot;/&gt;&lt;property id=&quot;20300&quot; value=&quot;Slide 25 - &amp;quot;Outline&amp;quot;&quot;/&gt;&lt;property id=&quot;20307&quot; value=&quot;329&quot;/&gt;&lt;/object&gt;&lt;object type=&quot;3&quot; unique_id=&quot;10029&quot;&gt;&lt;property id=&quot;20148&quot; value=&quot;5&quot;/&gt;&lt;property id=&quot;20300&quot; value=&quot;Slide 26 - &amp;quot;PECVD Films&amp;quot;&quot;/&gt;&lt;property id=&quot;20307&quot; value=&quot;268&quot;/&gt;&lt;/object&gt;&lt;object type=&quot;3&quot; unique_id=&quot;10030&quot;&gt;&lt;property id=&quot;20148&quot; value=&quot;5&quot;/&gt;&lt;property id=&quot;20300&quot; value=&quot;Slide 27 - &amp;quot;Polysilicon PECVD&amp;quot;&quot;/&gt;&lt;property id=&quot;20307&quot; value=&quot;272&quot;/&gt;&lt;/object&gt;&lt;object type=&quot;3&quot; unique_id=&quot;10031&quot;&gt;&lt;property id=&quot;20148&quot; value=&quot;5&quot;/&gt;&lt;property id=&quot;20300&quot; value=&quot;Slide 28 - &amp;quot;Polysilicon PECVD&amp;quot;&quot;/&gt;&lt;property id=&quot;20307&quot; value=&quot;274&quot;/&gt;&lt;/object&gt;&lt;object type=&quot;3&quot; unique_id=&quot;10032&quot;&gt;&lt;property id=&quot;20148&quot; value=&quot;5&quot;/&gt;&lt;property id=&quot;20300&quot; value=&quot;Slide 29 - &amp;quot;Nanocrystalline Silicon (nc-Si)&amp;quot;&quot;/&gt;&lt;property id=&quot;20307&quot; value=&quot;324&quot;/&gt;&lt;/object&gt;&lt;object type=&quot;3&quot; unique_id=&quot;10033&quot;&gt;&lt;property id=&quot;20148&quot; value=&quot;5&quot;/&gt;&lt;property id=&quot;20300&quot; value=&quot;Slide 30 - &amp;quot;Silicon Nitride PECVD&amp;quot;&quot;/&gt;&lt;property id=&quot;20307&quot; value=&quot;262&quot;/&gt;&lt;/object&gt;&lt;object type=&quot;3&quot; unique_id=&quot;10034&quot;&gt;&lt;property id=&quot;20148&quot; value=&quot;5&quot;/&gt;&lt;property id=&quot;20300&quot; value=&quot;Slide 31 - &amp;quot;Silicon Nitride: PECVD VS LPCVD&amp;quot;&quot;/&gt;&lt;property id=&quot;20307&quot; value=&quot;264&quot;/&gt;&lt;/object&gt;&lt;object type=&quot;3&quot; unique_id=&quot;10035&quot;&gt;&lt;property id=&quot;20148&quot; value=&quot;5&quot;/&gt;&lt;property id=&quot;20300&quot; value=&quot;Slide 32 - &amp;quot;Silicon Nitride PECVD&amp;quot;&quot;/&gt;&lt;property id=&quot;20307&quot; value=&quot;263&quot;/&gt;&lt;/object&gt;&lt;object type=&quot;3&quot; unique_id=&quot;10036&quot;&gt;&lt;property id=&quot;20148&quot; value=&quot;5&quot;/&gt;&lt;property id=&quot;20300&quot; value=&quot;Slide 33 - &amp;quot;Example Nitride PECVD Recipe&amp;quot;&quot;/&gt;&lt;property id=&quot;20307&quot; value=&quot;265&quot;/&gt;&lt;/object&gt;&lt;object type=&quot;3&quot; unique_id=&quot;10037&quot;&gt;&lt;property id=&quot;20148&quot; value=&quot;5&quot;/&gt;&lt;property id=&quot;20300&quot; value=&quot;Slide 34 - &amp;quot;Silicon Dioxide PECVD&amp;quot;&quot;/&gt;&lt;property id=&quot;20307&quot; value=&quot;259&quot;/&gt;&lt;/object&gt;&lt;object type=&quot;3&quot; unique_id=&quot;10038&quot;&gt;&lt;property id=&quot;20148&quot; value=&quot;5&quot;/&gt;&lt;property id=&quot;20300&quot; value=&quot;Slide 35 - &amp;quot;Silicon Dioxide PECVD&amp;quot;&quot;/&gt;&lt;property id=&quot;20307&quot; value=&quot;260&quot;/&gt;&lt;/object&gt;&lt;object type=&quot;3&quot; unique_id=&quot;10039&quot;&gt;&lt;property id=&quot;20148&quot; value=&quot;5&quot;/&gt;&lt;property id=&quot;20300&quot; value=&quot;Slide 36 - &amp;quot;Tungsten PECVD&amp;quot;&quot;/&gt;&lt;property id=&quot;20307&quot; value=&quot;271&quot;/&gt;&lt;/object&gt;&lt;object type=&quot;3&quot; unique_id=&quot;10040&quot;&gt;&lt;property id=&quot;20148&quot; value=&quot;5&quot;/&gt;&lt;property id=&quot;20300&quot; value=&quot;Slide 37 - &amp;quot;Tungsten PECVD&amp;quot;&quot;/&gt;&lt;property id=&quot;20307&quot; value=&quot;275&quot;/&gt;&lt;/object&gt;&lt;object type=&quot;3&quot; unique_id=&quot;10041&quot;&gt;&lt;property id=&quot;20148&quot; value=&quot;5&quot;/&gt;&lt;property id=&quot;20300&quot; value=&quot;Slide 38 - &amp;quot;Copper PECVD&amp;quot;&quot;/&gt;&lt;property id=&quot;20307&quot; value=&quot;276&quot;/&gt;&lt;/object&gt;&lt;object type=&quot;3&quot; unique_id=&quot;10042&quot;&gt;&lt;property id=&quot;20148&quot; value=&quot;5&quot;/&gt;&lt;property id=&quot;20300&quot; value=&quot;Slide 39 - &amp;quot;Copper PECVD&amp;quot;&quot;/&gt;&lt;property id=&quot;20307&quot; value=&quot;277&quot;/&gt;&lt;/object&gt;&lt;/object&gt;&lt;/object&gt;&lt;/database&gt;"/>
</p:tagLst>
</file>

<file path=ppt/theme/theme1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nmtppt</Template>
  <TotalTime>1053</TotalTime>
  <Words>1563</Words>
  <Application>Microsoft Office PowerPoint</Application>
  <PresentationFormat>On-screen Show (4:3)</PresentationFormat>
  <Paragraphs>327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Presentation1</vt:lpstr>
      <vt:lpstr>Bitmap Image</vt:lpstr>
      <vt:lpstr>Physical and Chemical Vapor Deposition</vt:lpstr>
      <vt:lpstr>Outline</vt:lpstr>
      <vt:lpstr>Plasma Deposition Introduction</vt:lpstr>
      <vt:lpstr>Plasma Enhanced Chemical Vapor Deposition</vt:lpstr>
      <vt:lpstr>Plasma Deposition Introduction</vt:lpstr>
      <vt:lpstr>Outline</vt:lpstr>
      <vt:lpstr>Deposition Step Coverage</vt:lpstr>
      <vt:lpstr>Step Coverage</vt:lpstr>
      <vt:lpstr>Deposition Uniformity</vt:lpstr>
      <vt:lpstr>Outline</vt:lpstr>
      <vt:lpstr>Chemical Vapor  Deposition Model</vt:lpstr>
      <vt:lpstr>Chemical Vapor Deposition Model</vt:lpstr>
      <vt:lpstr>Outline</vt:lpstr>
      <vt:lpstr>Forming a Film</vt:lpstr>
      <vt:lpstr>Nucleation</vt:lpstr>
      <vt:lpstr>Island Growth</vt:lpstr>
      <vt:lpstr>Coalescence</vt:lpstr>
      <vt:lpstr>Outline</vt:lpstr>
      <vt:lpstr>Quality Issues in CVD</vt:lpstr>
      <vt:lpstr>Advantages of PECVD</vt:lpstr>
      <vt:lpstr>PECVD Limitations</vt:lpstr>
      <vt:lpstr>Voids and MFP</vt:lpstr>
      <vt:lpstr>Plasma Deposition and Photoresist</vt:lpstr>
      <vt:lpstr>Plasma Deposition and Photoresist</vt:lpstr>
      <vt:lpstr>Outline</vt:lpstr>
      <vt:lpstr>PECVD Films</vt:lpstr>
      <vt:lpstr>Polysilicon PECVD</vt:lpstr>
      <vt:lpstr>Polysilicon PECVD</vt:lpstr>
      <vt:lpstr>Nanocrystalline Silicon (nc-Si)</vt:lpstr>
      <vt:lpstr>Silicon Nitride PECVD</vt:lpstr>
      <vt:lpstr>Silicon Nitride: PECVD VS LPCVD</vt:lpstr>
      <vt:lpstr>Silicon Nitride PECVD</vt:lpstr>
      <vt:lpstr>Example Nitride PECVD Recipe</vt:lpstr>
      <vt:lpstr>Silicon Dioxide PECVD</vt:lpstr>
      <vt:lpstr>Silicon Dioxide PECVD</vt:lpstr>
      <vt:lpstr>Tungsten PECVD</vt:lpstr>
      <vt:lpstr>Tungsten PECVD</vt:lpstr>
      <vt:lpstr>Copper PECVD</vt:lpstr>
      <vt:lpstr>Copper PECVD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Nanofabrication Manufacturing Technology</dc:title>
  <dc:creator>jgm145</dc:creator>
  <cp:lastModifiedBy>Engineering Computer Network</cp:lastModifiedBy>
  <cp:revision>88</cp:revision>
  <dcterms:created xsi:type="dcterms:W3CDTF">2002-02-22T20:24:57Z</dcterms:created>
  <dcterms:modified xsi:type="dcterms:W3CDTF">2018-04-19T22:04:54Z</dcterms:modified>
</cp:coreProperties>
</file>