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2"/>
  </p:notesMasterIdLst>
  <p:handoutMasterIdLst>
    <p:handoutMasterId r:id="rId23"/>
  </p:handoutMasterIdLst>
  <p:sldIdLst>
    <p:sldId id="372" r:id="rId2"/>
    <p:sldId id="314" r:id="rId3"/>
    <p:sldId id="335" r:id="rId4"/>
    <p:sldId id="370" r:id="rId5"/>
    <p:sldId id="315" r:id="rId6"/>
    <p:sldId id="258" r:id="rId7"/>
    <p:sldId id="319" r:id="rId8"/>
    <p:sldId id="322" r:id="rId9"/>
    <p:sldId id="338" r:id="rId10"/>
    <p:sldId id="331" r:id="rId11"/>
    <p:sldId id="320" r:id="rId12"/>
    <p:sldId id="321" r:id="rId13"/>
    <p:sldId id="318" r:id="rId14"/>
    <p:sldId id="339" r:id="rId15"/>
    <p:sldId id="260" r:id="rId16"/>
    <p:sldId id="344" r:id="rId17"/>
    <p:sldId id="288" r:id="rId18"/>
    <p:sldId id="289" r:id="rId19"/>
    <p:sldId id="316" r:id="rId20"/>
    <p:sldId id="317"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FF00"/>
    <a:srgbClr val="FFCC66"/>
    <a:srgbClr val="66FF99"/>
    <a:srgbClr val="33CCCC"/>
    <a:srgbClr val="9933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7" autoAdjust="0"/>
    <p:restoredTop sz="95249" autoAdjust="0"/>
  </p:normalViewPr>
  <p:slideViewPr>
    <p:cSldViewPr>
      <p:cViewPr varScale="1">
        <p:scale>
          <a:sx n="117" d="100"/>
          <a:sy n="117" d="100"/>
        </p:scale>
        <p:origin x="-26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0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0FFC3A10-5723-4778-9ADD-1A0B6AFFFBAC}" type="datetimeFigureOut">
              <a:rPr lang="en-US"/>
              <a:pPr>
                <a:defRPr/>
              </a:pPr>
              <a:t>3/15/18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27A4164-DEB9-47F5-8305-59DABEFA173E}" type="slidenum">
              <a:rPr lang="en-US" altLang="en-US"/>
              <a:pPr/>
              <a:t>‹#›</a:t>
            </a:fld>
            <a:endParaRPr lang="en-US" altLang="en-US"/>
          </a:p>
        </p:txBody>
      </p:sp>
    </p:spTree>
    <p:extLst>
      <p:ext uri="{BB962C8B-B14F-4D97-AF65-F5344CB8AC3E}">
        <p14:creationId xmlns:p14="http://schemas.microsoft.com/office/powerpoint/2010/main" val="1225095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7272955E-DCDF-4A53-BE83-BD3A56C1D0E3}" type="datetimeFigureOut">
              <a:rPr lang="en-US"/>
              <a:pPr>
                <a:defRPr/>
              </a:pPr>
              <a:t>3/15/18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C44639F-F874-4084-B3A5-FAF80FFA91D0}" type="slidenum">
              <a:rPr lang="en-US" altLang="en-US"/>
              <a:pPr/>
              <a:t>‹#›</a:t>
            </a:fld>
            <a:endParaRPr lang="en-US" altLang="en-US"/>
          </a:p>
        </p:txBody>
      </p:sp>
    </p:spTree>
    <p:extLst>
      <p:ext uri="{BB962C8B-B14F-4D97-AF65-F5344CB8AC3E}">
        <p14:creationId xmlns:p14="http://schemas.microsoft.com/office/powerpoint/2010/main" val="3943952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8453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6961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983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4983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5009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3657600"/>
          </a:xfrm>
        </p:spPr>
        <p:txBody>
          <a:bodyPr/>
          <a:lstStyle/>
          <a:p>
            <a:pPr lvl="0"/>
            <a:endParaRPr lang="en-US" noProof="0" dirty="0" smtClean="0"/>
          </a:p>
        </p:txBody>
      </p:sp>
    </p:spTree>
    <p:extLst>
      <p:ext uri="{BB962C8B-B14F-4D97-AF65-F5344CB8AC3E}">
        <p14:creationId xmlns:p14="http://schemas.microsoft.com/office/powerpoint/2010/main" val="72885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539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929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0557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9398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8822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739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0796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2912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defRPr/>
            </a:pPr>
            <a:r>
              <a:rPr lang="en-US" altLang="en-US" sz="800" dirty="0" smtClean="0"/>
              <a:t>www.nano4me.org</a:t>
            </a:r>
          </a:p>
        </p:txBody>
      </p:sp>
      <p:sp>
        <p:nvSpPr>
          <p:cNvPr id="6"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800" dirty="0" smtClean="0"/>
              <a:t>© 2018 The Pennsylvania State University</a:t>
            </a:r>
          </a:p>
        </p:txBody>
      </p:sp>
      <p:sp>
        <p:nvSpPr>
          <p:cNvPr id="7" name="Rectangle 5"/>
          <p:cNvSpPr>
            <a:spLocks noChangeArrowheads="1"/>
          </p:cNvSpPr>
          <p:nvPr userDrawn="1"/>
        </p:nvSpPr>
        <p:spPr bwMode="auto">
          <a:xfrm>
            <a:off x="0" y="6642100"/>
            <a:ext cx="9144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r>
              <a:rPr lang="en-US" altLang="en-US" sz="800" dirty="0" smtClean="0"/>
              <a:t>Plasmas and Materials </a:t>
            </a:r>
            <a:fld id="{862CD6A4-F241-4398-B59C-ADF65728BD48}" type="slidenum">
              <a:rPr lang="en-US" altLang="en-US" sz="800" smtClean="0"/>
              <a:t>‹#›</a:t>
            </a:fld>
            <a:endParaRPr lang="en-US" altLang="en-US" sz="800" dirty="0" smtClean="0"/>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457200" y="441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4000" b="1" dirty="0" smtClean="0">
                <a:latin typeface="+mj-lt"/>
                <a:cs typeface="Arial" panose="020B0604020202020204" pitchFamily="34" charset="0"/>
              </a:rPr>
              <a:t>Plasmas </a:t>
            </a:r>
            <a:r>
              <a:rPr lang="en-US" altLang="en-US" sz="4000" b="1" dirty="0">
                <a:latin typeface="+mj-lt"/>
                <a:cs typeface="Arial" panose="020B0604020202020204" pitchFamily="34" charset="0"/>
              </a:rPr>
              <a:t>and Materials</a:t>
            </a:r>
            <a:endParaRPr lang="en-US" altLang="en-US" sz="4000" dirty="0">
              <a:latin typeface="+mj-lt"/>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771633"/>
            <a:ext cx="8686800" cy="204929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Outline</a:t>
            </a:r>
          </a:p>
        </p:txBody>
      </p:sp>
      <p:sp>
        <p:nvSpPr>
          <p:cNvPr id="12291" name="Rectangle 6"/>
          <p:cNvSpPr>
            <a:spLocks noChangeArrowheads="1"/>
          </p:cNvSpPr>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n-US"/>
              <a:t>Introduction</a:t>
            </a:r>
          </a:p>
          <a:p>
            <a:pPr eaLnBrk="1" hangingPunct="1"/>
            <a:r>
              <a:rPr lang="en-US" altLang="en-US">
                <a:solidFill>
                  <a:schemeClr val="accent2"/>
                </a:solidFill>
              </a:rPr>
              <a:t>Models to understand the plasma process</a:t>
            </a:r>
          </a:p>
          <a:p>
            <a:pPr eaLnBrk="1" hangingPunct="1"/>
            <a:r>
              <a:rPr lang="en-US" altLang="en-US"/>
              <a:t>Chemistry</a:t>
            </a:r>
          </a:p>
          <a:p>
            <a:pPr eaLnBrk="1" hangingPunct="1"/>
            <a:r>
              <a:rPr lang="en-US" altLang="en-US"/>
              <a:t>Analyzing recipe parameters, and the resultant etch profiles</a:t>
            </a:r>
          </a:p>
          <a:p>
            <a:pPr eaLnBrk="1" hangingPunct="1"/>
            <a:r>
              <a:rPr lang="en-US" altLang="en-US"/>
              <a:t>Endpoint</a:t>
            </a:r>
          </a:p>
          <a:p>
            <a:pPr eaLnBrk="1" hangingPunct="1"/>
            <a:endParaRPr lang="en-US" altLang="en-US"/>
          </a:p>
          <a:p>
            <a:pPr eaLnBrk="1" hangingPunct="1"/>
            <a:endParaRPr lang="en-US" altLang="en-US"/>
          </a:p>
          <a:p>
            <a:pPr eaLnBrk="1" hangingPunct="1"/>
            <a:endParaRPr lang="en-US" altLang="en-US"/>
          </a:p>
          <a:p>
            <a:pPr eaLnBrk="1" hangingPunct="1"/>
            <a:endParaRPr lang="en-US" alt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3810000" y="1676400"/>
            <a:ext cx="4724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315" name="Rectangle 5"/>
          <p:cNvSpPr>
            <a:spLocks noChangeArrowheads="1"/>
          </p:cNvSpPr>
          <p:nvPr/>
        </p:nvSpPr>
        <p:spPr bwMode="auto">
          <a:xfrm>
            <a:off x="3810000" y="457200"/>
            <a:ext cx="4800600" cy="2743200"/>
          </a:xfrm>
          <a:prstGeom prst="rect">
            <a:avLst/>
          </a:prstGeom>
          <a:solidFill>
            <a:srgbClr val="66FF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a:latin typeface="Times New Roman" panose="02020603050405020304" pitchFamily="18" charset="0"/>
            </a:endParaRPr>
          </a:p>
        </p:txBody>
      </p:sp>
      <p:sp>
        <p:nvSpPr>
          <p:cNvPr id="13316" name="Rectangle 6"/>
          <p:cNvSpPr>
            <a:spLocks noChangeArrowheads="1"/>
          </p:cNvSpPr>
          <p:nvPr/>
        </p:nvSpPr>
        <p:spPr bwMode="auto">
          <a:xfrm>
            <a:off x="4648200" y="533400"/>
            <a:ext cx="2849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Plasma Glow Region </a:t>
            </a:r>
          </a:p>
        </p:txBody>
      </p:sp>
      <p:sp>
        <p:nvSpPr>
          <p:cNvPr id="13317" name="Rectangle 7"/>
          <p:cNvSpPr>
            <a:spLocks noChangeArrowheads="1"/>
          </p:cNvSpPr>
          <p:nvPr/>
        </p:nvSpPr>
        <p:spPr bwMode="auto">
          <a:xfrm>
            <a:off x="5257800" y="1143000"/>
            <a:ext cx="1333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Electrons</a:t>
            </a:r>
          </a:p>
        </p:txBody>
      </p:sp>
      <p:sp>
        <p:nvSpPr>
          <p:cNvPr id="13318" name="Rectangle 8"/>
          <p:cNvSpPr>
            <a:spLocks noChangeArrowheads="1"/>
          </p:cNvSpPr>
          <p:nvPr/>
        </p:nvSpPr>
        <p:spPr bwMode="auto">
          <a:xfrm>
            <a:off x="3962400" y="1524000"/>
            <a:ext cx="1231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Radicals</a:t>
            </a:r>
          </a:p>
        </p:txBody>
      </p:sp>
      <p:sp>
        <p:nvSpPr>
          <p:cNvPr id="13319" name="Rectangle 9"/>
          <p:cNvSpPr>
            <a:spLocks noChangeArrowheads="1"/>
          </p:cNvSpPr>
          <p:nvPr/>
        </p:nvSpPr>
        <p:spPr bwMode="auto">
          <a:xfrm>
            <a:off x="6858000" y="1600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Ions</a:t>
            </a:r>
          </a:p>
        </p:txBody>
      </p:sp>
      <p:sp>
        <p:nvSpPr>
          <p:cNvPr id="13320" name="Rectangle 10"/>
          <p:cNvSpPr>
            <a:spLocks noChangeArrowheads="1"/>
          </p:cNvSpPr>
          <p:nvPr/>
        </p:nvSpPr>
        <p:spPr bwMode="auto">
          <a:xfrm>
            <a:off x="5029200" y="2057400"/>
            <a:ext cx="1851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Film Formers</a:t>
            </a:r>
          </a:p>
        </p:txBody>
      </p:sp>
      <p:sp>
        <p:nvSpPr>
          <p:cNvPr id="13321" name="Rectangle 11"/>
          <p:cNvSpPr>
            <a:spLocks noChangeArrowheads="1"/>
          </p:cNvSpPr>
          <p:nvPr/>
        </p:nvSpPr>
        <p:spPr bwMode="auto">
          <a:xfrm>
            <a:off x="5257800" y="2590800"/>
            <a:ext cx="1216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Neutrals</a:t>
            </a:r>
          </a:p>
        </p:txBody>
      </p:sp>
      <p:sp>
        <p:nvSpPr>
          <p:cNvPr id="13322" name="Rectangle 12"/>
          <p:cNvSpPr>
            <a:spLocks noChangeArrowheads="1"/>
          </p:cNvSpPr>
          <p:nvPr/>
        </p:nvSpPr>
        <p:spPr bwMode="auto">
          <a:xfrm>
            <a:off x="3810000" y="3200400"/>
            <a:ext cx="4800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a:latin typeface="Times New Roman" panose="02020603050405020304" pitchFamily="18" charset="0"/>
            </a:endParaRPr>
          </a:p>
          <a:p>
            <a:pPr algn="ctr" eaLnBrk="1" hangingPunct="1">
              <a:spcBef>
                <a:spcPct val="0"/>
              </a:spcBef>
              <a:buFontTx/>
              <a:buNone/>
            </a:pPr>
            <a:endParaRPr lang="en-US" altLang="en-US" sz="2400">
              <a:latin typeface="Times New Roman" panose="02020603050405020304" pitchFamily="18" charset="0"/>
            </a:endParaRPr>
          </a:p>
        </p:txBody>
      </p:sp>
      <p:sp>
        <p:nvSpPr>
          <p:cNvPr id="13323" name="Rectangle 13"/>
          <p:cNvSpPr>
            <a:spLocks noChangeArrowheads="1"/>
          </p:cNvSpPr>
          <p:nvPr/>
        </p:nvSpPr>
        <p:spPr bwMode="auto">
          <a:xfrm>
            <a:off x="4800600" y="3200400"/>
            <a:ext cx="2501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Sheath Dark Space</a:t>
            </a:r>
          </a:p>
        </p:txBody>
      </p:sp>
      <p:sp>
        <p:nvSpPr>
          <p:cNvPr id="13324" name="Rectangle 14"/>
          <p:cNvSpPr>
            <a:spLocks noChangeArrowheads="1"/>
          </p:cNvSpPr>
          <p:nvPr/>
        </p:nvSpPr>
        <p:spPr bwMode="auto">
          <a:xfrm>
            <a:off x="4267200" y="3657600"/>
            <a:ext cx="3627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Neutral Transport-Diffusion</a:t>
            </a:r>
          </a:p>
        </p:txBody>
      </p:sp>
      <p:sp>
        <p:nvSpPr>
          <p:cNvPr id="13325" name="Rectangle 15"/>
          <p:cNvSpPr>
            <a:spLocks noChangeArrowheads="1"/>
          </p:cNvSpPr>
          <p:nvPr/>
        </p:nvSpPr>
        <p:spPr bwMode="auto">
          <a:xfrm>
            <a:off x="4953000" y="4114800"/>
            <a:ext cx="2220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a:latin typeface="Times New Roman" panose="02020603050405020304" pitchFamily="18" charset="0"/>
              </a:rPr>
              <a:t>Ion Acceleration</a:t>
            </a:r>
          </a:p>
        </p:txBody>
      </p:sp>
      <p:sp>
        <p:nvSpPr>
          <p:cNvPr id="13326" name="Rectangle 16"/>
          <p:cNvSpPr>
            <a:spLocks noChangeArrowheads="1"/>
          </p:cNvSpPr>
          <p:nvPr/>
        </p:nvSpPr>
        <p:spPr bwMode="auto">
          <a:xfrm>
            <a:off x="3810000" y="4572000"/>
            <a:ext cx="4724400" cy="457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solidFill>
                  <a:schemeClr val="bg1"/>
                </a:solidFill>
                <a:latin typeface="Times New Roman" panose="02020603050405020304" pitchFamily="18" charset="0"/>
              </a:rPr>
              <a:t>Surface Interactions</a:t>
            </a:r>
          </a:p>
        </p:txBody>
      </p:sp>
      <p:sp>
        <p:nvSpPr>
          <p:cNvPr id="13327" name="Rectangle 17"/>
          <p:cNvSpPr>
            <a:spLocks noChangeArrowheads="1"/>
          </p:cNvSpPr>
          <p:nvPr/>
        </p:nvSpPr>
        <p:spPr bwMode="auto">
          <a:xfrm>
            <a:off x="3810000" y="5029200"/>
            <a:ext cx="4724400" cy="14478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Times New Roman" panose="02020603050405020304" pitchFamily="18" charset="0"/>
              </a:rPr>
              <a:t>Substrate</a:t>
            </a:r>
          </a:p>
        </p:txBody>
      </p:sp>
      <p:sp>
        <p:nvSpPr>
          <p:cNvPr id="13328" name="Rectangle 18"/>
          <p:cNvSpPr>
            <a:spLocks noChangeArrowheads="1"/>
          </p:cNvSpPr>
          <p:nvPr/>
        </p:nvSpPr>
        <p:spPr bwMode="auto">
          <a:xfrm>
            <a:off x="762000" y="533400"/>
            <a:ext cx="252253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a:latin typeface="Times New Roman" panose="02020603050405020304" pitchFamily="18" charset="0"/>
              </a:rPr>
              <a:t>Simplified</a:t>
            </a:r>
          </a:p>
          <a:p>
            <a:pPr eaLnBrk="1" hangingPunct="1">
              <a:spcBef>
                <a:spcPct val="0"/>
              </a:spcBef>
              <a:buFontTx/>
              <a:buNone/>
            </a:pPr>
            <a:r>
              <a:rPr lang="en-US" altLang="en-US">
                <a:latin typeface="Times New Roman" panose="02020603050405020304" pitchFamily="18" charset="0"/>
              </a:rPr>
              <a:t>Plasma Model</a:t>
            </a:r>
          </a:p>
        </p:txBody>
      </p:sp>
      <p:sp>
        <p:nvSpPr>
          <p:cNvPr id="13329" name="Rectangle 1219"/>
          <p:cNvSpPr>
            <a:spLocks noChangeArrowheads="1"/>
          </p:cNvSpPr>
          <p:nvPr/>
        </p:nvSpPr>
        <p:spPr bwMode="auto">
          <a:xfrm>
            <a:off x="419100" y="6172200"/>
            <a:ext cx="29337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800">
                <a:cs typeface="Arial" panose="020B0604020202020204" pitchFamily="34" charset="0"/>
              </a:rPr>
              <a:t>Public Domain: Image Generated by CNEU Staff for free use</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Ions vs. Radicals in a Plasma</a:t>
            </a:r>
          </a:p>
        </p:txBody>
      </p:sp>
      <p:sp>
        <p:nvSpPr>
          <p:cNvPr id="14339" name="Rectangle 5"/>
          <p:cNvSpPr>
            <a:spLocks noChangeArrowheads="1"/>
          </p:cNvSpPr>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n-US" sz="2800"/>
              <a:t>Radicals are molecules or pieces of molecules that contain unsatisfied bonds (unpaired electrons)</a:t>
            </a:r>
          </a:p>
          <a:p>
            <a:pPr eaLnBrk="1" hangingPunct="1"/>
            <a:r>
              <a:rPr lang="en-US" altLang="en-US" sz="2800"/>
              <a:t>Ions are molecules or pieces of molecules that are negatively or positively charged. We generally are concerned with the positive ions for focused bombardment, because they can be easily drawn to the cathode which holds the sample</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a:solidFill>
                  <a:schemeClr val="tx2"/>
                </a:solidFill>
              </a:rPr>
              <a:t>Plasma in Terms of Temperature, Chemistry, and Bombardment</a:t>
            </a:r>
            <a:r>
              <a:rPr lang="en-US" altLang="en-US" sz="4400">
                <a:solidFill>
                  <a:schemeClr val="tx2"/>
                </a:solidFill>
              </a:rPr>
              <a:t> </a:t>
            </a:r>
          </a:p>
        </p:txBody>
      </p:sp>
      <p:sp>
        <p:nvSpPr>
          <p:cNvPr id="15363" name="Rectangle 5"/>
          <p:cNvSpPr>
            <a:spLocks noChangeArrowheads="1"/>
          </p:cNvSpPr>
          <p:nvPr/>
        </p:nvSpPr>
        <p:spPr bwMode="auto">
          <a:xfrm>
            <a:off x="533400" y="19050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800100" indent="-34290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pPr>
            <a:r>
              <a:rPr lang="en-US" altLang="en-US" sz="2200"/>
              <a:t>Chemistry = Selectivity</a:t>
            </a:r>
          </a:p>
          <a:p>
            <a:pPr lvl="1" eaLnBrk="1" hangingPunct="1">
              <a:lnSpc>
                <a:spcPct val="90000"/>
              </a:lnSpc>
              <a:buFontTx/>
              <a:buChar char="•"/>
            </a:pPr>
            <a:r>
              <a:rPr lang="en-US" altLang="en-US" sz="1800"/>
              <a:t>Radicals react with surface to form volatile etch products that are pumped away</a:t>
            </a:r>
          </a:p>
          <a:p>
            <a:pPr lvl="1" eaLnBrk="1" hangingPunct="1">
              <a:lnSpc>
                <a:spcPct val="90000"/>
              </a:lnSpc>
              <a:buFontTx/>
              <a:buChar char="•"/>
            </a:pPr>
            <a:r>
              <a:rPr lang="en-US" altLang="en-US" sz="1800"/>
              <a:t>Selectivity, properly tuned chemistry can result in some materials being etched more than others</a:t>
            </a:r>
          </a:p>
          <a:p>
            <a:pPr eaLnBrk="1" hangingPunct="1">
              <a:lnSpc>
                <a:spcPct val="90000"/>
              </a:lnSpc>
            </a:pPr>
            <a:r>
              <a:rPr lang="en-US" altLang="en-US" sz="2200"/>
              <a:t>Bombardment = Uniformity</a:t>
            </a:r>
          </a:p>
          <a:p>
            <a:pPr lvl="1" eaLnBrk="1" hangingPunct="1">
              <a:lnSpc>
                <a:spcPct val="90000"/>
              </a:lnSpc>
              <a:buFontTx/>
              <a:buChar char="•"/>
            </a:pPr>
            <a:r>
              <a:rPr lang="en-US" altLang="en-US" sz="1800"/>
              <a:t>Ions accelerated by the voltage difference between the plasma and the surface being etched strike the substrate and remove material by kinetic energy.  Bombardment energy also aids surface chemical reactions.  Bombardment is a power and pressure regulated process</a:t>
            </a:r>
          </a:p>
          <a:p>
            <a:pPr eaLnBrk="1" hangingPunct="1">
              <a:lnSpc>
                <a:spcPct val="90000"/>
              </a:lnSpc>
            </a:pPr>
            <a:r>
              <a:rPr lang="en-US" altLang="en-US" sz="2200"/>
              <a:t>Temperature = Rate</a:t>
            </a:r>
          </a:p>
          <a:p>
            <a:pPr lvl="1" eaLnBrk="1" hangingPunct="1">
              <a:lnSpc>
                <a:spcPct val="90000"/>
              </a:lnSpc>
              <a:buFontTx/>
              <a:buChar char="•"/>
            </a:pPr>
            <a:r>
              <a:rPr lang="en-US" altLang="en-US" sz="1800"/>
              <a:t>Average plasma temperature (for a low density plasma) is about 100</a:t>
            </a:r>
            <a:r>
              <a:rPr lang="en-US" altLang="en-US" sz="1800" baseline="30000"/>
              <a:t>o</a:t>
            </a:r>
            <a:r>
              <a:rPr lang="en-US" altLang="en-US" sz="1800"/>
              <a:t>C plus room temperature, low enough for virtually any process, including photoresist</a:t>
            </a:r>
          </a:p>
          <a:p>
            <a:pPr eaLnBrk="1" hangingPunct="1">
              <a:lnSpc>
                <a:spcPct val="90000"/>
              </a:lnSpc>
            </a:pPr>
            <a:r>
              <a:rPr lang="en-US" altLang="en-US" sz="2200"/>
              <a:t>Etch profile is a result of the energies at the substrate. C*B+T</a:t>
            </a:r>
          </a:p>
          <a:p>
            <a:pPr lvl="1" eaLnBrk="1" hangingPunct="1">
              <a:lnSpc>
                <a:spcPct val="90000"/>
              </a:lnSpc>
              <a:buFontTx/>
              <a:buNone/>
            </a:pPr>
            <a:endParaRPr lang="en-US" altLang="en-US" sz="2400"/>
          </a:p>
          <a:p>
            <a:pPr lvl="1" eaLnBrk="1" hangingPunct="1">
              <a:lnSpc>
                <a:spcPct val="90000"/>
              </a:lnSpc>
            </a:pPr>
            <a:endParaRPr lang="en-US" altLang="en-US" sz="240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Pressure</a:t>
            </a:r>
          </a:p>
        </p:txBody>
      </p:sp>
      <p:sp>
        <p:nvSpPr>
          <p:cNvPr id="16387" name="Rectangle 5"/>
          <p:cNvSpPr>
            <a:spLocks noChangeArrowheads="1"/>
          </p:cNvSpPr>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n-US" sz="2800"/>
              <a:t>Pressure has the largest impact on plasma etching.  It is the “big control knob”</a:t>
            </a:r>
          </a:p>
          <a:p>
            <a:pPr eaLnBrk="1" hangingPunct="1"/>
            <a:r>
              <a:rPr lang="en-US" altLang="en-US" sz="2800"/>
              <a:t>Pressure affects:</a:t>
            </a:r>
          </a:p>
          <a:p>
            <a:pPr lvl="1" eaLnBrk="1" hangingPunct="1"/>
            <a:r>
              <a:rPr lang="en-US" altLang="en-US" sz="2400"/>
              <a:t>Mean free path (MFP)</a:t>
            </a:r>
          </a:p>
          <a:p>
            <a:pPr lvl="1" eaLnBrk="1" hangingPunct="1"/>
            <a:r>
              <a:rPr lang="en-US" altLang="en-US" sz="2400"/>
              <a:t>Collisions at the material interface (substrate)</a:t>
            </a:r>
          </a:p>
          <a:p>
            <a:pPr lvl="1" eaLnBrk="1" hangingPunct="1"/>
            <a:r>
              <a:rPr lang="en-US" altLang="en-US" sz="2400"/>
              <a:t>Etch profile: isotropic or anisotropic</a:t>
            </a:r>
          </a:p>
          <a:p>
            <a:pPr lvl="1" eaLnBrk="1" hangingPunct="1"/>
            <a:r>
              <a:rPr lang="en-US" altLang="en-US" sz="2400"/>
              <a:t>Residence time</a:t>
            </a:r>
          </a:p>
          <a:p>
            <a:pPr lvl="1" eaLnBrk="1" hangingPunct="1"/>
            <a:r>
              <a:rPr lang="en-US" altLang="en-US" sz="2400"/>
              <a:t>Microloading</a:t>
            </a:r>
          </a:p>
          <a:p>
            <a:pPr eaLnBrk="1" hangingPunct="1"/>
            <a:endParaRPr lang="en-US" altLang="en-US" sz="280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Pressure</a:t>
            </a:r>
          </a:p>
        </p:txBody>
      </p:sp>
      <p:sp>
        <p:nvSpPr>
          <p:cNvPr id="17411" name="Rectangle 3"/>
          <p:cNvSpPr>
            <a:spLocks noGrp="1" noChangeArrowheads="1"/>
          </p:cNvSpPr>
          <p:nvPr>
            <p:ph type="body" idx="1"/>
          </p:nvPr>
        </p:nvSpPr>
        <p:spPr>
          <a:xfrm>
            <a:off x="381000" y="1676400"/>
            <a:ext cx="8229600" cy="4876800"/>
          </a:xfrm>
        </p:spPr>
        <p:txBody>
          <a:bodyPr/>
          <a:lstStyle/>
          <a:p>
            <a:pPr eaLnBrk="1" hangingPunct="1">
              <a:lnSpc>
                <a:spcPct val="80000"/>
              </a:lnSpc>
            </a:pPr>
            <a:r>
              <a:rPr lang="en-US" altLang="en-US" sz="2600" smtClean="0"/>
              <a:t>Pressure affects the MFP, which controls, among other things, the degree of ionization and thus the number of ions available for physical bombardment </a:t>
            </a:r>
          </a:p>
          <a:p>
            <a:pPr eaLnBrk="1" hangingPunct="1">
              <a:lnSpc>
                <a:spcPct val="80000"/>
              </a:lnSpc>
            </a:pPr>
            <a:r>
              <a:rPr lang="en-US" altLang="en-US" sz="2600" smtClean="0"/>
              <a:t>MFP (bombardment) gets larger as pressure is reduced, naturally the amount of chemistry (etching gas, etch byproducts) is reduced when the pressure is decreased</a:t>
            </a:r>
          </a:p>
          <a:p>
            <a:pPr eaLnBrk="1" hangingPunct="1">
              <a:lnSpc>
                <a:spcPct val="80000"/>
              </a:lnSpc>
            </a:pPr>
            <a:r>
              <a:rPr lang="en-US" altLang="en-US" sz="2600" smtClean="0"/>
              <a:t>A low pressure will increase bombardment, and uniformity, but decrease selectivity</a:t>
            </a:r>
          </a:p>
          <a:p>
            <a:pPr eaLnBrk="1" hangingPunct="1">
              <a:lnSpc>
                <a:spcPct val="80000"/>
              </a:lnSpc>
            </a:pPr>
            <a:r>
              <a:rPr lang="en-US" altLang="en-US" sz="2600" smtClean="0"/>
              <a:t>A high pressure will decrease bombardment, and decrease uniformity, but will generally increase selectivity</a:t>
            </a:r>
          </a:p>
          <a:p>
            <a:pPr eaLnBrk="1" hangingPunct="1">
              <a:lnSpc>
                <a:spcPct val="80000"/>
              </a:lnSpc>
            </a:pPr>
            <a:endParaRPr lang="en-US" altLang="en-US" sz="280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228600"/>
            <a:ext cx="7772400" cy="1143000"/>
          </a:xfrm>
        </p:spPr>
        <p:txBody>
          <a:bodyPr/>
          <a:lstStyle/>
          <a:p>
            <a:pPr eaLnBrk="1" hangingPunct="1"/>
            <a:r>
              <a:rPr lang="en-US" altLang="en-US" sz="4000" smtClean="0"/>
              <a:t>The “Wine Glass” Etch Profile (RIE)</a:t>
            </a:r>
          </a:p>
        </p:txBody>
      </p:sp>
      <p:grpSp>
        <p:nvGrpSpPr>
          <p:cNvPr id="18435" name="Group 7"/>
          <p:cNvGrpSpPr>
            <a:grpSpLocks/>
          </p:cNvGrpSpPr>
          <p:nvPr/>
        </p:nvGrpSpPr>
        <p:grpSpPr bwMode="auto">
          <a:xfrm>
            <a:off x="0" y="2362200"/>
            <a:ext cx="8839200" cy="3276600"/>
            <a:chOff x="0" y="2362200"/>
            <a:chExt cx="8839200" cy="3276600"/>
          </a:xfrm>
        </p:grpSpPr>
        <p:grpSp>
          <p:nvGrpSpPr>
            <p:cNvPr id="18437" name="Group 12"/>
            <p:cNvGrpSpPr>
              <a:grpSpLocks/>
            </p:cNvGrpSpPr>
            <p:nvPr/>
          </p:nvGrpSpPr>
          <p:grpSpPr bwMode="auto">
            <a:xfrm>
              <a:off x="2362200" y="2362200"/>
              <a:ext cx="6477000" cy="3276600"/>
              <a:chOff x="1752600" y="2362200"/>
              <a:chExt cx="6477000" cy="3276600"/>
            </a:xfrm>
          </p:grpSpPr>
          <p:grpSp>
            <p:nvGrpSpPr>
              <p:cNvPr id="18442" name="Group 10"/>
              <p:cNvGrpSpPr>
                <a:grpSpLocks/>
              </p:cNvGrpSpPr>
              <p:nvPr/>
            </p:nvGrpSpPr>
            <p:grpSpPr bwMode="auto">
              <a:xfrm>
                <a:off x="1752600" y="2362200"/>
                <a:ext cx="6477000" cy="3276600"/>
                <a:chOff x="990600" y="2743200"/>
                <a:chExt cx="6477000" cy="3276600"/>
              </a:xfrm>
            </p:grpSpPr>
            <p:sp>
              <p:nvSpPr>
                <p:cNvPr id="16" name="Rectangle 7"/>
                <p:cNvSpPr/>
                <p:nvPr/>
              </p:nvSpPr>
              <p:spPr>
                <a:xfrm>
                  <a:off x="990600" y="3581400"/>
                  <a:ext cx="6477000" cy="24384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17" name="Oval 16"/>
                <p:cNvSpPr/>
                <p:nvPr/>
              </p:nvSpPr>
              <p:spPr>
                <a:xfrm>
                  <a:off x="2743200" y="3048000"/>
                  <a:ext cx="29718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18" name="Round Single Corner Rectangle 2"/>
                <p:cNvSpPr/>
                <p:nvPr/>
              </p:nvSpPr>
              <p:spPr>
                <a:xfrm>
                  <a:off x="990600" y="2743200"/>
                  <a:ext cx="2514600" cy="838200"/>
                </a:xfrm>
                <a:prstGeom prst="round1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a:t>PR</a:t>
                  </a:r>
                </a:p>
              </p:txBody>
            </p:sp>
            <p:sp>
              <p:nvSpPr>
                <p:cNvPr id="19" name="Round Single Corner Rectangle 3"/>
                <p:cNvSpPr/>
                <p:nvPr/>
              </p:nvSpPr>
              <p:spPr>
                <a:xfrm flipH="1">
                  <a:off x="4953000" y="2743200"/>
                  <a:ext cx="2514600" cy="838200"/>
                </a:xfrm>
                <a:prstGeom prst="round1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sp>
              <p:nvSpPr>
                <p:cNvPr id="20" name="Rectangle 19"/>
                <p:cNvSpPr/>
                <p:nvPr/>
              </p:nvSpPr>
              <p:spPr>
                <a:xfrm>
                  <a:off x="3505200" y="4038600"/>
                  <a:ext cx="14478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FFFF"/>
                    </a:solidFill>
                  </a:endParaRPr>
                </a:p>
              </p:txBody>
            </p:sp>
          </p:grpSp>
          <p:sp>
            <p:nvSpPr>
              <p:cNvPr id="18443" name="TextBox 14"/>
              <p:cNvSpPr txBox="1">
                <a:spLocks noChangeArrowheads="1"/>
              </p:cNvSpPr>
              <p:nvPr/>
            </p:nvSpPr>
            <p:spPr bwMode="auto">
              <a:xfrm>
                <a:off x="6096000" y="4953000"/>
                <a:ext cx="15980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b="1">
                    <a:solidFill>
                      <a:schemeClr val="bg1"/>
                    </a:solidFill>
                  </a:rPr>
                  <a:t>Substrate</a:t>
                </a:r>
              </a:p>
            </p:txBody>
          </p:sp>
        </p:grpSp>
        <p:sp>
          <p:nvSpPr>
            <p:cNvPr id="18438" name="TextBox 9"/>
            <p:cNvSpPr txBox="1">
              <a:spLocks noChangeArrowheads="1"/>
            </p:cNvSpPr>
            <p:nvPr/>
          </p:nvSpPr>
          <p:spPr bwMode="auto">
            <a:xfrm>
              <a:off x="1" y="3200401"/>
              <a:ext cx="2362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Isotropic Etch Profile</a:t>
              </a:r>
              <a:br>
                <a:rPr lang="en-US" altLang="en-US" sz="1600"/>
              </a:br>
              <a:r>
                <a:rPr lang="en-US" altLang="en-US" sz="1600"/>
                <a:t>—</a:t>
              </a:r>
              <a:r>
                <a:rPr lang="en-US" altLang="en-US" sz="1600">
                  <a:solidFill>
                    <a:schemeClr val="tx2"/>
                  </a:solidFill>
                </a:rPr>
                <a:t>Generally 100’s mT</a:t>
              </a:r>
              <a:endParaRPr lang="en-US" altLang="en-US" sz="1600"/>
            </a:p>
          </p:txBody>
        </p:sp>
        <p:sp>
          <p:nvSpPr>
            <p:cNvPr id="18439" name="TextBox 10"/>
            <p:cNvSpPr txBox="1">
              <a:spLocks noChangeArrowheads="1"/>
            </p:cNvSpPr>
            <p:nvPr/>
          </p:nvSpPr>
          <p:spPr bwMode="auto">
            <a:xfrm>
              <a:off x="0" y="4648200"/>
              <a:ext cx="2438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t>Anisotropic Etch Profile</a:t>
              </a:r>
              <a:br>
                <a:rPr lang="en-US" altLang="en-US" sz="1600"/>
              </a:br>
              <a:r>
                <a:rPr lang="en-US" altLang="en-US" sz="1600"/>
                <a:t>—</a:t>
              </a:r>
              <a:r>
                <a:rPr lang="en-US" altLang="en-US" sz="1600">
                  <a:solidFill>
                    <a:schemeClr val="tx2"/>
                  </a:solidFill>
                </a:rPr>
                <a:t>Generally 10’s mT</a:t>
              </a:r>
              <a:endParaRPr lang="en-US" altLang="en-US" sz="1600"/>
            </a:p>
          </p:txBody>
        </p:sp>
        <p:cxnSp>
          <p:nvCxnSpPr>
            <p:cNvPr id="12" name="Straight Arrow Connector 11"/>
            <p:cNvCxnSpPr/>
            <p:nvPr/>
          </p:nvCxnSpPr>
          <p:spPr>
            <a:xfrm flipV="1">
              <a:off x="2057400" y="3352800"/>
              <a:ext cx="2286000" cy="76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209800" y="4344988"/>
              <a:ext cx="2819400" cy="6080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8436" name="Rectangle 1219"/>
          <p:cNvSpPr>
            <a:spLocks noChangeArrowheads="1"/>
          </p:cNvSpPr>
          <p:nvPr/>
        </p:nvSpPr>
        <p:spPr bwMode="auto">
          <a:xfrm>
            <a:off x="5867400" y="5867400"/>
            <a:ext cx="2971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800">
                <a:cs typeface="Arial" panose="020B0604020202020204" pitchFamily="34" charset="0"/>
              </a:rPr>
              <a:t>Public Domain: Image Generated by CNEU Staff for free use</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Power</a:t>
            </a:r>
          </a:p>
        </p:txBody>
      </p:sp>
      <p:sp>
        <p:nvSpPr>
          <p:cNvPr id="19459" name="Rectangle 3"/>
          <p:cNvSpPr>
            <a:spLocks noGrp="1" noChangeArrowheads="1"/>
          </p:cNvSpPr>
          <p:nvPr>
            <p:ph type="body" idx="1"/>
          </p:nvPr>
        </p:nvSpPr>
        <p:spPr/>
        <p:txBody>
          <a:bodyPr/>
          <a:lstStyle/>
          <a:p>
            <a:pPr eaLnBrk="1" hangingPunct="1"/>
            <a:r>
              <a:rPr lang="en-US" altLang="en-US" smtClean="0"/>
              <a:t>Power also affects ionization</a:t>
            </a:r>
          </a:p>
          <a:p>
            <a:pPr eaLnBrk="1" hangingPunct="1"/>
            <a:r>
              <a:rPr lang="en-US" altLang="en-US" smtClean="0"/>
              <a:t>As power increases, ionization increases</a:t>
            </a:r>
          </a:p>
          <a:p>
            <a:pPr eaLnBrk="1" hangingPunct="1"/>
            <a:r>
              <a:rPr lang="en-US" altLang="en-US" smtClean="0"/>
              <a:t>Power and pressure are inter-related: the effect of power depends on the operating pressure.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143000"/>
          </a:xfrm>
        </p:spPr>
        <p:txBody>
          <a:bodyPr/>
          <a:lstStyle/>
          <a:p>
            <a:pPr eaLnBrk="1" hangingPunct="1"/>
            <a:r>
              <a:rPr lang="en-US" altLang="en-US" sz="3600" smtClean="0"/>
              <a:t>Minimum Energy Required to Ionize a Particle</a:t>
            </a:r>
          </a:p>
        </p:txBody>
      </p:sp>
      <p:graphicFrame>
        <p:nvGraphicFramePr>
          <p:cNvPr id="38016" name="Group 128"/>
          <p:cNvGraphicFramePr>
            <a:graphicFrameLocks noGrp="1"/>
          </p:cNvGraphicFramePr>
          <p:nvPr>
            <p:ph type="tbl" idx="1"/>
          </p:nvPr>
        </p:nvGraphicFramePr>
        <p:xfrm>
          <a:off x="685800" y="1371600"/>
          <a:ext cx="7772400" cy="4145023"/>
        </p:xfrm>
        <a:graphic>
          <a:graphicData uri="http://schemas.openxmlformats.org/drawingml/2006/table">
            <a:tbl>
              <a:tblPr/>
              <a:tblGrid>
                <a:gridCol w="1752600"/>
                <a:gridCol w="2133600"/>
                <a:gridCol w="1600200"/>
                <a:gridCol w="2286000"/>
              </a:tblGrid>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Particle</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Energy(eV)</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Particle</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Energy(eV)</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H</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13.5</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H</a:t>
                      </a:r>
                      <a:r>
                        <a:rPr kumimoji="0" lang="en-US" sz="2800" b="0" i="0" u="none" strike="noStrike" cap="none" normalizeH="0" baseline="-25000" dirty="0" smtClean="0">
                          <a:ln>
                            <a:noFill/>
                          </a:ln>
                          <a:solidFill>
                            <a:schemeClr val="bg1"/>
                          </a:solidFill>
                          <a:effectLst/>
                          <a:latin typeface="Arial" charset="0"/>
                        </a:rPr>
                        <a:t>2</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15.4</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He</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24.5</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N</a:t>
                      </a:r>
                      <a:r>
                        <a:rPr kumimoji="0" lang="en-US" sz="2800" b="0" i="0" u="none" strike="noStrike" cap="none" normalizeH="0" baseline="-25000" dirty="0" smtClean="0">
                          <a:ln>
                            <a:noFill/>
                          </a:ln>
                          <a:solidFill>
                            <a:schemeClr val="bg1"/>
                          </a:solidFill>
                          <a:effectLst/>
                          <a:latin typeface="Arial" charset="0"/>
                        </a:rPr>
                        <a:t>2</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15.5</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N</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14.5</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O</a:t>
                      </a:r>
                      <a:r>
                        <a:rPr kumimoji="0" lang="en-US" sz="2800" b="0" i="0" u="none" strike="noStrike" cap="none" normalizeH="0" baseline="-25000" dirty="0" smtClean="0">
                          <a:ln>
                            <a:noFill/>
                          </a:ln>
                          <a:solidFill>
                            <a:schemeClr val="bg1"/>
                          </a:solidFill>
                          <a:effectLst/>
                          <a:latin typeface="Arial" charset="0"/>
                        </a:rPr>
                        <a:t>2</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12.2</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O</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13.5</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Cl</a:t>
                      </a:r>
                      <a:r>
                        <a:rPr kumimoji="0" lang="en-US" sz="2800" b="0" i="0" u="none" strike="noStrike" cap="none" normalizeH="0" baseline="-25000" dirty="0" smtClean="0">
                          <a:ln>
                            <a:noFill/>
                          </a:ln>
                          <a:solidFill>
                            <a:schemeClr val="bg1"/>
                          </a:solidFill>
                          <a:effectLst/>
                          <a:latin typeface="Arial" charset="0"/>
                        </a:rPr>
                        <a:t>2</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12</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F</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17.4</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Br</a:t>
                      </a:r>
                      <a:r>
                        <a:rPr kumimoji="0" lang="en-US" sz="2800" b="0" i="0" u="none" strike="noStrike" cap="none" normalizeH="0" baseline="-25000" dirty="0" smtClean="0">
                          <a:ln>
                            <a:noFill/>
                          </a:ln>
                          <a:solidFill>
                            <a:schemeClr val="bg1"/>
                          </a:solidFill>
                          <a:effectLst/>
                          <a:latin typeface="Arial" charset="0"/>
                        </a:rPr>
                        <a:t>2</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11</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Cl</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13</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BCl</a:t>
                      </a:r>
                      <a:r>
                        <a:rPr kumimoji="0" lang="en-US" sz="2800" b="0" i="0" u="none" strike="noStrike" cap="none" normalizeH="0" baseline="-25000" dirty="0" smtClean="0">
                          <a:ln>
                            <a:noFill/>
                          </a:ln>
                          <a:solidFill>
                            <a:schemeClr val="bg1"/>
                          </a:solidFill>
                          <a:effectLst/>
                          <a:latin typeface="Arial" charset="0"/>
                        </a:rPr>
                        <a:t>3</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11</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81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bg1"/>
                          </a:solidFill>
                          <a:effectLst/>
                          <a:latin typeface="Arial" charset="0"/>
                        </a:rPr>
                        <a:t>Ar</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charset="0"/>
                        </a:rPr>
                        <a:t>15.7</a:t>
                      </a: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bg1"/>
                        </a:solidFill>
                        <a:effectLst/>
                        <a:latin typeface="Arial" charset="0"/>
                      </a:endParaRPr>
                    </a:p>
                  </a:txBody>
                  <a:tcPr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685800" y="533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The Six Steps of Plasma Etching</a:t>
            </a:r>
          </a:p>
        </p:txBody>
      </p:sp>
      <p:sp>
        <p:nvSpPr>
          <p:cNvPr id="22531" name="Rectangle 5"/>
          <p:cNvSpPr>
            <a:spLocks noChangeArrowheads="1"/>
          </p:cNvSpPr>
          <p:nvPr/>
        </p:nvSpPr>
        <p:spPr bwMode="auto">
          <a:xfrm>
            <a:off x="685800" y="1752600"/>
            <a:ext cx="7772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buFontTx/>
              <a:buAutoNum type="arabicPeriod"/>
            </a:pPr>
            <a:r>
              <a:rPr lang="en-US" altLang="en-US" sz="2400"/>
              <a:t>Reactive etching species are generated by electron/molecule collisions</a:t>
            </a:r>
          </a:p>
          <a:p>
            <a:pPr eaLnBrk="1" hangingPunct="1">
              <a:lnSpc>
                <a:spcPct val="90000"/>
              </a:lnSpc>
              <a:buFontTx/>
              <a:buAutoNum type="arabicPeriod"/>
            </a:pPr>
            <a:r>
              <a:rPr lang="en-US" altLang="en-US" sz="2400"/>
              <a:t>Etchant species diffuse through stagnant region to the surface of the film to be etched</a:t>
            </a:r>
          </a:p>
          <a:p>
            <a:pPr eaLnBrk="1" hangingPunct="1">
              <a:lnSpc>
                <a:spcPct val="90000"/>
              </a:lnSpc>
              <a:buFontTx/>
              <a:buAutoNum type="arabicPeriod"/>
            </a:pPr>
            <a:r>
              <a:rPr lang="en-US" altLang="en-US" sz="2400"/>
              <a:t>Etchant species adsorb onto surface (ion bombardment can help provide energy to drive chemical reactions)</a:t>
            </a:r>
          </a:p>
          <a:p>
            <a:pPr eaLnBrk="1" hangingPunct="1">
              <a:lnSpc>
                <a:spcPct val="90000"/>
              </a:lnSpc>
              <a:buFontTx/>
              <a:buAutoNum type="arabicPeriod"/>
            </a:pPr>
            <a:r>
              <a:rPr lang="en-US" altLang="en-US" sz="2400"/>
              <a:t>Reaction takes place at the surface</a:t>
            </a:r>
          </a:p>
          <a:p>
            <a:pPr eaLnBrk="1" hangingPunct="1">
              <a:lnSpc>
                <a:spcPct val="90000"/>
              </a:lnSpc>
              <a:buFontTx/>
              <a:buAutoNum type="arabicPeriod"/>
            </a:pPr>
            <a:r>
              <a:rPr lang="en-US" altLang="en-US" sz="2400"/>
              <a:t>Etched product desorbs from the surface (ion bombardment can help provide energy for desorption)</a:t>
            </a:r>
          </a:p>
          <a:p>
            <a:pPr eaLnBrk="1" hangingPunct="1">
              <a:lnSpc>
                <a:spcPct val="90000"/>
              </a:lnSpc>
              <a:buFontTx/>
              <a:buAutoNum type="arabicPeriod"/>
            </a:pPr>
            <a:r>
              <a:rPr lang="en-US" altLang="en-US" sz="2400"/>
              <a:t>Etch products diffuse back into bulk gas and are removed by vacuum</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Outline</a:t>
            </a:r>
          </a:p>
        </p:txBody>
      </p:sp>
      <p:sp>
        <p:nvSpPr>
          <p:cNvPr id="4099" name="Rectangle 3"/>
          <p:cNvSpPr>
            <a:spLocks noGrp="1" noChangeArrowheads="1"/>
          </p:cNvSpPr>
          <p:nvPr>
            <p:ph type="body" idx="1"/>
          </p:nvPr>
        </p:nvSpPr>
        <p:spPr/>
        <p:txBody>
          <a:bodyPr/>
          <a:lstStyle/>
          <a:p>
            <a:pPr eaLnBrk="1" hangingPunct="1"/>
            <a:r>
              <a:rPr lang="en-US" altLang="en-US" smtClean="0">
                <a:solidFill>
                  <a:srgbClr val="0099FF"/>
                </a:solidFill>
              </a:rPr>
              <a:t>Introduction</a:t>
            </a:r>
          </a:p>
          <a:p>
            <a:pPr eaLnBrk="1" hangingPunct="1"/>
            <a:r>
              <a:rPr lang="en-US" altLang="en-US" smtClean="0">
                <a:solidFill>
                  <a:srgbClr val="0099FF"/>
                </a:solidFill>
              </a:rPr>
              <a:t>Models to understand the plasma process</a:t>
            </a:r>
          </a:p>
          <a:p>
            <a:pPr eaLnBrk="1" hangingPunct="1"/>
            <a:r>
              <a:rPr lang="en-US" altLang="en-US" smtClean="0"/>
              <a:t>Chemistry</a:t>
            </a:r>
          </a:p>
          <a:p>
            <a:pPr eaLnBrk="1" hangingPunct="1"/>
            <a:r>
              <a:rPr lang="en-US" altLang="en-US" smtClean="0"/>
              <a:t>Analyzing recipe parameters, and the resultant etch profiles</a:t>
            </a:r>
          </a:p>
          <a:p>
            <a:pPr eaLnBrk="1" hangingPunct="1"/>
            <a:r>
              <a:rPr lang="en-US" altLang="en-US" smtClean="0"/>
              <a:t>Endpoint</a:t>
            </a:r>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4"/>
          <p:cNvGrpSpPr>
            <a:grpSpLocks/>
          </p:cNvGrpSpPr>
          <p:nvPr/>
        </p:nvGrpSpPr>
        <p:grpSpPr bwMode="auto">
          <a:xfrm>
            <a:off x="533400" y="0"/>
            <a:ext cx="7696200" cy="5867400"/>
            <a:chOff x="336" y="144"/>
            <a:chExt cx="4848" cy="3936"/>
          </a:xfrm>
        </p:grpSpPr>
        <p:sp>
          <p:nvSpPr>
            <p:cNvPr id="23556" name="Rectangle 5"/>
            <p:cNvSpPr>
              <a:spLocks noChangeArrowheads="1"/>
            </p:cNvSpPr>
            <p:nvPr/>
          </p:nvSpPr>
          <p:spPr bwMode="auto">
            <a:xfrm>
              <a:off x="336" y="144"/>
              <a:ext cx="4848" cy="39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57" name="Rectangle 6"/>
            <p:cNvSpPr>
              <a:spLocks noChangeArrowheads="1"/>
            </p:cNvSpPr>
            <p:nvPr/>
          </p:nvSpPr>
          <p:spPr bwMode="auto">
            <a:xfrm>
              <a:off x="576" y="240"/>
              <a:ext cx="4320" cy="1104"/>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58" name="Rectangle 7"/>
            <p:cNvSpPr>
              <a:spLocks noChangeArrowheads="1"/>
            </p:cNvSpPr>
            <p:nvPr/>
          </p:nvSpPr>
          <p:spPr bwMode="auto">
            <a:xfrm>
              <a:off x="1584" y="336"/>
              <a:ext cx="2112" cy="288"/>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Times New Roman" panose="02020603050405020304" pitchFamily="18" charset="0"/>
                </a:rPr>
                <a:t>Gas Flow</a:t>
              </a:r>
            </a:p>
          </p:txBody>
        </p:sp>
        <p:sp>
          <p:nvSpPr>
            <p:cNvPr id="23559" name="Rectangle 8"/>
            <p:cNvSpPr>
              <a:spLocks noChangeArrowheads="1"/>
            </p:cNvSpPr>
            <p:nvPr/>
          </p:nvSpPr>
          <p:spPr bwMode="auto">
            <a:xfrm>
              <a:off x="1392" y="768"/>
              <a:ext cx="2544" cy="336"/>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latin typeface="Times New Roman" panose="02020603050405020304" pitchFamily="18" charset="0"/>
                </a:rPr>
                <a:t>1. Generation of plasma species</a:t>
              </a:r>
            </a:p>
          </p:txBody>
        </p:sp>
        <p:sp>
          <p:nvSpPr>
            <p:cNvPr id="23560" name="Line 9"/>
            <p:cNvSpPr>
              <a:spLocks noChangeShapeType="1"/>
            </p:cNvSpPr>
            <p:nvPr/>
          </p:nvSpPr>
          <p:spPr bwMode="auto">
            <a:xfrm>
              <a:off x="1344" y="1344"/>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1" name="Rectangle 10"/>
            <p:cNvSpPr>
              <a:spLocks noChangeArrowheads="1"/>
            </p:cNvSpPr>
            <p:nvPr/>
          </p:nvSpPr>
          <p:spPr bwMode="auto">
            <a:xfrm>
              <a:off x="672" y="1584"/>
              <a:ext cx="1296"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2. Etchant species </a:t>
              </a:r>
            </a:p>
            <a:p>
              <a:pPr algn="ctr" eaLnBrk="1" hangingPunct="1">
                <a:spcBef>
                  <a:spcPct val="0"/>
                </a:spcBef>
                <a:buFontTx/>
                <a:buNone/>
              </a:pPr>
              <a:r>
                <a:rPr lang="en-US" altLang="en-US" sz="2000">
                  <a:latin typeface="Times New Roman" panose="02020603050405020304" pitchFamily="18" charset="0"/>
                </a:rPr>
                <a:t>diffusion</a:t>
              </a:r>
            </a:p>
          </p:txBody>
        </p:sp>
        <p:sp>
          <p:nvSpPr>
            <p:cNvPr id="23562" name="Line 11"/>
            <p:cNvSpPr>
              <a:spLocks noChangeShapeType="1"/>
            </p:cNvSpPr>
            <p:nvPr/>
          </p:nvSpPr>
          <p:spPr bwMode="auto">
            <a:xfrm>
              <a:off x="1344" y="2064"/>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3" name="Rectangle 12"/>
            <p:cNvSpPr>
              <a:spLocks noChangeArrowheads="1"/>
            </p:cNvSpPr>
            <p:nvPr/>
          </p:nvSpPr>
          <p:spPr bwMode="auto">
            <a:xfrm>
              <a:off x="768" y="2352"/>
              <a:ext cx="110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3. Adsorption</a:t>
              </a:r>
            </a:p>
          </p:txBody>
        </p:sp>
        <p:sp>
          <p:nvSpPr>
            <p:cNvPr id="23564" name="Rectangle 13"/>
            <p:cNvSpPr>
              <a:spLocks noChangeArrowheads="1"/>
            </p:cNvSpPr>
            <p:nvPr/>
          </p:nvSpPr>
          <p:spPr bwMode="auto">
            <a:xfrm>
              <a:off x="336" y="2832"/>
              <a:ext cx="1584" cy="1248"/>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65" name="Rectangle 14"/>
            <p:cNvSpPr>
              <a:spLocks noChangeArrowheads="1"/>
            </p:cNvSpPr>
            <p:nvPr/>
          </p:nvSpPr>
          <p:spPr bwMode="auto">
            <a:xfrm>
              <a:off x="1920" y="3648"/>
              <a:ext cx="3264" cy="432"/>
            </a:xfrm>
            <a:prstGeom prst="rect">
              <a:avLst/>
            </a:prstGeom>
            <a:solidFill>
              <a:srgbClr val="66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66" name="Line 15"/>
            <p:cNvSpPr>
              <a:spLocks noChangeShapeType="1"/>
            </p:cNvSpPr>
            <p:nvPr/>
          </p:nvSpPr>
          <p:spPr bwMode="auto">
            <a:xfrm>
              <a:off x="1344" y="2640"/>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67" name="Rectangle 16"/>
            <p:cNvSpPr>
              <a:spLocks noChangeArrowheads="1"/>
            </p:cNvSpPr>
            <p:nvPr/>
          </p:nvSpPr>
          <p:spPr bwMode="auto">
            <a:xfrm>
              <a:off x="1920" y="2832"/>
              <a:ext cx="816" cy="816"/>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3568" name="Rectangle 17"/>
            <p:cNvSpPr>
              <a:spLocks noChangeArrowheads="1"/>
            </p:cNvSpPr>
            <p:nvPr/>
          </p:nvSpPr>
          <p:spPr bwMode="auto">
            <a:xfrm>
              <a:off x="624" y="2928"/>
              <a:ext cx="1056" cy="288"/>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4. Reaction</a:t>
              </a:r>
            </a:p>
          </p:txBody>
        </p:sp>
        <p:sp>
          <p:nvSpPr>
            <p:cNvPr id="23569" name="Line 18"/>
            <p:cNvSpPr>
              <a:spLocks noChangeShapeType="1"/>
            </p:cNvSpPr>
            <p:nvPr/>
          </p:nvSpPr>
          <p:spPr bwMode="auto">
            <a:xfrm>
              <a:off x="1728" y="3072"/>
              <a:ext cx="28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0" name="Rectangle 19"/>
            <p:cNvSpPr>
              <a:spLocks noChangeArrowheads="1"/>
            </p:cNvSpPr>
            <p:nvPr/>
          </p:nvSpPr>
          <p:spPr bwMode="auto">
            <a:xfrm>
              <a:off x="2256" y="3888"/>
              <a:ext cx="1536" cy="192"/>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Substrate</a:t>
              </a:r>
            </a:p>
          </p:txBody>
        </p:sp>
        <p:sp>
          <p:nvSpPr>
            <p:cNvPr id="23571" name="Rectangle 20"/>
            <p:cNvSpPr>
              <a:spLocks noChangeArrowheads="1"/>
            </p:cNvSpPr>
            <p:nvPr/>
          </p:nvSpPr>
          <p:spPr bwMode="auto">
            <a:xfrm>
              <a:off x="2976" y="3072"/>
              <a:ext cx="816" cy="48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solidFill>
                    <a:schemeClr val="bg1"/>
                  </a:solidFill>
                </a:rPr>
                <a:t>Volatile</a:t>
              </a:r>
            </a:p>
            <a:p>
              <a:pPr algn="ctr" eaLnBrk="1" hangingPunct="1">
                <a:spcBef>
                  <a:spcPct val="0"/>
                </a:spcBef>
                <a:buFontTx/>
                <a:buNone/>
              </a:pPr>
              <a:r>
                <a:rPr lang="en-US" altLang="en-US" sz="1800" b="1">
                  <a:solidFill>
                    <a:schemeClr val="bg1"/>
                  </a:solidFill>
                </a:rPr>
                <a:t>product</a:t>
              </a:r>
            </a:p>
          </p:txBody>
        </p:sp>
        <p:sp>
          <p:nvSpPr>
            <p:cNvPr id="23572" name="Line 21"/>
            <p:cNvSpPr>
              <a:spLocks noChangeShapeType="1"/>
            </p:cNvSpPr>
            <p:nvPr/>
          </p:nvSpPr>
          <p:spPr bwMode="auto">
            <a:xfrm flipV="1">
              <a:off x="3456" y="2784"/>
              <a:ext cx="144"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73" name="Rectangle 22"/>
            <p:cNvSpPr>
              <a:spLocks noChangeArrowheads="1"/>
            </p:cNvSpPr>
            <p:nvPr/>
          </p:nvSpPr>
          <p:spPr bwMode="auto">
            <a:xfrm>
              <a:off x="3312" y="2496"/>
              <a:ext cx="1296"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5. Desorption</a:t>
              </a:r>
            </a:p>
          </p:txBody>
        </p:sp>
        <p:sp>
          <p:nvSpPr>
            <p:cNvPr id="23574" name="Line 23"/>
            <p:cNvSpPr>
              <a:spLocks noChangeShapeType="1"/>
            </p:cNvSpPr>
            <p:nvPr/>
          </p:nvSpPr>
          <p:spPr bwMode="auto">
            <a:xfrm flipV="1">
              <a:off x="3696" y="2016"/>
              <a:ext cx="19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Rectangle 24"/>
            <p:cNvSpPr>
              <a:spLocks noChangeArrowheads="1"/>
            </p:cNvSpPr>
            <p:nvPr/>
          </p:nvSpPr>
          <p:spPr bwMode="auto">
            <a:xfrm>
              <a:off x="3312" y="1632"/>
              <a:ext cx="1296"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latin typeface="Times New Roman" panose="02020603050405020304" pitchFamily="18" charset="0"/>
                </a:rPr>
                <a:t>6. Diffusion into </a:t>
              </a:r>
            </a:p>
            <a:p>
              <a:pPr algn="ctr" eaLnBrk="1" hangingPunct="1">
                <a:spcBef>
                  <a:spcPct val="0"/>
                </a:spcBef>
                <a:buFontTx/>
                <a:buNone/>
              </a:pPr>
              <a:r>
                <a:rPr lang="en-US" altLang="en-US" sz="2000">
                  <a:latin typeface="Times New Roman" panose="02020603050405020304" pitchFamily="18" charset="0"/>
                </a:rPr>
                <a:t>bulk gas</a:t>
              </a:r>
            </a:p>
          </p:txBody>
        </p:sp>
        <p:sp>
          <p:nvSpPr>
            <p:cNvPr id="23576" name="Line 25"/>
            <p:cNvSpPr>
              <a:spLocks noChangeShapeType="1"/>
            </p:cNvSpPr>
            <p:nvPr/>
          </p:nvSpPr>
          <p:spPr bwMode="auto">
            <a:xfrm flipV="1">
              <a:off x="3984" y="1344"/>
              <a:ext cx="96"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3555" name="Rectangle 1219"/>
          <p:cNvSpPr>
            <a:spLocks noChangeArrowheads="1"/>
          </p:cNvSpPr>
          <p:nvPr/>
        </p:nvSpPr>
        <p:spPr bwMode="auto">
          <a:xfrm>
            <a:off x="5829300" y="6096000"/>
            <a:ext cx="29718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800">
                <a:cs typeface="Arial" panose="020B0604020202020204" pitchFamily="34" charset="0"/>
              </a:rPr>
              <a:t>Public Domain: Image Generated by CNEU Staff for free use</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smtClean="0"/>
              <a:t>Introduction</a:t>
            </a:r>
          </a:p>
        </p:txBody>
      </p:sp>
      <p:sp>
        <p:nvSpPr>
          <p:cNvPr id="5123" name="Content Placeholder 2"/>
          <p:cNvSpPr>
            <a:spLocks noGrp="1"/>
          </p:cNvSpPr>
          <p:nvPr>
            <p:ph idx="1"/>
          </p:nvPr>
        </p:nvSpPr>
        <p:spPr>
          <a:xfrm>
            <a:off x="152400" y="1524000"/>
            <a:ext cx="8686800" cy="5486400"/>
          </a:xfrm>
        </p:spPr>
        <p:txBody>
          <a:bodyPr/>
          <a:lstStyle/>
          <a:p>
            <a:pPr eaLnBrk="1" hangingPunct="1"/>
            <a:r>
              <a:rPr lang="en-US" altLang="en-US" sz="2400" u="sng" smtClean="0"/>
              <a:t>Reactive Ion Etching (RIE)</a:t>
            </a:r>
            <a:r>
              <a:rPr lang="en-US" altLang="en-US" sz="2400" smtClean="0"/>
              <a:t>:  An etch process where a substrate is placed on an RF-powered electrode to achieve a chemical and physical etch</a:t>
            </a:r>
          </a:p>
          <a:p>
            <a:pPr eaLnBrk="1" hangingPunct="1"/>
            <a:r>
              <a:rPr lang="en-US" altLang="en-US" sz="2400" u="sng" smtClean="0"/>
              <a:t>Aspect Ratio</a:t>
            </a:r>
            <a:r>
              <a:rPr lang="en-US" altLang="en-US" sz="2400" smtClean="0"/>
              <a:t>:  The ratio of the depth to width for a small gap, tech, or hole</a:t>
            </a:r>
            <a:endParaRPr lang="en-US" altLang="en-US" sz="2400" u="sng" smtClean="0"/>
          </a:p>
          <a:p>
            <a:pPr eaLnBrk="1" hangingPunct="1"/>
            <a:r>
              <a:rPr lang="en-US" altLang="en-US" sz="2400" u="sng" smtClean="0"/>
              <a:t>DC Bias</a:t>
            </a:r>
            <a:r>
              <a:rPr lang="en-US" altLang="en-US" sz="2400" smtClean="0"/>
              <a:t>: A DC volt that develops across a plasma process chamber when an RF voltage is applied to the chamber's electrodes</a:t>
            </a:r>
          </a:p>
          <a:p>
            <a:pPr eaLnBrk="1" hangingPunct="1"/>
            <a:r>
              <a:rPr lang="en-US" altLang="en-US" sz="2400" u="sng" smtClean="0"/>
              <a:t>Mean Free Path</a:t>
            </a:r>
            <a:r>
              <a:rPr lang="en-US" altLang="en-US" sz="2400" smtClean="0"/>
              <a:t>: The average distance an atom or molecule travels before striking another atom or molecule</a:t>
            </a:r>
          </a:p>
          <a:p>
            <a:pPr eaLnBrk="1" hangingPunct="1"/>
            <a:r>
              <a:rPr lang="en-US" altLang="en-US" sz="2400" u="sng" smtClean="0"/>
              <a:t>Radicals:</a:t>
            </a:r>
            <a:r>
              <a:rPr lang="en-US" altLang="en-US" sz="2400" smtClean="0"/>
              <a:t>  Molecules or fragments that contain unsatisfied bonds (unpaired electrons).  They are extremely reactive</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304800" y="1219200"/>
            <a:ext cx="8610600" cy="5410200"/>
          </a:xfrm>
        </p:spPr>
        <p:txBody>
          <a:bodyPr/>
          <a:lstStyle/>
          <a:p>
            <a:pPr eaLnBrk="1" hangingPunct="1"/>
            <a:r>
              <a:rPr lang="en-US" altLang="en-US" sz="2400" u="sng" smtClean="0"/>
              <a:t>Ions:</a:t>
            </a:r>
            <a:r>
              <a:rPr lang="en-US" altLang="en-US" sz="2400" smtClean="0"/>
              <a:t> Are atoms, molecules or pieces of molecules that have gained or lost electrons.  They can be negatively (anions) or positively charged (cations) </a:t>
            </a:r>
          </a:p>
          <a:p>
            <a:pPr eaLnBrk="1" hangingPunct="1"/>
            <a:r>
              <a:rPr lang="en-US" altLang="en-US" sz="2400" u="sng" smtClean="0"/>
              <a:t>Etch Rate</a:t>
            </a:r>
            <a:r>
              <a:rPr lang="en-US" altLang="en-US" sz="2400" smtClean="0"/>
              <a:t>: The speed at which a material is removed from a substrate during etching</a:t>
            </a:r>
          </a:p>
          <a:p>
            <a:pPr eaLnBrk="1" hangingPunct="1"/>
            <a:r>
              <a:rPr lang="en-US" altLang="en-US" sz="2400" u="sng" smtClean="0"/>
              <a:t>Residence Time</a:t>
            </a:r>
            <a:r>
              <a:rPr lang="en-US" altLang="en-US" sz="2400" smtClean="0"/>
              <a:t>:  The average time gas (etch chemistry, byproducts) is present in a vacuum chamber</a:t>
            </a:r>
          </a:p>
          <a:p>
            <a:pPr eaLnBrk="1" hangingPunct="1"/>
            <a:r>
              <a:rPr lang="en-US" altLang="en-US" sz="2400" u="sng" smtClean="0"/>
              <a:t>Dark Sheath</a:t>
            </a:r>
            <a:r>
              <a:rPr lang="en-US" altLang="en-US" sz="2400" smtClean="0"/>
              <a:t>: Area adjacent to plasma generating electrodes that appears darker than the rest of the plasma (glow region). The dark sheath (or ion sheath) is a result of a lack of electrons and has a stronger electric field as well as less resistance compared to the glow region </a:t>
            </a:r>
          </a:p>
          <a:p>
            <a:pPr eaLnBrk="1" hangingPunct="1"/>
            <a:r>
              <a:rPr lang="en-US" altLang="en-US" sz="2400" u="sng" smtClean="0"/>
              <a:t>Sheath Potential</a:t>
            </a:r>
            <a:r>
              <a:rPr lang="en-US" altLang="en-US" sz="2400" smtClean="0"/>
              <a:t>: The potential difference between the glow region of the plasma and the cathode in a dry etch system </a:t>
            </a:r>
          </a:p>
          <a:p>
            <a:endParaRPr lang="en-US" altLang="en-US" sz="2400" smtClean="0"/>
          </a:p>
        </p:txBody>
      </p:sp>
      <p:sp>
        <p:nvSpPr>
          <p:cNvPr id="6147" name="Title 1"/>
          <p:cNvSpPr>
            <a:spLocks noGrp="1"/>
          </p:cNvSpPr>
          <p:nvPr>
            <p:ph type="title"/>
          </p:nvPr>
        </p:nvSpPr>
        <p:spPr/>
        <p:txBody>
          <a:bodyPr/>
          <a:lstStyle/>
          <a:p>
            <a:pPr eaLnBrk="1" hangingPunct="1"/>
            <a:r>
              <a:rPr lang="en-US" altLang="en-US" smtClean="0"/>
              <a:t>Introduction</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a:solidFill>
                  <a:schemeClr val="tx2"/>
                </a:solidFill>
              </a:rPr>
              <a:t>Limits of Wet Etch Illustrates the Need for Plasma Processing</a:t>
            </a:r>
          </a:p>
        </p:txBody>
      </p:sp>
      <p:sp>
        <p:nvSpPr>
          <p:cNvPr id="7171" name="Rectangle 5"/>
          <p:cNvSpPr>
            <a:spLocks noChangeArrowheads="1"/>
          </p:cNvSpPr>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n-US" sz="2800"/>
              <a:t>Wet etching is limited to ~ 2-3 </a:t>
            </a:r>
            <a:r>
              <a:rPr lang="en-US" altLang="en-US" sz="2800">
                <a:cs typeface="Times New Roman" panose="02020603050405020304" pitchFamily="18" charset="0"/>
              </a:rPr>
              <a:t>µm pattern features due to liquid trapping / surface tension (dependent upon materials)</a:t>
            </a:r>
          </a:p>
          <a:p>
            <a:pPr eaLnBrk="1" hangingPunct="1"/>
            <a:r>
              <a:rPr lang="en-US" altLang="en-US" sz="2800">
                <a:cs typeface="Times New Roman" panose="02020603050405020304" pitchFamily="18" charset="0"/>
              </a:rPr>
              <a:t>Wet etching tends to undercut and produce sloped sidewalls</a:t>
            </a:r>
          </a:p>
          <a:p>
            <a:pPr eaLnBrk="1" hangingPunct="1"/>
            <a:r>
              <a:rPr lang="en-US" altLang="en-US" sz="2800">
                <a:cs typeface="Times New Roman" panose="02020603050405020304" pitchFamily="18" charset="0"/>
              </a:rPr>
              <a:t>Wet etching needs rinse and dry steps</a:t>
            </a:r>
          </a:p>
          <a:p>
            <a:pPr eaLnBrk="1" hangingPunct="1"/>
            <a:r>
              <a:rPr lang="en-US" altLang="en-US" sz="2800">
                <a:cs typeface="Times New Roman" panose="02020603050405020304" pitchFamily="18" charset="0"/>
              </a:rPr>
              <a:t>Wet chemicals can be hazardous, toxic and expensive (environmental concerns)</a:t>
            </a:r>
          </a:p>
          <a:p>
            <a:pPr eaLnBrk="1" hangingPunct="1"/>
            <a:r>
              <a:rPr lang="en-US" altLang="en-US" sz="2800">
                <a:cs typeface="Times New Roman" panose="02020603050405020304" pitchFamily="18" charset="0"/>
              </a:rPr>
              <a:t>Wet processes present material contamination issues</a:t>
            </a:r>
          </a:p>
          <a:p>
            <a:pPr eaLnBrk="1" hangingPunct="1">
              <a:buFontTx/>
              <a:buNone/>
            </a:pPr>
            <a:endParaRPr lang="en-US" altLang="en-US" sz="280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Plasma Etching</a:t>
            </a:r>
          </a:p>
        </p:txBody>
      </p:sp>
      <p:sp>
        <p:nvSpPr>
          <p:cNvPr id="8195" name="Rectangle 3"/>
          <p:cNvSpPr>
            <a:spLocks noGrp="1" noChangeArrowheads="1"/>
          </p:cNvSpPr>
          <p:nvPr>
            <p:ph type="body" idx="1"/>
          </p:nvPr>
        </p:nvSpPr>
        <p:spPr/>
        <p:txBody>
          <a:bodyPr/>
          <a:lstStyle/>
          <a:p>
            <a:pPr eaLnBrk="1" hangingPunct="1"/>
            <a:r>
              <a:rPr lang="en-US" altLang="en-US" sz="2800" smtClean="0"/>
              <a:t>Plasma etching is a balance between:</a:t>
            </a:r>
          </a:p>
          <a:p>
            <a:pPr lvl="1" eaLnBrk="1" hangingPunct="1"/>
            <a:r>
              <a:rPr lang="en-US" altLang="en-US" sz="2400" smtClean="0"/>
              <a:t>Selective removal (what is intended vs. what is protected) of material through chemical reactions</a:t>
            </a:r>
          </a:p>
          <a:p>
            <a:pPr lvl="1" eaLnBrk="1" hangingPunct="1"/>
            <a:r>
              <a:rPr lang="en-US" altLang="en-US" sz="2400" smtClean="0"/>
              <a:t>Nonselective removal of material through ion bombardment (pressure and power related)</a:t>
            </a:r>
          </a:p>
          <a:p>
            <a:pPr lvl="1" eaLnBrk="1" hangingPunct="1"/>
            <a:r>
              <a:rPr lang="en-US" altLang="en-US" sz="2400" smtClean="0"/>
              <a:t>Deposition of sidewall polymers for passivation</a:t>
            </a:r>
          </a:p>
          <a:p>
            <a:pPr lvl="1" eaLnBrk="1" hangingPunct="1"/>
            <a:r>
              <a:rPr lang="en-US" altLang="en-US" sz="2400" smtClean="0"/>
              <a:t>Varying these parameters determines the etch profile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Plasma </a:t>
            </a:r>
          </a:p>
        </p:txBody>
      </p:sp>
      <p:sp>
        <p:nvSpPr>
          <p:cNvPr id="9219" name="Rectangle 5"/>
          <p:cNvSpPr>
            <a:spLocks noChangeArrowheads="1"/>
          </p:cNvSpPr>
          <p:nvPr/>
        </p:nvSpPr>
        <p:spPr bwMode="auto">
          <a:xfrm>
            <a:off x="457200" y="1600200"/>
            <a:ext cx="8229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altLang="en-US" sz="2800"/>
              <a:t>Within a plasma, there are a number of species</a:t>
            </a:r>
          </a:p>
          <a:p>
            <a:pPr lvl="1" eaLnBrk="1" hangingPunct="1"/>
            <a:r>
              <a:rPr lang="en-US" altLang="en-US" sz="2400"/>
              <a:t>Radicals</a:t>
            </a:r>
          </a:p>
          <a:p>
            <a:pPr lvl="1" eaLnBrk="1" hangingPunct="1"/>
            <a:r>
              <a:rPr lang="en-US" altLang="en-US" sz="2400"/>
              <a:t>Ions</a:t>
            </a:r>
          </a:p>
          <a:p>
            <a:pPr lvl="1" eaLnBrk="1" hangingPunct="1"/>
            <a:r>
              <a:rPr lang="en-US" altLang="en-US" sz="2400"/>
              <a:t>Neutrals </a:t>
            </a:r>
          </a:p>
          <a:p>
            <a:pPr lvl="1" eaLnBrk="1" hangingPunct="1"/>
            <a:r>
              <a:rPr lang="en-US" altLang="en-US" sz="2400"/>
              <a:t>Electrons</a:t>
            </a:r>
          </a:p>
          <a:p>
            <a:pPr lvl="1" eaLnBrk="1" hangingPunct="1"/>
            <a:r>
              <a:rPr lang="en-US" altLang="en-US" sz="2400"/>
              <a:t>Film formers </a:t>
            </a:r>
          </a:p>
          <a:p>
            <a:pPr lvl="2" eaLnBrk="1" hangingPunct="1"/>
            <a:r>
              <a:rPr lang="en-US" altLang="en-US" sz="2000"/>
              <a:t>if desired, for sidewall passivation in etch processes</a:t>
            </a:r>
          </a:p>
          <a:p>
            <a:pPr lvl="1" eaLnBrk="1" hangingPunct="1"/>
            <a:r>
              <a:rPr lang="en-US" altLang="en-US" sz="2400"/>
              <a:t>Diluents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a:solidFill>
                  <a:schemeClr val="tx2"/>
                </a:solidFill>
              </a:rPr>
              <a:t>Contents of a Plasma</a:t>
            </a:r>
          </a:p>
        </p:txBody>
      </p:sp>
      <p:sp>
        <p:nvSpPr>
          <p:cNvPr id="10243" name="Rectangle 5"/>
          <p:cNvSpPr>
            <a:spLocks noChangeArrowheads="1"/>
          </p:cNvSpPr>
          <p:nvPr/>
        </p:nvSpPr>
        <p:spPr bwMode="auto">
          <a:xfrm>
            <a:off x="609600" y="1524000"/>
            <a:ext cx="77724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pPr>
            <a:r>
              <a:rPr lang="en-US" altLang="en-US" sz="2800"/>
              <a:t>A dry plasma etch may contain:</a:t>
            </a:r>
          </a:p>
          <a:p>
            <a:pPr lvl="1" eaLnBrk="1" hangingPunct="1">
              <a:lnSpc>
                <a:spcPct val="90000"/>
              </a:lnSpc>
            </a:pPr>
            <a:r>
              <a:rPr lang="en-US" altLang="en-US" sz="2400"/>
              <a:t>Radicals that chemically react with the substrate and </a:t>
            </a:r>
            <a:r>
              <a:rPr lang="en-US" altLang="en-US" sz="2400" b="1"/>
              <a:t>selectively</a:t>
            </a:r>
            <a:r>
              <a:rPr lang="en-US" altLang="en-US" sz="2400"/>
              <a:t> remove material</a:t>
            </a:r>
          </a:p>
          <a:p>
            <a:pPr lvl="1" eaLnBrk="1" hangingPunct="1">
              <a:lnSpc>
                <a:spcPct val="90000"/>
              </a:lnSpc>
            </a:pPr>
            <a:r>
              <a:rPr lang="en-US" altLang="en-US" sz="2400"/>
              <a:t>Ions that remove material through </a:t>
            </a:r>
            <a:r>
              <a:rPr lang="en-US" altLang="en-US" sz="2400" b="1"/>
              <a:t>physical bombardment</a:t>
            </a:r>
            <a:r>
              <a:rPr lang="en-US" altLang="en-US" sz="2400"/>
              <a:t> (no selectivity) and provide uniformity</a:t>
            </a:r>
          </a:p>
          <a:p>
            <a:pPr lvl="1" eaLnBrk="1" hangingPunct="1">
              <a:lnSpc>
                <a:spcPct val="90000"/>
              </a:lnSpc>
            </a:pPr>
            <a:r>
              <a:rPr lang="en-US" altLang="en-US" sz="2400"/>
              <a:t>Neutrals</a:t>
            </a:r>
          </a:p>
          <a:p>
            <a:pPr lvl="1" eaLnBrk="1" hangingPunct="1">
              <a:lnSpc>
                <a:spcPct val="90000"/>
              </a:lnSpc>
            </a:pPr>
            <a:r>
              <a:rPr lang="en-US" altLang="en-US" sz="2400"/>
              <a:t>Electrons aid in sustaining the plasma</a:t>
            </a:r>
          </a:p>
          <a:p>
            <a:pPr lvl="1" eaLnBrk="1" hangingPunct="1">
              <a:lnSpc>
                <a:spcPct val="90000"/>
              </a:lnSpc>
            </a:pPr>
            <a:r>
              <a:rPr lang="en-US" altLang="en-US" sz="2400"/>
              <a:t>Film formers that provide sidewall passivation (optional)</a:t>
            </a:r>
          </a:p>
          <a:p>
            <a:pPr lvl="1" eaLnBrk="1" hangingPunct="1">
              <a:lnSpc>
                <a:spcPct val="90000"/>
              </a:lnSpc>
            </a:pPr>
            <a:r>
              <a:rPr lang="en-US" altLang="en-US" sz="2400" b="1"/>
              <a:t>Diluents</a:t>
            </a:r>
            <a:r>
              <a:rPr lang="en-US" altLang="en-US" sz="2400"/>
              <a:t>- an inert gas introduced into the reaction chamber along with the process gasses to maintain the desired reaction rate (optional)</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eaLnBrk="1" hangingPunct="1"/>
            <a:r>
              <a:rPr lang="en-US" altLang="en-US" smtClean="0"/>
              <a:t>Selective Etching</a:t>
            </a:r>
          </a:p>
        </p:txBody>
      </p:sp>
      <p:sp>
        <p:nvSpPr>
          <p:cNvPr id="11267" name="Rectangle 3"/>
          <p:cNvSpPr>
            <a:spLocks noGrp="1" noChangeArrowheads="1"/>
          </p:cNvSpPr>
          <p:nvPr>
            <p:ph type="body" idx="4294967295"/>
          </p:nvPr>
        </p:nvSpPr>
        <p:spPr/>
        <p:txBody>
          <a:bodyPr/>
          <a:lstStyle/>
          <a:p>
            <a:pPr eaLnBrk="1" hangingPunct="1"/>
            <a:r>
              <a:rPr lang="en-US" altLang="en-US" sz="2800" smtClean="0"/>
              <a:t>Etching that is done so that certain material is removed, but other materials or areas of the materials are ideally not affected</a:t>
            </a:r>
          </a:p>
          <a:p>
            <a:pPr eaLnBrk="1" hangingPunct="1"/>
            <a:r>
              <a:rPr lang="en-US" altLang="en-US" sz="2800" smtClean="0"/>
              <a:t>Selective etching is difficult to achieve when chemically different layers form similar etch products</a:t>
            </a:r>
          </a:p>
          <a:p>
            <a:pPr lvl="1" eaLnBrk="1" hangingPunct="1"/>
            <a:r>
              <a:rPr lang="en-US" altLang="en-US" sz="2400" smtClean="0"/>
              <a:t>Example: SiO</a:t>
            </a:r>
            <a:r>
              <a:rPr lang="en-US" altLang="en-US" sz="2400" baseline="-25000" smtClean="0"/>
              <a:t>2</a:t>
            </a:r>
            <a:r>
              <a:rPr lang="en-US" altLang="en-US" sz="2400" smtClean="0"/>
              <a:t>, Si,</a:t>
            </a:r>
            <a:r>
              <a:rPr lang="en-US" altLang="en-US" sz="2400" baseline="-25000" smtClean="0"/>
              <a:t> </a:t>
            </a:r>
            <a:r>
              <a:rPr lang="en-US" altLang="en-US" sz="2400" smtClean="0"/>
              <a:t> and Si</a:t>
            </a:r>
            <a:r>
              <a:rPr lang="en-US" altLang="en-US" sz="2400" baseline="-25000" smtClean="0"/>
              <a:t>3</a:t>
            </a:r>
            <a:r>
              <a:rPr lang="en-US" altLang="en-US" sz="2400" smtClean="0"/>
              <a:t>N</a:t>
            </a:r>
            <a:r>
              <a:rPr lang="en-US" altLang="en-US" sz="2400" baseline="-25000" smtClean="0"/>
              <a:t>4</a:t>
            </a:r>
            <a:r>
              <a:rPr lang="en-US" altLang="en-US" sz="2400" smtClean="0"/>
              <a:t> each form SiF</a:t>
            </a:r>
            <a:r>
              <a:rPr lang="en-US" altLang="en-US" sz="2400" baseline="-25000" smtClean="0"/>
              <a:t>4</a:t>
            </a:r>
            <a:r>
              <a:rPr lang="en-US" altLang="en-US" sz="2400" smtClean="0"/>
              <a:t> during the etching process (</a:t>
            </a:r>
            <a:r>
              <a:rPr lang="en-US" altLang="en-US" sz="2400" smtClean="0">
                <a:sym typeface="Symbol" panose="05050102010706020507" pitchFamily="18" charset="2"/>
              </a:rPr>
              <a:t> selectivity)</a:t>
            </a:r>
            <a:endParaRPr lang="en-US" altLang="en-US" sz="2400" baseline="-25000" smtClean="0"/>
          </a:p>
          <a:p>
            <a:pPr eaLnBrk="1" hangingPunct="1"/>
            <a:endParaRPr lang="en-US" altLang="en-US" sz="280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resentation1">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nmtppt</Template>
  <TotalTime>3419</TotalTime>
  <Words>1153</Words>
  <Application>Microsoft Macintosh PowerPoint</Application>
  <PresentationFormat>On-screen Show (4:3)</PresentationFormat>
  <Paragraphs>163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Presentation1</vt:lpstr>
      <vt:lpstr>PowerPoint Presentation</vt:lpstr>
      <vt:lpstr>Outline</vt:lpstr>
      <vt:lpstr>Introduction</vt:lpstr>
      <vt:lpstr>Introduction</vt:lpstr>
      <vt:lpstr>PowerPoint Presentation</vt:lpstr>
      <vt:lpstr>Plasma Etching</vt:lpstr>
      <vt:lpstr>PowerPoint Presentation</vt:lpstr>
      <vt:lpstr>PowerPoint Presentation</vt:lpstr>
      <vt:lpstr>Selective Etching</vt:lpstr>
      <vt:lpstr>PowerPoint Presentation</vt:lpstr>
      <vt:lpstr>PowerPoint Presentation</vt:lpstr>
      <vt:lpstr>PowerPoint Presentation</vt:lpstr>
      <vt:lpstr>PowerPoint Presentation</vt:lpstr>
      <vt:lpstr>PowerPoint Presentation</vt:lpstr>
      <vt:lpstr>Pressure</vt:lpstr>
      <vt:lpstr>The “Wine Glass” Etch Profile (RIE)</vt:lpstr>
      <vt:lpstr>Power</vt:lpstr>
      <vt:lpstr>Minimum Energy Required to Ionize a Particle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Nanofabrication Manufacturing Technology</dc:title>
  <dc:creator>jgm145</dc:creator>
  <cp:lastModifiedBy>Production</cp:lastModifiedBy>
  <cp:revision>188</cp:revision>
  <dcterms:created xsi:type="dcterms:W3CDTF">2002-02-14T21:59:46Z</dcterms:created>
  <dcterms:modified xsi:type="dcterms:W3CDTF">2018-03-15T21:05:09Z</dcterms:modified>
</cp:coreProperties>
</file>