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27" r:id="rId2"/>
    <p:sldId id="274" r:id="rId3"/>
    <p:sldId id="275" r:id="rId4"/>
    <p:sldId id="276" r:id="rId5"/>
    <p:sldId id="279" r:id="rId6"/>
    <p:sldId id="280" r:id="rId7"/>
    <p:sldId id="281" r:id="rId8"/>
    <p:sldId id="284" r:id="rId9"/>
    <p:sldId id="282" r:id="rId10"/>
    <p:sldId id="315" r:id="rId11"/>
    <p:sldId id="316" r:id="rId12"/>
    <p:sldId id="286" r:id="rId13"/>
    <p:sldId id="295" r:id="rId14"/>
    <p:sldId id="288" r:id="rId15"/>
    <p:sldId id="300" r:id="rId16"/>
    <p:sldId id="299" r:id="rId17"/>
    <p:sldId id="290" r:id="rId18"/>
    <p:sldId id="294" r:id="rId19"/>
    <p:sldId id="301" r:id="rId20"/>
    <p:sldId id="258" r:id="rId21"/>
    <p:sldId id="304" r:id="rId22"/>
    <p:sldId id="306" r:id="rId23"/>
    <p:sldId id="310" r:id="rId24"/>
    <p:sldId id="305" r:id="rId25"/>
    <p:sldId id="266" r:id="rId26"/>
    <p:sldId id="308" r:id="rId27"/>
    <p:sldId id="311" r:id="rId28"/>
    <p:sldId id="312" r:id="rId29"/>
    <p:sldId id="309" r:id="rId30"/>
    <p:sldId id="313" r:id="rId31"/>
    <p:sldId id="326" r:id="rId32"/>
    <p:sldId id="325" r:id="rId33"/>
    <p:sldId id="303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28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" y="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74AA752-3EBF-4615-9AE5-2F2A88A3C9C3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8E27BB-4BD2-406D-AC09-0F58C3553F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73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0E950DE1-FE4A-4A6B-BAF3-9C64B4C32578}" type="datetimeFigureOut">
              <a:rPr lang="en-US"/>
              <a:pPr>
                <a:defRPr/>
              </a:pPr>
              <a:t>2/20/2018</a:t>
            </a:fld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B244581-038A-4A5E-A23F-C7DB595246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657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/>
          <a:lstStyle/>
          <a:p>
            <a:pPr eaLnBrk="1" hangingPunct="1"/>
            <a:endParaRPr lang="en-US" altLang="en-US" smtClean="0"/>
          </a:p>
        </p:txBody>
      </p:sp>
      <p:sp>
        <p:nvSpPr>
          <p:cNvPr id="47108" name="Slide Number Placeholder 3"/>
          <p:cNvSpPr txBox="1">
            <a:spLocks noGrp="1"/>
          </p:cNvSpPr>
          <p:nvPr/>
        </p:nvSpPr>
        <p:spPr bwMode="auto">
          <a:xfrm>
            <a:off x="3883025" y="8685213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5" rIns="91429" bIns="45715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EBE9FF39-D900-4C2F-96C3-DAD5A022FF3F}" type="slidenum">
              <a:rPr lang="en-US" altLang="en-US" sz="1200"/>
              <a:pPr algn="r" eaLnBrk="1" hangingPunct="1"/>
              <a:t>34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7006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24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229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5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9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7937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88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21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06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3111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188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9788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5"/>
          <p:cNvSpPr>
            <a:spLocks noChangeArrowheads="1"/>
          </p:cNvSpPr>
          <p:nvPr userDrawn="1"/>
        </p:nvSpPr>
        <p:spPr bwMode="auto">
          <a:xfrm>
            <a:off x="0" y="6644137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800" dirty="0" smtClean="0"/>
              <a:t>www.nano4me.org</a:t>
            </a:r>
          </a:p>
        </p:txBody>
      </p:sp>
      <p:sp>
        <p:nvSpPr>
          <p:cNvPr id="9" name="Rectangle 5"/>
          <p:cNvSpPr>
            <a:spLocks noChangeArrowheads="1"/>
          </p:cNvSpPr>
          <p:nvPr userDrawn="1"/>
        </p:nvSpPr>
        <p:spPr bwMode="auto">
          <a:xfrm>
            <a:off x="0" y="66466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00" dirty="0" smtClean="0"/>
              <a:t>© </a:t>
            </a:r>
            <a:r>
              <a:rPr lang="en-US" altLang="en-US" sz="800" dirty="0" smtClean="0"/>
              <a:t>2018 </a:t>
            </a:r>
            <a:r>
              <a:rPr lang="en-US" altLang="en-US" sz="800" dirty="0" smtClean="0"/>
              <a:t>The Pennsylvania State University</a:t>
            </a:r>
          </a:p>
        </p:txBody>
      </p:sp>
      <p:sp>
        <p:nvSpPr>
          <p:cNvPr id="10" name="Rectangle 5"/>
          <p:cNvSpPr>
            <a:spLocks noChangeArrowheads="1"/>
          </p:cNvSpPr>
          <p:nvPr userDrawn="1"/>
        </p:nvSpPr>
        <p:spPr bwMode="auto">
          <a:xfrm>
            <a:off x="0" y="6642100"/>
            <a:ext cx="91440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800" dirty="0" smtClean="0"/>
              <a:t>Quantum</a:t>
            </a:r>
            <a:r>
              <a:rPr lang="en-US" altLang="en-US" sz="800" baseline="0" dirty="0" smtClean="0"/>
              <a:t> Dots </a:t>
            </a:r>
            <a:fld id="{862CD6A4-F241-4398-B59C-ADF65728BD48}" type="slidenum">
              <a:rPr lang="en-US" altLang="en-US" sz="800" smtClean="0"/>
              <a:t>‹#›</a:t>
            </a:fld>
            <a:endParaRPr lang="en-US" altLang="en-US" sz="8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457200" y="4173794"/>
            <a:ext cx="8229600" cy="87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 smtClean="0">
                <a:latin typeface="+mj-lt"/>
                <a:cs typeface="Arial" panose="020B0604020202020204" pitchFamily="34" charset="0"/>
              </a:rPr>
              <a:t>Quantum Dots</a:t>
            </a:r>
            <a:endParaRPr lang="en-US" altLang="en-US" sz="4000" b="1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771633"/>
            <a:ext cx="8686800" cy="2049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Quantum Dots (QD)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4903788" cy="45259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Nanocrystals  (2-10 nm) of semiconductor compounds</a:t>
            </a:r>
          </a:p>
          <a:p>
            <a:pPr eaLnBrk="1" hangingPunct="1"/>
            <a:r>
              <a:rPr lang="en-US" altLang="en-US" sz="2800" smtClean="0"/>
              <a:t>Small size leads to confinement of excitons (electron-hole pairs)</a:t>
            </a:r>
          </a:p>
          <a:p>
            <a:pPr eaLnBrk="1" hangingPunct="1"/>
            <a:r>
              <a:rPr lang="en-US" altLang="en-US" sz="2800" smtClean="0"/>
              <a:t>Quantized energy levels and altered relaxation dynamics</a:t>
            </a:r>
          </a:p>
          <a:p>
            <a:pPr eaLnBrk="1" hangingPunct="1"/>
            <a:r>
              <a:rPr lang="en-US" altLang="en-US" sz="2800" smtClean="0"/>
              <a:t>Examples: CdSe, PbSe, PbTe, InP</a:t>
            </a:r>
          </a:p>
        </p:txBody>
      </p:sp>
      <p:grpSp>
        <p:nvGrpSpPr>
          <p:cNvPr id="13316" name="Group 36"/>
          <p:cNvGrpSpPr>
            <a:grpSpLocks/>
          </p:cNvGrpSpPr>
          <p:nvPr/>
        </p:nvGrpSpPr>
        <p:grpSpPr bwMode="auto">
          <a:xfrm>
            <a:off x="5637213" y="1704975"/>
            <a:ext cx="914400" cy="914400"/>
            <a:chOff x="6024565" y="1640909"/>
            <a:chExt cx="914853" cy="914400"/>
          </a:xfrm>
        </p:grpSpPr>
        <p:sp>
          <p:nvSpPr>
            <p:cNvPr id="20" name="Oval 19"/>
            <p:cNvSpPr/>
            <p:nvPr/>
          </p:nvSpPr>
          <p:spPr>
            <a:xfrm>
              <a:off x="6024565" y="1640909"/>
              <a:ext cx="914853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5" name="Freeform 34"/>
            <p:cNvSpPr/>
            <p:nvPr/>
          </p:nvSpPr>
          <p:spPr>
            <a:xfrm flipV="1">
              <a:off x="6024565" y="1847284"/>
              <a:ext cx="914853" cy="274638"/>
            </a:xfrm>
            <a:custGeom>
              <a:avLst/>
              <a:gdLst>
                <a:gd name="connsiteX0" fmla="*/ 0 w 452438"/>
                <a:gd name="connsiteY0" fmla="*/ 14288 h 211931"/>
                <a:gd name="connsiteX1" fmla="*/ 228600 w 452438"/>
                <a:gd name="connsiteY1" fmla="*/ 209550 h 211931"/>
                <a:gd name="connsiteX2" fmla="*/ 452438 w 452438"/>
                <a:gd name="connsiteY2" fmla="*/ 0 h 211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2438" h="211931">
                  <a:moveTo>
                    <a:pt x="0" y="14288"/>
                  </a:moveTo>
                  <a:cubicBezTo>
                    <a:pt x="76597" y="113109"/>
                    <a:pt x="153194" y="211931"/>
                    <a:pt x="228600" y="209550"/>
                  </a:cubicBezTo>
                  <a:cubicBezTo>
                    <a:pt x="304006" y="207169"/>
                    <a:pt x="378222" y="103584"/>
                    <a:pt x="452438" y="0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317" name="Group 40"/>
          <p:cNvGrpSpPr>
            <a:grpSpLocks/>
          </p:cNvGrpSpPr>
          <p:nvPr/>
        </p:nvGrpSpPr>
        <p:grpSpPr bwMode="auto">
          <a:xfrm>
            <a:off x="6737350" y="1704975"/>
            <a:ext cx="914400" cy="914400"/>
            <a:chOff x="7260660" y="1802834"/>
            <a:chExt cx="914400" cy="914400"/>
          </a:xfrm>
        </p:grpSpPr>
        <p:sp>
          <p:nvSpPr>
            <p:cNvPr id="39" name="Oval 38"/>
            <p:cNvSpPr/>
            <p:nvPr/>
          </p:nvSpPr>
          <p:spPr>
            <a:xfrm>
              <a:off x="7260660" y="1802834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Freeform 33"/>
            <p:cNvSpPr/>
            <p:nvPr/>
          </p:nvSpPr>
          <p:spPr>
            <a:xfrm flipV="1">
              <a:off x="7260660" y="1985397"/>
              <a:ext cx="914400" cy="549275"/>
            </a:xfrm>
            <a:custGeom>
              <a:avLst/>
              <a:gdLst>
                <a:gd name="connsiteX0" fmla="*/ 0 w 890587"/>
                <a:gd name="connsiteY0" fmla="*/ 230981 h 459582"/>
                <a:gd name="connsiteX1" fmla="*/ 233362 w 890587"/>
                <a:gd name="connsiteY1" fmla="*/ 426244 h 459582"/>
                <a:gd name="connsiteX2" fmla="*/ 666750 w 890587"/>
                <a:gd name="connsiteY2" fmla="*/ 30956 h 459582"/>
                <a:gd name="connsiteX3" fmla="*/ 890587 w 890587"/>
                <a:gd name="connsiteY3" fmla="*/ 240506 h 459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90587" h="459582">
                  <a:moveTo>
                    <a:pt x="0" y="230981"/>
                  </a:moveTo>
                  <a:cubicBezTo>
                    <a:pt x="61118" y="345281"/>
                    <a:pt x="122237" y="459582"/>
                    <a:pt x="233362" y="426244"/>
                  </a:cubicBezTo>
                  <a:cubicBezTo>
                    <a:pt x="344487" y="392907"/>
                    <a:pt x="557213" y="61912"/>
                    <a:pt x="666750" y="30956"/>
                  </a:cubicBezTo>
                  <a:cubicBezTo>
                    <a:pt x="776288" y="0"/>
                    <a:pt x="833437" y="120253"/>
                    <a:pt x="890587" y="240506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318" name="Group 44"/>
          <p:cNvGrpSpPr>
            <a:grpSpLocks/>
          </p:cNvGrpSpPr>
          <p:nvPr/>
        </p:nvGrpSpPr>
        <p:grpSpPr bwMode="auto">
          <a:xfrm>
            <a:off x="7837488" y="1704975"/>
            <a:ext cx="914400" cy="914400"/>
            <a:chOff x="7787993" y="1712346"/>
            <a:chExt cx="914400" cy="914400"/>
          </a:xfrm>
        </p:grpSpPr>
        <p:sp>
          <p:nvSpPr>
            <p:cNvPr id="43" name="Oval 42"/>
            <p:cNvSpPr/>
            <p:nvPr/>
          </p:nvSpPr>
          <p:spPr>
            <a:xfrm>
              <a:off x="7787993" y="1712346"/>
              <a:ext cx="914400" cy="914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Freeform 35"/>
            <p:cNvSpPr/>
            <p:nvPr/>
          </p:nvSpPr>
          <p:spPr>
            <a:xfrm flipV="1">
              <a:off x="7787993" y="1894909"/>
              <a:ext cx="914400" cy="549275"/>
            </a:xfrm>
            <a:custGeom>
              <a:avLst/>
              <a:gdLst>
                <a:gd name="connsiteX0" fmla="*/ 0 w 1347787"/>
                <a:gd name="connsiteY0" fmla="*/ 196056 h 422275"/>
                <a:gd name="connsiteX1" fmla="*/ 238125 w 1347787"/>
                <a:gd name="connsiteY1" fmla="*/ 386556 h 422275"/>
                <a:gd name="connsiteX2" fmla="*/ 681037 w 1347787"/>
                <a:gd name="connsiteY2" fmla="*/ 794 h 422275"/>
                <a:gd name="connsiteX3" fmla="*/ 1128712 w 1347787"/>
                <a:gd name="connsiteY3" fmla="*/ 391319 h 422275"/>
                <a:gd name="connsiteX4" fmla="*/ 1347787 w 1347787"/>
                <a:gd name="connsiteY4" fmla="*/ 186531 h 422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7787" h="422275">
                  <a:moveTo>
                    <a:pt x="0" y="196056"/>
                  </a:moveTo>
                  <a:cubicBezTo>
                    <a:pt x="62309" y="307578"/>
                    <a:pt x="124619" y="419100"/>
                    <a:pt x="238125" y="386556"/>
                  </a:cubicBezTo>
                  <a:cubicBezTo>
                    <a:pt x="351631" y="354012"/>
                    <a:pt x="532606" y="0"/>
                    <a:pt x="681037" y="794"/>
                  </a:cubicBezTo>
                  <a:cubicBezTo>
                    <a:pt x="829468" y="1588"/>
                    <a:pt x="1017587" y="360363"/>
                    <a:pt x="1128712" y="391319"/>
                  </a:cubicBezTo>
                  <a:cubicBezTo>
                    <a:pt x="1239837" y="422275"/>
                    <a:pt x="1293812" y="304403"/>
                    <a:pt x="1347787" y="186531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3319" name="Group 46"/>
          <p:cNvGrpSpPr>
            <a:grpSpLocks/>
          </p:cNvGrpSpPr>
          <p:nvPr/>
        </p:nvGrpSpPr>
        <p:grpSpPr bwMode="auto">
          <a:xfrm>
            <a:off x="6080125" y="2994025"/>
            <a:ext cx="2292350" cy="2668588"/>
            <a:chOff x="6080234" y="2994722"/>
            <a:chExt cx="2292350" cy="2667562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rot="16200000" flipH="1">
              <a:off x="6193104" y="4316602"/>
              <a:ext cx="82200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321" name="TextBox 37"/>
            <p:cNvSpPr txBox="1">
              <a:spLocks noChangeArrowheads="1"/>
            </p:cNvSpPr>
            <p:nvPr/>
          </p:nvSpPr>
          <p:spPr bwMode="auto">
            <a:xfrm>
              <a:off x="6213884" y="4138108"/>
              <a:ext cx="423245" cy="369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E</a:t>
              </a:r>
              <a:r>
                <a:rPr lang="en-US" altLang="en-US" baseline="-25000"/>
                <a:t>g</a:t>
              </a:r>
            </a:p>
          </p:txBody>
        </p:sp>
        <p:grpSp>
          <p:nvGrpSpPr>
            <p:cNvPr id="13322" name="Group 15"/>
            <p:cNvGrpSpPr>
              <a:grpSpLocks/>
            </p:cNvGrpSpPr>
            <p:nvPr/>
          </p:nvGrpSpPr>
          <p:grpSpPr bwMode="auto">
            <a:xfrm>
              <a:off x="6312160" y="3144104"/>
              <a:ext cx="1828498" cy="609394"/>
              <a:chOff x="6279714" y="2617940"/>
              <a:chExt cx="1828800" cy="609600"/>
            </a:xfrm>
          </p:grpSpPr>
          <p:cxnSp>
            <p:nvCxnSpPr>
              <p:cNvPr id="6" name="Straight Connector 5"/>
              <p:cNvCxnSpPr/>
              <p:nvPr/>
            </p:nvCxnSpPr>
            <p:spPr>
              <a:xfrm>
                <a:off x="6279563" y="2617726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Connector 6"/>
              <p:cNvCxnSpPr/>
              <p:nvPr/>
            </p:nvCxnSpPr>
            <p:spPr>
              <a:xfrm>
                <a:off x="6279563" y="2770119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>
                <a:off x="6279563" y="2924100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6279563" y="3074905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6279563" y="3227298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23" name="Group 16"/>
            <p:cNvGrpSpPr>
              <a:grpSpLocks/>
            </p:cNvGrpSpPr>
            <p:nvPr/>
          </p:nvGrpSpPr>
          <p:grpSpPr bwMode="auto">
            <a:xfrm>
              <a:off x="6312160" y="4874221"/>
              <a:ext cx="1828498" cy="609394"/>
              <a:chOff x="6043807" y="3810001"/>
              <a:chExt cx="1828800" cy="609600"/>
            </a:xfrm>
          </p:grpSpPr>
          <p:cxnSp>
            <p:nvCxnSpPr>
              <p:cNvPr id="11" name="Straight Connector 10"/>
              <p:cNvCxnSpPr/>
              <p:nvPr/>
            </p:nvCxnSpPr>
            <p:spPr>
              <a:xfrm>
                <a:off x="6043656" y="3809379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>
                <a:off x="6043656" y="3961772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043656" y="4114165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6043656" y="4266558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>
                <a:off x="6043656" y="4418951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24" name="Group 43"/>
            <p:cNvGrpSpPr>
              <a:grpSpLocks/>
            </p:cNvGrpSpPr>
            <p:nvPr/>
          </p:nvGrpSpPr>
          <p:grpSpPr bwMode="auto">
            <a:xfrm>
              <a:off x="6080234" y="2994722"/>
              <a:ext cx="2292350" cy="914400"/>
              <a:chOff x="6075363" y="3044825"/>
              <a:chExt cx="2292350" cy="2562225"/>
            </a:xfrm>
          </p:grpSpPr>
          <p:cxnSp>
            <p:nvCxnSpPr>
              <p:cNvPr id="21" name="Straight Connector 20"/>
              <p:cNvCxnSpPr/>
              <p:nvPr/>
            </p:nvCxnSpPr>
            <p:spPr bwMode="auto">
              <a:xfrm rot="16200000">
                <a:off x="4978893" y="4325445"/>
                <a:ext cx="256123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 bwMode="auto">
              <a:xfrm rot="16200000">
                <a:off x="6901356" y="4325445"/>
                <a:ext cx="256123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 bwMode="auto">
              <a:xfrm>
                <a:off x="6262688" y="5606064"/>
                <a:ext cx="19208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 bwMode="auto">
              <a:xfrm>
                <a:off x="8185151" y="3044825"/>
                <a:ext cx="18256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 bwMode="auto">
              <a:xfrm>
                <a:off x="6075363" y="3044825"/>
                <a:ext cx="18256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325" name="Group 44"/>
            <p:cNvGrpSpPr>
              <a:grpSpLocks/>
            </p:cNvGrpSpPr>
            <p:nvPr/>
          </p:nvGrpSpPr>
          <p:grpSpPr bwMode="auto">
            <a:xfrm>
              <a:off x="6080234" y="4747884"/>
              <a:ext cx="2292350" cy="914400"/>
              <a:chOff x="5245862" y="4209265"/>
              <a:chExt cx="2292350" cy="1280160"/>
            </a:xfrm>
          </p:grpSpPr>
          <p:cxnSp>
            <p:nvCxnSpPr>
              <p:cNvPr id="37" name="Straight Connector 36"/>
              <p:cNvCxnSpPr/>
              <p:nvPr/>
            </p:nvCxnSpPr>
            <p:spPr bwMode="auto">
              <a:xfrm rot="5400000" flipV="1">
                <a:off x="4790178" y="4849591"/>
                <a:ext cx="12796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auto">
              <a:xfrm rot="5400000" flipV="1">
                <a:off x="6712641" y="4849591"/>
                <a:ext cx="12796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 bwMode="auto">
              <a:xfrm flipV="1">
                <a:off x="5433187" y="4209758"/>
                <a:ext cx="19208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 bwMode="auto">
              <a:xfrm flipV="1">
                <a:off x="7355650" y="5484982"/>
                <a:ext cx="18256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 bwMode="auto">
              <a:xfrm flipV="1">
                <a:off x="5245862" y="5489425"/>
                <a:ext cx="18256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0" y="111125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Quantum Dots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4294967295"/>
          </p:nvPr>
        </p:nvSpPr>
        <p:spPr>
          <a:xfrm>
            <a:off x="0" y="1123950"/>
            <a:ext cx="8229600" cy="128111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mtClean="0"/>
              <a:t>Absorption and emission occur at specific wavelengths, which are related to QD size</a:t>
            </a:r>
          </a:p>
        </p:txBody>
      </p:sp>
      <p:sp>
        <p:nvSpPr>
          <p:cNvPr id="26" name="Oval 25"/>
          <p:cNvSpPr/>
          <p:nvPr/>
        </p:nvSpPr>
        <p:spPr>
          <a:xfrm>
            <a:off x="1265238" y="2408238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195763" y="2500313"/>
            <a:ext cx="730250" cy="730250"/>
          </a:xfrm>
          <a:prstGeom prst="ellipse">
            <a:avLst/>
          </a:prstGeom>
          <a:solidFill>
            <a:srgbClr val="0099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124700" y="2590800"/>
            <a:ext cx="549275" cy="549275"/>
          </a:xfrm>
          <a:prstGeom prst="ellipse">
            <a:avLst/>
          </a:prstGeom>
          <a:solidFill>
            <a:srgbClr val="0000FF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Freeform 82"/>
          <p:cNvSpPr/>
          <p:nvPr/>
        </p:nvSpPr>
        <p:spPr bwMode="auto">
          <a:xfrm rot="20100000">
            <a:off x="2195513" y="2332038"/>
            <a:ext cx="1371600" cy="457200"/>
          </a:xfrm>
          <a:custGeom>
            <a:avLst/>
            <a:gdLst>
              <a:gd name="connsiteX0" fmla="*/ 0 w 1543508"/>
              <a:gd name="connsiteY0" fmla="*/ 190805 h 396850"/>
              <a:gd name="connsiteX1" fmla="*/ 490119 w 1543508"/>
              <a:gd name="connsiteY1" fmla="*/ 29870 h 396850"/>
              <a:gd name="connsiteX2" fmla="*/ 1082650 w 1543508"/>
              <a:gd name="connsiteY2" fmla="*/ 370027 h 396850"/>
              <a:gd name="connsiteX3" fmla="*/ 1543508 w 1543508"/>
              <a:gd name="connsiteY3" fmla="*/ 190805 h 3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508" h="396850">
                <a:moveTo>
                  <a:pt x="0" y="190805"/>
                </a:moveTo>
                <a:cubicBezTo>
                  <a:pt x="154838" y="95402"/>
                  <a:pt x="309677" y="0"/>
                  <a:pt x="490119" y="29870"/>
                </a:cubicBezTo>
                <a:cubicBezTo>
                  <a:pt x="670561" y="59740"/>
                  <a:pt x="907085" y="343205"/>
                  <a:pt x="1082650" y="370027"/>
                </a:cubicBezTo>
                <a:cubicBezTo>
                  <a:pt x="1258215" y="396850"/>
                  <a:pt x="1400861" y="293827"/>
                  <a:pt x="1543508" y="190805"/>
                </a:cubicBezTo>
              </a:path>
            </a:pathLst>
          </a:cu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4" name="Freeform 83"/>
          <p:cNvSpPr/>
          <p:nvPr/>
        </p:nvSpPr>
        <p:spPr bwMode="auto">
          <a:xfrm rot="20100000">
            <a:off x="4953000" y="2428875"/>
            <a:ext cx="914400" cy="457200"/>
          </a:xfrm>
          <a:custGeom>
            <a:avLst/>
            <a:gdLst>
              <a:gd name="connsiteX0" fmla="*/ 0 w 1543508"/>
              <a:gd name="connsiteY0" fmla="*/ 190805 h 396850"/>
              <a:gd name="connsiteX1" fmla="*/ 490119 w 1543508"/>
              <a:gd name="connsiteY1" fmla="*/ 29870 h 396850"/>
              <a:gd name="connsiteX2" fmla="*/ 1082650 w 1543508"/>
              <a:gd name="connsiteY2" fmla="*/ 370027 h 396850"/>
              <a:gd name="connsiteX3" fmla="*/ 1543508 w 1543508"/>
              <a:gd name="connsiteY3" fmla="*/ 190805 h 3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508" h="396850">
                <a:moveTo>
                  <a:pt x="0" y="190805"/>
                </a:moveTo>
                <a:cubicBezTo>
                  <a:pt x="154838" y="95402"/>
                  <a:pt x="309677" y="0"/>
                  <a:pt x="490119" y="29870"/>
                </a:cubicBezTo>
                <a:cubicBezTo>
                  <a:pt x="670561" y="59740"/>
                  <a:pt x="907085" y="343205"/>
                  <a:pt x="1082650" y="370027"/>
                </a:cubicBezTo>
                <a:cubicBezTo>
                  <a:pt x="1258215" y="396850"/>
                  <a:pt x="1400861" y="293827"/>
                  <a:pt x="1543508" y="190805"/>
                </a:cubicBezTo>
              </a:path>
            </a:pathLst>
          </a:custGeom>
          <a:ln w="19050">
            <a:solidFill>
              <a:srgbClr val="0099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Freeform 84"/>
          <p:cNvSpPr/>
          <p:nvPr/>
        </p:nvSpPr>
        <p:spPr bwMode="auto">
          <a:xfrm rot="20100000">
            <a:off x="7721600" y="2525713"/>
            <a:ext cx="457200" cy="457200"/>
          </a:xfrm>
          <a:custGeom>
            <a:avLst/>
            <a:gdLst>
              <a:gd name="connsiteX0" fmla="*/ 0 w 1543508"/>
              <a:gd name="connsiteY0" fmla="*/ 190805 h 396850"/>
              <a:gd name="connsiteX1" fmla="*/ 490119 w 1543508"/>
              <a:gd name="connsiteY1" fmla="*/ 29870 h 396850"/>
              <a:gd name="connsiteX2" fmla="*/ 1082650 w 1543508"/>
              <a:gd name="connsiteY2" fmla="*/ 370027 h 396850"/>
              <a:gd name="connsiteX3" fmla="*/ 1543508 w 1543508"/>
              <a:gd name="connsiteY3" fmla="*/ 190805 h 39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3508" h="396850">
                <a:moveTo>
                  <a:pt x="0" y="190805"/>
                </a:moveTo>
                <a:cubicBezTo>
                  <a:pt x="154838" y="95402"/>
                  <a:pt x="309677" y="0"/>
                  <a:pt x="490119" y="29870"/>
                </a:cubicBezTo>
                <a:cubicBezTo>
                  <a:pt x="670561" y="59740"/>
                  <a:pt x="907085" y="343205"/>
                  <a:pt x="1082650" y="370027"/>
                </a:cubicBezTo>
                <a:cubicBezTo>
                  <a:pt x="1258215" y="396850"/>
                  <a:pt x="1400861" y="293827"/>
                  <a:pt x="1543508" y="190805"/>
                </a:cubicBezTo>
              </a:path>
            </a:pathLst>
          </a:cu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14346" name="Group 95"/>
          <p:cNvGrpSpPr>
            <a:grpSpLocks/>
          </p:cNvGrpSpPr>
          <p:nvPr/>
        </p:nvGrpSpPr>
        <p:grpSpPr bwMode="auto">
          <a:xfrm>
            <a:off x="576263" y="3378200"/>
            <a:ext cx="2292350" cy="2916238"/>
            <a:chOff x="576197" y="3721033"/>
            <a:chExt cx="2292416" cy="2917029"/>
          </a:xfrm>
        </p:grpSpPr>
        <p:grpSp>
          <p:nvGrpSpPr>
            <p:cNvPr id="14405" name="Group 15"/>
            <p:cNvGrpSpPr>
              <a:grpSpLocks/>
            </p:cNvGrpSpPr>
            <p:nvPr/>
          </p:nvGrpSpPr>
          <p:grpSpPr bwMode="auto">
            <a:xfrm>
              <a:off x="812916" y="4457214"/>
              <a:ext cx="1828498" cy="365863"/>
              <a:chOff x="6279714" y="2617940"/>
              <a:chExt cx="1828800" cy="609600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6279539" y="2618972"/>
                <a:ext cx="1829155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6279539" y="2772428"/>
                <a:ext cx="1829155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6279539" y="2923240"/>
                <a:ext cx="1829155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6279539" y="3076697"/>
                <a:ext cx="1829155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6279539" y="3227507"/>
                <a:ext cx="1829155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406" name="Group 16"/>
            <p:cNvGrpSpPr>
              <a:grpSpLocks/>
            </p:cNvGrpSpPr>
            <p:nvPr/>
          </p:nvGrpSpPr>
          <p:grpSpPr bwMode="auto">
            <a:xfrm>
              <a:off x="812916" y="5528648"/>
              <a:ext cx="1828498" cy="365863"/>
              <a:chOff x="6043807" y="3810001"/>
              <a:chExt cx="1828800" cy="609600"/>
            </a:xfrm>
          </p:grpSpPr>
          <p:cxnSp>
            <p:nvCxnSpPr>
              <p:cNvPr id="15" name="Straight Connector 14"/>
              <p:cNvCxnSpPr/>
              <p:nvPr/>
            </p:nvCxnSpPr>
            <p:spPr>
              <a:xfrm>
                <a:off x="6043632" y="3809084"/>
                <a:ext cx="1829155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>
                <a:off x="6043632" y="3965188"/>
                <a:ext cx="1829155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/>
              <p:cNvCxnSpPr/>
              <p:nvPr/>
            </p:nvCxnSpPr>
            <p:spPr>
              <a:xfrm>
                <a:off x="6043632" y="4115998"/>
                <a:ext cx="1829155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/>
              <p:cNvCxnSpPr/>
              <p:nvPr/>
            </p:nvCxnSpPr>
            <p:spPr>
              <a:xfrm>
                <a:off x="6043632" y="4269454"/>
                <a:ext cx="1829155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/>
              <p:nvPr/>
            </p:nvCxnSpPr>
            <p:spPr>
              <a:xfrm>
                <a:off x="6043632" y="4420266"/>
                <a:ext cx="1829155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Straight Arrow Connector 7"/>
            <p:cNvCxnSpPr/>
            <p:nvPr/>
          </p:nvCxnSpPr>
          <p:spPr bwMode="auto">
            <a:xfrm rot="16200000" flipH="1">
              <a:off x="642806" y="5173990"/>
              <a:ext cx="549424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08" name="TextBox 37"/>
            <p:cNvSpPr txBox="1">
              <a:spLocks noChangeArrowheads="1"/>
            </p:cNvSpPr>
            <p:nvPr/>
          </p:nvSpPr>
          <p:spPr bwMode="auto">
            <a:xfrm>
              <a:off x="939199" y="4985812"/>
              <a:ext cx="423245" cy="369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E</a:t>
              </a:r>
              <a:r>
                <a:rPr lang="en-US" altLang="en-US" baseline="-25000"/>
                <a:t>g</a:t>
              </a:r>
            </a:p>
          </p:txBody>
        </p:sp>
        <p:grpSp>
          <p:nvGrpSpPr>
            <p:cNvPr id="14409" name="Group 94"/>
            <p:cNvGrpSpPr>
              <a:grpSpLocks/>
            </p:cNvGrpSpPr>
            <p:nvPr/>
          </p:nvGrpSpPr>
          <p:grpSpPr bwMode="auto">
            <a:xfrm>
              <a:off x="576263" y="3721033"/>
              <a:ext cx="2292350" cy="1186993"/>
              <a:chOff x="576263" y="3760788"/>
              <a:chExt cx="2292350" cy="2563812"/>
            </a:xfrm>
          </p:grpSpPr>
          <p:cxnSp>
            <p:nvCxnSpPr>
              <p:cNvPr id="10" name="Straight Connector 9"/>
              <p:cNvCxnSpPr/>
              <p:nvPr/>
            </p:nvCxnSpPr>
            <p:spPr bwMode="auto">
              <a:xfrm rot="16200000">
                <a:off x="-522395" y="5043536"/>
                <a:ext cx="25654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 bwMode="auto">
              <a:xfrm rot="16200000">
                <a:off x="1400122" y="5043536"/>
                <a:ext cx="256549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763527" y="6326283"/>
                <a:ext cx="192093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2686045" y="3760788"/>
                <a:ext cx="18256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 bwMode="auto">
              <a:xfrm>
                <a:off x="576197" y="3760788"/>
                <a:ext cx="1825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Oval 70"/>
            <p:cNvSpPr>
              <a:spLocks noChangeAspect="1"/>
            </p:cNvSpPr>
            <p:nvPr/>
          </p:nvSpPr>
          <p:spPr bwMode="auto">
            <a:xfrm>
              <a:off x="1644615" y="4738897"/>
              <a:ext cx="176218" cy="17626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6" name="Arc 85"/>
            <p:cNvSpPr/>
            <p:nvPr/>
          </p:nvSpPr>
          <p:spPr bwMode="auto">
            <a:xfrm>
              <a:off x="1504911" y="4891338"/>
              <a:ext cx="401650" cy="595473"/>
            </a:xfrm>
            <a:prstGeom prst="arc">
              <a:avLst>
                <a:gd name="adj1" fmla="val 17499714"/>
                <a:gd name="adj2" fmla="val 3787311"/>
              </a:avLst>
            </a:prstGeom>
            <a:ln w="127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4412" name="Group 93"/>
            <p:cNvGrpSpPr>
              <a:grpSpLocks/>
            </p:cNvGrpSpPr>
            <p:nvPr/>
          </p:nvGrpSpPr>
          <p:grpSpPr bwMode="auto">
            <a:xfrm>
              <a:off x="576197" y="5449342"/>
              <a:ext cx="2292350" cy="1188720"/>
              <a:chOff x="5245862" y="4171687"/>
              <a:chExt cx="2292350" cy="1280160"/>
            </a:xfrm>
          </p:grpSpPr>
          <p:cxnSp>
            <p:nvCxnSpPr>
              <p:cNvPr id="89" name="Straight Connector 88"/>
              <p:cNvCxnSpPr/>
              <p:nvPr/>
            </p:nvCxnSpPr>
            <p:spPr bwMode="auto">
              <a:xfrm rot="5400000" flipV="1">
                <a:off x="4789593" y="4811422"/>
                <a:ext cx="12808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 bwMode="auto">
              <a:xfrm rot="5400000" flipV="1">
                <a:off x="6712110" y="4811422"/>
                <a:ext cx="128084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 bwMode="auto">
              <a:xfrm flipV="1">
                <a:off x="5433192" y="4170998"/>
                <a:ext cx="192093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 bwMode="auto">
              <a:xfrm flipV="1">
                <a:off x="7355710" y="5451847"/>
                <a:ext cx="18256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 bwMode="auto">
              <a:xfrm flipV="1">
                <a:off x="5245862" y="5451847"/>
                <a:ext cx="18256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Oval 71"/>
            <p:cNvSpPr>
              <a:spLocks noChangeAspect="1"/>
            </p:cNvSpPr>
            <p:nvPr/>
          </p:nvSpPr>
          <p:spPr bwMode="auto">
            <a:xfrm>
              <a:off x="1644615" y="5439174"/>
              <a:ext cx="176218" cy="176261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14347" name="Group 109"/>
          <p:cNvGrpSpPr>
            <a:grpSpLocks/>
          </p:cNvGrpSpPr>
          <p:nvPr/>
        </p:nvGrpSpPr>
        <p:grpSpPr bwMode="auto">
          <a:xfrm>
            <a:off x="3413125" y="3270250"/>
            <a:ext cx="2292350" cy="3132138"/>
            <a:chOff x="3426194" y="3562892"/>
            <a:chExt cx="2292350" cy="3132042"/>
          </a:xfrm>
        </p:grpSpPr>
        <p:grpSp>
          <p:nvGrpSpPr>
            <p:cNvPr id="14377" name="Group 15"/>
            <p:cNvGrpSpPr>
              <a:grpSpLocks/>
            </p:cNvGrpSpPr>
            <p:nvPr/>
          </p:nvGrpSpPr>
          <p:grpSpPr bwMode="auto">
            <a:xfrm>
              <a:off x="3658120" y="4192834"/>
              <a:ext cx="1828498" cy="457329"/>
              <a:chOff x="6279714" y="2617940"/>
              <a:chExt cx="1828800" cy="60960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6279563" y="2618309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6279563" y="2770662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279563" y="2923014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279563" y="3075366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6279563" y="3227719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78" name="Group 16"/>
            <p:cNvGrpSpPr>
              <a:grpSpLocks/>
            </p:cNvGrpSpPr>
            <p:nvPr/>
          </p:nvGrpSpPr>
          <p:grpSpPr bwMode="auto">
            <a:xfrm>
              <a:off x="3658120" y="5617360"/>
              <a:ext cx="1828498" cy="457329"/>
              <a:chOff x="6043807" y="3810001"/>
              <a:chExt cx="1828800" cy="60960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>
                <a:off x="6043656" y="3809593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6043656" y="3961945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043656" y="4114298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043656" y="4266650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043656" y="4419003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79" name="Group 96"/>
            <p:cNvGrpSpPr>
              <a:grpSpLocks/>
            </p:cNvGrpSpPr>
            <p:nvPr/>
          </p:nvGrpSpPr>
          <p:grpSpPr bwMode="auto">
            <a:xfrm>
              <a:off x="3426194" y="3562892"/>
              <a:ext cx="2292350" cy="1188720"/>
              <a:chOff x="3414713" y="3760788"/>
              <a:chExt cx="2292350" cy="2563812"/>
            </a:xfrm>
          </p:grpSpPr>
          <p:cxnSp>
            <p:nvCxnSpPr>
              <p:cNvPr id="33" name="Straight Connector 32"/>
              <p:cNvCxnSpPr/>
              <p:nvPr/>
            </p:nvCxnSpPr>
            <p:spPr bwMode="auto">
              <a:xfrm rot="16200000">
                <a:off x="2316653" y="5042998"/>
                <a:ext cx="25644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 bwMode="auto">
              <a:xfrm rot="16200000">
                <a:off x="4239116" y="5042998"/>
                <a:ext cx="25644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auto">
              <a:xfrm>
                <a:off x="3602038" y="6325208"/>
                <a:ext cx="19208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5524501" y="3760788"/>
                <a:ext cx="18256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auto">
              <a:xfrm>
                <a:off x="3414713" y="3760788"/>
                <a:ext cx="18256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Straight Arrow Connector 67"/>
            <p:cNvCxnSpPr/>
            <p:nvPr/>
          </p:nvCxnSpPr>
          <p:spPr bwMode="auto">
            <a:xfrm rot="16200000" flipH="1">
              <a:off x="3390486" y="5130501"/>
              <a:ext cx="73181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/>
            <p:cNvSpPr>
              <a:spLocks noChangeAspect="1"/>
            </p:cNvSpPr>
            <p:nvPr/>
          </p:nvSpPr>
          <p:spPr bwMode="auto">
            <a:xfrm>
              <a:off x="4473944" y="4561399"/>
              <a:ext cx="174625" cy="17620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 bwMode="auto">
            <a:xfrm>
              <a:off x="4473944" y="5531332"/>
              <a:ext cx="174625" cy="17620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7" name="Arc 86"/>
            <p:cNvSpPr/>
            <p:nvPr/>
          </p:nvSpPr>
          <p:spPr bwMode="auto">
            <a:xfrm>
              <a:off x="4075482" y="4670933"/>
              <a:ext cx="703262" cy="936596"/>
            </a:xfrm>
            <a:prstGeom prst="arc">
              <a:avLst>
                <a:gd name="adj1" fmla="val 18181612"/>
                <a:gd name="adj2" fmla="val 3413123"/>
              </a:avLst>
            </a:prstGeom>
            <a:ln w="127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4384" name="Group 102"/>
            <p:cNvGrpSpPr>
              <a:grpSpLocks/>
            </p:cNvGrpSpPr>
            <p:nvPr/>
          </p:nvGrpSpPr>
          <p:grpSpPr bwMode="auto">
            <a:xfrm>
              <a:off x="3426194" y="5506213"/>
              <a:ext cx="2292350" cy="1188721"/>
              <a:chOff x="3533212" y="5199133"/>
              <a:chExt cx="2292350" cy="1188721"/>
            </a:xfrm>
          </p:grpSpPr>
          <p:cxnSp>
            <p:nvCxnSpPr>
              <p:cNvPr id="98" name="Straight Connector 97"/>
              <p:cNvCxnSpPr/>
              <p:nvPr/>
            </p:nvCxnSpPr>
            <p:spPr bwMode="auto">
              <a:xfrm rot="5400000" flipV="1">
                <a:off x="3122861" y="5793353"/>
                <a:ext cx="118900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 bwMode="auto">
              <a:xfrm rot="5400000" flipV="1">
                <a:off x="5045324" y="5793353"/>
                <a:ext cx="118900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 bwMode="auto">
              <a:xfrm flipV="1">
                <a:off x="3720537" y="5198852"/>
                <a:ext cx="19208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 bwMode="auto">
              <a:xfrm flipV="1">
                <a:off x="5643000" y="6387854"/>
                <a:ext cx="18256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 bwMode="auto">
              <a:xfrm flipV="1">
                <a:off x="3533212" y="6387854"/>
                <a:ext cx="18256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348" name="Group 111"/>
          <p:cNvGrpSpPr>
            <a:grpSpLocks/>
          </p:cNvGrpSpPr>
          <p:nvPr/>
        </p:nvGrpSpPr>
        <p:grpSpPr bwMode="auto">
          <a:xfrm>
            <a:off x="6259513" y="3176588"/>
            <a:ext cx="2292350" cy="3319462"/>
            <a:chOff x="6259098" y="3364996"/>
            <a:chExt cx="2292350" cy="3318563"/>
          </a:xfrm>
        </p:grpSpPr>
        <p:grpSp>
          <p:nvGrpSpPr>
            <p:cNvPr id="14349" name="Group 15"/>
            <p:cNvGrpSpPr>
              <a:grpSpLocks/>
            </p:cNvGrpSpPr>
            <p:nvPr/>
          </p:nvGrpSpPr>
          <p:grpSpPr bwMode="auto">
            <a:xfrm>
              <a:off x="6491024" y="3883064"/>
              <a:ext cx="1828498" cy="548795"/>
              <a:chOff x="6279714" y="2617940"/>
              <a:chExt cx="1828800" cy="609600"/>
            </a:xfrm>
          </p:grpSpPr>
          <p:cxnSp>
            <p:nvCxnSpPr>
              <p:cNvPr id="63" name="Straight Connector 62"/>
              <p:cNvCxnSpPr/>
              <p:nvPr/>
            </p:nvCxnSpPr>
            <p:spPr>
              <a:xfrm>
                <a:off x="6279563" y="2617182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279563" y="2770554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6279563" y="2923928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>
                <a:off x="6279563" y="3075539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279563" y="3227149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350" name="Group 16"/>
            <p:cNvGrpSpPr>
              <a:grpSpLocks/>
            </p:cNvGrpSpPr>
            <p:nvPr/>
          </p:nvGrpSpPr>
          <p:grpSpPr bwMode="auto">
            <a:xfrm>
              <a:off x="6491024" y="5624184"/>
              <a:ext cx="1828498" cy="548795"/>
              <a:chOff x="6043807" y="3810001"/>
              <a:chExt cx="1828800" cy="609600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6043656" y="3809126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6043656" y="3960736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>
                <a:off x="6043656" y="4115873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>
                <a:off x="6043656" y="4267483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>
                <a:off x="6043656" y="4419094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1" name="Straight Arrow Connector 50"/>
            <p:cNvCxnSpPr/>
            <p:nvPr/>
          </p:nvCxnSpPr>
          <p:spPr bwMode="auto">
            <a:xfrm rot="16200000" flipH="1">
              <a:off x="6148890" y="5025865"/>
              <a:ext cx="915739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352" name="Group 110"/>
            <p:cNvGrpSpPr>
              <a:grpSpLocks/>
            </p:cNvGrpSpPr>
            <p:nvPr/>
          </p:nvGrpSpPr>
          <p:grpSpPr bwMode="auto">
            <a:xfrm>
              <a:off x="6259098" y="3364996"/>
              <a:ext cx="2292350" cy="1188720"/>
              <a:chOff x="6253163" y="3760788"/>
              <a:chExt cx="2292350" cy="2563812"/>
            </a:xfrm>
          </p:grpSpPr>
          <p:cxnSp>
            <p:nvCxnSpPr>
              <p:cNvPr id="53" name="Straight Connector 52"/>
              <p:cNvCxnSpPr/>
              <p:nvPr/>
            </p:nvCxnSpPr>
            <p:spPr bwMode="auto">
              <a:xfrm rot="16200000">
                <a:off x="5155412" y="5042690"/>
                <a:ext cx="256380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auto">
              <a:xfrm rot="16200000">
                <a:off x="7077874" y="5042690"/>
                <a:ext cx="2563801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6440488" y="6324589"/>
                <a:ext cx="19208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 bwMode="auto">
              <a:xfrm>
                <a:off x="8362950" y="3760788"/>
                <a:ext cx="18256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 bwMode="auto">
              <a:xfrm>
                <a:off x="6253163" y="3760788"/>
                <a:ext cx="18256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5" name="Oval 74"/>
            <p:cNvSpPr>
              <a:spLocks noChangeAspect="1"/>
            </p:cNvSpPr>
            <p:nvPr/>
          </p:nvSpPr>
          <p:spPr bwMode="auto">
            <a:xfrm>
              <a:off x="7317960" y="4345805"/>
              <a:ext cx="174625" cy="17616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6" name="Oval 75"/>
            <p:cNvSpPr>
              <a:spLocks noChangeAspect="1"/>
            </p:cNvSpPr>
            <p:nvPr/>
          </p:nvSpPr>
          <p:spPr bwMode="auto">
            <a:xfrm>
              <a:off x="7317960" y="5534520"/>
              <a:ext cx="174625" cy="176165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8" name="Arc 87"/>
            <p:cNvSpPr/>
            <p:nvPr/>
          </p:nvSpPr>
          <p:spPr bwMode="auto">
            <a:xfrm>
              <a:off x="6805198" y="4441030"/>
              <a:ext cx="849312" cy="1195063"/>
            </a:xfrm>
            <a:prstGeom prst="arc">
              <a:avLst>
                <a:gd name="adj1" fmla="val 18181612"/>
                <a:gd name="adj2" fmla="val 3413123"/>
              </a:avLst>
            </a:prstGeom>
            <a:ln w="12700">
              <a:solidFill>
                <a:schemeClr val="tx1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4356" name="Group 103"/>
            <p:cNvGrpSpPr>
              <a:grpSpLocks/>
            </p:cNvGrpSpPr>
            <p:nvPr/>
          </p:nvGrpSpPr>
          <p:grpSpPr bwMode="auto">
            <a:xfrm>
              <a:off x="6259098" y="5494838"/>
              <a:ext cx="2292350" cy="1188721"/>
              <a:chOff x="3533212" y="5199133"/>
              <a:chExt cx="2292350" cy="1188721"/>
            </a:xfrm>
          </p:grpSpPr>
          <p:cxnSp>
            <p:nvCxnSpPr>
              <p:cNvPr id="105" name="Straight Connector 104"/>
              <p:cNvCxnSpPr/>
              <p:nvPr/>
            </p:nvCxnSpPr>
            <p:spPr bwMode="auto">
              <a:xfrm rot="5400000" flipV="1">
                <a:off x="3123004" y="5793497"/>
                <a:ext cx="118871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 bwMode="auto">
              <a:xfrm rot="5400000" flipV="1">
                <a:off x="5045466" y="5793497"/>
                <a:ext cx="118871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 bwMode="auto">
              <a:xfrm flipV="1">
                <a:off x="3720537" y="5199139"/>
                <a:ext cx="19208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 bwMode="auto">
              <a:xfrm flipV="1">
                <a:off x="5642999" y="6387854"/>
                <a:ext cx="18256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 bwMode="auto">
              <a:xfrm flipV="1">
                <a:off x="3533212" y="6387854"/>
                <a:ext cx="18256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Outline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Introduction</a:t>
            </a:r>
          </a:p>
          <a:p>
            <a:pPr eaLnBrk="1" hangingPunct="1"/>
            <a:r>
              <a:rPr lang="en-US" altLang="en-US" sz="2400" smtClean="0"/>
              <a:t>Quantum Confinement</a:t>
            </a:r>
          </a:p>
          <a:p>
            <a:pPr eaLnBrk="1" hangingPunct="1"/>
            <a:r>
              <a:rPr lang="en-US" altLang="en-US" sz="2400" smtClean="0">
                <a:solidFill>
                  <a:srgbClr val="FF0000"/>
                </a:solidFill>
              </a:rPr>
              <a:t>QD Synthesis</a:t>
            </a: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</a:rPr>
              <a:t>Colloidal Methods </a:t>
            </a: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</a:rPr>
              <a:t>Epitaxial Growth</a:t>
            </a:r>
          </a:p>
          <a:p>
            <a:pPr eaLnBrk="1" hangingPunct="1"/>
            <a:r>
              <a:rPr lang="en-US" altLang="en-US" sz="2400" smtClean="0"/>
              <a:t>Applications</a:t>
            </a:r>
          </a:p>
          <a:p>
            <a:pPr lvl="1" eaLnBrk="1" hangingPunct="1"/>
            <a:r>
              <a:rPr lang="en-US" altLang="en-US" sz="2000" smtClean="0"/>
              <a:t>Biological</a:t>
            </a:r>
          </a:p>
          <a:p>
            <a:pPr lvl="1" eaLnBrk="1" hangingPunct="1"/>
            <a:r>
              <a:rPr lang="en-US" altLang="en-US" sz="2000" smtClean="0"/>
              <a:t>Light Emitters</a:t>
            </a:r>
          </a:p>
          <a:p>
            <a:pPr lvl="1" eaLnBrk="1" hangingPunct="1"/>
            <a:r>
              <a:rPr lang="en-US" altLang="en-US" sz="2000" smtClean="0"/>
              <a:t>Additional Applications</a:t>
            </a:r>
          </a:p>
          <a:p>
            <a:pPr eaLnBrk="1" hangingPunct="1"/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QD Synthesis: Colloidal Methods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6375400" y="6269038"/>
            <a:ext cx="2768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en-US" sz="800" i="1"/>
              <a:t>Journal of Chemcial  Education. Vol. 82 No.11 Nov 2005</a:t>
            </a:r>
          </a:p>
        </p:txBody>
      </p:sp>
      <p:sp>
        <p:nvSpPr>
          <p:cNvPr id="16388" name="Content Placeholder 4"/>
          <p:cNvSpPr>
            <a:spLocks noGrp="1"/>
          </p:cNvSpPr>
          <p:nvPr>
            <p:ph idx="1"/>
          </p:nvPr>
        </p:nvSpPr>
        <p:spPr>
          <a:xfrm>
            <a:off x="304800" y="1447800"/>
            <a:ext cx="4343400" cy="4525963"/>
          </a:xfrm>
        </p:spPr>
        <p:txBody>
          <a:bodyPr/>
          <a:lstStyle/>
          <a:p>
            <a:r>
              <a:rPr lang="en-US" altLang="en-US" sz="2400" smtClean="0"/>
              <a:t>Example: CdSe quantum dots</a:t>
            </a:r>
          </a:p>
          <a:p>
            <a:r>
              <a:rPr lang="en-US" altLang="en-US" sz="1600" smtClean="0"/>
              <a:t>30mg of Elemental Se and 5mL of octadecene are used to create a stock precursor Se solution.</a:t>
            </a:r>
          </a:p>
          <a:p>
            <a:r>
              <a:rPr lang="en-US" altLang="en-US" sz="1600" smtClean="0"/>
              <a:t>0.4mL of Trioctylphosphine oxide (TOPO) is added to the Se precursor solution to disassociate and cap the Se.</a:t>
            </a:r>
          </a:p>
          <a:p>
            <a:r>
              <a:rPr lang="en-US" altLang="en-US" sz="1600" smtClean="0"/>
              <a:t>Separately, 13mg of CdO, 0.6mL of oleic acid  and 10mL of octadecene were combined and heated to 225</a:t>
            </a:r>
            <a:r>
              <a:rPr lang="en-US" altLang="en-US" sz="1600" baseline="30000" smtClean="0"/>
              <a:t>o</a:t>
            </a:r>
            <a:r>
              <a:rPr lang="en-US" altLang="en-US" sz="1600" smtClean="0"/>
              <a:t>C</a:t>
            </a:r>
          </a:p>
          <a:p>
            <a:r>
              <a:rPr lang="en-US" altLang="en-US" sz="1600" smtClean="0"/>
              <a:t>Once the CdO solution reaches 225</a:t>
            </a:r>
            <a:r>
              <a:rPr lang="en-US" altLang="en-US" sz="1600" baseline="30000" smtClean="0"/>
              <a:t>o</a:t>
            </a:r>
            <a:r>
              <a:rPr lang="en-US" altLang="en-US" sz="1600" smtClean="0"/>
              <a:t>C</a:t>
            </a:r>
            <a:r>
              <a:rPr lang="en-US" altLang="en-US" sz="1600" baseline="30000" smtClean="0"/>
              <a:t>,</a:t>
            </a:r>
            <a:r>
              <a:rPr lang="en-US" altLang="en-US" sz="1600" smtClean="0"/>
              <a:t> room-temperature Se precursor solution was added.  Varying the amount of Se solution added to the CdO solution will result in different sized QDs.</a:t>
            </a:r>
          </a:p>
          <a:p>
            <a:endParaRPr lang="en-US" altLang="en-US" sz="1800" smtClean="0"/>
          </a:p>
        </p:txBody>
      </p:sp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25" y="1524000"/>
            <a:ext cx="4524375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QD Synthesis: Epitaxial Growth</a:t>
            </a:r>
          </a:p>
        </p:txBody>
      </p:sp>
      <p:sp>
        <p:nvSpPr>
          <p:cNvPr id="1741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Epitaxial growth refers to the layer by layer deposition/growth of </a:t>
            </a:r>
            <a:r>
              <a:rPr lang="en-US" altLang="en-US" sz="2400" b="1" smtClean="0"/>
              <a:t>monocrystalline</a:t>
            </a:r>
            <a:r>
              <a:rPr lang="en-US" altLang="en-US" sz="2400" smtClean="0"/>
              <a:t> films.</a:t>
            </a:r>
          </a:p>
          <a:p>
            <a:pPr eaLnBrk="1" hangingPunct="1"/>
            <a:r>
              <a:rPr lang="en-US" altLang="en-US" sz="2400" smtClean="0"/>
              <a:t>A liquid or gaseous precursor condenses to form crystallites on the surface of a substrate.</a:t>
            </a:r>
          </a:p>
          <a:p>
            <a:pPr eaLnBrk="1" hangingPunct="1"/>
            <a:r>
              <a:rPr lang="en-US" altLang="en-US" sz="2400" smtClean="0"/>
              <a:t>The substrate acts as a seed crystal. Its lattice structure and crystallographic orientation dictate the morphology of epitaxial film. </a:t>
            </a:r>
          </a:p>
          <a:p>
            <a:pPr eaLnBrk="1" hangingPunct="1"/>
            <a:r>
              <a:rPr lang="en-US" altLang="en-US" sz="2400" smtClean="0"/>
              <a:t>Epitaxial growth techniques can be used to fabricate QD </a:t>
            </a:r>
            <a:r>
              <a:rPr lang="en-US" altLang="en-US" sz="2400" b="1" smtClean="0"/>
              <a:t>core/shell structures</a:t>
            </a:r>
            <a:r>
              <a:rPr lang="en-US" altLang="en-US" sz="2400" smtClean="0"/>
              <a:t> and </a:t>
            </a:r>
            <a:r>
              <a:rPr lang="en-US" altLang="en-US" sz="2400" b="1" smtClean="0"/>
              <a:t>QD films</a:t>
            </a:r>
            <a:r>
              <a:rPr lang="en-US" altLang="en-US" sz="240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QD Synthesis: Epitaxial Growth</a:t>
            </a:r>
          </a:p>
        </p:txBody>
      </p:sp>
      <p:sp>
        <p:nvSpPr>
          <p:cNvPr id="18435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2717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Quantum Dot Films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smtClean="0"/>
              <a:t>QD Film – thin film containing small localized clusters of atoms that behave like quantum dots. 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smtClean="0"/>
              <a:t>QD films can be highly ordered quantum dot arrays or randomly agglomerated clusters with a broad size distribution. </a:t>
            </a:r>
          </a:p>
          <a:p>
            <a:pPr marL="3429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smtClean="0"/>
              <a:t>The structure of choice (arrayed or disordered) depends on the particular application.</a:t>
            </a:r>
            <a:endParaRPr lang="en-US" altLang="en-US" smtClean="0"/>
          </a:p>
        </p:txBody>
      </p:sp>
      <p:pic>
        <p:nvPicPr>
          <p:cNvPr id="18436" name="Picture 8" descr="Image of a quantum dot layer recorded in an atomic force micro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4175125"/>
            <a:ext cx="1766888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5"/>
          <p:cNvSpPr txBox="1">
            <a:spLocks noChangeArrowheads="1"/>
          </p:cNvSpPr>
          <p:nvPr/>
        </p:nvSpPr>
        <p:spPr bwMode="auto">
          <a:xfrm>
            <a:off x="5326063" y="6057900"/>
            <a:ext cx="304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AFM image of QD film containing random </a:t>
            </a:r>
          </a:p>
          <a:p>
            <a:pPr eaLnBrk="1" hangingPunct="1"/>
            <a:r>
              <a:rPr lang="en-US" altLang="en-US" sz="1200"/>
              <a:t>agglomerated clusters of InAs QDs.</a:t>
            </a:r>
          </a:p>
        </p:txBody>
      </p:sp>
      <p:pic>
        <p:nvPicPr>
          <p:cNvPr id="18438" name="Picture 10" descr="RGuico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38" y="4221163"/>
            <a:ext cx="3059112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Box 7"/>
          <p:cNvSpPr txBox="1">
            <a:spLocks noChangeArrowheads="1"/>
          </p:cNvSpPr>
          <p:nvPr/>
        </p:nvSpPr>
        <p:spPr bwMode="auto">
          <a:xfrm>
            <a:off x="935038" y="6135688"/>
            <a:ext cx="30099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SEM image of highly order InAs QD array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QD Synthesis: Epitaxial Growth</a:t>
            </a:r>
          </a:p>
        </p:txBody>
      </p:sp>
      <p:sp>
        <p:nvSpPr>
          <p:cNvPr id="19459" name="Content Placeholder 3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400" smtClean="0"/>
              <a:t>Core/Shell Structures:</a:t>
            </a:r>
          </a:p>
          <a:p>
            <a:pPr eaLnBrk="1" hangingPunct="1"/>
            <a:r>
              <a:rPr lang="en-US" altLang="en-US" sz="2000" smtClean="0"/>
              <a:t>Core/shell quantum dots are comprised of a luminescent semiconductor core capped by a thin shell of higher bandgap material. </a:t>
            </a:r>
          </a:p>
          <a:p>
            <a:pPr eaLnBrk="1" hangingPunct="1"/>
            <a:r>
              <a:rPr lang="en-US" altLang="en-US" sz="2000" smtClean="0"/>
              <a:t>The shell quenches non-radiative recombination processes at the surface of the luminescent core, which increases quantum yield (brightness) and photostabilty.</a:t>
            </a:r>
          </a:p>
          <a:p>
            <a:pPr eaLnBrk="1" hangingPunct="1"/>
            <a:r>
              <a:rPr lang="en-US" altLang="en-US" sz="2000" smtClean="0"/>
              <a:t>Core/shell quantum dots have better optical properties than organically passivated quantum dots and are widely used in biological imaging.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mtClean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75" y="4787900"/>
            <a:ext cx="18478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5086350" y="6164263"/>
            <a:ext cx="40576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>
                <a:latin typeface="Calibri" panose="020F0502020204030204" pitchFamily="34" charset="0"/>
              </a:rPr>
              <a:t>Jyoti K. Jaiswal and Sanford M. Simon. </a:t>
            </a:r>
            <a:r>
              <a:rPr lang="en-US" altLang="en-US" sz="800" b="1">
                <a:latin typeface="Calibri" panose="020F0502020204030204" pitchFamily="34" charset="0"/>
              </a:rPr>
              <a:t>Potentials and pitfalls of fluorescent quantum </a:t>
            </a:r>
          </a:p>
          <a:p>
            <a:pPr eaLnBrk="1" hangingPunct="1"/>
            <a:r>
              <a:rPr lang="en-US" altLang="en-US" sz="800" b="1">
                <a:latin typeface="Calibri" panose="020F0502020204030204" pitchFamily="34" charset="0"/>
              </a:rPr>
              <a:t>dots for biological imaging.</a:t>
            </a:r>
            <a:r>
              <a:rPr lang="en-US" altLang="en-US" sz="800">
                <a:latin typeface="Calibri" panose="020F0502020204030204" pitchFamily="34" charset="0"/>
              </a:rPr>
              <a:t> TRENDS in Cell Biology Vol.14 No.9 September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QD Synthesis: Epitaxial Growth</a:t>
            </a:r>
          </a:p>
        </p:txBody>
      </p:sp>
      <p:sp>
        <p:nvSpPr>
          <p:cNvPr id="2048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There are a variety of epitaxial methods, which each have their own sub-techniques:</a:t>
            </a:r>
          </a:p>
          <a:p>
            <a:pPr lvl="1" eaLnBrk="1" hangingPunct="1"/>
            <a:r>
              <a:rPr lang="en-US" altLang="en-US" smtClean="0"/>
              <a:t>Laser Abblation </a:t>
            </a:r>
          </a:p>
          <a:p>
            <a:pPr lvl="1" eaLnBrk="1" hangingPunct="1"/>
            <a:r>
              <a:rPr lang="en-US" altLang="en-US" smtClean="0"/>
              <a:t>Vapor Phase Epitaxy (VPE)</a:t>
            </a:r>
          </a:p>
          <a:p>
            <a:pPr lvl="1" eaLnBrk="1" hangingPunct="1"/>
            <a:r>
              <a:rPr lang="en-US" altLang="en-US" smtClean="0"/>
              <a:t>Liquid Phase Epitaxy (LPE)</a:t>
            </a:r>
          </a:p>
          <a:p>
            <a:pPr lvl="1" eaLnBrk="1" hangingPunct="1"/>
            <a:r>
              <a:rPr lang="en-US" altLang="en-US" smtClean="0"/>
              <a:t>Molecular Beam Epitaxy (MBE)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Outline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Introduction</a:t>
            </a:r>
          </a:p>
          <a:p>
            <a:pPr eaLnBrk="1" hangingPunct="1"/>
            <a:r>
              <a:rPr lang="en-US" altLang="en-US" sz="2400" smtClean="0"/>
              <a:t>Quantum Confinement</a:t>
            </a:r>
          </a:p>
          <a:p>
            <a:pPr eaLnBrk="1" hangingPunct="1"/>
            <a:r>
              <a:rPr lang="en-US" altLang="en-US" sz="2400" smtClean="0"/>
              <a:t>QD Synthesis</a:t>
            </a:r>
          </a:p>
          <a:p>
            <a:pPr lvl="1" eaLnBrk="1" hangingPunct="1"/>
            <a:r>
              <a:rPr lang="en-US" altLang="en-US" sz="2000" smtClean="0"/>
              <a:t>Colloidal Methods </a:t>
            </a:r>
          </a:p>
          <a:p>
            <a:pPr lvl="1" eaLnBrk="1" hangingPunct="1"/>
            <a:r>
              <a:rPr lang="en-US" altLang="en-US" sz="2000" smtClean="0"/>
              <a:t>Epitaxial Growth</a:t>
            </a:r>
          </a:p>
          <a:p>
            <a:pPr eaLnBrk="1" hangingPunct="1"/>
            <a:r>
              <a:rPr lang="en-US" altLang="en-US" sz="2400" smtClean="0">
                <a:solidFill>
                  <a:srgbClr val="FF0000"/>
                </a:solidFill>
              </a:rPr>
              <a:t>Applications</a:t>
            </a: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</a:rPr>
              <a:t>Biological</a:t>
            </a:r>
          </a:p>
          <a:p>
            <a:pPr lvl="1" eaLnBrk="1" hangingPunct="1"/>
            <a:r>
              <a:rPr lang="en-US" altLang="en-US" sz="2000" smtClean="0"/>
              <a:t>Light Emitters</a:t>
            </a:r>
          </a:p>
          <a:p>
            <a:pPr lvl="1" eaLnBrk="1" hangingPunct="1"/>
            <a:r>
              <a:rPr lang="en-US" altLang="en-US" sz="2000" smtClean="0"/>
              <a:t>Additional Applications</a:t>
            </a:r>
          </a:p>
          <a:p>
            <a:pPr eaLnBrk="1" hangingPunct="1"/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Applications of QDs: Biological</a:t>
            </a:r>
          </a:p>
        </p:txBody>
      </p:sp>
      <p:sp>
        <p:nvSpPr>
          <p:cNvPr id="2253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Biological Tagging and Labeling</a:t>
            </a:r>
          </a:p>
          <a:p>
            <a:pPr lvl="1" eaLnBrk="1" hangingPunct="1"/>
            <a:r>
              <a:rPr lang="en-US" altLang="en-US" smtClean="0"/>
              <a:t>Biological assays and microarrays</a:t>
            </a:r>
          </a:p>
          <a:p>
            <a:pPr lvl="1" eaLnBrk="1" hangingPunct="1"/>
            <a:r>
              <a:rPr lang="en-US" altLang="en-US" smtClean="0"/>
              <a:t>Labeling of cells and intracellular structures</a:t>
            </a:r>
          </a:p>
          <a:p>
            <a:pPr lvl="1" eaLnBrk="1" hangingPunct="1"/>
            <a:r>
              <a:rPr lang="en-US" altLang="en-US" i="1" smtClean="0"/>
              <a:t>in vivo </a:t>
            </a:r>
            <a:r>
              <a:rPr lang="en-US" altLang="en-US" smtClean="0"/>
              <a:t>and </a:t>
            </a:r>
            <a:r>
              <a:rPr lang="en-US" altLang="en-US" i="1" smtClean="0"/>
              <a:t>in vitro </a:t>
            </a:r>
            <a:r>
              <a:rPr lang="en-US" altLang="en-US" smtClean="0"/>
              <a:t>imaging </a:t>
            </a:r>
          </a:p>
          <a:p>
            <a:pPr lvl="1" eaLnBrk="1" hangingPunct="1"/>
            <a:r>
              <a:rPr lang="en-US" altLang="en-US" smtClean="0"/>
              <a:t>Pathogen and Toxin detection</a:t>
            </a:r>
          </a:p>
          <a:p>
            <a:pPr eaLnBrk="1" hangingPunct="1"/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Outline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>
                <a:solidFill>
                  <a:srgbClr val="FF0000"/>
                </a:solidFill>
              </a:rPr>
              <a:t>Introduction</a:t>
            </a:r>
          </a:p>
          <a:p>
            <a:pPr eaLnBrk="1" hangingPunct="1"/>
            <a:r>
              <a:rPr lang="en-US" altLang="en-US" sz="2400" smtClean="0"/>
              <a:t>Quantum Confinement</a:t>
            </a:r>
          </a:p>
          <a:p>
            <a:pPr eaLnBrk="1" hangingPunct="1"/>
            <a:r>
              <a:rPr lang="en-US" altLang="en-US" sz="2400" smtClean="0"/>
              <a:t>QD Synthesis</a:t>
            </a:r>
          </a:p>
          <a:p>
            <a:pPr lvl="1" eaLnBrk="1" hangingPunct="1"/>
            <a:r>
              <a:rPr lang="en-US" altLang="en-US" sz="2000" smtClean="0"/>
              <a:t>Colloidal Methods </a:t>
            </a:r>
          </a:p>
          <a:p>
            <a:pPr lvl="1" eaLnBrk="1" hangingPunct="1"/>
            <a:r>
              <a:rPr lang="en-US" altLang="en-US" sz="2000" smtClean="0"/>
              <a:t>Epitaxial Growth</a:t>
            </a:r>
            <a:endParaRPr lang="en-US" altLang="en-US" sz="2400" smtClean="0"/>
          </a:p>
          <a:p>
            <a:pPr eaLnBrk="1" hangingPunct="1"/>
            <a:r>
              <a:rPr lang="en-US" altLang="en-US" sz="2400" smtClean="0"/>
              <a:t>Applications</a:t>
            </a:r>
          </a:p>
          <a:p>
            <a:pPr lvl="1" eaLnBrk="1" hangingPunct="1"/>
            <a:r>
              <a:rPr lang="en-US" altLang="en-US" sz="2000" smtClean="0"/>
              <a:t>Biological</a:t>
            </a:r>
          </a:p>
          <a:p>
            <a:pPr lvl="1" eaLnBrk="1" hangingPunct="1"/>
            <a:r>
              <a:rPr lang="en-US" altLang="en-US" sz="2000" smtClean="0"/>
              <a:t>Light Emitters</a:t>
            </a:r>
          </a:p>
          <a:p>
            <a:pPr lvl="1" eaLnBrk="1" hangingPunct="1"/>
            <a:r>
              <a:rPr lang="en-US" altLang="en-US" sz="2000" smtClean="0"/>
              <a:t>Additional Applications</a:t>
            </a:r>
          </a:p>
          <a:p>
            <a:pPr eaLnBrk="1" hangingPunct="1"/>
            <a:endParaRPr lang="en-US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Applications of QDs: Biological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Biological Tagging</a:t>
            </a:r>
          </a:p>
          <a:p>
            <a:pPr lvl="1" eaLnBrk="1" hangingPunct="1"/>
            <a:r>
              <a:rPr lang="en-US" altLang="en-US" sz="2400" smtClean="0"/>
              <a:t>Organic fluorophores such as genetically encoded fluorescent protein, like GFP, or chemically synthesized fluorescent dyes have been the most common way of tagging biological entities.</a:t>
            </a:r>
          </a:p>
          <a:p>
            <a:pPr lvl="1" eaLnBrk="1" hangingPunct="1"/>
            <a:r>
              <a:rPr lang="en-US" altLang="en-US" sz="2400" smtClean="0"/>
              <a:t>Some limitations of organic fluorophores:</a:t>
            </a:r>
          </a:p>
          <a:p>
            <a:pPr lvl="2" eaLnBrk="1" hangingPunct="1"/>
            <a:r>
              <a:rPr lang="en-US" altLang="en-US" smtClean="0"/>
              <a:t>do not continuously fluoresce for extended periods of time</a:t>
            </a:r>
          </a:p>
          <a:p>
            <a:pPr lvl="2" eaLnBrk="1" hangingPunct="1"/>
            <a:r>
              <a:rPr lang="en-US" altLang="en-US" smtClean="0"/>
              <a:t>Degrade or photo-bleach</a:t>
            </a:r>
          </a:p>
          <a:p>
            <a:pPr lvl="2" eaLnBrk="1" hangingPunct="1"/>
            <a:r>
              <a:rPr lang="en-US" altLang="en-US" smtClean="0"/>
              <a:t>are not optimized for multicolor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457200" y="1397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Applications of QDs: Biological</a:t>
            </a:r>
          </a:p>
        </p:txBody>
      </p:sp>
      <p:sp>
        <p:nvSpPr>
          <p:cNvPr id="24579" name="Content Placeholder 3"/>
          <p:cNvSpPr>
            <a:spLocks noGrp="1"/>
          </p:cNvSpPr>
          <p:nvPr>
            <p:ph idx="1"/>
          </p:nvPr>
        </p:nvSpPr>
        <p:spPr>
          <a:xfrm>
            <a:off x="457200" y="1168400"/>
            <a:ext cx="8229600" cy="2971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The unique optical properties of quantum dots make them suitable for biological tagging and labeling applications.</a:t>
            </a:r>
          </a:p>
          <a:p>
            <a:pPr eaLnBrk="1" hangingPunct="1"/>
            <a:r>
              <a:rPr lang="en-US" altLang="en-US" sz="2800" smtClean="0"/>
              <a:t>QDs are excellent fluorophores. </a:t>
            </a:r>
          </a:p>
          <a:p>
            <a:pPr lvl="1" eaLnBrk="1" hangingPunct="1"/>
            <a:r>
              <a:rPr lang="en-US" altLang="en-US" sz="2400" b="1" smtClean="0"/>
              <a:t>Fluorescence</a:t>
            </a:r>
            <a:r>
              <a:rPr lang="en-US" altLang="en-US" sz="2400" smtClean="0"/>
              <a:t> is a type of luminescence in which the absorption of an incident photon triggers the emission of a lower energy or longer wavelength photon.</a:t>
            </a:r>
          </a:p>
          <a:p>
            <a:pPr lvl="1" eaLnBrk="1" hangingPunct="1"/>
            <a:r>
              <a:rPr lang="en-US" altLang="en-US" sz="2400" smtClean="0"/>
              <a:t>Quantum dots absorb over a broad spectrum and fluoresce over a narrow range of wavelengths. This is tunable by particle size.</a:t>
            </a:r>
          </a:p>
          <a:p>
            <a:pPr lvl="1" eaLnBrk="1" hangingPunct="1"/>
            <a:r>
              <a:rPr lang="en-US" altLang="en-US" sz="2400" smtClean="0"/>
              <a:t>So, a single excitation source can be used to excite QDs of different colors making them ideal for imaging multiple targets simultaneously.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Applications of QDs: Biological</a:t>
            </a:r>
          </a:p>
        </p:txBody>
      </p:sp>
      <p:sp>
        <p:nvSpPr>
          <p:cNvPr id="25603" name="Content Placeholder 3"/>
          <p:cNvSpPr>
            <a:spLocks noGrp="1"/>
          </p:cNvSpPr>
          <p:nvPr>
            <p:ph idx="1"/>
          </p:nvPr>
        </p:nvSpPr>
        <p:spPr>
          <a:xfrm>
            <a:off x="381000" y="1524000"/>
            <a:ext cx="8229600" cy="2133600"/>
          </a:xfrm>
        </p:spPr>
        <p:txBody>
          <a:bodyPr/>
          <a:lstStyle/>
          <a:p>
            <a:pPr indent="0" eaLnBrk="1" hangingPunct="1">
              <a:buFont typeface="Arial" panose="020B0604020202020204" pitchFamily="34" charset="0"/>
              <a:buNone/>
            </a:pPr>
            <a:r>
              <a:rPr lang="en-US" altLang="en-US" sz="2400" smtClean="0"/>
              <a:t>Absorption and emission Spectra of CdSe/ZnS QDs compared to Rhodamine, a common organic die.</a:t>
            </a:r>
          </a:p>
          <a:p>
            <a:pPr lvl="1"/>
            <a:r>
              <a:rPr lang="en-US" altLang="en-US" sz="2000" smtClean="0"/>
              <a:t>The absorption spectrum (dashed lines) of the QD (green) is very broad, whereas that of the organic die (orange) is narrow.</a:t>
            </a:r>
          </a:p>
          <a:p>
            <a:pPr lvl="1"/>
            <a:r>
              <a:rPr lang="en-US" altLang="en-US" sz="2000" smtClean="0"/>
              <a:t>Conversely, the emission spectrum (solid lines) of the QD is more narrow than that of the organic die</a:t>
            </a:r>
            <a:endParaRPr lang="en-US" altLang="en-US" sz="1800" smtClean="0"/>
          </a:p>
          <a:p>
            <a:pPr indent="0" eaLnBrk="1" hangingPunct="1">
              <a:buFont typeface="Arial" panose="020B0604020202020204" pitchFamily="34" charset="0"/>
              <a:buNone/>
            </a:pPr>
            <a:endParaRPr lang="en-US" altLang="en-US" sz="2400" smtClean="0"/>
          </a:p>
          <a:p>
            <a:pPr indent="0" eaLnBrk="1" hangingPunct="1">
              <a:buFont typeface="Arial" panose="020B0604020202020204" pitchFamily="34" charset="0"/>
              <a:buNone/>
            </a:pPr>
            <a:endParaRPr lang="en-US" altLang="en-US" sz="2800" smtClean="0"/>
          </a:p>
          <a:p>
            <a:pPr indent="0" eaLnBrk="1" hangingPunct="1">
              <a:buFont typeface="Arial" panose="020B0604020202020204" pitchFamily="34" charset="0"/>
              <a:buNone/>
            </a:pPr>
            <a:endParaRPr lang="en-US" altLang="en-US" sz="2800" smtClean="0"/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8" y="4038600"/>
            <a:ext cx="9104312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195263" y="6183313"/>
            <a:ext cx="4225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>
                <a:latin typeface="Calibri" panose="020F0502020204030204" pitchFamily="34" charset="0"/>
              </a:rPr>
              <a:t>Jyoti K. Jaiswal and Sanford M. Simon. </a:t>
            </a:r>
            <a:r>
              <a:rPr lang="en-US" altLang="en-US" sz="800" b="1">
                <a:latin typeface="Calibri" panose="020F0502020204030204" pitchFamily="34" charset="0"/>
              </a:rPr>
              <a:t>Potentials and pitfalls of fluorescent quantum </a:t>
            </a:r>
          </a:p>
          <a:p>
            <a:pPr eaLnBrk="1" hangingPunct="1"/>
            <a:r>
              <a:rPr lang="en-US" altLang="en-US" sz="800" b="1">
                <a:latin typeface="Calibri" panose="020F0502020204030204" pitchFamily="34" charset="0"/>
              </a:rPr>
              <a:t>dots for biological imaging.</a:t>
            </a:r>
            <a:r>
              <a:rPr lang="en-US" altLang="en-US" sz="800">
                <a:latin typeface="Calibri" panose="020F0502020204030204" pitchFamily="34" charset="0"/>
              </a:rPr>
              <a:t> TRENDS in Cell Biology Vol.14 No.9 September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/>
          </p:cNvSpPr>
          <p:nvPr/>
        </p:nvSpPr>
        <p:spPr bwMode="auto">
          <a:xfrm>
            <a:off x="228600" y="1295400"/>
            <a:ext cx="8763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FontTx/>
              <a:buChar char="•"/>
            </a:pPr>
            <a:r>
              <a:rPr lang="en-US" altLang="en-US" sz="2000"/>
              <a:t>A broad absorption and narrow emission spectrum means a single excitation source can be used to excite QDs of different colors making them ideal for imaging multiple targets simultaneously.</a:t>
            </a:r>
            <a:endParaRPr lang="en-US" altLang="en-US" sz="2000">
              <a:latin typeface="Calibri" panose="020F0502020204030204" pitchFamily="34" charset="0"/>
            </a:endParaRPr>
          </a:p>
        </p:txBody>
      </p:sp>
      <p:pic>
        <p:nvPicPr>
          <p:cNvPr id="2662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38400"/>
            <a:ext cx="37338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6"/>
          <p:cNvSpPr txBox="1">
            <a:spLocks noChangeArrowheads="1"/>
          </p:cNvSpPr>
          <p:nvPr/>
        </p:nvSpPr>
        <p:spPr bwMode="auto">
          <a:xfrm>
            <a:off x="6172200" y="6331976"/>
            <a:ext cx="2971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 dirty="0">
                <a:latin typeface="Calibri" panose="020F0502020204030204" pitchFamily="34" charset="0"/>
              </a:rPr>
              <a:t>Gao, </a:t>
            </a:r>
            <a:r>
              <a:rPr lang="en-US" altLang="en-US" sz="1000" dirty="0" err="1">
                <a:latin typeface="Calibri" panose="020F0502020204030204" pitchFamily="34" charset="0"/>
              </a:rPr>
              <a:t>Xiaohu</a:t>
            </a:r>
            <a:r>
              <a:rPr lang="en-US" altLang="en-US" sz="1000" dirty="0">
                <a:latin typeface="Calibri" panose="020F0502020204030204" pitchFamily="34" charset="0"/>
              </a:rPr>
              <a:t>. "In vivo cancer targeting and imaging with." </a:t>
            </a:r>
            <a:r>
              <a:rPr lang="en-US" altLang="en-US" sz="1000" u="sng" dirty="0">
                <a:latin typeface="Calibri" panose="020F0502020204030204" pitchFamily="34" charset="0"/>
              </a:rPr>
              <a:t>Nature Biotechnology  </a:t>
            </a:r>
            <a:r>
              <a:rPr lang="en-US" altLang="en-US" sz="1000" dirty="0">
                <a:latin typeface="Calibri" panose="020F0502020204030204" pitchFamily="34" charset="0"/>
              </a:rPr>
              <a:t>22(2004): 8.</a:t>
            </a:r>
          </a:p>
        </p:txBody>
      </p:sp>
      <p:sp>
        <p:nvSpPr>
          <p:cNvPr id="2662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Applications of QDs: Biological</a:t>
            </a:r>
          </a:p>
        </p:txBody>
      </p:sp>
      <p:sp>
        <p:nvSpPr>
          <p:cNvPr id="26630" name="TextBox 6"/>
          <p:cNvSpPr txBox="1">
            <a:spLocks noChangeArrowheads="1"/>
          </p:cNvSpPr>
          <p:nvPr/>
        </p:nvSpPr>
        <p:spPr bwMode="auto">
          <a:xfrm>
            <a:off x="1752600" y="5943600"/>
            <a:ext cx="49752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>
                <a:latin typeface="Calibri" panose="020F0502020204030204" pitchFamily="34" charset="0"/>
                <a:cs typeface="Arial" panose="020B0604020202020204" pitchFamily="34" charset="0"/>
              </a:rPr>
              <a:t>CdSe/ZnS QDs used to image cancer cells in a live mouse.</a:t>
            </a:r>
            <a:endParaRPr lang="en-US" alt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2667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Applications of QDs: Biological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idx="1"/>
          </p:nvPr>
        </p:nvSpPr>
        <p:spPr>
          <a:xfrm>
            <a:off x="457200" y="15621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Quantum dots are an attractive alternative to traditional organic dies because of their high quantum yield and photostability. </a:t>
            </a:r>
          </a:p>
          <a:p>
            <a:pPr eaLnBrk="1" hangingPunct="1"/>
            <a:r>
              <a:rPr lang="en-US" altLang="en-US" sz="2400" smtClean="0"/>
              <a:t>Quantum Yield = # emitted photons / # absorbed photons. </a:t>
            </a:r>
          </a:p>
          <a:p>
            <a:pPr lvl="1" eaLnBrk="1" hangingPunct="1"/>
            <a:r>
              <a:rPr lang="en-US" altLang="en-US" sz="2000" smtClean="0"/>
              <a:t>Quantum dots have a high quantum yield because they have a high density of energy states near the bandgap. </a:t>
            </a:r>
          </a:p>
          <a:p>
            <a:pPr lvl="1" eaLnBrk="1" hangingPunct="1"/>
            <a:r>
              <a:rPr lang="en-US" altLang="en-US" sz="2000" smtClean="0"/>
              <a:t>A higher quantum yield means a brighter emission. The quantum yield of some QDs is 20 times greater than traditional organic fluorophores.  </a:t>
            </a:r>
          </a:p>
          <a:p>
            <a:pPr eaLnBrk="1" hangingPunct="1"/>
            <a:r>
              <a:rPr lang="en-US" altLang="en-US" sz="2400" smtClean="0"/>
              <a:t>Photostability is a fluorophore’s  resistance to photobleaching or photochemical degradation due to prolonged exposure to the excitation source.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Applications of QDs: Biological</a:t>
            </a:r>
          </a:p>
        </p:txBody>
      </p:sp>
      <p:pic>
        <p:nvPicPr>
          <p:cNvPr id="2867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05000"/>
            <a:ext cx="55626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7"/>
          <p:cNvSpPr>
            <a:spLocks noChangeArrowheads="1"/>
          </p:cNvSpPr>
          <p:nvPr/>
        </p:nvSpPr>
        <p:spPr bwMode="auto">
          <a:xfrm>
            <a:off x="5867400" y="6372383"/>
            <a:ext cx="32766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 dirty="0">
                <a:latin typeface="Calibri" panose="020F0502020204030204" pitchFamily="34" charset="0"/>
              </a:rPr>
              <a:t>X. </a:t>
            </a:r>
            <a:r>
              <a:rPr lang="en-US" altLang="en-US" sz="800" dirty="0" err="1">
                <a:latin typeface="Calibri" panose="020F0502020204030204" pitchFamily="34" charset="0"/>
              </a:rPr>
              <a:t>Michalet</a:t>
            </a:r>
            <a:r>
              <a:rPr lang="en-US" altLang="en-US" sz="800" dirty="0">
                <a:latin typeface="Calibri" panose="020F0502020204030204" pitchFamily="34" charset="0"/>
              </a:rPr>
              <a:t>, </a:t>
            </a:r>
            <a:r>
              <a:rPr lang="en-US" altLang="en-US" sz="800" i="1" dirty="0">
                <a:latin typeface="Calibri" panose="020F0502020204030204" pitchFamily="34" charset="0"/>
              </a:rPr>
              <a:t>et al. </a:t>
            </a:r>
            <a:r>
              <a:rPr lang="en-US" altLang="en-US" sz="800" b="1" dirty="0">
                <a:latin typeface="Calibri" panose="020F0502020204030204" pitchFamily="34" charset="0"/>
              </a:rPr>
              <a:t>Quantum Dots for Live Cells, in Vivo Imaging, and Diagnostics </a:t>
            </a:r>
            <a:r>
              <a:rPr lang="en-US" altLang="en-US" sz="800" i="1" dirty="0">
                <a:latin typeface="Calibri" panose="020F0502020204030204" pitchFamily="34" charset="0"/>
              </a:rPr>
              <a:t>Science </a:t>
            </a:r>
            <a:r>
              <a:rPr lang="en-US" altLang="en-US" sz="800" b="1" dirty="0">
                <a:latin typeface="Calibri" panose="020F0502020204030204" pitchFamily="34" charset="0"/>
              </a:rPr>
              <a:t>307</a:t>
            </a:r>
            <a:r>
              <a:rPr lang="en-US" altLang="en-US" sz="800" dirty="0">
                <a:latin typeface="Calibri" panose="020F0502020204030204" pitchFamily="34" charset="0"/>
              </a:rPr>
              <a:t>, 538 (2005)</a:t>
            </a:r>
          </a:p>
        </p:txBody>
      </p:sp>
      <p:sp>
        <p:nvSpPr>
          <p:cNvPr id="28677" name="Rectangle 8"/>
          <p:cNvSpPr>
            <a:spLocks noChangeArrowheads="1"/>
          </p:cNvSpPr>
          <p:nvPr/>
        </p:nvSpPr>
        <p:spPr bwMode="auto">
          <a:xfrm>
            <a:off x="76200" y="1298575"/>
            <a:ext cx="85185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</a:pPr>
            <a:r>
              <a:rPr lang="en-US" altLang="en-US" sz="2400">
                <a:latin typeface="Calibri" panose="020F0502020204030204" pitchFamily="34" charset="0"/>
              </a:rPr>
              <a:t>	Common QD Materials, their size and emitted wavelengths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Applications of QDs: Biological</a:t>
            </a:r>
          </a:p>
        </p:txBody>
      </p:sp>
      <p:sp>
        <p:nvSpPr>
          <p:cNvPr id="29699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514600"/>
          </a:xfrm>
        </p:spPr>
        <p:txBody>
          <a:bodyPr/>
          <a:lstStyle/>
          <a:p>
            <a:pPr marL="0" lvl="1" indent="-342900" eaLnBrk="1" hangingPunct="1">
              <a:buFont typeface="Arial" panose="020B0604020202020204" pitchFamily="34" charset="0"/>
              <a:buNone/>
            </a:pPr>
            <a:r>
              <a:rPr lang="en-US" altLang="en-US" sz="2400" smtClean="0"/>
              <a:t>Bioconjugated  QDs:</a:t>
            </a:r>
          </a:p>
          <a:p>
            <a:pPr marL="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800" smtClean="0"/>
              <a:t>The surface of QDs can be functionalized with </a:t>
            </a:r>
            <a:r>
              <a:rPr lang="en-US" altLang="en-US" sz="1800" b="1" smtClean="0"/>
              <a:t>affinity ligands: </a:t>
            </a:r>
            <a:r>
              <a:rPr lang="en-US" altLang="en-US" sz="1800" smtClean="0"/>
              <a:t>antibodies, peptides, or small-molecule drug inhibitors, to target specific types of cells for </a:t>
            </a:r>
            <a:r>
              <a:rPr lang="en-US" altLang="en-US" sz="1800" i="1" smtClean="0"/>
              <a:t>in vivo </a:t>
            </a:r>
            <a:r>
              <a:rPr lang="en-US" altLang="en-US" sz="1800" smtClean="0"/>
              <a:t>or</a:t>
            </a:r>
            <a:r>
              <a:rPr lang="en-US" altLang="en-US" sz="1800" i="1" smtClean="0"/>
              <a:t> in vitro </a:t>
            </a:r>
            <a:r>
              <a:rPr lang="en-US" altLang="en-US" sz="1800" smtClean="0"/>
              <a:t>imaging.</a:t>
            </a:r>
          </a:p>
          <a:p>
            <a:pPr marL="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800" smtClean="0"/>
              <a:t>The affinity ligands are not bound directly to the surface of the quantum dots. They are usually connected to a linker molecule referred to as a </a:t>
            </a:r>
            <a:r>
              <a:rPr lang="en-US" altLang="en-US" sz="1800" b="1" smtClean="0"/>
              <a:t>capping ligand </a:t>
            </a:r>
            <a:r>
              <a:rPr lang="en-US" altLang="en-US" sz="1800" smtClean="0"/>
              <a:t>or </a:t>
            </a:r>
            <a:r>
              <a:rPr lang="en-US" altLang="en-US" sz="1800" b="1" smtClean="0"/>
              <a:t>coordinating ligand</a:t>
            </a:r>
            <a:r>
              <a:rPr lang="en-US" altLang="en-US" sz="1800" smtClean="0"/>
              <a:t>.  </a:t>
            </a:r>
          </a:p>
          <a:p>
            <a:pPr marL="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1800" smtClean="0"/>
              <a:t>Polymers such as poly ethylene glycol (PEG) may be introduced to reduce nonspecific binding of the affinity ligands. </a:t>
            </a:r>
          </a:p>
          <a:p>
            <a:pPr marL="0" lvl="1" indent="-342900" eaLnBrk="1" hangingPunct="1">
              <a:buFont typeface="Arial" panose="020B0604020202020204" pitchFamily="34" charset="0"/>
              <a:buChar char="•"/>
            </a:pPr>
            <a:endParaRPr lang="en-US" altLang="en-US" sz="1800" smtClean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283075"/>
            <a:ext cx="6426200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0" y="6427788"/>
            <a:ext cx="31242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dirty="0">
                <a:latin typeface="Calibri" panose="020F0502020204030204" pitchFamily="34" charset="0"/>
              </a:rPr>
              <a:t>Gao, </a:t>
            </a:r>
            <a:r>
              <a:rPr lang="en-US" altLang="en-US" sz="1100" dirty="0" err="1">
                <a:latin typeface="Calibri" panose="020F0502020204030204" pitchFamily="34" charset="0"/>
              </a:rPr>
              <a:t>Xiaohu</a:t>
            </a:r>
            <a:r>
              <a:rPr lang="en-US" altLang="en-US" sz="1100" dirty="0">
                <a:latin typeface="Calibri" panose="020F0502020204030204" pitchFamily="34" charset="0"/>
              </a:rPr>
              <a:t>. "In vivo cancer targeting and imaging with." </a:t>
            </a:r>
            <a:r>
              <a:rPr lang="en-US" altLang="en-US" sz="1100" u="sng" dirty="0">
                <a:latin typeface="Calibri" panose="020F0502020204030204" pitchFamily="34" charset="0"/>
              </a:rPr>
              <a:t>Nature Biotechnology  </a:t>
            </a:r>
            <a:r>
              <a:rPr lang="en-US" altLang="en-US" sz="1100" dirty="0">
                <a:latin typeface="Calibri" panose="020F0502020204030204" pitchFamily="34" charset="0"/>
              </a:rPr>
              <a:t>22(2004): 8.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Applications of QDs: Biological</a:t>
            </a:r>
          </a:p>
        </p:txBody>
      </p:sp>
      <p:sp>
        <p:nvSpPr>
          <p:cNvPr id="30723" name="Content Placeholder 3"/>
          <p:cNvSpPr>
            <a:spLocks noGrp="1"/>
          </p:cNvSpPr>
          <p:nvPr>
            <p:ph idx="1"/>
          </p:nvPr>
        </p:nvSpPr>
        <p:spPr>
          <a:xfrm>
            <a:off x="558800" y="1498600"/>
            <a:ext cx="8229600" cy="3962400"/>
          </a:xfrm>
        </p:spPr>
        <p:txBody>
          <a:bodyPr/>
          <a:lstStyle/>
          <a:p>
            <a:pPr marL="0" lvl="1" indent="-342900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Bioconjugated  QDs:</a:t>
            </a:r>
          </a:p>
          <a:p>
            <a:pPr marL="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smtClean="0"/>
              <a:t>The coordinating ligands serve a dual purpose:</a:t>
            </a:r>
          </a:p>
          <a:p>
            <a:pPr marL="857250" lvl="2" indent="-457200" eaLnBrk="1" hangingPunct="1">
              <a:buFont typeface="Arial" panose="020B0604020202020204" pitchFamily="34" charset="0"/>
              <a:buAutoNum type="arabicPeriod"/>
            </a:pPr>
            <a:r>
              <a:rPr lang="en-US" altLang="en-US" sz="2000" smtClean="0"/>
              <a:t>To bind the affinity ligands to the surface of the QD.</a:t>
            </a:r>
          </a:p>
          <a:p>
            <a:pPr marL="857250" lvl="2" indent="-457200" eaLnBrk="1" hangingPunct="1">
              <a:buFont typeface="Arial" panose="020B0604020202020204" pitchFamily="34" charset="0"/>
              <a:buAutoNum type="arabicPeriod"/>
            </a:pPr>
            <a:r>
              <a:rPr lang="en-US" altLang="en-US" sz="2000" smtClean="0"/>
              <a:t>To encapsulate the quantum dot in a protective layer that prevents enzymatic degradation and aggregation. </a:t>
            </a:r>
          </a:p>
          <a:p>
            <a:pPr marL="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smtClean="0"/>
              <a:t>The coordinating ligands dictate the hydrodynamic behavior of the QD and are chosen according to the desired biocompatibility.</a:t>
            </a:r>
          </a:p>
          <a:p>
            <a:pPr marL="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 smtClean="0"/>
              <a:t>Common coordinating ligands:</a:t>
            </a:r>
          </a:p>
          <a:p>
            <a:pPr marL="857250" lvl="2" indent="-457200" eaLnBrk="1" hangingPunct="1"/>
            <a:r>
              <a:rPr lang="en-US" altLang="en-US" sz="2000" smtClean="0"/>
              <a:t>Avidin-biotin complex</a:t>
            </a:r>
          </a:p>
          <a:p>
            <a:pPr marL="857250" lvl="2" indent="-457200" eaLnBrk="1" hangingPunct="1"/>
            <a:r>
              <a:rPr lang="en-US" altLang="en-US" sz="2000" smtClean="0"/>
              <a:t>Protein A or protein G</a:t>
            </a:r>
          </a:p>
          <a:p>
            <a:pPr marL="857250" lvl="2" indent="-457200" eaLnBrk="1" hangingPunct="1"/>
            <a:r>
              <a:rPr lang="en-US" altLang="en-US" sz="2000" smtClean="0"/>
              <a:t>Simple polymers and amphiphilic lipids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Applications of QDs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5370513" y="6016625"/>
            <a:ext cx="37734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800">
                <a:latin typeface="Calibri" panose="020F0502020204030204" pitchFamily="34" charset="0"/>
              </a:rPr>
              <a:t>Jyoti K. Jaiswal and Sanford M. Simon. </a:t>
            </a:r>
            <a:r>
              <a:rPr lang="en-US" altLang="en-US" sz="800" b="1">
                <a:latin typeface="Calibri" panose="020F0502020204030204" pitchFamily="34" charset="0"/>
              </a:rPr>
              <a:t>Potentials and pitfalls of fluorescent quantum </a:t>
            </a:r>
          </a:p>
          <a:p>
            <a:pPr eaLnBrk="1" hangingPunct="1"/>
            <a:r>
              <a:rPr lang="en-US" altLang="en-US" sz="800" b="1">
                <a:latin typeface="Calibri" panose="020F0502020204030204" pitchFamily="34" charset="0"/>
              </a:rPr>
              <a:t>dots for biological imaging.</a:t>
            </a:r>
            <a:r>
              <a:rPr lang="en-US" altLang="en-US" sz="800">
                <a:latin typeface="Calibri" panose="020F0502020204030204" pitchFamily="34" charset="0"/>
              </a:rPr>
              <a:t> TRENDS in Cell Biology Vol.14 No.9 September 2004</a:t>
            </a:r>
          </a:p>
        </p:txBody>
      </p:sp>
      <p:sp>
        <p:nvSpPr>
          <p:cNvPr id="31748" name="Rectangle 6"/>
          <p:cNvSpPr>
            <a:spLocks noChangeArrowheads="1"/>
          </p:cNvSpPr>
          <p:nvPr/>
        </p:nvSpPr>
        <p:spPr bwMode="auto">
          <a:xfrm>
            <a:off x="533400" y="4419600"/>
            <a:ext cx="8229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QDs conjugated with antibody molecules (blue) by using avidin (purple) or protein A (green) as linkers. Between 10 and 15 linker molecules can be attached covalently or electrostatically to a single QD, which facilitates the binding of many or a few antibody molecules on each QD. </a:t>
            </a:r>
          </a:p>
        </p:txBody>
      </p:sp>
      <p:pic>
        <p:nvPicPr>
          <p:cNvPr id="3174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1295400"/>
            <a:ext cx="60007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Applications of QDs: Biological</a:t>
            </a:r>
          </a:p>
        </p:txBody>
      </p:sp>
      <p:sp>
        <p:nvSpPr>
          <p:cNvPr id="32771" name="Content Placeholder 3"/>
          <p:cNvSpPr>
            <a:spLocks noGrp="1"/>
          </p:cNvSpPr>
          <p:nvPr>
            <p:ph idx="1"/>
          </p:nvPr>
        </p:nvSpPr>
        <p:spPr>
          <a:xfrm>
            <a:off x="469900" y="1146175"/>
            <a:ext cx="5222875" cy="717550"/>
          </a:xfrm>
        </p:spPr>
        <p:txBody>
          <a:bodyPr/>
          <a:lstStyle/>
          <a:p>
            <a:pPr marL="342900" lvl="1" indent="-342900" eaLnBrk="1" hangingPunct="1">
              <a:buFont typeface="Arial" panose="020B0604020202020204" pitchFamily="34" charset="0"/>
              <a:buNone/>
            </a:pPr>
            <a:r>
              <a:rPr lang="en-US" altLang="en-US" u="sng" smtClean="0"/>
              <a:t>DNA assays and microarrays</a:t>
            </a:r>
          </a:p>
        </p:txBody>
      </p:sp>
      <p:pic>
        <p:nvPicPr>
          <p:cNvPr id="7" name="Picture 6" descr="genearray-Heat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8375" y="2509838"/>
            <a:ext cx="3784600" cy="37846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773" name="Text Box 7"/>
          <p:cNvSpPr txBox="1">
            <a:spLocks noChangeArrowheads="1"/>
          </p:cNvSpPr>
          <p:nvPr/>
        </p:nvSpPr>
        <p:spPr bwMode="auto">
          <a:xfrm>
            <a:off x="4311650" y="1736725"/>
            <a:ext cx="4832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Each pixel contains a different DNA sequence</a:t>
            </a:r>
          </a:p>
          <a:p>
            <a:pPr eaLnBrk="1" hangingPunct="1"/>
            <a:r>
              <a:rPr lang="en-US" altLang="en-US"/>
              <a:t>Fluorescence observed if sample binds</a:t>
            </a:r>
          </a:p>
        </p:txBody>
      </p:sp>
      <p:grpSp>
        <p:nvGrpSpPr>
          <p:cNvPr id="32774" name="Group 15"/>
          <p:cNvGrpSpPr>
            <a:grpSpLocks/>
          </p:cNvGrpSpPr>
          <p:nvPr/>
        </p:nvGrpSpPr>
        <p:grpSpPr bwMode="auto">
          <a:xfrm>
            <a:off x="660400" y="2273300"/>
            <a:ext cx="2990850" cy="3627438"/>
            <a:chOff x="416" y="1432"/>
            <a:chExt cx="1884" cy="2285"/>
          </a:xfrm>
        </p:grpSpPr>
        <p:pic>
          <p:nvPicPr>
            <p:cNvPr id="32777" name="Picture 6" descr="DNA_biochip_pp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" y="1823"/>
              <a:ext cx="1884" cy="18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8" name="Oval 8"/>
            <p:cNvSpPr>
              <a:spLocks noChangeAspect="1" noChangeArrowheads="1"/>
            </p:cNvSpPr>
            <p:nvPr/>
          </p:nvSpPr>
          <p:spPr bwMode="auto">
            <a:xfrm>
              <a:off x="773" y="1973"/>
              <a:ext cx="161" cy="16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779" name="Oval 9"/>
            <p:cNvSpPr>
              <a:spLocks noChangeAspect="1" noChangeArrowheads="1"/>
            </p:cNvSpPr>
            <p:nvPr/>
          </p:nvSpPr>
          <p:spPr bwMode="auto">
            <a:xfrm>
              <a:off x="1208" y="2219"/>
              <a:ext cx="161" cy="16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780" name="Oval 10"/>
            <p:cNvSpPr>
              <a:spLocks noChangeAspect="1" noChangeArrowheads="1"/>
            </p:cNvSpPr>
            <p:nvPr/>
          </p:nvSpPr>
          <p:spPr bwMode="auto">
            <a:xfrm>
              <a:off x="1746" y="1936"/>
              <a:ext cx="161" cy="16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781" name="Oval 11"/>
            <p:cNvSpPr>
              <a:spLocks noChangeAspect="1" noChangeArrowheads="1"/>
            </p:cNvSpPr>
            <p:nvPr/>
          </p:nvSpPr>
          <p:spPr bwMode="auto">
            <a:xfrm>
              <a:off x="1975" y="2204"/>
              <a:ext cx="161" cy="161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2782" name="Text Box 12"/>
            <p:cNvSpPr txBox="1">
              <a:spLocks noChangeArrowheads="1"/>
            </p:cNvSpPr>
            <p:nvPr/>
          </p:nvSpPr>
          <p:spPr bwMode="auto">
            <a:xfrm>
              <a:off x="573" y="1432"/>
              <a:ext cx="16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QD-functionalized DNA</a:t>
              </a:r>
            </a:p>
          </p:txBody>
        </p:sp>
        <p:sp>
          <p:nvSpPr>
            <p:cNvPr id="32783" name="Line 13"/>
            <p:cNvSpPr>
              <a:spLocks noChangeShapeType="1"/>
            </p:cNvSpPr>
            <p:nvPr/>
          </p:nvSpPr>
          <p:spPr bwMode="auto">
            <a:xfrm flipH="1">
              <a:off x="907" y="1633"/>
              <a:ext cx="190" cy="3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784" name="Line 14"/>
            <p:cNvSpPr>
              <a:spLocks noChangeShapeType="1"/>
            </p:cNvSpPr>
            <p:nvPr/>
          </p:nvSpPr>
          <p:spPr bwMode="auto">
            <a:xfrm>
              <a:off x="1177" y="1642"/>
              <a:ext cx="102" cy="5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75" name="Rectangle 14"/>
          <p:cNvSpPr>
            <a:spLocks noChangeArrowheads="1"/>
          </p:cNvSpPr>
          <p:nvPr/>
        </p:nvSpPr>
        <p:spPr bwMode="auto">
          <a:xfrm>
            <a:off x="4391025" y="6386513"/>
            <a:ext cx="4752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Image source:  Wikipedia: Gene Expression Profiling</a:t>
            </a:r>
          </a:p>
        </p:txBody>
      </p:sp>
      <p:sp>
        <p:nvSpPr>
          <p:cNvPr id="32776" name="Rectangle 15"/>
          <p:cNvSpPr>
            <a:spLocks noChangeArrowheads="1"/>
          </p:cNvSpPr>
          <p:nvPr/>
        </p:nvSpPr>
        <p:spPr bwMode="auto">
          <a:xfrm>
            <a:off x="788988" y="5916613"/>
            <a:ext cx="27352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400"/>
              <a:t>BioMems Applications Overview</a:t>
            </a:r>
          </a:p>
          <a:p>
            <a:pPr algn="ctr" eaLnBrk="1" hangingPunct="1"/>
            <a:r>
              <a:rPr lang="en-US" altLang="en-US" sz="1400"/>
              <a:t>SCME: www.scme-nm.org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Introduction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2362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Definition: </a:t>
            </a:r>
          </a:p>
          <a:p>
            <a:pPr eaLnBrk="1" hangingPunct="1"/>
            <a:r>
              <a:rPr lang="en-US" altLang="en-US" sz="2400" smtClean="0"/>
              <a:t>Quantum dots (QD) are nanoparticles/structures that exhibit 3 dimensional quantum confinement, which leads to many unique optical and transport properties.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smtClean="0"/>
              <a:t>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3000" smtClean="0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6094413" y="5507038"/>
            <a:ext cx="3049587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00"/>
              <a:t>Lin-Wang Wang, National Energy Research Scientific Computing Center at Lawrence Berkeley National Laboratory. &lt;http://www.nersc.gov&gt;</a:t>
            </a:r>
          </a:p>
        </p:txBody>
      </p:sp>
      <p:pic>
        <p:nvPicPr>
          <p:cNvPr id="6149" name="Picture 6" descr="Q-dot_total_char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27051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2514600" y="6172200"/>
            <a:ext cx="4038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GaAs Quantum dot containing just 465 atoms.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Outline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Introduction</a:t>
            </a:r>
          </a:p>
          <a:p>
            <a:pPr eaLnBrk="1" hangingPunct="1"/>
            <a:r>
              <a:rPr lang="en-US" altLang="en-US" sz="2400" smtClean="0"/>
              <a:t>Quantum Confinement</a:t>
            </a:r>
          </a:p>
          <a:p>
            <a:pPr eaLnBrk="1" hangingPunct="1"/>
            <a:r>
              <a:rPr lang="en-US" altLang="en-US" sz="2400" smtClean="0"/>
              <a:t>QD Synthesis</a:t>
            </a:r>
          </a:p>
          <a:p>
            <a:pPr lvl="1" eaLnBrk="1" hangingPunct="1"/>
            <a:r>
              <a:rPr lang="en-US" altLang="en-US" sz="2000" smtClean="0"/>
              <a:t>Colloidal Methods </a:t>
            </a:r>
          </a:p>
          <a:p>
            <a:pPr lvl="1" eaLnBrk="1" hangingPunct="1"/>
            <a:r>
              <a:rPr lang="en-US" altLang="en-US" sz="2000" smtClean="0"/>
              <a:t>Epitaxial Growth</a:t>
            </a:r>
          </a:p>
          <a:p>
            <a:pPr eaLnBrk="1" hangingPunct="1"/>
            <a:r>
              <a:rPr lang="en-US" altLang="en-US" sz="2400" smtClean="0">
                <a:solidFill>
                  <a:srgbClr val="FF0000"/>
                </a:solidFill>
              </a:rPr>
              <a:t>Applications</a:t>
            </a:r>
          </a:p>
          <a:p>
            <a:pPr lvl="1" eaLnBrk="1" hangingPunct="1"/>
            <a:r>
              <a:rPr lang="en-US" altLang="en-US" sz="2000" smtClean="0"/>
              <a:t>Biological</a:t>
            </a:r>
          </a:p>
          <a:p>
            <a:pPr lvl="1" eaLnBrk="1" hangingPunct="1"/>
            <a:r>
              <a:rPr lang="en-US" altLang="en-US" sz="2000" smtClean="0">
                <a:solidFill>
                  <a:srgbClr val="FF0000"/>
                </a:solidFill>
              </a:rPr>
              <a:t>Light Emitters</a:t>
            </a:r>
          </a:p>
          <a:p>
            <a:pPr lvl="1" eaLnBrk="1" hangingPunct="1"/>
            <a:r>
              <a:rPr lang="en-US" altLang="en-US" sz="2000" smtClean="0"/>
              <a:t>Additional Applications</a:t>
            </a:r>
            <a:endParaRPr lang="en-US" alt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Applications of QDs: Light Emitters</a:t>
            </a:r>
          </a:p>
        </p:txBody>
      </p:sp>
      <p:sp>
        <p:nvSpPr>
          <p:cNvPr id="3481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The discovery of quantum dots has led to the development of an entirely new gamut of materials for the active regions in LEDs and laser diodes. </a:t>
            </a:r>
          </a:p>
          <a:p>
            <a:pPr eaLnBrk="1" hangingPunct="1"/>
            <a:r>
              <a:rPr lang="en-US" altLang="en-US" sz="2400" smtClean="0"/>
              <a:t>Indirect gap semiconductors that don’t luminesce in their bulk form such as Si become efficient light emitters at the nanoscale due quantum confinement effects. </a:t>
            </a:r>
          </a:p>
          <a:p>
            <a:pPr eaLnBrk="1" hangingPunct="1"/>
            <a:r>
              <a:rPr lang="en-US" altLang="en-US" sz="2400" smtClean="0"/>
              <a:t>The study of QDs has advanced our understanding of the emission mechanisms in conventional LED materials such as InGaN, the active region of blue LEDs.</a:t>
            </a:r>
          </a:p>
          <a:p>
            <a:pPr eaLnBrk="1" hangingPunct="1"/>
            <a:r>
              <a:rPr lang="en-US" altLang="en-US" sz="2400" smtClean="0"/>
              <a:t>The high radiative-recombination efficiency of epitaxial InGaN is due to self-assembled, localized, In rich clusters that behave like QDs.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Outline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2400" smtClean="0"/>
              <a:t>Introduction</a:t>
            </a:r>
          </a:p>
          <a:p>
            <a:pPr eaLnBrk="1" hangingPunct="1"/>
            <a:r>
              <a:rPr lang="en-US" altLang="en-US" sz="2400" smtClean="0"/>
              <a:t>Quantum Confinement</a:t>
            </a:r>
          </a:p>
          <a:p>
            <a:pPr eaLnBrk="1" hangingPunct="1"/>
            <a:r>
              <a:rPr lang="en-US" altLang="en-US" sz="2400" smtClean="0"/>
              <a:t>QD Synthesis</a:t>
            </a:r>
          </a:p>
          <a:p>
            <a:pPr lvl="1" eaLnBrk="1" hangingPunct="1"/>
            <a:r>
              <a:rPr lang="en-US" altLang="en-US" sz="2000" smtClean="0"/>
              <a:t>Colloidal Methods </a:t>
            </a:r>
          </a:p>
          <a:p>
            <a:pPr lvl="1" eaLnBrk="1" hangingPunct="1"/>
            <a:r>
              <a:rPr lang="en-US" altLang="en-US" sz="2000" smtClean="0"/>
              <a:t>Epitaxial Growth</a:t>
            </a:r>
          </a:p>
          <a:p>
            <a:pPr eaLnBrk="1" hangingPunct="1"/>
            <a:r>
              <a:rPr lang="en-US" altLang="en-US" sz="2400" smtClean="0">
                <a:solidFill>
                  <a:srgbClr val="FF0000"/>
                </a:solidFill>
              </a:rPr>
              <a:t>Applications</a:t>
            </a:r>
          </a:p>
          <a:p>
            <a:pPr lvl="1" eaLnBrk="1" hangingPunct="1"/>
            <a:r>
              <a:rPr lang="en-US" altLang="en-US" sz="2000" smtClean="0"/>
              <a:t>Biological</a:t>
            </a:r>
          </a:p>
          <a:p>
            <a:pPr lvl="1" eaLnBrk="1" hangingPunct="1"/>
            <a:r>
              <a:rPr lang="en-US" altLang="en-US" sz="2000" smtClean="0"/>
              <a:t>Light Emitters</a:t>
            </a:r>
          </a:p>
          <a:p>
            <a:pPr lvl="1" eaLnBrk="1" hangingPunct="1"/>
            <a:r>
              <a:rPr lang="en-US" altLang="en-US" sz="2000" smtClean="0">
                <a:solidFill>
                  <a:srgbClr val="FF3300"/>
                </a:solidFill>
              </a:rPr>
              <a:t>Additional Applications</a:t>
            </a:r>
            <a:endParaRPr lang="en-US" altLang="en-US" sz="2400" smtClean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Additional Applications of QDs</a:t>
            </a:r>
          </a:p>
        </p:txBody>
      </p:sp>
      <p:sp>
        <p:nvSpPr>
          <p:cNvPr id="3686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New applications for QDs are continuously being discovered.</a:t>
            </a:r>
          </a:p>
          <a:p>
            <a:pPr eaLnBrk="1" hangingPunct="1"/>
            <a:r>
              <a:rPr lang="en-US" altLang="en-US" smtClean="0"/>
              <a:t>For example: Solar cells that incorporate QDs may lead to more efficient light harvesting and energy conversion.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Quantum Dot Solar Cells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4294967295"/>
          </p:nvPr>
        </p:nvSpPr>
        <p:spPr>
          <a:xfrm>
            <a:off x="215900" y="1600200"/>
            <a:ext cx="8691563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mtClean="0"/>
              <a:t>Possible benefits of using quantum dots (QD):</a:t>
            </a:r>
          </a:p>
          <a:p>
            <a:r>
              <a:rPr lang="en-US" altLang="en-US" smtClean="0"/>
              <a:t>“Hot carrier” collection: increased voltage due to reduced thermalization</a:t>
            </a:r>
          </a:p>
          <a:p>
            <a:r>
              <a:rPr lang="en-US" altLang="en-US" smtClean="0"/>
              <a:t>Multiple exciton generation: more than one electron-hole pair per photon absorbed</a:t>
            </a:r>
          </a:p>
          <a:p>
            <a:r>
              <a:rPr lang="en-US" altLang="en-US" smtClean="0"/>
              <a:t>Intermediate bands: QDs allow for absorption of light below the band gap, without sacrificing voltage</a:t>
            </a: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4872038" y="6142038"/>
            <a:ext cx="427196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1000"/>
              <a:t>MRS Bulletin 2007, 32(3), 236.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QDs: Collect Hot Carriers</a:t>
            </a:r>
          </a:p>
        </p:txBody>
      </p:sp>
      <p:grpSp>
        <p:nvGrpSpPr>
          <p:cNvPr id="38915" name="Group 26"/>
          <p:cNvGrpSpPr>
            <a:grpSpLocks/>
          </p:cNvGrpSpPr>
          <p:nvPr/>
        </p:nvGrpSpPr>
        <p:grpSpPr bwMode="auto">
          <a:xfrm>
            <a:off x="928688" y="3094038"/>
            <a:ext cx="2938462" cy="2854325"/>
            <a:chOff x="540903" y="2392471"/>
            <a:chExt cx="2938462" cy="2854412"/>
          </a:xfrm>
        </p:grpSpPr>
        <p:sp>
          <p:nvSpPr>
            <p:cNvPr id="6" name="Rectangle 5"/>
            <p:cNvSpPr/>
            <p:nvPr/>
          </p:nvSpPr>
          <p:spPr bwMode="auto">
            <a:xfrm>
              <a:off x="540903" y="2409934"/>
              <a:ext cx="2938462" cy="9049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40903" y="4341980"/>
              <a:ext cx="2938462" cy="904903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 bwMode="auto">
            <a:xfrm rot="16200000">
              <a:off x="640087" y="3676009"/>
              <a:ext cx="2286070" cy="373063"/>
            </a:xfrm>
            <a:custGeom>
              <a:avLst/>
              <a:gdLst>
                <a:gd name="connsiteX0" fmla="*/ 0 w 6722669"/>
                <a:gd name="connsiteY0" fmla="*/ 524257 h 994868"/>
                <a:gd name="connsiteX1" fmla="*/ 482803 w 6722669"/>
                <a:gd name="connsiteY1" fmla="*/ 78029 h 994868"/>
                <a:gd name="connsiteX2" fmla="*/ 1441094 w 6722669"/>
                <a:gd name="connsiteY2" fmla="*/ 992429 h 994868"/>
                <a:gd name="connsiteX3" fmla="*/ 2399385 w 6722669"/>
                <a:gd name="connsiteY3" fmla="*/ 92660 h 994868"/>
                <a:gd name="connsiteX4" fmla="*/ 3350361 w 6722669"/>
                <a:gd name="connsiteY4" fmla="*/ 992429 h 994868"/>
                <a:gd name="connsiteX5" fmla="*/ 4315968 w 6722669"/>
                <a:gd name="connsiteY5" fmla="*/ 85345 h 994868"/>
                <a:gd name="connsiteX6" fmla="*/ 5259629 w 6722669"/>
                <a:gd name="connsiteY6" fmla="*/ 985114 h 994868"/>
                <a:gd name="connsiteX7" fmla="*/ 6217920 w 6722669"/>
                <a:gd name="connsiteY7" fmla="*/ 85345 h 994868"/>
                <a:gd name="connsiteX8" fmla="*/ 6722669 w 6722669"/>
                <a:gd name="connsiteY8" fmla="*/ 531572 h 99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22669" h="994868">
                  <a:moveTo>
                    <a:pt x="0" y="524257"/>
                  </a:moveTo>
                  <a:cubicBezTo>
                    <a:pt x="121310" y="262128"/>
                    <a:pt x="242621" y="0"/>
                    <a:pt x="482803" y="78029"/>
                  </a:cubicBezTo>
                  <a:cubicBezTo>
                    <a:pt x="722985" y="156058"/>
                    <a:pt x="1121664" y="989990"/>
                    <a:pt x="1441094" y="992429"/>
                  </a:cubicBezTo>
                  <a:cubicBezTo>
                    <a:pt x="1760524" y="994868"/>
                    <a:pt x="2081174" y="92660"/>
                    <a:pt x="2399385" y="92660"/>
                  </a:cubicBezTo>
                  <a:cubicBezTo>
                    <a:pt x="2717596" y="92660"/>
                    <a:pt x="3030931" y="993648"/>
                    <a:pt x="3350361" y="992429"/>
                  </a:cubicBezTo>
                  <a:cubicBezTo>
                    <a:pt x="3669791" y="991210"/>
                    <a:pt x="3997757" y="86564"/>
                    <a:pt x="4315968" y="85345"/>
                  </a:cubicBezTo>
                  <a:cubicBezTo>
                    <a:pt x="4634179" y="84126"/>
                    <a:pt x="4942637" y="985114"/>
                    <a:pt x="5259629" y="985114"/>
                  </a:cubicBezTo>
                  <a:cubicBezTo>
                    <a:pt x="5576621" y="985114"/>
                    <a:pt x="5974080" y="160935"/>
                    <a:pt x="6217920" y="85345"/>
                  </a:cubicBezTo>
                  <a:cubicBezTo>
                    <a:pt x="6461760" y="9755"/>
                    <a:pt x="6592214" y="270663"/>
                    <a:pt x="6722669" y="531572"/>
                  </a:cubicBezTo>
                </a:path>
              </a:pathLst>
            </a:cu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1807728" y="2573452"/>
              <a:ext cx="174625" cy="1762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2303028" y="3132269"/>
              <a:ext cx="176212" cy="1762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rot="16200000" flipH="1">
              <a:off x="1956948" y="2768724"/>
              <a:ext cx="357198" cy="322263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 bwMode="auto">
            <a:xfrm rot="16200000" flipH="1">
              <a:off x="2719731" y="3825234"/>
              <a:ext cx="100491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957" name="TextBox 16"/>
            <p:cNvSpPr txBox="1">
              <a:spLocks noChangeArrowheads="1"/>
            </p:cNvSpPr>
            <p:nvPr/>
          </p:nvSpPr>
          <p:spPr bwMode="auto">
            <a:xfrm>
              <a:off x="2844420" y="3637314"/>
              <a:ext cx="423315" cy="369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E</a:t>
              </a:r>
              <a:r>
                <a:rPr lang="en-US" altLang="en-US" baseline="-25000"/>
                <a:t>g</a:t>
              </a:r>
            </a:p>
          </p:txBody>
        </p:sp>
        <p:sp>
          <p:nvSpPr>
            <p:cNvPr id="38958" name="TextBox 13"/>
            <p:cNvSpPr txBox="1">
              <a:spLocks noChangeArrowheads="1"/>
            </p:cNvSpPr>
            <p:nvPr/>
          </p:nvSpPr>
          <p:spPr bwMode="auto">
            <a:xfrm>
              <a:off x="2248345" y="2392471"/>
              <a:ext cx="1220206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1600"/>
                <a:t>Conduction</a:t>
              </a:r>
            </a:p>
            <a:p>
              <a:pPr algn="r" eaLnBrk="1" hangingPunct="1"/>
              <a:r>
                <a:rPr lang="en-US" altLang="en-US" sz="1600"/>
                <a:t>Band</a:t>
              </a:r>
            </a:p>
          </p:txBody>
        </p:sp>
        <p:sp>
          <p:nvSpPr>
            <p:cNvPr id="38959" name="TextBox 14"/>
            <p:cNvSpPr txBox="1">
              <a:spLocks noChangeArrowheads="1"/>
            </p:cNvSpPr>
            <p:nvPr/>
          </p:nvSpPr>
          <p:spPr bwMode="auto">
            <a:xfrm>
              <a:off x="2562249" y="4348619"/>
              <a:ext cx="90839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/>
              <a:r>
                <a:rPr lang="en-US" altLang="en-US" sz="1600"/>
                <a:t>Valence</a:t>
              </a:r>
            </a:p>
            <a:p>
              <a:pPr algn="r" eaLnBrk="1" hangingPunct="1"/>
              <a:r>
                <a:rPr lang="en-US" altLang="en-US" sz="1600"/>
                <a:t>Band</a:t>
              </a:r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 bwMode="auto">
            <a:xfrm>
              <a:off x="3119003" y="3132269"/>
              <a:ext cx="176212" cy="17621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1828365" y="4961124"/>
              <a:ext cx="176213" cy="17621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 bwMode="auto">
            <a:xfrm>
              <a:off x="1304490" y="4381669"/>
              <a:ext cx="176213" cy="17621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2" name="Oval 21"/>
            <p:cNvSpPr>
              <a:spLocks noChangeAspect="1"/>
            </p:cNvSpPr>
            <p:nvPr/>
          </p:nvSpPr>
          <p:spPr bwMode="auto">
            <a:xfrm>
              <a:off x="666315" y="4381669"/>
              <a:ext cx="176213" cy="176218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rot="16200000" flipV="1">
              <a:off x="1437041" y="4590436"/>
              <a:ext cx="395300" cy="358775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 bwMode="auto">
            <a:xfrm rot="13200000" flipH="1">
              <a:off x="2601478" y="3048128"/>
              <a:ext cx="414337" cy="34291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 bwMode="auto">
            <a:xfrm rot="10800000" flipV="1">
              <a:off x="869515" y="4468984"/>
              <a:ext cx="407988" cy="1587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916" name="TextBox 27"/>
          <p:cNvSpPr txBox="1">
            <a:spLocks noChangeArrowheads="1"/>
          </p:cNvSpPr>
          <p:nvPr/>
        </p:nvSpPr>
        <p:spPr bwMode="auto">
          <a:xfrm>
            <a:off x="4746625" y="1365250"/>
            <a:ext cx="3821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altLang="en-US"/>
              <a:t>Tune QD absorption (band gap) to match incident light.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altLang="en-US"/>
              <a:t>Extract carriers without loss of voltage due to thermalization.</a:t>
            </a:r>
          </a:p>
        </p:txBody>
      </p:sp>
      <p:sp>
        <p:nvSpPr>
          <p:cNvPr id="38917" name="TextBox 66"/>
          <p:cNvSpPr txBox="1">
            <a:spLocks noChangeArrowheads="1"/>
          </p:cNvSpPr>
          <p:nvPr/>
        </p:nvSpPr>
        <p:spPr bwMode="auto">
          <a:xfrm>
            <a:off x="666750" y="1365250"/>
            <a:ext cx="3541713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Band structure of bulk semi-conductors absorbs light having energy &gt; E</a:t>
            </a:r>
            <a:r>
              <a:rPr lang="en-US" altLang="en-US" baseline="-25000"/>
              <a:t>g</a:t>
            </a:r>
            <a:r>
              <a:rPr lang="en-US" altLang="en-US"/>
              <a:t>. However, photo-generated carriers thermalize to band edges.</a:t>
            </a:r>
          </a:p>
        </p:txBody>
      </p:sp>
      <p:grpSp>
        <p:nvGrpSpPr>
          <p:cNvPr id="38918" name="Group 64"/>
          <p:cNvGrpSpPr>
            <a:grpSpLocks/>
          </p:cNvGrpSpPr>
          <p:nvPr/>
        </p:nvGrpSpPr>
        <p:grpSpPr bwMode="auto">
          <a:xfrm>
            <a:off x="5561013" y="2655888"/>
            <a:ext cx="2292350" cy="3770312"/>
            <a:chOff x="5561600" y="2656063"/>
            <a:chExt cx="2292350" cy="3770309"/>
          </a:xfrm>
        </p:grpSpPr>
        <p:grpSp>
          <p:nvGrpSpPr>
            <p:cNvPr id="38919" name="Group 15"/>
            <p:cNvGrpSpPr>
              <a:grpSpLocks/>
            </p:cNvGrpSpPr>
            <p:nvPr/>
          </p:nvGrpSpPr>
          <p:grpSpPr bwMode="auto">
            <a:xfrm>
              <a:off x="5788317" y="2807179"/>
              <a:ext cx="1828498" cy="609453"/>
              <a:chOff x="6279714" y="2617940"/>
              <a:chExt cx="1828800" cy="609600"/>
            </a:xfrm>
          </p:grpSpPr>
          <p:cxnSp>
            <p:nvCxnSpPr>
              <p:cNvPr id="48" name="Straight Connector 47"/>
              <p:cNvCxnSpPr/>
              <p:nvPr/>
            </p:nvCxnSpPr>
            <p:spPr>
              <a:xfrm>
                <a:off x="6280009" y="2617636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6280009" y="2770073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6280009" y="2922509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>
                <a:off x="6280009" y="3074946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6280009" y="3227383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920" name="Group 16"/>
            <p:cNvGrpSpPr>
              <a:grpSpLocks/>
            </p:cNvGrpSpPr>
            <p:nvPr/>
          </p:nvGrpSpPr>
          <p:grpSpPr bwMode="auto">
            <a:xfrm>
              <a:off x="5788317" y="5645935"/>
              <a:ext cx="1828498" cy="609453"/>
              <a:chOff x="6043807" y="3810001"/>
              <a:chExt cx="1828800" cy="609600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6044102" y="3809389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6044102" y="3961826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044102" y="4114262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044102" y="4266699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6044102" y="4419136"/>
                <a:ext cx="1829102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921" name="Group 53"/>
            <p:cNvGrpSpPr>
              <a:grpSpLocks/>
            </p:cNvGrpSpPr>
            <p:nvPr/>
          </p:nvGrpSpPr>
          <p:grpSpPr bwMode="auto">
            <a:xfrm>
              <a:off x="5561600" y="2656063"/>
              <a:ext cx="2292350" cy="914400"/>
              <a:chOff x="5238226" y="3272277"/>
              <a:chExt cx="2292729" cy="2563090"/>
            </a:xfrm>
          </p:grpSpPr>
          <p:cxnSp>
            <p:nvCxnSpPr>
              <p:cNvPr id="38" name="Straight Connector 37"/>
              <p:cNvCxnSpPr/>
              <p:nvPr/>
            </p:nvCxnSpPr>
            <p:spPr>
              <a:xfrm rot="16200000">
                <a:off x="4140863" y="4553821"/>
                <a:ext cx="256308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rot="16200000">
                <a:off x="6063643" y="4553821"/>
                <a:ext cx="2563087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425582" y="5835364"/>
                <a:ext cx="192119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7348362" y="3272277"/>
                <a:ext cx="18259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5238226" y="3272277"/>
                <a:ext cx="18259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Oval 32"/>
            <p:cNvSpPr>
              <a:spLocks noChangeAspect="1"/>
            </p:cNvSpPr>
            <p:nvPr/>
          </p:nvSpPr>
          <p:spPr bwMode="auto">
            <a:xfrm>
              <a:off x="6679200" y="3329162"/>
              <a:ext cx="176212" cy="1762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 bwMode="auto">
            <a:xfrm>
              <a:off x="6685550" y="5553248"/>
              <a:ext cx="176212" cy="1762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 bwMode="auto">
            <a:xfrm rot="16200000">
              <a:off x="5560807" y="4363417"/>
              <a:ext cx="2193923" cy="373063"/>
            </a:xfrm>
            <a:custGeom>
              <a:avLst/>
              <a:gdLst>
                <a:gd name="connsiteX0" fmla="*/ 0 w 6722669"/>
                <a:gd name="connsiteY0" fmla="*/ 524257 h 994868"/>
                <a:gd name="connsiteX1" fmla="*/ 482803 w 6722669"/>
                <a:gd name="connsiteY1" fmla="*/ 78029 h 994868"/>
                <a:gd name="connsiteX2" fmla="*/ 1441094 w 6722669"/>
                <a:gd name="connsiteY2" fmla="*/ 992429 h 994868"/>
                <a:gd name="connsiteX3" fmla="*/ 2399385 w 6722669"/>
                <a:gd name="connsiteY3" fmla="*/ 92660 h 994868"/>
                <a:gd name="connsiteX4" fmla="*/ 3350361 w 6722669"/>
                <a:gd name="connsiteY4" fmla="*/ 992429 h 994868"/>
                <a:gd name="connsiteX5" fmla="*/ 4315968 w 6722669"/>
                <a:gd name="connsiteY5" fmla="*/ 85345 h 994868"/>
                <a:gd name="connsiteX6" fmla="*/ 5259629 w 6722669"/>
                <a:gd name="connsiteY6" fmla="*/ 985114 h 994868"/>
                <a:gd name="connsiteX7" fmla="*/ 6217920 w 6722669"/>
                <a:gd name="connsiteY7" fmla="*/ 85345 h 994868"/>
                <a:gd name="connsiteX8" fmla="*/ 6722669 w 6722669"/>
                <a:gd name="connsiteY8" fmla="*/ 531572 h 99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22669" h="994868">
                  <a:moveTo>
                    <a:pt x="0" y="524257"/>
                  </a:moveTo>
                  <a:cubicBezTo>
                    <a:pt x="121310" y="262128"/>
                    <a:pt x="242621" y="0"/>
                    <a:pt x="482803" y="78029"/>
                  </a:cubicBezTo>
                  <a:cubicBezTo>
                    <a:pt x="722985" y="156058"/>
                    <a:pt x="1121664" y="989990"/>
                    <a:pt x="1441094" y="992429"/>
                  </a:cubicBezTo>
                  <a:cubicBezTo>
                    <a:pt x="1760524" y="994868"/>
                    <a:pt x="2081174" y="92660"/>
                    <a:pt x="2399385" y="92660"/>
                  </a:cubicBezTo>
                  <a:cubicBezTo>
                    <a:pt x="2717596" y="92660"/>
                    <a:pt x="3030931" y="993648"/>
                    <a:pt x="3350361" y="992429"/>
                  </a:cubicBezTo>
                  <a:cubicBezTo>
                    <a:pt x="3669791" y="991210"/>
                    <a:pt x="3997757" y="86564"/>
                    <a:pt x="4315968" y="85345"/>
                  </a:cubicBezTo>
                  <a:cubicBezTo>
                    <a:pt x="4634179" y="84126"/>
                    <a:pt x="4942637" y="985114"/>
                    <a:pt x="5259629" y="985114"/>
                  </a:cubicBezTo>
                  <a:cubicBezTo>
                    <a:pt x="5576621" y="985114"/>
                    <a:pt x="5974080" y="160935"/>
                    <a:pt x="6217920" y="85345"/>
                  </a:cubicBezTo>
                  <a:cubicBezTo>
                    <a:pt x="6461760" y="9755"/>
                    <a:pt x="6592214" y="270663"/>
                    <a:pt x="6722669" y="531572"/>
                  </a:cubicBezTo>
                </a:path>
              </a:pathLst>
            </a:cu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 bwMode="auto">
            <a:xfrm>
              <a:off x="7404687" y="3330749"/>
              <a:ext cx="176213" cy="1762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 bwMode="auto">
            <a:xfrm>
              <a:off x="5885450" y="5558011"/>
              <a:ext cx="176212" cy="17621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3" name="Straight Arrow Connector 62"/>
            <p:cNvCxnSpPr/>
            <p:nvPr/>
          </p:nvCxnSpPr>
          <p:spPr bwMode="auto">
            <a:xfrm>
              <a:off x="6901450" y="3486324"/>
              <a:ext cx="457200" cy="3175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 bwMode="auto">
            <a:xfrm rot="10800000" flipV="1">
              <a:off x="6088650" y="5572298"/>
              <a:ext cx="406400" cy="1588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929" name="Group 59"/>
            <p:cNvGrpSpPr>
              <a:grpSpLocks/>
            </p:cNvGrpSpPr>
            <p:nvPr/>
          </p:nvGrpSpPr>
          <p:grpSpPr bwMode="auto">
            <a:xfrm>
              <a:off x="5561600" y="5511972"/>
              <a:ext cx="2292350" cy="914400"/>
              <a:chOff x="5245862" y="4171687"/>
              <a:chExt cx="2292350" cy="1280160"/>
            </a:xfrm>
          </p:grpSpPr>
          <p:cxnSp>
            <p:nvCxnSpPr>
              <p:cNvPr id="54" name="Straight Connector 53"/>
              <p:cNvCxnSpPr/>
              <p:nvPr/>
            </p:nvCxnSpPr>
            <p:spPr bwMode="auto">
              <a:xfrm rot="5400000" flipV="1">
                <a:off x="4789933" y="4811768"/>
                <a:ext cx="128015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 bwMode="auto">
              <a:xfrm rot="5400000" flipV="1">
                <a:off x="6712395" y="4811768"/>
                <a:ext cx="1280159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/>
              <p:cNvCxnSpPr/>
              <p:nvPr/>
            </p:nvCxnSpPr>
            <p:spPr bwMode="auto">
              <a:xfrm flipV="1">
                <a:off x="5433187" y="4171688"/>
                <a:ext cx="192087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/>
              <p:cNvCxnSpPr/>
              <p:nvPr/>
            </p:nvCxnSpPr>
            <p:spPr bwMode="auto">
              <a:xfrm flipV="1">
                <a:off x="7355649" y="5451847"/>
                <a:ext cx="18256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 bwMode="auto">
              <a:xfrm flipV="1">
                <a:off x="5245862" y="5451847"/>
                <a:ext cx="18256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mtClean="0"/>
              <a:t>QDs: Multiple Exciton Generation</a:t>
            </a:r>
          </a:p>
        </p:txBody>
      </p:sp>
      <p:sp>
        <p:nvSpPr>
          <p:cNvPr id="39939" name="TextBox 66"/>
          <p:cNvSpPr txBox="1">
            <a:spLocks noChangeArrowheads="1"/>
          </p:cNvSpPr>
          <p:nvPr/>
        </p:nvSpPr>
        <p:spPr bwMode="auto">
          <a:xfrm>
            <a:off x="1192213" y="1565275"/>
            <a:ext cx="27654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In bulk semiconductors:</a:t>
            </a:r>
          </a:p>
          <a:p>
            <a:pPr algn="ctr" eaLnBrk="1" hangingPunct="1"/>
            <a:r>
              <a:rPr lang="en-US" altLang="en-US"/>
              <a:t>1 photon = 1 exciton</a:t>
            </a:r>
          </a:p>
        </p:txBody>
      </p:sp>
      <p:grpSp>
        <p:nvGrpSpPr>
          <p:cNvPr id="39940" name="Group 23"/>
          <p:cNvGrpSpPr>
            <a:grpSpLocks/>
          </p:cNvGrpSpPr>
          <p:nvPr/>
        </p:nvGrpSpPr>
        <p:grpSpPr bwMode="auto">
          <a:xfrm>
            <a:off x="1092200" y="2233613"/>
            <a:ext cx="2938463" cy="2836862"/>
            <a:chOff x="1104574" y="3211686"/>
            <a:chExt cx="2938462" cy="2836862"/>
          </a:xfrm>
        </p:grpSpPr>
        <p:sp>
          <p:nvSpPr>
            <p:cNvPr id="6" name="Rectangle 5"/>
            <p:cNvSpPr/>
            <p:nvPr/>
          </p:nvSpPr>
          <p:spPr bwMode="auto">
            <a:xfrm>
              <a:off x="1104574" y="3211686"/>
              <a:ext cx="2938462" cy="904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1104574" y="5143673"/>
              <a:ext cx="2938462" cy="904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 bwMode="auto">
            <a:xfrm rot="16200000">
              <a:off x="658487" y="4484860"/>
              <a:ext cx="2598738" cy="373063"/>
            </a:xfrm>
            <a:custGeom>
              <a:avLst/>
              <a:gdLst>
                <a:gd name="connsiteX0" fmla="*/ 0 w 6722669"/>
                <a:gd name="connsiteY0" fmla="*/ 524257 h 994868"/>
                <a:gd name="connsiteX1" fmla="*/ 482803 w 6722669"/>
                <a:gd name="connsiteY1" fmla="*/ 78029 h 994868"/>
                <a:gd name="connsiteX2" fmla="*/ 1441094 w 6722669"/>
                <a:gd name="connsiteY2" fmla="*/ 992429 h 994868"/>
                <a:gd name="connsiteX3" fmla="*/ 2399385 w 6722669"/>
                <a:gd name="connsiteY3" fmla="*/ 92660 h 994868"/>
                <a:gd name="connsiteX4" fmla="*/ 3350361 w 6722669"/>
                <a:gd name="connsiteY4" fmla="*/ 992429 h 994868"/>
                <a:gd name="connsiteX5" fmla="*/ 4315968 w 6722669"/>
                <a:gd name="connsiteY5" fmla="*/ 85345 h 994868"/>
                <a:gd name="connsiteX6" fmla="*/ 5259629 w 6722669"/>
                <a:gd name="connsiteY6" fmla="*/ 985114 h 994868"/>
                <a:gd name="connsiteX7" fmla="*/ 6217920 w 6722669"/>
                <a:gd name="connsiteY7" fmla="*/ 85345 h 994868"/>
                <a:gd name="connsiteX8" fmla="*/ 6722669 w 6722669"/>
                <a:gd name="connsiteY8" fmla="*/ 531572 h 99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22669" h="994868">
                  <a:moveTo>
                    <a:pt x="0" y="524257"/>
                  </a:moveTo>
                  <a:cubicBezTo>
                    <a:pt x="121310" y="262128"/>
                    <a:pt x="242621" y="0"/>
                    <a:pt x="482803" y="78029"/>
                  </a:cubicBezTo>
                  <a:cubicBezTo>
                    <a:pt x="722985" y="156058"/>
                    <a:pt x="1121664" y="989990"/>
                    <a:pt x="1441094" y="992429"/>
                  </a:cubicBezTo>
                  <a:cubicBezTo>
                    <a:pt x="1760524" y="994868"/>
                    <a:pt x="2081174" y="92660"/>
                    <a:pt x="2399385" y="92660"/>
                  </a:cubicBezTo>
                  <a:cubicBezTo>
                    <a:pt x="2717596" y="92660"/>
                    <a:pt x="3030931" y="993648"/>
                    <a:pt x="3350361" y="992429"/>
                  </a:cubicBezTo>
                  <a:cubicBezTo>
                    <a:pt x="3669791" y="991210"/>
                    <a:pt x="3997757" y="86564"/>
                    <a:pt x="4315968" y="85345"/>
                  </a:cubicBezTo>
                  <a:cubicBezTo>
                    <a:pt x="4634179" y="84126"/>
                    <a:pt x="4942637" y="985114"/>
                    <a:pt x="5259629" y="985114"/>
                  </a:cubicBezTo>
                  <a:cubicBezTo>
                    <a:pt x="5576621" y="985114"/>
                    <a:pt x="5974080" y="160935"/>
                    <a:pt x="6217920" y="85345"/>
                  </a:cubicBezTo>
                  <a:cubicBezTo>
                    <a:pt x="6461760" y="9755"/>
                    <a:pt x="6592214" y="270663"/>
                    <a:pt x="6722669" y="531572"/>
                  </a:cubicBezTo>
                </a:path>
              </a:pathLst>
            </a:cu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1988812" y="3275186"/>
              <a:ext cx="174625" cy="1762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1" name="Oval 10"/>
            <p:cNvSpPr>
              <a:spLocks noChangeAspect="1"/>
            </p:cNvSpPr>
            <p:nvPr/>
          </p:nvSpPr>
          <p:spPr bwMode="auto">
            <a:xfrm>
              <a:off x="2484112" y="3919711"/>
              <a:ext cx="176212" cy="1762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 bwMode="auto">
            <a:xfrm rot="16200000" flipH="1">
              <a:off x="2108668" y="3522042"/>
              <a:ext cx="414338" cy="34290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 bwMode="auto">
            <a:xfrm rot="16200000" flipH="1">
              <a:off x="1016468" y="4626942"/>
              <a:ext cx="10048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985" name="TextBox 16"/>
            <p:cNvSpPr txBox="1">
              <a:spLocks noChangeArrowheads="1"/>
            </p:cNvSpPr>
            <p:nvPr/>
          </p:nvSpPr>
          <p:spPr bwMode="auto">
            <a:xfrm>
              <a:off x="1140885" y="4438979"/>
              <a:ext cx="423315" cy="369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E</a:t>
              </a:r>
              <a:r>
                <a:rPr lang="en-US" altLang="en-US" baseline="-25000"/>
                <a:t>g</a:t>
              </a:r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 bwMode="auto">
            <a:xfrm>
              <a:off x="1987224" y="5827886"/>
              <a:ext cx="176213" cy="17621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22" name="Straight Arrow Connector 21"/>
            <p:cNvCxnSpPr/>
            <p:nvPr/>
          </p:nvCxnSpPr>
          <p:spPr bwMode="auto">
            <a:xfrm rot="5400000" flipH="1" flipV="1">
              <a:off x="2135655" y="5428630"/>
              <a:ext cx="414337" cy="342900"/>
            </a:xfrm>
            <a:prstGeom prst="straightConnector1">
              <a:avLst/>
            </a:prstGeom>
            <a:ln>
              <a:solidFill>
                <a:schemeClr val="tx1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/>
            <p:cNvSpPr>
              <a:spLocks noChangeAspect="1"/>
            </p:cNvSpPr>
            <p:nvPr/>
          </p:nvSpPr>
          <p:spPr bwMode="auto">
            <a:xfrm>
              <a:off x="2484112" y="5178598"/>
              <a:ext cx="176212" cy="1762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9941" name="Group 63"/>
          <p:cNvGrpSpPr>
            <a:grpSpLocks/>
          </p:cNvGrpSpPr>
          <p:nvPr/>
        </p:nvGrpSpPr>
        <p:grpSpPr bwMode="auto">
          <a:xfrm>
            <a:off x="5214938" y="2127250"/>
            <a:ext cx="2322512" cy="3048000"/>
            <a:chOff x="5214808" y="2395450"/>
            <a:chExt cx="2323404" cy="3048418"/>
          </a:xfrm>
        </p:grpSpPr>
        <p:grpSp>
          <p:nvGrpSpPr>
            <p:cNvPr id="39946" name="Group 15"/>
            <p:cNvGrpSpPr>
              <a:grpSpLocks/>
            </p:cNvGrpSpPr>
            <p:nvPr/>
          </p:nvGrpSpPr>
          <p:grpSpPr bwMode="auto">
            <a:xfrm>
              <a:off x="5477637" y="2505207"/>
              <a:ext cx="1828800" cy="1005840"/>
              <a:chOff x="6279598" y="2618816"/>
              <a:chExt cx="1829102" cy="608370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6278807" y="2618693"/>
                <a:ext cx="1829804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6278807" y="2770422"/>
                <a:ext cx="1829804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6278807" y="2924072"/>
                <a:ext cx="1829804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>
                <a:off x="6278807" y="3075801"/>
                <a:ext cx="1829804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>
                <a:off x="6278807" y="3227530"/>
                <a:ext cx="1829804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947" name="Group 16"/>
            <p:cNvGrpSpPr>
              <a:grpSpLocks/>
            </p:cNvGrpSpPr>
            <p:nvPr/>
          </p:nvGrpSpPr>
          <p:grpSpPr bwMode="auto">
            <a:xfrm>
              <a:off x="5477637" y="4294582"/>
              <a:ext cx="1828800" cy="1005840"/>
              <a:chOff x="6043691" y="3810684"/>
              <a:chExt cx="1829102" cy="608369"/>
            </a:xfrm>
          </p:grpSpPr>
          <p:cxnSp>
            <p:nvCxnSpPr>
              <p:cNvPr id="39" name="Straight Connector 38"/>
              <p:cNvCxnSpPr/>
              <p:nvPr/>
            </p:nvCxnSpPr>
            <p:spPr>
              <a:xfrm>
                <a:off x="6042900" y="3810550"/>
                <a:ext cx="1829804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6042900" y="3962279"/>
                <a:ext cx="1829804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042900" y="4115928"/>
                <a:ext cx="1829804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042900" y="4267657"/>
                <a:ext cx="1829804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6042900" y="4419386"/>
                <a:ext cx="1829804" cy="0"/>
              </a:xfrm>
              <a:prstGeom prst="line">
                <a:avLst/>
              </a:prstGeom>
              <a:ln w="3175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948" name="Group 48"/>
            <p:cNvGrpSpPr>
              <a:grpSpLocks/>
            </p:cNvGrpSpPr>
            <p:nvPr/>
          </p:nvGrpSpPr>
          <p:grpSpPr bwMode="auto">
            <a:xfrm>
              <a:off x="5245862" y="2395450"/>
              <a:ext cx="2292350" cy="1280160"/>
              <a:chOff x="5251081" y="2407977"/>
              <a:chExt cx="2292350" cy="2563812"/>
            </a:xfrm>
          </p:grpSpPr>
          <p:cxnSp>
            <p:nvCxnSpPr>
              <p:cNvPr id="34" name="Straight Connector 33"/>
              <p:cNvCxnSpPr/>
              <p:nvPr/>
            </p:nvCxnSpPr>
            <p:spPr bwMode="auto">
              <a:xfrm rot="16200000">
                <a:off x="4154563" y="3689424"/>
                <a:ext cx="256289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 bwMode="auto">
              <a:xfrm rot="16200000">
                <a:off x="6076176" y="3689424"/>
                <a:ext cx="256289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 bwMode="auto">
              <a:xfrm>
                <a:off x="5439186" y="4970870"/>
                <a:ext cx="19200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 bwMode="auto">
              <a:xfrm>
                <a:off x="7360799" y="2407977"/>
                <a:ext cx="1826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 bwMode="auto">
              <a:xfrm>
                <a:off x="5251789" y="2407977"/>
                <a:ext cx="1826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Oval 28"/>
            <p:cNvSpPr>
              <a:spLocks noChangeAspect="1"/>
            </p:cNvSpPr>
            <p:nvPr/>
          </p:nvSpPr>
          <p:spPr bwMode="auto">
            <a:xfrm>
              <a:off x="5608659" y="2417678"/>
              <a:ext cx="174692" cy="17623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 bwMode="auto">
            <a:xfrm>
              <a:off x="5608659" y="5212061"/>
              <a:ext cx="174692" cy="176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Arc 26"/>
            <p:cNvSpPr/>
            <p:nvPr/>
          </p:nvSpPr>
          <p:spPr bwMode="auto">
            <a:xfrm>
              <a:off x="5214808" y="2444670"/>
              <a:ext cx="849638" cy="1852866"/>
            </a:xfrm>
            <a:prstGeom prst="arc">
              <a:avLst>
                <a:gd name="adj1" fmla="val 17010314"/>
                <a:gd name="adj2" fmla="val 199946"/>
              </a:avLst>
            </a:prstGeom>
            <a:ln w="12700">
              <a:solidFill>
                <a:srgbClr val="FF0000"/>
              </a:solidFill>
              <a:prstDash val="solid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39952" name="Group 49"/>
            <p:cNvGrpSpPr>
              <a:grpSpLocks/>
            </p:cNvGrpSpPr>
            <p:nvPr/>
          </p:nvGrpSpPr>
          <p:grpSpPr bwMode="auto">
            <a:xfrm flipV="1">
              <a:off x="5245862" y="4163708"/>
              <a:ext cx="2292350" cy="1280160"/>
              <a:chOff x="5251081" y="2407977"/>
              <a:chExt cx="2292350" cy="2563812"/>
            </a:xfrm>
          </p:grpSpPr>
          <p:cxnSp>
            <p:nvCxnSpPr>
              <p:cNvPr id="51" name="Straight Connector 50"/>
              <p:cNvCxnSpPr/>
              <p:nvPr/>
            </p:nvCxnSpPr>
            <p:spPr bwMode="auto">
              <a:xfrm rot="16200000">
                <a:off x="4154563" y="3689422"/>
                <a:ext cx="256289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 bwMode="auto">
              <a:xfrm rot="16200000">
                <a:off x="6076176" y="3689422"/>
                <a:ext cx="2562893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 bwMode="auto">
              <a:xfrm>
                <a:off x="5439186" y="4970870"/>
                <a:ext cx="1920024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 bwMode="auto">
              <a:xfrm>
                <a:off x="7360799" y="2407977"/>
                <a:ext cx="1826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 bwMode="auto">
              <a:xfrm>
                <a:off x="5251789" y="2407977"/>
                <a:ext cx="182632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Freeform 55"/>
            <p:cNvSpPr/>
            <p:nvPr/>
          </p:nvSpPr>
          <p:spPr bwMode="auto">
            <a:xfrm rot="16200000">
              <a:off x="4305141" y="3735439"/>
              <a:ext cx="2599093" cy="373205"/>
            </a:xfrm>
            <a:custGeom>
              <a:avLst/>
              <a:gdLst>
                <a:gd name="connsiteX0" fmla="*/ 0 w 6722669"/>
                <a:gd name="connsiteY0" fmla="*/ 524257 h 994868"/>
                <a:gd name="connsiteX1" fmla="*/ 482803 w 6722669"/>
                <a:gd name="connsiteY1" fmla="*/ 78029 h 994868"/>
                <a:gd name="connsiteX2" fmla="*/ 1441094 w 6722669"/>
                <a:gd name="connsiteY2" fmla="*/ 992429 h 994868"/>
                <a:gd name="connsiteX3" fmla="*/ 2399385 w 6722669"/>
                <a:gd name="connsiteY3" fmla="*/ 92660 h 994868"/>
                <a:gd name="connsiteX4" fmla="*/ 3350361 w 6722669"/>
                <a:gd name="connsiteY4" fmla="*/ 992429 h 994868"/>
                <a:gd name="connsiteX5" fmla="*/ 4315968 w 6722669"/>
                <a:gd name="connsiteY5" fmla="*/ 85345 h 994868"/>
                <a:gd name="connsiteX6" fmla="*/ 5259629 w 6722669"/>
                <a:gd name="connsiteY6" fmla="*/ 985114 h 994868"/>
                <a:gd name="connsiteX7" fmla="*/ 6217920 w 6722669"/>
                <a:gd name="connsiteY7" fmla="*/ 85345 h 994868"/>
                <a:gd name="connsiteX8" fmla="*/ 6722669 w 6722669"/>
                <a:gd name="connsiteY8" fmla="*/ 531572 h 99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22669" h="994868">
                  <a:moveTo>
                    <a:pt x="0" y="524257"/>
                  </a:moveTo>
                  <a:cubicBezTo>
                    <a:pt x="121310" y="262128"/>
                    <a:pt x="242621" y="0"/>
                    <a:pt x="482803" y="78029"/>
                  </a:cubicBezTo>
                  <a:cubicBezTo>
                    <a:pt x="722985" y="156058"/>
                    <a:pt x="1121664" y="989990"/>
                    <a:pt x="1441094" y="992429"/>
                  </a:cubicBezTo>
                  <a:cubicBezTo>
                    <a:pt x="1760524" y="994868"/>
                    <a:pt x="2081174" y="92660"/>
                    <a:pt x="2399385" y="92660"/>
                  </a:cubicBezTo>
                  <a:cubicBezTo>
                    <a:pt x="2717596" y="92660"/>
                    <a:pt x="3030931" y="993648"/>
                    <a:pt x="3350361" y="992429"/>
                  </a:cubicBezTo>
                  <a:cubicBezTo>
                    <a:pt x="3669791" y="991210"/>
                    <a:pt x="3997757" y="86564"/>
                    <a:pt x="4315968" y="85345"/>
                  </a:cubicBezTo>
                  <a:cubicBezTo>
                    <a:pt x="4634179" y="84126"/>
                    <a:pt x="4942637" y="985114"/>
                    <a:pt x="5259629" y="985114"/>
                  </a:cubicBezTo>
                  <a:cubicBezTo>
                    <a:pt x="5576621" y="985114"/>
                    <a:pt x="5974080" y="160935"/>
                    <a:pt x="6217920" y="85345"/>
                  </a:cubicBezTo>
                  <a:cubicBezTo>
                    <a:pt x="6461760" y="9755"/>
                    <a:pt x="6592214" y="270663"/>
                    <a:pt x="6722669" y="531572"/>
                  </a:cubicBezTo>
                </a:path>
              </a:pathLst>
            </a:cu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/>
          </p:nvSpPr>
          <p:spPr bwMode="auto">
            <a:xfrm>
              <a:off x="5973924" y="3425879"/>
              <a:ext cx="174692" cy="1762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/>
          </p:nvSpPr>
          <p:spPr bwMode="auto">
            <a:xfrm>
              <a:off x="6523410" y="3425879"/>
              <a:ext cx="173103" cy="17623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rot="5400000" flipH="1" flipV="1">
              <a:off x="6326552" y="3900607"/>
              <a:ext cx="549350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Oval 60"/>
            <p:cNvSpPr>
              <a:spLocks noChangeAspect="1"/>
            </p:cNvSpPr>
            <p:nvPr/>
          </p:nvSpPr>
          <p:spPr bwMode="auto">
            <a:xfrm>
              <a:off x="6517058" y="4211799"/>
              <a:ext cx="174692" cy="1762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39942" name="TextBox 66"/>
          <p:cNvSpPr txBox="1">
            <a:spLocks noChangeArrowheads="1"/>
          </p:cNvSpPr>
          <p:nvPr/>
        </p:nvSpPr>
        <p:spPr bwMode="auto">
          <a:xfrm>
            <a:off x="4664075" y="1341438"/>
            <a:ext cx="33909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/>
              <a:t>In QDs:</a:t>
            </a:r>
          </a:p>
          <a:p>
            <a:pPr algn="ctr" eaLnBrk="1" hangingPunct="1"/>
            <a:r>
              <a:rPr lang="en-US" altLang="en-US"/>
              <a:t>1 photon = multiple excitons</a:t>
            </a:r>
          </a:p>
        </p:txBody>
      </p:sp>
      <p:sp>
        <p:nvSpPr>
          <p:cNvPr id="39943" name="TextBox 62"/>
          <p:cNvSpPr txBox="1">
            <a:spLocks noChangeArrowheads="1"/>
          </p:cNvSpPr>
          <p:nvPr/>
        </p:nvSpPr>
        <p:spPr bwMode="auto">
          <a:xfrm>
            <a:off x="6613525" y="3455988"/>
            <a:ext cx="191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Impact ionization</a:t>
            </a:r>
          </a:p>
        </p:txBody>
      </p:sp>
      <p:sp>
        <p:nvSpPr>
          <p:cNvPr id="39944" name="TextBox 58"/>
          <p:cNvSpPr txBox="1">
            <a:spLocks noChangeArrowheads="1"/>
          </p:cNvSpPr>
          <p:nvPr/>
        </p:nvSpPr>
        <p:spPr bwMode="auto">
          <a:xfrm>
            <a:off x="5060950" y="5273675"/>
            <a:ext cx="33813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The thermalization of the original electron-hole pair creates another pair.</a:t>
            </a:r>
          </a:p>
        </p:txBody>
      </p:sp>
      <p:sp>
        <p:nvSpPr>
          <p:cNvPr id="39945" name="TextBox 61"/>
          <p:cNvSpPr txBox="1">
            <a:spLocks noChangeArrowheads="1"/>
          </p:cNvSpPr>
          <p:nvPr/>
        </p:nvSpPr>
        <p:spPr bwMode="auto">
          <a:xfrm>
            <a:off x="779463" y="5149850"/>
            <a:ext cx="35941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Absorption of one photon of light creates one electron-hole pair, which then relaxes to the band edges.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mtClean="0"/>
              <a:t>QDs: Multiple Exciton Generation</a:t>
            </a:r>
          </a:p>
        </p:txBody>
      </p:sp>
      <p:grpSp>
        <p:nvGrpSpPr>
          <p:cNvPr id="40963" name="Group 39"/>
          <p:cNvGrpSpPr>
            <a:grpSpLocks/>
          </p:cNvGrpSpPr>
          <p:nvPr/>
        </p:nvGrpSpPr>
        <p:grpSpPr bwMode="auto">
          <a:xfrm>
            <a:off x="225425" y="1890713"/>
            <a:ext cx="5048250" cy="3802062"/>
            <a:chOff x="1602927" y="2007080"/>
            <a:chExt cx="5397609" cy="4099437"/>
          </a:xfrm>
        </p:grpSpPr>
        <p:grpSp>
          <p:nvGrpSpPr>
            <p:cNvPr id="40965" name="Group 95"/>
            <p:cNvGrpSpPr>
              <a:grpSpLocks noChangeAspect="1"/>
            </p:cNvGrpSpPr>
            <p:nvPr/>
          </p:nvGrpSpPr>
          <p:grpSpPr bwMode="auto">
            <a:xfrm>
              <a:off x="1602927" y="2011396"/>
              <a:ext cx="5397609" cy="4095121"/>
              <a:chOff x="1802673" y="2529064"/>
              <a:chExt cx="5112156" cy="3877804"/>
            </a:xfrm>
          </p:grpSpPr>
          <p:grpSp>
            <p:nvGrpSpPr>
              <p:cNvPr id="40977" name="Group 83"/>
              <p:cNvGrpSpPr>
                <a:grpSpLocks/>
              </p:cNvGrpSpPr>
              <p:nvPr/>
            </p:nvGrpSpPr>
            <p:grpSpPr bwMode="auto">
              <a:xfrm>
                <a:off x="2562502" y="2529064"/>
                <a:ext cx="4352327" cy="3585582"/>
                <a:chOff x="2562502" y="2529064"/>
                <a:chExt cx="4352327" cy="3585582"/>
              </a:xfrm>
            </p:grpSpPr>
            <p:cxnSp>
              <p:nvCxnSpPr>
                <p:cNvPr id="14" name="Straight Connector 13"/>
                <p:cNvCxnSpPr/>
                <p:nvPr/>
              </p:nvCxnSpPr>
              <p:spPr>
                <a:xfrm rot="5400000">
                  <a:off x="977402" y="4174984"/>
                  <a:ext cx="3290288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625762" y="5818507"/>
                  <a:ext cx="4207080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 rot="5400000">
                  <a:off x="2656732" y="5825801"/>
                  <a:ext cx="9238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 rot="5400000">
                  <a:off x="3682379" y="5825801"/>
                  <a:ext cx="9238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 rot="5400000">
                  <a:off x="4698380" y="5825801"/>
                  <a:ext cx="9238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/>
                <p:cNvCxnSpPr/>
                <p:nvPr/>
              </p:nvCxnSpPr>
              <p:spPr>
                <a:xfrm rot="5400000">
                  <a:off x="5720811" y="5825801"/>
                  <a:ext cx="9238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/>
                <p:cNvCxnSpPr/>
                <p:nvPr/>
              </p:nvCxnSpPr>
              <p:spPr>
                <a:xfrm rot="5400000">
                  <a:off x="6740027" y="5825801"/>
                  <a:ext cx="92387" cy="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987" name="TextBox 78"/>
                <p:cNvSpPr txBox="1">
                  <a:spLocks noChangeArrowheads="1"/>
                </p:cNvSpPr>
                <p:nvPr/>
              </p:nvSpPr>
              <p:spPr bwMode="auto">
                <a:xfrm>
                  <a:off x="2562502" y="5821680"/>
                  <a:ext cx="269030" cy="291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400"/>
                    <a:t>1</a:t>
                  </a:r>
                </a:p>
              </p:txBody>
            </p:sp>
            <p:sp>
              <p:nvSpPr>
                <p:cNvPr id="40988" name="TextBox 79"/>
                <p:cNvSpPr txBox="1">
                  <a:spLocks noChangeArrowheads="1"/>
                </p:cNvSpPr>
                <p:nvPr/>
              </p:nvSpPr>
              <p:spPr bwMode="auto">
                <a:xfrm>
                  <a:off x="3597532" y="5821680"/>
                  <a:ext cx="269030" cy="291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400"/>
                    <a:t>2</a:t>
                  </a:r>
                </a:p>
              </p:txBody>
            </p:sp>
            <p:sp>
              <p:nvSpPr>
                <p:cNvPr id="40989" name="TextBox 80"/>
                <p:cNvSpPr txBox="1">
                  <a:spLocks noChangeArrowheads="1"/>
                </p:cNvSpPr>
                <p:nvPr/>
              </p:nvSpPr>
              <p:spPr bwMode="auto">
                <a:xfrm>
                  <a:off x="4606154" y="5821680"/>
                  <a:ext cx="269030" cy="291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400"/>
                    <a:t>3</a:t>
                  </a:r>
                </a:p>
              </p:txBody>
            </p:sp>
            <p:sp>
              <p:nvSpPr>
                <p:cNvPr id="40990" name="TextBox 81"/>
                <p:cNvSpPr txBox="1">
                  <a:spLocks noChangeArrowheads="1"/>
                </p:cNvSpPr>
                <p:nvPr/>
              </p:nvSpPr>
              <p:spPr bwMode="auto">
                <a:xfrm>
                  <a:off x="5632862" y="5823204"/>
                  <a:ext cx="269030" cy="291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400"/>
                    <a:t>4</a:t>
                  </a:r>
                </a:p>
              </p:txBody>
            </p:sp>
            <p:sp>
              <p:nvSpPr>
                <p:cNvPr id="40991" name="TextBox 82"/>
                <p:cNvSpPr txBox="1">
                  <a:spLocks noChangeArrowheads="1"/>
                </p:cNvSpPr>
                <p:nvPr/>
              </p:nvSpPr>
              <p:spPr bwMode="auto">
                <a:xfrm>
                  <a:off x="6645799" y="5823204"/>
                  <a:ext cx="269030" cy="291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en-US" altLang="en-US" sz="1400"/>
                    <a:t>5</a:t>
                  </a:r>
                </a:p>
              </p:txBody>
            </p:sp>
          </p:grpSp>
          <p:sp>
            <p:nvSpPr>
              <p:cNvPr id="40978" name="TextBox 84"/>
              <p:cNvSpPr txBox="1">
                <a:spLocks noChangeArrowheads="1"/>
              </p:cNvSpPr>
              <p:nvPr/>
            </p:nvSpPr>
            <p:spPr bwMode="auto">
              <a:xfrm>
                <a:off x="3281739" y="6037545"/>
                <a:ext cx="2547933" cy="3693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Photon Energy (E</a:t>
                </a:r>
                <a:r>
                  <a:rPr lang="en-US" altLang="en-US" baseline="-25000"/>
                  <a:t>hv</a:t>
                </a:r>
                <a:r>
                  <a:rPr lang="en-US" altLang="en-US"/>
                  <a:t>/E</a:t>
                </a:r>
                <a:r>
                  <a:rPr lang="en-US" altLang="en-US" baseline="-25000"/>
                  <a:t>g</a:t>
                </a:r>
                <a:r>
                  <a:rPr lang="en-US" altLang="en-US"/>
                  <a:t>)</a:t>
                </a:r>
              </a:p>
            </p:txBody>
          </p:sp>
          <p:sp>
            <p:nvSpPr>
              <p:cNvPr id="40979" name="TextBox 85"/>
              <p:cNvSpPr txBox="1">
                <a:spLocks noChangeArrowheads="1"/>
              </p:cNvSpPr>
              <p:nvPr/>
            </p:nvSpPr>
            <p:spPr bwMode="auto">
              <a:xfrm rot="-5400000">
                <a:off x="1037930" y="3947069"/>
                <a:ext cx="1898881" cy="369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/>
                  <a:t>Quantum Eff (%)</a:t>
                </a:r>
              </a:p>
            </p:txBody>
          </p:sp>
        </p:grpSp>
        <p:cxnSp>
          <p:nvCxnSpPr>
            <p:cNvPr id="27" name="Straight Connector 26"/>
            <p:cNvCxnSpPr/>
            <p:nvPr/>
          </p:nvCxnSpPr>
          <p:spPr bwMode="auto">
            <a:xfrm>
              <a:off x="2471976" y="5348250"/>
              <a:ext cx="967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 bwMode="auto">
            <a:xfrm>
              <a:off x="2471976" y="4550614"/>
              <a:ext cx="967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 bwMode="auto">
            <a:xfrm>
              <a:off x="2471976" y="3747843"/>
              <a:ext cx="967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 bwMode="auto">
            <a:xfrm>
              <a:off x="2471976" y="2957054"/>
              <a:ext cx="967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 bwMode="auto">
            <a:xfrm>
              <a:off x="2471976" y="2159418"/>
              <a:ext cx="9675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971" name="TextBox 78"/>
            <p:cNvSpPr txBox="1">
              <a:spLocks noChangeArrowheads="1"/>
            </p:cNvSpPr>
            <p:nvPr/>
          </p:nvSpPr>
          <p:spPr bwMode="auto">
            <a:xfrm>
              <a:off x="1981627" y="5195605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/>
                <a:t>100</a:t>
              </a:r>
            </a:p>
          </p:txBody>
        </p:sp>
        <p:sp>
          <p:nvSpPr>
            <p:cNvPr id="40972" name="TextBox 78"/>
            <p:cNvSpPr txBox="1">
              <a:spLocks noChangeArrowheads="1"/>
            </p:cNvSpPr>
            <p:nvPr/>
          </p:nvSpPr>
          <p:spPr bwMode="auto">
            <a:xfrm>
              <a:off x="1985586" y="4392041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/>
                <a:t>150</a:t>
              </a:r>
            </a:p>
          </p:txBody>
        </p:sp>
        <p:sp>
          <p:nvSpPr>
            <p:cNvPr id="40973" name="TextBox 78"/>
            <p:cNvSpPr txBox="1">
              <a:spLocks noChangeArrowheads="1"/>
            </p:cNvSpPr>
            <p:nvPr/>
          </p:nvSpPr>
          <p:spPr bwMode="auto">
            <a:xfrm>
              <a:off x="1985586" y="3590455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/>
                <a:t>200</a:t>
              </a:r>
            </a:p>
          </p:txBody>
        </p:sp>
        <p:sp>
          <p:nvSpPr>
            <p:cNvPr id="40974" name="TextBox 78"/>
            <p:cNvSpPr txBox="1">
              <a:spLocks noChangeArrowheads="1"/>
            </p:cNvSpPr>
            <p:nvPr/>
          </p:nvSpPr>
          <p:spPr bwMode="auto">
            <a:xfrm>
              <a:off x="1983607" y="2804707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/>
                <a:t>250</a:t>
              </a:r>
            </a:p>
          </p:txBody>
        </p:sp>
        <p:sp>
          <p:nvSpPr>
            <p:cNvPr id="40975" name="TextBox 78"/>
            <p:cNvSpPr txBox="1">
              <a:spLocks noChangeArrowheads="1"/>
            </p:cNvSpPr>
            <p:nvPr/>
          </p:nvSpPr>
          <p:spPr bwMode="auto">
            <a:xfrm>
              <a:off x="1981627" y="2007080"/>
              <a:ext cx="48282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400"/>
                <a:t>300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2886132" y="2702016"/>
              <a:ext cx="3995589" cy="2635964"/>
            </a:xfrm>
            <a:custGeom>
              <a:avLst/>
              <a:gdLst>
                <a:gd name="connsiteX0" fmla="*/ 0 w 3996047"/>
                <a:gd name="connsiteY0" fmla="*/ 2636322 h 2636322"/>
                <a:gd name="connsiteX1" fmla="*/ 938151 w 3996047"/>
                <a:gd name="connsiteY1" fmla="*/ 2559133 h 2636322"/>
                <a:gd name="connsiteX2" fmla="*/ 1585356 w 3996047"/>
                <a:gd name="connsiteY2" fmla="*/ 2404754 h 2636322"/>
                <a:gd name="connsiteX3" fmla="*/ 2749138 w 3996047"/>
                <a:gd name="connsiteY3" fmla="*/ 1810987 h 2636322"/>
                <a:gd name="connsiteX4" fmla="*/ 3687288 w 3996047"/>
                <a:gd name="connsiteY4" fmla="*/ 599704 h 2636322"/>
                <a:gd name="connsiteX5" fmla="*/ 3996047 w 3996047"/>
                <a:gd name="connsiteY5" fmla="*/ 0 h 2636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96047" h="2636322">
                  <a:moveTo>
                    <a:pt x="0" y="2636322"/>
                  </a:moveTo>
                  <a:cubicBezTo>
                    <a:pt x="336962" y="2617025"/>
                    <a:pt x="673925" y="2597728"/>
                    <a:pt x="938151" y="2559133"/>
                  </a:cubicBezTo>
                  <a:cubicBezTo>
                    <a:pt x="1202377" y="2520538"/>
                    <a:pt x="1283525" y="2529445"/>
                    <a:pt x="1585356" y="2404754"/>
                  </a:cubicBezTo>
                  <a:cubicBezTo>
                    <a:pt x="1887187" y="2280063"/>
                    <a:pt x="2398816" y="2111829"/>
                    <a:pt x="2749138" y="1810987"/>
                  </a:cubicBezTo>
                  <a:cubicBezTo>
                    <a:pt x="3099460" y="1510145"/>
                    <a:pt x="3479470" y="901535"/>
                    <a:pt x="3687288" y="599704"/>
                  </a:cubicBezTo>
                  <a:cubicBezTo>
                    <a:pt x="3895106" y="297873"/>
                    <a:pt x="3945576" y="148936"/>
                    <a:pt x="3996047" y="0"/>
                  </a:cubicBezTo>
                </a:path>
              </a:pathLst>
            </a:custGeom>
            <a:ln w="317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0964" name="TextBox 66"/>
          <p:cNvSpPr txBox="1">
            <a:spLocks noChangeArrowheads="1"/>
          </p:cNvSpPr>
          <p:nvPr/>
        </p:nvSpPr>
        <p:spPr bwMode="auto">
          <a:xfrm>
            <a:off x="5599113" y="1716088"/>
            <a:ext cx="335756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/>
              <a:t>Quantum efficiency for exciton generation: The ratio of excitons produced to photons absorbed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&gt;100% means multiple exciton generation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Occurs at photon energies (E</a:t>
            </a:r>
            <a:r>
              <a:rPr lang="en-US" altLang="en-US" sz="2000" baseline="-25000"/>
              <a:t>hv</a:t>
            </a:r>
            <a:r>
              <a:rPr lang="en-US" altLang="en-US" sz="2000"/>
              <a:t>) much greater than the band gap (E</a:t>
            </a:r>
            <a:r>
              <a:rPr lang="en-US" altLang="en-US" sz="2000" baseline="-25000"/>
              <a:t>g</a:t>
            </a:r>
            <a:r>
              <a:rPr lang="en-US" altLang="en-US" sz="200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smtClean="0"/>
              <a:t>QDs: Intermediate Bands</a:t>
            </a:r>
          </a:p>
        </p:txBody>
      </p:sp>
      <p:grpSp>
        <p:nvGrpSpPr>
          <p:cNvPr id="41987" name="Group 20"/>
          <p:cNvGrpSpPr>
            <a:grpSpLocks/>
          </p:cNvGrpSpPr>
          <p:nvPr/>
        </p:nvGrpSpPr>
        <p:grpSpPr bwMode="auto">
          <a:xfrm>
            <a:off x="754063" y="2443163"/>
            <a:ext cx="2938462" cy="2836862"/>
            <a:chOff x="390590" y="2735698"/>
            <a:chExt cx="2938462" cy="2836862"/>
          </a:xfrm>
        </p:grpSpPr>
        <p:sp>
          <p:nvSpPr>
            <p:cNvPr id="6" name="Rectangle 5"/>
            <p:cNvSpPr/>
            <p:nvPr/>
          </p:nvSpPr>
          <p:spPr bwMode="auto">
            <a:xfrm>
              <a:off x="390590" y="2735698"/>
              <a:ext cx="2938462" cy="904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390590" y="4667685"/>
              <a:ext cx="2938462" cy="904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 bwMode="auto">
            <a:xfrm rot="16200000">
              <a:off x="-26129" y="3992204"/>
              <a:ext cx="2540000" cy="373062"/>
            </a:xfrm>
            <a:custGeom>
              <a:avLst/>
              <a:gdLst>
                <a:gd name="connsiteX0" fmla="*/ 0 w 6722669"/>
                <a:gd name="connsiteY0" fmla="*/ 524257 h 994868"/>
                <a:gd name="connsiteX1" fmla="*/ 482803 w 6722669"/>
                <a:gd name="connsiteY1" fmla="*/ 78029 h 994868"/>
                <a:gd name="connsiteX2" fmla="*/ 1441094 w 6722669"/>
                <a:gd name="connsiteY2" fmla="*/ 992429 h 994868"/>
                <a:gd name="connsiteX3" fmla="*/ 2399385 w 6722669"/>
                <a:gd name="connsiteY3" fmla="*/ 92660 h 994868"/>
                <a:gd name="connsiteX4" fmla="*/ 3350361 w 6722669"/>
                <a:gd name="connsiteY4" fmla="*/ 992429 h 994868"/>
                <a:gd name="connsiteX5" fmla="*/ 4315968 w 6722669"/>
                <a:gd name="connsiteY5" fmla="*/ 85345 h 994868"/>
                <a:gd name="connsiteX6" fmla="*/ 5259629 w 6722669"/>
                <a:gd name="connsiteY6" fmla="*/ 985114 h 994868"/>
                <a:gd name="connsiteX7" fmla="*/ 6217920 w 6722669"/>
                <a:gd name="connsiteY7" fmla="*/ 85345 h 994868"/>
                <a:gd name="connsiteX8" fmla="*/ 6722669 w 6722669"/>
                <a:gd name="connsiteY8" fmla="*/ 531572 h 99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22669" h="994868">
                  <a:moveTo>
                    <a:pt x="0" y="524257"/>
                  </a:moveTo>
                  <a:cubicBezTo>
                    <a:pt x="121310" y="262128"/>
                    <a:pt x="242621" y="0"/>
                    <a:pt x="482803" y="78029"/>
                  </a:cubicBezTo>
                  <a:cubicBezTo>
                    <a:pt x="722985" y="156058"/>
                    <a:pt x="1121664" y="989990"/>
                    <a:pt x="1441094" y="992429"/>
                  </a:cubicBezTo>
                  <a:cubicBezTo>
                    <a:pt x="1760524" y="994868"/>
                    <a:pt x="2081174" y="92660"/>
                    <a:pt x="2399385" y="92660"/>
                  </a:cubicBezTo>
                  <a:cubicBezTo>
                    <a:pt x="2717596" y="92660"/>
                    <a:pt x="3030931" y="993648"/>
                    <a:pt x="3350361" y="992429"/>
                  </a:cubicBezTo>
                  <a:cubicBezTo>
                    <a:pt x="3669791" y="991210"/>
                    <a:pt x="3997757" y="86564"/>
                    <a:pt x="4315968" y="85345"/>
                  </a:cubicBezTo>
                  <a:cubicBezTo>
                    <a:pt x="4634179" y="84126"/>
                    <a:pt x="4942637" y="985114"/>
                    <a:pt x="5259629" y="985114"/>
                  </a:cubicBezTo>
                  <a:cubicBezTo>
                    <a:pt x="5576621" y="985114"/>
                    <a:pt x="5974080" y="160935"/>
                    <a:pt x="6217920" y="85345"/>
                  </a:cubicBezTo>
                  <a:cubicBezTo>
                    <a:pt x="6461760" y="9755"/>
                    <a:pt x="6592214" y="270663"/>
                    <a:pt x="6722669" y="531572"/>
                  </a:cubicBezTo>
                </a:path>
              </a:pathLst>
            </a:cu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 bwMode="auto">
            <a:xfrm rot="16200000">
              <a:off x="1920146" y="4524016"/>
              <a:ext cx="1544638" cy="396875"/>
            </a:xfrm>
            <a:custGeom>
              <a:avLst/>
              <a:gdLst>
                <a:gd name="connsiteX0" fmla="*/ 0 w 1543508"/>
                <a:gd name="connsiteY0" fmla="*/ 190805 h 396850"/>
                <a:gd name="connsiteX1" fmla="*/ 490119 w 1543508"/>
                <a:gd name="connsiteY1" fmla="*/ 29870 h 396850"/>
                <a:gd name="connsiteX2" fmla="*/ 1082650 w 1543508"/>
                <a:gd name="connsiteY2" fmla="*/ 370027 h 396850"/>
                <a:gd name="connsiteX3" fmla="*/ 1543508 w 1543508"/>
                <a:gd name="connsiteY3" fmla="*/ 190805 h 3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3508" h="396850">
                  <a:moveTo>
                    <a:pt x="0" y="190805"/>
                  </a:moveTo>
                  <a:cubicBezTo>
                    <a:pt x="154838" y="95402"/>
                    <a:pt x="309677" y="0"/>
                    <a:pt x="490119" y="29870"/>
                  </a:cubicBezTo>
                  <a:cubicBezTo>
                    <a:pt x="670561" y="59740"/>
                    <a:pt x="907085" y="343205"/>
                    <a:pt x="1082650" y="370027"/>
                  </a:cubicBezTo>
                  <a:cubicBezTo>
                    <a:pt x="1258215" y="396850"/>
                    <a:pt x="1400861" y="293827"/>
                    <a:pt x="1543508" y="190805"/>
                  </a:cubicBezTo>
                </a:path>
              </a:pathLst>
            </a:cu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Oval 9"/>
            <p:cNvSpPr>
              <a:spLocks noChangeAspect="1"/>
            </p:cNvSpPr>
            <p:nvPr/>
          </p:nvSpPr>
          <p:spPr bwMode="auto">
            <a:xfrm>
              <a:off x="1268477" y="2799198"/>
              <a:ext cx="174625" cy="1762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42008" name="Group 21"/>
            <p:cNvGrpSpPr>
              <a:grpSpLocks/>
            </p:cNvGrpSpPr>
            <p:nvPr/>
          </p:nvGrpSpPr>
          <p:grpSpPr bwMode="auto">
            <a:xfrm>
              <a:off x="2235728" y="4348329"/>
              <a:ext cx="913970" cy="914486"/>
              <a:chOff x="7531510" y="4837471"/>
              <a:chExt cx="914400" cy="9144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7531047" y="4837740"/>
                <a:ext cx="914830" cy="914314"/>
              </a:xfrm>
              <a:prstGeom prst="ellipse">
                <a:avLst/>
              </a:prstGeom>
              <a:noFill/>
              <a:ln w="508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19" name="Straight Connector 18"/>
              <p:cNvCxnSpPr>
                <a:stCxn id="18" idx="1"/>
                <a:endCxn id="18" idx="5"/>
              </p:cNvCxnSpPr>
              <p:nvPr/>
            </p:nvCxnSpPr>
            <p:spPr>
              <a:xfrm rot="16200000" flipH="1">
                <a:off x="7664642" y="4970895"/>
                <a:ext cx="647639" cy="648005"/>
              </a:xfrm>
              <a:prstGeom prst="line">
                <a:avLst/>
              </a:prstGeom>
              <a:ln w="508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" name="Straight Arrow Connector 15"/>
            <p:cNvCxnSpPr/>
            <p:nvPr/>
          </p:nvCxnSpPr>
          <p:spPr bwMode="auto">
            <a:xfrm rot="16200000" flipH="1">
              <a:off x="302483" y="4150954"/>
              <a:ext cx="1004888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10" name="TextBox 16"/>
            <p:cNvSpPr txBox="1">
              <a:spLocks noChangeArrowheads="1"/>
            </p:cNvSpPr>
            <p:nvPr/>
          </p:nvSpPr>
          <p:spPr bwMode="auto">
            <a:xfrm>
              <a:off x="426901" y="3962991"/>
              <a:ext cx="423315" cy="369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E</a:t>
              </a:r>
              <a:r>
                <a:rPr lang="en-US" altLang="en-US" baseline="-25000"/>
                <a:t>g</a:t>
              </a:r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 bwMode="auto">
            <a:xfrm>
              <a:off x="1273240" y="5363010"/>
              <a:ext cx="176212" cy="17621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988" name="Group 40"/>
          <p:cNvGrpSpPr>
            <a:grpSpLocks/>
          </p:cNvGrpSpPr>
          <p:nvPr/>
        </p:nvGrpSpPr>
        <p:grpSpPr bwMode="auto">
          <a:xfrm>
            <a:off x="4638675" y="2443163"/>
            <a:ext cx="2938463" cy="2836862"/>
            <a:chOff x="4639001" y="2524843"/>
            <a:chExt cx="2938462" cy="2836862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4735839" y="3920255"/>
              <a:ext cx="2744786" cy="0"/>
            </a:xfrm>
            <a:prstGeom prst="line">
              <a:avLst/>
            </a:prstGeom>
            <a:ln w="444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 bwMode="auto">
            <a:xfrm>
              <a:off x="4639001" y="2524843"/>
              <a:ext cx="2938462" cy="904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4" name="Rectangle 23"/>
            <p:cNvSpPr/>
            <p:nvPr/>
          </p:nvSpPr>
          <p:spPr bwMode="auto">
            <a:xfrm>
              <a:off x="4639001" y="4456830"/>
              <a:ext cx="2938462" cy="90487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Freeform 24"/>
            <p:cNvSpPr/>
            <p:nvPr/>
          </p:nvSpPr>
          <p:spPr bwMode="auto">
            <a:xfrm rot="16200000">
              <a:off x="4222283" y="3781348"/>
              <a:ext cx="2540000" cy="373063"/>
            </a:xfrm>
            <a:custGeom>
              <a:avLst/>
              <a:gdLst>
                <a:gd name="connsiteX0" fmla="*/ 0 w 6722669"/>
                <a:gd name="connsiteY0" fmla="*/ 524257 h 994868"/>
                <a:gd name="connsiteX1" fmla="*/ 482803 w 6722669"/>
                <a:gd name="connsiteY1" fmla="*/ 78029 h 994868"/>
                <a:gd name="connsiteX2" fmla="*/ 1441094 w 6722669"/>
                <a:gd name="connsiteY2" fmla="*/ 992429 h 994868"/>
                <a:gd name="connsiteX3" fmla="*/ 2399385 w 6722669"/>
                <a:gd name="connsiteY3" fmla="*/ 92660 h 994868"/>
                <a:gd name="connsiteX4" fmla="*/ 3350361 w 6722669"/>
                <a:gd name="connsiteY4" fmla="*/ 992429 h 994868"/>
                <a:gd name="connsiteX5" fmla="*/ 4315968 w 6722669"/>
                <a:gd name="connsiteY5" fmla="*/ 85345 h 994868"/>
                <a:gd name="connsiteX6" fmla="*/ 5259629 w 6722669"/>
                <a:gd name="connsiteY6" fmla="*/ 985114 h 994868"/>
                <a:gd name="connsiteX7" fmla="*/ 6217920 w 6722669"/>
                <a:gd name="connsiteY7" fmla="*/ 85345 h 994868"/>
                <a:gd name="connsiteX8" fmla="*/ 6722669 w 6722669"/>
                <a:gd name="connsiteY8" fmla="*/ 531572 h 994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22669" h="994868">
                  <a:moveTo>
                    <a:pt x="0" y="524257"/>
                  </a:moveTo>
                  <a:cubicBezTo>
                    <a:pt x="121310" y="262128"/>
                    <a:pt x="242621" y="0"/>
                    <a:pt x="482803" y="78029"/>
                  </a:cubicBezTo>
                  <a:cubicBezTo>
                    <a:pt x="722985" y="156058"/>
                    <a:pt x="1121664" y="989990"/>
                    <a:pt x="1441094" y="992429"/>
                  </a:cubicBezTo>
                  <a:cubicBezTo>
                    <a:pt x="1760524" y="994868"/>
                    <a:pt x="2081174" y="92660"/>
                    <a:pt x="2399385" y="92660"/>
                  </a:cubicBezTo>
                  <a:cubicBezTo>
                    <a:pt x="2717596" y="92660"/>
                    <a:pt x="3030931" y="993648"/>
                    <a:pt x="3350361" y="992429"/>
                  </a:cubicBezTo>
                  <a:cubicBezTo>
                    <a:pt x="3669791" y="991210"/>
                    <a:pt x="3997757" y="86564"/>
                    <a:pt x="4315968" y="85345"/>
                  </a:cubicBezTo>
                  <a:cubicBezTo>
                    <a:pt x="4634179" y="84126"/>
                    <a:pt x="4942637" y="985114"/>
                    <a:pt x="5259629" y="985114"/>
                  </a:cubicBezTo>
                  <a:cubicBezTo>
                    <a:pt x="5576621" y="985114"/>
                    <a:pt x="5974080" y="160935"/>
                    <a:pt x="6217920" y="85345"/>
                  </a:cubicBezTo>
                  <a:cubicBezTo>
                    <a:pt x="6461760" y="9755"/>
                    <a:pt x="6592214" y="270663"/>
                    <a:pt x="6722669" y="531572"/>
                  </a:cubicBezTo>
                </a:path>
              </a:pathLst>
            </a:custGeom>
            <a:ln w="1905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/>
          </p:nvSpPr>
          <p:spPr bwMode="auto">
            <a:xfrm rot="16200000">
              <a:off x="6455895" y="4398886"/>
              <a:ext cx="1096962" cy="396875"/>
            </a:xfrm>
            <a:custGeom>
              <a:avLst/>
              <a:gdLst>
                <a:gd name="connsiteX0" fmla="*/ 0 w 1543508"/>
                <a:gd name="connsiteY0" fmla="*/ 190805 h 396850"/>
                <a:gd name="connsiteX1" fmla="*/ 490119 w 1543508"/>
                <a:gd name="connsiteY1" fmla="*/ 29870 h 396850"/>
                <a:gd name="connsiteX2" fmla="*/ 1082650 w 1543508"/>
                <a:gd name="connsiteY2" fmla="*/ 370027 h 396850"/>
                <a:gd name="connsiteX3" fmla="*/ 1543508 w 1543508"/>
                <a:gd name="connsiteY3" fmla="*/ 190805 h 3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3508" h="396850">
                  <a:moveTo>
                    <a:pt x="0" y="190805"/>
                  </a:moveTo>
                  <a:cubicBezTo>
                    <a:pt x="154838" y="95402"/>
                    <a:pt x="309677" y="0"/>
                    <a:pt x="490119" y="29870"/>
                  </a:cubicBezTo>
                  <a:cubicBezTo>
                    <a:pt x="670561" y="59740"/>
                    <a:pt x="907085" y="343205"/>
                    <a:pt x="1082650" y="370027"/>
                  </a:cubicBezTo>
                  <a:cubicBezTo>
                    <a:pt x="1258215" y="396850"/>
                    <a:pt x="1400861" y="293827"/>
                    <a:pt x="1543508" y="190805"/>
                  </a:cubicBezTo>
                </a:path>
              </a:pathLst>
            </a:cu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7" name="Oval 26"/>
            <p:cNvSpPr>
              <a:spLocks noChangeAspect="1"/>
            </p:cNvSpPr>
            <p:nvPr/>
          </p:nvSpPr>
          <p:spPr bwMode="auto">
            <a:xfrm>
              <a:off x="5516889" y="2589930"/>
              <a:ext cx="174625" cy="1762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 bwMode="auto">
            <a:xfrm>
              <a:off x="5521651" y="5141043"/>
              <a:ext cx="176213" cy="17621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6" name="Freeform 35"/>
            <p:cNvSpPr/>
            <p:nvPr/>
          </p:nvSpPr>
          <p:spPr bwMode="auto">
            <a:xfrm rot="16200000">
              <a:off x="6376519" y="3106661"/>
              <a:ext cx="1004888" cy="396875"/>
            </a:xfrm>
            <a:custGeom>
              <a:avLst/>
              <a:gdLst>
                <a:gd name="connsiteX0" fmla="*/ 0 w 1543508"/>
                <a:gd name="connsiteY0" fmla="*/ 190805 h 396850"/>
                <a:gd name="connsiteX1" fmla="*/ 490119 w 1543508"/>
                <a:gd name="connsiteY1" fmla="*/ 29870 h 396850"/>
                <a:gd name="connsiteX2" fmla="*/ 1082650 w 1543508"/>
                <a:gd name="connsiteY2" fmla="*/ 370027 h 396850"/>
                <a:gd name="connsiteX3" fmla="*/ 1543508 w 1543508"/>
                <a:gd name="connsiteY3" fmla="*/ 190805 h 396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3508" h="396850">
                  <a:moveTo>
                    <a:pt x="0" y="190805"/>
                  </a:moveTo>
                  <a:cubicBezTo>
                    <a:pt x="154838" y="95402"/>
                    <a:pt x="309677" y="0"/>
                    <a:pt x="490119" y="29870"/>
                  </a:cubicBezTo>
                  <a:cubicBezTo>
                    <a:pt x="670561" y="59740"/>
                    <a:pt x="907085" y="343205"/>
                    <a:pt x="1082650" y="370027"/>
                  </a:cubicBezTo>
                  <a:cubicBezTo>
                    <a:pt x="1258215" y="396850"/>
                    <a:pt x="1400861" y="293827"/>
                    <a:pt x="1543508" y="190805"/>
                  </a:cubicBezTo>
                </a:path>
              </a:pathLst>
            </a:custGeom>
            <a:ln w="190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7" name="Oval 36"/>
            <p:cNvSpPr>
              <a:spLocks noChangeAspect="1"/>
            </p:cNvSpPr>
            <p:nvPr/>
          </p:nvSpPr>
          <p:spPr bwMode="auto">
            <a:xfrm>
              <a:off x="6867850" y="3829768"/>
              <a:ext cx="174625" cy="176212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>
              <a:spLocks noChangeAspect="1"/>
            </p:cNvSpPr>
            <p:nvPr/>
          </p:nvSpPr>
          <p:spPr bwMode="auto">
            <a:xfrm>
              <a:off x="7002788" y="5141043"/>
              <a:ext cx="176212" cy="176212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/>
          </p:nvSpPr>
          <p:spPr bwMode="auto">
            <a:xfrm>
              <a:off x="6705925" y="2589930"/>
              <a:ext cx="174625" cy="1762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41989" name="TextBox 41"/>
          <p:cNvSpPr txBox="1">
            <a:spLocks noChangeArrowheads="1"/>
          </p:cNvSpPr>
          <p:nvPr/>
        </p:nvSpPr>
        <p:spPr bwMode="auto">
          <a:xfrm>
            <a:off x="7566025" y="3303588"/>
            <a:ext cx="15652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600"/>
              <a:t>Intermediate band formed by an array of QDs</a:t>
            </a:r>
          </a:p>
        </p:txBody>
      </p:sp>
      <p:sp>
        <p:nvSpPr>
          <p:cNvPr id="41990" name="TextBox 66"/>
          <p:cNvSpPr txBox="1">
            <a:spLocks noChangeArrowheads="1"/>
          </p:cNvSpPr>
          <p:nvPr/>
        </p:nvSpPr>
        <p:spPr bwMode="auto">
          <a:xfrm>
            <a:off x="388938" y="1692275"/>
            <a:ext cx="366871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Conventional band structure does not absorb light with energy &lt; E</a:t>
            </a:r>
            <a:r>
              <a:rPr lang="en-US" altLang="en-US" baseline="-25000"/>
              <a:t>g</a:t>
            </a:r>
          </a:p>
        </p:txBody>
      </p:sp>
      <p:sp>
        <p:nvSpPr>
          <p:cNvPr id="41991" name="TextBox 66"/>
          <p:cNvSpPr txBox="1">
            <a:spLocks noChangeArrowheads="1"/>
          </p:cNvSpPr>
          <p:nvPr/>
        </p:nvSpPr>
        <p:spPr bwMode="auto">
          <a:xfrm>
            <a:off x="4473575" y="1692275"/>
            <a:ext cx="4306888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Intermediate bands in the band gap allow for absorption of low energy light</a:t>
            </a:r>
            <a:endParaRPr lang="en-US" altLang="en-US" baseline="-25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 idx="4294967295"/>
          </p:nvPr>
        </p:nvSpPr>
        <p:spPr>
          <a:xfrm>
            <a:off x="457200" y="23813"/>
            <a:ext cx="8229600" cy="1143000"/>
          </a:xfrm>
        </p:spPr>
        <p:txBody>
          <a:bodyPr/>
          <a:lstStyle/>
          <a:p>
            <a:r>
              <a:rPr lang="en-US" altLang="en-US" smtClean="0"/>
              <a:t>P3HT:CdSe Solar Cells</a:t>
            </a:r>
          </a:p>
        </p:txBody>
      </p:sp>
      <p:pic>
        <p:nvPicPr>
          <p:cNvPr id="43011" name="Picture 9" descr="ja0489184f000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2903538"/>
            <a:ext cx="4762500" cy="378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13" descr="Abstract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1054100"/>
            <a:ext cx="47625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11" descr="ja0489184f00002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38" y="3268663"/>
            <a:ext cx="4094162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Rectangle 12"/>
          <p:cNvSpPr>
            <a:spLocks noChangeArrowheads="1"/>
          </p:cNvSpPr>
          <p:nvPr/>
        </p:nvSpPr>
        <p:spPr bwMode="auto">
          <a:xfrm>
            <a:off x="4227513" y="6363217"/>
            <a:ext cx="4916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de-DE" altLang="en-US" sz="1400" dirty="0"/>
              <a:t>J. Am. Chem. Soc., 2004, 126 (21), 6550.</a:t>
            </a:r>
            <a:endParaRPr lang="en-US" alt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Introduction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Quantum dots are usually regarded as </a:t>
            </a:r>
            <a:r>
              <a:rPr lang="en-US" altLang="en-US" sz="2800" b="1" smtClean="0"/>
              <a:t>semiconductors</a:t>
            </a:r>
            <a:r>
              <a:rPr lang="en-US" altLang="en-US" sz="2800" smtClean="0"/>
              <a:t> by definition.</a:t>
            </a:r>
          </a:p>
          <a:p>
            <a:pPr eaLnBrk="1" hangingPunct="1"/>
            <a:r>
              <a:rPr lang="en-US" altLang="en-US" sz="2800" smtClean="0"/>
              <a:t>Similar behavior is observed in some metals. Therefore, in some cases it may be acceptable to speak about metal quantum dots. </a:t>
            </a:r>
          </a:p>
          <a:p>
            <a:pPr eaLnBrk="1" hangingPunct="1"/>
            <a:r>
              <a:rPr lang="en-US" altLang="en-US" sz="2800" smtClean="0"/>
              <a:t>Typically, quantum dots are composed of groups II-VI, III-V, and IV-VI materials</a:t>
            </a:r>
            <a:r>
              <a:rPr lang="en-US" altLang="en-US" sz="2800" b="1" smtClean="0"/>
              <a:t>.</a:t>
            </a:r>
          </a:p>
          <a:p>
            <a:pPr eaLnBrk="1" hangingPunct="1"/>
            <a:r>
              <a:rPr lang="en-US" altLang="en-US" sz="2800" smtClean="0"/>
              <a:t>QDs are </a:t>
            </a:r>
            <a:r>
              <a:rPr lang="en-US" altLang="en-US" sz="2800" b="1" smtClean="0"/>
              <a:t>bandgap tunable</a:t>
            </a:r>
            <a:r>
              <a:rPr lang="en-US" altLang="en-US" sz="2800" smtClean="0"/>
              <a:t> by size which means their optical and electrical properties can be engineered to meet specific applications.</a:t>
            </a:r>
            <a:endParaRPr lang="en-US" altLang="en-US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 idx="4294967295"/>
          </p:nvPr>
        </p:nvSpPr>
        <p:spPr>
          <a:xfrm>
            <a:off x="457200" y="11113"/>
            <a:ext cx="8229600" cy="1143000"/>
          </a:xfrm>
        </p:spPr>
        <p:txBody>
          <a:bodyPr/>
          <a:lstStyle/>
          <a:p>
            <a:r>
              <a:rPr lang="en-US" altLang="en-US" smtClean="0"/>
              <a:t>CdSe Sensitizers/Nano TiO</a:t>
            </a:r>
            <a:r>
              <a:rPr lang="en-US" altLang="en-US" baseline="-25000" smtClean="0"/>
              <a:t>2</a:t>
            </a:r>
          </a:p>
        </p:txBody>
      </p:sp>
      <p:pic>
        <p:nvPicPr>
          <p:cNvPr id="44035" name="Picture 2" descr="ja0782706h00001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85"/>
          <a:stretch>
            <a:fillRect/>
          </a:stretch>
        </p:blipFill>
        <p:spPr bwMode="auto">
          <a:xfrm>
            <a:off x="212725" y="831850"/>
            <a:ext cx="4397375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3" descr="ja0782706f000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3170238"/>
            <a:ext cx="4997450" cy="348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7" name="Group 10"/>
          <p:cNvGrpSpPr>
            <a:grpSpLocks/>
          </p:cNvGrpSpPr>
          <p:nvPr/>
        </p:nvGrpSpPr>
        <p:grpSpPr bwMode="auto">
          <a:xfrm>
            <a:off x="5911850" y="3708400"/>
            <a:ext cx="2192338" cy="2617788"/>
            <a:chOff x="5912286" y="3632548"/>
            <a:chExt cx="2192055" cy="2617940"/>
          </a:xfrm>
        </p:grpSpPr>
        <p:pic>
          <p:nvPicPr>
            <p:cNvPr id="44042" name="Picture 4" descr="ja0782706h00003.gif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33CC00"/>
                </a:clrFrom>
                <a:clrTo>
                  <a:srgbClr val="33CC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96" t="40646" r="51578" b="1440"/>
            <a:stretch>
              <a:fillRect/>
            </a:stretch>
          </p:blipFill>
          <p:spPr bwMode="auto">
            <a:xfrm>
              <a:off x="5912286" y="3983277"/>
              <a:ext cx="2192055" cy="22672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3" name="TextBox 7"/>
            <p:cNvSpPr txBox="1">
              <a:spLocks noChangeArrowheads="1"/>
            </p:cNvSpPr>
            <p:nvPr/>
          </p:nvSpPr>
          <p:spPr bwMode="auto">
            <a:xfrm>
              <a:off x="6137753" y="3632548"/>
              <a:ext cx="170271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u="sng"/>
                <a:t>“Rainbow Cell”</a:t>
              </a:r>
            </a:p>
          </p:txBody>
        </p:sp>
      </p:grpSp>
      <p:grpSp>
        <p:nvGrpSpPr>
          <p:cNvPr id="44038" name="Group 9"/>
          <p:cNvGrpSpPr>
            <a:grpSpLocks/>
          </p:cNvGrpSpPr>
          <p:nvPr/>
        </p:nvGrpSpPr>
        <p:grpSpPr bwMode="auto">
          <a:xfrm>
            <a:off x="5427663" y="1039813"/>
            <a:ext cx="3448050" cy="2500312"/>
            <a:chOff x="5427403" y="1039659"/>
            <a:chExt cx="3448777" cy="2500846"/>
          </a:xfrm>
        </p:grpSpPr>
        <p:pic>
          <p:nvPicPr>
            <p:cNvPr id="44040" name="Picture 5" descr="ja0782706f00003.gif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81" r="46561" b="42038"/>
            <a:stretch>
              <a:fillRect/>
            </a:stretch>
          </p:blipFill>
          <p:spPr bwMode="auto">
            <a:xfrm>
              <a:off x="5427403" y="1039659"/>
              <a:ext cx="3278187" cy="2154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1" name="TextBox 8"/>
            <p:cNvSpPr txBox="1">
              <a:spLocks noChangeArrowheads="1"/>
            </p:cNvSpPr>
            <p:nvPr/>
          </p:nvSpPr>
          <p:spPr bwMode="auto">
            <a:xfrm>
              <a:off x="5613748" y="3171173"/>
              <a:ext cx="32624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/>
                <a:t>2.3       2.6       3.0       3.7 nm</a:t>
              </a:r>
            </a:p>
          </p:txBody>
        </p:sp>
      </p:grpSp>
      <p:sp>
        <p:nvSpPr>
          <p:cNvPr id="44039" name="Rectangle 11"/>
          <p:cNvSpPr>
            <a:spLocks noChangeArrowheads="1"/>
          </p:cNvSpPr>
          <p:nvPr/>
        </p:nvSpPr>
        <p:spPr bwMode="auto">
          <a:xfrm>
            <a:off x="5573713" y="6423025"/>
            <a:ext cx="2868612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de-DE" altLang="en-US" sz="1000"/>
              <a:t>J. Am. Chem. Soc., 2008, 130 (12), 4007.</a:t>
            </a:r>
            <a:endParaRPr lang="en-US" alt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Conclusion</a:t>
            </a:r>
          </a:p>
        </p:txBody>
      </p:sp>
      <p:sp>
        <p:nvSpPr>
          <p:cNvPr id="45059" name="Content Placeholder 2"/>
          <p:cNvSpPr>
            <a:spLocks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Introduction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Quantum Confinement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QD Synthesis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/>
              <a:t>Colloidal Methods 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/>
              <a:t>Epitaxial Growth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en-US" sz="2400"/>
              <a:t>Applications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/>
              <a:t>Biological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/>
              <a:t>Light Emitters</a:t>
            </a:r>
          </a:p>
          <a:p>
            <a:pPr lvl="1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en-US" altLang="en-US" sz="2000"/>
              <a:t>Additional Applications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Quantum Confinement</a:t>
            </a:r>
          </a:p>
        </p:txBody>
      </p:sp>
      <p:sp>
        <p:nvSpPr>
          <p:cNvPr id="8195" name="Content Placeholder 3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720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2800" smtClean="0"/>
              <a:t>Definition: </a:t>
            </a:r>
          </a:p>
          <a:p>
            <a:pPr eaLnBrk="1" hangingPunct="1"/>
            <a:r>
              <a:rPr lang="en-US" altLang="en-US" sz="2400" smtClean="0"/>
              <a:t>Quantum Confinement is the spatial confinement of electron-hole pairs (excitons) in one or more dimensions within a material. </a:t>
            </a:r>
          </a:p>
          <a:p>
            <a:pPr lvl="1" eaLnBrk="1" hangingPunct="1"/>
            <a:r>
              <a:rPr lang="en-US" altLang="en-US" sz="2000" smtClean="0"/>
              <a:t>1D confinement: Quantum Wells</a:t>
            </a:r>
          </a:p>
          <a:p>
            <a:pPr lvl="1" eaLnBrk="1" hangingPunct="1"/>
            <a:r>
              <a:rPr lang="en-US" altLang="en-US" sz="2000" smtClean="0"/>
              <a:t>2D confinement: Quantum Wire</a:t>
            </a:r>
          </a:p>
          <a:p>
            <a:pPr lvl="1" eaLnBrk="1" hangingPunct="1"/>
            <a:r>
              <a:rPr lang="en-US" altLang="en-US" sz="2000" smtClean="0"/>
              <a:t>3D confinement: Quantum Dot</a:t>
            </a:r>
          </a:p>
          <a:p>
            <a:pPr eaLnBrk="1" hangingPunct="1"/>
            <a:r>
              <a:rPr lang="en-US" altLang="en-US" sz="2400" smtClean="0"/>
              <a:t>Quantum confinement is more prominent in semiconductors because they have an energy gap in their electronic band structure. </a:t>
            </a:r>
          </a:p>
          <a:p>
            <a:pPr eaLnBrk="1" hangingPunct="1"/>
            <a:r>
              <a:rPr lang="en-US" altLang="en-US" sz="2400" smtClean="0"/>
              <a:t>Metals do not have a bandgap, so quantum size effects are less prevalent. Quantum confinement is only observed at dimensions below 2 nm.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Quantum Confinement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Recall that when atoms are brought together in a bulk material the number of energy states increases substantially to form nearly continuous bands of states.</a:t>
            </a:r>
          </a:p>
        </p:txBody>
      </p:sp>
      <p:sp>
        <p:nvSpPr>
          <p:cNvPr id="4" name="Oval 3"/>
          <p:cNvSpPr/>
          <p:nvPr/>
        </p:nvSpPr>
        <p:spPr>
          <a:xfrm>
            <a:off x="1524000" y="4724400"/>
            <a:ext cx="304800" cy="30480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5" name="Oval 4"/>
          <p:cNvSpPr/>
          <p:nvPr/>
        </p:nvSpPr>
        <p:spPr>
          <a:xfrm>
            <a:off x="1066800" y="4343400"/>
            <a:ext cx="1219200" cy="11430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19200" y="4495800"/>
            <a:ext cx="914400" cy="8382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295400" y="45720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57400" y="50292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66800" y="46482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71600" y="54102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81200" y="44196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886200" y="4724400"/>
            <a:ext cx="609600" cy="1588"/>
          </a:xfrm>
          <a:prstGeom prst="straightConnector1">
            <a:avLst/>
          </a:prstGeom>
          <a:ln w="635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2590800" y="4495800"/>
            <a:ext cx="304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2590800" y="4648200"/>
            <a:ext cx="304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590800" y="4800600"/>
            <a:ext cx="304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590800" y="4953000"/>
            <a:ext cx="304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2590800" y="5105400"/>
            <a:ext cx="304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2590800" y="5257800"/>
            <a:ext cx="3048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2743200" y="47244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667000" y="51816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743200" y="50292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667000" y="4876800"/>
            <a:ext cx="76200" cy="762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 rot="5400000" flipH="1" flipV="1">
            <a:off x="2665413" y="4876800"/>
            <a:ext cx="1068388" cy="158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40" name="TextBox 49"/>
          <p:cNvSpPr txBox="1">
            <a:spLocks noChangeArrowheads="1"/>
          </p:cNvSpPr>
          <p:nvPr/>
        </p:nvSpPr>
        <p:spPr bwMode="auto">
          <a:xfrm>
            <a:off x="2895600" y="4114800"/>
            <a:ext cx="669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Energy</a:t>
            </a:r>
          </a:p>
        </p:txBody>
      </p:sp>
      <p:grpSp>
        <p:nvGrpSpPr>
          <p:cNvPr id="9241" name="Group 36"/>
          <p:cNvGrpSpPr>
            <a:grpSpLocks/>
          </p:cNvGrpSpPr>
          <p:nvPr/>
        </p:nvGrpSpPr>
        <p:grpSpPr bwMode="auto">
          <a:xfrm>
            <a:off x="4775200" y="4000500"/>
            <a:ext cx="3586163" cy="1489075"/>
            <a:chOff x="3008" y="2544"/>
            <a:chExt cx="2259" cy="938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3512" y="2613"/>
              <a:ext cx="1248" cy="0"/>
            </a:xfrm>
            <a:prstGeom prst="line">
              <a:avLst/>
            </a:prstGeom>
            <a:ln w="101600">
              <a:gradFill flip="none"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0"/>
                <a:tileRect/>
              </a:gra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3512" y="2951"/>
              <a:ext cx="1248" cy="0"/>
            </a:xfrm>
            <a:prstGeom prst="line">
              <a:avLst/>
            </a:prstGeom>
            <a:ln w="101600">
              <a:gradFill flip="none" rotWithShape="1">
                <a:gsLst>
                  <a:gs pos="0">
                    <a:srgbClr val="CBCBCB"/>
                  </a:gs>
                  <a:gs pos="13000">
                    <a:srgbClr val="5F5F5F"/>
                  </a:gs>
                  <a:gs pos="21001">
                    <a:srgbClr val="5F5F5F"/>
                  </a:gs>
                  <a:gs pos="63000">
                    <a:srgbClr val="FFFFFF"/>
                  </a:gs>
                  <a:gs pos="67000">
                    <a:srgbClr val="B2B2B2"/>
                  </a:gs>
                  <a:gs pos="69000">
                    <a:srgbClr val="292929"/>
                  </a:gs>
                  <a:gs pos="82001">
                    <a:srgbClr val="777777"/>
                  </a:gs>
                  <a:gs pos="100000">
                    <a:srgbClr val="EAEAEA"/>
                  </a:gs>
                </a:gsLst>
                <a:lin ang="5400000" scaled="0"/>
                <a:tileRect/>
              </a:gradFill>
              <a:prstDash val="soli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008" y="3242"/>
              <a:ext cx="336" cy="24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16000">
                  <a:srgbClr val="1F1F1F"/>
                </a:gs>
                <a:gs pos="16000">
                  <a:srgbClr val="1F1F1F"/>
                </a:gs>
                <a:gs pos="17999">
                  <a:srgbClr val="FFFFFF"/>
                </a:gs>
                <a:gs pos="42000">
                  <a:srgbClr val="636363"/>
                </a:gs>
                <a:gs pos="53000">
                  <a:srgbClr val="CFCFCF"/>
                </a:gs>
                <a:gs pos="66000">
                  <a:srgbClr val="CFCFCF"/>
                </a:gs>
                <a:gs pos="75999">
                  <a:srgbClr val="1F1F1F">
                    <a:alpha val="79000"/>
                  </a:srgbClr>
                </a:gs>
                <a:gs pos="78999">
                  <a:srgbClr val="FFFFFF"/>
                </a:gs>
                <a:gs pos="100000">
                  <a:srgbClr val="7F7F7F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V="1">
              <a:off x="3056" y="3050"/>
              <a:ext cx="480" cy="1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3344" y="3050"/>
              <a:ext cx="192" cy="1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3224" y="3170"/>
              <a:ext cx="432" cy="19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rot="5400000" flipH="1" flipV="1">
              <a:off x="4703" y="3024"/>
              <a:ext cx="673" cy="1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51" name="TextBox 50"/>
            <p:cNvSpPr txBox="1">
              <a:spLocks noChangeArrowheads="1"/>
            </p:cNvSpPr>
            <p:nvPr/>
          </p:nvSpPr>
          <p:spPr bwMode="auto">
            <a:xfrm>
              <a:off x="4848" y="2544"/>
              <a:ext cx="41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200"/>
                <a:t>Energy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Quantum Confinement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229600" cy="3124200"/>
          </a:xfrm>
        </p:spPr>
        <p:txBody>
          <a:bodyPr/>
          <a:lstStyle/>
          <a:p>
            <a:pPr eaLnBrk="1" hangingPunct="1"/>
            <a:r>
              <a:rPr lang="en-US" altLang="en-US" sz="2400" smtClean="0"/>
              <a:t>The reduction in the number of atoms in a material results in the confinement of normally delocalized energy states.</a:t>
            </a:r>
          </a:p>
          <a:p>
            <a:pPr eaLnBrk="1" hangingPunct="1"/>
            <a:r>
              <a:rPr lang="en-US" altLang="en-US" sz="2400" smtClean="0"/>
              <a:t>Electron-hole pairs become spatially confined when the diameter of a particle approaches the de Broglie wavelength of electrons in the conduction band. </a:t>
            </a:r>
          </a:p>
          <a:p>
            <a:pPr eaLnBrk="1" hangingPunct="1"/>
            <a:r>
              <a:rPr lang="en-US" altLang="en-US" sz="2400" smtClean="0"/>
              <a:t>As a result the energy difference between energy bands is </a:t>
            </a:r>
            <a:r>
              <a:rPr lang="en-US" altLang="en-US" sz="2400" b="1" smtClean="0"/>
              <a:t>increased </a:t>
            </a:r>
            <a:r>
              <a:rPr lang="en-US" altLang="en-US" sz="2400" smtClean="0"/>
              <a:t>with decreasing particle size.</a:t>
            </a:r>
          </a:p>
          <a:p>
            <a:pPr eaLnBrk="1" hangingPunct="1"/>
            <a:endParaRPr lang="en-US" altLang="en-US" sz="2600" smtClean="0"/>
          </a:p>
          <a:p>
            <a:pPr eaLnBrk="1" hangingPunct="1"/>
            <a:endParaRPr lang="en-US" altLang="en-US" sz="2600" smtClean="0"/>
          </a:p>
          <a:p>
            <a:pPr eaLnBrk="1" hangingPunct="1"/>
            <a:endParaRPr lang="en-US" altLang="en-US" sz="2800" smtClean="0"/>
          </a:p>
        </p:txBody>
      </p:sp>
      <p:sp>
        <p:nvSpPr>
          <p:cNvPr id="4" name="Rectangle 3"/>
          <p:cNvSpPr/>
          <p:nvPr/>
        </p:nvSpPr>
        <p:spPr>
          <a:xfrm>
            <a:off x="2546350" y="4953000"/>
            <a:ext cx="1143000" cy="3810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>
                  <a:alpha val="79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46350" y="4800600"/>
            <a:ext cx="1143000" cy="3810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>
                  <a:alpha val="79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46350" y="5867400"/>
            <a:ext cx="1143000" cy="3810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>
                  <a:alpha val="79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46350" y="5715000"/>
            <a:ext cx="1143000" cy="3810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>
                  <a:alpha val="79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51350" y="5562600"/>
            <a:ext cx="609600" cy="1588"/>
          </a:xfrm>
          <a:prstGeom prst="straightConnector1">
            <a:avLst/>
          </a:prstGeom>
          <a:ln w="635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1325563" y="5562600"/>
            <a:ext cx="1373188" cy="1587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8" name="TextBox 11"/>
          <p:cNvSpPr txBox="1">
            <a:spLocks noChangeArrowheads="1"/>
          </p:cNvSpPr>
          <p:nvPr/>
        </p:nvSpPr>
        <p:spPr bwMode="auto">
          <a:xfrm>
            <a:off x="1708150" y="4648200"/>
            <a:ext cx="669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Energy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65550" y="5410200"/>
            <a:ext cx="34925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latin typeface="Arial" charset="0"/>
              </a:rPr>
              <a:t>E</a:t>
            </a:r>
            <a:r>
              <a:rPr lang="en-US" sz="1050" baseline="-25000" dirty="0">
                <a:latin typeface="Arial" charset="0"/>
              </a:rPr>
              <a:t>g</a:t>
            </a:r>
            <a:r>
              <a:rPr lang="en-US" sz="1100" baseline="-25000" dirty="0">
                <a:latin typeface="Arial" charset="0"/>
              </a:rPr>
              <a:t> </a:t>
            </a:r>
            <a:endParaRPr lang="en-US" sz="1050" dirty="0">
              <a:latin typeface="Arial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3576638" y="5524500"/>
            <a:ext cx="379412" cy="158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518150" y="4953000"/>
            <a:ext cx="1143000" cy="2286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>
                  <a:alpha val="79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518150" y="5867400"/>
            <a:ext cx="1143000" cy="228600"/>
          </a:xfrm>
          <a:prstGeom prst="rect">
            <a:avLst/>
          </a:prstGeom>
          <a:gradFill>
            <a:gsLst>
              <a:gs pos="0">
                <a:srgbClr val="FFFFFF"/>
              </a:gs>
              <a:gs pos="16000">
                <a:srgbClr val="1F1F1F"/>
              </a:gs>
              <a:gs pos="16000">
                <a:srgbClr val="1F1F1F"/>
              </a:gs>
              <a:gs pos="17999">
                <a:srgbClr val="FFFFFF"/>
              </a:gs>
              <a:gs pos="42000">
                <a:srgbClr val="636363"/>
              </a:gs>
              <a:gs pos="53000">
                <a:srgbClr val="CFCFCF"/>
              </a:gs>
              <a:gs pos="66000">
                <a:srgbClr val="CFCFCF"/>
              </a:gs>
              <a:gs pos="75999">
                <a:srgbClr val="1F1F1F">
                  <a:alpha val="79000"/>
                </a:srgbClr>
              </a:gs>
              <a:gs pos="78999">
                <a:srgbClr val="FFFFFF"/>
              </a:gs>
              <a:gs pos="100000">
                <a:srgbClr val="7F7F7F"/>
              </a:gs>
            </a:gsLst>
            <a:lin ang="5400000" scaled="0"/>
          </a:gra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5400000">
            <a:off x="6434138" y="5486400"/>
            <a:ext cx="760412" cy="1588"/>
          </a:xfrm>
          <a:prstGeom prst="straightConnector1">
            <a:avLst/>
          </a:prstGeom>
          <a:ln w="127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813550" y="5334000"/>
            <a:ext cx="349250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50" dirty="0">
                <a:latin typeface="Arial" charset="0"/>
              </a:rPr>
              <a:t>E</a:t>
            </a:r>
            <a:r>
              <a:rPr lang="en-US" sz="1050" baseline="-25000" dirty="0">
                <a:latin typeface="Arial" charset="0"/>
              </a:rPr>
              <a:t>g</a:t>
            </a:r>
            <a:r>
              <a:rPr lang="en-US" sz="1100" baseline="-25000" dirty="0">
                <a:latin typeface="Arial" charset="0"/>
              </a:rPr>
              <a:t> </a:t>
            </a:r>
            <a:endParaRPr lang="en-US" sz="105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Quantum Confinement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229600" cy="4876800"/>
          </a:xfrm>
        </p:spPr>
        <p:txBody>
          <a:bodyPr/>
          <a:lstStyle/>
          <a:p>
            <a:pPr eaLnBrk="1" hangingPunct="1"/>
            <a:r>
              <a:rPr lang="en-US" altLang="en-US" sz="2200" smtClean="0"/>
              <a:t>This is very similar to the famous particle-in-a-box scenario and can be understood by examining the Heisenberg Uncertainty Principle.</a:t>
            </a:r>
          </a:p>
          <a:p>
            <a:pPr eaLnBrk="1" hangingPunct="1"/>
            <a:r>
              <a:rPr lang="en-US" altLang="en-US" sz="2200" smtClean="0"/>
              <a:t>The Uncertainty Principle states that the more precisely one knows the position of a particle, the more uncertainty in its momentum (and vice versa).</a:t>
            </a:r>
          </a:p>
          <a:p>
            <a:pPr eaLnBrk="1" hangingPunct="1"/>
            <a:r>
              <a:rPr lang="en-US" altLang="en-US" sz="2200" smtClean="0"/>
              <a:t>Therefore, the more spatially confined and localized a particle becomes, the broader the range of its momentum/energy.</a:t>
            </a:r>
          </a:p>
          <a:p>
            <a:pPr eaLnBrk="1" hangingPunct="1"/>
            <a:r>
              <a:rPr lang="en-US" altLang="en-US" sz="2200" smtClean="0"/>
              <a:t>This is manifested as an increase in the average energy of electrons in the conduction band = increased energy level spacing = larger bandgap</a:t>
            </a:r>
          </a:p>
          <a:p>
            <a:pPr eaLnBrk="1" hangingPunct="1"/>
            <a:r>
              <a:rPr lang="en-US" altLang="en-US" sz="2200" smtClean="0"/>
              <a:t>The bandgap of a spherical quantum dot is increased from its bulk value by a factor of 1/R</a:t>
            </a:r>
            <a:r>
              <a:rPr lang="en-US" altLang="en-US" sz="2200" baseline="30000" smtClean="0"/>
              <a:t>2</a:t>
            </a:r>
            <a:r>
              <a:rPr lang="en-US" altLang="en-US" sz="2200" smtClean="0"/>
              <a:t>, where R is the particle radius.*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11525" y="6219825"/>
            <a:ext cx="5832475" cy="2460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000" dirty="0">
                <a:latin typeface="+mn-lt"/>
              </a:rPr>
              <a:t>* Based upon single particle solutions of the </a:t>
            </a:r>
            <a:r>
              <a:rPr lang="en-US" sz="1000" dirty="0" err="1">
                <a:latin typeface="+mn-lt"/>
              </a:rPr>
              <a:t>schrodinger</a:t>
            </a:r>
            <a:r>
              <a:rPr lang="en-US" sz="1000" dirty="0">
                <a:latin typeface="+mn-lt"/>
              </a:rPr>
              <a:t> wave equation  valid for R&lt; the </a:t>
            </a:r>
            <a:r>
              <a:rPr lang="en-US" sz="1000" dirty="0" err="1">
                <a:latin typeface="+mn-lt"/>
              </a:rPr>
              <a:t>exciton</a:t>
            </a:r>
            <a:r>
              <a:rPr lang="en-US" sz="1000" dirty="0">
                <a:latin typeface="+mn-lt"/>
              </a:rPr>
              <a:t> </a:t>
            </a:r>
            <a:r>
              <a:rPr lang="en-US" sz="1000" dirty="0" err="1">
                <a:latin typeface="+mn-lt"/>
              </a:rPr>
              <a:t>bohr</a:t>
            </a:r>
            <a:r>
              <a:rPr lang="en-US" sz="1000" dirty="0">
                <a:latin typeface="+mn-lt"/>
              </a:rPr>
              <a:t> radius.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Quantum Confinement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26670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What does this mean? </a:t>
            </a:r>
          </a:p>
          <a:p>
            <a:pPr lvl="1" eaLnBrk="1" hangingPunct="1"/>
            <a:r>
              <a:rPr lang="en-US" altLang="en-US" sz="2400" smtClean="0"/>
              <a:t>Quantum dots are </a:t>
            </a:r>
            <a:r>
              <a:rPr lang="en-US" altLang="en-US" sz="2400" b="1" smtClean="0"/>
              <a:t>bandgap tunable</a:t>
            </a:r>
            <a:r>
              <a:rPr lang="en-US" altLang="en-US" sz="2400" smtClean="0"/>
              <a:t> by size. We can engineer their optical and electrical properties.</a:t>
            </a:r>
          </a:p>
          <a:p>
            <a:pPr lvl="1" eaLnBrk="1" hangingPunct="1"/>
            <a:r>
              <a:rPr lang="en-US" altLang="en-US" sz="2400" smtClean="0"/>
              <a:t>Smaller QDs have a large bandgap.</a:t>
            </a:r>
          </a:p>
          <a:p>
            <a:pPr lvl="1" eaLnBrk="1" hangingPunct="1"/>
            <a:r>
              <a:rPr lang="en-US" altLang="en-US" sz="2400" smtClean="0"/>
              <a:t>Absorbance and luminescence spectrums are blue shifted with decreasing particle size.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r>
              <a:rPr lang="en-US" altLang="en-US" smtClean="0"/>
              <a:t> 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rot="5400000" flipH="1" flipV="1">
            <a:off x="437356" y="5753894"/>
            <a:ext cx="1144588" cy="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3" name="TextBox 11"/>
          <p:cNvSpPr txBox="1">
            <a:spLocks noChangeArrowheads="1"/>
          </p:cNvSpPr>
          <p:nvPr/>
        </p:nvSpPr>
        <p:spPr bwMode="auto">
          <a:xfrm>
            <a:off x="703263" y="4953000"/>
            <a:ext cx="6699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Energy</a:t>
            </a:r>
          </a:p>
        </p:txBody>
      </p:sp>
      <p:pic>
        <p:nvPicPr>
          <p:cNvPr id="122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092700"/>
            <a:ext cx="26670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5181600"/>
            <a:ext cx="2743200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Freeform 26"/>
          <p:cNvSpPr/>
          <p:nvPr/>
        </p:nvSpPr>
        <p:spPr>
          <a:xfrm>
            <a:off x="7011988" y="5614988"/>
            <a:ext cx="744537" cy="250825"/>
          </a:xfrm>
          <a:custGeom>
            <a:avLst/>
            <a:gdLst>
              <a:gd name="connsiteX0" fmla="*/ 0 w 744718"/>
              <a:gd name="connsiteY0" fmla="*/ 241954 h 251381"/>
              <a:gd name="connsiteX1" fmla="*/ 94268 w 744718"/>
              <a:gd name="connsiteY1" fmla="*/ 15711 h 251381"/>
              <a:gd name="connsiteX2" fmla="*/ 160256 w 744718"/>
              <a:gd name="connsiteY2" fmla="*/ 251381 h 251381"/>
              <a:gd name="connsiteX3" fmla="*/ 235670 w 744718"/>
              <a:gd name="connsiteY3" fmla="*/ 15711 h 251381"/>
              <a:gd name="connsiteX4" fmla="*/ 320512 w 744718"/>
              <a:gd name="connsiteY4" fmla="*/ 232527 h 251381"/>
              <a:gd name="connsiteX5" fmla="*/ 377072 w 744718"/>
              <a:gd name="connsiteY5" fmla="*/ 15711 h 251381"/>
              <a:gd name="connsiteX6" fmla="*/ 461914 w 744718"/>
              <a:gd name="connsiteY6" fmla="*/ 232527 h 251381"/>
              <a:gd name="connsiteX7" fmla="*/ 518475 w 744718"/>
              <a:gd name="connsiteY7" fmla="*/ 15711 h 251381"/>
              <a:gd name="connsiteX8" fmla="*/ 603316 w 744718"/>
              <a:gd name="connsiteY8" fmla="*/ 138259 h 251381"/>
              <a:gd name="connsiteX9" fmla="*/ 744718 w 744718"/>
              <a:gd name="connsiteY9" fmla="*/ 128832 h 2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4718" h="251381">
                <a:moveTo>
                  <a:pt x="0" y="241954"/>
                </a:moveTo>
                <a:cubicBezTo>
                  <a:pt x="33779" y="128047"/>
                  <a:pt x="67559" y="14140"/>
                  <a:pt x="94268" y="15711"/>
                </a:cubicBezTo>
                <a:cubicBezTo>
                  <a:pt x="120977" y="17282"/>
                  <a:pt x="136689" y="251381"/>
                  <a:pt x="160256" y="251381"/>
                </a:cubicBezTo>
                <a:cubicBezTo>
                  <a:pt x="183823" y="251381"/>
                  <a:pt x="208961" y="18853"/>
                  <a:pt x="235670" y="15711"/>
                </a:cubicBezTo>
                <a:cubicBezTo>
                  <a:pt x="262379" y="12569"/>
                  <a:pt x="296945" y="232527"/>
                  <a:pt x="320512" y="232527"/>
                </a:cubicBezTo>
                <a:cubicBezTo>
                  <a:pt x="344079" y="232527"/>
                  <a:pt x="353505" y="15711"/>
                  <a:pt x="377072" y="15711"/>
                </a:cubicBezTo>
                <a:cubicBezTo>
                  <a:pt x="400639" y="15711"/>
                  <a:pt x="438347" y="232527"/>
                  <a:pt x="461914" y="232527"/>
                </a:cubicBezTo>
                <a:cubicBezTo>
                  <a:pt x="485481" y="232527"/>
                  <a:pt x="494908" y="31422"/>
                  <a:pt x="518475" y="15711"/>
                </a:cubicBezTo>
                <a:cubicBezTo>
                  <a:pt x="542042" y="0"/>
                  <a:pt x="565609" y="119406"/>
                  <a:pt x="603316" y="138259"/>
                </a:cubicBezTo>
                <a:cubicBezTo>
                  <a:pt x="641023" y="157113"/>
                  <a:pt x="692870" y="142972"/>
                  <a:pt x="744718" y="128832"/>
                </a:cubicBezTo>
              </a:path>
            </a:pathLst>
          </a:cu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Freeform 27"/>
          <p:cNvSpPr/>
          <p:nvPr/>
        </p:nvSpPr>
        <p:spPr>
          <a:xfrm>
            <a:off x="3476625" y="5638800"/>
            <a:ext cx="744538" cy="250825"/>
          </a:xfrm>
          <a:custGeom>
            <a:avLst/>
            <a:gdLst>
              <a:gd name="connsiteX0" fmla="*/ 0 w 744718"/>
              <a:gd name="connsiteY0" fmla="*/ 241954 h 251381"/>
              <a:gd name="connsiteX1" fmla="*/ 94268 w 744718"/>
              <a:gd name="connsiteY1" fmla="*/ 15711 h 251381"/>
              <a:gd name="connsiteX2" fmla="*/ 160256 w 744718"/>
              <a:gd name="connsiteY2" fmla="*/ 251381 h 251381"/>
              <a:gd name="connsiteX3" fmla="*/ 235670 w 744718"/>
              <a:gd name="connsiteY3" fmla="*/ 15711 h 251381"/>
              <a:gd name="connsiteX4" fmla="*/ 320512 w 744718"/>
              <a:gd name="connsiteY4" fmla="*/ 232527 h 251381"/>
              <a:gd name="connsiteX5" fmla="*/ 377072 w 744718"/>
              <a:gd name="connsiteY5" fmla="*/ 15711 h 251381"/>
              <a:gd name="connsiteX6" fmla="*/ 461914 w 744718"/>
              <a:gd name="connsiteY6" fmla="*/ 232527 h 251381"/>
              <a:gd name="connsiteX7" fmla="*/ 518475 w 744718"/>
              <a:gd name="connsiteY7" fmla="*/ 15711 h 251381"/>
              <a:gd name="connsiteX8" fmla="*/ 603316 w 744718"/>
              <a:gd name="connsiteY8" fmla="*/ 138259 h 251381"/>
              <a:gd name="connsiteX9" fmla="*/ 744718 w 744718"/>
              <a:gd name="connsiteY9" fmla="*/ 128832 h 251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44718" h="251381">
                <a:moveTo>
                  <a:pt x="0" y="241954"/>
                </a:moveTo>
                <a:cubicBezTo>
                  <a:pt x="33779" y="128047"/>
                  <a:pt x="67559" y="14140"/>
                  <a:pt x="94268" y="15711"/>
                </a:cubicBezTo>
                <a:cubicBezTo>
                  <a:pt x="120977" y="17282"/>
                  <a:pt x="136689" y="251381"/>
                  <a:pt x="160256" y="251381"/>
                </a:cubicBezTo>
                <a:cubicBezTo>
                  <a:pt x="183823" y="251381"/>
                  <a:pt x="208961" y="18853"/>
                  <a:pt x="235670" y="15711"/>
                </a:cubicBezTo>
                <a:cubicBezTo>
                  <a:pt x="262379" y="12569"/>
                  <a:pt x="296945" y="232527"/>
                  <a:pt x="320512" y="232527"/>
                </a:cubicBezTo>
                <a:cubicBezTo>
                  <a:pt x="344079" y="232527"/>
                  <a:pt x="353505" y="15711"/>
                  <a:pt x="377072" y="15711"/>
                </a:cubicBezTo>
                <a:cubicBezTo>
                  <a:pt x="400639" y="15711"/>
                  <a:pt x="438347" y="232527"/>
                  <a:pt x="461914" y="232527"/>
                </a:cubicBezTo>
                <a:cubicBezTo>
                  <a:pt x="485481" y="232527"/>
                  <a:pt x="494908" y="31422"/>
                  <a:pt x="518475" y="15711"/>
                </a:cubicBezTo>
                <a:cubicBezTo>
                  <a:pt x="542042" y="0"/>
                  <a:pt x="565609" y="119406"/>
                  <a:pt x="603316" y="138259"/>
                </a:cubicBezTo>
                <a:cubicBezTo>
                  <a:pt x="641023" y="157113"/>
                  <a:pt x="692870" y="142972"/>
                  <a:pt x="744718" y="128832"/>
                </a:cubicBezTo>
              </a:path>
            </a:pathLst>
          </a:cu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298" name="TextBox 30"/>
          <p:cNvSpPr txBox="1">
            <a:spLocks noChangeArrowheads="1"/>
          </p:cNvSpPr>
          <p:nvPr/>
        </p:nvSpPr>
        <p:spPr bwMode="auto">
          <a:xfrm>
            <a:off x="7697788" y="5597525"/>
            <a:ext cx="781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650 nm</a:t>
            </a:r>
          </a:p>
        </p:txBody>
      </p:sp>
      <p:sp>
        <p:nvSpPr>
          <p:cNvPr id="12299" name="TextBox 31"/>
          <p:cNvSpPr txBox="1">
            <a:spLocks noChangeArrowheads="1"/>
          </p:cNvSpPr>
          <p:nvPr/>
        </p:nvSpPr>
        <p:spPr bwMode="auto">
          <a:xfrm>
            <a:off x="4165600" y="5621338"/>
            <a:ext cx="781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400"/>
              <a:t>555 nm</a:t>
            </a:r>
          </a:p>
        </p:txBody>
      </p:sp>
      <p:grpSp>
        <p:nvGrpSpPr>
          <p:cNvPr id="12300" name="Group 24"/>
          <p:cNvGrpSpPr>
            <a:grpSpLocks/>
          </p:cNvGrpSpPr>
          <p:nvPr/>
        </p:nvGrpSpPr>
        <p:grpSpPr bwMode="auto">
          <a:xfrm>
            <a:off x="2201863" y="4043363"/>
            <a:ext cx="1243012" cy="1241425"/>
            <a:chOff x="5684727" y="3879935"/>
            <a:chExt cx="1242166" cy="1242165"/>
          </a:xfrm>
        </p:grpSpPr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5684728" y="3879935"/>
              <a:ext cx="1242165" cy="1242165"/>
            </a:xfrm>
            <a:prstGeom prst="ellipse">
              <a:avLst/>
            </a:prstGeom>
            <a:gradFill>
              <a:gsLst>
                <a:gs pos="0">
                  <a:srgbClr val="DDEBCF"/>
                </a:gs>
                <a:gs pos="50000">
                  <a:srgbClr val="FF7C80"/>
                </a:gs>
                <a:gs pos="100000">
                  <a:srgbClr val="FF0000"/>
                </a:gs>
              </a:gsLst>
              <a:path path="circle">
                <a:fillToRect l="50000" t="50000" r="50000" b="50000"/>
              </a:path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4" name="Straight Arrow Connector 33"/>
            <p:cNvCxnSpPr>
              <a:endCxn id="24" idx="6"/>
            </p:cNvCxnSpPr>
            <p:nvPr/>
          </p:nvCxnSpPr>
          <p:spPr>
            <a:xfrm rot="10800000" flipH="1">
              <a:off x="5684727" y="4501017"/>
              <a:ext cx="1242166" cy="1589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01" name="Group 25"/>
          <p:cNvGrpSpPr>
            <a:grpSpLocks/>
          </p:cNvGrpSpPr>
          <p:nvPr/>
        </p:nvGrpSpPr>
        <p:grpSpPr bwMode="auto">
          <a:xfrm>
            <a:off x="5857875" y="4283075"/>
            <a:ext cx="762000" cy="762000"/>
            <a:chOff x="5858007" y="4391415"/>
            <a:chExt cx="762000" cy="762000"/>
          </a:xfrm>
        </p:grpSpPr>
        <p:sp>
          <p:nvSpPr>
            <p:cNvPr id="29" name="Oval 28"/>
            <p:cNvSpPr/>
            <p:nvPr/>
          </p:nvSpPr>
          <p:spPr>
            <a:xfrm>
              <a:off x="5858007" y="4391415"/>
              <a:ext cx="762000" cy="762000"/>
            </a:xfrm>
            <a:prstGeom prst="ellipse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35" name="Straight Arrow Connector 34"/>
            <p:cNvCxnSpPr>
              <a:endCxn id="29" idx="6"/>
            </p:cNvCxnSpPr>
            <p:nvPr/>
          </p:nvCxnSpPr>
          <p:spPr>
            <a:xfrm rot="10800000" flipH="1">
              <a:off x="5858007" y="4772415"/>
              <a:ext cx="7620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13569</TotalTime>
  <Words>2310</Words>
  <Application>Microsoft Office PowerPoint</Application>
  <PresentationFormat>On-screen Show (4:3)</PresentationFormat>
  <Paragraphs>280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Arial</vt:lpstr>
      <vt:lpstr>Calibri</vt:lpstr>
      <vt:lpstr>Office Theme</vt:lpstr>
      <vt:lpstr>PowerPoint Presentation</vt:lpstr>
      <vt:lpstr>Outline</vt:lpstr>
      <vt:lpstr>Introduction</vt:lpstr>
      <vt:lpstr>Introduction</vt:lpstr>
      <vt:lpstr>Quantum Confinement</vt:lpstr>
      <vt:lpstr>Quantum Confinement</vt:lpstr>
      <vt:lpstr>Quantum Confinement </vt:lpstr>
      <vt:lpstr>Quantum Confinement </vt:lpstr>
      <vt:lpstr>Quantum Confinement</vt:lpstr>
      <vt:lpstr>Quantum Dots (QD)</vt:lpstr>
      <vt:lpstr>Quantum Dots</vt:lpstr>
      <vt:lpstr>Outline</vt:lpstr>
      <vt:lpstr>QD Synthesis: Colloidal Methods</vt:lpstr>
      <vt:lpstr>QD Synthesis: Epitaxial Growth</vt:lpstr>
      <vt:lpstr>QD Synthesis: Epitaxial Growth</vt:lpstr>
      <vt:lpstr>QD Synthesis: Epitaxial Growth</vt:lpstr>
      <vt:lpstr>QD Synthesis: Epitaxial Growth</vt:lpstr>
      <vt:lpstr>Outline</vt:lpstr>
      <vt:lpstr>Applications of QDs: Biological</vt:lpstr>
      <vt:lpstr>Applications of QDs: Biological</vt:lpstr>
      <vt:lpstr>Applications of QDs: Biological</vt:lpstr>
      <vt:lpstr>Applications of QDs: Biological</vt:lpstr>
      <vt:lpstr>Applications of QDs: Biological</vt:lpstr>
      <vt:lpstr>Applications of QDs: Biological</vt:lpstr>
      <vt:lpstr>Applications of QDs: Biological</vt:lpstr>
      <vt:lpstr>Applications of QDs: Biological</vt:lpstr>
      <vt:lpstr>Applications of QDs: Biological</vt:lpstr>
      <vt:lpstr>Applications of QDs</vt:lpstr>
      <vt:lpstr>Applications of QDs: Biological</vt:lpstr>
      <vt:lpstr>Outline</vt:lpstr>
      <vt:lpstr>Applications of QDs: Light Emitters</vt:lpstr>
      <vt:lpstr>Outline</vt:lpstr>
      <vt:lpstr>Additional Applications of QDs</vt:lpstr>
      <vt:lpstr>Quantum Dot Solar Cells</vt:lpstr>
      <vt:lpstr>QDs: Collect Hot Carriers</vt:lpstr>
      <vt:lpstr>QDs: Multiple Exciton Generation</vt:lpstr>
      <vt:lpstr>QDs: Multiple Exciton Generation</vt:lpstr>
      <vt:lpstr>QDs: Intermediate Bands</vt:lpstr>
      <vt:lpstr>P3HT:CdSe Solar Cells</vt:lpstr>
      <vt:lpstr>CdSe Sensitizers/Nano TiO2</vt:lpstr>
      <vt:lpstr>Conclusion</vt:lpstr>
    </vt:vector>
  </TitlesOfParts>
  <Company>PSU CNEU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Dots</dc:title>
  <dc:creator>puh118</dc:creator>
  <cp:lastModifiedBy>Renee L. Lindenberg</cp:lastModifiedBy>
  <cp:revision>289</cp:revision>
  <dcterms:created xsi:type="dcterms:W3CDTF">2009-07-08T18:33:53Z</dcterms:created>
  <dcterms:modified xsi:type="dcterms:W3CDTF">2018-02-20T16:31:57Z</dcterms:modified>
</cp:coreProperties>
</file>