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4" r:id="rId1"/>
  </p:sldMasterIdLst>
  <p:notesMasterIdLst>
    <p:notesMasterId r:id="rId41"/>
  </p:notesMasterIdLst>
  <p:sldIdLst>
    <p:sldId id="579" r:id="rId2"/>
    <p:sldId id="591" r:id="rId3"/>
    <p:sldId id="721" r:id="rId4"/>
    <p:sldId id="715" r:id="rId5"/>
    <p:sldId id="726" r:id="rId6"/>
    <p:sldId id="727" r:id="rId7"/>
    <p:sldId id="737" r:id="rId8"/>
    <p:sldId id="728" r:id="rId9"/>
    <p:sldId id="738" r:id="rId10"/>
    <p:sldId id="760" r:id="rId11"/>
    <p:sldId id="729" r:id="rId12"/>
    <p:sldId id="730" r:id="rId13"/>
    <p:sldId id="731" r:id="rId14"/>
    <p:sldId id="732" r:id="rId15"/>
    <p:sldId id="733" r:id="rId16"/>
    <p:sldId id="734" r:id="rId17"/>
    <p:sldId id="735" r:id="rId18"/>
    <p:sldId id="736" r:id="rId19"/>
    <p:sldId id="748" r:id="rId20"/>
    <p:sldId id="724" r:id="rId21"/>
    <p:sldId id="739" r:id="rId22"/>
    <p:sldId id="749" r:id="rId23"/>
    <p:sldId id="750" r:id="rId24"/>
    <p:sldId id="751" r:id="rId25"/>
    <p:sldId id="756" r:id="rId26"/>
    <p:sldId id="740" r:id="rId27"/>
    <p:sldId id="745" r:id="rId28"/>
    <p:sldId id="746" r:id="rId29"/>
    <p:sldId id="752" r:id="rId30"/>
    <p:sldId id="757" r:id="rId31"/>
    <p:sldId id="741" r:id="rId32"/>
    <p:sldId id="758" r:id="rId33"/>
    <p:sldId id="742" r:id="rId34"/>
    <p:sldId id="747" r:id="rId35"/>
    <p:sldId id="759" r:id="rId36"/>
    <p:sldId id="744" r:id="rId37"/>
    <p:sldId id="753" r:id="rId38"/>
    <p:sldId id="754" r:id="rId39"/>
    <p:sldId id="718" r:id="rId40"/>
  </p:sldIdLst>
  <p:sldSz cx="9144000" cy="6858000" type="screen4x3"/>
  <p:notesSz cx="7102475" cy="93884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840B0"/>
    <a:srgbClr val="084E9C"/>
    <a:srgbClr val="FF3399"/>
    <a:srgbClr val="660066"/>
    <a:srgbClr val="CC0099"/>
    <a:srgbClr val="33CC33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78" autoAdjust="0"/>
    <p:restoredTop sz="94678" autoAdjust="0"/>
  </p:normalViewPr>
  <p:slideViewPr>
    <p:cSldViewPr>
      <p:cViewPr varScale="1">
        <p:scale>
          <a:sx n="118" d="100"/>
          <a:sy n="118" d="100"/>
        </p:scale>
        <p:origin x="114" y="3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36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1788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wrap="square" lIns="94222" tIns="47111" rIns="94222" bIns="47111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wrap="square" lIns="94222" tIns="47111" rIns="94222" bIns="47111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60E1F2A0-70B9-409D-92DA-9FEAE442089F}" type="datetimeFigureOut">
              <a:rPr lang="en-US"/>
              <a:pPr>
                <a:defRPr/>
              </a:pPr>
              <a:t>5/22/2018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2" tIns="47111" rIns="94222" bIns="47111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1200" y="4459288"/>
            <a:ext cx="5680075" cy="4224337"/>
          </a:xfrm>
          <a:prstGeom prst="rect">
            <a:avLst/>
          </a:prstGeom>
        </p:spPr>
        <p:txBody>
          <a:bodyPr vert="horz" lIns="94222" tIns="47111" rIns="94222" bIns="47111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6988"/>
            <a:ext cx="3078163" cy="469900"/>
          </a:xfrm>
          <a:prstGeom prst="rect">
            <a:avLst/>
          </a:prstGeom>
        </p:spPr>
        <p:txBody>
          <a:bodyPr vert="horz" wrap="square" lIns="94222" tIns="47111" rIns="94222" bIns="47111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725" y="8916988"/>
            <a:ext cx="3078163" cy="469900"/>
          </a:xfrm>
          <a:prstGeom prst="rect">
            <a:avLst/>
          </a:prstGeom>
        </p:spPr>
        <p:txBody>
          <a:bodyPr vert="horz" wrap="square" lIns="94222" tIns="47111" rIns="94222" bIns="47111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0A484BC-D3E5-42DD-9125-6B1DB91068D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84628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2475" indent="-288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57288" indent="-2301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20838" indent="-2301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84388" indent="-2301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41588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98788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55988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13188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BEEDEB8-C447-4F52-BE9C-3D5D2ACBA4B1}" type="slidenum">
              <a:rPr lang="en-US" altLang="en-U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61199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2475" indent="-288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57288" indent="-2301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20838" indent="-2301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84388" indent="-2301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41588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98788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55988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13188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FFB7CCA-28DF-4ED6-8C95-7C8B7B498F33}" type="slidenum">
              <a:rPr lang="en-US" altLang="en-US">
                <a:solidFill>
                  <a:srgbClr val="000000"/>
                </a:solidFill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39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45728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2475" indent="-288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57288" indent="-2301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20838" indent="-2301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84388" indent="-2301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41588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98788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55988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13188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52A07C2-6D56-486A-93ED-5A3D0D682445}" type="slidenum">
              <a:rPr lang="en-US" altLang="en-U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2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91839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2475" indent="-288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57288" indent="-2301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20838" indent="-2301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84388" indent="-2301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41588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98788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55988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13188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A65F49A-F859-45B1-A8E7-A51E2B1F4E47}" type="slidenum">
              <a:rPr lang="en-US" altLang="en-US">
                <a:solidFill>
                  <a:srgbClr val="000000"/>
                </a:solidFill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3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03643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2475" indent="-288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57288" indent="-2301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20838" indent="-2301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84388" indent="-2301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41588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98788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55988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13188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53093D0-D3B2-4DD4-B5F3-14ACB36671F4}" type="slidenum">
              <a:rPr lang="en-US" altLang="en-US">
                <a:solidFill>
                  <a:srgbClr val="000000"/>
                </a:solidFill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4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17093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2475" indent="-288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57288" indent="-2301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20838" indent="-2301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84388" indent="-2301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41588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98788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55988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13188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FA4AA55-2984-45D0-B7BA-F543072D4E61}" type="slidenum">
              <a:rPr lang="en-US" altLang="en-US">
                <a:solidFill>
                  <a:srgbClr val="000000"/>
                </a:solidFill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20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7271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2475" indent="-288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57288" indent="-2301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20838" indent="-2301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84388" indent="-2301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41588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98788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55988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13188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8D62919-CA77-4A00-AAEC-AF7438D7A007}" type="slidenum">
              <a:rPr lang="en-US" altLang="en-US">
                <a:solidFill>
                  <a:srgbClr val="000000"/>
                </a:solidFill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25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86724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2475" indent="-288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57288" indent="-2301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20838" indent="-2301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84388" indent="-2301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41588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98788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55988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13188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9C72D58-0F05-4B5D-AAE5-9142F366580C}" type="slidenum">
              <a:rPr lang="en-US" altLang="en-US">
                <a:solidFill>
                  <a:srgbClr val="000000"/>
                </a:solidFill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30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27571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2475" indent="-288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57288" indent="-2301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20838" indent="-2301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84388" indent="-2301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41588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98788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55988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13188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9C82622-A30F-40E6-AA2F-61DBCF38536F}" type="slidenum">
              <a:rPr lang="en-US" altLang="en-US">
                <a:solidFill>
                  <a:srgbClr val="000000"/>
                </a:solidFill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32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87897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2475" indent="-288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57288" indent="-2301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20838" indent="-2301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84388" indent="-2301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41588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98788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55988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13188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110F7A5-8BCD-4C41-AA40-D65E182E9322}" type="slidenum">
              <a:rPr lang="en-US" altLang="en-US">
                <a:solidFill>
                  <a:srgbClr val="000000"/>
                </a:solidFill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35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94309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938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344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49831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49831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568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599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90426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666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818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513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6162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19709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19147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" name="Rectangle 5"/>
          <p:cNvSpPr>
            <a:spLocks noChangeArrowheads="1"/>
          </p:cNvSpPr>
          <p:nvPr userDrawn="1"/>
        </p:nvSpPr>
        <p:spPr bwMode="auto">
          <a:xfrm>
            <a:off x="0" y="6642100"/>
            <a:ext cx="91440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800" dirty="0" smtClean="0"/>
              <a:t>www.nano4me.org</a:t>
            </a:r>
          </a:p>
        </p:txBody>
      </p:sp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0" y="6642100"/>
            <a:ext cx="91440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800" dirty="0" smtClean="0"/>
              <a:t>© </a:t>
            </a:r>
            <a:r>
              <a:rPr lang="en-US" altLang="en-US" sz="800" dirty="0" smtClean="0"/>
              <a:t>2018 </a:t>
            </a:r>
            <a:r>
              <a:rPr lang="en-US" altLang="en-US" sz="800" dirty="0" smtClean="0"/>
              <a:t>The Pennsylvania State University</a:t>
            </a:r>
          </a:p>
        </p:txBody>
      </p:sp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0" y="6642100"/>
            <a:ext cx="91440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en-US" altLang="en-US" sz="800" dirty="0" smtClean="0"/>
              <a:t>Probes,</a:t>
            </a:r>
            <a:r>
              <a:rPr lang="en-US" altLang="en-US" sz="800" baseline="0" dirty="0" smtClean="0"/>
              <a:t> Beams, and Waves</a:t>
            </a:r>
            <a:r>
              <a:rPr lang="en-US" altLang="en-US" sz="800" dirty="0" smtClean="0"/>
              <a:t> </a:t>
            </a:r>
            <a:fld id="{862CD6A4-F241-4398-B59C-ADF65728BD48}" type="slidenum">
              <a:rPr lang="en-US" altLang="en-US" sz="800" smtClean="0"/>
              <a:t>‹#›</a:t>
            </a:fld>
            <a:endParaRPr lang="en-US" altLang="en-US" sz="800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232" r:id="rId1"/>
    <p:sldLayoutId id="2147488233" r:id="rId2"/>
    <p:sldLayoutId id="2147488234" r:id="rId3"/>
    <p:sldLayoutId id="2147488235" r:id="rId4"/>
    <p:sldLayoutId id="2147488236" r:id="rId5"/>
    <p:sldLayoutId id="2147488237" r:id="rId6"/>
    <p:sldLayoutId id="2147488238" r:id="rId7"/>
    <p:sldLayoutId id="2147488239" r:id="rId8"/>
    <p:sldLayoutId id="2147488240" r:id="rId9"/>
    <p:sldLayoutId id="2147488241" r:id="rId10"/>
    <p:sldLayoutId id="214748824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blog.brukerafmprobes.com/wp-content/uploads/2011/06/p36-Scan-Spread-Resist-Micro-SSRM-main.jpg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adsabs.harvard.edu/cgi-bin/author_form?author=Chabrier,+G&amp;fullauthor=Chabrier,%20G.&amp;charset=ISO-8859-1&amp;db_key=PHY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adsabs.harvard.edu/cgi-bin/author_form?author=Ferrell,+T&amp;fullauthor=Ferrell,%20Trinidad%20L.&amp;charset=ISO-8859-1&amp;db_key=PHY" TargetMode="External"/><Relationship Id="rId4" Type="http://schemas.openxmlformats.org/officeDocument/2006/relationships/hyperlink" Target="http://adsabs.harvard.edu/cgi-bin/author_form?author=Warmack,+R&amp;fullauthor=Warmack,%20R.%20J.&amp;charset=ISO-8859-1&amp;db_key=PHY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5900" y="3068638"/>
            <a:ext cx="8712200" cy="2881312"/>
          </a:xfrm>
        </p:spPr>
        <p:txBody>
          <a:bodyPr/>
          <a:lstStyle/>
          <a:p>
            <a:r>
              <a:rPr lang="en-US" altLang="en-US" sz="4000" b="1" dirty="0" smtClean="0">
                <a:solidFill>
                  <a:schemeClr val="tx1"/>
                </a:solidFill>
              </a:rPr>
              <a:t>The Use of Probes, Beams, and Waves for Characterization at the Nano-Scale</a:t>
            </a:r>
            <a:endParaRPr lang="en-US" altLang="en-US" sz="2800" b="1" dirty="0" smtClean="0"/>
          </a:p>
        </p:txBody>
      </p:sp>
      <p:sp>
        <p:nvSpPr>
          <p:cNvPr id="1433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14341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3850"/>
            <a:ext cx="9144000" cy="215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upload.wikimedia.org/wikipedia/commons/thumb/3/39/Mechanical_filtering_of_surface_finish_trace.svg/220px-Mechanical_filtering_of_surface_finish_trace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288" y="2024063"/>
            <a:ext cx="386715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Rectangle 1"/>
          <p:cNvSpPr>
            <a:spLocks noChangeArrowheads="1"/>
          </p:cNvSpPr>
          <p:nvPr/>
        </p:nvSpPr>
        <p:spPr bwMode="auto">
          <a:xfrm>
            <a:off x="2455863" y="4652963"/>
            <a:ext cx="45720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900"/>
              <a:t>http://upload.wikimedia.org/wikipedia/commons/thumb/3/39/Mechanical_filtering_of_surface_finish_trace.svg/220px-Mechanical_filtering_of_surface_finish_trace.svg.png</a:t>
            </a:r>
          </a:p>
        </p:txBody>
      </p:sp>
      <p:sp>
        <p:nvSpPr>
          <p:cNvPr id="26628" name="Rectangle 2"/>
          <p:cNvSpPr>
            <a:spLocks noChangeArrowheads="1"/>
          </p:cNvSpPr>
          <p:nvPr/>
        </p:nvSpPr>
        <p:spPr bwMode="auto">
          <a:xfrm>
            <a:off x="1943100" y="441325"/>
            <a:ext cx="5767388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400">
                <a:cs typeface="Arial" panose="020B0604020202020204" pitchFamily="34" charset="0"/>
              </a:rPr>
              <a:t>Contact Profilometer</a:t>
            </a:r>
            <a:endParaRPr lang="en-US" altLang="en-US" sz="4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163" y="384175"/>
            <a:ext cx="4765675" cy="498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Rectangle 1"/>
          <p:cNvSpPr>
            <a:spLocks noChangeArrowheads="1"/>
          </p:cNvSpPr>
          <p:nvPr/>
        </p:nvSpPr>
        <p:spPr bwMode="auto">
          <a:xfrm>
            <a:off x="539750" y="4799013"/>
            <a:ext cx="8588375" cy="215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/>
              <a:t>Schematic drawing of the CFM setup. The sample rests on a piezoelectric x, y, z translator. A laser beam is reflected from the backside of the tip onto a photodiode to measure two types of tip-surface interactions. When the sample approaches, touches, and is withdrawn from the tip, the tip will move up and down in response to surface normal forces </a:t>
            </a:r>
            <a:r>
              <a:rPr lang="en-US" altLang="en-US" sz="1400" dirty="0" err="1"/>
              <a:t>Fz</a:t>
            </a:r>
            <a:r>
              <a:rPr lang="en-US" altLang="en-US" sz="1400" dirty="0"/>
              <a:t>, resulting in the vertical deflection signal </a:t>
            </a:r>
            <a:r>
              <a:rPr lang="en-US" altLang="en-US" sz="1400" dirty="0" err="1"/>
              <a:t>Vz</a:t>
            </a:r>
            <a:r>
              <a:rPr lang="en-US" altLang="en-US" sz="1400" dirty="0"/>
              <a:t>. The cantilever will also twist in response to friction forces </a:t>
            </a:r>
            <a:r>
              <a:rPr lang="en-US" altLang="en-US" sz="1400" dirty="0" err="1"/>
              <a:t>Fx</a:t>
            </a:r>
            <a:r>
              <a:rPr lang="en-US" altLang="en-US" sz="1400" dirty="0"/>
              <a:t>, yielding the lateral deflection signal </a:t>
            </a:r>
            <a:r>
              <a:rPr lang="en-US" altLang="en-US" sz="1400" dirty="0" err="1"/>
              <a:t>Vx.</a:t>
            </a:r>
            <a:r>
              <a:rPr lang="en-US" altLang="en-US" sz="1600" dirty="0" err="1"/>
              <a:t>The</a:t>
            </a:r>
            <a:r>
              <a:rPr lang="en-US" altLang="en-US" sz="1600" dirty="0"/>
              <a:t> inset illustrates the chemically specific interactions between a Au-coated, CH3-terminated tip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/>
              <a:t>contacting a COOH-terminated region of a sample.</a:t>
            </a:r>
            <a:r>
              <a:rPr lang="en-US" altLang="en-US" sz="900" dirty="0"/>
              <a:t>( From  </a:t>
            </a:r>
            <a:r>
              <a:rPr lang="en-US" altLang="en-US" sz="900" i="1" dirty="0" err="1">
                <a:solidFill>
                  <a:srgbClr val="000000"/>
                </a:solidFill>
              </a:rPr>
              <a:t>Noy</a:t>
            </a:r>
            <a:r>
              <a:rPr lang="en-US" altLang="en-US" sz="900" i="1" dirty="0">
                <a:solidFill>
                  <a:srgbClr val="000000"/>
                </a:solidFill>
              </a:rPr>
              <a:t>, A. et al.,</a:t>
            </a:r>
            <a:r>
              <a:rPr lang="en-US" altLang="en-US" sz="900" i="1" dirty="0" err="1">
                <a:solidFill>
                  <a:srgbClr val="000000"/>
                </a:solidFill>
              </a:rPr>
              <a:t>Annu</a:t>
            </a:r>
            <a:r>
              <a:rPr lang="en-US" altLang="en-US" sz="900" i="1" dirty="0">
                <a:solidFill>
                  <a:srgbClr val="000000"/>
                </a:solidFill>
              </a:rPr>
              <a:t>. Rev. Mater. Sci. 1997. 27:381–421)) </a:t>
            </a:r>
            <a:endParaRPr lang="en-US" altLang="en-US" sz="900" dirty="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600" dirty="0"/>
          </a:p>
        </p:txBody>
      </p:sp>
      <p:sp>
        <p:nvSpPr>
          <p:cNvPr id="27652" name="Rectangle 2"/>
          <p:cNvSpPr>
            <a:spLocks noChangeArrowheads="1"/>
          </p:cNvSpPr>
          <p:nvPr/>
        </p:nvSpPr>
        <p:spPr bwMode="auto">
          <a:xfrm>
            <a:off x="539750" y="80963"/>
            <a:ext cx="7840663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rgbClr val="000000"/>
                </a:solidFill>
              </a:rPr>
              <a:t> Chemical Force Microscopy</a:t>
            </a:r>
            <a:endParaRPr lang="en-US" altLang="en-US" sz="4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179388" y="9525"/>
            <a:ext cx="878205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rgbClr val="000000"/>
                </a:solidFill>
              </a:rPr>
              <a:t>Scanning Spreading Resistance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rgbClr val="000000"/>
                </a:solidFill>
              </a:rPr>
              <a:t> Microscopy</a:t>
            </a:r>
            <a:endParaRPr lang="en-US" altLang="en-US" sz="4400"/>
          </a:p>
        </p:txBody>
      </p:sp>
      <p:pic>
        <p:nvPicPr>
          <p:cNvPr id="28675" name="Picture 4" descr="http://blog.brukerafmprobes.com/wp-content/uploads/2011/06/p36-Scan-Spread-Resist-Micro-SSRM-main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913" y="1784350"/>
            <a:ext cx="4419600" cy="433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Rectangle 3"/>
          <p:cNvSpPr>
            <a:spLocks noChangeArrowheads="1"/>
          </p:cNvSpPr>
          <p:nvPr/>
        </p:nvSpPr>
        <p:spPr bwMode="auto">
          <a:xfrm>
            <a:off x="1763713" y="6092825"/>
            <a:ext cx="4572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 u="sng"/>
              <a:t>http://blog.brukerafmprobes.com/guide-to-spm-and-afm-modes/scanning-spreading-resistance-microscopy-ssrm/</a:t>
            </a:r>
            <a:endParaRPr lang="en-US" altLang="en-US" sz="9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-431800" y="0"/>
            <a:ext cx="10140950" cy="187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rgbClr val="000000"/>
                </a:solidFill>
              </a:rPr>
              <a:t>Scanning Spreading Resistance Microscopy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0000"/>
                </a:solidFill>
              </a:rPr>
              <a:t>(continued)</a:t>
            </a:r>
            <a:endParaRPr lang="en-US" altLang="en-US"/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2049463" y="5229225"/>
            <a:ext cx="4572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 u="sng"/>
              <a:t>http://blog.brukerafmprobes.com/guide-to-spm-and-afm-modes/scanning-spreading-resistance-microscopy-ssrm/</a:t>
            </a:r>
            <a:endParaRPr lang="en-US" altLang="en-US" sz="900"/>
          </a:p>
        </p:txBody>
      </p:sp>
      <p:pic>
        <p:nvPicPr>
          <p:cNvPr id="29700" name="Image-Maps_9201107131919286" descr="http://blog.brukerafmprobes.com/wp-content/uploads/2011/06/ssr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325" y="2497138"/>
            <a:ext cx="4329113" cy="245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70075" y="3389313"/>
            <a:ext cx="700088" cy="6651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702" name="Rectangle 4"/>
          <p:cNvSpPr>
            <a:spLocks noChangeArrowheads="1"/>
          </p:cNvSpPr>
          <p:nvPr/>
        </p:nvSpPr>
        <p:spPr bwMode="auto">
          <a:xfrm>
            <a:off x="1584325" y="4221163"/>
            <a:ext cx="792163" cy="5397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b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11113" y="9525"/>
            <a:ext cx="88296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rgbClr val="000000"/>
                </a:solidFill>
              </a:rPr>
              <a:t>Scanning Tunneling Microscopy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sp>
        <p:nvSpPr>
          <p:cNvPr id="2" name="Rectangle 1"/>
          <p:cNvSpPr/>
          <p:nvPr/>
        </p:nvSpPr>
        <p:spPr>
          <a:xfrm>
            <a:off x="1870075" y="3389313"/>
            <a:ext cx="700088" cy="6651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30724" name="Picture 2" descr="File:Quantum tunnel effect and its application to the scanning tunneling microscope.og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363" y="1811338"/>
            <a:ext cx="3646487" cy="274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5" name="Rectangle 4"/>
          <p:cNvSpPr>
            <a:spLocks noChangeArrowheads="1"/>
          </p:cNvSpPr>
          <p:nvPr/>
        </p:nvSpPr>
        <p:spPr bwMode="auto">
          <a:xfrm>
            <a:off x="827088" y="4789488"/>
            <a:ext cx="68278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http://en.wikipedia.org/wiki/Scanning_tunneling_microscope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11113" y="9525"/>
            <a:ext cx="88296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rgbClr val="000000"/>
                </a:solidFill>
              </a:rPr>
              <a:t>Scanning Tunneling Microscopy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sp>
        <p:nvSpPr>
          <p:cNvPr id="2" name="Rectangle 1"/>
          <p:cNvSpPr/>
          <p:nvPr/>
        </p:nvSpPr>
        <p:spPr>
          <a:xfrm>
            <a:off x="1870075" y="3389313"/>
            <a:ext cx="700088" cy="6651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31748" name="Picture 2" descr="http://www.nrel.gov/pv/measurements/images/photo_si_111_2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7388" y="1425575"/>
            <a:ext cx="1785937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9" name="Rectangle 3"/>
          <p:cNvSpPr>
            <a:spLocks noChangeArrowheads="1"/>
          </p:cNvSpPr>
          <p:nvPr/>
        </p:nvSpPr>
        <p:spPr bwMode="auto">
          <a:xfrm>
            <a:off x="2784475" y="4222750"/>
            <a:ext cx="28273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/>
              <a:t>http://www.nrel.gov/pv/measurements/images/photo_si_111_2d.jpg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293688" y="9525"/>
            <a:ext cx="8264525" cy="187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rgbClr val="000000"/>
                </a:solidFill>
              </a:rPr>
              <a:t>   Photon Scanning Tunneling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rgbClr val="000000"/>
                </a:solidFill>
              </a:rPr>
              <a:t>Microscopy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sp>
        <p:nvSpPr>
          <p:cNvPr id="2" name="Rectangle 1"/>
          <p:cNvSpPr/>
          <p:nvPr/>
        </p:nvSpPr>
        <p:spPr>
          <a:xfrm>
            <a:off x="1870075" y="3389313"/>
            <a:ext cx="700088" cy="6651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88" y="1343025"/>
            <a:ext cx="8007350" cy="414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3" name="Rectangle 2"/>
          <p:cNvSpPr>
            <a:spLocks noChangeArrowheads="1"/>
          </p:cNvSpPr>
          <p:nvPr/>
        </p:nvSpPr>
        <p:spPr bwMode="auto">
          <a:xfrm>
            <a:off x="2447925" y="5049838"/>
            <a:ext cx="900113" cy="3238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b="0">
              <a:latin typeface="Times New Roman" panose="02020603050405020304" pitchFamily="18" charset="0"/>
            </a:endParaRPr>
          </a:p>
        </p:txBody>
      </p:sp>
      <p:sp>
        <p:nvSpPr>
          <p:cNvPr id="32774" name="Rectangle 3"/>
          <p:cNvSpPr>
            <a:spLocks noChangeArrowheads="1"/>
          </p:cNvSpPr>
          <p:nvPr/>
        </p:nvSpPr>
        <p:spPr bwMode="auto">
          <a:xfrm>
            <a:off x="1763713" y="5368925"/>
            <a:ext cx="610235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/>
              <a:t>Goudonnet, Jean-Pierre; L. Salomon; F.  de Fornel; G. </a:t>
            </a:r>
            <a:r>
              <a:rPr lang="en-US" altLang="en-US" sz="1100">
                <a:hlinkClick r:id="rId3"/>
              </a:rPr>
              <a:t>Chabrier.</a:t>
            </a:r>
            <a:r>
              <a:rPr lang="en-US" altLang="en-US" sz="1100"/>
              <a:t>; R. </a:t>
            </a:r>
            <a:r>
              <a:rPr lang="en-US" altLang="en-US" sz="1100">
                <a:hlinkClick r:id="rId4"/>
              </a:rPr>
              <a:t>Warmack.</a:t>
            </a:r>
            <a:r>
              <a:rPr lang="en-US" altLang="en-US" sz="1100"/>
              <a:t>; T. </a:t>
            </a:r>
            <a:r>
              <a:rPr lang="en-US" altLang="en-US" sz="1100">
                <a:hlinkClick r:id="rId5"/>
              </a:rPr>
              <a:t>Ferrell</a:t>
            </a:r>
            <a:r>
              <a:rPr lang="en-US" altLang="en-US" sz="1100"/>
              <a:t>; “Photon scanning tunneling microscopy”, Proceedings of the SPIE, Volume 1400, p. 116-123 (1991).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496888" y="0"/>
            <a:ext cx="8027987" cy="661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rgbClr val="000000"/>
                </a:solidFill>
              </a:rPr>
              <a:t>  Near-field Scanning Optical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rgbClr val="000000"/>
                </a:solidFill>
              </a:rPr>
              <a:t>Microscopy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4400">
              <a:solidFill>
                <a:srgbClr val="0000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4400">
              <a:solidFill>
                <a:srgbClr val="0000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4400">
              <a:solidFill>
                <a:srgbClr val="0000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4400">
              <a:solidFill>
                <a:srgbClr val="0000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4400">
              <a:solidFill>
                <a:srgbClr val="0000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4400">
              <a:solidFill>
                <a:srgbClr val="0000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rgbClr val="000000"/>
                </a:solidFill>
              </a:rPr>
              <a:t> </a:t>
            </a:r>
            <a:r>
              <a:rPr lang="en-US" altLang="en-US">
                <a:solidFill>
                  <a:srgbClr val="000000"/>
                </a:solidFill>
              </a:rPr>
              <a:t>Side-stepping the diffraction limit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sp>
        <p:nvSpPr>
          <p:cNvPr id="2" name="Rectangle 1"/>
          <p:cNvSpPr/>
          <p:nvPr/>
        </p:nvSpPr>
        <p:spPr>
          <a:xfrm>
            <a:off x="1870075" y="3389313"/>
            <a:ext cx="700088" cy="6651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33796" name="Picture 2" descr="http://upload.wikimedia.org/wikipedia/commons/d/d1/Nearfield_optic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938" y="1354138"/>
            <a:ext cx="2636837" cy="298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7" name="Rectangle 3"/>
          <p:cNvSpPr>
            <a:spLocks noChangeArrowheads="1"/>
          </p:cNvSpPr>
          <p:nvPr/>
        </p:nvSpPr>
        <p:spPr bwMode="auto">
          <a:xfrm>
            <a:off x="2293938" y="4392613"/>
            <a:ext cx="39068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/>
              <a:t>"Nearfield optics" by Zogdog602 - Own work. Licensed under CC BY 3.0 via Wikimedia Commons - http://commons.wikimedia.org/wiki/File:Nearfield_optics.png#/media/File:Nearfield_optics.png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260350" y="0"/>
            <a:ext cx="8499475" cy="607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rgbClr val="000000"/>
                </a:solidFill>
              </a:rPr>
              <a:t>  Near-field Scanning Optical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rgbClr val="000000"/>
                </a:solidFill>
              </a:rPr>
              <a:t>Microscopy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4400">
              <a:solidFill>
                <a:srgbClr val="0000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4400">
              <a:solidFill>
                <a:srgbClr val="0000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4400">
              <a:solidFill>
                <a:srgbClr val="0000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4400">
              <a:solidFill>
                <a:srgbClr val="0000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4400">
              <a:solidFill>
                <a:srgbClr val="0000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4400">
              <a:solidFill>
                <a:srgbClr val="0000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0000"/>
                </a:solidFill>
              </a:rPr>
              <a:t>Side-stepping the diffraction limit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900"/>
              <a:t>http://www.bing.com/images/search?q=NSOM&amp;FORM=HDRSC2#view=detail&amp;id=E4BA304E0490CEADBC07BF2101A35EB6D735DA6D&amp;selectedIndex=6</a:t>
            </a:r>
          </a:p>
        </p:txBody>
      </p:sp>
      <p:sp>
        <p:nvSpPr>
          <p:cNvPr id="2" name="Rectangle 1"/>
          <p:cNvSpPr/>
          <p:nvPr/>
        </p:nvSpPr>
        <p:spPr>
          <a:xfrm>
            <a:off x="1870075" y="3389313"/>
            <a:ext cx="700088" cy="6651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34820" name="Picture 5" descr="http://www.photonics.com/images/Web/Articles/2006/4/13/Figure2_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1700213"/>
            <a:ext cx="1638300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775" y="2159000"/>
            <a:ext cx="6140450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Rectangle 1"/>
          <p:cNvSpPr>
            <a:spLocks noChangeArrowheads="1"/>
          </p:cNvSpPr>
          <p:nvPr/>
        </p:nvSpPr>
        <p:spPr bwMode="auto">
          <a:xfrm>
            <a:off x="1979613" y="4868863"/>
            <a:ext cx="4572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0"/>
              <a:t>Can match to standard infrared databases of molecular vibrations</a:t>
            </a:r>
            <a:endParaRPr lang="en-US" altLang="en-US" sz="1800"/>
          </a:p>
        </p:txBody>
      </p:sp>
      <p:sp>
        <p:nvSpPr>
          <p:cNvPr id="35844" name="Rectangle 1"/>
          <p:cNvSpPr>
            <a:spLocks noChangeArrowheads="1"/>
          </p:cNvSpPr>
          <p:nvPr/>
        </p:nvSpPr>
        <p:spPr bwMode="auto">
          <a:xfrm>
            <a:off x="323850" y="225425"/>
            <a:ext cx="8351838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rgbClr val="000000"/>
                </a:solidFill>
              </a:rPr>
              <a:t>Fourier Transform Infrared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rgbClr val="000000"/>
                </a:solidFill>
              </a:rPr>
              <a:t>Nanospectroscopy</a:t>
            </a:r>
            <a:endParaRPr lang="en-US" altLang="en-US" sz="4400"/>
          </a:p>
        </p:txBody>
      </p:sp>
      <p:sp>
        <p:nvSpPr>
          <p:cNvPr id="35845" name="Rectangle 2"/>
          <p:cNvSpPr>
            <a:spLocks noChangeArrowheads="1"/>
          </p:cNvSpPr>
          <p:nvPr/>
        </p:nvSpPr>
        <p:spPr bwMode="auto">
          <a:xfrm>
            <a:off x="1385888" y="5487988"/>
            <a:ext cx="6227762" cy="60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b="0">
                <a:solidFill>
                  <a:srgbClr val="000000"/>
                </a:solidFill>
              </a:rPr>
              <a:t>Huth,F;  Alexander Govyadinov; Sergiu Amarie; Wiwat Nuansing; Fritz Keilmann;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b="0">
                <a:solidFill>
                  <a:srgbClr val="000000"/>
                </a:solidFill>
              </a:rPr>
              <a:t>and Rainer Hillenbrand;</a:t>
            </a:r>
            <a:r>
              <a:rPr lang="en-US" altLang="en-US" sz="1100"/>
              <a:t> “</a:t>
            </a:r>
            <a:r>
              <a:rPr lang="en-US" altLang="en-US" sz="1100" b="0">
                <a:solidFill>
                  <a:srgbClr val="000000"/>
                </a:solidFill>
              </a:rPr>
              <a:t>Nano-FTIR Absorption Spectroscopy of Molecular Fingerprints at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b="0">
                <a:solidFill>
                  <a:srgbClr val="000000"/>
                </a:solidFill>
              </a:rPr>
              <a:t>20 nm Spatial Resolution”,</a:t>
            </a:r>
            <a:r>
              <a:rPr lang="it-IT" altLang="en-US" sz="1100" b="0">
                <a:solidFill>
                  <a:srgbClr val="000000"/>
                </a:solidFill>
              </a:rPr>
              <a:t> Nano Lett. 2012, 12, 3973−3978</a:t>
            </a:r>
            <a:endParaRPr lang="en-US" altLang="en-US" sz="1100" b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smtClean="0"/>
              <a:t/>
            </a:r>
            <a:br>
              <a:rPr lang="en-US" altLang="en-US" sz="3200" smtClean="0"/>
            </a:br>
            <a:endParaRPr lang="en-US" altLang="en-US" sz="3200" smtClean="0"/>
          </a:p>
        </p:txBody>
      </p:sp>
      <p:sp>
        <p:nvSpPr>
          <p:cNvPr id="18435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23850" y="657225"/>
            <a:ext cx="8229600" cy="4343400"/>
          </a:xfrm>
        </p:spPr>
        <p:txBody>
          <a:bodyPr/>
          <a:lstStyle/>
          <a:p>
            <a:pPr marL="0" indent="0" eaLnBrk="1" hangingPunct="1">
              <a:lnSpc>
                <a:spcPct val="120000"/>
              </a:lnSpc>
              <a:buFontTx/>
              <a:buNone/>
            </a:pPr>
            <a:endParaRPr lang="en-US" altLang="en-US" sz="2800" smtClean="0"/>
          </a:p>
          <a:p>
            <a:pPr marL="0" indent="0" eaLnBrk="1" hangingPunct="1">
              <a:lnSpc>
                <a:spcPct val="120000"/>
              </a:lnSpc>
              <a:buFontTx/>
              <a:buNone/>
            </a:pPr>
            <a:r>
              <a:rPr lang="en-US" altLang="en-US" sz="2800" smtClean="0"/>
              <a:t>The tools for characterizing materials and structures at the nano-scale</a:t>
            </a:r>
          </a:p>
          <a:p>
            <a:pPr marL="0" indent="0" eaLnBrk="1" hangingPunct="1">
              <a:lnSpc>
                <a:spcPct val="120000"/>
              </a:lnSpc>
              <a:buFontTx/>
              <a:buNone/>
            </a:pPr>
            <a:r>
              <a:rPr lang="en-US" altLang="en-US" sz="2800" smtClean="0"/>
              <a:t>Probes</a:t>
            </a:r>
          </a:p>
          <a:p>
            <a:pPr marL="0" indent="0" eaLnBrk="1" hangingPunct="1">
              <a:lnSpc>
                <a:spcPct val="120000"/>
              </a:lnSpc>
              <a:buFontTx/>
              <a:buNone/>
            </a:pPr>
            <a:r>
              <a:rPr lang="en-US" altLang="en-US" sz="2800" smtClean="0"/>
              <a:t>Photon beams</a:t>
            </a:r>
          </a:p>
          <a:p>
            <a:pPr marL="0" indent="0" eaLnBrk="1" hangingPunct="1">
              <a:lnSpc>
                <a:spcPct val="120000"/>
              </a:lnSpc>
              <a:buFontTx/>
              <a:buNone/>
            </a:pPr>
            <a:r>
              <a:rPr lang="en-US" altLang="en-US" sz="2800" smtClean="0"/>
              <a:t>Electron beams</a:t>
            </a:r>
          </a:p>
          <a:p>
            <a:pPr marL="0" indent="0" eaLnBrk="1" hangingPunct="1">
              <a:lnSpc>
                <a:spcPct val="120000"/>
              </a:lnSpc>
              <a:buFontTx/>
              <a:buNone/>
            </a:pPr>
            <a:r>
              <a:rPr lang="en-US" altLang="en-US" sz="2800" smtClean="0"/>
              <a:t>Ion beams</a:t>
            </a:r>
          </a:p>
          <a:p>
            <a:pPr marL="0" indent="0" eaLnBrk="1" hangingPunct="1">
              <a:lnSpc>
                <a:spcPct val="120000"/>
              </a:lnSpc>
              <a:buFontTx/>
              <a:buNone/>
            </a:pPr>
            <a:r>
              <a:rPr lang="en-US" altLang="en-US" sz="2800" smtClean="0"/>
              <a:t>Acoustic waves</a:t>
            </a:r>
          </a:p>
          <a:p>
            <a:pPr marL="0" indent="0" eaLnBrk="1" hangingPunct="1">
              <a:lnSpc>
                <a:spcPct val="120000"/>
              </a:lnSpc>
              <a:buFontTx/>
              <a:buNone/>
            </a:pPr>
            <a:endParaRPr lang="en-US" altLang="en-US" sz="2800" smtClean="0"/>
          </a:p>
        </p:txBody>
      </p:sp>
      <p:sp>
        <p:nvSpPr>
          <p:cNvPr id="18436" name="TextBox 3"/>
          <p:cNvSpPr txBox="1">
            <a:spLocks noChangeArrowheads="1"/>
          </p:cNvSpPr>
          <p:nvPr/>
        </p:nvSpPr>
        <p:spPr bwMode="auto">
          <a:xfrm>
            <a:off x="0" y="144463"/>
            <a:ext cx="91440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/>
              <a:t>Lecture 2 Outline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smtClean="0"/>
              <a:t/>
            </a:r>
            <a:br>
              <a:rPr lang="en-US" altLang="en-US" sz="3200" smtClean="0"/>
            </a:br>
            <a:endParaRPr lang="en-US" altLang="en-US" sz="3200" smtClean="0"/>
          </a:p>
        </p:txBody>
      </p:sp>
      <p:sp>
        <p:nvSpPr>
          <p:cNvPr id="36867" name="TextBox 3"/>
          <p:cNvSpPr txBox="1">
            <a:spLocks noChangeArrowheads="1"/>
          </p:cNvSpPr>
          <p:nvPr/>
        </p:nvSpPr>
        <p:spPr bwMode="auto">
          <a:xfrm>
            <a:off x="-720725" y="1928813"/>
            <a:ext cx="914400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/>
              <a:t>         Some Photon Beam Tools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360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36869" name="Rectangle 4"/>
          <p:cNvSpPr>
            <a:spLocks noChangeArrowheads="1"/>
          </p:cNvSpPr>
          <p:nvPr/>
        </p:nvSpPr>
        <p:spPr bwMode="auto">
          <a:xfrm>
            <a:off x="5508625" y="3068638"/>
            <a:ext cx="1835150" cy="11525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b="0">
              <a:latin typeface="Times New Roman" panose="02020603050405020304" pitchFamily="18" charset="0"/>
            </a:endParaRPr>
          </a:p>
        </p:txBody>
      </p:sp>
      <p:sp>
        <p:nvSpPr>
          <p:cNvPr id="36870" name="Rectangle 5"/>
          <p:cNvSpPr>
            <a:spLocks noChangeArrowheads="1"/>
          </p:cNvSpPr>
          <p:nvPr/>
        </p:nvSpPr>
        <p:spPr bwMode="auto">
          <a:xfrm>
            <a:off x="6696075" y="4545013"/>
            <a:ext cx="252413" cy="2889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b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27038" y="452438"/>
          <a:ext cx="8572500" cy="37798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6777"/>
                <a:gridCol w="2535677"/>
                <a:gridCol w="2530046"/>
              </a:tblGrid>
              <a:tr h="518197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Photon</a:t>
                      </a:r>
                      <a:r>
                        <a:rPr lang="en-US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Beam</a:t>
                      </a:r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Techniques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45718" marB="45718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Physics used to sense surface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45718" marB="45718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Comments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45718" marB="45718"/>
                </a:tc>
              </a:tr>
              <a:tr h="944959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Raman spectroscopy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45718" marB="45718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Wave</a:t>
                      </a:r>
                      <a:r>
                        <a:rPr lang="en-US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and p</a:t>
                      </a:r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article nature of electromagnetic phenomenon</a:t>
                      </a:r>
                    </a:p>
                    <a:p>
                      <a:pPr algn="l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Particle nature</a:t>
                      </a:r>
                      <a:r>
                        <a:rPr lang="en-US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of vibrational phenomenon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45718" marB="45718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Good for determining bonding structure; i.e., crystalline,</a:t>
                      </a:r>
                      <a:r>
                        <a:rPr lang="en-US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amorphous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45718" marB="45718"/>
                </a:tc>
              </a:tr>
              <a:tr h="944959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Photoelectron spectroscopy</a:t>
                      </a:r>
                    </a:p>
                    <a:p>
                      <a:pPr algn="l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(Photoemission spectroscopy)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45718" marB="45718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article nature of electromagnetic phenomenon</a:t>
                      </a:r>
                    </a:p>
                    <a:p>
                      <a:pPr algn="l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Quantization of  electron energy levels in solids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45718" marB="45718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Chemical analysis uses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45718" marB="45718"/>
                </a:tc>
              </a:tr>
              <a:tr h="1371721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effectLst/>
                        </a:rPr>
                        <a:t>X-ray fluorescence (XRF) spectroscopy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45718" marB="45718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article nature of electromagnetic phenomenon</a:t>
                      </a:r>
                    </a:p>
                    <a:p>
                      <a:pPr algn="l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Quantization of  electron energy levels in solids</a:t>
                      </a:r>
                    </a:p>
                    <a:p>
                      <a:pPr algn="l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Fluorescence</a:t>
                      </a:r>
                    </a:p>
                    <a:p>
                      <a:pPr algn="l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45718" marB="45718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Uses</a:t>
                      </a:r>
                      <a:r>
                        <a:rPr lang="en-US" sz="14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</a:t>
                      </a: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igh-energy X-rays or </a:t>
                      </a:r>
                      <a:r>
                        <a:rPr lang="en-US" sz="14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gamma rays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Used for c</a:t>
                      </a:r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hemical analysis uses</a:t>
                      </a:r>
                    </a:p>
                    <a:p>
                      <a:pPr algn="l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45718" marB="45718"/>
                </a:tc>
              </a:tr>
            </a:tbl>
          </a:graphicData>
        </a:graphic>
      </p:graphicFrame>
      <p:sp>
        <p:nvSpPr>
          <p:cNvPr id="37912" name="TextBox 5"/>
          <p:cNvSpPr txBox="1">
            <a:spLocks noChangeArrowheads="1"/>
          </p:cNvSpPr>
          <p:nvPr/>
        </p:nvSpPr>
        <p:spPr bwMode="auto">
          <a:xfrm>
            <a:off x="0" y="0"/>
            <a:ext cx="914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Some Photon Beam Tools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1" descr="http://www.ibsenphotonics.com/wp-content/uploads/Raman-syste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1430338"/>
            <a:ext cx="4951413" cy="364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Rectangle 2"/>
          <p:cNvSpPr>
            <a:spLocks noChangeArrowheads="1"/>
          </p:cNvSpPr>
          <p:nvPr/>
        </p:nvSpPr>
        <p:spPr bwMode="auto">
          <a:xfrm>
            <a:off x="2303463" y="4833938"/>
            <a:ext cx="457200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/>
              <a:t>http://www.ibsenphotonics.com/wp-content/uploads/Raman-system.png</a:t>
            </a:r>
          </a:p>
        </p:txBody>
      </p:sp>
      <p:sp>
        <p:nvSpPr>
          <p:cNvPr id="38916" name="Rectangle 3"/>
          <p:cNvSpPr>
            <a:spLocks noChangeArrowheads="1"/>
          </p:cNvSpPr>
          <p:nvPr/>
        </p:nvSpPr>
        <p:spPr bwMode="auto">
          <a:xfrm>
            <a:off x="1727200" y="547688"/>
            <a:ext cx="5957888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400"/>
              <a:t>Raman Spectroscopy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upload.wikimedia.org/wikipedia/commons/8/83/ARPESgenera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425" y="1916113"/>
            <a:ext cx="6488113" cy="378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Rectangle 2"/>
          <p:cNvSpPr>
            <a:spLocks noChangeArrowheads="1"/>
          </p:cNvSpPr>
          <p:nvPr/>
        </p:nvSpPr>
        <p:spPr bwMode="auto">
          <a:xfrm>
            <a:off x="677863" y="373063"/>
            <a:ext cx="7869237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400"/>
              <a:t>Photoelectron Spectroscopy</a:t>
            </a:r>
          </a:p>
        </p:txBody>
      </p:sp>
      <p:sp>
        <p:nvSpPr>
          <p:cNvPr id="39940" name="Rectangle 1"/>
          <p:cNvSpPr>
            <a:spLocks noChangeArrowheads="1"/>
          </p:cNvSpPr>
          <p:nvPr/>
        </p:nvSpPr>
        <p:spPr bwMode="auto">
          <a:xfrm>
            <a:off x="2663825" y="5614988"/>
            <a:ext cx="457200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/>
              <a:t>http://en.wikipedia.org/wiki/Photoemission_spectroscopy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"/>
          <p:cNvSpPr>
            <a:spLocks noChangeArrowheads="1"/>
          </p:cNvSpPr>
          <p:nvPr/>
        </p:nvSpPr>
        <p:spPr bwMode="auto">
          <a:xfrm>
            <a:off x="-69850" y="333375"/>
            <a:ext cx="92837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/>
              <a:t>X-ray Fluorescence Spectroscopy</a:t>
            </a:r>
          </a:p>
        </p:txBody>
      </p:sp>
      <p:pic>
        <p:nvPicPr>
          <p:cNvPr id="40963" name="Picture 4" descr="http://upload.wikimedia.org/wikipedia/commons/thumb/4/41/X-ray_fluorescence_simple_figure.svg/1716px-X-ray_fluorescence_simple_figure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8" y="1101725"/>
            <a:ext cx="8467725" cy="390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4" name="Rectangle 2"/>
          <p:cNvSpPr>
            <a:spLocks noChangeArrowheads="1"/>
          </p:cNvSpPr>
          <p:nvPr/>
        </p:nvSpPr>
        <p:spPr bwMode="auto">
          <a:xfrm>
            <a:off x="3024188" y="4822825"/>
            <a:ext cx="4572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/>
              <a:t>http://en.wikipedia.org/wiki/X-ray_fluorescence#/media/File:X-ray_fluorescence_simple_figure.svg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smtClean="0"/>
              <a:t/>
            </a:r>
            <a:br>
              <a:rPr lang="en-US" altLang="en-US" sz="3200" smtClean="0"/>
            </a:br>
            <a:endParaRPr lang="en-US" altLang="en-US" sz="3200" smtClean="0"/>
          </a:p>
        </p:txBody>
      </p:sp>
      <p:sp>
        <p:nvSpPr>
          <p:cNvPr id="41987" name="TextBox 3"/>
          <p:cNvSpPr txBox="1">
            <a:spLocks noChangeArrowheads="1"/>
          </p:cNvSpPr>
          <p:nvPr/>
        </p:nvSpPr>
        <p:spPr bwMode="auto">
          <a:xfrm>
            <a:off x="-720725" y="1928813"/>
            <a:ext cx="914400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/>
              <a:t>         Some Light Wave Tools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360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41989" name="Rectangle 4"/>
          <p:cNvSpPr>
            <a:spLocks noChangeArrowheads="1"/>
          </p:cNvSpPr>
          <p:nvPr/>
        </p:nvSpPr>
        <p:spPr bwMode="auto">
          <a:xfrm>
            <a:off x="5508625" y="3068638"/>
            <a:ext cx="1835150" cy="11525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b="0">
              <a:latin typeface="Times New Roman" panose="02020603050405020304" pitchFamily="18" charset="0"/>
            </a:endParaRPr>
          </a:p>
        </p:txBody>
      </p:sp>
      <p:sp>
        <p:nvSpPr>
          <p:cNvPr id="41990" name="Rectangle 5"/>
          <p:cNvSpPr>
            <a:spLocks noChangeArrowheads="1"/>
          </p:cNvSpPr>
          <p:nvPr/>
        </p:nvSpPr>
        <p:spPr bwMode="auto">
          <a:xfrm>
            <a:off x="6696075" y="4545013"/>
            <a:ext cx="252413" cy="2889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b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31800" y="765175"/>
          <a:ext cx="8572500" cy="30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6777"/>
                <a:gridCol w="2535677"/>
                <a:gridCol w="2530046"/>
              </a:tblGrid>
              <a:tr h="518153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Light</a:t>
                      </a:r>
                      <a:r>
                        <a:rPr lang="en-US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Wave</a:t>
                      </a:r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Techniques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45714" marB="45714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Physics used to sense surface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45714" marB="45714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Comments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45714" marB="45714"/>
                </a:tc>
              </a:tr>
              <a:tr h="137160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Fluorescence Microscopy</a:t>
                      </a:r>
                    </a:p>
                    <a:p>
                      <a:pPr algn="l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45714" marB="45714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Wave and p</a:t>
                      </a:r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article nature of electromagnetic phenomenon</a:t>
                      </a:r>
                    </a:p>
                    <a:p>
                      <a:pPr algn="l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Quantization of  electron energy levels in solids</a:t>
                      </a:r>
                    </a:p>
                    <a:p>
                      <a:pPr algn="l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Fluorescence</a:t>
                      </a:r>
                    </a:p>
                    <a:p>
                      <a:pPr algn="l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45714" marB="45714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 give an image locating individual molecules</a:t>
                      </a:r>
                    </a:p>
                    <a:p>
                      <a:pPr algn="l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Side-steps the diffraction limit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45714" marB="45714"/>
                </a:tc>
              </a:tr>
              <a:tr h="1158242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Fourier Transform IR Spectroscopy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45714" marB="45714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Wave and p</a:t>
                      </a:r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article nature of electromagnetic phenomenon</a:t>
                      </a:r>
                    </a:p>
                    <a:p>
                      <a:pPr algn="l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Vibrational levels in solids</a:t>
                      </a:r>
                    </a:p>
                    <a:p>
                      <a:pPr algn="l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45714" marB="4571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Gives an infrared spectrum of absorption, emission</a:t>
                      </a:r>
                      <a:endParaRPr lang="en-US" sz="14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Bonding energies</a:t>
                      </a:r>
                    </a:p>
                    <a:p>
                      <a:pPr algn="l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Structure</a:t>
                      </a:r>
                    </a:p>
                    <a:p>
                      <a:pPr algn="l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Chemical analysis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45714" marB="45714"/>
                </a:tc>
              </a:tr>
            </a:tbl>
          </a:graphicData>
        </a:graphic>
      </p:graphicFrame>
      <p:sp>
        <p:nvSpPr>
          <p:cNvPr id="43028" name="TextBox 5"/>
          <p:cNvSpPr txBox="1">
            <a:spLocks noChangeArrowheads="1"/>
          </p:cNvSpPr>
          <p:nvPr/>
        </p:nvSpPr>
        <p:spPr bwMode="auto">
          <a:xfrm>
            <a:off x="0" y="0"/>
            <a:ext cx="914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Some Light Wave Tools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1" descr="http://upload.wikimedia.org/wikipedia/commons/b/b1/Optical_microscope_nikon_alphaphot_%2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1736725"/>
            <a:ext cx="2716212" cy="326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5" name="Rectangle 2"/>
          <p:cNvSpPr>
            <a:spLocks noChangeArrowheads="1"/>
          </p:cNvSpPr>
          <p:nvPr/>
        </p:nvSpPr>
        <p:spPr bwMode="auto">
          <a:xfrm>
            <a:off x="2682875" y="5130800"/>
            <a:ext cx="2860675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 u="sng"/>
              <a:t>http://en.wikipedia.org/wiki/Optical_microscope</a:t>
            </a:r>
            <a:endParaRPr lang="en-US" altLang="en-US" sz="900"/>
          </a:p>
        </p:txBody>
      </p:sp>
      <p:sp>
        <p:nvSpPr>
          <p:cNvPr id="44036" name="Rectangle 3"/>
          <p:cNvSpPr>
            <a:spLocks noChangeArrowheads="1"/>
          </p:cNvSpPr>
          <p:nvPr/>
        </p:nvSpPr>
        <p:spPr bwMode="auto">
          <a:xfrm>
            <a:off x="1295400" y="347663"/>
            <a:ext cx="64897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/>
              <a:t>Some Light Wave Tools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/>
              <a:t>Fluorescence Microscopy</a:t>
            </a:r>
          </a:p>
        </p:txBody>
      </p:sp>
      <p:sp>
        <p:nvSpPr>
          <p:cNvPr id="44037" name="Rectangle 4"/>
          <p:cNvSpPr>
            <a:spLocks noChangeArrowheads="1"/>
          </p:cNvSpPr>
          <p:nvPr/>
        </p:nvSpPr>
        <p:spPr bwMode="auto">
          <a:xfrm>
            <a:off x="1773238" y="5516563"/>
            <a:ext cx="48260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Uses fluorescence produced by incoming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            light to generate an image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3"/>
          <p:cNvSpPr>
            <a:spLocks noChangeArrowheads="1"/>
          </p:cNvSpPr>
          <p:nvPr/>
        </p:nvSpPr>
        <p:spPr bwMode="auto">
          <a:xfrm>
            <a:off x="1295400" y="347663"/>
            <a:ext cx="64897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/>
              <a:t>Some Light Wave Tools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/>
              <a:t> Fluorescence Microscopy</a:t>
            </a:r>
          </a:p>
        </p:txBody>
      </p:sp>
      <p:pic>
        <p:nvPicPr>
          <p:cNvPr id="45059" name="Picture 2" descr="http://upload.wikimedia.org/wikipedia/commons/d/dc/Single_YFP_molecule_superresolution_microscop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088" y="1504950"/>
            <a:ext cx="2095500" cy="423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0" name="Rectangle 6"/>
          <p:cNvSpPr>
            <a:spLocks noChangeArrowheads="1"/>
          </p:cNvSpPr>
          <p:nvPr/>
        </p:nvSpPr>
        <p:spPr bwMode="auto">
          <a:xfrm>
            <a:off x="863600" y="5743575"/>
            <a:ext cx="7200900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Single YFP molecule detection in a human cancer cell. Typical distance measurements in the 15 nm range </a:t>
            </a:r>
            <a:r>
              <a:rPr lang="en-US" altLang="en-US" sz="900"/>
              <a:t>http://en.wikipedia.org/wiki/Fluorescence_microscope#/media/File:Single_YFP_molecule_superresolution_microscopy.png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http://www.expertsmind.com/CMSImages/19_IR%20Spectru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100" y="404813"/>
            <a:ext cx="4897438" cy="600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3" name="Rectangle 1"/>
          <p:cNvSpPr>
            <a:spLocks noChangeArrowheads="1"/>
          </p:cNvSpPr>
          <p:nvPr/>
        </p:nvSpPr>
        <p:spPr bwMode="auto">
          <a:xfrm>
            <a:off x="522288" y="6345238"/>
            <a:ext cx="77406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/>
              <a:t>http://www.bing.com/images/search?q=IR+Spectra+Functional+Groups&amp;Form=IQFRDR#view=detail&amp;id=623B1375E5673B0F675A0A6DB45328906F1BF895&amp;selectedIndex=0</a:t>
            </a:r>
          </a:p>
        </p:txBody>
      </p:sp>
      <p:sp>
        <p:nvSpPr>
          <p:cNvPr id="46084" name="Rectangle 2"/>
          <p:cNvSpPr>
            <a:spLocks noChangeArrowheads="1"/>
          </p:cNvSpPr>
          <p:nvPr/>
        </p:nvSpPr>
        <p:spPr bwMode="auto">
          <a:xfrm>
            <a:off x="2519363" y="42863"/>
            <a:ext cx="38909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Some Infrared Spectroscopy Data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smtClean="0">
                <a:cs typeface="Arial" panose="020B0604020202020204" pitchFamily="34" charset="0"/>
              </a:rPr>
              <a:t/>
            </a:r>
            <a:br>
              <a:rPr lang="en-US" altLang="en-US" sz="3200" smtClean="0">
                <a:cs typeface="Arial" panose="020B0604020202020204" pitchFamily="34" charset="0"/>
              </a:rPr>
            </a:br>
            <a:endParaRPr lang="en-US" altLang="en-US" sz="3200" smtClean="0">
              <a:cs typeface="Arial" panose="020B0604020202020204" pitchFamily="34" charset="0"/>
            </a:endParaRPr>
          </a:p>
        </p:txBody>
      </p:sp>
      <p:sp>
        <p:nvSpPr>
          <p:cNvPr id="19459" name="TextBox 3"/>
          <p:cNvSpPr txBox="1">
            <a:spLocks noChangeArrowheads="1"/>
          </p:cNvSpPr>
          <p:nvPr/>
        </p:nvSpPr>
        <p:spPr bwMode="auto">
          <a:xfrm>
            <a:off x="-373063" y="0"/>
            <a:ext cx="9144001" cy="760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>
                <a:cs typeface="Arial" panose="020B0604020202020204" pitchFamily="34" charset="0"/>
              </a:rPr>
              <a:t>      </a:t>
            </a:r>
            <a:r>
              <a:rPr lang="en-US" altLang="en-US" sz="4000">
                <a:cs typeface="Arial" panose="020B0604020202020204" pitchFamily="34" charset="0"/>
              </a:rPr>
              <a:t>We saw last lecture that some techniques were termed  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>
                <a:cs typeface="Arial" panose="020B0604020202020204" pitchFamily="34" charset="0"/>
              </a:rPr>
              <a:t>  microscopies and some were termed spectroscopies.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>
                <a:cs typeface="Arial" panose="020B0604020202020204" pitchFamily="34" charset="0"/>
              </a:rPr>
              <a:t> What is the difference?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0">
                <a:cs typeface="Arial" panose="020B0604020202020204" pitchFamily="34" charset="0"/>
              </a:rPr>
              <a:t>       </a:t>
            </a:r>
            <a:r>
              <a:rPr lang="en-US" altLang="en-US" sz="2800">
                <a:cs typeface="Arial" panose="020B0604020202020204" pitchFamily="34" charset="0"/>
              </a:rPr>
              <a:t>Microscopies </a:t>
            </a:r>
            <a:r>
              <a:rPr lang="en-US" altLang="en-US" sz="2800" b="0">
                <a:cs typeface="Arial" panose="020B0604020202020204" pitchFamily="34" charset="0"/>
              </a:rPr>
              <a:t>produce images---they are for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0">
                <a:cs typeface="Arial" panose="020B0604020202020204" pitchFamily="34" charset="0"/>
              </a:rPr>
              <a:t>       “seeing”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 b="0"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0">
                <a:cs typeface="Arial" panose="020B0604020202020204" pitchFamily="34" charset="0"/>
              </a:rPr>
              <a:t>       </a:t>
            </a:r>
            <a:r>
              <a:rPr lang="en-US" altLang="en-US" sz="2800">
                <a:cs typeface="Arial" panose="020B0604020202020204" pitchFamily="34" charset="0"/>
              </a:rPr>
              <a:t>Spectroscopies</a:t>
            </a:r>
            <a:r>
              <a:rPr lang="en-US" altLang="en-US" sz="2800" b="0">
                <a:cs typeface="Arial" panose="020B0604020202020204" pitchFamily="34" charset="0"/>
              </a:rPr>
              <a:t> measure energy or wavelength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0">
                <a:cs typeface="Arial" panose="020B0604020202020204" pitchFamily="34" charset="0"/>
              </a:rPr>
              <a:t>       differences to deduce information---they are for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0">
                <a:cs typeface="Arial" panose="020B0604020202020204" pitchFamily="34" charset="0"/>
              </a:rPr>
              <a:t>       uses such as chemical detection.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0">
                <a:cs typeface="Arial" panose="020B0604020202020204" pitchFamily="34" charset="0"/>
              </a:rPr>
              <a:t>       (Today the terms Spectroscopy and Spectrometry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0">
                <a:cs typeface="Arial" panose="020B0604020202020204" pitchFamily="34" charset="0"/>
              </a:rPr>
              <a:t>       are generally used interchangeably)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smtClean="0"/>
              <a:t/>
            </a:r>
            <a:br>
              <a:rPr lang="en-US" altLang="en-US" sz="3200" smtClean="0"/>
            </a:br>
            <a:endParaRPr lang="en-US" altLang="en-US" sz="3200" smtClean="0"/>
          </a:p>
        </p:txBody>
      </p:sp>
      <p:sp>
        <p:nvSpPr>
          <p:cNvPr id="47107" name="TextBox 3"/>
          <p:cNvSpPr txBox="1">
            <a:spLocks noChangeArrowheads="1"/>
          </p:cNvSpPr>
          <p:nvPr/>
        </p:nvSpPr>
        <p:spPr bwMode="auto">
          <a:xfrm>
            <a:off x="-720725" y="1928813"/>
            <a:ext cx="914400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/>
              <a:t>         Some Phonon Tools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360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47109" name="Rectangle 4"/>
          <p:cNvSpPr>
            <a:spLocks noChangeArrowheads="1"/>
          </p:cNvSpPr>
          <p:nvPr/>
        </p:nvSpPr>
        <p:spPr bwMode="auto">
          <a:xfrm>
            <a:off x="5508625" y="3068638"/>
            <a:ext cx="1835150" cy="11525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b="0">
              <a:latin typeface="Times New Roman" panose="02020603050405020304" pitchFamily="18" charset="0"/>
            </a:endParaRPr>
          </a:p>
        </p:txBody>
      </p:sp>
      <p:sp>
        <p:nvSpPr>
          <p:cNvPr id="47110" name="Rectangle 5"/>
          <p:cNvSpPr>
            <a:spLocks noChangeArrowheads="1"/>
          </p:cNvSpPr>
          <p:nvPr/>
        </p:nvSpPr>
        <p:spPr bwMode="auto">
          <a:xfrm>
            <a:off x="6696075" y="4545013"/>
            <a:ext cx="252413" cy="2889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b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31800" y="1089025"/>
          <a:ext cx="8572500" cy="14636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6777"/>
                <a:gridCol w="2535677"/>
                <a:gridCol w="2530046"/>
              </a:tblGrid>
              <a:tr h="518364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Phonon</a:t>
                      </a:r>
                      <a:r>
                        <a:rPr lang="en-US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Technique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45708" marB="45708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Physics used to sense surface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45708" marB="45708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Comments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45708" marB="45708"/>
                </a:tc>
              </a:tr>
              <a:tr h="945311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Raman spectroscopy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45708" marB="45708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Wave</a:t>
                      </a:r>
                      <a:r>
                        <a:rPr lang="en-US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and p</a:t>
                      </a:r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article nature of electromagnetic phenomenon</a:t>
                      </a:r>
                    </a:p>
                    <a:p>
                      <a:pPr algn="l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Particle nature</a:t>
                      </a:r>
                      <a:r>
                        <a:rPr lang="en-US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of vibrational phenomenon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45708" marB="45708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Good for determining bonding structure; i.e., crystalline,</a:t>
                      </a:r>
                      <a:r>
                        <a:rPr lang="en-US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amorphous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45708" marB="45708"/>
                </a:tc>
              </a:tr>
            </a:tbl>
          </a:graphicData>
        </a:graphic>
      </p:graphicFrame>
      <p:sp>
        <p:nvSpPr>
          <p:cNvPr id="48144" name="TextBox 5"/>
          <p:cNvSpPr txBox="1">
            <a:spLocks noChangeArrowheads="1"/>
          </p:cNvSpPr>
          <p:nvPr/>
        </p:nvSpPr>
        <p:spPr bwMode="auto">
          <a:xfrm>
            <a:off x="0" y="0"/>
            <a:ext cx="914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Some Phonon Tools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smtClean="0"/>
              <a:t/>
            </a:r>
            <a:br>
              <a:rPr lang="en-US" altLang="en-US" sz="3200" smtClean="0"/>
            </a:br>
            <a:endParaRPr lang="en-US" altLang="en-US" sz="3200" smtClean="0"/>
          </a:p>
        </p:txBody>
      </p:sp>
      <p:sp>
        <p:nvSpPr>
          <p:cNvPr id="49155" name="TextBox 3"/>
          <p:cNvSpPr txBox="1">
            <a:spLocks noChangeArrowheads="1"/>
          </p:cNvSpPr>
          <p:nvPr/>
        </p:nvSpPr>
        <p:spPr bwMode="auto">
          <a:xfrm>
            <a:off x="-720725" y="1928813"/>
            <a:ext cx="914400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/>
              <a:t>         Some Acoustic Wave Tools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360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49157" name="Rectangle 4"/>
          <p:cNvSpPr>
            <a:spLocks noChangeArrowheads="1"/>
          </p:cNvSpPr>
          <p:nvPr/>
        </p:nvSpPr>
        <p:spPr bwMode="auto">
          <a:xfrm>
            <a:off x="5508625" y="3068638"/>
            <a:ext cx="1835150" cy="11525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b="0">
              <a:latin typeface="Times New Roman" panose="02020603050405020304" pitchFamily="18" charset="0"/>
            </a:endParaRPr>
          </a:p>
        </p:txBody>
      </p:sp>
      <p:sp>
        <p:nvSpPr>
          <p:cNvPr id="49158" name="Rectangle 5"/>
          <p:cNvSpPr>
            <a:spLocks noChangeArrowheads="1"/>
          </p:cNvSpPr>
          <p:nvPr/>
        </p:nvSpPr>
        <p:spPr bwMode="auto">
          <a:xfrm>
            <a:off x="6696075" y="4545013"/>
            <a:ext cx="252413" cy="2889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b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95288" y="1160463"/>
          <a:ext cx="8572500" cy="10366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6777"/>
                <a:gridCol w="2535677"/>
                <a:gridCol w="2530046"/>
              </a:tblGrid>
              <a:tr h="518319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Photon</a:t>
                      </a:r>
                      <a:r>
                        <a:rPr lang="en-US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Beam</a:t>
                      </a:r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Techniques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45728" marB="45728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Physics used to sense surface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45728" marB="45728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Comments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45728" marB="45728"/>
                </a:tc>
              </a:tr>
              <a:tr h="51831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400" dirty="0" smtClean="0"/>
                        <a:t>Acoustic Wave Microscope</a:t>
                      </a:r>
                    </a:p>
                    <a:p>
                      <a:pPr algn="l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45728" marB="45728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Use near-field to overcome diffraction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45728" marB="45728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Used to study elastic properties of materials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45728" marB="45728"/>
                </a:tc>
              </a:tr>
            </a:tbl>
          </a:graphicData>
        </a:graphic>
      </p:graphicFrame>
      <p:sp>
        <p:nvSpPr>
          <p:cNvPr id="50192" name="TextBox 5"/>
          <p:cNvSpPr txBox="1">
            <a:spLocks noChangeArrowheads="1"/>
          </p:cNvSpPr>
          <p:nvPr/>
        </p:nvSpPr>
        <p:spPr bwMode="auto">
          <a:xfrm>
            <a:off x="0" y="0"/>
            <a:ext cx="914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Some Acoustic Wave Tools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Box 5"/>
          <p:cNvSpPr txBox="1">
            <a:spLocks noChangeArrowheads="1"/>
          </p:cNvSpPr>
          <p:nvPr/>
        </p:nvSpPr>
        <p:spPr bwMode="auto">
          <a:xfrm>
            <a:off x="0" y="0"/>
            <a:ext cx="914400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/>
              <a:t>Some Acoustic Wave Tools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Scanning Acoustic Wave Microscope</a:t>
            </a:r>
          </a:p>
        </p:txBody>
      </p:sp>
      <p:pic>
        <p:nvPicPr>
          <p:cNvPr id="5120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2012950"/>
            <a:ext cx="8572500" cy="283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4" name="Rectangle 2"/>
          <p:cNvSpPr>
            <a:spLocks noChangeArrowheads="1"/>
          </p:cNvSpPr>
          <p:nvPr/>
        </p:nvSpPr>
        <p:spPr bwMode="auto">
          <a:xfrm>
            <a:off x="285750" y="4184650"/>
            <a:ext cx="830263" cy="180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b="0">
              <a:latin typeface="Times New Roman" panose="02020603050405020304" pitchFamily="18" charset="0"/>
            </a:endParaRPr>
          </a:p>
        </p:txBody>
      </p:sp>
      <p:pic>
        <p:nvPicPr>
          <p:cNvPr id="5120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944563"/>
            <a:ext cx="848360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6" name="Rectangle 3"/>
          <p:cNvSpPr>
            <a:spLocks noChangeArrowheads="1"/>
          </p:cNvSpPr>
          <p:nvPr/>
        </p:nvSpPr>
        <p:spPr bwMode="auto">
          <a:xfrm>
            <a:off x="7920038" y="1373188"/>
            <a:ext cx="539750" cy="3635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b="0">
              <a:latin typeface="Times New Roman" panose="02020603050405020304" pitchFamily="18" charset="0"/>
            </a:endParaRPr>
          </a:p>
        </p:txBody>
      </p:sp>
      <p:sp>
        <p:nvSpPr>
          <p:cNvPr id="51207" name="Rectangle 5"/>
          <p:cNvSpPr>
            <a:spLocks noChangeArrowheads="1"/>
          </p:cNvSpPr>
          <p:nvPr/>
        </p:nvSpPr>
        <p:spPr bwMode="auto">
          <a:xfrm>
            <a:off x="142875" y="1554163"/>
            <a:ext cx="8316913" cy="3984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b="0">
              <a:latin typeface="Times New Roman" panose="02020603050405020304" pitchFamily="18" charset="0"/>
            </a:endParaRPr>
          </a:p>
        </p:txBody>
      </p:sp>
      <p:pic>
        <p:nvPicPr>
          <p:cNvPr id="5120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4706938"/>
            <a:ext cx="88011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smtClean="0"/>
              <a:t/>
            </a:r>
            <a:br>
              <a:rPr lang="en-US" altLang="en-US" sz="3200" smtClean="0"/>
            </a:br>
            <a:endParaRPr lang="en-US" altLang="en-US" sz="3200" smtClean="0"/>
          </a:p>
        </p:txBody>
      </p:sp>
      <p:sp>
        <p:nvSpPr>
          <p:cNvPr id="52227" name="TextBox 3"/>
          <p:cNvSpPr txBox="1">
            <a:spLocks noChangeArrowheads="1"/>
          </p:cNvSpPr>
          <p:nvPr/>
        </p:nvSpPr>
        <p:spPr bwMode="auto">
          <a:xfrm>
            <a:off x="-720725" y="1928813"/>
            <a:ext cx="914400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/>
              <a:t>         Some Ion Beam Tools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360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52229" name="Rectangle 4"/>
          <p:cNvSpPr>
            <a:spLocks noChangeArrowheads="1"/>
          </p:cNvSpPr>
          <p:nvPr/>
        </p:nvSpPr>
        <p:spPr bwMode="auto">
          <a:xfrm>
            <a:off x="5508625" y="3068638"/>
            <a:ext cx="1835150" cy="11525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b="0">
              <a:latin typeface="Times New Roman" panose="02020603050405020304" pitchFamily="18" charset="0"/>
            </a:endParaRPr>
          </a:p>
        </p:txBody>
      </p:sp>
      <p:sp>
        <p:nvSpPr>
          <p:cNvPr id="52230" name="Rectangle 5"/>
          <p:cNvSpPr>
            <a:spLocks noChangeArrowheads="1"/>
          </p:cNvSpPr>
          <p:nvPr/>
        </p:nvSpPr>
        <p:spPr bwMode="auto">
          <a:xfrm>
            <a:off x="6696075" y="4545013"/>
            <a:ext cx="252413" cy="2889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b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31800" y="1160463"/>
          <a:ext cx="8572500" cy="24082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6777"/>
                <a:gridCol w="2535677"/>
                <a:gridCol w="2530046"/>
              </a:tblGrid>
              <a:tr h="518223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Photon</a:t>
                      </a:r>
                      <a:r>
                        <a:rPr lang="en-US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Beam</a:t>
                      </a:r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Techniques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Physics used to sense surface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Comments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</a:tr>
              <a:tr h="731615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Ion Microscope 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Wave property of particles used to overcome diffraction</a:t>
                      </a:r>
                    </a:p>
                    <a:p>
                      <a:pPr algn="l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 Broglie wavelength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Much smaller wavelength so much more</a:t>
                      </a:r>
                      <a:r>
                        <a:rPr lang="en-US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relaxed diffraction issues.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</a:tr>
              <a:tr h="1158399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Secondary ion mass spectroscopy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Particle bombardment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effectLst/>
                        </a:rPr>
                        <a:t>Uses ions to sputter the surface of a specimen with a focused primary ion beam while collecting and analyzing ejected secondary ions. 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</a:tr>
            </a:tbl>
          </a:graphicData>
        </a:graphic>
      </p:graphicFrame>
      <p:sp>
        <p:nvSpPr>
          <p:cNvPr id="53268" name="TextBox 5"/>
          <p:cNvSpPr txBox="1">
            <a:spLocks noChangeArrowheads="1"/>
          </p:cNvSpPr>
          <p:nvPr/>
        </p:nvSpPr>
        <p:spPr bwMode="auto">
          <a:xfrm>
            <a:off x="0" y="0"/>
            <a:ext cx="91440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/>
              <a:t>Some Ion Beam Tools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http://cdn.medgadget.com/img/542orr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4550" y="1520825"/>
            <a:ext cx="2381250" cy="362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5" name="Rectangle 1"/>
          <p:cNvSpPr>
            <a:spLocks noChangeArrowheads="1"/>
          </p:cNvSpPr>
          <p:nvPr/>
        </p:nvSpPr>
        <p:spPr bwMode="auto">
          <a:xfrm>
            <a:off x="3240088" y="5172075"/>
            <a:ext cx="4572000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/>
              <a:t>http://cdn.medgadget.com/img/542orr2.jpg</a:t>
            </a:r>
          </a:p>
        </p:txBody>
      </p:sp>
      <p:sp>
        <p:nvSpPr>
          <p:cNvPr id="54276" name="Rectangle 2"/>
          <p:cNvSpPr>
            <a:spLocks noChangeArrowheads="1"/>
          </p:cNvSpPr>
          <p:nvPr/>
        </p:nvSpPr>
        <p:spPr bwMode="auto">
          <a:xfrm>
            <a:off x="2333625" y="328613"/>
            <a:ext cx="4481513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400"/>
              <a:t>Ion Microscope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"/>
          <p:cNvSpPr>
            <a:spLocks noChangeArrowheads="1"/>
          </p:cNvSpPr>
          <p:nvPr/>
        </p:nvSpPr>
        <p:spPr bwMode="auto">
          <a:xfrm>
            <a:off x="1851025" y="333375"/>
            <a:ext cx="5802313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/>
              <a:t>Secondary Ion Mass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/>
              <a:t>Spectroscopy</a:t>
            </a:r>
          </a:p>
        </p:txBody>
      </p:sp>
      <p:pic>
        <p:nvPicPr>
          <p:cNvPr id="55299" name="Picture 2" descr="http://www.ifw-dresden.de/typo3temp/pics/97749777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7225" y="1952625"/>
            <a:ext cx="6438900" cy="378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0" name="Rectangle 2"/>
          <p:cNvSpPr>
            <a:spLocks noChangeArrowheads="1"/>
          </p:cNvSpPr>
          <p:nvPr/>
        </p:nvSpPr>
        <p:spPr bwMode="auto">
          <a:xfrm>
            <a:off x="1655763" y="5661025"/>
            <a:ext cx="57419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/>
              <a:t>http://www.bing.com/images/search?q=Secondary+ion+mass+spectroscopy&amp;FORM=HDRSC2#view=detail&amp;id=80021274F5B229A8CE11544645BD7BBF56744F3B&amp;selectedIndex=3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smtClean="0"/>
              <a:t/>
            </a:r>
            <a:br>
              <a:rPr lang="en-US" altLang="en-US" sz="3200" smtClean="0"/>
            </a:br>
            <a:endParaRPr lang="en-US" altLang="en-US" sz="3200" smtClean="0"/>
          </a:p>
        </p:txBody>
      </p:sp>
      <p:sp>
        <p:nvSpPr>
          <p:cNvPr id="56323" name="Rectangle 4"/>
          <p:cNvSpPr>
            <a:spLocks noGrp="1" noChangeArrowheads="1"/>
          </p:cNvSpPr>
          <p:nvPr>
            <p:ph idx="1"/>
          </p:nvPr>
        </p:nvSpPr>
        <p:spPr>
          <a:xfrm>
            <a:off x="647700" y="1736725"/>
            <a:ext cx="8229600" cy="4343400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en-US" altLang="en-US" smtClean="0"/>
              <a:t>Characterizing materials and structures at the nano-scale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en-US" smtClean="0"/>
              <a:t>Probes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en-US" smtClean="0"/>
              <a:t>Photon beams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en-US" smtClean="0"/>
              <a:t>Electron beams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en-US" smtClean="0"/>
              <a:t>Ion beams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en-US" smtClean="0"/>
              <a:t>Acoustic waves</a:t>
            </a:r>
          </a:p>
          <a:p>
            <a:pPr eaLnBrk="1" hangingPunct="1">
              <a:lnSpc>
                <a:spcPct val="120000"/>
              </a:lnSpc>
            </a:pPr>
            <a:endParaRPr lang="en-US" altLang="en-US" smtClean="0"/>
          </a:p>
        </p:txBody>
      </p:sp>
      <p:sp>
        <p:nvSpPr>
          <p:cNvPr id="56324" name="TextBox 3"/>
          <p:cNvSpPr txBox="1">
            <a:spLocks noChangeArrowheads="1"/>
          </p:cNvSpPr>
          <p:nvPr/>
        </p:nvSpPr>
        <p:spPr bwMode="auto">
          <a:xfrm>
            <a:off x="0" y="144463"/>
            <a:ext cx="91440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rgbClr val="000000"/>
                </a:solidFill>
              </a:rPr>
              <a:t>LECTURE SUMMARY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smtClean="0"/>
              <a:t/>
            </a:r>
            <a:br>
              <a:rPr lang="en-US" altLang="en-US" sz="3200" smtClean="0"/>
            </a:br>
            <a:endParaRPr lang="en-US" altLang="en-US" sz="3200" smtClean="0"/>
          </a:p>
        </p:txBody>
      </p:sp>
      <p:sp>
        <p:nvSpPr>
          <p:cNvPr id="20483" name="TextBox 3"/>
          <p:cNvSpPr txBox="1">
            <a:spLocks noChangeArrowheads="1"/>
          </p:cNvSpPr>
          <p:nvPr/>
        </p:nvSpPr>
        <p:spPr bwMode="auto">
          <a:xfrm>
            <a:off x="-1044575" y="115888"/>
            <a:ext cx="914400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/>
              <a:t>         Probe Tools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360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20485" name="Rectangle 3"/>
          <p:cNvSpPr>
            <a:spLocks noChangeArrowheads="1"/>
          </p:cNvSpPr>
          <p:nvPr/>
        </p:nvSpPr>
        <p:spPr bwMode="auto">
          <a:xfrm>
            <a:off x="4281488" y="2276475"/>
            <a:ext cx="650875" cy="7207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b="0">
              <a:latin typeface="Times New Roman" panose="02020603050405020304" pitchFamily="18" charset="0"/>
            </a:endParaRPr>
          </a:p>
        </p:txBody>
      </p:sp>
      <p:sp>
        <p:nvSpPr>
          <p:cNvPr id="20486" name="Rectangle 4"/>
          <p:cNvSpPr>
            <a:spLocks noChangeArrowheads="1"/>
          </p:cNvSpPr>
          <p:nvPr/>
        </p:nvSpPr>
        <p:spPr bwMode="auto">
          <a:xfrm>
            <a:off x="5508625" y="3068638"/>
            <a:ext cx="1835150" cy="11525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b="0">
              <a:latin typeface="Times New Roman" panose="02020603050405020304" pitchFamily="18" charset="0"/>
            </a:endParaRPr>
          </a:p>
        </p:txBody>
      </p:sp>
      <p:sp>
        <p:nvSpPr>
          <p:cNvPr id="20487" name="Rectangle 5"/>
          <p:cNvSpPr>
            <a:spLocks noChangeArrowheads="1"/>
          </p:cNvSpPr>
          <p:nvPr/>
        </p:nvSpPr>
        <p:spPr bwMode="auto">
          <a:xfrm>
            <a:off x="6696075" y="4545013"/>
            <a:ext cx="252413" cy="2889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b="0">
              <a:latin typeface="Times New Roman" panose="02020603050405020304" pitchFamily="18" charset="0"/>
            </a:endParaRPr>
          </a:p>
        </p:txBody>
      </p:sp>
      <p:sp>
        <p:nvSpPr>
          <p:cNvPr id="20488" name="Rectangle 7"/>
          <p:cNvSpPr>
            <a:spLocks noChangeArrowheads="1"/>
          </p:cNvSpPr>
          <p:nvPr/>
        </p:nvSpPr>
        <p:spPr bwMode="auto">
          <a:xfrm rot="809255">
            <a:off x="5200650" y="2384425"/>
            <a:ext cx="395288" cy="5048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b="0">
              <a:latin typeface="Times New Roman" panose="02020603050405020304" pitchFamily="18" charset="0"/>
            </a:endParaRPr>
          </a:p>
        </p:txBody>
      </p:sp>
      <p:sp>
        <p:nvSpPr>
          <p:cNvPr id="20489" name="Rectangle 14"/>
          <p:cNvSpPr>
            <a:spLocks noChangeArrowheads="1"/>
          </p:cNvSpPr>
          <p:nvPr/>
        </p:nvSpPr>
        <p:spPr bwMode="auto">
          <a:xfrm rot="809255">
            <a:off x="4641850" y="2160588"/>
            <a:ext cx="439738" cy="5032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b="0">
              <a:latin typeface="Times New Roman" panose="02020603050405020304" pitchFamily="18" charset="0"/>
            </a:endParaRPr>
          </a:p>
        </p:txBody>
      </p:sp>
      <p:pic>
        <p:nvPicPr>
          <p:cNvPr id="20491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513" y="911225"/>
            <a:ext cx="6288087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3918572"/>
              </p:ext>
            </p:extLst>
          </p:nvPr>
        </p:nvGraphicFramePr>
        <p:xfrm>
          <a:off x="285750" y="368660"/>
          <a:ext cx="8572500" cy="64236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6777"/>
                <a:gridCol w="2535677"/>
                <a:gridCol w="2530046"/>
              </a:tblGrid>
              <a:tr h="518061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Probe Techniques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45696" marB="45696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Physics used to sense surface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45696" marB="45696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Comments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45696" marB="45696"/>
                </a:tc>
              </a:tr>
              <a:tr h="731395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Contact Profilometer</a:t>
                      </a:r>
                      <a:r>
                        <a:rPr lang="en-US" sz="1400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(1)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45696" marB="45696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Van</a:t>
                      </a:r>
                      <a:r>
                        <a:rPr lang="en-US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der Waals forces</a:t>
                      </a:r>
                    </a:p>
                    <a:p>
                      <a:pPr algn="l"/>
                      <a:r>
                        <a:rPr lang="en-US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Interatomic forces</a:t>
                      </a:r>
                    </a:p>
                    <a:p>
                      <a:pPr algn="l"/>
                      <a:r>
                        <a:rPr lang="en-US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Electrostatic forces</a:t>
                      </a:r>
                      <a:endParaRPr lang="en-US" sz="14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45696" marB="45696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Gives trace of surface profile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45696" marB="45696"/>
                </a:tc>
              </a:tr>
              <a:tr h="785200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atomic force microscope</a:t>
                      </a:r>
                      <a:r>
                        <a:rPr lang="en-US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(AFM)</a:t>
                      </a:r>
                      <a:r>
                        <a:rPr lang="en-US" sz="1400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(2)</a:t>
                      </a:r>
                    </a:p>
                    <a:p>
                      <a:pPr marL="0" indent="0" algn="l">
                        <a:buFont typeface="Courier New" panose="02070309020205020404" pitchFamily="49" charset="0"/>
                        <a:buNone/>
                      </a:pPr>
                      <a:r>
                        <a:rPr lang="en-US" sz="1400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(</a:t>
                      </a:r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Contact AFM,</a:t>
                      </a:r>
                      <a:r>
                        <a:rPr lang="en-US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Non-contact AFM,</a:t>
                      </a:r>
                      <a:r>
                        <a:rPr lang="en-US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Dynamic</a:t>
                      </a:r>
                      <a:r>
                        <a:rPr lang="en-US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Contact AFM ,Tapping AFM)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45696" marB="45696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Van</a:t>
                      </a:r>
                      <a:r>
                        <a:rPr lang="en-US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der Waals forces</a:t>
                      </a:r>
                    </a:p>
                    <a:p>
                      <a:pPr algn="l"/>
                      <a:r>
                        <a:rPr lang="en-US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Interatomic forces</a:t>
                      </a:r>
                    </a:p>
                    <a:p>
                      <a:pPr algn="l"/>
                      <a:r>
                        <a:rPr lang="en-US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Electrostatic forces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45696" marB="45696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Operated in several modes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45696" marB="45696"/>
                </a:tc>
              </a:tr>
              <a:tr h="518061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electrostatic force microscopy</a:t>
                      </a:r>
                      <a:r>
                        <a:rPr lang="en-US" sz="1400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(3)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45696" marB="45696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Electrostatic forces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45696" marB="45696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Measures </a:t>
                      </a: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electrostatic force from surface charges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45696" marB="45696"/>
                </a:tc>
              </a:tr>
              <a:tr h="731395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magnetic force microscopy</a:t>
                      </a:r>
                      <a:r>
                        <a:rPr lang="en-US" sz="1400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(4)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45696" marB="45696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Magnetic force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45696" marB="45696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Magnetized tip scans sample</a:t>
                      </a:r>
                      <a:r>
                        <a:rPr lang="en-US" sz="14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and </a:t>
                      </a: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detects  magnetic structure 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45696" marB="45696"/>
                </a:tc>
              </a:tr>
              <a:tr h="944729">
                <a:tc>
                  <a:txBody>
                    <a:bodyPr/>
                    <a:lstStyle/>
                    <a:p>
                      <a:pPr algn="l"/>
                      <a:r>
                        <a:rPr lang="en-US" sz="1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piezoresponse</a:t>
                      </a:r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force microscopy</a:t>
                      </a:r>
                      <a:r>
                        <a:rPr lang="en-US" sz="1400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(5)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45696" marB="4569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Electrostatic</a:t>
                      </a:r>
                      <a:r>
                        <a:rPr lang="en-US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forces</a:t>
                      </a:r>
                      <a:endParaRPr lang="en-US" sz="14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45696" marB="45696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Alternating current bias applied between tip and ferroelectric (piezoelectric} to excite deformation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45696" marB="45696"/>
                </a:tc>
              </a:tr>
              <a:tr h="731395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scanning capacitance microscopy</a:t>
                      </a:r>
                      <a:r>
                        <a:rPr lang="en-US" sz="1400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(6)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45696" marB="45696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Electrostatic</a:t>
                      </a:r>
                      <a:r>
                        <a:rPr lang="en-US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forces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45696" marB="45696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Lateral variations of capacitance of a sample generate a capacitance image</a:t>
                      </a:r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45696" marB="4569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731395">
                <a:tc>
                  <a:txBody>
                    <a:bodyPr/>
                    <a:lstStyle/>
                    <a:p>
                      <a:pPr algn="l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Kelvin probe force microscopy</a:t>
                      </a:r>
                      <a:r>
                        <a:rPr lang="en-US" sz="1400" kern="1200" baseline="300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(7)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45696" marB="45696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Electrostatic</a:t>
                      </a: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Forces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45696" marB="4569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</a:t>
                      </a:r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easures contact potential (workfunction) tip/surface difference</a:t>
                      </a:r>
                      <a:r>
                        <a:rPr lang="en-US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under T.E.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45696" marB="4569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731395">
                <a:tc>
                  <a:txBody>
                    <a:bodyPr/>
                    <a:lstStyle/>
                    <a:p>
                      <a:pPr algn="l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chemical</a:t>
                      </a: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force microscopy</a:t>
                      </a:r>
                      <a:r>
                        <a:rPr lang="en-US" sz="1400" kern="1200" baseline="300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(8)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45696" marB="45696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Van</a:t>
                      </a:r>
                      <a:r>
                        <a:rPr lang="en-US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der Waals forces</a:t>
                      </a:r>
                    </a:p>
                    <a:p>
                      <a:pPr algn="l"/>
                      <a:r>
                        <a:rPr lang="en-US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Interatomic forces</a:t>
                      </a:r>
                    </a:p>
                    <a:p>
                      <a:pPr algn="l"/>
                      <a:endParaRPr lang="en-US" sz="14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45696" marB="4569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Measures chemical bonding</a:t>
                      </a: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leading to friction and adhesion forces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45696" marB="4569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21550" name="TextBox 5"/>
          <p:cNvSpPr txBox="1">
            <a:spLocks noChangeArrowheads="1"/>
          </p:cNvSpPr>
          <p:nvPr/>
        </p:nvSpPr>
        <p:spPr bwMode="auto">
          <a:xfrm>
            <a:off x="0" y="0"/>
            <a:ext cx="914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Some Probe Tools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54025" y="301625"/>
          <a:ext cx="8572500" cy="609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6777"/>
                <a:gridCol w="2535677"/>
                <a:gridCol w="2530046"/>
              </a:tblGrid>
              <a:tr h="325050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Probe Techniques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Physics used to sense surface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Comments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</a:tr>
              <a:tr h="334731">
                <a:tc>
                  <a:txBody>
                    <a:bodyPr/>
                    <a:lstStyle/>
                    <a:p>
                      <a:pPr algn="l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scanning electrochemical microscopy</a:t>
                      </a:r>
                      <a:r>
                        <a:rPr lang="en-US" sz="1400" kern="1200" baseline="300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(9)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Oxidation/reduction currents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Uses 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oxidation/reduction</a:t>
                      </a:r>
                      <a:r>
                        <a:rPr lang="en-US" sz="1400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reactions at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solid-state material, electrocatalyst material, enzyme and other biophysical surfaces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21276">
                <a:tc>
                  <a:txBody>
                    <a:bodyPr/>
                    <a:lstStyle/>
                    <a:p>
                      <a:pPr algn="l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scanning spreading resistance</a:t>
                      </a: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microscopy</a:t>
                      </a:r>
                      <a:r>
                        <a:rPr lang="en-US" sz="1400" kern="1200" baseline="300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(10)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Current flow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Uses current to measure resistance</a:t>
                      </a: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and thereby resistivity and doping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97708">
                <a:tc>
                  <a:txBody>
                    <a:bodyPr/>
                    <a:lstStyle/>
                    <a:p>
                      <a:pPr algn="l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scanning tunneling microscopy</a:t>
                      </a:r>
                      <a:r>
                        <a:rPr lang="en-US" sz="1400" kern="1200" baseline="300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(11)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QM</a:t>
                      </a: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t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unneling current</a:t>
                      </a: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flow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Uses</a:t>
                      </a: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QM current to image surface.</a:t>
                      </a:r>
                    </a:p>
                    <a:p>
                      <a:pPr algn="l"/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Surface must be a conductor 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97708">
                <a:tc>
                  <a:txBody>
                    <a:bodyPr/>
                    <a:lstStyle/>
                    <a:p>
                      <a:pPr algn="l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spin polarized scanning tunneling</a:t>
                      </a:r>
                      <a:r>
                        <a:rPr lang="en-US" sz="1400" kern="1200" baseline="300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(12)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QM</a:t>
                      </a: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t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unneling current</a:t>
                      </a: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flow of specific spin orientations.</a:t>
                      </a:r>
                      <a:endParaRPr lang="en-US" sz="1400" kern="1200" dirty="0" smtClean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l"/>
                      <a:endParaRPr lang="en-US" sz="14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Uses</a:t>
                      </a:r>
                      <a:r>
                        <a:rPr lang="en-US" sz="14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tunneling with a magnetized tip. </a:t>
                      </a: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Electrons in sample with spins matching the tip's magnetization have</a:t>
                      </a:r>
                      <a:r>
                        <a:rPr lang="en-US" sz="14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better</a:t>
                      </a: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chance of tunneling. The tip/surface essentially acts as a spin valve. Magnetic imaging down to the atomic scale</a:t>
                      </a:r>
                      <a:r>
                        <a:rPr lang="en-US" sz="14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possible.</a:t>
                      </a: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Topological and magnetic information can be simultaneously obtained. 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06103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Adapted from </a:t>
                      </a:r>
                      <a:r>
                        <a:rPr lang="en-US" sz="1400" u="sng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http://en.wikipedia.org/wiki/Scanning_probe_microscopy</a:t>
                      </a:r>
                      <a:endParaRPr lang="en-US" sz="14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2560" name="TextBox 5"/>
          <p:cNvSpPr txBox="1">
            <a:spLocks noChangeArrowheads="1"/>
          </p:cNvSpPr>
          <p:nvPr/>
        </p:nvSpPr>
        <p:spPr bwMode="auto">
          <a:xfrm>
            <a:off x="0" y="-107950"/>
            <a:ext cx="914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Some Probe Tools (continued)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54025" y="301625"/>
          <a:ext cx="8572500" cy="59739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6777"/>
                <a:gridCol w="2535677"/>
                <a:gridCol w="2530046"/>
              </a:tblGrid>
              <a:tr h="518125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Probe Techniques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45709" marB="45709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Physics used to sense surface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45709" marB="45709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Comments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45709" marB="45709"/>
                </a:tc>
              </a:tr>
              <a:tr h="1798247">
                <a:tc>
                  <a:txBody>
                    <a:bodyPr/>
                    <a:lstStyle/>
                    <a:p>
                      <a:pPr algn="l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photon scanning tunneling microscopy</a:t>
                      </a:r>
                      <a:r>
                        <a:rPr lang="en-US" sz="1400" kern="1200" baseline="300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(13)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45709" marB="45709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Near-field</a:t>
                      </a: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optical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wave and photon tunneling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45709" marB="4570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Near-field</a:t>
                      </a:r>
                      <a:r>
                        <a:rPr lang="en-US" sz="14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is created at a surface  and photons tunnel from the surface to the probe.</a:t>
                      </a: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The received photons go</a:t>
                      </a:r>
                      <a:r>
                        <a:rPr lang="en-US" sz="14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to a</a:t>
                      </a: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detector that produces an output signal proportional to the number of photons received by the probe</a:t>
                      </a:r>
                      <a:r>
                        <a:rPr lang="en-US" sz="1400" dirty="0" smtClean="0">
                          <a:effectLst/>
                        </a:rPr>
                        <a:t>. 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45709" marB="4570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158186">
                <a:tc>
                  <a:txBody>
                    <a:bodyPr/>
                    <a:lstStyle/>
                    <a:p>
                      <a:pPr algn="l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scanning thermal microscopy</a:t>
                      </a:r>
                      <a:r>
                        <a:rPr lang="en-US" sz="1400" kern="1200" baseline="300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(14)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45709" marB="45709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Flow of heat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45709" marB="4570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Uses</a:t>
                      </a:r>
                      <a:r>
                        <a:rPr lang="en-US" sz="14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</a:t>
                      </a: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eat flows from the tip to sample</a:t>
                      </a:r>
                      <a:r>
                        <a:rPr lang="en-US" sz="14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to </a:t>
                      </a: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create a temperature and/or thermal conductivity map of the sample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45709" marB="4570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18125">
                <a:tc>
                  <a:txBody>
                    <a:bodyPr/>
                    <a:lstStyle/>
                    <a:p>
                      <a:pPr algn="l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photothermal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microspectroscopy</a:t>
                      </a:r>
                      <a:r>
                        <a:rPr lang="en-US" sz="1400" kern="1200" baseline="300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(15)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45709" marB="45709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IR waves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45709" marB="4570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IR spectroscopy</a:t>
                      </a: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with the nano-scale spatial resolution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45709" marB="4570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18125">
                <a:tc>
                  <a:txBody>
                    <a:bodyPr/>
                    <a:lstStyle/>
                    <a:p>
                      <a:pPr algn="l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near-field</a:t>
                      </a: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scanning optical microscopy (NSOM)</a:t>
                      </a:r>
                      <a:r>
                        <a:rPr lang="en-US" sz="1400" kern="1200" baseline="300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(16)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45709" marB="45709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Wave behavior of light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45709" marB="4570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Uses near-field wave optical response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45709" marB="4570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944832">
                <a:tc>
                  <a:txBody>
                    <a:bodyPr/>
                    <a:lstStyle/>
                    <a:p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Fourier transform infrared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nanospectroscopy</a:t>
                      </a: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)</a:t>
                      </a:r>
                      <a:r>
                        <a:rPr lang="en-US" sz="1400" kern="1200" baseline="300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(17)</a:t>
                      </a:r>
                      <a:endParaRPr lang="en-US" sz="1400" kern="1200" dirty="0" smtClean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endParaRPr lang="en-US" sz="14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45709" marB="45709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Molecular vibrations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45709" marB="4570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0" i="0" u="none" strike="noStrike" baseline="0" dirty="0" smtClean="0">
                          <a:latin typeface="AdvOT2e364b11"/>
                        </a:rPr>
                        <a:t>Uses standard infrared databases of molecular vibrations for chemical identification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45709" marB="4570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18125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Adapted from </a:t>
                      </a:r>
                      <a:r>
                        <a:rPr lang="en-US" sz="1400" u="sng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http://en.wikipedia.org/wiki/Scanning_probe_microscopy</a:t>
                      </a:r>
                      <a:endParaRPr lang="en-US" sz="14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45709" marB="45709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3588" name="TextBox 5"/>
          <p:cNvSpPr txBox="1">
            <a:spLocks noChangeArrowheads="1"/>
          </p:cNvSpPr>
          <p:nvPr/>
        </p:nvSpPr>
        <p:spPr bwMode="auto">
          <a:xfrm>
            <a:off x="0" y="-107950"/>
            <a:ext cx="914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Some Probe Tools (continued)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95288" y="0"/>
          <a:ext cx="8202612" cy="56486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02612"/>
              </a:tblGrid>
              <a:tr h="25905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References</a:t>
                      </a:r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7" marR="68587" marT="45711" marB="45711"/>
                </a:tc>
              </a:tr>
              <a:tr h="42667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(1)</a:t>
                      </a:r>
                      <a:r>
                        <a:rPr lang="en-US" sz="1100" u="sng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http://mmrc.caltech.edu/DektakXT/Manuals/DektakXT%20specifications.pdf</a:t>
                      </a:r>
                      <a:endParaRPr lang="en-US" sz="1100" kern="1200" dirty="0" smtClean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buFont typeface="+mj-lt"/>
                        <a:buNone/>
                      </a:pPr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7" marR="68587" marT="45711" marB="45711"/>
                </a:tc>
              </a:tr>
              <a:tr h="370760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(2) Binnig, G.; C. F. </a:t>
                      </a:r>
                      <a:r>
                        <a:rPr lang="en-US" sz="11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Quate</a:t>
                      </a:r>
                      <a:r>
                        <a:rPr lang="en-US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; Ch. Gerber (1986-03-03). "Atomic Force Microscope". </a:t>
                      </a:r>
                      <a:r>
                        <a:rPr lang="en-US" sz="110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Physical Review Letters</a:t>
                      </a:r>
                      <a:r>
                        <a:rPr lang="en-US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</a:t>
                      </a:r>
                      <a:r>
                        <a:rPr lang="en-US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(9): 930–933. </a:t>
                      </a:r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7" marR="68587" marT="45711" marB="45711"/>
                </a:tc>
              </a:tr>
              <a:tr h="426678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(3)</a:t>
                      </a:r>
                      <a:r>
                        <a:rPr lang="en-US" sz="11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Weaver, J. M. R.; David W. Abraham (1991). "High resolution atomic force microscopy </a:t>
                      </a:r>
                      <a:r>
                        <a:rPr lang="en-US" sz="11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potentiometry</a:t>
                      </a:r>
                      <a:r>
                        <a:rPr lang="en-US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". </a:t>
                      </a:r>
                      <a:r>
                        <a:rPr lang="en-US" sz="110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Journal of Vacuum Science and Technology B</a:t>
                      </a:r>
                      <a:r>
                        <a:rPr lang="en-US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r>
                        <a:rPr lang="en-US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(3): 1559–1561. </a:t>
                      </a:r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7" marR="68587" marT="45711" marB="45711"/>
                </a:tc>
              </a:tr>
              <a:tr h="426678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(4) Hartmann, U. (1988). "Magnetic force microscopy: Some remarks from the </a:t>
                      </a:r>
                      <a:r>
                        <a:rPr lang="en-US" sz="11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micromagnetic</a:t>
                      </a:r>
                      <a:r>
                        <a:rPr lang="en-US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point of view". </a:t>
                      </a:r>
                      <a:r>
                        <a:rPr lang="en-US" sz="110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Journal of Applied Physics</a:t>
                      </a:r>
                      <a:r>
                        <a:rPr lang="en-US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</a:t>
                      </a:r>
                      <a:r>
                        <a:rPr lang="en-US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(3): 1561–1564. </a:t>
                      </a:r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7" marR="68587" marT="45711" marB="45711"/>
                </a:tc>
              </a:tr>
              <a:tr h="426678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(5) </a:t>
                      </a:r>
                      <a:r>
                        <a:rPr lang="en-US" sz="11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Roelofs</a:t>
                      </a:r>
                      <a:r>
                        <a:rPr lang="en-US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A.; U. </a:t>
                      </a:r>
                      <a:r>
                        <a:rPr lang="en-US" sz="11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Bottger</a:t>
                      </a:r>
                      <a:r>
                        <a:rPr lang="en-US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R. </a:t>
                      </a:r>
                      <a:r>
                        <a:rPr lang="en-US" sz="11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Waser</a:t>
                      </a:r>
                      <a:r>
                        <a:rPr lang="en-US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F. </a:t>
                      </a:r>
                      <a:r>
                        <a:rPr lang="en-US" sz="11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Schlaphof</a:t>
                      </a:r>
                      <a:r>
                        <a:rPr lang="en-US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S. </a:t>
                      </a:r>
                      <a:r>
                        <a:rPr lang="en-US" sz="11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Trogisch</a:t>
                      </a:r>
                      <a:r>
                        <a:rPr lang="en-US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L. M. </a:t>
                      </a:r>
                      <a:r>
                        <a:rPr lang="en-US" sz="11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Eng</a:t>
                      </a:r>
                      <a:r>
                        <a:rPr lang="en-US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(2000). "Differentiating 180° and 90° switching of ferroelectric domains with three-dimensional </a:t>
                      </a:r>
                      <a:r>
                        <a:rPr lang="en-US" sz="11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piezoresponse</a:t>
                      </a:r>
                      <a:r>
                        <a:rPr lang="en-US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force microscopy". </a:t>
                      </a:r>
                      <a:r>
                        <a:rPr lang="en-US" sz="110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Applied Physics Letters</a:t>
                      </a:r>
                      <a:r>
                        <a:rPr lang="en-US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</a:t>
                      </a:r>
                      <a:r>
                        <a:rPr lang="en-US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(21): 3444–3446. </a:t>
                      </a:r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7" marR="68587" marT="45711" marB="45711"/>
                </a:tc>
              </a:tr>
              <a:tr h="370760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(6) </a:t>
                      </a:r>
                      <a:r>
                        <a:rPr lang="en-US" sz="11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Matey</a:t>
                      </a:r>
                      <a:r>
                        <a:rPr lang="en-US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J. R.; J. Blanc (1985). "Scanning capacitance microscopy". </a:t>
                      </a:r>
                      <a:r>
                        <a:rPr lang="en-US" sz="110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Journal of Applied Physics</a:t>
                      </a:r>
                      <a:r>
                        <a:rPr lang="en-US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</a:t>
                      </a:r>
                      <a:r>
                        <a:rPr lang="en-US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(5): 1437–1444. </a:t>
                      </a:r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7" marR="68587" marT="45711" marB="45711"/>
                </a:tc>
              </a:tr>
              <a:tr h="426678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(7) </a:t>
                      </a:r>
                      <a:r>
                        <a:rPr lang="en-US" sz="11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Nonnenmacher</a:t>
                      </a:r>
                      <a:r>
                        <a:rPr lang="en-US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M.; M. P. O'Boyle; H. K. </a:t>
                      </a:r>
                      <a:r>
                        <a:rPr lang="en-US" sz="11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Wickramasinghe</a:t>
                      </a:r>
                      <a:r>
                        <a:rPr lang="en-US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(1991). "Kelvin probe force microscopy". </a:t>
                      </a:r>
                      <a:r>
                        <a:rPr lang="en-US" sz="110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Applied Physics Letters</a:t>
                      </a:r>
                      <a:r>
                        <a:rPr lang="en-US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</a:t>
                      </a:r>
                      <a:r>
                        <a:rPr lang="en-US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(25): 2921–2923. </a:t>
                      </a:r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7" marR="68587" marT="45711" marB="45711"/>
                </a:tc>
              </a:tr>
              <a:tr h="53335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(8)</a:t>
                      </a:r>
                      <a:r>
                        <a:rPr lang="en-US" sz="1100" b="0" i="1" u="none" strike="noStrike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b="0" i="1" u="none" strike="noStrike" kern="1200" baseline="0" dirty="0" err="1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Noy</a:t>
                      </a:r>
                      <a:r>
                        <a:rPr lang="en-US" sz="1100" b="0" i="1" u="none" strike="noStrike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A; Dmitri V. </a:t>
                      </a:r>
                      <a:r>
                        <a:rPr lang="en-US" sz="1100" b="0" i="1" u="none" strike="noStrike" kern="1200" baseline="0" dirty="0" err="1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Vezenov</a:t>
                      </a:r>
                      <a:r>
                        <a:rPr lang="en-US" sz="1100" b="0" i="1" u="none" strike="noStrike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and Charles M. </a:t>
                      </a:r>
                      <a:r>
                        <a:rPr lang="en-US" sz="1100" b="0" i="1" u="none" strike="noStrike" kern="1200" baseline="0" dirty="0" err="1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Lieber</a:t>
                      </a:r>
                      <a:r>
                        <a:rPr lang="en-US" sz="1100" b="0" i="1" u="none" strike="noStrike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(1997),</a:t>
                      </a:r>
                      <a:r>
                        <a:rPr lang="en-US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“</a:t>
                      </a:r>
                      <a:r>
                        <a:rPr lang="en-US" sz="1100" b="0" i="0" u="none" strike="noStrike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Chemical Force Microscopy”,</a:t>
                      </a:r>
                      <a:r>
                        <a:rPr lang="en-US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100" i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Annual. Rev. Mater. Sci. 1997. 27:381–421</a:t>
                      </a:r>
                      <a:endParaRPr lang="en-US" sz="1100" b="0" i="0" u="none" strike="noStrike" kern="1200" baseline="0" dirty="0" smtClean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7" marR="68587" marT="45711" marB="45711"/>
                </a:tc>
              </a:tr>
              <a:tr h="700979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(9)</a:t>
                      </a:r>
                      <a:r>
                        <a:rPr lang="en-US" sz="18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100" u="sng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Kiani</a:t>
                      </a:r>
                      <a:r>
                        <a:rPr lang="en-US" sz="1100" u="sng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A</a:t>
                      </a: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M. </a:t>
                      </a:r>
                      <a:r>
                        <a:rPr lang="en-US" sz="1100" u="sng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Alpuche</a:t>
                      </a:r>
                      <a:r>
                        <a:rPr lang="en-US" sz="1100" u="sng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-Aviles</a:t>
                      </a: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P. </a:t>
                      </a:r>
                      <a:r>
                        <a:rPr lang="en-US" sz="1100" u="sng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Eggers</a:t>
                      </a: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M. </a:t>
                      </a:r>
                      <a:r>
                        <a:rPr lang="en-US" sz="1100" u="sng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Jones</a:t>
                      </a: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J. </a:t>
                      </a:r>
                      <a:r>
                        <a:rPr lang="en-US" sz="1100" u="sng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Gooding</a:t>
                      </a: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M. </a:t>
                      </a:r>
                      <a:r>
                        <a:rPr lang="en-US" sz="1100" u="sng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Paddon</a:t>
                      </a:r>
                      <a:r>
                        <a:rPr lang="en-US" sz="1100" u="sng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-Row, </a:t>
                      </a:r>
                      <a:r>
                        <a:rPr lang="en-US" sz="1100" u="sng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A.Bard</a:t>
                      </a:r>
                      <a:r>
                        <a:rPr lang="en-US" sz="1100" u="sng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(2008)</a:t>
                      </a:r>
                      <a:r>
                        <a:rPr lang="en-US" sz="11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b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,“Scanning electrochemical microscopy. 59. Effect of defects and structure on electron transfer through self-assembled monolayers”, </a:t>
                      </a:r>
                      <a:r>
                        <a:rPr lang="en-US" sz="1100" b="0" u="sng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Langmuir,</a:t>
                      </a:r>
                      <a:r>
                        <a:rPr lang="en-US" sz="1100" b="0" u="sng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b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Mar 18, 2008;24(6):2841-9.</a:t>
                      </a:r>
                    </a:p>
                  </a:txBody>
                  <a:tcPr marL="68587" marR="68587" marT="45711" marB="45711"/>
                </a:tc>
              </a:tr>
              <a:tr h="426678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(10) De Wolf, P.; J. </a:t>
                      </a:r>
                      <a:r>
                        <a:rPr lang="en-US" sz="11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Snauwaert</a:t>
                      </a:r>
                      <a:r>
                        <a:rPr lang="en-US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T. </a:t>
                      </a:r>
                      <a:r>
                        <a:rPr lang="en-US" sz="11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Clarysse</a:t>
                      </a:r>
                      <a:r>
                        <a:rPr lang="en-US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W. </a:t>
                      </a:r>
                      <a:r>
                        <a:rPr lang="en-US" sz="11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Vandervorst</a:t>
                      </a:r>
                      <a:r>
                        <a:rPr lang="en-US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L. </a:t>
                      </a:r>
                      <a:r>
                        <a:rPr lang="en-US" sz="11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Hellemans</a:t>
                      </a:r>
                      <a:r>
                        <a:rPr lang="en-US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(1995). "Characterization of a point-contact on silicon using force microscopy-supported resistance measurements". </a:t>
                      </a:r>
                      <a:r>
                        <a:rPr lang="en-US" sz="110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Applied Physics Letters</a:t>
                      </a:r>
                      <a:r>
                        <a:rPr lang="en-US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</a:t>
                      </a:r>
                      <a:r>
                        <a:rPr lang="en-US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(12): 1530–1532. </a:t>
                      </a:r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7" marR="68587" marT="45711" marB="45711"/>
                </a:tc>
              </a:tr>
              <a:tr h="426678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(11) Binnig, G.; H. Rohrer, Ch. Gerber, E. </a:t>
                      </a:r>
                      <a:r>
                        <a:rPr lang="en-US" sz="11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Weibel</a:t>
                      </a:r>
                      <a:r>
                        <a:rPr lang="en-US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(1982). "Tunneling through a controllable vacuum gap". </a:t>
                      </a:r>
                      <a:r>
                        <a:rPr lang="en-US" sz="110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Applied Physics Letters</a:t>
                      </a:r>
                      <a:r>
                        <a:rPr lang="en-US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  <a:r>
                        <a:rPr lang="en-US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(2): 178–180. </a:t>
                      </a:r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7" marR="68587" marT="45711" marB="45711"/>
                </a:tc>
              </a:tr>
              <a:tr h="426678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(12) </a:t>
                      </a:r>
                      <a:r>
                        <a:rPr lang="en-US" sz="11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Wiesendanger</a:t>
                      </a:r>
                      <a:r>
                        <a:rPr lang="en-US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R.; M. Bode (2001-07-25</a:t>
                      </a:r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). “Nano- and atomic-scale magnetism studied by spin-polarized scanning tunneling microscopy and spectroscopy”</a:t>
                      </a:r>
                      <a:r>
                        <a:rPr lang="en-US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  <a:r>
                        <a:rPr lang="en-US" sz="110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Solid State Communications</a:t>
                      </a:r>
                      <a:r>
                        <a:rPr lang="en-US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119</a:t>
                      </a:r>
                      <a:r>
                        <a:rPr lang="en-US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(4-5): 341–355. </a:t>
                      </a:r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7" marR="68587" marT="45711" marB="45711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95288" y="873125"/>
          <a:ext cx="8202612" cy="27781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02612"/>
              </a:tblGrid>
              <a:tr h="259012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References (continued)</a:t>
                      </a:r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7" marR="68587" marT="45689" marB="45689"/>
                </a:tc>
              </a:tr>
              <a:tr h="42664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(13) </a:t>
                      </a:r>
                      <a:r>
                        <a:rPr lang="en-US" sz="1100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Goudonnet</a:t>
                      </a: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 Jean-Pierre; L. Laurent; F. de </a:t>
                      </a:r>
                      <a:r>
                        <a:rPr lang="en-US" sz="1100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Fornel</a:t>
                      </a: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; G. </a:t>
                      </a:r>
                      <a:r>
                        <a:rPr lang="en-US" sz="1100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Chabrier</a:t>
                      </a: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; R. </a:t>
                      </a:r>
                      <a:r>
                        <a:rPr lang="en-US" sz="1100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Warmack;T</a:t>
                      </a: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T. Ferrell; “Photon scanning tunneling microscopy”, Proceedings of the SPIE, Volume 1400, p. 116-123 (1991).</a:t>
                      </a:r>
                    </a:p>
                  </a:txBody>
                  <a:tcPr marL="68587" marR="68587" marT="45689" marB="45689"/>
                </a:tc>
              </a:tr>
              <a:tr h="426646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(14) Xu, J. B.; K. </a:t>
                      </a:r>
                      <a:r>
                        <a:rPr lang="en-US" sz="11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Lauger</a:t>
                      </a:r>
                      <a:r>
                        <a:rPr lang="en-US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K. </a:t>
                      </a:r>
                      <a:r>
                        <a:rPr lang="en-US" sz="11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Dransfeld</a:t>
                      </a:r>
                      <a:r>
                        <a:rPr lang="en-US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I. H. Wilson (1994). "Thermal sensors for investigation of heat transfer in scanning probe microscopy". </a:t>
                      </a:r>
                      <a:r>
                        <a:rPr lang="en-US" sz="110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Review of Scientific Instruments</a:t>
                      </a:r>
                      <a:r>
                        <a:rPr lang="en-US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</a:t>
                      </a:r>
                      <a:r>
                        <a:rPr lang="en-US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(7): 2262–2266. </a:t>
                      </a:r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7" marR="68587" marT="45689" marB="45689"/>
                </a:tc>
              </a:tr>
              <a:tr h="370588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(15) http://en.wikipedia.org/wiki/Photothermal_microspectroscopy</a:t>
                      </a:r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7" marR="68587" marT="45689" marB="45689"/>
                </a:tc>
              </a:tr>
              <a:tr h="426646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(16)</a:t>
                      </a:r>
                      <a:r>
                        <a:rPr lang="en-US" sz="11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Reddick, R. C.; R. J. </a:t>
                      </a:r>
                      <a:r>
                        <a:rPr lang="en-US" sz="11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Warmack</a:t>
                      </a:r>
                      <a:r>
                        <a:rPr lang="en-US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; T. L. Ferrell (1989-01-01). </a:t>
                      </a:r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“New form of scanning optical microscopy”. </a:t>
                      </a:r>
                      <a:r>
                        <a:rPr lang="en-US" sz="110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Physical Review B</a:t>
                      </a:r>
                      <a:r>
                        <a:rPr lang="en-US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</a:t>
                      </a:r>
                      <a:r>
                        <a:rPr lang="en-US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(1): 767.</a:t>
                      </a:r>
                      <a:endParaRPr lang="en-US" sz="1100" u="sng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7" marR="68587" marT="45689" marB="45689"/>
                </a:tc>
              </a:tr>
              <a:tr h="868589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(17)</a:t>
                      </a:r>
                      <a:r>
                        <a:rPr lang="en-US" sz="11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b="0" i="0" u="none" strike="noStrike" kern="1200" baseline="0" dirty="0" err="1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Huth,F</a:t>
                      </a:r>
                      <a:r>
                        <a:rPr lang="en-US" sz="1100" b="0" i="0" u="none" strike="noStrike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;  Alexander </a:t>
                      </a:r>
                      <a:r>
                        <a:rPr lang="en-US" sz="1100" b="0" i="0" u="none" strike="noStrike" kern="1200" baseline="0" dirty="0" err="1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Govyadinov</a:t>
                      </a:r>
                      <a:r>
                        <a:rPr lang="en-US" sz="1100" b="0" i="0" u="none" strike="noStrike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; </a:t>
                      </a:r>
                      <a:r>
                        <a:rPr lang="en-US" sz="1100" b="0" i="0" u="none" strike="noStrike" kern="1200" baseline="0" dirty="0" err="1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Sergiu</a:t>
                      </a:r>
                      <a:r>
                        <a:rPr lang="en-US" sz="1100" b="0" i="0" u="none" strike="noStrike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b="0" i="0" u="none" strike="noStrike" kern="1200" baseline="0" dirty="0" err="1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Amarie</a:t>
                      </a:r>
                      <a:r>
                        <a:rPr lang="en-US" sz="1100" b="0" i="0" u="none" strike="noStrike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; </a:t>
                      </a:r>
                      <a:r>
                        <a:rPr lang="en-US" sz="1100" b="0" i="0" u="none" strike="noStrike" kern="1200" baseline="0" dirty="0" err="1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Wiwat</a:t>
                      </a:r>
                      <a:r>
                        <a:rPr lang="en-US" sz="1100" b="0" i="0" u="none" strike="noStrike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b="0" i="0" u="none" strike="noStrike" kern="1200" baseline="0" dirty="0" err="1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Nuansing</a:t>
                      </a:r>
                      <a:r>
                        <a:rPr lang="en-US" sz="1100" b="0" i="0" u="none" strike="noStrike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; Fritz </a:t>
                      </a:r>
                      <a:r>
                        <a:rPr lang="en-US" sz="1100" b="0" i="0" u="none" strike="noStrike" kern="1200" baseline="0" dirty="0" err="1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Keilmann</a:t>
                      </a:r>
                      <a:r>
                        <a:rPr lang="en-US" sz="1100" b="0" i="0" u="none" strike="noStrike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;</a:t>
                      </a:r>
                    </a:p>
                    <a:p>
                      <a:r>
                        <a:rPr lang="en-US" sz="1100" b="0" i="0" u="none" strike="noStrike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and Rainer Hillenbrand;</a:t>
                      </a:r>
                      <a:r>
                        <a:rPr lang="en-US" sz="11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“</a:t>
                      </a:r>
                      <a:r>
                        <a:rPr lang="en-US" sz="1100" b="0" i="0" u="none" strike="noStrike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Nano-FTIR Absorption Spectroscopy of Molecular Fingerprints at</a:t>
                      </a:r>
                    </a:p>
                    <a:p>
                      <a:r>
                        <a:rPr lang="en-US" sz="1100" b="0" i="0" u="none" strike="noStrike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 nm Spatial Resolution”,</a:t>
                      </a:r>
                      <a:r>
                        <a:rPr lang="it-IT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100" b="0" i="0" u="none" strike="noStrike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Nano Lett. 2012, 12, 3973−3978</a:t>
                      </a:r>
                      <a:endParaRPr lang="en-US" sz="1100" b="0" i="0" u="none" strike="noStrike" kern="1200" baseline="0" dirty="0" smtClean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endParaRPr lang="en-US" sz="1100" b="0" i="0" u="none" strike="noStrike" kern="1200" baseline="0" dirty="0" smtClean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7" marR="68587" marT="45689" marB="45689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1">
  <a:themeElements>
    <a:clrScheme name="Presentation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sentation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resentation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Presentation1</Template>
  <TotalTime>12903</TotalTime>
  <Words>1875</Words>
  <Application>Microsoft Office PowerPoint</Application>
  <PresentationFormat>On-screen Show (4:3)</PresentationFormat>
  <Paragraphs>288</Paragraphs>
  <Slides>39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6" baseType="lpstr">
      <vt:lpstr>Arial</vt:lpstr>
      <vt:lpstr>Calibri</vt:lpstr>
      <vt:lpstr>Times New Roman</vt:lpstr>
      <vt:lpstr>Courier New</vt:lpstr>
      <vt:lpstr>AdvOT2e364b11</vt:lpstr>
      <vt:lpstr>+mj-lt</vt:lpstr>
      <vt:lpstr>Presentation1</vt:lpstr>
      <vt:lpstr>The Use of Probes, Beams, and Waves for Characterization at the Nano-Scale</vt:lpstr>
      <vt:lpstr> </vt:lpstr>
      <vt:lpstr> 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 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Nanofabrication Manufacturing Technology Program</dc:title>
  <dc:creator>jgm145</dc:creator>
  <cp:lastModifiedBy>Renee L. Lindenberg</cp:lastModifiedBy>
  <cp:revision>648</cp:revision>
  <cp:lastPrinted>2015-03-26T16:20:11Z</cp:lastPrinted>
  <dcterms:created xsi:type="dcterms:W3CDTF">2002-01-18T18:11:26Z</dcterms:created>
  <dcterms:modified xsi:type="dcterms:W3CDTF">2018-05-22T19:12:47Z</dcterms:modified>
</cp:coreProperties>
</file>