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36"/>
  </p:notesMasterIdLst>
  <p:handoutMasterIdLst>
    <p:handoutMasterId r:id="rId37"/>
  </p:handoutMasterIdLst>
  <p:sldIdLst>
    <p:sldId id="579" r:id="rId2"/>
    <p:sldId id="731" r:id="rId3"/>
    <p:sldId id="732" r:id="rId4"/>
    <p:sldId id="591" r:id="rId5"/>
    <p:sldId id="700" r:id="rId6"/>
    <p:sldId id="701" r:id="rId7"/>
    <p:sldId id="702" r:id="rId8"/>
    <p:sldId id="695" r:id="rId9"/>
    <p:sldId id="705" r:id="rId10"/>
    <p:sldId id="697" r:id="rId11"/>
    <p:sldId id="704" r:id="rId12"/>
    <p:sldId id="716" r:id="rId13"/>
    <p:sldId id="717" r:id="rId14"/>
    <p:sldId id="706" r:id="rId15"/>
    <p:sldId id="698" r:id="rId16"/>
    <p:sldId id="707" r:id="rId17"/>
    <p:sldId id="712" r:id="rId18"/>
    <p:sldId id="708" r:id="rId19"/>
    <p:sldId id="711" r:id="rId20"/>
    <p:sldId id="710" r:id="rId21"/>
    <p:sldId id="713" r:id="rId22"/>
    <p:sldId id="714" r:id="rId23"/>
    <p:sldId id="703" r:id="rId24"/>
    <p:sldId id="719" r:id="rId25"/>
    <p:sldId id="724" r:id="rId26"/>
    <p:sldId id="726" r:id="rId27"/>
    <p:sldId id="725" r:id="rId28"/>
    <p:sldId id="721" r:id="rId29"/>
    <p:sldId id="727" r:id="rId30"/>
    <p:sldId id="728" r:id="rId31"/>
    <p:sldId id="729" r:id="rId32"/>
    <p:sldId id="722" r:id="rId33"/>
    <p:sldId id="730" r:id="rId34"/>
    <p:sldId id="718" r:id="rId35"/>
  </p:sldIdLst>
  <p:sldSz cx="9144000" cy="6858000" type="screen4x3"/>
  <p:notesSz cx="7102475" cy="938847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840B0"/>
    <a:srgbClr val="084E9C"/>
    <a:srgbClr val="FF3399"/>
    <a:srgbClr val="660066"/>
    <a:srgbClr val="CC0099"/>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2" autoAdjust="0"/>
    <p:restoredTop sz="94678" autoAdjust="0"/>
  </p:normalViewPr>
  <p:slideViewPr>
    <p:cSldViewPr>
      <p:cViewPr varScale="1">
        <p:scale>
          <a:sx n="118" d="100"/>
          <a:sy n="118" d="100"/>
        </p:scale>
        <p:origin x="108" y="318"/>
      </p:cViewPr>
      <p:guideLst>
        <p:guide orient="horz" pos="2160"/>
        <p:guide pos="2880"/>
      </p:guideLst>
    </p:cSldViewPr>
  </p:slideViewPr>
  <p:outlineViewPr>
    <p:cViewPr>
      <p:scale>
        <a:sx n="33" d="100"/>
        <a:sy n="33" d="100"/>
      </p:scale>
      <p:origin x="0" y="24536"/>
    </p:cViewPr>
  </p:outlineViewPr>
  <p:notesTextViewPr>
    <p:cViewPr>
      <p:scale>
        <a:sx n="100" d="100"/>
        <a:sy n="100" d="100"/>
      </p:scale>
      <p:origin x="0" y="0"/>
    </p:cViewPr>
  </p:notesTextViewPr>
  <p:sorterViewPr>
    <p:cViewPr>
      <p:scale>
        <a:sx n="60" d="100"/>
        <a:sy n="60" d="100"/>
      </p:scale>
      <p:origin x="0" y="1788"/>
    </p:cViewPr>
  </p:sorterViewPr>
  <p:notesViewPr>
    <p:cSldViewPr>
      <p:cViewPr varScale="1">
        <p:scale>
          <a:sx n="58" d="100"/>
          <a:sy n="58" d="100"/>
        </p:scale>
        <p:origin x="2982" y="7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7AC6BAEF-18F0-413F-B2F6-C50186B9967E}" type="datetimeFigureOut">
              <a:rPr lang="en-US"/>
              <a:pPr>
                <a:defRPr/>
              </a:pPr>
              <a:t>5/22/2018</a:t>
            </a:fld>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32EDDE2-E202-4A73-8B92-3793B68B9C5E}" type="slidenum">
              <a:rPr lang="en-US" altLang="en-US"/>
              <a:pPr/>
              <a:t>‹#›</a:t>
            </a:fld>
            <a:endParaRPr lang="en-US" altLang="en-US"/>
          </a:p>
        </p:txBody>
      </p:sp>
    </p:spTree>
    <p:extLst>
      <p:ext uri="{BB962C8B-B14F-4D97-AF65-F5344CB8AC3E}">
        <p14:creationId xmlns:p14="http://schemas.microsoft.com/office/powerpoint/2010/main" val="367174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2" tIns="47111" rIns="94222" bIns="4711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2" tIns="47111" rIns="94222" bIns="47111" numCol="1" anchor="t" anchorCtr="0" compatLnSpc="1">
            <a:prstTxWarp prst="textNoShape">
              <a:avLst/>
            </a:prstTxWarp>
          </a:bodyPr>
          <a:lstStyle>
            <a:lvl1pPr algn="r" eaLnBrk="1" hangingPunct="1">
              <a:defRPr sz="1200">
                <a:latin typeface="Arial" charset="0"/>
              </a:defRPr>
            </a:lvl1pPr>
          </a:lstStyle>
          <a:p>
            <a:pPr>
              <a:defRPr/>
            </a:pPr>
            <a:fld id="{C1746493-82D2-4213-B973-ECDD7A3127BA}" type="datetimeFigureOut">
              <a:rPr lang="en-US"/>
              <a:pPr>
                <a:defRPr/>
              </a:pPr>
              <a:t>5/22/2018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2" tIns="47111" rIns="94222" bIns="47111" rtlCol="0" anchor="ctr"/>
          <a:lstStyle/>
          <a:p>
            <a:pPr lvl="0"/>
            <a:endParaRPr lang="en-US" noProof="0" dirty="0" smtClean="0"/>
          </a:p>
        </p:txBody>
      </p:sp>
      <p:sp>
        <p:nvSpPr>
          <p:cNvPr id="5" name="Notes Placeholder 4"/>
          <p:cNvSpPr>
            <a:spLocks noGrp="1"/>
          </p:cNvSpPr>
          <p:nvPr>
            <p:ph type="body" sz="quarter" idx="3"/>
          </p:nvPr>
        </p:nvSpPr>
        <p:spPr>
          <a:xfrm>
            <a:off x="711200" y="4459288"/>
            <a:ext cx="5680075" cy="4224337"/>
          </a:xfrm>
          <a:prstGeom prst="rect">
            <a:avLst/>
          </a:prstGeom>
        </p:spPr>
        <p:txBody>
          <a:bodyPr vert="horz" lIns="94222" tIns="47111" rIns="94222" bIns="4711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2" tIns="47111" rIns="94222" bIns="47111"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2" tIns="47111" rIns="94222" bIns="47111" numCol="1" anchor="b" anchorCtr="0" compatLnSpc="1">
            <a:prstTxWarp prst="textNoShape">
              <a:avLst/>
            </a:prstTxWarp>
          </a:bodyPr>
          <a:lstStyle>
            <a:lvl1pPr algn="r" eaLnBrk="1" hangingPunct="1">
              <a:defRPr sz="1200"/>
            </a:lvl1pPr>
          </a:lstStyle>
          <a:p>
            <a:fld id="{61EFD036-DF1D-43A4-902D-3BFB8B74A86B}" type="slidenum">
              <a:rPr lang="en-US" altLang="en-US"/>
              <a:pPr/>
              <a:t>‹#›</a:t>
            </a:fld>
            <a:endParaRPr lang="en-US" altLang="en-US"/>
          </a:p>
        </p:txBody>
      </p:sp>
    </p:spTree>
    <p:extLst>
      <p:ext uri="{BB962C8B-B14F-4D97-AF65-F5344CB8AC3E}">
        <p14:creationId xmlns:p14="http://schemas.microsoft.com/office/powerpoint/2010/main" val="2879690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8214D3-79F7-44D7-B4AC-FEF9907E1CDA}"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328181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1EF8DD-7F34-4732-8F98-F278F32C500C}" type="slidenum">
              <a:rPr lang="en-US" altLang="en-US">
                <a:solidFill>
                  <a:srgbClr val="000000"/>
                </a:solidFill>
                <a:latin typeface="Arial" panose="020B0604020202020204" pitchFamily="34" charset="0"/>
              </a:rPr>
              <a:pPr>
                <a:spcBef>
                  <a:spcPct val="0"/>
                </a:spcBef>
              </a:pPr>
              <a:t>12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04751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F5F58D-E293-46C9-A6D4-674C8845307E}" type="slidenum">
              <a:rPr lang="en-US" altLang="en-US">
                <a:solidFill>
                  <a:srgbClr val="000000"/>
                </a:solidFill>
                <a:latin typeface="Arial" panose="020B0604020202020204" pitchFamily="34" charset="0"/>
              </a:rPr>
              <a:pPr>
                <a:spcBef>
                  <a:spcPct val="0"/>
                </a:spcBef>
              </a:pPr>
              <a:t>13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32307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47D243-D97C-476A-9465-AEA4E6C789AB}" type="slidenum">
              <a:rPr lang="en-US" altLang="en-US">
                <a:solidFill>
                  <a:srgbClr val="000000"/>
                </a:solidFill>
                <a:latin typeface="Arial" panose="020B0604020202020204" pitchFamily="34" charset="0"/>
              </a:rPr>
              <a:pPr>
                <a:spcBef>
                  <a:spcPct val="0"/>
                </a:spcBef>
              </a:pPr>
              <a:t>14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18094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F853EC-0F8B-4F05-A08D-938C62A877C0}" type="slidenum">
              <a:rPr lang="en-US" altLang="en-US">
                <a:solidFill>
                  <a:srgbClr val="000000"/>
                </a:solidFill>
                <a:latin typeface="Arial" panose="020B0604020202020204" pitchFamily="34" charset="0"/>
              </a:rPr>
              <a:pPr>
                <a:spcBef>
                  <a:spcPct val="0"/>
                </a:spcBef>
              </a:pPr>
              <a:t>15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901536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EED0D8-665F-4896-8B92-E7CB581172CA}" type="slidenum">
              <a:rPr lang="en-US" altLang="en-US">
                <a:solidFill>
                  <a:srgbClr val="000000"/>
                </a:solidFill>
                <a:latin typeface="Arial" panose="020B0604020202020204" pitchFamily="34" charset="0"/>
              </a:rPr>
              <a:pPr>
                <a:spcBef>
                  <a:spcPct val="0"/>
                </a:spcBef>
              </a:pPr>
              <a:t>16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7074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969006-4497-4D0E-978F-ADBF61F3B03F}" type="slidenum">
              <a:rPr lang="en-US" altLang="en-US">
                <a:solidFill>
                  <a:srgbClr val="000000"/>
                </a:solidFill>
                <a:latin typeface="Arial" panose="020B0604020202020204" pitchFamily="34" charset="0"/>
              </a:rPr>
              <a:pPr>
                <a:spcBef>
                  <a:spcPct val="0"/>
                </a:spcBef>
              </a:pPr>
              <a:t>17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4114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877A62-57D9-40CD-944C-CD1A021DCFC7}" type="slidenum">
              <a:rPr lang="en-US" altLang="en-US">
                <a:solidFill>
                  <a:srgbClr val="000000"/>
                </a:solidFill>
                <a:latin typeface="Arial" panose="020B0604020202020204" pitchFamily="34" charset="0"/>
              </a:rPr>
              <a:pPr>
                <a:spcBef>
                  <a:spcPct val="0"/>
                </a:spcBef>
              </a:pPr>
              <a:t>18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9219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C991C2-1384-437E-B7F3-490734B2EBC9}" type="slidenum">
              <a:rPr lang="en-US" altLang="en-US">
                <a:solidFill>
                  <a:srgbClr val="000000"/>
                </a:solidFill>
                <a:latin typeface="Arial" panose="020B0604020202020204" pitchFamily="34" charset="0"/>
              </a:rPr>
              <a:pPr>
                <a:spcBef>
                  <a:spcPct val="0"/>
                </a:spcBef>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14163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0637DE-1105-4968-A6BA-3A2E5A3F6A4B}" type="slidenum">
              <a:rPr lang="en-US" altLang="en-US">
                <a:solidFill>
                  <a:srgbClr val="000000"/>
                </a:solidFill>
                <a:latin typeface="Arial" panose="020B0604020202020204" pitchFamily="34" charset="0"/>
              </a:rPr>
              <a:pPr>
                <a:spcBef>
                  <a:spcPct val="0"/>
                </a:spcBef>
              </a:pPr>
              <a:t>20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360422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2E5371-441F-47EF-AE31-EA5924BF8F70}" type="slidenum">
              <a:rPr lang="en-US" altLang="en-US">
                <a:solidFill>
                  <a:srgbClr val="000000"/>
                </a:solidFill>
                <a:latin typeface="Arial" panose="020B0604020202020204" pitchFamily="34" charset="0"/>
              </a:rPr>
              <a:pPr>
                <a:spcBef>
                  <a:spcPct val="0"/>
                </a:spcBef>
              </a:pPr>
              <a:t>21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76415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BA09AE-D717-4955-8D1F-6788075ABBDE}"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10782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189F97-B68A-41A5-9FC6-9E32E7C572BF}" type="slidenum">
              <a:rPr lang="en-US" altLang="en-US">
                <a:solidFill>
                  <a:srgbClr val="000000"/>
                </a:solidFill>
                <a:latin typeface="Arial" panose="020B0604020202020204" pitchFamily="34" charset="0"/>
              </a:rPr>
              <a:pPr>
                <a:spcBef>
                  <a:spcPct val="0"/>
                </a:spcBef>
              </a:pPr>
              <a:t>22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61159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9D265A-D6BC-4CC5-9000-A5E253544739}" type="slidenum">
              <a:rPr lang="en-US" altLang="en-US">
                <a:solidFill>
                  <a:srgbClr val="000000"/>
                </a:solidFill>
                <a:latin typeface="Arial" panose="020B0604020202020204" pitchFamily="34" charset="0"/>
              </a:rPr>
              <a:pPr>
                <a:spcBef>
                  <a:spcPct val="0"/>
                </a:spcBef>
              </a:pPr>
              <a:t>23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9464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7820A2-7570-4A18-A43B-88473EE87682}" type="slidenum">
              <a:rPr lang="en-US" altLang="en-US">
                <a:solidFill>
                  <a:srgbClr val="000000"/>
                </a:solidFill>
                <a:latin typeface="Arial" panose="020B0604020202020204" pitchFamily="34" charset="0"/>
              </a:rPr>
              <a:pPr>
                <a:spcBef>
                  <a:spcPct val="0"/>
                </a:spcBef>
              </a:pPr>
              <a:t>24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54776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D87852-15A0-4986-A654-CAD4D121A958}" type="slidenum">
              <a:rPr lang="en-US" altLang="en-US">
                <a:solidFill>
                  <a:srgbClr val="000000"/>
                </a:solidFill>
                <a:latin typeface="Arial" panose="020B0604020202020204" pitchFamily="34" charset="0"/>
              </a:rPr>
              <a:pPr>
                <a:spcBef>
                  <a:spcPct val="0"/>
                </a:spcBef>
              </a:pPr>
              <a:t>25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082175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D4B221-F80C-4934-8593-AB1329BB215E}" type="slidenum">
              <a:rPr lang="en-US" altLang="en-US">
                <a:solidFill>
                  <a:srgbClr val="000000"/>
                </a:solidFill>
                <a:latin typeface="Arial" panose="020B0604020202020204" pitchFamily="34" charset="0"/>
              </a:rPr>
              <a:pPr>
                <a:spcBef>
                  <a:spcPct val="0"/>
                </a:spcBef>
              </a:pPr>
              <a:t>26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9204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B86EC9-8748-4E56-8212-488851B9541F}" type="slidenum">
              <a:rPr lang="en-US" altLang="en-US">
                <a:solidFill>
                  <a:srgbClr val="000000"/>
                </a:solidFill>
                <a:latin typeface="Arial" panose="020B0604020202020204" pitchFamily="34" charset="0"/>
              </a:rPr>
              <a:pPr>
                <a:spcBef>
                  <a:spcPct val="0"/>
                </a:spcBef>
              </a:pPr>
              <a:t>27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327705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955D38-F938-4D59-BC4B-E530B0B9B82C}" type="slidenum">
              <a:rPr lang="en-US" altLang="en-US">
                <a:solidFill>
                  <a:srgbClr val="000000"/>
                </a:solidFill>
                <a:latin typeface="Arial" panose="020B0604020202020204" pitchFamily="34" charset="0"/>
              </a:rPr>
              <a:pPr>
                <a:spcBef>
                  <a:spcPct val="0"/>
                </a:spcBef>
              </a:pPr>
              <a:t>28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25584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97692-5C6B-481A-8449-047A07D52312}" type="slidenum">
              <a:rPr lang="en-US" altLang="en-US">
                <a:solidFill>
                  <a:srgbClr val="000000"/>
                </a:solidFill>
                <a:latin typeface="Arial" panose="020B0604020202020204" pitchFamily="34" charset="0"/>
              </a:rPr>
              <a:pPr>
                <a:spcBef>
                  <a:spcPct val="0"/>
                </a:spcBef>
              </a:pPr>
              <a:t>29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754455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CD8C80-A8AE-4F11-831D-169FF9CB31A2}" type="slidenum">
              <a:rPr lang="en-US" altLang="en-US">
                <a:solidFill>
                  <a:srgbClr val="000000"/>
                </a:solidFill>
                <a:latin typeface="Arial" panose="020B0604020202020204" pitchFamily="34" charset="0"/>
              </a:rPr>
              <a:pPr>
                <a:spcBef>
                  <a:spcPct val="0"/>
                </a:spcBef>
              </a:pPr>
              <a:t>30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81163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3524C3-E17D-4DA7-8359-7E3292B5385A}" type="slidenum">
              <a:rPr lang="en-US" altLang="en-US">
                <a:solidFill>
                  <a:srgbClr val="000000"/>
                </a:solidFill>
                <a:latin typeface="Arial" panose="020B0604020202020204" pitchFamily="34" charset="0"/>
              </a:rPr>
              <a:pPr>
                <a:spcBef>
                  <a:spcPct val="0"/>
                </a:spcBef>
              </a:pPr>
              <a:t>31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02495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DF1C08-F0DB-4C64-82FC-D0BBCD0C4E8C}" type="slidenum">
              <a:rPr lang="en-US" altLang="en-US">
                <a:solidFill>
                  <a:srgbClr val="000000"/>
                </a:solidFill>
                <a:latin typeface="Arial" panose="020B0604020202020204" pitchFamily="34" charset="0"/>
              </a:rPr>
              <a:pPr>
                <a:spcBef>
                  <a:spcPct val="0"/>
                </a:spcBef>
              </a:pPr>
              <a:t>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988042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992042-2CFA-416D-A171-18CDE212652C}" type="slidenum">
              <a:rPr lang="en-US" altLang="en-US">
                <a:solidFill>
                  <a:srgbClr val="000000"/>
                </a:solidFill>
                <a:latin typeface="Arial" panose="020B0604020202020204" pitchFamily="34" charset="0"/>
              </a:rPr>
              <a:pPr>
                <a:spcBef>
                  <a:spcPct val="0"/>
                </a:spcBef>
              </a:pPr>
              <a:t>32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188998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CB86DC-5CE9-4EC2-993F-4E0EB122F51F}" type="slidenum">
              <a:rPr lang="en-US" altLang="en-US">
                <a:solidFill>
                  <a:srgbClr val="000000"/>
                </a:solidFill>
                <a:latin typeface="Arial" panose="020B0604020202020204" pitchFamily="34" charset="0"/>
              </a:rPr>
              <a:pPr>
                <a:spcBef>
                  <a:spcPct val="0"/>
                </a:spcBef>
              </a:pPr>
              <a:t>33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011176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3CE1E8-94C6-4206-9BC1-B3D7126182F6}" type="slidenum">
              <a:rPr lang="en-US" altLang="en-US">
                <a:solidFill>
                  <a:srgbClr val="000000"/>
                </a:solidFill>
                <a:latin typeface="Arial" panose="020B0604020202020204" pitchFamily="34" charset="0"/>
              </a:rPr>
              <a:pPr>
                <a:spcBef>
                  <a:spcPct val="0"/>
                </a:spcBef>
              </a:pPr>
              <a:t>34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49508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CFF5E5-AC79-4681-8AF5-A362FFC569D3}" type="slidenum">
              <a:rPr lang="en-US" altLang="en-US">
                <a:solidFill>
                  <a:srgbClr val="000000"/>
                </a:solidFill>
                <a:latin typeface="Arial" panose="020B0604020202020204" pitchFamily="34" charset="0"/>
              </a:rPr>
              <a:pPr>
                <a:spcBef>
                  <a:spcPct val="0"/>
                </a:spcBef>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94140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6C0729-4A67-4E7D-A985-92825BDEED55}" type="slidenum">
              <a:rPr lang="en-US" altLang="en-US">
                <a:solidFill>
                  <a:srgbClr val="000000"/>
                </a:solidFill>
                <a:latin typeface="Arial" panose="020B0604020202020204" pitchFamily="34" charset="0"/>
              </a:rPr>
              <a:pPr>
                <a:spcBef>
                  <a:spcPct val="0"/>
                </a:spcBef>
              </a:pPr>
              <a:t>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44084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37D894-6212-4AC1-9639-09D733413503}" type="slidenum">
              <a:rPr lang="en-US" altLang="en-US">
                <a:solidFill>
                  <a:srgbClr val="000000"/>
                </a:solidFill>
                <a:latin typeface="Arial" panose="020B0604020202020204" pitchFamily="34" charset="0"/>
              </a:rPr>
              <a:pPr>
                <a:spcBef>
                  <a:spcPct val="0"/>
                </a:spcBef>
              </a:pPr>
              <a:t>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5017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4F4C91-206F-46BA-BAEF-948D8A916DA6}" type="slidenum">
              <a:rPr lang="en-US" altLang="en-US">
                <a:solidFill>
                  <a:srgbClr val="000000"/>
                </a:solidFill>
                <a:latin typeface="Arial" panose="020B0604020202020204" pitchFamily="34" charset="0"/>
              </a:rPr>
              <a:pPr>
                <a:spcBef>
                  <a:spcPct val="0"/>
                </a:spcBef>
              </a:pPr>
              <a:t>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35254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EB4442-4174-45E9-90AB-263A31C66B3C}" type="slidenum">
              <a:rPr lang="en-US" altLang="en-US">
                <a:solidFill>
                  <a:srgbClr val="000000"/>
                </a:solidFill>
                <a:latin typeface="Arial" panose="020B0604020202020204" pitchFamily="34" charset="0"/>
              </a:rPr>
              <a:pPr>
                <a:spcBef>
                  <a:spcPct val="0"/>
                </a:spcBef>
              </a:pPr>
              <a:t>10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080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57288" indent="-230188">
              <a:spcBef>
                <a:spcPct val="30000"/>
              </a:spcBef>
              <a:defRPr sz="1200">
                <a:solidFill>
                  <a:schemeClr val="tx1"/>
                </a:solidFill>
                <a:latin typeface="Calibri" panose="020F0502020204030204" pitchFamily="34" charset="0"/>
              </a:defRPr>
            </a:lvl3pPr>
            <a:lvl4pPr marL="1620838" indent="-230188">
              <a:spcBef>
                <a:spcPct val="30000"/>
              </a:spcBef>
              <a:defRPr sz="1200">
                <a:solidFill>
                  <a:schemeClr val="tx1"/>
                </a:solidFill>
                <a:latin typeface="Calibri" panose="020F0502020204030204" pitchFamily="34" charset="0"/>
              </a:defRPr>
            </a:lvl4pPr>
            <a:lvl5pPr marL="2084388" indent="-230188">
              <a:spcBef>
                <a:spcPct val="30000"/>
              </a:spcBef>
              <a:defRPr sz="1200">
                <a:solidFill>
                  <a:schemeClr val="tx1"/>
                </a:solidFill>
                <a:latin typeface="Calibri" panose="020F0502020204030204" pitchFamily="34" charset="0"/>
              </a:defRPr>
            </a:lvl5pPr>
            <a:lvl6pPr marL="2541588" indent="-230188" eaLnBrk="0" fontAlgn="base" hangingPunct="0">
              <a:spcBef>
                <a:spcPct val="30000"/>
              </a:spcBef>
              <a:spcAft>
                <a:spcPct val="0"/>
              </a:spcAft>
              <a:defRPr sz="1200">
                <a:solidFill>
                  <a:schemeClr val="tx1"/>
                </a:solidFill>
                <a:latin typeface="Calibri" panose="020F0502020204030204" pitchFamily="34" charset="0"/>
              </a:defRPr>
            </a:lvl6pPr>
            <a:lvl7pPr marL="2998788" indent="-230188" eaLnBrk="0" fontAlgn="base" hangingPunct="0">
              <a:spcBef>
                <a:spcPct val="30000"/>
              </a:spcBef>
              <a:spcAft>
                <a:spcPct val="0"/>
              </a:spcAft>
              <a:defRPr sz="1200">
                <a:solidFill>
                  <a:schemeClr val="tx1"/>
                </a:solidFill>
                <a:latin typeface="Calibri" panose="020F0502020204030204" pitchFamily="34" charset="0"/>
              </a:defRPr>
            </a:lvl7pPr>
            <a:lvl8pPr marL="3455988" indent="-230188" eaLnBrk="0" fontAlgn="base" hangingPunct="0">
              <a:spcBef>
                <a:spcPct val="30000"/>
              </a:spcBef>
              <a:spcAft>
                <a:spcPct val="0"/>
              </a:spcAft>
              <a:defRPr sz="1200">
                <a:solidFill>
                  <a:schemeClr val="tx1"/>
                </a:solidFill>
                <a:latin typeface="Calibri" panose="020F0502020204030204" pitchFamily="34" charset="0"/>
              </a:defRPr>
            </a:lvl8pPr>
            <a:lvl9pPr marL="3913188"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DDCA07-AEFC-4BD5-A398-18268E3BD74C}" type="slidenum">
              <a:rPr lang="en-US" altLang="en-US">
                <a:solidFill>
                  <a:srgbClr val="000000"/>
                </a:solidFill>
                <a:latin typeface="Arial" panose="020B0604020202020204" pitchFamily="34" charset="0"/>
              </a:rPr>
              <a:pPr>
                <a:spcBef>
                  <a:spcPct val="0"/>
                </a:spcBef>
              </a:pPr>
              <a:t>11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28417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650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14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83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983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57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80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79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77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62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423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3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878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897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Rectangle 5"/>
          <p:cNvSpPr>
            <a:spLocks noChangeArrowheads="1"/>
          </p:cNvSpPr>
          <p:nvPr userDrawn="1"/>
        </p:nvSpPr>
        <p:spPr bwMode="auto">
          <a:xfrm>
            <a:off x="0" y="6656171"/>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altLang="en-US" sz="800" dirty="0" smtClean="0"/>
              <a:t>www.nano4me.org</a:t>
            </a:r>
          </a:p>
        </p:txBody>
      </p:sp>
      <p:sp>
        <p:nvSpPr>
          <p:cNvPr id="6"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800" dirty="0" smtClean="0"/>
              <a:t>© </a:t>
            </a:r>
            <a:r>
              <a:rPr lang="en-US" altLang="en-US" sz="800" dirty="0" smtClean="0"/>
              <a:t>2018 </a:t>
            </a:r>
            <a:r>
              <a:rPr lang="en-US" altLang="en-US" sz="800" dirty="0" smtClean="0"/>
              <a:t>The Pennsylvania State University</a:t>
            </a:r>
          </a:p>
        </p:txBody>
      </p:sp>
      <p:sp>
        <p:nvSpPr>
          <p:cNvPr id="7" name="Rectangle 5"/>
          <p:cNvSpPr>
            <a:spLocks noChangeArrowheads="1"/>
          </p:cNvSpPr>
          <p:nvPr userDrawn="1"/>
        </p:nvSpPr>
        <p:spPr bwMode="auto">
          <a:xfrm>
            <a:off x="0" y="6649136"/>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800" dirty="0" smtClean="0"/>
              <a:t>Touching, Seeing, Chemically Detecting, and Hearing </a:t>
            </a:r>
            <a:fld id="{862CD6A4-F241-4398-B59C-ADF65728BD48}" type="slidenum">
              <a:rPr lang="en-US" altLang="en-US" sz="800" smtClean="0"/>
              <a:t>‹#›</a:t>
            </a:fld>
            <a:endParaRPr lang="en-US" altLang="en-US" sz="800" dirty="0" smtClean="0"/>
          </a:p>
        </p:txBody>
      </p:sp>
    </p:spTree>
  </p:cSld>
  <p:clrMap bg1="lt1" tx1="dk1" bg2="lt2" tx2="dk2" accent1="accent1" accent2="accent2" accent3="accent3" accent4="accent4" accent5="accent5" accent6="accent6" hlink="hlink" folHlink="folHlink"/>
  <p:sldLayoutIdLst>
    <p:sldLayoutId id="2147487994" r:id="rId1"/>
    <p:sldLayoutId id="2147487995" r:id="rId2"/>
    <p:sldLayoutId id="2147487996" r:id="rId3"/>
    <p:sldLayoutId id="2147487997" r:id="rId4"/>
    <p:sldLayoutId id="2147487998" r:id="rId5"/>
    <p:sldLayoutId id="2147487999" r:id="rId6"/>
    <p:sldLayoutId id="2147488000" r:id="rId7"/>
    <p:sldLayoutId id="2147488001" r:id="rId8"/>
    <p:sldLayoutId id="2147488002" r:id="rId9"/>
    <p:sldLayoutId id="2147488003" r:id="rId10"/>
    <p:sldLayoutId id="2147488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15900" y="3068638"/>
            <a:ext cx="8712200" cy="2881312"/>
          </a:xfrm>
        </p:spPr>
        <p:txBody>
          <a:bodyPr/>
          <a:lstStyle/>
          <a:p>
            <a:r>
              <a:rPr lang="en-US" altLang="en-US" sz="4000" b="1" dirty="0" smtClean="0">
                <a:solidFill>
                  <a:schemeClr val="tx1"/>
                </a:solidFill>
              </a:rPr>
              <a:t>Touching, Seeing, Chemically Detecting, and Hearing at our </a:t>
            </a:r>
            <a:r>
              <a:rPr lang="en-US" altLang="en-US" sz="4000" b="1" smtClean="0">
                <a:solidFill>
                  <a:schemeClr val="tx1"/>
                </a:solidFill>
              </a:rPr>
              <a:t>Size Scale</a:t>
            </a:r>
            <a:endParaRPr lang="en-US" altLang="en-US" sz="2800" b="1" dirty="0" smtClean="0"/>
          </a:p>
        </p:txBody>
      </p:sp>
      <p:sp>
        <p:nvSpPr>
          <p:cNvPr id="1433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3850"/>
            <a:ext cx="9144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5292725" y="3173413"/>
            <a:ext cx="2889250" cy="2184400"/>
          </a:xfrm>
        </p:spPr>
        <p:txBody>
          <a:bodyPr/>
          <a:lstStyle/>
          <a:p>
            <a:pPr marL="0" indent="0" eaLnBrk="1" hangingPunct="1">
              <a:lnSpc>
                <a:spcPct val="120000"/>
              </a:lnSpc>
              <a:buFontTx/>
              <a:buNone/>
              <a:defRPr/>
            </a:pPr>
            <a:endParaRPr lang="en-US" dirty="0" smtClean="0"/>
          </a:p>
          <a:p>
            <a:pPr eaLnBrk="1" hangingPunct="1">
              <a:lnSpc>
                <a:spcPct val="120000"/>
              </a:lnSpc>
              <a:buFontTx/>
              <a:buNone/>
              <a:defRPr/>
            </a:pPr>
            <a:r>
              <a:rPr lang="en-US" dirty="0" smtClean="0"/>
              <a:t>       </a:t>
            </a:r>
            <a:r>
              <a:rPr lang="en-US" sz="900" dirty="0"/>
              <a:t>http://img1.tgdaily.com/sites/default/files/stock/article_images/lg/lgwindows8touchmonitor.jpg</a:t>
            </a:r>
            <a:endParaRPr lang="en-US" sz="900" dirty="0" smtClean="0"/>
          </a:p>
        </p:txBody>
      </p:sp>
      <p:sp>
        <p:nvSpPr>
          <p:cNvPr id="26628" name="TextBox 3"/>
          <p:cNvSpPr txBox="1">
            <a:spLocks noChangeArrowheads="1"/>
          </p:cNvSpPr>
          <p:nvPr/>
        </p:nvSpPr>
        <p:spPr bwMode="auto">
          <a:xfrm>
            <a:off x="395288" y="-14288"/>
            <a:ext cx="8748712" cy="403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dirty="0"/>
              <a:t>Touching at our size scale</a:t>
            </a:r>
          </a:p>
          <a:p>
            <a:pPr algn="ctr" eaLnBrk="1" hangingPunct="1">
              <a:spcBef>
                <a:spcPct val="0"/>
              </a:spcBef>
              <a:buFontTx/>
              <a:buNone/>
            </a:pPr>
            <a:r>
              <a:rPr lang="en-US" altLang="en-US" sz="3200" dirty="0"/>
              <a:t>How do we use touch at our size scale?</a:t>
            </a:r>
          </a:p>
          <a:p>
            <a:pPr algn="ctr" eaLnBrk="1" hangingPunct="1">
              <a:spcBef>
                <a:spcPct val="0"/>
              </a:spcBef>
              <a:buFontTx/>
              <a:buNone/>
            </a:pPr>
            <a:endParaRPr lang="en-US" altLang="en-US" sz="3600" dirty="0"/>
          </a:p>
          <a:p>
            <a:pPr eaLnBrk="1" hangingPunct="1">
              <a:spcBef>
                <a:spcPct val="0"/>
              </a:spcBef>
            </a:pPr>
            <a:r>
              <a:rPr lang="en-US" altLang="en-US" b="0" dirty="0">
                <a:solidFill>
                  <a:srgbClr val="000000"/>
                </a:solidFill>
              </a:rPr>
              <a:t>To detect</a:t>
            </a:r>
          </a:p>
          <a:p>
            <a:pPr eaLnBrk="1" hangingPunct="1">
              <a:spcBef>
                <a:spcPct val="0"/>
              </a:spcBef>
            </a:pPr>
            <a:r>
              <a:rPr lang="en-US" altLang="en-US" b="0" dirty="0">
                <a:solidFill>
                  <a:srgbClr val="000000"/>
                </a:solidFill>
              </a:rPr>
              <a:t>To manipulate</a:t>
            </a:r>
          </a:p>
          <a:p>
            <a:pPr eaLnBrk="1" hangingPunct="1">
              <a:spcBef>
                <a:spcPct val="0"/>
              </a:spcBef>
            </a:pPr>
            <a:r>
              <a:rPr lang="en-US" altLang="en-US" b="0" dirty="0">
                <a:solidFill>
                  <a:srgbClr val="000000"/>
                </a:solidFill>
              </a:rPr>
              <a:t>To “see”---the brain</a:t>
            </a:r>
          </a:p>
          <a:p>
            <a:pPr eaLnBrk="1" hangingPunct="1">
              <a:spcBef>
                <a:spcPct val="0"/>
              </a:spcBef>
              <a:buFontTx/>
              <a:buNone/>
            </a:pPr>
            <a:r>
              <a:rPr lang="en-US" altLang="en-US" b="0" dirty="0">
                <a:solidFill>
                  <a:srgbClr val="000000"/>
                </a:solidFill>
              </a:rPr>
              <a:t>  can convert touching into a</a:t>
            </a:r>
          </a:p>
          <a:p>
            <a:pPr eaLnBrk="1" hangingPunct="1">
              <a:spcBef>
                <a:spcPct val="0"/>
              </a:spcBef>
              <a:buFontTx/>
              <a:buNone/>
            </a:pPr>
            <a:r>
              <a:rPr lang="en-US" altLang="en-US" b="0" dirty="0">
                <a:solidFill>
                  <a:srgbClr val="000000"/>
                </a:solidFill>
              </a:rPr>
              <a:t>  mental “picture”</a:t>
            </a:r>
          </a:p>
        </p:txBody>
      </p:sp>
      <p:pic>
        <p:nvPicPr>
          <p:cNvPr id="26631" name="Picture 4" descr="http://shsroundtable.com/wp-content/uploads/2015/02/bra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3968750"/>
            <a:ext cx="26130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1"/>
          <p:cNvSpPr>
            <a:spLocks noChangeArrowheads="1"/>
          </p:cNvSpPr>
          <p:nvPr/>
        </p:nvSpPr>
        <p:spPr bwMode="auto">
          <a:xfrm>
            <a:off x="1584325" y="5703888"/>
            <a:ext cx="28432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http://www.bing.com/images/search?q=seeing+with+braille&amp;qpvt=Seeing+with+Braille&amp;qpvt=Seeing+with+Braille&amp;FORM=IGRE#view=detail&amp;id=3949C5FBB546F0470C5A0BD8B586633789CF3BAC&amp;selectedIndex=1</a:t>
            </a:r>
          </a:p>
        </p:txBody>
      </p:sp>
      <p:pic>
        <p:nvPicPr>
          <p:cNvPr id="26633" name="Picture 6" descr="http://img1.tgdaily.com/sites/default/files/stock/article_images/lg/lgwindows8touchmoni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788" y="1592263"/>
            <a:ext cx="37560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280988" y="1417637"/>
            <a:ext cx="8685212" cy="5178425"/>
          </a:xfrm>
        </p:spPr>
        <p:txBody>
          <a:bodyPr/>
          <a:lstStyle/>
          <a:p>
            <a:pPr>
              <a:defRPr/>
            </a:pPr>
            <a:r>
              <a:rPr lang="en-US" sz="2800" dirty="0" smtClean="0"/>
              <a:t>A definition of seeing is “to perceive with the eyes; to look at”.</a:t>
            </a:r>
          </a:p>
          <a:p>
            <a:pPr>
              <a:defRPr/>
            </a:pPr>
            <a:r>
              <a:rPr lang="en-US" sz="2800" dirty="0" smtClean="0"/>
              <a:t>A </a:t>
            </a:r>
            <a:r>
              <a:rPr lang="en-US" sz="2800" dirty="0" smtClean="0"/>
              <a:t>more scientific definition is “sensors </a:t>
            </a:r>
            <a:r>
              <a:rPr lang="en-US" sz="2800" dirty="0"/>
              <a:t>in the </a:t>
            </a:r>
            <a:r>
              <a:rPr lang="en-US" sz="2800" dirty="0" smtClean="0"/>
              <a:t>retina of the eye responding </a:t>
            </a:r>
            <a:r>
              <a:rPr lang="en-US" sz="2800" dirty="0"/>
              <a:t>to </a:t>
            </a:r>
            <a:r>
              <a:rPr lang="en-US" sz="2800" dirty="0" smtClean="0"/>
              <a:t>photons by sending</a:t>
            </a:r>
            <a:r>
              <a:rPr lang="en-US" sz="2800" dirty="0"/>
              <a:t> a signal </a:t>
            </a:r>
            <a:r>
              <a:rPr lang="en-US" sz="2800" dirty="0" smtClean="0"/>
              <a:t>to </a:t>
            </a:r>
            <a:r>
              <a:rPr lang="en-US" sz="2800" dirty="0"/>
              <a:t>the brain </a:t>
            </a:r>
            <a:r>
              <a:rPr lang="en-US" sz="2800" dirty="0" smtClean="0"/>
              <a:t>triggering </a:t>
            </a:r>
            <a:r>
              <a:rPr lang="en-US" sz="2800" dirty="0"/>
              <a:t>a conscious </a:t>
            </a:r>
            <a:r>
              <a:rPr lang="en-US" sz="2800" dirty="0" smtClean="0"/>
              <a:t>response.” </a:t>
            </a:r>
          </a:p>
          <a:p>
            <a:pPr>
              <a:defRPr/>
            </a:pPr>
            <a:r>
              <a:rPr lang="en-US" sz="2800" dirty="0" smtClean="0"/>
              <a:t>The sensors in our eyes can detect a single photon; however</a:t>
            </a:r>
            <a:r>
              <a:rPr lang="en-US" sz="2800" dirty="0"/>
              <a:t>, neural filters only allow a signal to pass to the brain </a:t>
            </a:r>
            <a:r>
              <a:rPr lang="en-US" sz="2800" dirty="0" smtClean="0"/>
              <a:t>when </a:t>
            </a:r>
            <a:r>
              <a:rPr lang="en-US" sz="2800" dirty="0"/>
              <a:t>at </a:t>
            </a:r>
            <a:r>
              <a:rPr lang="en-US" sz="2800" dirty="0" smtClean="0"/>
              <a:t>least about </a:t>
            </a:r>
            <a:r>
              <a:rPr lang="en-US" sz="2800" dirty="0"/>
              <a:t>five to nine </a:t>
            </a:r>
            <a:r>
              <a:rPr lang="en-US" sz="2800" dirty="0" smtClean="0"/>
              <a:t>photons arrive </a:t>
            </a:r>
            <a:r>
              <a:rPr lang="en-US" sz="2800" dirty="0"/>
              <a:t>within less than 100 </a:t>
            </a:r>
            <a:r>
              <a:rPr lang="en-US" sz="2800" dirty="0" err="1" smtClean="0"/>
              <a:t>ms.</a:t>
            </a:r>
            <a:r>
              <a:rPr lang="en-US" sz="2800" dirty="0" smtClean="0"/>
              <a:t> This filtering prevents stimulus overload.  </a:t>
            </a:r>
            <a:endParaRPr lang="en-US" dirty="0" smtClean="0"/>
          </a:p>
          <a:p>
            <a:pPr marL="0" indent="0">
              <a:buFontTx/>
              <a:buNone/>
              <a:defRPr/>
            </a:pPr>
            <a:r>
              <a:rPr lang="en-US" sz="900" dirty="0"/>
              <a:t> </a:t>
            </a:r>
            <a:r>
              <a:rPr lang="en-US" sz="900" dirty="0" smtClean="0"/>
              <a:t>          (http</a:t>
            </a:r>
            <a:r>
              <a:rPr lang="en-US" sz="900" dirty="0"/>
              <a:t>://</a:t>
            </a:r>
            <a:r>
              <a:rPr lang="en-US" sz="900" dirty="0" smtClean="0"/>
              <a:t>math.ucr.edu/home/baez/physics/Quantum/see_a_photon.html)</a:t>
            </a:r>
          </a:p>
        </p:txBody>
      </p:sp>
      <p:sp>
        <p:nvSpPr>
          <p:cNvPr id="27652" name="TextBox 3"/>
          <p:cNvSpPr txBox="1">
            <a:spLocks noChangeArrowheads="1"/>
          </p:cNvSpPr>
          <p:nvPr/>
        </p:nvSpPr>
        <p:spPr bwMode="auto">
          <a:xfrm>
            <a:off x="0" y="14446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dirty="0"/>
              <a:t>Seeing at our size scale</a:t>
            </a:r>
          </a:p>
          <a:p>
            <a:pPr algn="ctr" eaLnBrk="1" hangingPunct="1">
              <a:spcBef>
                <a:spcPct val="0"/>
              </a:spcBef>
              <a:buFontTx/>
              <a:buNone/>
            </a:pPr>
            <a:r>
              <a:rPr lang="en-US" altLang="en-US" sz="3600" dirty="0"/>
              <a:t>What do we think seeing 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287338" y="1268759"/>
            <a:ext cx="8569325" cy="5004557"/>
          </a:xfrm>
        </p:spPr>
        <p:txBody>
          <a:bodyPr/>
          <a:lstStyle/>
          <a:p>
            <a:pPr eaLnBrk="1" hangingPunct="1">
              <a:lnSpc>
                <a:spcPct val="120000"/>
              </a:lnSpc>
              <a:defRPr/>
            </a:pPr>
            <a:r>
              <a:rPr lang="en-US" sz="2800" dirty="0" smtClean="0"/>
              <a:t>The </a:t>
            </a:r>
            <a:r>
              <a:rPr lang="en-US" sz="2800" dirty="0"/>
              <a:t>definition </a:t>
            </a:r>
            <a:r>
              <a:rPr lang="en-US" sz="2800" dirty="0" smtClean="0"/>
              <a:t>of seeing we will use in this course is much more general than the above definitions.</a:t>
            </a:r>
          </a:p>
          <a:p>
            <a:pPr eaLnBrk="1" hangingPunct="1">
              <a:lnSpc>
                <a:spcPct val="120000"/>
              </a:lnSpc>
              <a:defRPr/>
            </a:pPr>
            <a:r>
              <a:rPr lang="en-US" sz="2800" dirty="0" smtClean="0"/>
              <a:t>Our definition will be “using the eye, perhaps with machines/electronics, to convert physical information into an image in the human brain.” </a:t>
            </a:r>
            <a:r>
              <a:rPr lang="en-US" sz="2800" b="1" dirty="0" smtClean="0"/>
              <a:t>This </a:t>
            </a:r>
            <a:r>
              <a:rPr lang="en-US" sz="2800" b="1" dirty="0"/>
              <a:t>is the definition we will use. It applies to all size scales</a:t>
            </a:r>
            <a:r>
              <a:rPr lang="en-US" sz="2800" b="1" dirty="0" smtClean="0"/>
              <a:t>.</a:t>
            </a:r>
          </a:p>
          <a:p>
            <a:pPr eaLnBrk="1" hangingPunct="1">
              <a:lnSpc>
                <a:spcPct val="120000"/>
              </a:lnSpc>
              <a:defRPr/>
            </a:pPr>
            <a:r>
              <a:rPr lang="en-US" sz="2800" dirty="0"/>
              <a:t>At our size scale we generally just use </a:t>
            </a:r>
            <a:r>
              <a:rPr lang="en-US" sz="2800" dirty="0" smtClean="0"/>
              <a:t>photons (light) to see.</a:t>
            </a:r>
            <a:endParaRPr lang="en-US" sz="2800" dirty="0"/>
          </a:p>
          <a:p>
            <a:pPr eaLnBrk="1" hangingPunct="1">
              <a:lnSpc>
                <a:spcPct val="120000"/>
              </a:lnSpc>
              <a:buFontTx/>
              <a:buNone/>
              <a:defRPr/>
            </a:pPr>
            <a:endParaRPr lang="en-US" sz="2800" dirty="0" smtClean="0"/>
          </a:p>
        </p:txBody>
      </p:sp>
      <p:sp>
        <p:nvSpPr>
          <p:cNvPr id="28676" name="TextBox 3"/>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Seeing at our size scale</a:t>
            </a:r>
          </a:p>
          <a:p>
            <a:pPr algn="ctr" eaLnBrk="1" hangingPunct="1">
              <a:spcBef>
                <a:spcPct val="0"/>
              </a:spcBef>
              <a:buFontTx/>
              <a:buNone/>
            </a:pPr>
            <a:r>
              <a:rPr lang="en-US" altLang="en-US" sz="3600"/>
              <a:t>What do we think seeing 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27651" name="Rectangle 4"/>
          <p:cNvSpPr>
            <a:spLocks noGrp="1" noChangeArrowheads="1"/>
          </p:cNvSpPr>
          <p:nvPr>
            <p:ph idx="1"/>
          </p:nvPr>
        </p:nvSpPr>
        <p:spPr>
          <a:xfrm>
            <a:off x="287338" y="1124744"/>
            <a:ext cx="8569325" cy="3164681"/>
          </a:xfrm>
        </p:spPr>
        <p:txBody>
          <a:bodyPr/>
          <a:lstStyle/>
          <a:p>
            <a:pPr eaLnBrk="1" hangingPunct="1">
              <a:lnSpc>
                <a:spcPct val="120000"/>
              </a:lnSpc>
              <a:defRPr/>
            </a:pPr>
            <a:r>
              <a:rPr lang="en-US" altLang="en-US" sz="2800" dirty="0" smtClean="0"/>
              <a:t>The </a:t>
            </a:r>
            <a:r>
              <a:rPr lang="en-US" altLang="en-US" sz="2800" dirty="0" smtClean="0"/>
              <a:t>light we use for seeing exhibits properties of particles (photons) and also of waves. </a:t>
            </a:r>
          </a:p>
          <a:p>
            <a:pPr eaLnBrk="1" hangingPunct="1">
              <a:lnSpc>
                <a:spcPct val="120000"/>
              </a:lnSpc>
              <a:defRPr/>
            </a:pPr>
            <a:r>
              <a:rPr lang="en-US" altLang="en-US" sz="2800" dirty="0" smtClean="0"/>
              <a:t>This fact can be very disconcerting.</a:t>
            </a:r>
          </a:p>
          <a:p>
            <a:pPr eaLnBrk="1" hangingPunct="1">
              <a:lnSpc>
                <a:spcPct val="120000"/>
              </a:lnSpc>
              <a:defRPr/>
            </a:pPr>
            <a:r>
              <a:rPr lang="en-US" altLang="en-US" sz="2800" dirty="0" smtClean="0"/>
              <a:t>As Einstein wrote: "</a:t>
            </a:r>
            <a:r>
              <a:rPr lang="en-US" altLang="en-US" sz="2800" i="1" dirty="0" smtClean="0"/>
              <a:t>It seems as though we must use sometimes the one theory and sometimes the other, while at times we may use either. We are faced with a new kind of difficulty. We have two contradictory pictures of reality; separately neither of them fully explains the phenomena of light, but together they do</a:t>
            </a:r>
            <a:r>
              <a:rPr lang="en-US" altLang="en-US" sz="2800" dirty="0" smtClean="0"/>
              <a:t>". </a:t>
            </a:r>
          </a:p>
          <a:p>
            <a:pPr marL="0" indent="0" eaLnBrk="1" hangingPunct="1">
              <a:lnSpc>
                <a:spcPct val="120000"/>
              </a:lnSpc>
              <a:buFontTx/>
              <a:buNone/>
              <a:defRPr/>
            </a:pPr>
            <a:r>
              <a:rPr lang="en-US" altLang="en-US" sz="900" dirty="0"/>
              <a:t> </a:t>
            </a:r>
            <a:r>
              <a:rPr lang="en-US" altLang="en-US" sz="900" dirty="0" smtClean="0"/>
              <a:t>         Harrison, David (2002).  "Complementarity and the Copenhagen Interpretation of Quantum Mechanics“  </a:t>
            </a:r>
            <a:r>
              <a:rPr lang="en-US" altLang="en-US" sz="900" i="1" dirty="0" smtClean="0"/>
              <a:t>UPSCALE</a:t>
            </a:r>
            <a:r>
              <a:rPr lang="en-US" altLang="en-US" sz="900" dirty="0" smtClean="0"/>
              <a:t>. Dept. of Physics, U. of Toronto</a:t>
            </a:r>
          </a:p>
        </p:txBody>
      </p:sp>
      <p:sp>
        <p:nvSpPr>
          <p:cNvPr id="29700" name="TextBox 3"/>
          <p:cNvSpPr txBox="1">
            <a:spLocks noChangeArrowheads="1"/>
          </p:cNvSpPr>
          <p:nvPr/>
        </p:nvSpPr>
        <p:spPr bwMode="auto">
          <a:xfrm>
            <a:off x="0" y="-635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dirty="0"/>
              <a:t>Seeing at our size scale</a:t>
            </a:r>
          </a:p>
          <a:p>
            <a:pPr algn="ctr" eaLnBrk="1" hangingPunct="1">
              <a:spcBef>
                <a:spcPct val="0"/>
              </a:spcBef>
              <a:buFontTx/>
              <a:buNone/>
            </a:pPr>
            <a:r>
              <a:rPr lang="en-US" altLang="en-US" sz="3600" dirty="0"/>
              <a:t>What do we think seeing 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005"/>
          <a:stretch/>
        </p:blipFill>
        <p:spPr bwMode="auto">
          <a:xfrm>
            <a:off x="1295400" y="3217863"/>
            <a:ext cx="6391275" cy="298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2"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0723" name="Rectangle 4"/>
          <p:cNvSpPr>
            <a:spLocks noGrp="1" noChangeArrowheads="1"/>
          </p:cNvSpPr>
          <p:nvPr>
            <p:ph idx="1"/>
          </p:nvPr>
        </p:nvSpPr>
        <p:spPr>
          <a:xfrm>
            <a:off x="206375" y="1223963"/>
            <a:ext cx="8569325" cy="4343400"/>
          </a:xfrm>
        </p:spPr>
        <p:txBody>
          <a:bodyPr/>
          <a:lstStyle/>
          <a:p>
            <a:r>
              <a:rPr lang="en-US" altLang="en-US" sz="2800" dirty="0" smtClean="0"/>
              <a:t>Photons are what we use at our size scale to collect information and our eyes are only responsive to a small portion of the photons in the environment. This portion is called visible light.</a:t>
            </a:r>
          </a:p>
          <a:p>
            <a:endParaRPr lang="en-US" altLang="en-US" sz="2800" dirty="0" smtClean="0"/>
          </a:p>
          <a:p>
            <a:endParaRPr lang="en-US" altLang="en-US" sz="2800" dirty="0" smtClean="0"/>
          </a:p>
        </p:txBody>
      </p:sp>
      <p:sp>
        <p:nvSpPr>
          <p:cNvPr id="30724" name="TextBox 3"/>
          <p:cNvSpPr txBox="1">
            <a:spLocks noChangeArrowheads="1"/>
          </p:cNvSpPr>
          <p:nvPr/>
        </p:nvSpPr>
        <p:spPr bwMode="auto">
          <a:xfrm>
            <a:off x="15875" y="-100013"/>
            <a:ext cx="91440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dirty="0"/>
              <a:t>Seeing at our size scale</a:t>
            </a:r>
          </a:p>
          <a:p>
            <a:pPr algn="ctr" eaLnBrk="1" hangingPunct="1">
              <a:spcBef>
                <a:spcPct val="0"/>
              </a:spcBef>
              <a:buFontTx/>
              <a:buNone/>
            </a:pPr>
            <a:r>
              <a:rPr lang="en-US" altLang="en-US" sz="3600" dirty="0"/>
              <a:t>What do we think seeing is?</a:t>
            </a:r>
          </a:p>
        </p:txBody>
      </p:sp>
      <p:sp>
        <p:nvSpPr>
          <p:cNvPr id="30727" name="Rectangle 1"/>
          <p:cNvSpPr>
            <a:spLocks noChangeArrowheads="1"/>
          </p:cNvSpPr>
          <p:nvPr/>
        </p:nvSpPr>
        <p:spPr bwMode="auto">
          <a:xfrm>
            <a:off x="2074373" y="6229822"/>
            <a:ext cx="49952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dirty="0"/>
              <a:t>http://cfialabioassignment.wikispaces.com/file/view/spectrum.gif/76509733/spectrum.gif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1747" name="TextBox 3"/>
          <p:cNvSpPr txBox="1">
            <a:spLocks noChangeArrowheads="1"/>
          </p:cNvSpPr>
          <p:nvPr/>
        </p:nvSpPr>
        <p:spPr bwMode="auto">
          <a:xfrm>
            <a:off x="165100" y="185738"/>
            <a:ext cx="89789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dirty="0"/>
              <a:t>Seeing at our size scale</a:t>
            </a:r>
          </a:p>
          <a:p>
            <a:pPr algn="ctr" eaLnBrk="1" hangingPunct="1">
              <a:spcBef>
                <a:spcPct val="0"/>
              </a:spcBef>
              <a:buFontTx/>
              <a:buNone/>
            </a:pPr>
            <a:r>
              <a:rPr lang="en-US" altLang="en-US" sz="3600" dirty="0"/>
              <a:t>How do we use seeing at </a:t>
            </a:r>
          </a:p>
          <a:p>
            <a:pPr algn="ctr" eaLnBrk="1" hangingPunct="1">
              <a:spcBef>
                <a:spcPct val="0"/>
              </a:spcBef>
              <a:buFontTx/>
              <a:buNone/>
            </a:pPr>
            <a:r>
              <a:rPr lang="en-US" altLang="en-US" sz="3600" dirty="0"/>
              <a:t>our size scale?</a:t>
            </a:r>
          </a:p>
          <a:p>
            <a:pPr eaLnBrk="1" hangingPunct="1">
              <a:spcBef>
                <a:spcPct val="0"/>
              </a:spcBef>
              <a:buFontTx/>
              <a:buNone/>
            </a:pPr>
            <a:r>
              <a:rPr lang="en-US" altLang="en-US" b="0" dirty="0">
                <a:solidFill>
                  <a:srgbClr val="000000"/>
                </a:solidFill>
              </a:rPr>
              <a:t>In tabular form the whole light or electromagnetic </a:t>
            </a:r>
          </a:p>
          <a:p>
            <a:pPr eaLnBrk="1" hangingPunct="1">
              <a:spcBef>
                <a:spcPct val="0"/>
              </a:spcBef>
              <a:buFontTx/>
              <a:buNone/>
            </a:pPr>
            <a:r>
              <a:rPr lang="en-US" altLang="en-US" b="0" dirty="0">
                <a:solidFill>
                  <a:srgbClr val="000000"/>
                </a:solidFill>
              </a:rPr>
              <a:t>spectrum is as shown below. The small portion that is visible light is highlighted.</a:t>
            </a:r>
          </a:p>
          <a:p>
            <a:pPr eaLnBrk="1" hangingPunct="1">
              <a:spcBef>
                <a:spcPct val="0"/>
              </a:spcBef>
              <a:buFontTx/>
              <a:buNone/>
            </a:pPr>
            <a:endParaRPr lang="en-US" altLang="en-US" dirty="0">
              <a:solidFill>
                <a:srgbClr val="000000"/>
              </a:solidFill>
            </a:endParaRPr>
          </a:p>
          <a:p>
            <a:pPr eaLnBrk="1" hangingPunct="1">
              <a:spcBef>
                <a:spcPct val="0"/>
              </a:spcBef>
              <a:buFontTx/>
              <a:buNone/>
            </a:pPr>
            <a:r>
              <a:rPr lang="en-US" altLang="en-US" dirty="0">
                <a:solidFill>
                  <a:srgbClr val="000000"/>
                </a:solidFill>
              </a:rPr>
              <a:t>                                </a:t>
            </a:r>
          </a:p>
          <a:p>
            <a:pPr eaLnBrk="1" hangingPunct="1">
              <a:spcBef>
                <a:spcPct val="0"/>
              </a:spcBef>
              <a:buFontTx/>
              <a:buNone/>
            </a:pPr>
            <a:endParaRPr lang="en-US" altLang="en-US" dirty="0">
              <a:solidFill>
                <a:srgbClr val="000000"/>
              </a:solidFill>
            </a:endParaRPr>
          </a:p>
        </p:txBody>
      </p:sp>
      <p:sp>
        <p:nvSpPr>
          <p:cNvPr id="31750" name="Rectangle 3"/>
          <p:cNvSpPr>
            <a:spLocks noChangeArrowheads="1"/>
          </p:cNvSpPr>
          <p:nvPr/>
        </p:nvSpPr>
        <p:spPr bwMode="auto">
          <a:xfrm>
            <a:off x="3167063" y="5922963"/>
            <a:ext cx="22558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http://en.wikipedia.org/wiki/Telescope</a:t>
            </a:r>
          </a:p>
        </p:txBody>
      </p:sp>
      <p:pic>
        <p:nvPicPr>
          <p:cNvPr id="31751" name="Picture 2989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403600"/>
            <a:ext cx="4581525"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19460" name="TextBox 3"/>
          <p:cNvSpPr txBox="1">
            <a:spLocks noChangeArrowheads="1"/>
          </p:cNvSpPr>
          <p:nvPr/>
        </p:nvSpPr>
        <p:spPr bwMode="auto">
          <a:xfrm>
            <a:off x="0" y="-8255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en-US" sz="4400" dirty="0" smtClean="0"/>
              <a:t>Seeing at our size scale</a:t>
            </a:r>
          </a:p>
          <a:p>
            <a:pPr algn="ctr" eaLnBrk="1" hangingPunct="1">
              <a:spcBef>
                <a:spcPct val="0"/>
              </a:spcBef>
              <a:buFontTx/>
              <a:buNone/>
              <a:defRPr/>
            </a:pPr>
            <a:r>
              <a:rPr lang="en-US" altLang="en-US" sz="3200" dirty="0" smtClean="0"/>
              <a:t>How do we use seeing with photons at</a:t>
            </a:r>
          </a:p>
          <a:p>
            <a:pPr algn="ctr" eaLnBrk="1" hangingPunct="1">
              <a:spcBef>
                <a:spcPct val="0"/>
              </a:spcBef>
              <a:buFontTx/>
              <a:buNone/>
              <a:defRPr/>
            </a:pPr>
            <a:r>
              <a:rPr lang="en-US" altLang="en-US" sz="3200" dirty="0" smtClean="0"/>
              <a:t> our size scale?</a:t>
            </a:r>
          </a:p>
          <a:p>
            <a:pPr algn="ctr" eaLnBrk="1" hangingPunct="1">
              <a:spcBef>
                <a:spcPct val="0"/>
              </a:spcBef>
              <a:buFontTx/>
              <a:buNone/>
              <a:defRPr/>
            </a:pPr>
            <a:endParaRPr lang="en-US" altLang="en-US" sz="1000" dirty="0" smtClean="0"/>
          </a:p>
          <a:p>
            <a:pPr marL="571500" indent="-571500" eaLnBrk="1" hangingPunct="1">
              <a:spcBef>
                <a:spcPct val="0"/>
              </a:spcBef>
              <a:defRPr/>
            </a:pPr>
            <a:r>
              <a:rPr lang="en-US" altLang="en-US" sz="2400" b="0" dirty="0" smtClean="0">
                <a:solidFill>
                  <a:srgbClr val="000000"/>
                </a:solidFill>
              </a:rPr>
              <a:t>To detect everyday objects(e.g., cars, trains, people).</a:t>
            </a:r>
          </a:p>
          <a:p>
            <a:pPr marL="571500" indent="-571500" eaLnBrk="1" hangingPunct="1">
              <a:spcBef>
                <a:spcPct val="0"/>
              </a:spcBef>
              <a:defRPr/>
            </a:pPr>
            <a:r>
              <a:rPr lang="en-US" altLang="en-US" sz="2400" b="0" dirty="0" smtClean="0">
                <a:solidFill>
                  <a:srgbClr val="000000"/>
                </a:solidFill>
              </a:rPr>
              <a:t>With the help of “machines” called telescopes we can </a:t>
            </a:r>
          </a:p>
          <a:p>
            <a:pPr eaLnBrk="1" hangingPunct="1">
              <a:spcBef>
                <a:spcPct val="0"/>
              </a:spcBef>
              <a:buFontTx/>
              <a:buNone/>
              <a:defRPr/>
            </a:pPr>
            <a:r>
              <a:rPr lang="en-US" altLang="en-US" sz="2400" b="0" dirty="0" smtClean="0">
                <a:solidFill>
                  <a:srgbClr val="000000"/>
                </a:solidFill>
              </a:rPr>
              <a:t>       stretch the capabilities of our eyes to use visible light</a:t>
            </a:r>
          </a:p>
          <a:p>
            <a:pPr eaLnBrk="1" hangingPunct="1">
              <a:spcBef>
                <a:spcPct val="0"/>
              </a:spcBef>
              <a:buFontTx/>
              <a:buNone/>
              <a:defRPr/>
            </a:pPr>
            <a:r>
              <a:rPr lang="en-US" altLang="en-US" sz="2400" b="0" dirty="0" smtClean="0">
                <a:solidFill>
                  <a:srgbClr val="000000"/>
                </a:solidFill>
              </a:rPr>
              <a:t>       to see astronomical  features such as planets and stars.</a:t>
            </a:r>
          </a:p>
          <a:p>
            <a:pPr marL="571500" indent="-571500" eaLnBrk="1" hangingPunct="1">
              <a:spcBef>
                <a:spcPct val="0"/>
              </a:spcBef>
              <a:defRPr/>
            </a:pPr>
            <a:r>
              <a:rPr lang="en-US" altLang="en-US" sz="2400" b="0" dirty="0" smtClean="0">
                <a:solidFill>
                  <a:srgbClr val="000000"/>
                </a:solidFill>
              </a:rPr>
              <a:t>With the help of “machines” called microscopes we can </a:t>
            </a:r>
          </a:p>
          <a:p>
            <a:pPr eaLnBrk="1" hangingPunct="1">
              <a:spcBef>
                <a:spcPct val="0"/>
              </a:spcBef>
              <a:buFontTx/>
              <a:buNone/>
              <a:defRPr/>
            </a:pPr>
            <a:r>
              <a:rPr lang="en-US" altLang="en-US" sz="2400" b="0" dirty="0" smtClean="0">
                <a:solidFill>
                  <a:srgbClr val="000000"/>
                </a:solidFill>
              </a:rPr>
              <a:t>       stretch the capabilities of our eyes to use visible light</a:t>
            </a:r>
          </a:p>
          <a:p>
            <a:pPr eaLnBrk="1" hangingPunct="1">
              <a:spcBef>
                <a:spcPct val="0"/>
              </a:spcBef>
              <a:buFontTx/>
              <a:buNone/>
              <a:defRPr/>
            </a:pPr>
            <a:r>
              <a:rPr lang="en-US" altLang="en-US" sz="2400" b="0" dirty="0" smtClean="0">
                <a:solidFill>
                  <a:srgbClr val="000000"/>
                </a:solidFill>
              </a:rPr>
              <a:t>       to see micron-sized features such as bacteria.</a:t>
            </a:r>
          </a:p>
          <a:p>
            <a:pPr eaLnBrk="1" hangingPunct="1">
              <a:spcBef>
                <a:spcPct val="0"/>
              </a:spcBef>
              <a:buFontTx/>
              <a:buNone/>
              <a:defRPr/>
            </a:pPr>
            <a:endParaRPr lang="en-US" altLang="en-US" dirty="0" smtClean="0">
              <a:solidFill>
                <a:srgbClr val="000000"/>
              </a:solidFill>
            </a:endParaRP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088" y="4729163"/>
            <a:ext cx="1044575"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2"/>
          <p:cNvSpPr>
            <a:spLocks noChangeArrowheads="1"/>
          </p:cNvSpPr>
          <p:nvPr/>
        </p:nvSpPr>
        <p:spPr bwMode="auto">
          <a:xfrm>
            <a:off x="5832475" y="6307138"/>
            <a:ext cx="3060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u="sng"/>
              <a:t>http://en.wikipedia.org/wiki/Optical_microscope</a:t>
            </a:r>
            <a:endParaRPr lang="en-US" altLang="en-US" sz="900"/>
          </a:p>
        </p:txBody>
      </p:sp>
      <p:pic>
        <p:nvPicPr>
          <p:cNvPr id="327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4765675"/>
            <a:ext cx="22098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6" name="Rectangle 3"/>
          <p:cNvSpPr>
            <a:spLocks noChangeArrowheads="1"/>
          </p:cNvSpPr>
          <p:nvPr/>
        </p:nvSpPr>
        <p:spPr bwMode="auto">
          <a:xfrm>
            <a:off x="1116013" y="6402388"/>
            <a:ext cx="3168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http://lunaf.com/images/space-telescope-hubble.jpg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3795" name="TextBox 3"/>
          <p:cNvSpPr txBox="1">
            <a:spLocks noChangeArrowheads="1"/>
          </p:cNvSpPr>
          <p:nvPr/>
        </p:nvSpPr>
        <p:spPr bwMode="auto">
          <a:xfrm>
            <a:off x="-611188" y="80963"/>
            <a:ext cx="10366376"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Seeing at our size scale</a:t>
            </a: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3373438"/>
            <a:ext cx="2005012"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Rectangle 2"/>
          <p:cNvSpPr>
            <a:spLocks noChangeArrowheads="1"/>
          </p:cNvSpPr>
          <p:nvPr/>
        </p:nvSpPr>
        <p:spPr bwMode="auto">
          <a:xfrm>
            <a:off x="3203575" y="6402388"/>
            <a:ext cx="3060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u="sng"/>
              <a:t>http://en.wikipedia.org/wiki/Optical_microscope</a:t>
            </a:r>
            <a:endParaRPr lang="en-US" altLang="en-US" sz="900"/>
          </a:p>
        </p:txBody>
      </p:sp>
      <p:sp>
        <p:nvSpPr>
          <p:cNvPr id="33799" name="Rectangle 1"/>
          <p:cNvSpPr>
            <a:spLocks noChangeArrowheads="1"/>
          </p:cNvSpPr>
          <p:nvPr/>
        </p:nvSpPr>
        <p:spPr bwMode="auto">
          <a:xfrm>
            <a:off x="107950" y="944563"/>
            <a:ext cx="88582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b="0" dirty="0"/>
              <a:t>The wave properties of light can limit its usefulness for “seeing”.</a:t>
            </a:r>
          </a:p>
          <a:p>
            <a:pPr eaLnBrk="1" hangingPunct="1">
              <a:spcBef>
                <a:spcPct val="0"/>
              </a:spcBef>
            </a:pPr>
            <a:r>
              <a:rPr lang="en-US" altLang="en-US" b="0" dirty="0"/>
              <a:t>The diffraction limit, first described in 1873, states that the smallest thing we can make out with visible light, even with the help of a microscope, is about 0.2 microns or 200nm.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457200" y="2420887"/>
            <a:ext cx="8229600" cy="3119487"/>
          </a:xfrm>
        </p:spPr>
        <p:txBody>
          <a:bodyPr/>
          <a:lstStyle/>
          <a:p>
            <a:pPr>
              <a:defRPr/>
            </a:pPr>
            <a:r>
              <a:rPr lang="en-US" sz="2800" dirty="0" smtClean="0"/>
              <a:t>Tasting </a:t>
            </a:r>
            <a:r>
              <a:rPr lang="en-US" sz="2800" dirty="0" smtClean="0"/>
              <a:t>and smelling are our sensing system for “the detection of chemicals in the air or in food.” </a:t>
            </a:r>
          </a:p>
          <a:p>
            <a:pPr>
              <a:defRPr/>
            </a:pPr>
            <a:r>
              <a:rPr lang="en-US" sz="2800" dirty="0" smtClean="0"/>
              <a:t>Tasting and smelling each have their own receptor organs. </a:t>
            </a:r>
          </a:p>
        </p:txBody>
      </p:sp>
      <p:sp>
        <p:nvSpPr>
          <p:cNvPr id="34820" name="TextBox 3"/>
          <p:cNvSpPr txBox="1">
            <a:spLocks noChangeArrowheads="1"/>
          </p:cNvSpPr>
          <p:nvPr/>
        </p:nvSpPr>
        <p:spPr bwMode="auto">
          <a:xfrm>
            <a:off x="0" y="115888"/>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dirty="0"/>
              <a:t>Chemically Detecting at </a:t>
            </a:r>
          </a:p>
          <a:p>
            <a:pPr algn="ctr" eaLnBrk="1" hangingPunct="1">
              <a:spcBef>
                <a:spcPct val="0"/>
              </a:spcBef>
              <a:buFontTx/>
              <a:buNone/>
            </a:pPr>
            <a:r>
              <a:rPr lang="en-US" altLang="en-US" sz="4400" dirty="0"/>
              <a:t>our size scale</a:t>
            </a:r>
          </a:p>
          <a:p>
            <a:pPr algn="ctr" eaLnBrk="1" hangingPunct="1">
              <a:spcBef>
                <a:spcPct val="0"/>
              </a:spcBef>
              <a:buFontTx/>
              <a:buNone/>
            </a:pPr>
            <a:r>
              <a:rPr lang="en-US" altLang="en-US" sz="3200" dirty="0"/>
              <a:t>What do we think chemically detecting is?</a:t>
            </a:r>
          </a:p>
        </p:txBody>
      </p:sp>
      <p:pic>
        <p:nvPicPr>
          <p:cNvPr id="34823" name="Picture 8" descr="Diagram of taste and smell recep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292600"/>
            <a:ext cx="2525712"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1758950" y="6376988"/>
            <a:ext cx="56261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buFontTx/>
              <a:buNone/>
              <a:defRPr/>
            </a:pPr>
            <a:r>
              <a:rPr lang="en-US" sz="900" b="0" kern="0" dirty="0" smtClean="0"/>
              <a:t>http://www.brainfacts.org/sensing-thinking-behaving/senses-and-perception/articles/2012/taste-and-smell/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446088" y="2492896"/>
            <a:ext cx="8521700" cy="3139554"/>
          </a:xfrm>
        </p:spPr>
        <p:txBody>
          <a:bodyPr/>
          <a:lstStyle/>
          <a:p>
            <a:pPr>
              <a:defRPr/>
            </a:pPr>
            <a:r>
              <a:rPr lang="en-US" sz="2800" dirty="0" smtClean="0"/>
              <a:t>This </a:t>
            </a:r>
            <a:r>
              <a:rPr lang="en-US" sz="2800" dirty="0" smtClean="0"/>
              <a:t>is how we chemically characterize or detect our environment ---with the senses of taste and smell.</a:t>
            </a:r>
          </a:p>
          <a:p>
            <a:pPr>
              <a:defRPr/>
            </a:pPr>
            <a:r>
              <a:rPr lang="en-US" sz="2800" dirty="0" smtClean="0"/>
              <a:t>The detection limit of human tasting and smelling depends on factors such as a molecule’s</a:t>
            </a:r>
            <a:r>
              <a:rPr lang="en-US" sz="2800" dirty="0"/>
              <a:t> shape, polarity, partial </a:t>
            </a:r>
            <a:r>
              <a:rPr lang="en-US" sz="2800" dirty="0" smtClean="0"/>
              <a:t>charges </a:t>
            </a:r>
            <a:r>
              <a:rPr lang="en-US" sz="2800" dirty="0"/>
              <a:t>and molecular </a:t>
            </a:r>
            <a:r>
              <a:rPr lang="en-US" sz="2800" dirty="0" smtClean="0"/>
              <a:t>mass. It can be in the parts per billion range. </a:t>
            </a:r>
            <a:r>
              <a:rPr lang="en-US" sz="2800" dirty="0"/>
              <a:t>T</a:t>
            </a:r>
            <a:r>
              <a:rPr lang="en-US" sz="2800" dirty="0" smtClean="0"/>
              <a:t>he recognition level is not as low. </a:t>
            </a:r>
          </a:p>
          <a:p>
            <a:pPr marL="0" indent="0">
              <a:buFontTx/>
              <a:buNone/>
              <a:defRPr/>
            </a:pPr>
            <a:r>
              <a:rPr lang="en-US" sz="800" b="1" dirty="0" smtClean="0"/>
              <a:t>           </a:t>
            </a:r>
            <a:r>
              <a:rPr lang="en-US" sz="900" b="1" dirty="0" smtClean="0"/>
              <a:t>http</a:t>
            </a:r>
            <a:r>
              <a:rPr lang="en-US" sz="900" b="1" dirty="0"/>
              <a:t>://en.wikipedia.org/wiki/Odor_detection_threshold</a:t>
            </a:r>
            <a:endParaRPr lang="en-US" sz="900" b="1" dirty="0" smtClean="0"/>
          </a:p>
          <a:p>
            <a:pPr>
              <a:defRPr/>
            </a:pPr>
            <a:endParaRPr lang="en-US" sz="2800" dirty="0" smtClean="0"/>
          </a:p>
        </p:txBody>
      </p:sp>
      <p:sp>
        <p:nvSpPr>
          <p:cNvPr id="35844" name="TextBox 3"/>
          <p:cNvSpPr txBox="1">
            <a:spLocks noChangeArrowheads="1"/>
          </p:cNvSpPr>
          <p:nvPr/>
        </p:nvSpPr>
        <p:spPr bwMode="auto">
          <a:xfrm>
            <a:off x="9525" y="115888"/>
            <a:ext cx="91344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Chemically Detecting at</a:t>
            </a:r>
          </a:p>
          <a:p>
            <a:pPr algn="ctr" eaLnBrk="1" hangingPunct="1">
              <a:spcBef>
                <a:spcPct val="0"/>
              </a:spcBef>
              <a:buFontTx/>
              <a:buNone/>
            </a:pPr>
            <a:r>
              <a:rPr lang="en-US" altLang="en-US" sz="4400"/>
              <a:t> our size scale</a:t>
            </a:r>
          </a:p>
          <a:p>
            <a:pPr algn="ctr" eaLnBrk="1" hangingPunct="1">
              <a:spcBef>
                <a:spcPct val="0"/>
              </a:spcBef>
              <a:buFontTx/>
              <a:buNone/>
            </a:pPr>
            <a:r>
              <a:rPr lang="en-US" altLang="en-US" sz="3200"/>
              <a:t>What do we use chemically detecting</a:t>
            </a:r>
          </a:p>
          <a:p>
            <a:pPr algn="ctr" eaLnBrk="1" hangingPunct="1">
              <a:spcBef>
                <a:spcPct val="0"/>
              </a:spcBef>
              <a:buFontTx/>
              <a:buNone/>
            </a:pPr>
            <a:r>
              <a:rPr lang="en-US" altLang="en-US" sz="3200"/>
              <a:t> for at our size scale?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288" y="2097088"/>
            <a:ext cx="8229600" cy="1143000"/>
          </a:xfrm>
        </p:spPr>
        <p:txBody>
          <a:bodyPr/>
          <a:lstStyle/>
          <a:p>
            <a:r>
              <a:rPr lang="en-US" altLang="en-US" b="1" smtClean="0"/>
              <a:t/>
            </a:r>
            <a:br>
              <a:rPr lang="en-US" altLang="en-US" b="1" smtClean="0"/>
            </a:br>
            <a:r>
              <a:rPr lang="en-US" altLang="en-US" b="1" smtClean="0"/>
              <a:t>Course Objective</a:t>
            </a:r>
            <a:br>
              <a:rPr lang="en-US" altLang="en-US" b="1" smtClean="0"/>
            </a:br>
            <a:r>
              <a:rPr lang="en-US" altLang="en-US" b="1" smtClean="0"/>
              <a:t/>
            </a:r>
            <a:br>
              <a:rPr lang="en-US" altLang="en-US" b="1" smtClean="0"/>
            </a:br>
            <a:r>
              <a:rPr lang="en-US" altLang="en-US" b="1" smtClean="0"/>
              <a:t>This course provides an overview of the characterization and of the testing techniques used for materials and structures which involve the nano-scale</a:t>
            </a:r>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457200" y="1417637"/>
            <a:ext cx="8229600" cy="4387627"/>
          </a:xfrm>
        </p:spPr>
        <p:txBody>
          <a:bodyPr/>
          <a:lstStyle/>
          <a:p>
            <a:pPr>
              <a:defRPr/>
            </a:pPr>
            <a:r>
              <a:rPr lang="en-US" dirty="0" smtClean="0"/>
              <a:t>Hearing </a:t>
            </a:r>
            <a:r>
              <a:rPr lang="en-US" dirty="0" smtClean="0"/>
              <a:t>is “sensors </a:t>
            </a:r>
            <a:r>
              <a:rPr lang="en-US" dirty="0"/>
              <a:t>in the </a:t>
            </a:r>
            <a:r>
              <a:rPr lang="en-US" dirty="0" smtClean="0"/>
              <a:t>ear responding to changes </a:t>
            </a:r>
            <a:r>
              <a:rPr lang="en-US" dirty="0"/>
              <a:t>in air </a:t>
            </a:r>
            <a:r>
              <a:rPr lang="en-US" dirty="0" smtClean="0"/>
              <a:t>pressure by sending signals </a:t>
            </a:r>
            <a:r>
              <a:rPr lang="en-US" dirty="0"/>
              <a:t>to the </a:t>
            </a:r>
            <a:r>
              <a:rPr lang="en-US" dirty="0" smtClean="0"/>
              <a:t>brain triggering </a:t>
            </a:r>
            <a:r>
              <a:rPr lang="en-US" dirty="0"/>
              <a:t>a conscious response.” </a:t>
            </a:r>
            <a:endParaRPr lang="en-US" dirty="0" smtClean="0"/>
          </a:p>
          <a:p>
            <a:pPr marL="0" indent="0">
              <a:buFontTx/>
              <a:buNone/>
              <a:defRPr/>
            </a:pPr>
            <a:endParaRPr lang="en-US" sz="800" dirty="0" smtClean="0"/>
          </a:p>
          <a:p>
            <a:pPr>
              <a:defRPr/>
            </a:pPr>
            <a:r>
              <a:rPr lang="en-US" dirty="0" smtClean="0"/>
              <a:t>Hearing is “the process of </a:t>
            </a:r>
            <a:r>
              <a:rPr lang="en-US" dirty="0"/>
              <a:t>perceiving sound; specifically: the </a:t>
            </a:r>
            <a:r>
              <a:rPr lang="en-US" dirty="0" smtClean="0"/>
              <a:t>sense </a:t>
            </a:r>
            <a:r>
              <a:rPr lang="en-US" dirty="0"/>
              <a:t>by which noises and tones are </a:t>
            </a:r>
            <a:r>
              <a:rPr lang="en-US" dirty="0" smtClean="0"/>
              <a:t>received by the brain </a:t>
            </a:r>
            <a:r>
              <a:rPr lang="en-US" dirty="0"/>
              <a:t>as </a:t>
            </a:r>
            <a:r>
              <a:rPr lang="en-US" dirty="0" smtClean="0"/>
              <a:t>stimuli”.</a:t>
            </a:r>
            <a:endParaRPr lang="en-US" dirty="0"/>
          </a:p>
          <a:p>
            <a:pPr>
              <a:defRPr/>
            </a:pPr>
            <a:endParaRPr lang="en-US" b="1" dirty="0"/>
          </a:p>
          <a:p>
            <a:pPr>
              <a:defRPr/>
            </a:pPr>
            <a:endParaRPr lang="en-US" dirty="0" smtClean="0"/>
          </a:p>
          <a:p>
            <a:pPr marL="0" indent="0">
              <a:buFontTx/>
              <a:buNone/>
              <a:defRPr/>
            </a:pPr>
            <a:endParaRPr lang="en-US" dirty="0" smtClean="0"/>
          </a:p>
        </p:txBody>
      </p:sp>
      <p:sp>
        <p:nvSpPr>
          <p:cNvPr id="36868" name="TextBox 3"/>
          <p:cNvSpPr txBox="1">
            <a:spLocks noChangeArrowheads="1"/>
          </p:cNvSpPr>
          <p:nvPr/>
        </p:nvSpPr>
        <p:spPr bwMode="auto">
          <a:xfrm>
            <a:off x="107950" y="1158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dirty="0"/>
              <a:t>Hearing at our size scale</a:t>
            </a:r>
          </a:p>
          <a:p>
            <a:pPr algn="ctr" eaLnBrk="1" hangingPunct="1">
              <a:spcBef>
                <a:spcPct val="0"/>
              </a:spcBef>
              <a:buFontTx/>
              <a:buNone/>
            </a:pPr>
            <a:r>
              <a:rPr lang="en-US" altLang="en-US" sz="3600" dirty="0"/>
              <a:t>What do we think hearing 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0" y="0"/>
            <a:ext cx="9144000" cy="4243388"/>
          </a:xfrm>
        </p:spPr>
        <p:txBody>
          <a:bodyPr/>
          <a:lstStyle/>
          <a:p>
            <a:pPr marL="0" indent="0" eaLnBrk="1" hangingPunct="1">
              <a:lnSpc>
                <a:spcPct val="120000"/>
              </a:lnSpc>
              <a:buFontTx/>
              <a:buNone/>
              <a:defRPr/>
            </a:pPr>
            <a:endParaRPr lang="en-US" dirty="0" smtClean="0"/>
          </a:p>
          <a:p>
            <a:pPr eaLnBrk="1" hangingPunct="1">
              <a:lnSpc>
                <a:spcPct val="120000"/>
              </a:lnSpc>
              <a:buFontTx/>
              <a:buNone/>
              <a:defRPr/>
            </a:pPr>
            <a:r>
              <a:rPr lang="en-US" dirty="0" smtClean="0"/>
              <a:t>       </a:t>
            </a:r>
          </a:p>
          <a:p>
            <a:pPr marL="0" indent="0">
              <a:buFontTx/>
              <a:buNone/>
              <a:defRPr/>
            </a:pPr>
            <a:endParaRPr lang="en-US" sz="800" dirty="0" smtClean="0"/>
          </a:p>
          <a:p>
            <a:pPr>
              <a:defRPr/>
            </a:pPr>
            <a:r>
              <a:rPr lang="en-US" sz="2400" dirty="0" smtClean="0"/>
              <a:t>The </a:t>
            </a:r>
            <a:r>
              <a:rPr lang="en-US" sz="2400" dirty="0"/>
              <a:t>range of frequencies that can be picked up by the human ear is usually cited as 20 — 20,000 </a:t>
            </a:r>
            <a:r>
              <a:rPr lang="en-US" sz="2400" dirty="0" smtClean="0"/>
              <a:t>Hz</a:t>
            </a:r>
            <a:r>
              <a:rPr lang="en-US" sz="2400" dirty="0"/>
              <a:t>. </a:t>
            </a:r>
            <a:endParaRPr lang="en-US" sz="2400" dirty="0" smtClean="0"/>
          </a:p>
          <a:p>
            <a:pPr marL="0" indent="0">
              <a:buFontTx/>
              <a:buNone/>
              <a:defRPr/>
            </a:pPr>
            <a:r>
              <a:rPr lang="en-US" sz="900" b="1" dirty="0" smtClean="0"/>
              <a:t>           (http</a:t>
            </a:r>
            <a:r>
              <a:rPr lang="en-US" sz="900" b="1" dirty="0"/>
              <a:t>://io9.com/5926643/10-fundamental-limits-to-human-perception----</a:t>
            </a:r>
            <a:r>
              <a:rPr lang="en-US" sz="900" b="1" dirty="0" smtClean="0"/>
              <a:t>and-how-they-shape-your-world)</a:t>
            </a:r>
          </a:p>
          <a:p>
            <a:pPr>
              <a:defRPr/>
            </a:pPr>
            <a:endParaRPr lang="en-US" sz="900" dirty="0"/>
          </a:p>
          <a:p>
            <a:pPr>
              <a:defRPr/>
            </a:pPr>
            <a:endParaRPr lang="en-US" sz="900" dirty="0" smtClean="0"/>
          </a:p>
          <a:p>
            <a:pPr>
              <a:defRPr/>
            </a:pPr>
            <a:endParaRPr lang="en-US" sz="900" dirty="0"/>
          </a:p>
          <a:p>
            <a:pPr>
              <a:defRPr/>
            </a:pPr>
            <a:endParaRPr lang="en-US" sz="900" dirty="0" smtClean="0"/>
          </a:p>
          <a:p>
            <a:pPr>
              <a:defRPr/>
            </a:pPr>
            <a:endParaRPr lang="en-US" sz="900" dirty="0"/>
          </a:p>
          <a:p>
            <a:pPr>
              <a:defRPr/>
            </a:pPr>
            <a:endParaRPr lang="en-US" sz="900" dirty="0" smtClean="0"/>
          </a:p>
          <a:p>
            <a:pPr>
              <a:defRPr/>
            </a:pPr>
            <a:endParaRPr lang="en-US" sz="900" dirty="0"/>
          </a:p>
          <a:p>
            <a:pPr>
              <a:defRPr/>
            </a:pPr>
            <a:endParaRPr lang="en-US" sz="900" dirty="0" smtClean="0"/>
          </a:p>
          <a:p>
            <a:pPr>
              <a:defRPr/>
            </a:pPr>
            <a:endParaRPr lang="en-US" sz="900" dirty="0"/>
          </a:p>
          <a:p>
            <a:pPr marL="0" indent="0">
              <a:buFontTx/>
              <a:buNone/>
              <a:defRPr/>
            </a:pPr>
            <a:endParaRPr lang="en-US" sz="900" dirty="0" smtClean="0"/>
          </a:p>
          <a:p>
            <a:pPr>
              <a:defRPr/>
            </a:pPr>
            <a:endParaRPr lang="en-US" sz="900" dirty="0"/>
          </a:p>
          <a:p>
            <a:pPr>
              <a:defRPr/>
            </a:pPr>
            <a:endParaRPr lang="en-US" sz="900" dirty="0" smtClean="0"/>
          </a:p>
          <a:p>
            <a:pPr>
              <a:defRPr/>
            </a:pPr>
            <a:endParaRPr lang="en-US" sz="900" dirty="0"/>
          </a:p>
          <a:p>
            <a:pPr>
              <a:defRPr/>
            </a:pPr>
            <a:endParaRPr lang="en-US" sz="900" dirty="0" smtClean="0"/>
          </a:p>
          <a:p>
            <a:pPr>
              <a:defRPr/>
            </a:pPr>
            <a:endParaRPr lang="en-US" sz="900" dirty="0"/>
          </a:p>
          <a:p>
            <a:pPr>
              <a:defRPr/>
            </a:pPr>
            <a:endParaRPr lang="en-US" sz="900" dirty="0" smtClean="0"/>
          </a:p>
          <a:p>
            <a:pPr>
              <a:defRPr/>
            </a:pPr>
            <a:endParaRPr lang="en-US" sz="900" dirty="0"/>
          </a:p>
          <a:p>
            <a:pPr marL="0" indent="0">
              <a:buFontTx/>
              <a:buNone/>
              <a:defRPr/>
            </a:pPr>
            <a:endParaRPr lang="en-US" sz="900" dirty="0" smtClean="0"/>
          </a:p>
          <a:p>
            <a:pPr>
              <a:defRPr/>
            </a:pPr>
            <a:r>
              <a:rPr lang="en-US" sz="2400" dirty="0" smtClean="0"/>
              <a:t>Acoustic disturbances are waves but their energy is in packets called phonons. These are analogous to the photons of electromagnetics.</a:t>
            </a:r>
            <a:endParaRPr lang="en-US" sz="2400" dirty="0"/>
          </a:p>
          <a:p>
            <a:pPr marL="0" indent="0">
              <a:buFontTx/>
              <a:buNone/>
              <a:defRPr/>
            </a:pPr>
            <a:endParaRPr lang="en-US" dirty="0" smtClean="0"/>
          </a:p>
          <a:p>
            <a:pPr marL="0" indent="0">
              <a:buFontTx/>
              <a:buNone/>
              <a:defRPr/>
            </a:pPr>
            <a:endParaRPr lang="en-US" dirty="0" smtClean="0"/>
          </a:p>
        </p:txBody>
      </p:sp>
      <p:sp>
        <p:nvSpPr>
          <p:cNvPr id="37892" name="TextBox 3"/>
          <p:cNvSpPr txBox="1">
            <a:spLocks noChangeArrowheads="1"/>
          </p:cNvSpPr>
          <p:nvPr/>
        </p:nvSpPr>
        <p:spPr bwMode="auto">
          <a:xfrm>
            <a:off x="107950" y="-100013"/>
            <a:ext cx="91440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Hearing at our size scale</a:t>
            </a:r>
          </a:p>
          <a:p>
            <a:pPr algn="ctr" eaLnBrk="1" hangingPunct="1">
              <a:spcBef>
                <a:spcPct val="0"/>
              </a:spcBef>
              <a:buFontTx/>
              <a:buNone/>
            </a:pPr>
            <a:r>
              <a:rPr lang="en-US" altLang="en-US" sz="3600"/>
              <a:t>What do we think hearing is?</a:t>
            </a: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589213"/>
            <a:ext cx="3225800" cy="258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5" name="Rectangle 1"/>
          <p:cNvSpPr>
            <a:spLocks noChangeArrowheads="1"/>
          </p:cNvSpPr>
          <p:nvPr/>
        </p:nvSpPr>
        <p:spPr bwMode="auto">
          <a:xfrm>
            <a:off x="1692275" y="5091113"/>
            <a:ext cx="50752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http://upload.wikimedia.org/wikipedia/commons/b/bf/Tidens_naturl%C3%A6re_fig40.png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8915" name="TextBox 3"/>
          <p:cNvSpPr txBox="1">
            <a:spLocks noChangeArrowheads="1"/>
          </p:cNvSpPr>
          <p:nvPr/>
        </p:nvSpPr>
        <p:spPr bwMode="auto">
          <a:xfrm>
            <a:off x="107950" y="1158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Hearing at our size scale</a:t>
            </a:r>
          </a:p>
          <a:p>
            <a:pPr algn="ctr" eaLnBrk="1" hangingPunct="1">
              <a:spcBef>
                <a:spcPct val="0"/>
              </a:spcBef>
              <a:buFontTx/>
              <a:buNone/>
            </a:pPr>
            <a:r>
              <a:rPr lang="en-US" altLang="en-US" sz="3600"/>
              <a:t>What do we use sound detection for?</a:t>
            </a:r>
          </a:p>
        </p:txBody>
      </p:sp>
      <p:pic>
        <p:nvPicPr>
          <p:cNvPr id="38918" name="Picture 2" descr="http://upload.wikimedia.org/wikipedia/commons/thumb/7/74/Ultrasound_range_diagram.svg/481px-Ultrasound_range_diagra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097088"/>
            <a:ext cx="7011987"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3"/>
          <p:cNvSpPr>
            <a:spLocks noChangeArrowheads="1"/>
          </p:cNvSpPr>
          <p:nvPr/>
        </p:nvSpPr>
        <p:spPr bwMode="auto">
          <a:xfrm>
            <a:off x="165100" y="1444625"/>
            <a:ext cx="88011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defRPr/>
            </a:pPr>
            <a:r>
              <a:rPr lang="en-US" altLang="en-US" b="0" dirty="0" smtClean="0"/>
              <a:t>The acoustic spectrum and some uses:</a:t>
            </a:r>
          </a:p>
          <a:p>
            <a:pPr eaLnBrk="1" hangingPunct="1">
              <a:spcBef>
                <a:spcPct val="0"/>
              </a:spcBef>
              <a:defRPr/>
            </a:pPr>
            <a:endParaRPr lang="en-US" altLang="en-US" b="0" dirty="0" smtClean="0"/>
          </a:p>
          <a:p>
            <a:pPr marL="0" indent="0" eaLnBrk="1" hangingPunct="1">
              <a:spcBef>
                <a:spcPct val="0"/>
              </a:spcBef>
              <a:buFontTx/>
              <a:buNone/>
              <a:defRPr/>
            </a:pPr>
            <a:endParaRPr lang="en-US" altLang="en-US" b="0" dirty="0" smtClean="0"/>
          </a:p>
          <a:p>
            <a:pPr eaLnBrk="1" hangingPunct="1">
              <a:spcBef>
                <a:spcPct val="0"/>
              </a:spcBef>
              <a:defRPr/>
            </a:pPr>
            <a:endParaRPr lang="en-US" altLang="en-US" b="0" dirty="0" smtClean="0"/>
          </a:p>
          <a:p>
            <a:pPr eaLnBrk="1" hangingPunct="1">
              <a:spcBef>
                <a:spcPct val="0"/>
              </a:spcBef>
              <a:defRPr/>
            </a:pPr>
            <a:endParaRPr lang="en-US" altLang="en-US" b="0" dirty="0" smtClean="0"/>
          </a:p>
          <a:p>
            <a:pPr marL="0" indent="0" eaLnBrk="1" hangingPunct="1">
              <a:spcBef>
                <a:spcPct val="0"/>
              </a:spcBef>
              <a:buFontTx/>
              <a:buNone/>
              <a:defRPr/>
            </a:pPr>
            <a:endParaRPr lang="en-US" altLang="en-US" b="0" dirty="0" smtClean="0"/>
          </a:p>
          <a:p>
            <a:pPr eaLnBrk="1" hangingPunct="1">
              <a:spcBef>
                <a:spcPct val="0"/>
              </a:spcBef>
              <a:defRPr/>
            </a:pPr>
            <a:r>
              <a:rPr lang="en-US" altLang="en-US" b="0" dirty="0" smtClean="0"/>
              <a:t>Some confusion: the part we can hear is called the acoustic range but the whole range is the acoustic spectrum.</a:t>
            </a:r>
          </a:p>
          <a:p>
            <a:pPr eaLnBrk="1" hangingPunct="1">
              <a:spcBef>
                <a:spcPct val="0"/>
              </a:spcBef>
              <a:defRPr/>
            </a:pPr>
            <a:r>
              <a:rPr lang="en-US" altLang="en-US" b="0" dirty="0" smtClean="0"/>
              <a:t>Ranges outside the acoustic range require machines/electronics assistance to be detected by the human ear.</a:t>
            </a:r>
          </a:p>
        </p:txBody>
      </p:sp>
      <p:sp>
        <p:nvSpPr>
          <p:cNvPr id="38920" name="Rectangle 4"/>
          <p:cNvSpPr>
            <a:spLocks noChangeArrowheads="1"/>
          </p:cNvSpPr>
          <p:nvPr/>
        </p:nvSpPr>
        <p:spPr bwMode="auto">
          <a:xfrm>
            <a:off x="2663825" y="3760788"/>
            <a:ext cx="4787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http://en.wikipedia.org/wiki/Ultrasound#/media/File:Ultrasound_range_diagram.svg</a:t>
            </a:r>
          </a:p>
        </p:txBody>
      </p:sp>
      <p:sp>
        <p:nvSpPr>
          <p:cNvPr id="38921" name="Rectangle 1"/>
          <p:cNvSpPr>
            <a:spLocks noChangeArrowheads="1"/>
          </p:cNvSpPr>
          <p:nvPr/>
        </p:nvSpPr>
        <p:spPr bwMode="auto">
          <a:xfrm>
            <a:off x="5073650" y="2241550"/>
            <a:ext cx="414338" cy="431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38922" name="Rectangle 2"/>
          <p:cNvSpPr>
            <a:spLocks noChangeArrowheads="1"/>
          </p:cNvSpPr>
          <p:nvPr/>
        </p:nvSpPr>
        <p:spPr bwMode="auto">
          <a:xfrm>
            <a:off x="4392613" y="2457450"/>
            <a:ext cx="755650"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107950" y="-927100"/>
            <a:ext cx="9036050" cy="4343400"/>
          </a:xfrm>
        </p:spPr>
        <p:txBody>
          <a:bodyPr/>
          <a:lstStyle/>
          <a:p>
            <a:pPr marL="0" indent="0" eaLnBrk="1" hangingPunct="1">
              <a:lnSpc>
                <a:spcPct val="120000"/>
              </a:lnSpc>
              <a:buFontTx/>
              <a:buNone/>
              <a:defRPr/>
            </a:pPr>
            <a:endParaRPr lang="en-US" dirty="0" smtClean="0"/>
          </a:p>
          <a:p>
            <a:pPr eaLnBrk="1" hangingPunct="1">
              <a:lnSpc>
                <a:spcPct val="120000"/>
              </a:lnSpc>
              <a:buFontTx/>
              <a:buNone/>
              <a:defRPr/>
            </a:pPr>
            <a:r>
              <a:rPr lang="en-US" dirty="0" smtClean="0"/>
              <a:t>       </a:t>
            </a:r>
          </a:p>
          <a:p>
            <a:pPr marL="0" indent="0" algn="ctr">
              <a:buFontTx/>
              <a:buNone/>
              <a:defRPr/>
            </a:pPr>
            <a:r>
              <a:rPr lang="en-US" dirty="0"/>
              <a:t>   </a:t>
            </a:r>
            <a:r>
              <a:rPr lang="en-US" sz="4400" b="1" dirty="0"/>
              <a:t>Introduction to Touching, Seeing, Chemically Detecting, and Hearing at the nano-scale</a:t>
            </a:r>
          </a:p>
          <a:p>
            <a:pPr marL="0" indent="0">
              <a:buFontTx/>
              <a:buNone/>
              <a:defRPr/>
            </a:pPr>
            <a:endParaRPr lang="en-US" sz="1000" dirty="0" smtClean="0"/>
          </a:p>
        </p:txBody>
      </p:sp>
      <p:sp>
        <p:nvSpPr>
          <p:cNvPr id="7" name="Rectangle 4"/>
          <p:cNvSpPr txBox="1">
            <a:spLocks noChangeArrowheads="1"/>
          </p:cNvSpPr>
          <p:nvPr/>
        </p:nvSpPr>
        <p:spPr bwMode="auto">
          <a:xfrm>
            <a:off x="684213" y="2924175"/>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20000"/>
              </a:lnSpc>
              <a:defRPr/>
            </a:pPr>
            <a:r>
              <a:rPr lang="en-US" altLang="en-US" b="0" kern="0" dirty="0" smtClean="0"/>
              <a:t>Touching at the nano-scale</a:t>
            </a:r>
          </a:p>
          <a:p>
            <a:pPr eaLnBrk="1" hangingPunct="1">
              <a:lnSpc>
                <a:spcPct val="120000"/>
              </a:lnSpc>
              <a:defRPr/>
            </a:pPr>
            <a:r>
              <a:rPr lang="en-US" altLang="en-US" b="0" kern="0" dirty="0" smtClean="0"/>
              <a:t>Seeing at the nano-scale</a:t>
            </a:r>
          </a:p>
          <a:p>
            <a:pPr eaLnBrk="1" hangingPunct="1">
              <a:lnSpc>
                <a:spcPct val="120000"/>
              </a:lnSpc>
              <a:defRPr/>
            </a:pPr>
            <a:r>
              <a:rPr lang="en-US" altLang="en-US" b="0" kern="0" dirty="0" smtClean="0"/>
              <a:t>Chemically Detecting at the nano-scale</a:t>
            </a:r>
          </a:p>
          <a:p>
            <a:pPr eaLnBrk="1" hangingPunct="1">
              <a:lnSpc>
                <a:spcPct val="120000"/>
              </a:lnSpc>
              <a:defRPr/>
            </a:pPr>
            <a:r>
              <a:rPr lang="en-US" altLang="en-US" b="0" kern="0" dirty="0" smtClean="0"/>
              <a:t>Hearing at the nano-scale</a:t>
            </a:r>
            <a:endParaRPr lang="en-US" altLang="en-US" b="0" kern="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0963" name="TextBox 3"/>
          <p:cNvSpPr txBox="1">
            <a:spLocks noChangeArrowheads="1"/>
          </p:cNvSpPr>
          <p:nvPr/>
        </p:nvSpPr>
        <p:spPr bwMode="auto">
          <a:xfrm>
            <a:off x="-290513" y="119063"/>
            <a:ext cx="9144001"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         Introduction to touching at the nano-scale</a:t>
            </a:r>
          </a:p>
          <a:p>
            <a:pPr algn="ctr" eaLnBrk="1" hangingPunct="1">
              <a:spcBef>
                <a:spcPct val="0"/>
              </a:spcBef>
              <a:buFontTx/>
              <a:buNone/>
            </a:pPr>
            <a:endParaRPr lang="en-US" altLang="en-US" sz="3600"/>
          </a:p>
          <a:p>
            <a:pPr algn="ctr" eaLnBrk="1" hangingPunct="1">
              <a:spcBef>
                <a:spcPct val="0"/>
              </a:spcBef>
              <a:buFontTx/>
              <a:buNone/>
            </a:pPr>
            <a:r>
              <a:rPr lang="en-US" altLang="en-US" sz="4400">
                <a:solidFill>
                  <a:srgbClr val="000000"/>
                </a:solidFill>
              </a:rPr>
              <a:t> </a:t>
            </a:r>
          </a:p>
        </p:txBody>
      </p:sp>
      <p:sp>
        <p:nvSpPr>
          <p:cNvPr id="40966" name="Rectangle 2"/>
          <p:cNvSpPr>
            <a:spLocks noChangeArrowheads="1"/>
          </p:cNvSpPr>
          <p:nvPr/>
        </p:nvSpPr>
        <p:spPr bwMode="auto">
          <a:xfrm>
            <a:off x="3128963" y="2116138"/>
            <a:ext cx="1152525" cy="952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0967" name="Rectangle 3"/>
          <p:cNvSpPr>
            <a:spLocks noChangeArrowheads="1"/>
          </p:cNvSpPr>
          <p:nvPr/>
        </p:nvSpPr>
        <p:spPr bwMode="auto">
          <a:xfrm>
            <a:off x="4281488" y="2276475"/>
            <a:ext cx="650875"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0968" name="Rectangle 4"/>
          <p:cNvSpPr>
            <a:spLocks noChangeArrowheads="1"/>
          </p:cNvSpPr>
          <p:nvPr/>
        </p:nvSpPr>
        <p:spPr bwMode="auto">
          <a:xfrm>
            <a:off x="5508625" y="3068638"/>
            <a:ext cx="1835150"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0969"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0970" name="Rectangle 7"/>
          <p:cNvSpPr>
            <a:spLocks noChangeArrowheads="1"/>
          </p:cNvSpPr>
          <p:nvPr/>
        </p:nvSpPr>
        <p:spPr bwMode="auto">
          <a:xfrm rot="809255">
            <a:off x="5200650" y="2384425"/>
            <a:ext cx="395288"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0971" name="Rectangle 14"/>
          <p:cNvSpPr>
            <a:spLocks noChangeArrowheads="1"/>
          </p:cNvSpPr>
          <p:nvPr/>
        </p:nvSpPr>
        <p:spPr bwMode="auto">
          <a:xfrm rot="809255">
            <a:off x="4641850" y="2160588"/>
            <a:ext cx="439738" cy="503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pic>
        <p:nvPicPr>
          <p:cNvPr id="40972" name="Picture 12" descr="http://upload.wikimedia.org/wikipedia/commons/thumb/f/f9/ScanningTunnelingMicroscope_schematic.png/1024px-ScanningTunnelingMicroscope_schemat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2114550"/>
            <a:ext cx="4799012"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1987" name="TextBox 3"/>
          <p:cNvSpPr txBox="1">
            <a:spLocks noChangeArrowheads="1"/>
          </p:cNvSpPr>
          <p:nvPr/>
        </p:nvSpPr>
        <p:spPr bwMode="auto">
          <a:xfrm>
            <a:off x="0" y="6350"/>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      Introduction to seeing at the nano-scale</a:t>
            </a:r>
          </a:p>
          <a:p>
            <a:pPr algn="ctr" eaLnBrk="1" hangingPunct="1">
              <a:spcBef>
                <a:spcPct val="0"/>
              </a:spcBef>
              <a:buFontTx/>
              <a:buNone/>
            </a:pPr>
            <a:r>
              <a:rPr lang="en-US" altLang="en-US" sz="3600" i="1">
                <a:solidFill>
                  <a:schemeClr val="accent2"/>
                </a:solidFill>
              </a:rPr>
              <a:t>With photons</a:t>
            </a:r>
          </a:p>
          <a:p>
            <a:pPr algn="ctr" eaLnBrk="1" hangingPunct="1">
              <a:spcBef>
                <a:spcPct val="0"/>
              </a:spcBef>
              <a:buFontTx/>
              <a:buNone/>
            </a:pPr>
            <a:endParaRPr lang="en-US" altLang="en-US" sz="3600" i="1">
              <a:solidFill>
                <a:schemeClr val="accent2"/>
              </a:solidFill>
            </a:endParaRPr>
          </a:p>
          <a:p>
            <a:pPr algn="ctr" eaLnBrk="1" hangingPunct="1">
              <a:spcBef>
                <a:spcPct val="0"/>
              </a:spcBef>
              <a:buFontTx/>
              <a:buNone/>
            </a:pPr>
            <a:endParaRPr lang="en-US" altLang="en-US" sz="3600"/>
          </a:p>
        </p:txBody>
      </p:sp>
      <p:sp>
        <p:nvSpPr>
          <p:cNvPr id="41990" name="Rectangle 2"/>
          <p:cNvSpPr>
            <a:spLocks noChangeArrowheads="1"/>
          </p:cNvSpPr>
          <p:nvPr/>
        </p:nvSpPr>
        <p:spPr bwMode="auto">
          <a:xfrm>
            <a:off x="3128963" y="2116138"/>
            <a:ext cx="1152525" cy="952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1991" name="Rectangle 3"/>
          <p:cNvSpPr>
            <a:spLocks noChangeArrowheads="1"/>
          </p:cNvSpPr>
          <p:nvPr/>
        </p:nvSpPr>
        <p:spPr bwMode="auto">
          <a:xfrm>
            <a:off x="4281488" y="2276475"/>
            <a:ext cx="650875"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1992" name="Rectangle 4"/>
          <p:cNvSpPr>
            <a:spLocks noChangeArrowheads="1"/>
          </p:cNvSpPr>
          <p:nvPr/>
        </p:nvSpPr>
        <p:spPr bwMode="auto">
          <a:xfrm>
            <a:off x="5508625" y="3068638"/>
            <a:ext cx="1835150"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1993"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1994" name="Rectangle 7"/>
          <p:cNvSpPr>
            <a:spLocks noChangeArrowheads="1"/>
          </p:cNvSpPr>
          <p:nvPr/>
        </p:nvSpPr>
        <p:spPr bwMode="auto">
          <a:xfrm rot="809255">
            <a:off x="5200650" y="2384425"/>
            <a:ext cx="395288"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1995" name="Rectangle 14"/>
          <p:cNvSpPr>
            <a:spLocks noChangeArrowheads="1"/>
          </p:cNvSpPr>
          <p:nvPr/>
        </p:nvSpPr>
        <p:spPr bwMode="auto">
          <a:xfrm rot="809255">
            <a:off x="4641850" y="2160588"/>
            <a:ext cx="439738" cy="503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12" name="Rectangle 4"/>
          <p:cNvSpPr txBox="1">
            <a:spLocks noChangeArrowheads="1"/>
          </p:cNvSpPr>
          <p:nvPr/>
        </p:nvSpPr>
        <p:spPr bwMode="auto">
          <a:xfrm>
            <a:off x="603250" y="1893888"/>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20000"/>
              </a:lnSpc>
              <a:defRPr/>
            </a:pPr>
            <a:r>
              <a:rPr lang="en-US" sz="2400" b="0" dirty="0" smtClean="0"/>
              <a:t>λ &lt; d</a:t>
            </a:r>
            <a:endParaRPr lang="en-US" altLang="en-US" sz="2400" b="0" kern="0" dirty="0" smtClean="0"/>
          </a:p>
          <a:p>
            <a:pPr eaLnBrk="1" hangingPunct="1">
              <a:lnSpc>
                <a:spcPct val="120000"/>
              </a:lnSpc>
              <a:defRPr/>
            </a:pPr>
            <a:r>
              <a:rPr lang="en-US" altLang="en-US" sz="2400" b="0" kern="0" dirty="0" smtClean="0"/>
              <a:t>The diffraction limit has been circumvented allowing photons from the visible range to excite molecules to create an image at the nano-scale. This is done using fluorescence.</a:t>
            </a:r>
          </a:p>
          <a:p>
            <a:pPr eaLnBrk="1" hangingPunct="1">
              <a:lnSpc>
                <a:spcPct val="120000"/>
              </a:lnSpc>
              <a:defRPr/>
            </a:pPr>
            <a:r>
              <a:rPr lang="en-US" sz="2400" b="0" dirty="0"/>
              <a:t>On 8 October 2014, the Nobel Prize in Chemistry was awarded to Eric Betzig, William Moerner and Stefan Hell for "the development of super-resolved fluorescence microscopy," which brings "optical microscopy into the </a:t>
            </a:r>
            <a:r>
              <a:rPr lang="en-US" sz="2400" b="0" dirty="0" err="1" smtClean="0"/>
              <a:t>nano</a:t>
            </a:r>
            <a:r>
              <a:rPr lang="en-US" sz="2400" b="0" dirty="0" smtClean="0"/>
              <a:t>-dimension”.</a:t>
            </a:r>
            <a:endParaRPr lang="en-US" sz="2400" b="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3011" name="TextBox 3"/>
          <p:cNvSpPr txBox="1">
            <a:spLocks noChangeArrowheads="1"/>
          </p:cNvSpPr>
          <p:nvPr/>
        </p:nvSpPr>
        <p:spPr bwMode="auto">
          <a:xfrm>
            <a:off x="-107950" y="-3175"/>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        Introduction to seeing at the    nano-scale</a:t>
            </a:r>
          </a:p>
          <a:p>
            <a:pPr algn="ctr" eaLnBrk="1" hangingPunct="1">
              <a:spcBef>
                <a:spcPct val="0"/>
              </a:spcBef>
              <a:buFontTx/>
              <a:buNone/>
            </a:pPr>
            <a:r>
              <a:rPr lang="en-US" altLang="en-US" sz="3600" i="1">
                <a:solidFill>
                  <a:schemeClr val="accent2"/>
                </a:solidFill>
              </a:rPr>
              <a:t>With electrons</a:t>
            </a:r>
          </a:p>
          <a:p>
            <a:pPr algn="ctr" eaLnBrk="1" hangingPunct="1">
              <a:spcBef>
                <a:spcPct val="0"/>
              </a:spcBef>
              <a:buFontTx/>
              <a:buNone/>
            </a:pPr>
            <a:endParaRPr lang="en-US" altLang="en-US" sz="3600"/>
          </a:p>
        </p:txBody>
      </p:sp>
      <p:sp>
        <p:nvSpPr>
          <p:cNvPr id="43013" name="Rectangle 2"/>
          <p:cNvSpPr>
            <a:spLocks noChangeArrowheads="1"/>
          </p:cNvSpPr>
          <p:nvPr/>
        </p:nvSpPr>
        <p:spPr bwMode="auto">
          <a:xfrm>
            <a:off x="3128963" y="2116138"/>
            <a:ext cx="1152525" cy="952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3014" name="Rectangle 3"/>
          <p:cNvSpPr>
            <a:spLocks noChangeArrowheads="1"/>
          </p:cNvSpPr>
          <p:nvPr/>
        </p:nvSpPr>
        <p:spPr bwMode="auto">
          <a:xfrm>
            <a:off x="4281488" y="2276475"/>
            <a:ext cx="650875"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3015" name="Rectangle 4"/>
          <p:cNvSpPr>
            <a:spLocks noChangeArrowheads="1"/>
          </p:cNvSpPr>
          <p:nvPr/>
        </p:nvSpPr>
        <p:spPr bwMode="auto">
          <a:xfrm>
            <a:off x="5508625" y="3068638"/>
            <a:ext cx="1835150"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3016"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3017" name="Rectangle 7"/>
          <p:cNvSpPr>
            <a:spLocks noChangeArrowheads="1"/>
          </p:cNvSpPr>
          <p:nvPr/>
        </p:nvSpPr>
        <p:spPr bwMode="auto">
          <a:xfrm rot="809255">
            <a:off x="5200650" y="2384425"/>
            <a:ext cx="395288"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3018" name="Rectangle 14"/>
          <p:cNvSpPr>
            <a:spLocks noChangeArrowheads="1"/>
          </p:cNvSpPr>
          <p:nvPr/>
        </p:nvSpPr>
        <p:spPr bwMode="auto">
          <a:xfrm rot="809255">
            <a:off x="4641850" y="2160588"/>
            <a:ext cx="439738" cy="503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12" name="Rectangle 4"/>
          <p:cNvSpPr txBox="1">
            <a:spLocks noChangeArrowheads="1"/>
          </p:cNvSpPr>
          <p:nvPr/>
        </p:nvSpPr>
        <p:spPr bwMode="auto">
          <a:xfrm>
            <a:off x="717550" y="178435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20000"/>
              </a:lnSpc>
              <a:defRPr/>
            </a:pPr>
            <a:r>
              <a:rPr lang="en-US" b="0" dirty="0"/>
              <a:t>λ &lt; </a:t>
            </a:r>
            <a:r>
              <a:rPr lang="en-US" b="0" dirty="0" smtClean="0"/>
              <a:t>d</a:t>
            </a:r>
            <a:endParaRPr lang="en-US" altLang="en-US" b="0" kern="0" dirty="0" smtClean="0"/>
          </a:p>
          <a:p>
            <a:pPr eaLnBrk="1" hangingPunct="1">
              <a:lnSpc>
                <a:spcPct val="120000"/>
              </a:lnSpc>
              <a:defRPr/>
            </a:pPr>
            <a:r>
              <a:rPr lang="en-US" altLang="en-US" b="0" kern="0" dirty="0" smtClean="0"/>
              <a:t>The scanning electron microscope uses electrons coming off a surface being bombarded by an electron beam to create an image.</a:t>
            </a:r>
            <a:endParaRPr lang="en-US" altLang="en-US" b="0" kern="0" dirty="0"/>
          </a:p>
        </p:txBody>
      </p:sp>
      <p:pic>
        <p:nvPicPr>
          <p:cNvPr id="43020" name="Picture 14" descr="Diagram of scanning electron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3860800"/>
            <a:ext cx="19192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69950" y="6391275"/>
            <a:ext cx="2825750" cy="258763"/>
          </a:xfrm>
          <a:prstGeom prst="rect">
            <a:avLst/>
          </a:prstGeom>
        </p:spPr>
        <p:txBody>
          <a:bodyPr>
            <a:spAutoFit/>
          </a:bodyPr>
          <a:lstStyle/>
          <a:p>
            <a:pPr eaLnBrk="1" hangingPunct="1">
              <a:lnSpc>
                <a:spcPct val="120000"/>
              </a:lnSpc>
              <a:defRPr/>
            </a:pPr>
            <a:r>
              <a:rPr lang="en-US" altLang="en-US" sz="900" b="0" kern="0" dirty="0">
                <a:latin typeface="Arial" charset="0"/>
              </a:rPr>
              <a:t>http://www.purdue.edu/ehps/rem/rs/sem.htm</a:t>
            </a:r>
          </a:p>
        </p:txBody>
      </p:sp>
      <p:pic>
        <p:nvPicPr>
          <p:cNvPr id="43022" name="Picture 16" descr="http://media.americanlaboratory.com/m/20/Article/772-Fi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488" y="3975100"/>
            <a:ext cx="3810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3" name="Rectangle 2"/>
          <p:cNvSpPr>
            <a:spLocks noChangeArrowheads="1"/>
          </p:cNvSpPr>
          <p:nvPr/>
        </p:nvSpPr>
        <p:spPr bwMode="auto">
          <a:xfrm>
            <a:off x="6699250" y="3975100"/>
            <a:ext cx="2030413" cy="1504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17" name="Rectangle 4"/>
          <p:cNvSpPr txBox="1">
            <a:spLocks noChangeArrowheads="1"/>
          </p:cNvSpPr>
          <p:nvPr/>
        </p:nvSpPr>
        <p:spPr bwMode="auto">
          <a:xfrm>
            <a:off x="3703638" y="5516563"/>
            <a:ext cx="46164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buFontTx/>
              <a:buNone/>
              <a:defRPr/>
            </a:pPr>
            <a:r>
              <a:rPr lang="en-US" altLang="en-US" sz="900" b="0" kern="0" dirty="0" smtClean="0"/>
              <a:t>         http</a:t>
            </a:r>
            <a:r>
              <a:rPr lang="en-US" altLang="en-US" sz="900" b="0" kern="0" dirty="0"/>
              <a:t>://</a:t>
            </a:r>
            <a:r>
              <a:rPr lang="en-US" altLang="en-US" sz="900" b="0" kern="0" dirty="0" smtClean="0"/>
              <a:t>www.americanlaboratory.com/913-Technical-Articles/772-The-Helium-Ion-    </a:t>
            </a:r>
          </a:p>
          <a:p>
            <a:pPr marL="0" indent="0" eaLnBrk="1" hangingPunct="1">
              <a:lnSpc>
                <a:spcPct val="120000"/>
              </a:lnSpc>
              <a:buFontTx/>
              <a:buNone/>
              <a:defRPr/>
            </a:pPr>
            <a:r>
              <a:rPr lang="en-US" altLang="en-US" sz="900" b="0" kern="0" dirty="0"/>
              <a:t> </a:t>
            </a:r>
            <a:r>
              <a:rPr lang="en-US" altLang="en-US" sz="900" b="0" kern="0" dirty="0" smtClean="0"/>
              <a:t>                        Microscope-The-Next-Stage-in-Nanoscale-Imaging</a:t>
            </a:r>
            <a:r>
              <a:rPr lang="en-US" altLang="en-US" sz="900" b="0" kern="0" dirty="0"/>
              <a:t>/</a:t>
            </a:r>
          </a:p>
        </p:txBody>
      </p:sp>
      <p:sp>
        <p:nvSpPr>
          <p:cNvPr id="43025" name="Rectangle 3"/>
          <p:cNvSpPr>
            <a:spLocks noChangeArrowheads="1"/>
          </p:cNvSpPr>
          <p:nvPr/>
        </p:nvSpPr>
        <p:spPr bwMode="auto">
          <a:xfrm>
            <a:off x="4862513" y="3860800"/>
            <a:ext cx="177800" cy="1920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1987" name="TextBox 3"/>
          <p:cNvSpPr txBox="1">
            <a:spLocks noChangeArrowheads="1"/>
          </p:cNvSpPr>
          <p:nvPr/>
        </p:nvSpPr>
        <p:spPr bwMode="auto">
          <a:xfrm>
            <a:off x="71438" y="17463"/>
            <a:ext cx="89058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cs typeface="Arial" charset="0"/>
              </a:defRPr>
            </a:lvl1pPr>
            <a:lvl2pPr marL="742950" indent="-285750">
              <a:spcBef>
                <a:spcPct val="20000"/>
              </a:spcBef>
              <a:buChar char="–"/>
              <a:defRPr sz="2400">
                <a:solidFill>
                  <a:schemeClr val="tx1"/>
                </a:solidFill>
                <a:latin typeface="Arial" charset="0"/>
                <a:cs typeface="Arial" charset="0"/>
              </a:defRPr>
            </a:lvl2pPr>
            <a:lvl3pPr marL="1143000" indent="-228600">
              <a:spcBef>
                <a:spcPct val="20000"/>
              </a:spcBef>
              <a:buChar char="•"/>
              <a:defRPr sz="20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en-US" sz="4400" dirty="0" smtClean="0"/>
              <a:t> Introduction to seeing at the nano-scale</a:t>
            </a:r>
          </a:p>
          <a:p>
            <a:pPr algn="ctr" eaLnBrk="1" hangingPunct="1">
              <a:spcBef>
                <a:spcPct val="0"/>
              </a:spcBef>
              <a:buFontTx/>
              <a:buNone/>
              <a:defRPr/>
            </a:pPr>
            <a:r>
              <a:rPr lang="en-US" altLang="en-US" sz="3600" i="1" dirty="0" smtClean="0">
                <a:solidFill>
                  <a:schemeClr val="accent2"/>
                </a:solidFill>
              </a:rPr>
              <a:t>With ions</a:t>
            </a:r>
          </a:p>
          <a:p>
            <a:pPr marL="571500" indent="-571500" algn="ctr" eaLnBrk="1" hangingPunct="1">
              <a:spcBef>
                <a:spcPct val="0"/>
              </a:spcBef>
              <a:defRPr/>
            </a:pPr>
            <a:endParaRPr lang="en-US" altLang="en-US" sz="3600" dirty="0" smtClean="0"/>
          </a:p>
        </p:txBody>
      </p:sp>
      <p:sp>
        <p:nvSpPr>
          <p:cNvPr id="44036" name="TextBox 4"/>
          <p:cNvSpPr txBox="1">
            <a:spLocks noChangeArrowheads="1"/>
          </p:cNvSpPr>
          <p:nvPr/>
        </p:nvSpPr>
        <p:spPr bwMode="auto">
          <a:xfrm>
            <a:off x="636588" y="6038788"/>
            <a:ext cx="392588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http://www.bing.com/images/search?q=helium+ion+microscope&amp;qpvt=helium+ion+microscope&amp;qpvt=helium+ion+microscope&amp;FORM=IGRE#view=detail&amp;id=1C016DBA01983E9FEEE32CA0590CBC9A03DE19D8&amp;selectedIndex=19</a:t>
            </a:r>
          </a:p>
        </p:txBody>
      </p:sp>
      <p:sp>
        <p:nvSpPr>
          <p:cNvPr id="44038" name="Rectangle 2"/>
          <p:cNvSpPr>
            <a:spLocks noChangeArrowheads="1"/>
          </p:cNvSpPr>
          <p:nvPr/>
        </p:nvSpPr>
        <p:spPr bwMode="auto">
          <a:xfrm>
            <a:off x="3128963" y="2116138"/>
            <a:ext cx="1152525" cy="952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4039" name="Rectangle 3"/>
          <p:cNvSpPr>
            <a:spLocks noChangeArrowheads="1"/>
          </p:cNvSpPr>
          <p:nvPr/>
        </p:nvSpPr>
        <p:spPr bwMode="auto">
          <a:xfrm>
            <a:off x="4281488" y="2276475"/>
            <a:ext cx="650875"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4040" name="Rectangle 4"/>
          <p:cNvSpPr>
            <a:spLocks noChangeArrowheads="1"/>
          </p:cNvSpPr>
          <p:nvPr/>
        </p:nvSpPr>
        <p:spPr bwMode="auto">
          <a:xfrm>
            <a:off x="5508625" y="3068638"/>
            <a:ext cx="1835150"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4041"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4042" name="Rectangle 7"/>
          <p:cNvSpPr>
            <a:spLocks noChangeArrowheads="1"/>
          </p:cNvSpPr>
          <p:nvPr/>
        </p:nvSpPr>
        <p:spPr bwMode="auto">
          <a:xfrm rot="809255">
            <a:off x="5200650" y="2384425"/>
            <a:ext cx="395288"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4043" name="Rectangle 14"/>
          <p:cNvSpPr>
            <a:spLocks noChangeArrowheads="1"/>
          </p:cNvSpPr>
          <p:nvPr/>
        </p:nvSpPr>
        <p:spPr bwMode="auto">
          <a:xfrm rot="809255">
            <a:off x="4641850" y="2160588"/>
            <a:ext cx="439738" cy="503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12" name="Rectangle 4"/>
          <p:cNvSpPr txBox="1">
            <a:spLocks noChangeArrowheads="1"/>
          </p:cNvSpPr>
          <p:nvPr/>
        </p:nvSpPr>
        <p:spPr bwMode="auto">
          <a:xfrm>
            <a:off x="3975100" y="5084763"/>
            <a:ext cx="46164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buFontTx/>
              <a:buNone/>
              <a:defRPr/>
            </a:pPr>
            <a:r>
              <a:rPr lang="en-US" altLang="en-US" sz="900" b="0" kern="0" dirty="0" smtClean="0"/>
              <a:t>         http</a:t>
            </a:r>
            <a:r>
              <a:rPr lang="en-US" altLang="en-US" sz="900" b="0" kern="0" dirty="0"/>
              <a:t>://</a:t>
            </a:r>
            <a:r>
              <a:rPr lang="en-US" altLang="en-US" sz="900" b="0" kern="0" dirty="0" smtClean="0"/>
              <a:t>www.americanlaboratory.com/913-Technical-Articles/772-The-Helium-Ion-    </a:t>
            </a:r>
          </a:p>
          <a:p>
            <a:pPr marL="0" indent="0" eaLnBrk="1" hangingPunct="1">
              <a:lnSpc>
                <a:spcPct val="120000"/>
              </a:lnSpc>
              <a:buFontTx/>
              <a:buNone/>
              <a:defRPr/>
            </a:pPr>
            <a:r>
              <a:rPr lang="en-US" altLang="en-US" sz="900" b="0" kern="0" dirty="0"/>
              <a:t> </a:t>
            </a:r>
            <a:r>
              <a:rPr lang="en-US" altLang="en-US" sz="900" b="0" kern="0" dirty="0" smtClean="0"/>
              <a:t>                        Microscope-The-Next-Stage-in-Nanoscale-Imaging</a:t>
            </a:r>
            <a:r>
              <a:rPr lang="en-US" altLang="en-US" sz="900" b="0" kern="0" dirty="0"/>
              <a:t>/</a:t>
            </a:r>
          </a:p>
        </p:txBody>
      </p:sp>
      <p:pic>
        <p:nvPicPr>
          <p:cNvPr id="44045" name="Picture 14" descr="http://cdn.medgadget.com/img/542or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320988"/>
            <a:ext cx="20097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16" descr="http://media.americanlaboratory.com/m/20/Article/772-Fi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388" y="3468688"/>
            <a:ext cx="3810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63600" y="1785938"/>
            <a:ext cx="8113713" cy="1643062"/>
          </a:xfrm>
          <a:prstGeom prst="rect">
            <a:avLst/>
          </a:prstGeom>
        </p:spPr>
        <p:txBody>
          <a:bodyPr>
            <a:spAutoFit/>
          </a:bodyPr>
          <a:lstStyle/>
          <a:p>
            <a:pPr marL="285750" indent="-285750" eaLnBrk="1" hangingPunct="1">
              <a:lnSpc>
                <a:spcPct val="120000"/>
              </a:lnSpc>
              <a:buFont typeface="Arial" panose="020B0604020202020204" pitchFamily="34" charset="0"/>
              <a:buChar char="•"/>
              <a:defRPr/>
            </a:pPr>
            <a:r>
              <a:rPr lang="en-US" sz="2800" b="0" dirty="0">
                <a:latin typeface="Arial" charset="0"/>
              </a:rPr>
              <a:t>λ &lt; d</a:t>
            </a:r>
            <a:endParaRPr lang="en-US" altLang="en-US" sz="2800" b="0" kern="0" dirty="0">
              <a:latin typeface="Arial" charset="0"/>
            </a:endParaRPr>
          </a:p>
          <a:p>
            <a:pPr marL="285750" indent="-285750" eaLnBrk="1" hangingPunct="1">
              <a:lnSpc>
                <a:spcPct val="120000"/>
              </a:lnSpc>
              <a:buFont typeface="Arial" panose="020B0604020202020204" pitchFamily="34" charset="0"/>
              <a:buChar char="•"/>
              <a:defRPr/>
            </a:pPr>
            <a:r>
              <a:rPr lang="en-US" altLang="en-US" sz="2800" b="0" kern="0" dirty="0">
                <a:latin typeface="Arial" charset="0"/>
              </a:rPr>
              <a:t>Using ions coming off a surface being bombarded by an ion beam to create an image.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5059" name="TextBox 3"/>
          <p:cNvSpPr txBox="1">
            <a:spLocks noChangeArrowheads="1"/>
          </p:cNvSpPr>
          <p:nvPr/>
        </p:nvSpPr>
        <p:spPr bwMode="auto">
          <a:xfrm>
            <a:off x="-41275" y="77788"/>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 Introduction to chemically detecting at the nano-scale</a:t>
            </a:r>
          </a:p>
          <a:p>
            <a:pPr algn="ctr" eaLnBrk="1" hangingPunct="1">
              <a:spcBef>
                <a:spcPct val="0"/>
              </a:spcBef>
              <a:buFontTx/>
              <a:buNone/>
            </a:pPr>
            <a:r>
              <a:rPr lang="en-US" altLang="en-US" sz="4400" i="1">
                <a:solidFill>
                  <a:schemeClr val="accent2"/>
                </a:solidFill>
              </a:rPr>
              <a:t>With photons</a:t>
            </a:r>
          </a:p>
          <a:p>
            <a:pPr algn="ctr" eaLnBrk="1" hangingPunct="1">
              <a:spcBef>
                <a:spcPct val="0"/>
              </a:spcBef>
              <a:buFontTx/>
              <a:buNone/>
            </a:pPr>
            <a:endParaRPr lang="en-US" altLang="en-US" sz="4400"/>
          </a:p>
          <a:p>
            <a:pPr algn="ctr" eaLnBrk="1" hangingPunct="1">
              <a:spcBef>
                <a:spcPct val="0"/>
              </a:spcBef>
              <a:buFontTx/>
              <a:buNone/>
            </a:pPr>
            <a:endParaRPr lang="en-US" altLang="en-US" sz="4400"/>
          </a:p>
          <a:p>
            <a:pPr algn="ctr" eaLnBrk="1" hangingPunct="1">
              <a:spcBef>
                <a:spcPct val="0"/>
              </a:spcBef>
              <a:buFontTx/>
              <a:buNone/>
            </a:pPr>
            <a:endParaRPr lang="en-US" altLang="en-US" sz="3600"/>
          </a:p>
          <a:p>
            <a:pPr algn="ctr" eaLnBrk="1" hangingPunct="1">
              <a:spcBef>
                <a:spcPct val="0"/>
              </a:spcBef>
              <a:buFontTx/>
              <a:buNone/>
            </a:pPr>
            <a:r>
              <a:rPr lang="en-US" altLang="en-US" sz="4400">
                <a:solidFill>
                  <a:srgbClr val="000000"/>
                </a:solidFill>
              </a:rPr>
              <a:t> </a:t>
            </a:r>
          </a:p>
        </p:txBody>
      </p:sp>
      <p:sp>
        <p:nvSpPr>
          <p:cNvPr id="45062" name="Rectangle 2"/>
          <p:cNvSpPr>
            <a:spLocks noChangeArrowheads="1"/>
          </p:cNvSpPr>
          <p:nvPr/>
        </p:nvSpPr>
        <p:spPr bwMode="auto">
          <a:xfrm>
            <a:off x="3024188" y="3268663"/>
            <a:ext cx="1152525" cy="952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5063" name="Rectangle 3"/>
          <p:cNvSpPr>
            <a:spLocks noChangeArrowheads="1"/>
          </p:cNvSpPr>
          <p:nvPr/>
        </p:nvSpPr>
        <p:spPr bwMode="auto">
          <a:xfrm>
            <a:off x="4281488" y="2276475"/>
            <a:ext cx="650875"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5064" name="Rectangle 4"/>
          <p:cNvSpPr>
            <a:spLocks noChangeArrowheads="1"/>
          </p:cNvSpPr>
          <p:nvPr/>
        </p:nvSpPr>
        <p:spPr bwMode="auto">
          <a:xfrm>
            <a:off x="5508625" y="3068638"/>
            <a:ext cx="1835150"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5065"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5066" name="Rectangle 7"/>
          <p:cNvSpPr>
            <a:spLocks noChangeArrowheads="1"/>
          </p:cNvSpPr>
          <p:nvPr/>
        </p:nvSpPr>
        <p:spPr bwMode="auto">
          <a:xfrm rot="809255">
            <a:off x="5200650" y="2384425"/>
            <a:ext cx="395288"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5067" name="Rectangle 14"/>
          <p:cNvSpPr>
            <a:spLocks noChangeArrowheads="1"/>
          </p:cNvSpPr>
          <p:nvPr/>
        </p:nvSpPr>
        <p:spPr bwMode="auto">
          <a:xfrm rot="809255">
            <a:off x="4641850" y="2160588"/>
            <a:ext cx="439738" cy="503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5068" name="Rectangle 4"/>
          <p:cNvSpPr txBox="1">
            <a:spLocks noChangeArrowheads="1"/>
          </p:cNvSpPr>
          <p:nvPr/>
        </p:nvSpPr>
        <p:spPr bwMode="auto">
          <a:xfrm>
            <a:off x="179388" y="2162175"/>
            <a:ext cx="88217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pPr>
            <a:r>
              <a:rPr lang="en-US" altLang="en-US" sz="2400" b="0"/>
              <a:t>Photoelectron spectroscopy (PES) uses the energy of electrons emitted from a surface bombarded by photons for chemical characterization of the surface. </a:t>
            </a:r>
          </a:p>
          <a:p>
            <a:pPr eaLnBrk="1" hangingPunct="1">
              <a:lnSpc>
                <a:spcPct val="120000"/>
              </a:lnSpc>
            </a:pPr>
            <a:r>
              <a:rPr lang="en-US" altLang="en-US" sz="2400" b="0"/>
              <a:t>Depending on the photons used for the bombardment, PES is divided into Ultraviolet Photoelectron Spectroscopy (UPS) or X-ray Photoelectron Spectroscopy (XPS).</a:t>
            </a:r>
          </a:p>
          <a:p>
            <a:pPr eaLnBrk="1" hangingPunct="1">
              <a:lnSpc>
                <a:spcPct val="120000"/>
              </a:lnSpc>
            </a:pPr>
            <a:r>
              <a:rPr lang="en-US" altLang="en-US" sz="2400" b="0"/>
              <a:t>These are termed </a:t>
            </a:r>
            <a:r>
              <a:rPr lang="en-US" altLang="en-US" sz="2400" u="sng"/>
              <a:t>spectroscopies</a:t>
            </a:r>
            <a:r>
              <a:rPr lang="en-US" altLang="en-US" sz="2400" b="0"/>
              <a:t> because they require measuring the energies of the emitted electrons.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6083" name="TextBox 3"/>
          <p:cNvSpPr txBox="1">
            <a:spLocks noChangeArrowheads="1"/>
          </p:cNvSpPr>
          <p:nvPr/>
        </p:nvSpPr>
        <p:spPr bwMode="auto">
          <a:xfrm>
            <a:off x="-41275" y="77788"/>
            <a:ext cx="9144000" cy="760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dirty="0"/>
              <a:t> Introduction to chemically detecting at the nano-scale</a:t>
            </a:r>
          </a:p>
          <a:p>
            <a:pPr algn="ctr" eaLnBrk="1" hangingPunct="1">
              <a:spcBef>
                <a:spcPct val="0"/>
              </a:spcBef>
              <a:buFontTx/>
              <a:buNone/>
            </a:pPr>
            <a:r>
              <a:rPr lang="en-US" altLang="en-US" sz="4400" i="1" dirty="0">
                <a:solidFill>
                  <a:schemeClr val="accent2"/>
                </a:solidFill>
              </a:rPr>
              <a:t>With photons</a:t>
            </a:r>
          </a:p>
          <a:p>
            <a:pPr algn="ctr" eaLnBrk="1" hangingPunct="1">
              <a:spcBef>
                <a:spcPct val="0"/>
              </a:spcBef>
              <a:buFontTx/>
              <a:buNone/>
            </a:pPr>
            <a:r>
              <a:rPr lang="en-US" altLang="en-US" sz="2000" i="1" dirty="0"/>
              <a:t>Photoelectron Spectroscopy</a:t>
            </a:r>
          </a:p>
          <a:p>
            <a:pPr eaLnBrk="1" hangingPunct="1">
              <a:spcBef>
                <a:spcPct val="0"/>
              </a:spcBef>
              <a:buFontTx/>
              <a:buNone/>
            </a:pPr>
            <a:r>
              <a:rPr lang="en-US" altLang="en-US" sz="4400" b="0" i="1" dirty="0">
                <a:solidFill>
                  <a:schemeClr val="accent2"/>
                </a:solidFill>
              </a:rPr>
              <a:t>       </a:t>
            </a:r>
            <a:endParaRPr lang="en-US" altLang="en-US" dirty="0"/>
          </a:p>
          <a:p>
            <a:pPr algn="ctr" eaLnBrk="1" hangingPunct="1">
              <a:spcBef>
                <a:spcPct val="0"/>
              </a:spcBef>
              <a:buFontTx/>
              <a:buNone/>
            </a:pPr>
            <a:endParaRPr lang="en-US" altLang="en-US" b="0" dirty="0"/>
          </a:p>
          <a:p>
            <a:pPr algn="ctr" eaLnBrk="1" hangingPunct="1">
              <a:spcBef>
                <a:spcPct val="0"/>
              </a:spcBef>
              <a:buFontTx/>
              <a:buNone/>
            </a:pPr>
            <a:endParaRPr lang="en-US" altLang="en-US" b="0" dirty="0"/>
          </a:p>
          <a:p>
            <a:pPr algn="ctr" eaLnBrk="1" hangingPunct="1">
              <a:spcBef>
                <a:spcPct val="0"/>
              </a:spcBef>
              <a:buFontTx/>
              <a:buNone/>
            </a:pPr>
            <a:endParaRPr lang="en-US" altLang="en-US" b="0" dirty="0"/>
          </a:p>
          <a:p>
            <a:pPr algn="ctr" eaLnBrk="1" hangingPunct="1">
              <a:spcBef>
                <a:spcPct val="0"/>
              </a:spcBef>
              <a:buFontTx/>
              <a:buNone/>
            </a:pPr>
            <a:endParaRPr lang="en-US" altLang="en-US" b="0" dirty="0"/>
          </a:p>
          <a:p>
            <a:pPr algn="ctr" eaLnBrk="1" hangingPunct="1">
              <a:spcBef>
                <a:spcPct val="0"/>
              </a:spcBef>
              <a:buFontTx/>
              <a:buNone/>
            </a:pPr>
            <a:endParaRPr lang="en-US" altLang="en-US" b="0" dirty="0"/>
          </a:p>
          <a:p>
            <a:pPr algn="ctr" eaLnBrk="1" hangingPunct="1">
              <a:spcBef>
                <a:spcPct val="0"/>
              </a:spcBef>
              <a:buFontTx/>
              <a:buNone/>
            </a:pPr>
            <a:endParaRPr lang="en-US" altLang="en-US" b="0" dirty="0"/>
          </a:p>
          <a:p>
            <a:pPr algn="ctr" eaLnBrk="1" hangingPunct="1">
              <a:spcBef>
                <a:spcPct val="0"/>
              </a:spcBef>
              <a:buFontTx/>
              <a:buNone/>
            </a:pPr>
            <a:endParaRPr lang="en-US" altLang="en-US" sz="4400" dirty="0"/>
          </a:p>
          <a:p>
            <a:pPr algn="ctr" eaLnBrk="1" hangingPunct="1">
              <a:spcBef>
                <a:spcPct val="0"/>
              </a:spcBef>
              <a:buFontTx/>
              <a:buNone/>
            </a:pPr>
            <a:endParaRPr lang="en-US" altLang="en-US" sz="900" dirty="0"/>
          </a:p>
          <a:p>
            <a:pPr algn="ctr" eaLnBrk="1" hangingPunct="1">
              <a:spcBef>
                <a:spcPct val="0"/>
              </a:spcBef>
              <a:buFontTx/>
              <a:buNone/>
            </a:pPr>
            <a:r>
              <a:rPr lang="en-US" altLang="en-US" sz="900" dirty="0"/>
              <a:t>http://www.chem.qmul.ac.uk/surfaces/scc/scat5_3.htm</a:t>
            </a:r>
          </a:p>
          <a:p>
            <a:pPr algn="ctr" eaLnBrk="1" hangingPunct="1">
              <a:spcBef>
                <a:spcPct val="0"/>
              </a:spcBef>
              <a:buFontTx/>
              <a:buNone/>
            </a:pPr>
            <a:r>
              <a:rPr lang="en-US" altLang="en-US" sz="4400" dirty="0">
                <a:solidFill>
                  <a:srgbClr val="000000"/>
                </a:solidFill>
              </a:rPr>
              <a:t> </a:t>
            </a:r>
          </a:p>
        </p:txBody>
      </p:sp>
      <p:sp>
        <p:nvSpPr>
          <p:cNvPr id="46085" name="Rectangle 2"/>
          <p:cNvSpPr>
            <a:spLocks noChangeArrowheads="1"/>
          </p:cNvSpPr>
          <p:nvPr/>
        </p:nvSpPr>
        <p:spPr bwMode="auto">
          <a:xfrm>
            <a:off x="3024188" y="3268663"/>
            <a:ext cx="1152525" cy="952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6086" name="Rectangle 4"/>
          <p:cNvSpPr>
            <a:spLocks noChangeArrowheads="1"/>
          </p:cNvSpPr>
          <p:nvPr/>
        </p:nvSpPr>
        <p:spPr bwMode="auto">
          <a:xfrm>
            <a:off x="5508625" y="3068638"/>
            <a:ext cx="1835150"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6087"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6088" name="Rectangle 4"/>
          <p:cNvSpPr txBox="1">
            <a:spLocks noChangeArrowheads="1"/>
          </p:cNvSpPr>
          <p:nvPr/>
        </p:nvSpPr>
        <p:spPr bwMode="auto">
          <a:xfrm>
            <a:off x="2420938" y="3744913"/>
            <a:ext cx="421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buFontTx/>
              <a:buNone/>
            </a:pPr>
            <a:r>
              <a:rPr lang="en-US" altLang="en-US" sz="900" b="0"/>
              <a:t>http://chemwiki.ucdavis.edu/Physical_Chemistry/Spectroscopy/Photoelectron_Spectroscopy/Photoelectron_Spectroscopy%3a_Theory</a:t>
            </a:r>
          </a:p>
        </p:txBody>
      </p:sp>
      <p:pic>
        <p:nvPicPr>
          <p:cNvPr id="46089" name="Picture 2" descr="Photoelectric Eff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025" y="2593975"/>
            <a:ext cx="1971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4" descr="http://www.chem.qmul.ac.uk/surfaces/scc/images/scat5_3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725" y="4194175"/>
            <a:ext cx="341947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41550"/>
            <a:ext cx="8229600" cy="1143000"/>
          </a:xfrm>
        </p:spPr>
        <p:txBody>
          <a:bodyPr/>
          <a:lstStyle/>
          <a:p>
            <a:r>
              <a:rPr lang="en-US" altLang="en-US" b="1" smtClean="0"/>
              <a:t/>
            </a:r>
            <a:br>
              <a:rPr lang="en-US" altLang="en-US" b="1" smtClean="0"/>
            </a:br>
            <a:r>
              <a:rPr lang="en-US" altLang="en-US" b="1" smtClean="0"/>
              <a:t>In this course, we use</a:t>
            </a:r>
            <a:br>
              <a:rPr lang="en-US" altLang="en-US" b="1" smtClean="0"/>
            </a:br>
            <a:r>
              <a:rPr lang="en-US" altLang="en-US" b="1" smtClean="0"/>
              <a:t/>
            </a:r>
            <a:br>
              <a:rPr lang="en-US" altLang="en-US" b="1" smtClean="0"/>
            </a:br>
            <a:r>
              <a:rPr lang="en-US" altLang="en-US" b="1" smtClean="0"/>
              <a:t>  </a:t>
            </a:r>
            <a:r>
              <a:rPr lang="en-US" altLang="en-US" sz="2800" b="1" u="sng" smtClean="0"/>
              <a:t>characterization</a:t>
            </a:r>
            <a:r>
              <a:rPr lang="en-US" altLang="en-US" sz="2800" b="1" smtClean="0"/>
              <a:t> to mean the determining, describing and defining of a material or structure in terms of features such as chemical composition, bonding, architecture, and topology </a:t>
            </a:r>
            <a:br>
              <a:rPr lang="en-US" altLang="en-US" sz="2800" b="1" smtClean="0"/>
            </a:br>
            <a:r>
              <a:rPr lang="en-US" altLang="en-US" sz="2800" b="1" smtClean="0"/>
              <a:t/>
            </a:r>
            <a:br>
              <a:rPr lang="en-US" altLang="en-US" sz="2800" b="1" smtClean="0"/>
            </a:br>
            <a:r>
              <a:rPr lang="en-US" altLang="en-US" sz="2800" b="1" smtClean="0"/>
              <a:t>and</a:t>
            </a:r>
            <a:br>
              <a:rPr lang="en-US" altLang="en-US" sz="2800" b="1" smtClean="0"/>
            </a:br>
            <a:r>
              <a:rPr lang="en-US" altLang="en-US" sz="2800" b="1" smtClean="0"/>
              <a:t/>
            </a:r>
            <a:br>
              <a:rPr lang="en-US" altLang="en-US" sz="2800" b="1" smtClean="0"/>
            </a:br>
            <a:r>
              <a:rPr lang="en-US" altLang="en-US" sz="2800" b="1" smtClean="0"/>
              <a:t>         </a:t>
            </a:r>
            <a:r>
              <a:rPr lang="en-US" altLang="en-US" sz="2800" b="1" u="sng" smtClean="0"/>
              <a:t>testing to mean</a:t>
            </a:r>
            <a:r>
              <a:rPr lang="en-US" altLang="en-US" sz="2800" b="1" smtClean="0"/>
              <a:t> the evaluation of the ability of a material or structure to perform a specified function</a:t>
            </a:r>
            <a:endParaRPr lang="en-US" altLang="en-US"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0963" name="TextBox 3"/>
          <p:cNvSpPr txBox="1">
            <a:spLocks noChangeArrowheads="1"/>
          </p:cNvSpPr>
          <p:nvPr/>
        </p:nvSpPr>
        <p:spPr bwMode="auto">
          <a:xfrm>
            <a:off x="0" y="11113"/>
            <a:ext cx="9144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cs typeface="Arial" charset="0"/>
              </a:defRPr>
            </a:lvl1pPr>
            <a:lvl2pPr marL="742950" indent="-285750">
              <a:spcBef>
                <a:spcPct val="20000"/>
              </a:spcBef>
              <a:buChar char="–"/>
              <a:defRPr sz="2400">
                <a:solidFill>
                  <a:schemeClr val="tx1"/>
                </a:solidFill>
                <a:latin typeface="Arial" charset="0"/>
                <a:cs typeface="Arial" charset="0"/>
              </a:defRPr>
            </a:lvl2pPr>
            <a:lvl3pPr marL="1143000" indent="-228600">
              <a:spcBef>
                <a:spcPct val="20000"/>
              </a:spcBef>
              <a:buChar char="•"/>
              <a:defRPr sz="20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en-US" sz="4400" dirty="0" smtClean="0"/>
              <a:t>        Introduction to chemically detecting at the nano-scale</a:t>
            </a:r>
          </a:p>
          <a:p>
            <a:pPr algn="ctr" eaLnBrk="1" hangingPunct="1">
              <a:spcBef>
                <a:spcPct val="0"/>
              </a:spcBef>
              <a:buFontTx/>
              <a:buNone/>
              <a:defRPr/>
            </a:pPr>
            <a:r>
              <a:rPr lang="en-US" altLang="en-US" sz="3600" i="1" dirty="0" smtClean="0">
                <a:solidFill>
                  <a:schemeClr val="accent2"/>
                </a:solidFill>
              </a:rPr>
              <a:t>With electrons</a:t>
            </a:r>
          </a:p>
          <a:p>
            <a:pPr eaLnBrk="1" hangingPunct="1">
              <a:spcBef>
                <a:spcPct val="0"/>
              </a:spcBef>
              <a:buFontTx/>
              <a:buNone/>
              <a:defRPr/>
            </a:pPr>
            <a:r>
              <a:rPr lang="en-US" altLang="en-US" b="0" kern="0" dirty="0" smtClean="0"/>
              <a:t>       </a:t>
            </a:r>
            <a:r>
              <a:rPr lang="en-US" altLang="en-US" sz="2400" b="0" kern="0" dirty="0" smtClean="0"/>
              <a:t>*A beam of energetic electrons is used to impinge  on a   </a:t>
            </a:r>
          </a:p>
          <a:p>
            <a:pPr eaLnBrk="1" hangingPunct="1">
              <a:spcBef>
                <a:spcPct val="0"/>
              </a:spcBef>
              <a:buFontTx/>
              <a:buNone/>
              <a:defRPr/>
            </a:pPr>
            <a:r>
              <a:rPr lang="en-US" altLang="en-US" sz="2400" b="0" kern="0" dirty="0" smtClean="0"/>
              <a:t>         surface to knock other electrons out of their  atomic states.               </a:t>
            </a:r>
          </a:p>
          <a:p>
            <a:pPr eaLnBrk="1" hangingPunct="1">
              <a:spcBef>
                <a:spcPct val="0"/>
              </a:spcBef>
              <a:buFontTx/>
              <a:buNone/>
              <a:defRPr/>
            </a:pPr>
            <a:r>
              <a:rPr lang="en-US" altLang="en-US" sz="2400" b="0" kern="0" dirty="0" smtClean="0"/>
              <a:t>         The resulting relaxation process produces what are called  </a:t>
            </a:r>
          </a:p>
          <a:p>
            <a:pPr eaLnBrk="1" hangingPunct="1">
              <a:spcBef>
                <a:spcPct val="0"/>
              </a:spcBef>
              <a:buFontTx/>
              <a:buNone/>
              <a:defRPr/>
            </a:pPr>
            <a:r>
              <a:rPr lang="en-US" altLang="en-US" sz="2400" b="0" kern="0" dirty="0"/>
              <a:t> </a:t>
            </a:r>
            <a:r>
              <a:rPr lang="en-US" altLang="en-US" sz="2400" b="0" kern="0" dirty="0" smtClean="0"/>
              <a:t>         Auger electrons which carry information about their atomic</a:t>
            </a:r>
          </a:p>
          <a:p>
            <a:pPr eaLnBrk="1" hangingPunct="1">
              <a:spcBef>
                <a:spcPct val="0"/>
              </a:spcBef>
              <a:buFontTx/>
              <a:buNone/>
              <a:defRPr/>
            </a:pPr>
            <a:r>
              <a:rPr lang="en-US" altLang="en-US" sz="2400" b="0" kern="0" dirty="0"/>
              <a:t> </a:t>
            </a:r>
            <a:r>
              <a:rPr lang="en-US" altLang="en-US" sz="2400" b="0" kern="0" dirty="0" smtClean="0"/>
              <a:t>         states.</a:t>
            </a:r>
            <a:endParaRPr lang="en-US" altLang="en-US" sz="2400" dirty="0" smtClean="0"/>
          </a:p>
        </p:txBody>
      </p:sp>
      <p:pic>
        <p:nvPicPr>
          <p:cNvPr id="471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8" y="4041775"/>
            <a:ext cx="2347912" cy="178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10" name="Rectangle 4"/>
          <p:cNvSpPr>
            <a:spLocks noChangeArrowheads="1"/>
          </p:cNvSpPr>
          <p:nvPr/>
        </p:nvSpPr>
        <p:spPr bwMode="auto">
          <a:xfrm>
            <a:off x="109538" y="57324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900"/>
              <a:t>http://upload.wikimedia.org/wikipedia/commons/c/c5</a:t>
            </a:r>
          </a:p>
          <a:p>
            <a:pPr>
              <a:spcBef>
                <a:spcPct val="0"/>
              </a:spcBef>
              <a:buFontTx/>
              <a:buNone/>
            </a:pPr>
            <a:r>
              <a:rPr lang="en-US" altLang="en-US" sz="900"/>
              <a:t>/Auger_Process.svg</a:t>
            </a:r>
          </a:p>
        </p:txBody>
      </p:sp>
      <p:pic>
        <p:nvPicPr>
          <p:cNvPr id="47111" name="Picture 4" descr="http://upload.wikimedia.org/wikipedia/commons/thumb/f/f9/Cu3NAES.JPG/800px-Cu3NA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0" y="4041775"/>
            <a:ext cx="237966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Rectangle 21"/>
          <p:cNvSpPr>
            <a:spLocks noChangeArrowheads="1"/>
          </p:cNvSpPr>
          <p:nvPr/>
        </p:nvSpPr>
        <p:spPr bwMode="auto">
          <a:xfrm>
            <a:off x="2984500" y="6194425"/>
            <a:ext cx="592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900"/>
              <a:t>"Cu3NAES" by Gerardo Soto; Wencel de la Cruz - Own work. Licensed under CC BY 2.5 via Wikimedia Commons - http://commons.wikimedia.org/wiki/File:Cu3NAES.JPG#/media/File:Cu3NAES.JPG</a:t>
            </a:r>
          </a:p>
        </p:txBody>
      </p:sp>
      <p:sp>
        <p:nvSpPr>
          <p:cNvPr id="47113" name="Rectangle 6"/>
          <p:cNvSpPr>
            <a:spLocks noChangeArrowheads="1"/>
          </p:cNvSpPr>
          <p:nvPr/>
        </p:nvSpPr>
        <p:spPr bwMode="auto">
          <a:xfrm>
            <a:off x="5497513" y="4335463"/>
            <a:ext cx="3646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a:t>Auger spectrum of a copper nitride film  as a function of energy. Different peaks for Cu and N are apparent.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1987" name="TextBox 3"/>
          <p:cNvSpPr txBox="1">
            <a:spLocks noChangeArrowheads="1"/>
          </p:cNvSpPr>
          <p:nvPr/>
        </p:nvSpPr>
        <p:spPr bwMode="auto">
          <a:xfrm>
            <a:off x="71438" y="-144463"/>
            <a:ext cx="8905875" cy="255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cs typeface="Arial" charset="0"/>
              </a:defRPr>
            </a:lvl1pPr>
            <a:lvl2pPr marL="742950" indent="-285750">
              <a:spcBef>
                <a:spcPct val="20000"/>
              </a:spcBef>
              <a:buChar char="–"/>
              <a:defRPr sz="2400">
                <a:solidFill>
                  <a:schemeClr val="tx1"/>
                </a:solidFill>
                <a:latin typeface="Arial" charset="0"/>
                <a:cs typeface="Arial" charset="0"/>
              </a:defRPr>
            </a:lvl2pPr>
            <a:lvl3pPr marL="1143000" indent="-228600">
              <a:spcBef>
                <a:spcPct val="20000"/>
              </a:spcBef>
              <a:buChar char="•"/>
              <a:defRPr sz="20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en-US" sz="4400" dirty="0" smtClean="0"/>
              <a:t> Introduction to chemically detecting at the nano-scale</a:t>
            </a:r>
          </a:p>
          <a:p>
            <a:pPr algn="ctr" eaLnBrk="1" hangingPunct="1">
              <a:spcBef>
                <a:spcPct val="0"/>
              </a:spcBef>
              <a:buFontTx/>
              <a:buNone/>
              <a:defRPr/>
            </a:pPr>
            <a:r>
              <a:rPr lang="en-US" altLang="en-US" sz="3600" i="1" dirty="0" smtClean="0">
                <a:solidFill>
                  <a:schemeClr val="accent2"/>
                </a:solidFill>
              </a:rPr>
              <a:t>With ions</a:t>
            </a:r>
          </a:p>
          <a:p>
            <a:pPr marL="571500" indent="-571500" algn="ctr" eaLnBrk="1" hangingPunct="1">
              <a:spcBef>
                <a:spcPct val="0"/>
              </a:spcBef>
              <a:defRPr/>
            </a:pPr>
            <a:endParaRPr lang="en-US" altLang="en-US" sz="3600" dirty="0" smtClean="0"/>
          </a:p>
        </p:txBody>
      </p:sp>
      <p:sp>
        <p:nvSpPr>
          <p:cNvPr id="48133" name="Rectangle 2"/>
          <p:cNvSpPr>
            <a:spLocks noChangeArrowheads="1"/>
          </p:cNvSpPr>
          <p:nvPr/>
        </p:nvSpPr>
        <p:spPr bwMode="auto">
          <a:xfrm>
            <a:off x="3128963" y="2116138"/>
            <a:ext cx="1152525" cy="952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8134" name="Rectangle 3"/>
          <p:cNvSpPr>
            <a:spLocks noChangeArrowheads="1"/>
          </p:cNvSpPr>
          <p:nvPr/>
        </p:nvSpPr>
        <p:spPr bwMode="auto">
          <a:xfrm>
            <a:off x="4281488" y="2276475"/>
            <a:ext cx="650875"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8135"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8136" name="Rectangle 7"/>
          <p:cNvSpPr>
            <a:spLocks noChangeArrowheads="1"/>
          </p:cNvSpPr>
          <p:nvPr/>
        </p:nvSpPr>
        <p:spPr bwMode="auto">
          <a:xfrm rot="809255">
            <a:off x="5200650" y="2384425"/>
            <a:ext cx="395288"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8137" name="Rectangle 14"/>
          <p:cNvSpPr>
            <a:spLocks noChangeArrowheads="1"/>
          </p:cNvSpPr>
          <p:nvPr/>
        </p:nvSpPr>
        <p:spPr bwMode="auto">
          <a:xfrm rot="809255">
            <a:off x="4641850" y="2160588"/>
            <a:ext cx="439738" cy="503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2" name="Rectangle 1"/>
          <p:cNvSpPr/>
          <p:nvPr/>
        </p:nvSpPr>
        <p:spPr>
          <a:xfrm>
            <a:off x="804863" y="1693863"/>
            <a:ext cx="8113712" cy="1384300"/>
          </a:xfrm>
          <a:prstGeom prst="rect">
            <a:avLst/>
          </a:prstGeom>
        </p:spPr>
        <p:txBody>
          <a:bodyPr>
            <a:spAutoFit/>
          </a:bodyPr>
          <a:lstStyle/>
          <a:p>
            <a:pPr marL="285750" indent="-285750" eaLnBrk="1" hangingPunct="1">
              <a:buFont typeface="Arial" panose="020B0604020202020204" pitchFamily="34" charset="0"/>
              <a:buChar char="•"/>
              <a:defRPr/>
            </a:pPr>
            <a:r>
              <a:rPr lang="en-US" altLang="en-US" sz="2800" b="0" kern="0" dirty="0">
                <a:latin typeface="Arial" charset="0"/>
              </a:rPr>
              <a:t>Uses a beam of ions to knock-off and ionize constituent atoms of a solid. These are then mass analyzed giving chemical composition.</a:t>
            </a:r>
          </a:p>
        </p:txBody>
      </p:sp>
      <p:pic>
        <p:nvPicPr>
          <p:cNvPr id="481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3157538"/>
            <a:ext cx="3065462" cy="306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40" name="Rectangle 2"/>
          <p:cNvSpPr>
            <a:spLocks noChangeArrowheads="1"/>
          </p:cNvSpPr>
          <p:nvPr/>
        </p:nvSpPr>
        <p:spPr bwMode="auto">
          <a:xfrm>
            <a:off x="741363" y="6213475"/>
            <a:ext cx="824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900"/>
              <a:t>SIMS instrument scheme 600x600". Licensed under Public Domain via Wikimedia Commons http://commons.wikimedia.org/wiki/File:SIMS_instrument_scheme_600x600.png#/media/File:SIMS_instrument_scheme_600x600.png</a:t>
            </a:r>
          </a:p>
        </p:txBody>
      </p:sp>
      <p:sp>
        <p:nvSpPr>
          <p:cNvPr id="48141" name="Rectangle 3"/>
          <p:cNvSpPr>
            <a:spLocks noChangeArrowheads="1"/>
          </p:cNvSpPr>
          <p:nvPr/>
        </p:nvSpPr>
        <p:spPr bwMode="auto">
          <a:xfrm>
            <a:off x="4610100" y="3159125"/>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High energy (usually several keV) ions supplied by an ion gun (1 or 2) are focused on a sample (3). These sputter off and ionize some atoms (4). These secondary ions are collected by ion lenses (5) and filtered by atomic mass (6) for detection (7,8) and finally the resulting chemical composition is displayed</a:t>
            </a:r>
          </a:p>
          <a:p>
            <a:pPr>
              <a:spcBef>
                <a:spcPct val="0"/>
              </a:spcBef>
              <a:buFontTx/>
              <a:buNone/>
            </a:pPr>
            <a:r>
              <a:rPr lang="en-US" altLang="en-US" sz="180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49155" name="TextBox 3"/>
          <p:cNvSpPr txBox="1">
            <a:spLocks noChangeArrowheads="1"/>
          </p:cNvSpPr>
          <p:nvPr/>
        </p:nvSpPr>
        <p:spPr bwMode="auto">
          <a:xfrm>
            <a:off x="-6350" y="30163"/>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 Introduction to hearing at the nano-scale</a:t>
            </a:r>
          </a:p>
          <a:p>
            <a:pPr algn="ctr" eaLnBrk="1" hangingPunct="1">
              <a:spcBef>
                <a:spcPct val="0"/>
              </a:spcBef>
              <a:buFontTx/>
              <a:buNone/>
            </a:pPr>
            <a:endParaRPr lang="en-US" altLang="en-US" sz="3600"/>
          </a:p>
          <a:p>
            <a:pPr algn="ctr" eaLnBrk="1" hangingPunct="1">
              <a:spcBef>
                <a:spcPct val="0"/>
              </a:spcBef>
              <a:buFontTx/>
              <a:buNone/>
            </a:pPr>
            <a:r>
              <a:rPr lang="en-US" altLang="en-US" sz="4400">
                <a:solidFill>
                  <a:srgbClr val="000000"/>
                </a:solidFill>
              </a:rPr>
              <a:t> </a:t>
            </a:r>
          </a:p>
        </p:txBody>
      </p:sp>
      <p:sp>
        <p:nvSpPr>
          <p:cNvPr id="49158" name="Rectangle 2"/>
          <p:cNvSpPr>
            <a:spLocks noChangeArrowheads="1"/>
          </p:cNvSpPr>
          <p:nvPr/>
        </p:nvSpPr>
        <p:spPr bwMode="auto">
          <a:xfrm>
            <a:off x="3128963" y="2116138"/>
            <a:ext cx="1152525" cy="952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9159" name="Rectangle 3"/>
          <p:cNvSpPr>
            <a:spLocks noChangeArrowheads="1"/>
          </p:cNvSpPr>
          <p:nvPr/>
        </p:nvSpPr>
        <p:spPr bwMode="auto">
          <a:xfrm>
            <a:off x="4281488" y="2276475"/>
            <a:ext cx="650875" cy="720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9160" name="Rectangle 4"/>
          <p:cNvSpPr>
            <a:spLocks noChangeArrowheads="1"/>
          </p:cNvSpPr>
          <p:nvPr/>
        </p:nvSpPr>
        <p:spPr bwMode="auto">
          <a:xfrm>
            <a:off x="5508625" y="3068638"/>
            <a:ext cx="1835150"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9161"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9162" name="Rectangle 7"/>
          <p:cNvSpPr>
            <a:spLocks noChangeArrowheads="1"/>
          </p:cNvSpPr>
          <p:nvPr/>
        </p:nvSpPr>
        <p:spPr bwMode="auto">
          <a:xfrm rot="809255">
            <a:off x="5200650" y="2384425"/>
            <a:ext cx="395288" cy="504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49163" name="Rectangle 14"/>
          <p:cNvSpPr>
            <a:spLocks noChangeArrowheads="1"/>
          </p:cNvSpPr>
          <p:nvPr/>
        </p:nvSpPr>
        <p:spPr bwMode="auto">
          <a:xfrm rot="809255">
            <a:off x="4641850" y="2160588"/>
            <a:ext cx="439738" cy="503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3" name="Rectangle 2"/>
          <p:cNvSpPr/>
          <p:nvPr/>
        </p:nvSpPr>
        <p:spPr>
          <a:xfrm>
            <a:off x="171450" y="1473200"/>
            <a:ext cx="8972550" cy="1584325"/>
          </a:xfrm>
          <a:prstGeom prst="rect">
            <a:avLst/>
          </a:prstGeom>
        </p:spPr>
        <p:txBody>
          <a:bodyPr>
            <a:spAutoFit/>
          </a:bodyPr>
          <a:lstStyle/>
          <a:p>
            <a:pPr marL="457200" indent="-457200" eaLnBrk="1" hangingPunct="1">
              <a:buFont typeface="Arial" panose="020B0604020202020204" pitchFamily="34" charset="0"/>
              <a:buChar char="•"/>
              <a:defRPr/>
            </a:pPr>
            <a:r>
              <a:rPr lang="en-US" sz="2200" b="0" dirty="0">
                <a:latin typeface="Arial" charset="0"/>
              </a:rPr>
              <a:t>Acoustic microscopy uses sound waves to visualize structures too small to be resolved by the human eye. Frequencies up to several gigahertz are used in acoustic microscopes. </a:t>
            </a:r>
            <a:r>
              <a:rPr lang="en-US" altLang="en-US" sz="2200" b="0" kern="0" dirty="0">
                <a:latin typeface="Arial" charset="0"/>
              </a:rPr>
              <a:t>In some cases, these tools can detect features as small as several hundred nm. </a:t>
            </a:r>
          </a:p>
          <a:p>
            <a:pPr eaLnBrk="1" hangingPunct="1">
              <a:defRPr/>
            </a:pPr>
            <a:r>
              <a:rPr lang="en-US" altLang="en-US" sz="900" b="0" kern="0" dirty="0">
                <a:latin typeface="Arial" charset="0"/>
              </a:rPr>
              <a:t>               (http://insidix.com/Scanning-Acoustic-Microscopy-SAM.28.0.html)</a:t>
            </a:r>
          </a:p>
        </p:txBody>
      </p:sp>
      <p:pic>
        <p:nvPicPr>
          <p:cNvPr id="49165" name="Picture 4" descr="http://www.ticgroup.com.tw/menu/products/sem/sam/aga/SAM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3336925"/>
            <a:ext cx="34925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Rectangle 3"/>
          <p:cNvSpPr>
            <a:spLocks noChangeArrowheads="1"/>
          </p:cNvSpPr>
          <p:nvPr/>
        </p:nvSpPr>
        <p:spPr bwMode="auto">
          <a:xfrm>
            <a:off x="290513" y="6372225"/>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http://www.ticgroup.com.tw/menu/products/sem/sam/aga/SAM4.gif</a:t>
            </a:r>
          </a:p>
        </p:txBody>
      </p:sp>
      <p:pic>
        <p:nvPicPr>
          <p:cNvPr id="49167" name="Picture 6" descr="http://www.soest.hawaii.edu/HIGP/Faculty/zinin/images/SAM/Hela_chicken_800.jpg"/>
          <p:cNvPicPr>
            <a:picLocks noChangeAspect="1" noChangeArrowheads="1"/>
          </p:cNvPicPr>
          <p:nvPr/>
        </p:nvPicPr>
        <p:blipFill rotWithShape="1">
          <a:blip r:embed="rId4">
            <a:extLst>
              <a:ext uri="{28A0092B-C50C-407E-A947-70E740481C1C}">
                <a14:useLocalDpi xmlns:a14="http://schemas.microsoft.com/office/drawing/2010/main" val="0"/>
              </a:ext>
            </a:extLst>
          </a:blip>
          <a:srcRect r="53731"/>
          <a:stretch/>
        </p:blipFill>
        <p:spPr bwMode="auto">
          <a:xfrm>
            <a:off x="5040313" y="3413125"/>
            <a:ext cx="2808051"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9" name="Rectangle 5"/>
          <p:cNvSpPr>
            <a:spLocks noChangeArrowheads="1"/>
          </p:cNvSpPr>
          <p:nvPr/>
        </p:nvSpPr>
        <p:spPr bwMode="auto">
          <a:xfrm>
            <a:off x="4281488" y="6364288"/>
            <a:ext cx="47164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http://www.soest.hawaii.edu/HIGP/Faculty/zinin/images/SAM/Hela_chicken_800.jpg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50179" name="TextBox 3"/>
          <p:cNvSpPr txBox="1">
            <a:spLocks noChangeArrowheads="1"/>
          </p:cNvSpPr>
          <p:nvPr/>
        </p:nvSpPr>
        <p:spPr bwMode="auto">
          <a:xfrm>
            <a:off x="-9525" y="1536700"/>
            <a:ext cx="9144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t> </a:t>
            </a:r>
          </a:p>
          <a:p>
            <a:pPr algn="ctr" eaLnBrk="1" hangingPunct="1">
              <a:spcBef>
                <a:spcPct val="0"/>
              </a:spcBef>
              <a:buFontTx/>
              <a:buNone/>
            </a:pPr>
            <a:r>
              <a:rPr lang="en-US" altLang="en-US"/>
              <a:t>We will look more deeply into to some of these nano-scale characterization techniques and others in subsequent lectures.</a:t>
            </a:r>
          </a:p>
          <a:p>
            <a:pPr algn="ctr" eaLnBrk="1" hangingPunct="1">
              <a:spcBef>
                <a:spcPct val="0"/>
              </a:spcBef>
              <a:buFontTx/>
              <a:buNone/>
            </a:pPr>
            <a:endParaRPr lang="en-US" altLang="en-US" sz="3600"/>
          </a:p>
          <a:p>
            <a:pPr algn="ctr" eaLnBrk="1" hangingPunct="1">
              <a:spcBef>
                <a:spcPct val="0"/>
              </a:spcBef>
              <a:buFontTx/>
              <a:buNone/>
            </a:pPr>
            <a:r>
              <a:rPr lang="en-US" altLang="en-US" sz="4400">
                <a:solidFill>
                  <a:srgbClr val="000000"/>
                </a:solidFill>
              </a:rPr>
              <a:t> </a:t>
            </a:r>
          </a:p>
        </p:txBody>
      </p:sp>
      <p:sp>
        <p:nvSpPr>
          <p:cNvPr id="50182" name="Rectangle 5"/>
          <p:cNvSpPr>
            <a:spLocks noChangeArrowheads="1"/>
          </p:cNvSpPr>
          <p:nvPr/>
        </p:nvSpPr>
        <p:spPr bwMode="auto">
          <a:xfrm>
            <a:off x="6696075" y="4545013"/>
            <a:ext cx="252413"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457200" y="528638"/>
            <a:ext cx="8229600" cy="4343400"/>
          </a:xfrm>
        </p:spPr>
        <p:txBody>
          <a:bodyPr/>
          <a:lstStyle/>
          <a:p>
            <a:pPr marL="0" indent="0" eaLnBrk="1" hangingPunct="1">
              <a:lnSpc>
                <a:spcPct val="120000"/>
              </a:lnSpc>
              <a:buFontTx/>
              <a:buNone/>
              <a:defRPr/>
            </a:pPr>
            <a:endParaRPr lang="en-US" dirty="0" smtClean="0"/>
          </a:p>
          <a:p>
            <a:pPr eaLnBrk="1" hangingPunct="1">
              <a:lnSpc>
                <a:spcPct val="120000"/>
              </a:lnSpc>
              <a:buFontTx/>
              <a:buNone/>
              <a:defRPr/>
            </a:pPr>
            <a:r>
              <a:rPr lang="en-US" dirty="0" smtClean="0"/>
              <a:t>       </a:t>
            </a:r>
          </a:p>
          <a:p>
            <a:pPr eaLnBrk="1" hangingPunct="1">
              <a:lnSpc>
                <a:spcPct val="120000"/>
              </a:lnSpc>
              <a:buFontTx/>
              <a:buNone/>
              <a:defRPr/>
            </a:pPr>
            <a:r>
              <a:rPr lang="en-US" dirty="0" smtClean="0"/>
              <a:t>       </a:t>
            </a:r>
          </a:p>
          <a:p>
            <a:pPr eaLnBrk="1" hangingPunct="1">
              <a:lnSpc>
                <a:spcPct val="120000"/>
              </a:lnSpc>
              <a:buFontTx/>
              <a:buNone/>
              <a:defRPr/>
            </a:pPr>
            <a:endParaRPr lang="en-US" dirty="0" smtClean="0"/>
          </a:p>
        </p:txBody>
      </p:sp>
      <p:sp>
        <p:nvSpPr>
          <p:cNvPr id="51204" name="TextBox 3"/>
          <p:cNvSpPr txBox="1">
            <a:spLocks noChangeArrowheads="1"/>
          </p:cNvSpPr>
          <p:nvPr/>
        </p:nvSpPr>
        <p:spPr bwMode="auto">
          <a:xfrm>
            <a:off x="0" y="1444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a:solidFill>
                  <a:srgbClr val="000000"/>
                </a:solidFill>
              </a:rPr>
              <a:t>LECTURE SUMMARY</a:t>
            </a:r>
          </a:p>
        </p:txBody>
      </p:sp>
      <p:sp>
        <p:nvSpPr>
          <p:cNvPr id="51207" name="Rectangle 1"/>
          <p:cNvSpPr>
            <a:spLocks noChangeArrowheads="1"/>
          </p:cNvSpPr>
          <p:nvPr/>
        </p:nvSpPr>
        <p:spPr bwMode="auto">
          <a:xfrm>
            <a:off x="827088" y="1125538"/>
            <a:ext cx="8424862"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buFontTx/>
              <a:buNone/>
            </a:pPr>
            <a:r>
              <a:rPr lang="en-US" altLang="en-US" sz="1800" dirty="0"/>
              <a:t>Characterizing materials and </a:t>
            </a:r>
            <a:r>
              <a:rPr lang="en-US" altLang="en-US" sz="1800" dirty="0" smtClean="0"/>
              <a:t>structures: </a:t>
            </a:r>
            <a:r>
              <a:rPr lang="en-US" altLang="en-US" sz="1800" dirty="0"/>
              <a:t>the use of touch, sight, chemical assessment, and sound</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Touching, Seeing, Chemically Detecting, and Hearing at our size scale</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Touching, Seeing, Chemically Detecting, and Hearing at the nano-scale</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Touching at the nano-scale</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Seeing at the nano-scale</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Chemically Detecting at the nano-scale</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Hearing at the nano-scale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18435" name="Rectangle 4"/>
          <p:cNvSpPr>
            <a:spLocks noGrp="1" noChangeArrowheads="1"/>
          </p:cNvSpPr>
          <p:nvPr>
            <p:ph type="body" idx="1"/>
          </p:nvPr>
        </p:nvSpPr>
        <p:spPr>
          <a:xfrm>
            <a:off x="323850" y="441325"/>
            <a:ext cx="8229600" cy="4343400"/>
          </a:xfrm>
        </p:spPr>
        <p:txBody>
          <a:bodyPr/>
          <a:lstStyle/>
          <a:p>
            <a:pPr marL="0" indent="0" eaLnBrk="1" hangingPunct="1">
              <a:lnSpc>
                <a:spcPct val="120000"/>
              </a:lnSpc>
              <a:buFontTx/>
              <a:buNone/>
              <a:defRPr/>
            </a:pPr>
            <a:endParaRPr lang="en-US" altLang="en-US" sz="2800" dirty="0" smtClean="0"/>
          </a:p>
          <a:p>
            <a:pPr eaLnBrk="1" hangingPunct="1">
              <a:lnSpc>
                <a:spcPct val="120000"/>
              </a:lnSpc>
              <a:defRPr/>
            </a:pPr>
            <a:r>
              <a:rPr lang="en-US" altLang="en-US" sz="2800" dirty="0" smtClean="0"/>
              <a:t>Characterizing materials and structures at our size scale</a:t>
            </a:r>
          </a:p>
          <a:p>
            <a:pPr eaLnBrk="1" hangingPunct="1">
              <a:lnSpc>
                <a:spcPct val="120000"/>
              </a:lnSpc>
              <a:defRPr/>
            </a:pPr>
            <a:r>
              <a:rPr lang="en-US" altLang="en-US" sz="2800" dirty="0" smtClean="0"/>
              <a:t>The five senses</a:t>
            </a:r>
          </a:p>
          <a:p>
            <a:pPr eaLnBrk="1" hangingPunct="1">
              <a:lnSpc>
                <a:spcPct val="120000"/>
              </a:lnSpc>
              <a:defRPr/>
            </a:pPr>
            <a:r>
              <a:rPr lang="en-US" altLang="en-US" sz="2800" dirty="0" smtClean="0"/>
              <a:t>Touching at our size scale</a:t>
            </a:r>
          </a:p>
          <a:p>
            <a:pPr eaLnBrk="1" hangingPunct="1">
              <a:lnSpc>
                <a:spcPct val="120000"/>
              </a:lnSpc>
              <a:defRPr/>
            </a:pPr>
            <a:r>
              <a:rPr lang="en-US" altLang="en-US" sz="2800" dirty="0" smtClean="0"/>
              <a:t>Seeing at our size scale</a:t>
            </a:r>
          </a:p>
          <a:p>
            <a:pPr eaLnBrk="1" hangingPunct="1">
              <a:lnSpc>
                <a:spcPct val="120000"/>
              </a:lnSpc>
              <a:defRPr/>
            </a:pPr>
            <a:r>
              <a:rPr lang="en-US" altLang="en-US" sz="2800" dirty="0" smtClean="0"/>
              <a:t>Chemically Detecting at our size scale</a:t>
            </a:r>
          </a:p>
          <a:p>
            <a:pPr eaLnBrk="1" hangingPunct="1">
              <a:lnSpc>
                <a:spcPct val="120000"/>
              </a:lnSpc>
              <a:defRPr/>
            </a:pPr>
            <a:r>
              <a:rPr lang="en-US" altLang="en-US" sz="2800" dirty="0" smtClean="0"/>
              <a:t>Hearing at our size scale</a:t>
            </a:r>
          </a:p>
          <a:p>
            <a:pPr eaLnBrk="1" hangingPunct="1">
              <a:lnSpc>
                <a:spcPct val="120000"/>
              </a:lnSpc>
              <a:defRPr/>
            </a:pPr>
            <a:r>
              <a:rPr lang="en-US" altLang="en-US" sz="2800" dirty="0" smtClean="0"/>
              <a:t>Introduction to Touching, Seeing, Chemically Detecting, and Hearing at the nano-scale</a:t>
            </a:r>
          </a:p>
          <a:p>
            <a:pPr marL="0" indent="0" eaLnBrk="1" hangingPunct="1">
              <a:lnSpc>
                <a:spcPct val="120000"/>
              </a:lnSpc>
              <a:buFontTx/>
              <a:buNone/>
              <a:defRPr/>
            </a:pPr>
            <a:endParaRPr lang="en-US" altLang="en-US" sz="2800" dirty="0" smtClean="0"/>
          </a:p>
        </p:txBody>
      </p:sp>
      <p:sp>
        <p:nvSpPr>
          <p:cNvPr id="20484" name="TextBox 3"/>
          <p:cNvSpPr txBox="1">
            <a:spLocks noChangeArrowheads="1"/>
          </p:cNvSpPr>
          <p:nvPr/>
        </p:nvSpPr>
        <p:spPr bwMode="auto">
          <a:xfrm>
            <a:off x="0" y="1444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t>Lecture 1 Outline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200" smtClean="0">
                <a:cs typeface="Arial" panose="020B0604020202020204" pitchFamily="34" charset="0"/>
              </a:rPr>
              <a:t/>
            </a:r>
            <a:br>
              <a:rPr lang="en-US" altLang="en-US" sz="3200" smtClean="0">
                <a:cs typeface="Arial" panose="020B0604020202020204" pitchFamily="34" charset="0"/>
              </a:rPr>
            </a:br>
            <a:endParaRPr lang="en-US" altLang="en-US" sz="3200" smtClean="0">
              <a:cs typeface="Arial" panose="020B0604020202020204" pitchFamily="34" charset="0"/>
            </a:endParaRPr>
          </a:p>
        </p:txBody>
      </p:sp>
      <p:sp>
        <p:nvSpPr>
          <p:cNvPr id="39939" name="Rectangle 4"/>
          <p:cNvSpPr>
            <a:spLocks noGrp="1" noChangeArrowheads="1"/>
          </p:cNvSpPr>
          <p:nvPr>
            <p:ph type="body" idx="1"/>
          </p:nvPr>
        </p:nvSpPr>
        <p:spPr>
          <a:xfrm>
            <a:off x="457200" y="-603250"/>
            <a:ext cx="8229600" cy="4343400"/>
          </a:xfrm>
        </p:spPr>
        <p:txBody>
          <a:bodyPr/>
          <a:lstStyle/>
          <a:p>
            <a:pPr marL="0" indent="0" eaLnBrk="1" hangingPunct="1">
              <a:lnSpc>
                <a:spcPct val="120000"/>
              </a:lnSpc>
              <a:buFontTx/>
              <a:buNone/>
              <a:defRPr/>
            </a:pPr>
            <a:endParaRPr lang="en-US" dirty="0" smtClean="0"/>
          </a:p>
          <a:p>
            <a:pPr eaLnBrk="1" hangingPunct="1">
              <a:lnSpc>
                <a:spcPct val="120000"/>
              </a:lnSpc>
              <a:buFontTx/>
              <a:buNone/>
              <a:defRPr/>
            </a:pPr>
            <a:r>
              <a:rPr lang="en-US" dirty="0" smtClean="0"/>
              <a:t>       </a:t>
            </a:r>
          </a:p>
          <a:p>
            <a:pPr>
              <a:defRPr/>
            </a:pPr>
            <a:r>
              <a:rPr lang="en-US" dirty="0" smtClean="0"/>
              <a:t>The  way we humans characterize (define, describe) things at any size scale is through our senses. There are 5 physical senses that we use: touch, sight, smell, taste, and hearing.</a:t>
            </a:r>
          </a:p>
          <a:p>
            <a:pPr>
              <a:defRPr/>
            </a:pPr>
            <a:r>
              <a:rPr lang="en-US" dirty="0" smtClean="0"/>
              <a:t>For our discussion, we will lump smell and taste into one category: chemical detection</a:t>
            </a:r>
          </a:p>
          <a:p>
            <a:pPr>
              <a:defRPr/>
            </a:pPr>
            <a:r>
              <a:rPr lang="en-US" dirty="0"/>
              <a:t>S</a:t>
            </a:r>
            <a:r>
              <a:rPr lang="en-US" dirty="0" smtClean="0"/>
              <a:t>ometimes to characterize things we need assistance from machines and electronics.</a:t>
            </a:r>
          </a:p>
          <a:p>
            <a:pPr>
              <a:defRPr/>
            </a:pPr>
            <a:r>
              <a:rPr lang="en-US" dirty="0" smtClean="0"/>
              <a:t>For example, even at our size scale, some of us need hearing aides and eye glasses.</a:t>
            </a:r>
          </a:p>
        </p:txBody>
      </p:sp>
      <p:sp>
        <p:nvSpPr>
          <p:cNvPr id="21508" name="TextBox 3"/>
          <p:cNvSpPr txBox="1">
            <a:spLocks noChangeArrowheads="1"/>
          </p:cNvSpPr>
          <p:nvPr/>
        </p:nvSpPr>
        <p:spPr bwMode="auto">
          <a:xfrm>
            <a:off x="-649288" y="115888"/>
            <a:ext cx="914400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cs typeface="Arial" panose="020B0604020202020204" pitchFamily="34" charset="0"/>
              </a:rPr>
              <a:t>         Characterization</a:t>
            </a:r>
            <a:r>
              <a:rPr lang="en-US" altLang="en-US" sz="4400">
                <a:solidFill>
                  <a:srgbClr val="000000"/>
                </a:solidFill>
                <a:cs typeface="Arial" panose="020B0604020202020204"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200" smtClean="0">
                <a:cs typeface="Arial" panose="020B0604020202020204" pitchFamily="34" charset="0"/>
              </a:rPr>
              <a:t/>
            </a:r>
            <a:br>
              <a:rPr lang="en-US" altLang="en-US" sz="3200" smtClean="0">
                <a:cs typeface="Arial" panose="020B0604020202020204" pitchFamily="34" charset="0"/>
              </a:rPr>
            </a:br>
            <a:endParaRPr lang="en-US" altLang="en-US" sz="3200" smtClean="0">
              <a:cs typeface="Arial" panose="020B0604020202020204" pitchFamily="34" charset="0"/>
            </a:endParaRPr>
          </a:p>
        </p:txBody>
      </p:sp>
      <p:sp>
        <p:nvSpPr>
          <p:cNvPr id="39939" name="Rectangle 4"/>
          <p:cNvSpPr>
            <a:spLocks noGrp="1" noChangeArrowheads="1"/>
          </p:cNvSpPr>
          <p:nvPr>
            <p:ph type="body" idx="1"/>
          </p:nvPr>
        </p:nvSpPr>
        <p:spPr>
          <a:xfrm>
            <a:off x="179388" y="-725488"/>
            <a:ext cx="8964612" cy="4549776"/>
          </a:xfrm>
        </p:spPr>
        <p:txBody>
          <a:bodyPr/>
          <a:lstStyle/>
          <a:p>
            <a:pPr marL="0" indent="0" eaLnBrk="1" hangingPunct="1">
              <a:lnSpc>
                <a:spcPct val="120000"/>
              </a:lnSpc>
              <a:buFontTx/>
              <a:buNone/>
              <a:defRPr/>
            </a:pPr>
            <a:endParaRPr lang="en-US" dirty="0" smtClean="0"/>
          </a:p>
          <a:p>
            <a:pPr eaLnBrk="1" hangingPunct="1">
              <a:lnSpc>
                <a:spcPct val="120000"/>
              </a:lnSpc>
              <a:buFontTx/>
              <a:buNone/>
              <a:defRPr/>
            </a:pPr>
            <a:r>
              <a:rPr lang="en-US" dirty="0" smtClean="0"/>
              <a:t>      </a:t>
            </a:r>
          </a:p>
          <a:p>
            <a:pPr>
              <a:defRPr/>
            </a:pPr>
            <a:r>
              <a:rPr lang="en-US" dirty="0" smtClean="0"/>
              <a:t>It follows that we humans characterize things at the nano-scale by our senses also--through touch, sight, chemical  detection, and hearing.</a:t>
            </a:r>
          </a:p>
          <a:p>
            <a:pPr>
              <a:defRPr/>
            </a:pPr>
            <a:r>
              <a:rPr lang="en-US" dirty="0" smtClean="0"/>
              <a:t>However, to characterize things at the nano-scale we </a:t>
            </a:r>
            <a:r>
              <a:rPr lang="en-US" b="1" u="sng" dirty="0" smtClean="0"/>
              <a:t>always</a:t>
            </a:r>
            <a:r>
              <a:rPr lang="en-US" dirty="0" smtClean="0"/>
              <a:t> need assistance from machines and electronics.</a:t>
            </a:r>
          </a:p>
          <a:p>
            <a:pPr>
              <a:defRPr/>
            </a:pPr>
            <a:r>
              <a:rPr lang="en-US" dirty="0" smtClean="0"/>
              <a:t>This has led to a myriad of nano-scale characterization approaches with interesting names like scanning electron microscopy, Auger electron spectroscopy, and scanning tunneling microscopy. </a:t>
            </a:r>
          </a:p>
        </p:txBody>
      </p:sp>
      <p:sp>
        <p:nvSpPr>
          <p:cNvPr id="22532" name="TextBox 3"/>
          <p:cNvSpPr txBox="1">
            <a:spLocks noChangeArrowheads="1"/>
          </p:cNvSpPr>
          <p:nvPr/>
        </p:nvSpPr>
        <p:spPr bwMode="auto">
          <a:xfrm>
            <a:off x="-650875"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cs typeface="Arial" panose="020B0604020202020204" pitchFamily="34" charset="0"/>
              </a:rPr>
              <a:t>         The five senses</a:t>
            </a:r>
          </a:p>
          <a:p>
            <a:pPr algn="ctr" eaLnBrk="1" hangingPunct="1">
              <a:spcBef>
                <a:spcPct val="0"/>
              </a:spcBef>
              <a:buFontTx/>
              <a:buNone/>
            </a:pPr>
            <a:endParaRPr lang="en-US" altLang="en-US" sz="3600">
              <a:cs typeface="Arial" panose="020B0604020202020204" pitchFamily="34" charset="0"/>
            </a:endParaRPr>
          </a:p>
          <a:p>
            <a:pPr algn="ctr" eaLnBrk="1" hangingPunct="1">
              <a:spcBef>
                <a:spcPct val="0"/>
              </a:spcBef>
              <a:buFontTx/>
              <a:buNone/>
            </a:pPr>
            <a:r>
              <a:rPr lang="en-US" altLang="en-US" sz="4400">
                <a:solidFill>
                  <a:srgbClr val="000000"/>
                </a:solidFill>
                <a:cs typeface="Arial" panose="020B0604020202020204"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200" smtClean="0">
                <a:cs typeface="Arial" panose="020B0604020202020204" pitchFamily="34" charset="0"/>
              </a:rPr>
              <a:t/>
            </a:r>
            <a:br>
              <a:rPr lang="en-US" altLang="en-US" sz="3200" smtClean="0">
                <a:cs typeface="Arial" panose="020B0604020202020204" pitchFamily="34" charset="0"/>
              </a:rPr>
            </a:br>
            <a:endParaRPr lang="en-US" altLang="en-US" sz="3200" smtClean="0">
              <a:cs typeface="Arial" panose="020B0604020202020204" pitchFamily="34" charset="0"/>
            </a:endParaRPr>
          </a:p>
        </p:txBody>
      </p:sp>
      <p:sp>
        <p:nvSpPr>
          <p:cNvPr id="39939" name="Rectangle 4"/>
          <p:cNvSpPr>
            <a:spLocks noGrp="1" noChangeArrowheads="1"/>
          </p:cNvSpPr>
          <p:nvPr>
            <p:ph type="body" idx="1"/>
          </p:nvPr>
        </p:nvSpPr>
        <p:spPr>
          <a:xfrm>
            <a:off x="457200" y="620713"/>
            <a:ext cx="8229600" cy="4343400"/>
          </a:xfrm>
        </p:spPr>
        <p:txBody>
          <a:bodyPr/>
          <a:lstStyle/>
          <a:p>
            <a:pPr marL="0" indent="0" eaLnBrk="1" hangingPunct="1">
              <a:lnSpc>
                <a:spcPct val="120000"/>
              </a:lnSpc>
              <a:buFontTx/>
              <a:buNone/>
              <a:defRPr/>
            </a:pPr>
            <a:endParaRPr lang="en-US" dirty="0" smtClean="0"/>
          </a:p>
          <a:p>
            <a:pPr eaLnBrk="1" hangingPunct="1">
              <a:lnSpc>
                <a:spcPct val="120000"/>
              </a:lnSpc>
              <a:buFontTx/>
              <a:buNone/>
              <a:defRPr/>
            </a:pPr>
            <a:r>
              <a:rPr lang="en-US" dirty="0" smtClean="0"/>
              <a:t>       </a:t>
            </a:r>
          </a:p>
          <a:p>
            <a:pPr marL="0" indent="0" algn="ctr">
              <a:buFontTx/>
              <a:buNone/>
              <a:defRPr/>
            </a:pPr>
            <a:r>
              <a:rPr lang="en-US" dirty="0" smtClean="0"/>
              <a:t>Let’s talk more about the five senses and           their use at our size scale.</a:t>
            </a:r>
          </a:p>
        </p:txBody>
      </p:sp>
      <p:sp>
        <p:nvSpPr>
          <p:cNvPr id="23556" name="TextBox 3"/>
          <p:cNvSpPr txBox="1">
            <a:spLocks noChangeArrowheads="1"/>
          </p:cNvSpPr>
          <p:nvPr/>
        </p:nvSpPr>
        <p:spPr bwMode="auto">
          <a:xfrm>
            <a:off x="-649288" y="115888"/>
            <a:ext cx="9144001"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cs typeface="Arial" panose="020B0604020202020204" pitchFamily="34" charset="0"/>
              </a:rPr>
              <a:t>         The five senses</a:t>
            </a:r>
          </a:p>
          <a:p>
            <a:pPr algn="ctr" eaLnBrk="1" hangingPunct="1">
              <a:spcBef>
                <a:spcPct val="0"/>
              </a:spcBef>
              <a:buFontTx/>
              <a:buNone/>
            </a:pPr>
            <a:endParaRPr lang="en-US" altLang="en-US" sz="3600">
              <a:cs typeface="Arial" panose="020B0604020202020204" pitchFamily="34" charset="0"/>
            </a:endParaRPr>
          </a:p>
          <a:p>
            <a:pPr algn="ctr" eaLnBrk="1" hangingPunct="1">
              <a:spcBef>
                <a:spcPct val="0"/>
              </a:spcBef>
              <a:buFontTx/>
              <a:buNone/>
            </a:pPr>
            <a:r>
              <a:rPr lang="en-US" altLang="en-US" sz="4400">
                <a:solidFill>
                  <a:srgbClr val="000000"/>
                </a:solidFill>
                <a:cs typeface="Arial" panose="020B0604020202020204"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457200" y="873125"/>
            <a:ext cx="8229600" cy="4343400"/>
          </a:xfrm>
        </p:spPr>
        <p:txBody>
          <a:bodyPr/>
          <a:lstStyle/>
          <a:p>
            <a:pPr marL="0" indent="0" eaLnBrk="1" hangingPunct="1">
              <a:lnSpc>
                <a:spcPct val="120000"/>
              </a:lnSpc>
              <a:buFontTx/>
              <a:buNone/>
              <a:defRPr/>
            </a:pPr>
            <a:endParaRPr lang="en-US" sz="2800" dirty="0" smtClean="0"/>
          </a:p>
          <a:p>
            <a:pPr eaLnBrk="1" hangingPunct="1">
              <a:lnSpc>
                <a:spcPct val="120000"/>
              </a:lnSpc>
              <a:buFont typeface="Arial" panose="020B0604020202020204" pitchFamily="34" charset="0"/>
              <a:buChar char="•"/>
              <a:defRPr/>
            </a:pPr>
            <a:r>
              <a:rPr lang="en-US" sz="2800" dirty="0" smtClean="0"/>
              <a:t>A definition of touching is “physically feeling something through your skin or fingers”.</a:t>
            </a:r>
          </a:p>
          <a:p>
            <a:pPr>
              <a:defRPr/>
            </a:pPr>
            <a:r>
              <a:rPr lang="en-US" sz="2800" dirty="0" smtClean="0"/>
              <a:t>Another definition is “the sense that tells you what something feels like when putting your skin or fingers on it.” </a:t>
            </a:r>
          </a:p>
          <a:p>
            <a:pPr>
              <a:defRPr/>
            </a:pPr>
            <a:r>
              <a:rPr lang="en-US" sz="2800" dirty="0" smtClean="0"/>
              <a:t>Still another definition is “using tactile (physical interaction) sensing to detect a presence”. </a:t>
            </a:r>
            <a:r>
              <a:rPr lang="en-US" sz="2800" b="1" dirty="0" smtClean="0"/>
              <a:t>This is the definition we will use. It applies to all size scales.</a:t>
            </a:r>
          </a:p>
        </p:txBody>
      </p:sp>
      <p:sp>
        <p:nvSpPr>
          <p:cNvPr id="22532" name="TextBox 3"/>
          <p:cNvSpPr txBox="1">
            <a:spLocks noChangeArrowheads="1"/>
          </p:cNvSpPr>
          <p:nvPr/>
        </p:nvSpPr>
        <p:spPr bwMode="auto">
          <a:xfrm>
            <a:off x="0" y="9525"/>
            <a:ext cx="914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4400" dirty="0" smtClean="0"/>
              <a:t>Touching at our size scale</a:t>
            </a:r>
          </a:p>
          <a:p>
            <a:pPr algn="ctr" eaLnBrk="1" hangingPunct="1">
              <a:spcBef>
                <a:spcPct val="0"/>
              </a:spcBef>
              <a:buFontTx/>
              <a:buNone/>
              <a:defRPr/>
            </a:pPr>
            <a:endParaRPr lang="en-US" altLang="en-US" sz="1050" dirty="0" smtClean="0"/>
          </a:p>
          <a:p>
            <a:pPr algn="ctr" eaLnBrk="1" hangingPunct="1">
              <a:spcBef>
                <a:spcPct val="0"/>
              </a:spcBef>
              <a:buFontTx/>
              <a:buNone/>
              <a:defRPr/>
            </a:pPr>
            <a:r>
              <a:rPr lang="en-US" altLang="en-US" sz="3600" dirty="0" smtClean="0"/>
              <a:t>What do we think touching is?</a:t>
            </a:r>
          </a:p>
          <a:p>
            <a:pPr algn="ctr" eaLnBrk="1" hangingPunct="1">
              <a:spcBef>
                <a:spcPct val="0"/>
              </a:spcBef>
              <a:buFontTx/>
              <a:buNone/>
              <a:defRPr/>
            </a:pPr>
            <a:endParaRPr lang="en-US" altLang="en-US" sz="1000" dirty="0"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smtClean="0"/>
              <a:t/>
            </a:r>
            <a:br>
              <a:rPr lang="en-US" altLang="en-US" sz="3200" smtClean="0"/>
            </a:br>
            <a:endParaRPr lang="en-US" altLang="en-US" sz="3200" smtClean="0"/>
          </a:p>
        </p:txBody>
      </p:sp>
      <p:sp>
        <p:nvSpPr>
          <p:cNvPr id="39939" name="Rectangle 4"/>
          <p:cNvSpPr>
            <a:spLocks noGrp="1" noChangeArrowheads="1"/>
          </p:cNvSpPr>
          <p:nvPr>
            <p:ph idx="1"/>
          </p:nvPr>
        </p:nvSpPr>
        <p:spPr>
          <a:xfrm>
            <a:off x="450850" y="1301750"/>
            <a:ext cx="8229600" cy="4343400"/>
          </a:xfrm>
        </p:spPr>
        <p:txBody>
          <a:bodyPr/>
          <a:lstStyle/>
          <a:p>
            <a:pPr marL="0" indent="0">
              <a:buFontTx/>
              <a:buNone/>
              <a:defRPr/>
            </a:pPr>
            <a:r>
              <a:rPr lang="en-US" sz="2800" dirty="0" smtClean="0"/>
              <a:t>   </a:t>
            </a:r>
            <a:endParaRPr lang="en-US" sz="2800" dirty="0"/>
          </a:p>
          <a:p>
            <a:pPr>
              <a:defRPr/>
            </a:pPr>
            <a:r>
              <a:rPr lang="en-US" sz="2800" dirty="0" smtClean="0"/>
              <a:t>Touching </a:t>
            </a:r>
            <a:r>
              <a:rPr lang="en-US" sz="2800" dirty="0"/>
              <a:t>is “obtaining information via tactile sensing; i.e., from physical interaction with the environment</a:t>
            </a:r>
            <a:r>
              <a:rPr lang="en-US" sz="2800" dirty="0" smtClean="0"/>
              <a:t>.” </a:t>
            </a:r>
          </a:p>
          <a:p>
            <a:pPr>
              <a:defRPr/>
            </a:pPr>
            <a:r>
              <a:rPr lang="en-US" sz="2800" dirty="0" smtClean="0"/>
              <a:t>A group of Swedish </a:t>
            </a:r>
            <a:r>
              <a:rPr lang="en-US" sz="2800" dirty="0"/>
              <a:t>scientists </a:t>
            </a:r>
            <a:r>
              <a:rPr lang="en-US" sz="2800" dirty="0" smtClean="0"/>
              <a:t>has recently  explored how sensitive our touching sense is. They recently showed </a:t>
            </a:r>
            <a:r>
              <a:rPr lang="en-US" sz="2800" dirty="0"/>
              <a:t>that people can detect nano-scale wrinkles while running their fingers </a:t>
            </a:r>
            <a:r>
              <a:rPr lang="en-US" sz="2800" dirty="0" smtClean="0"/>
              <a:t>across </a:t>
            </a:r>
            <a:r>
              <a:rPr lang="en-US" sz="2800" dirty="0"/>
              <a:t>a seemingly smooth </a:t>
            </a:r>
            <a:r>
              <a:rPr lang="en-US" sz="2800" dirty="0" smtClean="0"/>
              <a:t>surface ! </a:t>
            </a:r>
          </a:p>
          <a:p>
            <a:pPr>
              <a:defRPr/>
            </a:pPr>
            <a:endParaRPr lang="en-US" sz="800" b="1" u="sng" dirty="0"/>
          </a:p>
          <a:p>
            <a:pPr>
              <a:defRPr/>
            </a:pPr>
            <a:endParaRPr lang="en-US" sz="800" b="1" u="sng" dirty="0" smtClean="0"/>
          </a:p>
          <a:p>
            <a:pPr marL="0" indent="0" algn="ctr">
              <a:buFontTx/>
              <a:buNone/>
              <a:defRPr/>
            </a:pPr>
            <a:r>
              <a:rPr lang="en-US" sz="900" b="1" u="sng" dirty="0"/>
              <a:t>http://www.sciencedaily.com/releases/2013/09/130916110853.htm</a:t>
            </a:r>
            <a:endParaRPr lang="en-US" sz="900" dirty="0" smtClean="0"/>
          </a:p>
          <a:p>
            <a:pPr marL="0" indent="0">
              <a:buFontTx/>
              <a:buNone/>
              <a:defRPr/>
            </a:pPr>
            <a:endParaRPr lang="en-US" sz="2800" dirty="0" smtClean="0"/>
          </a:p>
        </p:txBody>
      </p:sp>
      <p:sp>
        <p:nvSpPr>
          <p:cNvPr id="23556" name="TextBox 3"/>
          <p:cNvSpPr txBox="1">
            <a:spLocks noChangeArrowheads="1"/>
          </p:cNvSpPr>
          <p:nvPr/>
        </p:nvSpPr>
        <p:spPr bwMode="auto">
          <a:xfrm>
            <a:off x="-15875" y="144463"/>
            <a:ext cx="91440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4400" dirty="0" smtClean="0"/>
              <a:t>Touching at our size scale</a:t>
            </a:r>
          </a:p>
          <a:p>
            <a:pPr algn="ctr" eaLnBrk="1" hangingPunct="1">
              <a:spcBef>
                <a:spcPct val="0"/>
              </a:spcBef>
              <a:buFontTx/>
              <a:buNone/>
              <a:defRPr/>
            </a:pPr>
            <a:endParaRPr lang="en-US" altLang="en-US" sz="1050" dirty="0" smtClean="0"/>
          </a:p>
          <a:p>
            <a:pPr algn="ctr" eaLnBrk="1" hangingPunct="1">
              <a:spcBef>
                <a:spcPct val="0"/>
              </a:spcBef>
              <a:buFontTx/>
              <a:buNone/>
              <a:defRPr/>
            </a:pPr>
            <a:r>
              <a:rPr lang="en-US" altLang="en-US" sz="3600" dirty="0" smtClean="0"/>
              <a:t>What do we think touching 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11371</TotalTime>
  <Words>2051</Words>
  <Application>Microsoft Office PowerPoint</Application>
  <PresentationFormat>On-screen Show (4:3)</PresentationFormat>
  <Paragraphs>324</Paragraphs>
  <Slides>34</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Presentation1</vt:lpstr>
      <vt:lpstr>Touching, Seeing, Chemically Detecting, and Hearing at our Size Scale</vt:lpstr>
      <vt:lpstr> Course Objective  This course provides an overview of the characterization and of the testing techniques used for materials and structures which involve the nano-scale</vt:lpstr>
      <vt:lpstr> In this course, we use    characterization to mean the determining, describing and defining of a material or structure in terms of features such as chemical composition, bonding, architecture, and topology   and           testing to mean the evaluation of the ability of a material or structure to perform a specified function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Nanofabrication Manufacturing Technology Program</dc:title>
  <dc:creator>jgm145</dc:creator>
  <cp:lastModifiedBy>Renee L. Lindenberg</cp:lastModifiedBy>
  <cp:revision>647</cp:revision>
  <cp:lastPrinted>2015-03-20T14:52:38Z</cp:lastPrinted>
  <dcterms:created xsi:type="dcterms:W3CDTF">2002-01-18T18:11:26Z</dcterms:created>
  <dcterms:modified xsi:type="dcterms:W3CDTF">2018-05-22T18:30:55Z</dcterms:modified>
</cp:coreProperties>
</file>