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60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53118" y="278002"/>
            <a:ext cx="3437763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5615" y="2437129"/>
            <a:ext cx="7441565" cy="1703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800" dirty="0" smtClean="0"/>
              <a:t>www.nano4me.org</a:t>
            </a:r>
          </a:p>
        </p:txBody>
      </p:sp>
      <p:sp>
        <p:nvSpPr>
          <p:cNvPr id="8" name="Rectangle 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dirty="0" smtClean="0"/>
              <a:t>© 2017 The Pennsylvania State University</a:t>
            </a: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800" dirty="0" smtClean="0"/>
              <a:t>Process Capability Calculations </a:t>
            </a:r>
            <a:fld id="{862CD6A4-F241-4398-B59C-ADF65728BD48}" type="slidenum">
              <a:rPr lang="en-US" altLang="en-US" sz="800" smtClean="0"/>
              <a:t>‹#›</a:t>
            </a:fld>
            <a:endParaRPr lang="en-US" altLang="en-US" sz="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100" y="3352800"/>
            <a:ext cx="8305800" cy="2241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spc="-5" dirty="0" smtClean="0">
                <a:latin typeface="Arial"/>
                <a:cs typeface="Arial"/>
              </a:rPr>
              <a:t>Understanding Variation and Statistical Process Control: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spc="-5" dirty="0" smtClean="0">
                <a:latin typeface="Arial"/>
                <a:cs typeface="Arial"/>
              </a:rPr>
              <a:t>Variation and Process Capability Calculations</a:t>
            </a:r>
            <a:endParaRPr sz="3600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33400"/>
            <a:ext cx="8686800" cy="20492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8558" y="1002787"/>
            <a:ext cx="7503159" cy="4996815"/>
          </a:xfrm>
          <a:custGeom>
            <a:avLst/>
            <a:gdLst/>
            <a:ahLst/>
            <a:cxnLst/>
            <a:rect l="l" t="t" r="r" b="b"/>
            <a:pathLst>
              <a:path w="7503159" h="4996815">
                <a:moveTo>
                  <a:pt x="0" y="0"/>
                </a:moveTo>
                <a:lnTo>
                  <a:pt x="7503117" y="0"/>
                </a:lnTo>
                <a:lnTo>
                  <a:pt x="7503117" y="4996415"/>
                </a:lnTo>
                <a:lnTo>
                  <a:pt x="0" y="4996415"/>
                </a:lnTo>
                <a:lnTo>
                  <a:pt x="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8558" y="1002798"/>
            <a:ext cx="7503159" cy="4996815"/>
          </a:xfrm>
          <a:custGeom>
            <a:avLst/>
            <a:gdLst/>
            <a:ahLst/>
            <a:cxnLst/>
            <a:rect l="l" t="t" r="r" b="b"/>
            <a:pathLst>
              <a:path w="7503159" h="4996815">
                <a:moveTo>
                  <a:pt x="0" y="0"/>
                </a:moveTo>
                <a:lnTo>
                  <a:pt x="7503117" y="0"/>
                </a:lnTo>
                <a:lnTo>
                  <a:pt x="7503117" y="4996405"/>
                </a:lnTo>
                <a:lnTo>
                  <a:pt x="0" y="4996405"/>
                </a:lnTo>
                <a:lnTo>
                  <a:pt x="0" y="0"/>
                </a:lnTo>
                <a:close/>
              </a:path>
            </a:pathLst>
          </a:custGeom>
          <a:ln w="10432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55977" y="1378300"/>
            <a:ext cx="6971030" cy="897255"/>
          </a:xfrm>
          <a:custGeom>
            <a:avLst/>
            <a:gdLst/>
            <a:ahLst/>
            <a:cxnLst/>
            <a:rect l="l" t="t" r="r" b="b"/>
            <a:pathLst>
              <a:path w="6971030" h="897255">
                <a:moveTo>
                  <a:pt x="0" y="0"/>
                </a:moveTo>
                <a:lnTo>
                  <a:pt x="6970907" y="0"/>
                </a:lnTo>
                <a:lnTo>
                  <a:pt x="6970907" y="897058"/>
                </a:lnTo>
                <a:lnTo>
                  <a:pt x="0" y="89705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40769" y="2275364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58107" y="2275365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85881" y="2275365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13655" y="2275366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41428" y="2275366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58767" y="2275366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86541" y="2275367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14314" y="2275367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42088" y="2275368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55975" y="1378310"/>
            <a:ext cx="6971030" cy="0"/>
          </a:xfrm>
          <a:custGeom>
            <a:avLst/>
            <a:gdLst/>
            <a:ahLst/>
            <a:cxnLst/>
            <a:rect l="l" t="t" r="r" b="b"/>
            <a:pathLst>
              <a:path w="6971030">
                <a:moveTo>
                  <a:pt x="0" y="0"/>
                </a:moveTo>
                <a:lnTo>
                  <a:pt x="6970907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55975" y="2275368"/>
            <a:ext cx="6971030" cy="0"/>
          </a:xfrm>
          <a:custGeom>
            <a:avLst/>
            <a:gdLst/>
            <a:ahLst/>
            <a:cxnLst/>
            <a:rect l="l" t="t" r="r" b="b"/>
            <a:pathLst>
              <a:path w="6971030">
                <a:moveTo>
                  <a:pt x="0" y="0"/>
                </a:moveTo>
                <a:lnTo>
                  <a:pt x="6970907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575892" y="2314818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8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93230" y="2314818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7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21003" y="2314818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6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48778" y="2314818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5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93890" y="2314818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3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21664" y="2314818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2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49436" y="2314818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1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77210" y="2314818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0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003797" y="1670371"/>
            <a:ext cx="52705" cy="0"/>
          </a:xfrm>
          <a:custGeom>
            <a:avLst/>
            <a:gdLst/>
            <a:ahLst/>
            <a:cxnLst/>
            <a:rect l="l" t="t" r="r" b="b"/>
            <a:pathLst>
              <a:path w="52705">
                <a:moveTo>
                  <a:pt x="52177" y="0"/>
                </a:moveTo>
                <a:lnTo>
                  <a:pt x="0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03797" y="1972868"/>
            <a:ext cx="52705" cy="0"/>
          </a:xfrm>
          <a:custGeom>
            <a:avLst/>
            <a:gdLst/>
            <a:ahLst/>
            <a:cxnLst/>
            <a:rect l="l" t="t" r="r" b="b"/>
            <a:pathLst>
              <a:path w="52705">
                <a:moveTo>
                  <a:pt x="52177" y="0"/>
                </a:moveTo>
                <a:lnTo>
                  <a:pt x="0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03797" y="2275365"/>
            <a:ext cx="52705" cy="0"/>
          </a:xfrm>
          <a:custGeom>
            <a:avLst/>
            <a:gdLst/>
            <a:ahLst/>
            <a:cxnLst/>
            <a:rect l="l" t="t" r="r" b="b"/>
            <a:pathLst>
              <a:path w="52705">
                <a:moveTo>
                  <a:pt x="52177" y="0"/>
                </a:moveTo>
                <a:lnTo>
                  <a:pt x="0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26882" y="1378307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5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55975" y="1378308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5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76307" y="2210509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0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0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478816" y="1378306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5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10435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07574" y="1378306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5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20870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60493" y="1378307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5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20870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55975" y="1430461"/>
            <a:ext cx="6971030" cy="845185"/>
          </a:xfrm>
          <a:custGeom>
            <a:avLst/>
            <a:gdLst/>
            <a:ahLst/>
            <a:cxnLst/>
            <a:rect l="l" t="t" r="r" b="b"/>
            <a:pathLst>
              <a:path w="6971030" h="845185">
                <a:moveTo>
                  <a:pt x="0" y="844903"/>
                </a:moveTo>
                <a:lnTo>
                  <a:pt x="0" y="844903"/>
                </a:lnTo>
                <a:lnTo>
                  <a:pt x="1982743" y="844903"/>
                </a:lnTo>
                <a:lnTo>
                  <a:pt x="2087097" y="834472"/>
                </a:lnTo>
                <a:lnTo>
                  <a:pt x="2191452" y="834472"/>
                </a:lnTo>
                <a:lnTo>
                  <a:pt x="2191452" y="824041"/>
                </a:lnTo>
                <a:lnTo>
                  <a:pt x="2264501" y="824041"/>
                </a:lnTo>
                <a:lnTo>
                  <a:pt x="2274936" y="813610"/>
                </a:lnTo>
                <a:lnTo>
                  <a:pt x="2327114" y="813610"/>
                </a:lnTo>
                <a:lnTo>
                  <a:pt x="2337549" y="803179"/>
                </a:lnTo>
                <a:lnTo>
                  <a:pt x="2347985" y="803179"/>
                </a:lnTo>
                <a:lnTo>
                  <a:pt x="2358420" y="803179"/>
                </a:lnTo>
                <a:lnTo>
                  <a:pt x="2368856" y="803179"/>
                </a:lnTo>
                <a:lnTo>
                  <a:pt x="2379291" y="792749"/>
                </a:lnTo>
                <a:lnTo>
                  <a:pt x="2389727" y="792749"/>
                </a:lnTo>
                <a:lnTo>
                  <a:pt x="2400162" y="792749"/>
                </a:lnTo>
                <a:lnTo>
                  <a:pt x="2410598" y="792749"/>
                </a:lnTo>
                <a:lnTo>
                  <a:pt x="2421033" y="782318"/>
                </a:lnTo>
                <a:lnTo>
                  <a:pt x="2431469" y="782318"/>
                </a:lnTo>
                <a:lnTo>
                  <a:pt x="2441904" y="782318"/>
                </a:lnTo>
                <a:lnTo>
                  <a:pt x="2452340" y="771887"/>
                </a:lnTo>
                <a:lnTo>
                  <a:pt x="2462775" y="771887"/>
                </a:lnTo>
                <a:lnTo>
                  <a:pt x="2473211" y="771887"/>
                </a:lnTo>
                <a:lnTo>
                  <a:pt x="2473211" y="761456"/>
                </a:lnTo>
                <a:lnTo>
                  <a:pt x="2483646" y="761456"/>
                </a:lnTo>
                <a:lnTo>
                  <a:pt x="2494082" y="761456"/>
                </a:lnTo>
                <a:lnTo>
                  <a:pt x="2504517" y="751025"/>
                </a:lnTo>
                <a:lnTo>
                  <a:pt x="2514953" y="751025"/>
                </a:lnTo>
                <a:lnTo>
                  <a:pt x="2525388" y="740594"/>
                </a:lnTo>
                <a:lnTo>
                  <a:pt x="2535824" y="740594"/>
                </a:lnTo>
                <a:lnTo>
                  <a:pt x="2546259" y="730163"/>
                </a:lnTo>
                <a:lnTo>
                  <a:pt x="2556694" y="730163"/>
                </a:lnTo>
                <a:lnTo>
                  <a:pt x="2567130" y="719732"/>
                </a:lnTo>
                <a:lnTo>
                  <a:pt x="2577565" y="719732"/>
                </a:lnTo>
                <a:lnTo>
                  <a:pt x="2588001" y="709301"/>
                </a:lnTo>
                <a:lnTo>
                  <a:pt x="2598436" y="709301"/>
                </a:lnTo>
                <a:lnTo>
                  <a:pt x="2608872" y="698870"/>
                </a:lnTo>
                <a:lnTo>
                  <a:pt x="2619307" y="688439"/>
                </a:lnTo>
                <a:lnTo>
                  <a:pt x="2629743" y="688439"/>
                </a:lnTo>
                <a:lnTo>
                  <a:pt x="2629743" y="678009"/>
                </a:lnTo>
                <a:lnTo>
                  <a:pt x="2640178" y="678009"/>
                </a:lnTo>
                <a:lnTo>
                  <a:pt x="2650614" y="678009"/>
                </a:lnTo>
                <a:lnTo>
                  <a:pt x="2650614" y="667578"/>
                </a:lnTo>
                <a:lnTo>
                  <a:pt x="2661049" y="667578"/>
                </a:lnTo>
                <a:lnTo>
                  <a:pt x="2661049" y="657147"/>
                </a:lnTo>
                <a:lnTo>
                  <a:pt x="2671485" y="657147"/>
                </a:lnTo>
                <a:lnTo>
                  <a:pt x="2681920" y="646716"/>
                </a:lnTo>
                <a:lnTo>
                  <a:pt x="2692356" y="636285"/>
                </a:lnTo>
                <a:lnTo>
                  <a:pt x="2702791" y="636285"/>
                </a:lnTo>
                <a:lnTo>
                  <a:pt x="2702791" y="625854"/>
                </a:lnTo>
                <a:lnTo>
                  <a:pt x="2713227" y="625854"/>
                </a:lnTo>
                <a:lnTo>
                  <a:pt x="2765404" y="573699"/>
                </a:lnTo>
                <a:lnTo>
                  <a:pt x="2775840" y="573699"/>
                </a:lnTo>
                <a:lnTo>
                  <a:pt x="2775840" y="563269"/>
                </a:lnTo>
                <a:lnTo>
                  <a:pt x="2786275" y="552838"/>
                </a:lnTo>
                <a:lnTo>
                  <a:pt x="2796711" y="552838"/>
                </a:lnTo>
                <a:lnTo>
                  <a:pt x="2796711" y="542407"/>
                </a:lnTo>
                <a:lnTo>
                  <a:pt x="2807146" y="531976"/>
                </a:lnTo>
                <a:lnTo>
                  <a:pt x="2817582" y="531976"/>
                </a:lnTo>
                <a:lnTo>
                  <a:pt x="2817582" y="521545"/>
                </a:lnTo>
                <a:lnTo>
                  <a:pt x="2828017" y="511114"/>
                </a:lnTo>
                <a:lnTo>
                  <a:pt x="2838453" y="511114"/>
                </a:lnTo>
                <a:lnTo>
                  <a:pt x="2838453" y="500683"/>
                </a:lnTo>
                <a:lnTo>
                  <a:pt x="2848888" y="490252"/>
                </a:lnTo>
                <a:lnTo>
                  <a:pt x="2859324" y="490252"/>
                </a:lnTo>
                <a:lnTo>
                  <a:pt x="2859324" y="479821"/>
                </a:lnTo>
                <a:lnTo>
                  <a:pt x="2869759" y="469390"/>
                </a:lnTo>
                <a:lnTo>
                  <a:pt x="2880195" y="458959"/>
                </a:lnTo>
                <a:lnTo>
                  <a:pt x="2890630" y="448529"/>
                </a:lnTo>
                <a:lnTo>
                  <a:pt x="2890630" y="438098"/>
                </a:lnTo>
                <a:lnTo>
                  <a:pt x="2901066" y="438098"/>
                </a:lnTo>
                <a:lnTo>
                  <a:pt x="2911501" y="427667"/>
                </a:lnTo>
                <a:lnTo>
                  <a:pt x="2911501" y="417236"/>
                </a:lnTo>
                <a:lnTo>
                  <a:pt x="2921937" y="417236"/>
                </a:lnTo>
                <a:lnTo>
                  <a:pt x="2932372" y="406805"/>
                </a:lnTo>
                <a:lnTo>
                  <a:pt x="2932372" y="396374"/>
                </a:lnTo>
                <a:lnTo>
                  <a:pt x="2942808" y="385943"/>
                </a:lnTo>
                <a:lnTo>
                  <a:pt x="2953243" y="385943"/>
                </a:lnTo>
                <a:lnTo>
                  <a:pt x="2953243" y="375512"/>
                </a:lnTo>
                <a:lnTo>
                  <a:pt x="2963679" y="365081"/>
                </a:lnTo>
                <a:lnTo>
                  <a:pt x="2974114" y="354650"/>
                </a:lnTo>
                <a:lnTo>
                  <a:pt x="2984550" y="344219"/>
                </a:lnTo>
                <a:lnTo>
                  <a:pt x="2984550" y="333789"/>
                </a:lnTo>
                <a:lnTo>
                  <a:pt x="2994985" y="323358"/>
                </a:lnTo>
                <a:lnTo>
                  <a:pt x="3005421" y="323358"/>
                </a:lnTo>
                <a:lnTo>
                  <a:pt x="3005421" y="312927"/>
                </a:lnTo>
                <a:lnTo>
                  <a:pt x="3015856" y="302496"/>
                </a:lnTo>
                <a:lnTo>
                  <a:pt x="3026292" y="292065"/>
                </a:lnTo>
                <a:lnTo>
                  <a:pt x="3036727" y="281634"/>
                </a:lnTo>
                <a:lnTo>
                  <a:pt x="3047163" y="271203"/>
                </a:lnTo>
                <a:lnTo>
                  <a:pt x="3047163" y="260772"/>
                </a:lnTo>
                <a:lnTo>
                  <a:pt x="3057598" y="260772"/>
                </a:lnTo>
                <a:lnTo>
                  <a:pt x="3068033" y="250341"/>
                </a:lnTo>
                <a:lnTo>
                  <a:pt x="3068033" y="239910"/>
                </a:lnTo>
                <a:lnTo>
                  <a:pt x="3078469" y="229479"/>
                </a:lnTo>
                <a:lnTo>
                  <a:pt x="3088904" y="229479"/>
                </a:lnTo>
                <a:lnTo>
                  <a:pt x="3088904" y="219049"/>
                </a:lnTo>
                <a:lnTo>
                  <a:pt x="3099340" y="208618"/>
                </a:lnTo>
                <a:lnTo>
                  <a:pt x="3099340" y="198187"/>
                </a:lnTo>
                <a:lnTo>
                  <a:pt x="3109775" y="198187"/>
                </a:lnTo>
                <a:lnTo>
                  <a:pt x="3120211" y="187756"/>
                </a:lnTo>
                <a:lnTo>
                  <a:pt x="3120211" y="177325"/>
                </a:lnTo>
                <a:lnTo>
                  <a:pt x="3130646" y="177325"/>
                </a:lnTo>
                <a:lnTo>
                  <a:pt x="3141082" y="166894"/>
                </a:lnTo>
                <a:lnTo>
                  <a:pt x="3141082" y="156463"/>
                </a:lnTo>
                <a:lnTo>
                  <a:pt x="3151517" y="156463"/>
                </a:lnTo>
                <a:lnTo>
                  <a:pt x="3161953" y="146032"/>
                </a:lnTo>
                <a:lnTo>
                  <a:pt x="3161953" y="135601"/>
                </a:lnTo>
                <a:lnTo>
                  <a:pt x="3172388" y="135601"/>
                </a:lnTo>
                <a:lnTo>
                  <a:pt x="3182824" y="125170"/>
                </a:lnTo>
                <a:lnTo>
                  <a:pt x="3193259" y="114739"/>
                </a:lnTo>
                <a:lnTo>
                  <a:pt x="3203695" y="104309"/>
                </a:lnTo>
                <a:lnTo>
                  <a:pt x="3214130" y="93878"/>
                </a:lnTo>
                <a:lnTo>
                  <a:pt x="3224566" y="83447"/>
                </a:lnTo>
                <a:lnTo>
                  <a:pt x="3235001" y="83447"/>
                </a:lnTo>
                <a:lnTo>
                  <a:pt x="3235001" y="73016"/>
                </a:lnTo>
                <a:lnTo>
                  <a:pt x="3245437" y="73016"/>
                </a:lnTo>
                <a:lnTo>
                  <a:pt x="3255872" y="62585"/>
                </a:lnTo>
                <a:lnTo>
                  <a:pt x="3266308" y="52154"/>
                </a:lnTo>
                <a:lnTo>
                  <a:pt x="3276743" y="52154"/>
                </a:lnTo>
                <a:lnTo>
                  <a:pt x="3287179" y="41723"/>
                </a:lnTo>
                <a:lnTo>
                  <a:pt x="3297614" y="41723"/>
                </a:lnTo>
                <a:lnTo>
                  <a:pt x="3297614" y="31292"/>
                </a:lnTo>
                <a:lnTo>
                  <a:pt x="3308050" y="31292"/>
                </a:lnTo>
                <a:lnTo>
                  <a:pt x="3318485" y="20861"/>
                </a:lnTo>
                <a:lnTo>
                  <a:pt x="3328921" y="20861"/>
                </a:lnTo>
                <a:lnTo>
                  <a:pt x="3339356" y="20861"/>
                </a:lnTo>
                <a:lnTo>
                  <a:pt x="3349792" y="10430"/>
                </a:lnTo>
                <a:lnTo>
                  <a:pt x="3360227" y="10430"/>
                </a:lnTo>
                <a:lnTo>
                  <a:pt x="3370663" y="10430"/>
                </a:lnTo>
                <a:lnTo>
                  <a:pt x="3381098" y="0"/>
                </a:lnTo>
                <a:lnTo>
                  <a:pt x="3391534" y="0"/>
                </a:lnTo>
                <a:lnTo>
                  <a:pt x="3401969" y="0"/>
                </a:lnTo>
                <a:lnTo>
                  <a:pt x="3485453" y="0"/>
                </a:lnTo>
                <a:lnTo>
                  <a:pt x="3485453" y="10430"/>
                </a:lnTo>
                <a:lnTo>
                  <a:pt x="3495889" y="10430"/>
                </a:lnTo>
                <a:lnTo>
                  <a:pt x="3506324" y="10430"/>
                </a:lnTo>
                <a:lnTo>
                  <a:pt x="3516760" y="10430"/>
                </a:lnTo>
                <a:lnTo>
                  <a:pt x="3527195" y="20861"/>
                </a:lnTo>
                <a:lnTo>
                  <a:pt x="3537631" y="20861"/>
                </a:lnTo>
                <a:lnTo>
                  <a:pt x="3548066" y="31292"/>
                </a:lnTo>
                <a:lnTo>
                  <a:pt x="3558502" y="31292"/>
                </a:lnTo>
                <a:lnTo>
                  <a:pt x="3568937" y="41723"/>
                </a:lnTo>
                <a:lnTo>
                  <a:pt x="3579372" y="41723"/>
                </a:lnTo>
                <a:lnTo>
                  <a:pt x="3579372" y="52154"/>
                </a:lnTo>
                <a:lnTo>
                  <a:pt x="3589808" y="52154"/>
                </a:lnTo>
                <a:lnTo>
                  <a:pt x="3600243" y="52154"/>
                </a:lnTo>
                <a:lnTo>
                  <a:pt x="3600243" y="62585"/>
                </a:lnTo>
                <a:lnTo>
                  <a:pt x="3610679" y="62585"/>
                </a:lnTo>
                <a:lnTo>
                  <a:pt x="3621114" y="73016"/>
                </a:lnTo>
                <a:lnTo>
                  <a:pt x="3631550" y="83447"/>
                </a:lnTo>
                <a:lnTo>
                  <a:pt x="3641985" y="83447"/>
                </a:lnTo>
                <a:lnTo>
                  <a:pt x="3641985" y="93878"/>
                </a:lnTo>
                <a:lnTo>
                  <a:pt x="3652421" y="93878"/>
                </a:lnTo>
                <a:lnTo>
                  <a:pt x="3652421" y="104309"/>
                </a:lnTo>
                <a:lnTo>
                  <a:pt x="3662856" y="104309"/>
                </a:lnTo>
                <a:lnTo>
                  <a:pt x="3673292" y="114739"/>
                </a:lnTo>
                <a:lnTo>
                  <a:pt x="3673292" y="125170"/>
                </a:lnTo>
                <a:lnTo>
                  <a:pt x="3683727" y="125170"/>
                </a:lnTo>
                <a:lnTo>
                  <a:pt x="3694163" y="135601"/>
                </a:lnTo>
                <a:lnTo>
                  <a:pt x="3756776" y="198187"/>
                </a:lnTo>
                <a:lnTo>
                  <a:pt x="3756776" y="208618"/>
                </a:lnTo>
                <a:lnTo>
                  <a:pt x="3767211" y="208618"/>
                </a:lnTo>
                <a:lnTo>
                  <a:pt x="3767211" y="219049"/>
                </a:lnTo>
                <a:lnTo>
                  <a:pt x="3777647" y="229479"/>
                </a:lnTo>
                <a:lnTo>
                  <a:pt x="3788082" y="229479"/>
                </a:lnTo>
                <a:lnTo>
                  <a:pt x="3788082" y="239910"/>
                </a:lnTo>
                <a:lnTo>
                  <a:pt x="3798518" y="250341"/>
                </a:lnTo>
                <a:lnTo>
                  <a:pt x="3808953" y="260772"/>
                </a:lnTo>
                <a:lnTo>
                  <a:pt x="3819389" y="271203"/>
                </a:lnTo>
                <a:lnTo>
                  <a:pt x="3829824" y="281634"/>
                </a:lnTo>
                <a:lnTo>
                  <a:pt x="3829824" y="292065"/>
                </a:lnTo>
                <a:lnTo>
                  <a:pt x="3840260" y="292065"/>
                </a:lnTo>
                <a:lnTo>
                  <a:pt x="3850695" y="302496"/>
                </a:lnTo>
                <a:lnTo>
                  <a:pt x="3850695" y="312927"/>
                </a:lnTo>
                <a:lnTo>
                  <a:pt x="3861131" y="323358"/>
                </a:lnTo>
                <a:lnTo>
                  <a:pt x="3871566" y="333789"/>
                </a:lnTo>
                <a:lnTo>
                  <a:pt x="3882002" y="344219"/>
                </a:lnTo>
                <a:lnTo>
                  <a:pt x="3882002" y="354650"/>
                </a:lnTo>
                <a:lnTo>
                  <a:pt x="3892437" y="354650"/>
                </a:lnTo>
                <a:lnTo>
                  <a:pt x="3902873" y="365081"/>
                </a:lnTo>
                <a:lnTo>
                  <a:pt x="3902873" y="375512"/>
                </a:lnTo>
                <a:lnTo>
                  <a:pt x="3913308" y="385943"/>
                </a:lnTo>
                <a:lnTo>
                  <a:pt x="3923744" y="385943"/>
                </a:lnTo>
                <a:lnTo>
                  <a:pt x="3923744" y="396374"/>
                </a:lnTo>
                <a:lnTo>
                  <a:pt x="3934179" y="406805"/>
                </a:lnTo>
                <a:lnTo>
                  <a:pt x="3944615" y="417236"/>
                </a:lnTo>
                <a:lnTo>
                  <a:pt x="3955050" y="427667"/>
                </a:lnTo>
                <a:lnTo>
                  <a:pt x="3965486" y="438098"/>
                </a:lnTo>
                <a:lnTo>
                  <a:pt x="3975921" y="448529"/>
                </a:lnTo>
                <a:lnTo>
                  <a:pt x="3975921" y="458959"/>
                </a:lnTo>
                <a:lnTo>
                  <a:pt x="3986357" y="469390"/>
                </a:lnTo>
                <a:lnTo>
                  <a:pt x="3996792" y="469390"/>
                </a:lnTo>
                <a:lnTo>
                  <a:pt x="3996792" y="479821"/>
                </a:lnTo>
                <a:lnTo>
                  <a:pt x="4007228" y="490252"/>
                </a:lnTo>
                <a:lnTo>
                  <a:pt x="4017663" y="490252"/>
                </a:lnTo>
                <a:lnTo>
                  <a:pt x="4017663" y="500683"/>
                </a:lnTo>
                <a:lnTo>
                  <a:pt x="4028099" y="511114"/>
                </a:lnTo>
                <a:lnTo>
                  <a:pt x="4038534" y="511114"/>
                </a:lnTo>
                <a:lnTo>
                  <a:pt x="4038534" y="521545"/>
                </a:lnTo>
                <a:lnTo>
                  <a:pt x="4048970" y="531976"/>
                </a:lnTo>
                <a:lnTo>
                  <a:pt x="4059405" y="531976"/>
                </a:lnTo>
                <a:lnTo>
                  <a:pt x="4059405" y="542407"/>
                </a:lnTo>
                <a:lnTo>
                  <a:pt x="4069841" y="552838"/>
                </a:lnTo>
                <a:lnTo>
                  <a:pt x="4080276" y="552838"/>
                </a:lnTo>
                <a:lnTo>
                  <a:pt x="4080276" y="563269"/>
                </a:lnTo>
                <a:lnTo>
                  <a:pt x="4090711" y="573699"/>
                </a:lnTo>
                <a:lnTo>
                  <a:pt x="4101147" y="584130"/>
                </a:lnTo>
                <a:lnTo>
                  <a:pt x="4111582" y="584130"/>
                </a:lnTo>
                <a:lnTo>
                  <a:pt x="4111582" y="594561"/>
                </a:lnTo>
                <a:lnTo>
                  <a:pt x="4122018" y="594561"/>
                </a:lnTo>
                <a:lnTo>
                  <a:pt x="4132453" y="604992"/>
                </a:lnTo>
                <a:lnTo>
                  <a:pt x="4132453" y="615423"/>
                </a:lnTo>
                <a:lnTo>
                  <a:pt x="4142889" y="615423"/>
                </a:lnTo>
                <a:lnTo>
                  <a:pt x="4153324" y="625854"/>
                </a:lnTo>
                <a:lnTo>
                  <a:pt x="4163760" y="636285"/>
                </a:lnTo>
                <a:lnTo>
                  <a:pt x="4174195" y="636285"/>
                </a:lnTo>
                <a:lnTo>
                  <a:pt x="4174195" y="646716"/>
                </a:lnTo>
                <a:lnTo>
                  <a:pt x="4184631" y="646716"/>
                </a:lnTo>
                <a:lnTo>
                  <a:pt x="4195066" y="657147"/>
                </a:lnTo>
                <a:lnTo>
                  <a:pt x="4205502" y="667578"/>
                </a:lnTo>
                <a:lnTo>
                  <a:pt x="4215937" y="678009"/>
                </a:lnTo>
                <a:lnTo>
                  <a:pt x="4226373" y="678009"/>
                </a:lnTo>
                <a:lnTo>
                  <a:pt x="4236808" y="688439"/>
                </a:lnTo>
                <a:lnTo>
                  <a:pt x="4247244" y="688439"/>
                </a:lnTo>
                <a:lnTo>
                  <a:pt x="4247244" y="698870"/>
                </a:lnTo>
                <a:lnTo>
                  <a:pt x="4257679" y="698870"/>
                </a:lnTo>
                <a:lnTo>
                  <a:pt x="4268115" y="709301"/>
                </a:lnTo>
                <a:lnTo>
                  <a:pt x="4278550" y="709301"/>
                </a:lnTo>
                <a:lnTo>
                  <a:pt x="4288986" y="719732"/>
                </a:lnTo>
                <a:lnTo>
                  <a:pt x="4299421" y="719732"/>
                </a:lnTo>
                <a:lnTo>
                  <a:pt x="4309857" y="730163"/>
                </a:lnTo>
                <a:lnTo>
                  <a:pt x="4320292" y="730163"/>
                </a:lnTo>
                <a:lnTo>
                  <a:pt x="4320292" y="740594"/>
                </a:lnTo>
                <a:lnTo>
                  <a:pt x="4330728" y="740594"/>
                </a:lnTo>
                <a:lnTo>
                  <a:pt x="4341163" y="740594"/>
                </a:lnTo>
                <a:lnTo>
                  <a:pt x="4341163" y="751025"/>
                </a:lnTo>
                <a:lnTo>
                  <a:pt x="4351599" y="751025"/>
                </a:lnTo>
                <a:lnTo>
                  <a:pt x="4362034" y="751025"/>
                </a:lnTo>
                <a:lnTo>
                  <a:pt x="4362034" y="761456"/>
                </a:lnTo>
                <a:lnTo>
                  <a:pt x="4372470" y="761456"/>
                </a:lnTo>
                <a:lnTo>
                  <a:pt x="4382905" y="761456"/>
                </a:lnTo>
                <a:lnTo>
                  <a:pt x="4393341" y="771887"/>
                </a:lnTo>
                <a:lnTo>
                  <a:pt x="4403776" y="771887"/>
                </a:lnTo>
                <a:lnTo>
                  <a:pt x="4414212" y="771887"/>
                </a:lnTo>
                <a:lnTo>
                  <a:pt x="4414212" y="782318"/>
                </a:lnTo>
                <a:lnTo>
                  <a:pt x="4424647" y="782318"/>
                </a:lnTo>
                <a:lnTo>
                  <a:pt x="4435083" y="782318"/>
                </a:lnTo>
                <a:lnTo>
                  <a:pt x="4445518" y="782318"/>
                </a:lnTo>
                <a:lnTo>
                  <a:pt x="4455954" y="792749"/>
                </a:lnTo>
                <a:lnTo>
                  <a:pt x="4466389" y="792749"/>
                </a:lnTo>
                <a:lnTo>
                  <a:pt x="4476825" y="792749"/>
                </a:lnTo>
                <a:lnTo>
                  <a:pt x="4487260" y="792749"/>
                </a:lnTo>
                <a:lnTo>
                  <a:pt x="4497696" y="803179"/>
                </a:lnTo>
                <a:lnTo>
                  <a:pt x="4508131" y="803179"/>
                </a:lnTo>
                <a:lnTo>
                  <a:pt x="4518567" y="803179"/>
                </a:lnTo>
                <a:lnTo>
                  <a:pt x="4529002" y="803179"/>
                </a:lnTo>
                <a:lnTo>
                  <a:pt x="4529002" y="813610"/>
                </a:lnTo>
                <a:lnTo>
                  <a:pt x="4591615" y="813610"/>
                </a:lnTo>
                <a:lnTo>
                  <a:pt x="4591615" y="824041"/>
                </a:lnTo>
                <a:lnTo>
                  <a:pt x="4664663" y="824041"/>
                </a:lnTo>
                <a:lnTo>
                  <a:pt x="4675099" y="834472"/>
                </a:lnTo>
                <a:lnTo>
                  <a:pt x="4779454" y="834472"/>
                </a:lnTo>
                <a:lnTo>
                  <a:pt x="4883809" y="844903"/>
                </a:lnTo>
                <a:lnTo>
                  <a:pt x="6856116" y="844903"/>
                </a:lnTo>
                <a:lnTo>
                  <a:pt x="6970907" y="844903"/>
                </a:lnTo>
              </a:path>
            </a:pathLst>
          </a:custGeom>
          <a:ln w="20861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330455" y="2274022"/>
            <a:ext cx="415290" cy="3251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1430" algn="ctr">
              <a:lnSpc>
                <a:spcPct val="100000"/>
              </a:lnSpc>
              <a:spcBef>
                <a:spcPts val="425"/>
              </a:spcBef>
            </a:pPr>
            <a:r>
              <a:rPr sz="650" b="1" spc="-30" dirty="0">
                <a:latin typeface="Segoe UI"/>
                <a:cs typeface="Segoe UI"/>
              </a:rPr>
              <a:t>1.4</a:t>
            </a:r>
            <a:endParaRPr sz="650">
              <a:latin typeface="Segoe UI"/>
              <a:cs typeface="Segoe UI"/>
            </a:endParaRPr>
          </a:p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sz="700" b="1" spc="-30" dirty="0">
                <a:latin typeface="Segoe UI"/>
                <a:cs typeface="Segoe UI"/>
              </a:rPr>
              <a:t>D</a:t>
            </a:r>
            <a:r>
              <a:rPr sz="700" b="1" spc="-40" dirty="0">
                <a:latin typeface="Segoe UI"/>
                <a:cs typeface="Segoe UI"/>
              </a:rPr>
              <a:t>i</a:t>
            </a:r>
            <a:r>
              <a:rPr sz="700" b="1" spc="25" dirty="0">
                <a:latin typeface="Segoe UI"/>
                <a:cs typeface="Segoe UI"/>
              </a:rPr>
              <a:t>a</a:t>
            </a:r>
            <a:r>
              <a:rPr sz="700" b="1" spc="5" dirty="0">
                <a:latin typeface="Segoe UI"/>
                <a:cs typeface="Segoe UI"/>
              </a:rPr>
              <a:t>m</a:t>
            </a:r>
            <a:r>
              <a:rPr sz="700" b="1" spc="20" dirty="0">
                <a:latin typeface="Segoe UI"/>
                <a:cs typeface="Segoe UI"/>
              </a:rPr>
              <a:t>e</a:t>
            </a:r>
            <a:r>
              <a:rPr sz="700" b="1" spc="-35" dirty="0">
                <a:latin typeface="Segoe UI"/>
                <a:cs typeface="Segoe UI"/>
              </a:rPr>
              <a:t>t</a:t>
            </a:r>
            <a:r>
              <a:rPr sz="700" b="1" spc="20" dirty="0">
                <a:latin typeface="Segoe UI"/>
                <a:cs typeface="Segoe UI"/>
              </a:rPr>
              <a:t>e</a:t>
            </a:r>
            <a:r>
              <a:rPr sz="700" b="1" spc="-5" dirty="0">
                <a:latin typeface="Segoe UI"/>
                <a:cs typeface="Segoe UI"/>
              </a:rPr>
              <a:t>r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91476" y="1599491"/>
            <a:ext cx="150495" cy="459105"/>
          </a:xfrm>
          <a:prstGeom prst="rect">
            <a:avLst/>
          </a:prstGeom>
        </p:spPr>
        <p:txBody>
          <a:bodyPr vert="vert270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700" b="1" spc="-25" dirty="0">
                <a:latin typeface="Segoe UI"/>
                <a:cs typeface="Segoe UI"/>
              </a:rPr>
              <a:t>Probability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509663" y="1240434"/>
            <a:ext cx="77343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10" dirty="0">
                <a:solidFill>
                  <a:srgbClr val="931313"/>
                </a:solidFill>
                <a:latin typeface="Segoe UI"/>
                <a:cs typeface="Segoe UI"/>
              </a:rPr>
              <a:t>Upper</a:t>
            </a:r>
            <a:r>
              <a:rPr sz="650" b="1" spc="-25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650" b="1" spc="-15" dirty="0">
                <a:solidFill>
                  <a:srgbClr val="931313"/>
                </a:solidFill>
                <a:latin typeface="Segoe UI"/>
                <a:cs typeface="Segoe UI"/>
              </a:rPr>
              <a:t>Specification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796438" y="1250865"/>
            <a:ext cx="76327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15" dirty="0">
                <a:solidFill>
                  <a:srgbClr val="931313"/>
                </a:solidFill>
                <a:latin typeface="Segoe UI"/>
                <a:cs typeface="Segoe UI"/>
              </a:rPr>
              <a:t>Lower</a:t>
            </a:r>
            <a:r>
              <a:rPr sz="650" b="1" spc="-40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650" b="1" spc="-15" dirty="0">
                <a:solidFill>
                  <a:srgbClr val="931313"/>
                </a:solidFill>
                <a:latin typeface="Segoe UI"/>
                <a:cs typeface="Segoe UI"/>
              </a:rPr>
              <a:t>Specification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055977" y="3047245"/>
            <a:ext cx="6971030" cy="897255"/>
          </a:xfrm>
          <a:custGeom>
            <a:avLst/>
            <a:gdLst/>
            <a:ahLst/>
            <a:cxnLst/>
            <a:rect l="l" t="t" r="r" b="b"/>
            <a:pathLst>
              <a:path w="6971030" h="897254">
                <a:moveTo>
                  <a:pt x="0" y="0"/>
                </a:moveTo>
                <a:lnTo>
                  <a:pt x="6970907" y="0"/>
                </a:lnTo>
                <a:lnTo>
                  <a:pt x="6970907" y="897058"/>
                </a:lnTo>
                <a:lnTo>
                  <a:pt x="0" y="89705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40769" y="3944310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858107" y="3944310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085881" y="3944311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313655" y="3944311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41428" y="3944311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758767" y="3944312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986541" y="3944312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214314" y="3944313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442088" y="3944313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55975" y="3047255"/>
            <a:ext cx="6971030" cy="0"/>
          </a:xfrm>
          <a:custGeom>
            <a:avLst/>
            <a:gdLst/>
            <a:ahLst/>
            <a:cxnLst/>
            <a:rect l="l" t="t" r="r" b="b"/>
            <a:pathLst>
              <a:path w="6971030">
                <a:moveTo>
                  <a:pt x="0" y="0"/>
                </a:moveTo>
                <a:lnTo>
                  <a:pt x="6970907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55975" y="3944314"/>
            <a:ext cx="6971030" cy="0"/>
          </a:xfrm>
          <a:custGeom>
            <a:avLst/>
            <a:gdLst/>
            <a:ahLst/>
            <a:cxnLst/>
            <a:rect l="l" t="t" r="r" b="b"/>
            <a:pathLst>
              <a:path w="6971030">
                <a:moveTo>
                  <a:pt x="0" y="0"/>
                </a:moveTo>
                <a:lnTo>
                  <a:pt x="6970907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7575892" y="3983763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8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793230" y="3983763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7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021003" y="3983763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6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248778" y="3983763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5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693890" y="3983763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3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921664" y="3983763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2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149438" y="3983763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1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377210" y="3983763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0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003797" y="3339316"/>
            <a:ext cx="52705" cy="0"/>
          </a:xfrm>
          <a:custGeom>
            <a:avLst/>
            <a:gdLst/>
            <a:ahLst/>
            <a:cxnLst/>
            <a:rect l="l" t="t" r="r" b="b"/>
            <a:pathLst>
              <a:path w="52705">
                <a:moveTo>
                  <a:pt x="52177" y="0"/>
                </a:moveTo>
                <a:lnTo>
                  <a:pt x="0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03797" y="3641813"/>
            <a:ext cx="52705" cy="0"/>
          </a:xfrm>
          <a:custGeom>
            <a:avLst/>
            <a:gdLst/>
            <a:ahLst/>
            <a:cxnLst/>
            <a:rect l="l" t="t" r="r" b="b"/>
            <a:pathLst>
              <a:path w="52705">
                <a:moveTo>
                  <a:pt x="52177" y="0"/>
                </a:moveTo>
                <a:lnTo>
                  <a:pt x="0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003797" y="3944310"/>
            <a:ext cx="52705" cy="0"/>
          </a:xfrm>
          <a:custGeom>
            <a:avLst/>
            <a:gdLst/>
            <a:ahLst/>
            <a:cxnLst/>
            <a:rect l="l" t="t" r="r" b="b"/>
            <a:pathLst>
              <a:path w="52705">
                <a:moveTo>
                  <a:pt x="52177" y="0"/>
                </a:moveTo>
                <a:lnTo>
                  <a:pt x="0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026882" y="3047252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4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055975" y="3047252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4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876307" y="3879455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0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0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478816" y="3047251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4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10435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804123" y="3047252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4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20870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163944" y="3047252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4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20870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055975" y="3099406"/>
            <a:ext cx="6971030" cy="845185"/>
          </a:xfrm>
          <a:custGeom>
            <a:avLst/>
            <a:gdLst/>
            <a:ahLst/>
            <a:cxnLst/>
            <a:rect l="l" t="t" r="r" b="b"/>
            <a:pathLst>
              <a:path w="6971030" h="845185">
                <a:moveTo>
                  <a:pt x="0" y="844903"/>
                </a:moveTo>
                <a:lnTo>
                  <a:pt x="0" y="844903"/>
                </a:lnTo>
                <a:lnTo>
                  <a:pt x="1982743" y="844903"/>
                </a:lnTo>
                <a:lnTo>
                  <a:pt x="2087097" y="834472"/>
                </a:lnTo>
                <a:lnTo>
                  <a:pt x="2191452" y="834472"/>
                </a:lnTo>
                <a:lnTo>
                  <a:pt x="2191452" y="824041"/>
                </a:lnTo>
                <a:lnTo>
                  <a:pt x="2264501" y="824041"/>
                </a:lnTo>
                <a:lnTo>
                  <a:pt x="2274936" y="813610"/>
                </a:lnTo>
                <a:lnTo>
                  <a:pt x="2327114" y="813610"/>
                </a:lnTo>
                <a:lnTo>
                  <a:pt x="2337549" y="803179"/>
                </a:lnTo>
                <a:lnTo>
                  <a:pt x="2347985" y="803179"/>
                </a:lnTo>
                <a:lnTo>
                  <a:pt x="2358420" y="803179"/>
                </a:lnTo>
                <a:lnTo>
                  <a:pt x="2368856" y="803179"/>
                </a:lnTo>
                <a:lnTo>
                  <a:pt x="2379291" y="792749"/>
                </a:lnTo>
                <a:lnTo>
                  <a:pt x="2389727" y="792749"/>
                </a:lnTo>
                <a:lnTo>
                  <a:pt x="2400162" y="792749"/>
                </a:lnTo>
                <a:lnTo>
                  <a:pt x="2410598" y="792749"/>
                </a:lnTo>
                <a:lnTo>
                  <a:pt x="2421033" y="782318"/>
                </a:lnTo>
                <a:lnTo>
                  <a:pt x="2431469" y="782318"/>
                </a:lnTo>
                <a:lnTo>
                  <a:pt x="2441904" y="782318"/>
                </a:lnTo>
                <a:lnTo>
                  <a:pt x="2452340" y="771887"/>
                </a:lnTo>
                <a:lnTo>
                  <a:pt x="2462775" y="771887"/>
                </a:lnTo>
                <a:lnTo>
                  <a:pt x="2473211" y="771887"/>
                </a:lnTo>
                <a:lnTo>
                  <a:pt x="2473211" y="761456"/>
                </a:lnTo>
                <a:lnTo>
                  <a:pt x="2483646" y="761456"/>
                </a:lnTo>
                <a:lnTo>
                  <a:pt x="2494082" y="761456"/>
                </a:lnTo>
                <a:lnTo>
                  <a:pt x="2504517" y="751025"/>
                </a:lnTo>
                <a:lnTo>
                  <a:pt x="2514953" y="751025"/>
                </a:lnTo>
                <a:lnTo>
                  <a:pt x="2525388" y="740594"/>
                </a:lnTo>
                <a:lnTo>
                  <a:pt x="2535824" y="740594"/>
                </a:lnTo>
                <a:lnTo>
                  <a:pt x="2546259" y="730163"/>
                </a:lnTo>
                <a:lnTo>
                  <a:pt x="2556694" y="730163"/>
                </a:lnTo>
                <a:lnTo>
                  <a:pt x="2567130" y="719732"/>
                </a:lnTo>
                <a:lnTo>
                  <a:pt x="2577565" y="719732"/>
                </a:lnTo>
                <a:lnTo>
                  <a:pt x="2588001" y="709301"/>
                </a:lnTo>
                <a:lnTo>
                  <a:pt x="2598436" y="709301"/>
                </a:lnTo>
                <a:lnTo>
                  <a:pt x="2608872" y="698870"/>
                </a:lnTo>
                <a:lnTo>
                  <a:pt x="2619307" y="688439"/>
                </a:lnTo>
                <a:lnTo>
                  <a:pt x="2629743" y="688439"/>
                </a:lnTo>
                <a:lnTo>
                  <a:pt x="2629743" y="678009"/>
                </a:lnTo>
                <a:lnTo>
                  <a:pt x="2640178" y="678009"/>
                </a:lnTo>
                <a:lnTo>
                  <a:pt x="2650614" y="678009"/>
                </a:lnTo>
                <a:lnTo>
                  <a:pt x="2650614" y="667578"/>
                </a:lnTo>
                <a:lnTo>
                  <a:pt x="2661049" y="667578"/>
                </a:lnTo>
                <a:lnTo>
                  <a:pt x="2661049" y="657147"/>
                </a:lnTo>
                <a:lnTo>
                  <a:pt x="2671485" y="657147"/>
                </a:lnTo>
                <a:lnTo>
                  <a:pt x="2681920" y="646716"/>
                </a:lnTo>
                <a:lnTo>
                  <a:pt x="2692356" y="636285"/>
                </a:lnTo>
                <a:lnTo>
                  <a:pt x="2702791" y="636285"/>
                </a:lnTo>
                <a:lnTo>
                  <a:pt x="2702791" y="625854"/>
                </a:lnTo>
                <a:lnTo>
                  <a:pt x="2713227" y="625854"/>
                </a:lnTo>
                <a:lnTo>
                  <a:pt x="2765404" y="573699"/>
                </a:lnTo>
                <a:lnTo>
                  <a:pt x="2775840" y="573699"/>
                </a:lnTo>
                <a:lnTo>
                  <a:pt x="2775840" y="563269"/>
                </a:lnTo>
                <a:lnTo>
                  <a:pt x="2786275" y="552838"/>
                </a:lnTo>
                <a:lnTo>
                  <a:pt x="2796711" y="552838"/>
                </a:lnTo>
                <a:lnTo>
                  <a:pt x="2796711" y="542407"/>
                </a:lnTo>
                <a:lnTo>
                  <a:pt x="2807146" y="531976"/>
                </a:lnTo>
                <a:lnTo>
                  <a:pt x="2817582" y="531976"/>
                </a:lnTo>
                <a:lnTo>
                  <a:pt x="2817582" y="521545"/>
                </a:lnTo>
                <a:lnTo>
                  <a:pt x="2828017" y="511114"/>
                </a:lnTo>
                <a:lnTo>
                  <a:pt x="2838453" y="511114"/>
                </a:lnTo>
                <a:lnTo>
                  <a:pt x="2838453" y="500683"/>
                </a:lnTo>
                <a:lnTo>
                  <a:pt x="2848888" y="490252"/>
                </a:lnTo>
                <a:lnTo>
                  <a:pt x="2859324" y="490252"/>
                </a:lnTo>
                <a:lnTo>
                  <a:pt x="2859324" y="479821"/>
                </a:lnTo>
                <a:lnTo>
                  <a:pt x="2869759" y="469390"/>
                </a:lnTo>
                <a:lnTo>
                  <a:pt x="2880195" y="458959"/>
                </a:lnTo>
                <a:lnTo>
                  <a:pt x="2890630" y="448529"/>
                </a:lnTo>
                <a:lnTo>
                  <a:pt x="2890630" y="438098"/>
                </a:lnTo>
                <a:lnTo>
                  <a:pt x="2901066" y="438098"/>
                </a:lnTo>
                <a:lnTo>
                  <a:pt x="2911501" y="427667"/>
                </a:lnTo>
                <a:lnTo>
                  <a:pt x="2911501" y="417236"/>
                </a:lnTo>
                <a:lnTo>
                  <a:pt x="2921937" y="417236"/>
                </a:lnTo>
                <a:lnTo>
                  <a:pt x="2932372" y="406805"/>
                </a:lnTo>
                <a:lnTo>
                  <a:pt x="2932372" y="396374"/>
                </a:lnTo>
                <a:lnTo>
                  <a:pt x="2942808" y="385943"/>
                </a:lnTo>
                <a:lnTo>
                  <a:pt x="2953243" y="385943"/>
                </a:lnTo>
                <a:lnTo>
                  <a:pt x="2953243" y="375512"/>
                </a:lnTo>
                <a:lnTo>
                  <a:pt x="2963679" y="365081"/>
                </a:lnTo>
                <a:lnTo>
                  <a:pt x="2974114" y="354650"/>
                </a:lnTo>
                <a:lnTo>
                  <a:pt x="2984550" y="344219"/>
                </a:lnTo>
                <a:lnTo>
                  <a:pt x="2984550" y="333789"/>
                </a:lnTo>
                <a:lnTo>
                  <a:pt x="2994985" y="323358"/>
                </a:lnTo>
                <a:lnTo>
                  <a:pt x="3005421" y="323358"/>
                </a:lnTo>
                <a:lnTo>
                  <a:pt x="3005421" y="312927"/>
                </a:lnTo>
                <a:lnTo>
                  <a:pt x="3015856" y="302496"/>
                </a:lnTo>
                <a:lnTo>
                  <a:pt x="3026292" y="292065"/>
                </a:lnTo>
                <a:lnTo>
                  <a:pt x="3036727" y="281634"/>
                </a:lnTo>
                <a:lnTo>
                  <a:pt x="3047163" y="271203"/>
                </a:lnTo>
                <a:lnTo>
                  <a:pt x="3047163" y="260772"/>
                </a:lnTo>
                <a:lnTo>
                  <a:pt x="3057598" y="260772"/>
                </a:lnTo>
                <a:lnTo>
                  <a:pt x="3068033" y="250341"/>
                </a:lnTo>
                <a:lnTo>
                  <a:pt x="3068033" y="239910"/>
                </a:lnTo>
                <a:lnTo>
                  <a:pt x="3078469" y="229479"/>
                </a:lnTo>
                <a:lnTo>
                  <a:pt x="3088904" y="229479"/>
                </a:lnTo>
                <a:lnTo>
                  <a:pt x="3088904" y="219049"/>
                </a:lnTo>
                <a:lnTo>
                  <a:pt x="3099340" y="208618"/>
                </a:lnTo>
                <a:lnTo>
                  <a:pt x="3099340" y="198187"/>
                </a:lnTo>
                <a:lnTo>
                  <a:pt x="3109775" y="198187"/>
                </a:lnTo>
                <a:lnTo>
                  <a:pt x="3120211" y="187756"/>
                </a:lnTo>
                <a:lnTo>
                  <a:pt x="3120211" y="177325"/>
                </a:lnTo>
                <a:lnTo>
                  <a:pt x="3130646" y="177325"/>
                </a:lnTo>
                <a:lnTo>
                  <a:pt x="3141082" y="166894"/>
                </a:lnTo>
                <a:lnTo>
                  <a:pt x="3141082" y="156463"/>
                </a:lnTo>
                <a:lnTo>
                  <a:pt x="3151517" y="156463"/>
                </a:lnTo>
                <a:lnTo>
                  <a:pt x="3161953" y="146032"/>
                </a:lnTo>
                <a:lnTo>
                  <a:pt x="3161953" y="135601"/>
                </a:lnTo>
                <a:lnTo>
                  <a:pt x="3172388" y="135601"/>
                </a:lnTo>
                <a:lnTo>
                  <a:pt x="3182824" y="125170"/>
                </a:lnTo>
                <a:lnTo>
                  <a:pt x="3193259" y="114739"/>
                </a:lnTo>
                <a:lnTo>
                  <a:pt x="3203695" y="104309"/>
                </a:lnTo>
                <a:lnTo>
                  <a:pt x="3214130" y="93878"/>
                </a:lnTo>
                <a:lnTo>
                  <a:pt x="3224566" y="83447"/>
                </a:lnTo>
                <a:lnTo>
                  <a:pt x="3235001" y="83447"/>
                </a:lnTo>
                <a:lnTo>
                  <a:pt x="3235001" y="73016"/>
                </a:lnTo>
                <a:lnTo>
                  <a:pt x="3245437" y="73016"/>
                </a:lnTo>
                <a:lnTo>
                  <a:pt x="3255872" y="62585"/>
                </a:lnTo>
                <a:lnTo>
                  <a:pt x="3266308" y="52154"/>
                </a:lnTo>
                <a:lnTo>
                  <a:pt x="3276743" y="52154"/>
                </a:lnTo>
                <a:lnTo>
                  <a:pt x="3287179" y="41723"/>
                </a:lnTo>
                <a:lnTo>
                  <a:pt x="3297614" y="41723"/>
                </a:lnTo>
                <a:lnTo>
                  <a:pt x="3297614" y="31292"/>
                </a:lnTo>
                <a:lnTo>
                  <a:pt x="3308050" y="31292"/>
                </a:lnTo>
                <a:lnTo>
                  <a:pt x="3318485" y="20861"/>
                </a:lnTo>
                <a:lnTo>
                  <a:pt x="3328921" y="20861"/>
                </a:lnTo>
                <a:lnTo>
                  <a:pt x="3339356" y="20861"/>
                </a:lnTo>
                <a:lnTo>
                  <a:pt x="3349792" y="10430"/>
                </a:lnTo>
                <a:lnTo>
                  <a:pt x="3360227" y="10430"/>
                </a:lnTo>
                <a:lnTo>
                  <a:pt x="3370663" y="10430"/>
                </a:lnTo>
                <a:lnTo>
                  <a:pt x="3381098" y="0"/>
                </a:lnTo>
                <a:lnTo>
                  <a:pt x="3391534" y="0"/>
                </a:lnTo>
                <a:lnTo>
                  <a:pt x="3401969" y="0"/>
                </a:lnTo>
                <a:lnTo>
                  <a:pt x="3485453" y="0"/>
                </a:lnTo>
                <a:lnTo>
                  <a:pt x="3485453" y="10430"/>
                </a:lnTo>
                <a:lnTo>
                  <a:pt x="3495889" y="10430"/>
                </a:lnTo>
                <a:lnTo>
                  <a:pt x="3506324" y="10430"/>
                </a:lnTo>
                <a:lnTo>
                  <a:pt x="3516760" y="10430"/>
                </a:lnTo>
                <a:lnTo>
                  <a:pt x="3527195" y="20861"/>
                </a:lnTo>
                <a:lnTo>
                  <a:pt x="3537631" y="20861"/>
                </a:lnTo>
                <a:lnTo>
                  <a:pt x="3548066" y="31292"/>
                </a:lnTo>
                <a:lnTo>
                  <a:pt x="3558502" y="31292"/>
                </a:lnTo>
                <a:lnTo>
                  <a:pt x="3568937" y="41723"/>
                </a:lnTo>
                <a:lnTo>
                  <a:pt x="3579372" y="41723"/>
                </a:lnTo>
                <a:lnTo>
                  <a:pt x="3579372" y="52154"/>
                </a:lnTo>
                <a:lnTo>
                  <a:pt x="3589808" y="52154"/>
                </a:lnTo>
                <a:lnTo>
                  <a:pt x="3600243" y="52154"/>
                </a:lnTo>
                <a:lnTo>
                  <a:pt x="3600243" y="62585"/>
                </a:lnTo>
                <a:lnTo>
                  <a:pt x="3610679" y="62585"/>
                </a:lnTo>
                <a:lnTo>
                  <a:pt x="3621114" y="73016"/>
                </a:lnTo>
                <a:lnTo>
                  <a:pt x="3631550" y="83447"/>
                </a:lnTo>
                <a:lnTo>
                  <a:pt x="3641985" y="83447"/>
                </a:lnTo>
                <a:lnTo>
                  <a:pt x="3641985" y="93878"/>
                </a:lnTo>
                <a:lnTo>
                  <a:pt x="3652421" y="93878"/>
                </a:lnTo>
                <a:lnTo>
                  <a:pt x="3652421" y="104309"/>
                </a:lnTo>
                <a:lnTo>
                  <a:pt x="3662856" y="104309"/>
                </a:lnTo>
                <a:lnTo>
                  <a:pt x="3673292" y="114739"/>
                </a:lnTo>
                <a:lnTo>
                  <a:pt x="3673292" y="125170"/>
                </a:lnTo>
                <a:lnTo>
                  <a:pt x="3683727" y="125170"/>
                </a:lnTo>
                <a:lnTo>
                  <a:pt x="3694163" y="135601"/>
                </a:lnTo>
                <a:lnTo>
                  <a:pt x="3756776" y="198187"/>
                </a:lnTo>
                <a:lnTo>
                  <a:pt x="3756776" y="208618"/>
                </a:lnTo>
                <a:lnTo>
                  <a:pt x="3767211" y="208618"/>
                </a:lnTo>
                <a:lnTo>
                  <a:pt x="3767211" y="219049"/>
                </a:lnTo>
                <a:lnTo>
                  <a:pt x="3777647" y="229479"/>
                </a:lnTo>
                <a:lnTo>
                  <a:pt x="3788082" y="229479"/>
                </a:lnTo>
                <a:lnTo>
                  <a:pt x="3788082" y="239910"/>
                </a:lnTo>
                <a:lnTo>
                  <a:pt x="3798518" y="250341"/>
                </a:lnTo>
                <a:lnTo>
                  <a:pt x="3808953" y="260772"/>
                </a:lnTo>
                <a:lnTo>
                  <a:pt x="3819389" y="271203"/>
                </a:lnTo>
                <a:lnTo>
                  <a:pt x="3829824" y="281634"/>
                </a:lnTo>
                <a:lnTo>
                  <a:pt x="3829824" y="292065"/>
                </a:lnTo>
                <a:lnTo>
                  <a:pt x="3840260" y="292065"/>
                </a:lnTo>
                <a:lnTo>
                  <a:pt x="3850695" y="302496"/>
                </a:lnTo>
                <a:lnTo>
                  <a:pt x="3850695" y="312927"/>
                </a:lnTo>
                <a:lnTo>
                  <a:pt x="3861131" y="323358"/>
                </a:lnTo>
                <a:lnTo>
                  <a:pt x="3871566" y="333789"/>
                </a:lnTo>
                <a:lnTo>
                  <a:pt x="3882002" y="344219"/>
                </a:lnTo>
                <a:lnTo>
                  <a:pt x="3882002" y="354650"/>
                </a:lnTo>
                <a:lnTo>
                  <a:pt x="3892437" y="354650"/>
                </a:lnTo>
                <a:lnTo>
                  <a:pt x="3902873" y="365081"/>
                </a:lnTo>
                <a:lnTo>
                  <a:pt x="3902873" y="375512"/>
                </a:lnTo>
                <a:lnTo>
                  <a:pt x="3913308" y="385943"/>
                </a:lnTo>
                <a:lnTo>
                  <a:pt x="3923744" y="385943"/>
                </a:lnTo>
                <a:lnTo>
                  <a:pt x="3923744" y="396374"/>
                </a:lnTo>
                <a:lnTo>
                  <a:pt x="3934179" y="406805"/>
                </a:lnTo>
                <a:lnTo>
                  <a:pt x="3944615" y="417236"/>
                </a:lnTo>
                <a:lnTo>
                  <a:pt x="3955050" y="427667"/>
                </a:lnTo>
                <a:lnTo>
                  <a:pt x="3965486" y="438098"/>
                </a:lnTo>
                <a:lnTo>
                  <a:pt x="3975921" y="448529"/>
                </a:lnTo>
                <a:lnTo>
                  <a:pt x="3975921" y="458959"/>
                </a:lnTo>
                <a:lnTo>
                  <a:pt x="3986357" y="469390"/>
                </a:lnTo>
                <a:lnTo>
                  <a:pt x="3996792" y="469390"/>
                </a:lnTo>
                <a:lnTo>
                  <a:pt x="3996792" y="479821"/>
                </a:lnTo>
                <a:lnTo>
                  <a:pt x="4007228" y="490252"/>
                </a:lnTo>
                <a:lnTo>
                  <a:pt x="4017663" y="490252"/>
                </a:lnTo>
                <a:lnTo>
                  <a:pt x="4017663" y="500683"/>
                </a:lnTo>
                <a:lnTo>
                  <a:pt x="4028099" y="511114"/>
                </a:lnTo>
                <a:lnTo>
                  <a:pt x="4038534" y="511114"/>
                </a:lnTo>
                <a:lnTo>
                  <a:pt x="4038534" y="521545"/>
                </a:lnTo>
                <a:lnTo>
                  <a:pt x="4048970" y="531976"/>
                </a:lnTo>
                <a:lnTo>
                  <a:pt x="4059405" y="531976"/>
                </a:lnTo>
                <a:lnTo>
                  <a:pt x="4059405" y="542407"/>
                </a:lnTo>
                <a:lnTo>
                  <a:pt x="4069841" y="552838"/>
                </a:lnTo>
                <a:lnTo>
                  <a:pt x="4080276" y="552838"/>
                </a:lnTo>
                <a:lnTo>
                  <a:pt x="4080276" y="563269"/>
                </a:lnTo>
                <a:lnTo>
                  <a:pt x="4090711" y="573699"/>
                </a:lnTo>
                <a:lnTo>
                  <a:pt x="4101147" y="584130"/>
                </a:lnTo>
                <a:lnTo>
                  <a:pt x="4111582" y="584130"/>
                </a:lnTo>
                <a:lnTo>
                  <a:pt x="4111582" y="594561"/>
                </a:lnTo>
                <a:lnTo>
                  <a:pt x="4122018" y="594561"/>
                </a:lnTo>
                <a:lnTo>
                  <a:pt x="4132453" y="604992"/>
                </a:lnTo>
                <a:lnTo>
                  <a:pt x="4132453" y="615423"/>
                </a:lnTo>
                <a:lnTo>
                  <a:pt x="4142889" y="615423"/>
                </a:lnTo>
                <a:lnTo>
                  <a:pt x="4153324" y="625854"/>
                </a:lnTo>
                <a:lnTo>
                  <a:pt x="4163760" y="636285"/>
                </a:lnTo>
                <a:lnTo>
                  <a:pt x="4174195" y="636285"/>
                </a:lnTo>
                <a:lnTo>
                  <a:pt x="4174195" y="646716"/>
                </a:lnTo>
                <a:lnTo>
                  <a:pt x="4184631" y="646716"/>
                </a:lnTo>
                <a:lnTo>
                  <a:pt x="4195066" y="657147"/>
                </a:lnTo>
                <a:lnTo>
                  <a:pt x="4205502" y="667578"/>
                </a:lnTo>
                <a:lnTo>
                  <a:pt x="4215937" y="678009"/>
                </a:lnTo>
                <a:lnTo>
                  <a:pt x="4226373" y="678009"/>
                </a:lnTo>
                <a:lnTo>
                  <a:pt x="4236808" y="688439"/>
                </a:lnTo>
                <a:lnTo>
                  <a:pt x="4247244" y="688439"/>
                </a:lnTo>
                <a:lnTo>
                  <a:pt x="4247244" y="698870"/>
                </a:lnTo>
                <a:lnTo>
                  <a:pt x="4257679" y="698870"/>
                </a:lnTo>
                <a:lnTo>
                  <a:pt x="4268115" y="709301"/>
                </a:lnTo>
                <a:lnTo>
                  <a:pt x="4278550" y="709301"/>
                </a:lnTo>
                <a:lnTo>
                  <a:pt x="4288986" y="719732"/>
                </a:lnTo>
                <a:lnTo>
                  <a:pt x="4299421" y="719732"/>
                </a:lnTo>
                <a:lnTo>
                  <a:pt x="4309857" y="730163"/>
                </a:lnTo>
                <a:lnTo>
                  <a:pt x="4320292" y="730163"/>
                </a:lnTo>
                <a:lnTo>
                  <a:pt x="4320292" y="740594"/>
                </a:lnTo>
                <a:lnTo>
                  <a:pt x="4330728" y="740594"/>
                </a:lnTo>
                <a:lnTo>
                  <a:pt x="4341163" y="740594"/>
                </a:lnTo>
                <a:lnTo>
                  <a:pt x="4341163" y="751025"/>
                </a:lnTo>
                <a:lnTo>
                  <a:pt x="4351599" y="751025"/>
                </a:lnTo>
                <a:lnTo>
                  <a:pt x="4362034" y="751025"/>
                </a:lnTo>
                <a:lnTo>
                  <a:pt x="4362034" y="761456"/>
                </a:lnTo>
                <a:lnTo>
                  <a:pt x="4372470" y="761456"/>
                </a:lnTo>
                <a:lnTo>
                  <a:pt x="4382905" y="761456"/>
                </a:lnTo>
                <a:lnTo>
                  <a:pt x="4393341" y="771887"/>
                </a:lnTo>
                <a:lnTo>
                  <a:pt x="4403776" y="771887"/>
                </a:lnTo>
                <a:lnTo>
                  <a:pt x="4414212" y="771887"/>
                </a:lnTo>
                <a:lnTo>
                  <a:pt x="4414212" y="782318"/>
                </a:lnTo>
                <a:lnTo>
                  <a:pt x="4424647" y="782318"/>
                </a:lnTo>
                <a:lnTo>
                  <a:pt x="4435083" y="782318"/>
                </a:lnTo>
                <a:lnTo>
                  <a:pt x="4445518" y="782318"/>
                </a:lnTo>
                <a:lnTo>
                  <a:pt x="4455954" y="792749"/>
                </a:lnTo>
                <a:lnTo>
                  <a:pt x="4466389" y="792749"/>
                </a:lnTo>
                <a:lnTo>
                  <a:pt x="4476825" y="792749"/>
                </a:lnTo>
                <a:lnTo>
                  <a:pt x="4487260" y="792749"/>
                </a:lnTo>
                <a:lnTo>
                  <a:pt x="4497696" y="803179"/>
                </a:lnTo>
                <a:lnTo>
                  <a:pt x="4508131" y="803179"/>
                </a:lnTo>
                <a:lnTo>
                  <a:pt x="4518567" y="803179"/>
                </a:lnTo>
                <a:lnTo>
                  <a:pt x="4529002" y="803179"/>
                </a:lnTo>
                <a:lnTo>
                  <a:pt x="4529002" y="813610"/>
                </a:lnTo>
                <a:lnTo>
                  <a:pt x="4591615" y="813610"/>
                </a:lnTo>
                <a:lnTo>
                  <a:pt x="4591615" y="824041"/>
                </a:lnTo>
                <a:lnTo>
                  <a:pt x="4664663" y="824041"/>
                </a:lnTo>
                <a:lnTo>
                  <a:pt x="4675099" y="834472"/>
                </a:lnTo>
                <a:lnTo>
                  <a:pt x="4779454" y="834472"/>
                </a:lnTo>
                <a:lnTo>
                  <a:pt x="4883809" y="844903"/>
                </a:lnTo>
                <a:lnTo>
                  <a:pt x="6856116" y="844903"/>
                </a:lnTo>
                <a:lnTo>
                  <a:pt x="6970907" y="844903"/>
                </a:lnTo>
              </a:path>
            </a:pathLst>
          </a:custGeom>
          <a:ln w="20861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4330455" y="3942968"/>
            <a:ext cx="415290" cy="3251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1430" algn="ctr">
              <a:lnSpc>
                <a:spcPct val="100000"/>
              </a:lnSpc>
              <a:spcBef>
                <a:spcPts val="425"/>
              </a:spcBef>
            </a:pPr>
            <a:r>
              <a:rPr sz="650" b="1" spc="-30" dirty="0">
                <a:latin typeface="Segoe UI"/>
                <a:cs typeface="Segoe UI"/>
              </a:rPr>
              <a:t>1.4</a:t>
            </a:r>
            <a:endParaRPr sz="650">
              <a:latin typeface="Segoe UI"/>
              <a:cs typeface="Segoe UI"/>
            </a:endParaRPr>
          </a:p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sz="700" b="1" spc="-30" dirty="0">
                <a:latin typeface="Segoe UI"/>
                <a:cs typeface="Segoe UI"/>
              </a:rPr>
              <a:t>D</a:t>
            </a:r>
            <a:r>
              <a:rPr sz="700" b="1" spc="-40" dirty="0">
                <a:latin typeface="Segoe UI"/>
                <a:cs typeface="Segoe UI"/>
              </a:rPr>
              <a:t>i</a:t>
            </a:r>
            <a:r>
              <a:rPr sz="700" b="1" spc="25" dirty="0">
                <a:latin typeface="Segoe UI"/>
                <a:cs typeface="Segoe UI"/>
              </a:rPr>
              <a:t>a</a:t>
            </a:r>
            <a:r>
              <a:rPr sz="700" b="1" spc="5" dirty="0">
                <a:latin typeface="Segoe UI"/>
                <a:cs typeface="Segoe UI"/>
              </a:rPr>
              <a:t>m</a:t>
            </a:r>
            <a:r>
              <a:rPr sz="700" b="1" spc="20" dirty="0">
                <a:latin typeface="Segoe UI"/>
                <a:cs typeface="Segoe UI"/>
              </a:rPr>
              <a:t>e</a:t>
            </a:r>
            <a:r>
              <a:rPr sz="700" b="1" spc="-35" dirty="0">
                <a:latin typeface="Segoe UI"/>
                <a:cs typeface="Segoe UI"/>
              </a:rPr>
              <a:t>t</a:t>
            </a:r>
            <a:r>
              <a:rPr sz="700" b="1" spc="20" dirty="0">
                <a:latin typeface="Segoe UI"/>
                <a:cs typeface="Segoe UI"/>
              </a:rPr>
              <a:t>e</a:t>
            </a:r>
            <a:r>
              <a:rPr sz="700" b="1" spc="-5" dirty="0">
                <a:latin typeface="Segoe UI"/>
                <a:cs typeface="Segoe UI"/>
              </a:rPr>
              <a:t>r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91476" y="3268436"/>
            <a:ext cx="150495" cy="459105"/>
          </a:xfrm>
          <a:prstGeom prst="rect">
            <a:avLst/>
          </a:prstGeom>
        </p:spPr>
        <p:txBody>
          <a:bodyPr vert="vert270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700" b="1" spc="-25" dirty="0">
                <a:latin typeface="Segoe UI"/>
                <a:cs typeface="Segoe UI"/>
              </a:rPr>
              <a:t>Probability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765131" y="2919811"/>
            <a:ext cx="76327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15" dirty="0">
                <a:solidFill>
                  <a:srgbClr val="931313"/>
                </a:solidFill>
                <a:latin typeface="Segoe UI"/>
                <a:cs typeface="Segoe UI"/>
              </a:rPr>
              <a:t>Lower</a:t>
            </a:r>
            <a:r>
              <a:rPr sz="650" b="1" spc="-40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650" b="1" spc="-15" dirty="0">
                <a:solidFill>
                  <a:srgbClr val="931313"/>
                </a:solidFill>
                <a:latin typeface="Segoe UI"/>
                <a:cs typeface="Segoe UI"/>
              </a:rPr>
              <a:t>Specification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1055977" y="4716201"/>
            <a:ext cx="6971030" cy="897255"/>
          </a:xfrm>
          <a:custGeom>
            <a:avLst/>
            <a:gdLst/>
            <a:ahLst/>
            <a:cxnLst/>
            <a:rect l="l" t="t" r="r" b="b"/>
            <a:pathLst>
              <a:path w="6971030" h="897254">
                <a:moveTo>
                  <a:pt x="0" y="0"/>
                </a:moveTo>
                <a:lnTo>
                  <a:pt x="6970907" y="0"/>
                </a:lnTo>
                <a:lnTo>
                  <a:pt x="6970907" y="897047"/>
                </a:lnTo>
                <a:lnTo>
                  <a:pt x="0" y="89704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640769" y="5613255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858107" y="5613256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085881" y="5613256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313655" y="5613256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541428" y="5613257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758767" y="5613257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986541" y="5613258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214314" y="5613258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442088" y="5613258"/>
            <a:ext cx="0" cy="4191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0"/>
                </a:moveTo>
                <a:lnTo>
                  <a:pt x="0" y="41723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055975" y="4716201"/>
            <a:ext cx="6971030" cy="0"/>
          </a:xfrm>
          <a:custGeom>
            <a:avLst/>
            <a:gdLst/>
            <a:ahLst/>
            <a:cxnLst/>
            <a:rect l="l" t="t" r="r" b="b"/>
            <a:pathLst>
              <a:path w="6971030">
                <a:moveTo>
                  <a:pt x="0" y="0"/>
                </a:moveTo>
                <a:lnTo>
                  <a:pt x="6970907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055975" y="5613259"/>
            <a:ext cx="6971030" cy="0"/>
          </a:xfrm>
          <a:custGeom>
            <a:avLst/>
            <a:gdLst/>
            <a:ahLst/>
            <a:cxnLst/>
            <a:rect l="l" t="t" r="r" b="b"/>
            <a:pathLst>
              <a:path w="6971030">
                <a:moveTo>
                  <a:pt x="0" y="0"/>
                </a:moveTo>
                <a:lnTo>
                  <a:pt x="6970907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7575892" y="5652709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8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793230" y="5652709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7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021003" y="5652709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6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248778" y="5652709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5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693890" y="5652709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3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921662" y="5652709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2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149436" y="5652709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1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377210" y="5652709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1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0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1003798" y="5008262"/>
            <a:ext cx="52705" cy="0"/>
          </a:xfrm>
          <a:custGeom>
            <a:avLst/>
            <a:gdLst/>
            <a:ahLst/>
            <a:cxnLst/>
            <a:rect l="l" t="t" r="r" b="b"/>
            <a:pathLst>
              <a:path w="52705">
                <a:moveTo>
                  <a:pt x="52177" y="0"/>
                </a:moveTo>
                <a:lnTo>
                  <a:pt x="0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003798" y="5310759"/>
            <a:ext cx="52705" cy="0"/>
          </a:xfrm>
          <a:custGeom>
            <a:avLst/>
            <a:gdLst/>
            <a:ahLst/>
            <a:cxnLst/>
            <a:rect l="l" t="t" r="r" b="b"/>
            <a:pathLst>
              <a:path w="52705">
                <a:moveTo>
                  <a:pt x="52177" y="0"/>
                </a:moveTo>
                <a:lnTo>
                  <a:pt x="0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003798" y="5613256"/>
            <a:ext cx="52705" cy="0"/>
          </a:xfrm>
          <a:custGeom>
            <a:avLst/>
            <a:gdLst/>
            <a:ahLst/>
            <a:cxnLst/>
            <a:rect l="l" t="t" r="r" b="b"/>
            <a:pathLst>
              <a:path w="52705">
                <a:moveTo>
                  <a:pt x="52177" y="0"/>
                </a:moveTo>
                <a:lnTo>
                  <a:pt x="0" y="0"/>
                </a:lnTo>
              </a:path>
            </a:pathLst>
          </a:custGeom>
          <a:ln w="1043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026882" y="4716198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4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055975" y="4716199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4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1043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876307" y="5548400"/>
            <a:ext cx="13462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50" dirty="0">
                <a:latin typeface="Segoe UI"/>
                <a:cs typeface="Segoe UI"/>
              </a:rPr>
              <a:t>0</a:t>
            </a:r>
            <a:r>
              <a:rPr sz="650" b="1" spc="-15" dirty="0">
                <a:latin typeface="Segoe UI"/>
                <a:cs typeface="Segoe UI"/>
              </a:rPr>
              <a:t>.</a:t>
            </a:r>
            <a:r>
              <a:rPr sz="650" b="1" spc="-10" dirty="0">
                <a:latin typeface="Segoe UI"/>
                <a:cs typeface="Segoe UI"/>
              </a:rPr>
              <a:t>0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2527379" y="4716197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4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20870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478816" y="4716197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4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10435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471994" y="4716198"/>
            <a:ext cx="0" cy="897255"/>
          </a:xfrm>
          <a:custGeom>
            <a:avLst/>
            <a:gdLst/>
            <a:ahLst/>
            <a:cxnLst/>
            <a:rect l="l" t="t" r="r" b="b"/>
            <a:pathLst>
              <a:path h="897254">
                <a:moveTo>
                  <a:pt x="0" y="897058"/>
                </a:moveTo>
                <a:lnTo>
                  <a:pt x="0" y="0"/>
                </a:lnTo>
              </a:path>
            </a:pathLst>
          </a:custGeom>
          <a:ln w="20870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055975" y="4768351"/>
            <a:ext cx="6971030" cy="845185"/>
          </a:xfrm>
          <a:custGeom>
            <a:avLst/>
            <a:gdLst/>
            <a:ahLst/>
            <a:cxnLst/>
            <a:rect l="l" t="t" r="r" b="b"/>
            <a:pathLst>
              <a:path w="6971030" h="845185">
                <a:moveTo>
                  <a:pt x="0" y="844903"/>
                </a:moveTo>
                <a:lnTo>
                  <a:pt x="0" y="844903"/>
                </a:lnTo>
                <a:lnTo>
                  <a:pt x="1982743" y="844903"/>
                </a:lnTo>
                <a:lnTo>
                  <a:pt x="2087097" y="834472"/>
                </a:lnTo>
                <a:lnTo>
                  <a:pt x="2191452" y="834472"/>
                </a:lnTo>
                <a:lnTo>
                  <a:pt x="2191452" y="824041"/>
                </a:lnTo>
                <a:lnTo>
                  <a:pt x="2264501" y="824041"/>
                </a:lnTo>
                <a:lnTo>
                  <a:pt x="2274936" y="813610"/>
                </a:lnTo>
                <a:lnTo>
                  <a:pt x="2327114" y="813610"/>
                </a:lnTo>
                <a:lnTo>
                  <a:pt x="2337549" y="803179"/>
                </a:lnTo>
                <a:lnTo>
                  <a:pt x="2347985" y="803179"/>
                </a:lnTo>
                <a:lnTo>
                  <a:pt x="2358420" y="803179"/>
                </a:lnTo>
                <a:lnTo>
                  <a:pt x="2368856" y="803179"/>
                </a:lnTo>
                <a:lnTo>
                  <a:pt x="2379291" y="792749"/>
                </a:lnTo>
                <a:lnTo>
                  <a:pt x="2389727" y="792749"/>
                </a:lnTo>
                <a:lnTo>
                  <a:pt x="2400162" y="792749"/>
                </a:lnTo>
                <a:lnTo>
                  <a:pt x="2410598" y="792749"/>
                </a:lnTo>
                <a:lnTo>
                  <a:pt x="2421033" y="782318"/>
                </a:lnTo>
                <a:lnTo>
                  <a:pt x="2431469" y="782318"/>
                </a:lnTo>
                <a:lnTo>
                  <a:pt x="2441904" y="782318"/>
                </a:lnTo>
                <a:lnTo>
                  <a:pt x="2452340" y="771887"/>
                </a:lnTo>
                <a:lnTo>
                  <a:pt x="2462775" y="771887"/>
                </a:lnTo>
                <a:lnTo>
                  <a:pt x="2473211" y="771887"/>
                </a:lnTo>
                <a:lnTo>
                  <a:pt x="2473211" y="761456"/>
                </a:lnTo>
                <a:lnTo>
                  <a:pt x="2483646" y="761456"/>
                </a:lnTo>
                <a:lnTo>
                  <a:pt x="2494082" y="761456"/>
                </a:lnTo>
                <a:lnTo>
                  <a:pt x="2504517" y="751025"/>
                </a:lnTo>
                <a:lnTo>
                  <a:pt x="2514953" y="751025"/>
                </a:lnTo>
                <a:lnTo>
                  <a:pt x="2525388" y="740594"/>
                </a:lnTo>
                <a:lnTo>
                  <a:pt x="2535824" y="740594"/>
                </a:lnTo>
                <a:lnTo>
                  <a:pt x="2546259" y="730163"/>
                </a:lnTo>
                <a:lnTo>
                  <a:pt x="2556694" y="730163"/>
                </a:lnTo>
                <a:lnTo>
                  <a:pt x="2567130" y="719732"/>
                </a:lnTo>
                <a:lnTo>
                  <a:pt x="2577565" y="719732"/>
                </a:lnTo>
                <a:lnTo>
                  <a:pt x="2588001" y="709301"/>
                </a:lnTo>
                <a:lnTo>
                  <a:pt x="2598436" y="709301"/>
                </a:lnTo>
                <a:lnTo>
                  <a:pt x="2608872" y="698870"/>
                </a:lnTo>
                <a:lnTo>
                  <a:pt x="2619307" y="688439"/>
                </a:lnTo>
                <a:lnTo>
                  <a:pt x="2629743" y="688439"/>
                </a:lnTo>
                <a:lnTo>
                  <a:pt x="2629743" y="678009"/>
                </a:lnTo>
                <a:lnTo>
                  <a:pt x="2640178" y="678009"/>
                </a:lnTo>
                <a:lnTo>
                  <a:pt x="2650614" y="678009"/>
                </a:lnTo>
                <a:lnTo>
                  <a:pt x="2650614" y="667578"/>
                </a:lnTo>
                <a:lnTo>
                  <a:pt x="2661049" y="667578"/>
                </a:lnTo>
                <a:lnTo>
                  <a:pt x="2661049" y="657147"/>
                </a:lnTo>
                <a:lnTo>
                  <a:pt x="2671485" y="657147"/>
                </a:lnTo>
                <a:lnTo>
                  <a:pt x="2681920" y="646716"/>
                </a:lnTo>
                <a:lnTo>
                  <a:pt x="2692356" y="636285"/>
                </a:lnTo>
                <a:lnTo>
                  <a:pt x="2702791" y="636285"/>
                </a:lnTo>
                <a:lnTo>
                  <a:pt x="2702791" y="625854"/>
                </a:lnTo>
                <a:lnTo>
                  <a:pt x="2713227" y="625854"/>
                </a:lnTo>
                <a:lnTo>
                  <a:pt x="2765404" y="573699"/>
                </a:lnTo>
                <a:lnTo>
                  <a:pt x="2775840" y="573699"/>
                </a:lnTo>
                <a:lnTo>
                  <a:pt x="2775840" y="563269"/>
                </a:lnTo>
                <a:lnTo>
                  <a:pt x="2786275" y="552838"/>
                </a:lnTo>
                <a:lnTo>
                  <a:pt x="2796711" y="552838"/>
                </a:lnTo>
                <a:lnTo>
                  <a:pt x="2796711" y="542407"/>
                </a:lnTo>
                <a:lnTo>
                  <a:pt x="2807146" y="531976"/>
                </a:lnTo>
                <a:lnTo>
                  <a:pt x="2817582" y="531976"/>
                </a:lnTo>
                <a:lnTo>
                  <a:pt x="2817582" y="521545"/>
                </a:lnTo>
                <a:lnTo>
                  <a:pt x="2828017" y="511114"/>
                </a:lnTo>
                <a:lnTo>
                  <a:pt x="2838453" y="511114"/>
                </a:lnTo>
                <a:lnTo>
                  <a:pt x="2838453" y="500683"/>
                </a:lnTo>
                <a:lnTo>
                  <a:pt x="2848888" y="490252"/>
                </a:lnTo>
                <a:lnTo>
                  <a:pt x="2859324" y="490252"/>
                </a:lnTo>
                <a:lnTo>
                  <a:pt x="2859324" y="479821"/>
                </a:lnTo>
                <a:lnTo>
                  <a:pt x="2869759" y="469390"/>
                </a:lnTo>
                <a:lnTo>
                  <a:pt x="2880195" y="458959"/>
                </a:lnTo>
                <a:lnTo>
                  <a:pt x="2890630" y="448529"/>
                </a:lnTo>
                <a:lnTo>
                  <a:pt x="2890630" y="438098"/>
                </a:lnTo>
                <a:lnTo>
                  <a:pt x="2901066" y="438098"/>
                </a:lnTo>
                <a:lnTo>
                  <a:pt x="2911501" y="427667"/>
                </a:lnTo>
                <a:lnTo>
                  <a:pt x="2911501" y="417236"/>
                </a:lnTo>
                <a:lnTo>
                  <a:pt x="2921937" y="417236"/>
                </a:lnTo>
                <a:lnTo>
                  <a:pt x="2932372" y="406805"/>
                </a:lnTo>
                <a:lnTo>
                  <a:pt x="2932372" y="396374"/>
                </a:lnTo>
                <a:lnTo>
                  <a:pt x="2942808" y="385943"/>
                </a:lnTo>
                <a:lnTo>
                  <a:pt x="2953243" y="385943"/>
                </a:lnTo>
                <a:lnTo>
                  <a:pt x="2953243" y="375512"/>
                </a:lnTo>
                <a:lnTo>
                  <a:pt x="2963679" y="365081"/>
                </a:lnTo>
                <a:lnTo>
                  <a:pt x="2974114" y="354650"/>
                </a:lnTo>
                <a:lnTo>
                  <a:pt x="2984550" y="344219"/>
                </a:lnTo>
                <a:lnTo>
                  <a:pt x="2984550" y="333789"/>
                </a:lnTo>
                <a:lnTo>
                  <a:pt x="2994985" y="323358"/>
                </a:lnTo>
                <a:lnTo>
                  <a:pt x="3005421" y="323358"/>
                </a:lnTo>
                <a:lnTo>
                  <a:pt x="3005421" y="312927"/>
                </a:lnTo>
                <a:lnTo>
                  <a:pt x="3015856" y="302496"/>
                </a:lnTo>
                <a:lnTo>
                  <a:pt x="3026292" y="292065"/>
                </a:lnTo>
                <a:lnTo>
                  <a:pt x="3036727" y="281634"/>
                </a:lnTo>
                <a:lnTo>
                  <a:pt x="3047163" y="271203"/>
                </a:lnTo>
                <a:lnTo>
                  <a:pt x="3047163" y="260772"/>
                </a:lnTo>
                <a:lnTo>
                  <a:pt x="3057598" y="260772"/>
                </a:lnTo>
                <a:lnTo>
                  <a:pt x="3068033" y="250341"/>
                </a:lnTo>
                <a:lnTo>
                  <a:pt x="3068033" y="239910"/>
                </a:lnTo>
                <a:lnTo>
                  <a:pt x="3078469" y="229479"/>
                </a:lnTo>
                <a:lnTo>
                  <a:pt x="3088904" y="229479"/>
                </a:lnTo>
                <a:lnTo>
                  <a:pt x="3088904" y="219049"/>
                </a:lnTo>
                <a:lnTo>
                  <a:pt x="3099340" y="208618"/>
                </a:lnTo>
                <a:lnTo>
                  <a:pt x="3099340" y="198187"/>
                </a:lnTo>
                <a:lnTo>
                  <a:pt x="3109775" y="198187"/>
                </a:lnTo>
                <a:lnTo>
                  <a:pt x="3120211" y="187756"/>
                </a:lnTo>
                <a:lnTo>
                  <a:pt x="3120211" y="177325"/>
                </a:lnTo>
                <a:lnTo>
                  <a:pt x="3130646" y="177325"/>
                </a:lnTo>
                <a:lnTo>
                  <a:pt x="3141082" y="166894"/>
                </a:lnTo>
                <a:lnTo>
                  <a:pt x="3141082" y="156463"/>
                </a:lnTo>
                <a:lnTo>
                  <a:pt x="3151517" y="156463"/>
                </a:lnTo>
                <a:lnTo>
                  <a:pt x="3161953" y="146032"/>
                </a:lnTo>
                <a:lnTo>
                  <a:pt x="3161953" y="135601"/>
                </a:lnTo>
                <a:lnTo>
                  <a:pt x="3172388" y="135601"/>
                </a:lnTo>
                <a:lnTo>
                  <a:pt x="3182824" y="125170"/>
                </a:lnTo>
                <a:lnTo>
                  <a:pt x="3193259" y="114739"/>
                </a:lnTo>
                <a:lnTo>
                  <a:pt x="3203695" y="104309"/>
                </a:lnTo>
                <a:lnTo>
                  <a:pt x="3214130" y="93878"/>
                </a:lnTo>
                <a:lnTo>
                  <a:pt x="3224566" y="83447"/>
                </a:lnTo>
                <a:lnTo>
                  <a:pt x="3235001" y="83447"/>
                </a:lnTo>
                <a:lnTo>
                  <a:pt x="3235001" y="73016"/>
                </a:lnTo>
                <a:lnTo>
                  <a:pt x="3245437" y="73016"/>
                </a:lnTo>
                <a:lnTo>
                  <a:pt x="3255872" y="62585"/>
                </a:lnTo>
                <a:lnTo>
                  <a:pt x="3266308" y="52154"/>
                </a:lnTo>
                <a:lnTo>
                  <a:pt x="3276743" y="52154"/>
                </a:lnTo>
                <a:lnTo>
                  <a:pt x="3287179" y="41723"/>
                </a:lnTo>
                <a:lnTo>
                  <a:pt x="3297614" y="41723"/>
                </a:lnTo>
                <a:lnTo>
                  <a:pt x="3297614" y="31292"/>
                </a:lnTo>
                <a:lnTo>
                  <a:pt x="3308050" y="31292"/>
                </a:lnTo>
                <a:lnTo>
                  <a:pt x="3318485" y="20861"/>
                </a:lnTo>
                <a:lnTo>
                  <a:pt x="3328921" y="20861"/>
                </a:lnTo>
                <a:lnTo>
                  <a:pt x="3339356" y="20861"/>
                </a:lnTo>
                <a:lnTo>
                  <a:pt x="3349792" y="10430"/>
                </a:lnTo>
                <a:lnTo>
                  <a:pt x="3360227" y="10430"/>
                </a:lnTo>
                <a:lnTo>
                  <a:pt x="3370663" y="10430"/>
                </a:lnTo>
                <a:lnTo>
                  <a:pt x="3381098" y="0"/>
                </a:lnTo>
                <a:lnTo>
                  <a:pt x="3391534" y="0"/>
                </a:lnTo>
                <a:lnTo>
                  <a:pt x="3401969" y="0"/>
                </a:lnTo>
                <a:lnTo>
                  <a:pt x="3485453" y="0"/>
                </a:lnTo>
                <a:lnTo>
                  <a:pt x="3485453" y="10430"/>
                </a:lnTo>
                <a:lnTo>
                  <a:pt x="3495889" y="10430"/>
                </a:lnTo>
                <a:lnTo>
                  <a:pt x="3506324" y="10430"/>
                </a:lnTo>
                <a:lnTo>
                  <a:pt x="3516760" y="10430"/>
                </a:lnTo>
                <a:lnTo>
                  <a:pt x="3527195" y="20861"/>
                </a:lnTo>
                <a:lnTo>
                  <a:pt x="3537631" y="20861"/>
                </a:lnTo>
                <a:lnTo>
                  <a:pt x="3548066" y="31292"/>
                </a:lnTo>
                <a:lnTo>
                  <a:pt x="3558502" y="31292"/>
                </a:lnTo>
                <a:lnTo>
                  <a:pt x="3568937" y="41723"/>
                </a:lnTo>
                <a:lnTo>
                  <a:pt x="3579372" y="41723"/>
                </a:lnTo>
                <a:lnTo>
                  <a:pt x="3579372" y="52154"/>
                </a:lnTo>
                <a:lnTo>
                  <a:pt x="3589808" y="52154"/>
                </a:lnTo>
                <a:lnTo>
                  <a:pt x="3600243" y="52154"/>
                </a:lnTo>
                <a:lnTo>
                  <a:pt x="3600243" y="62585"/>
                </a:lnTo>
                <a:lnTo>
                  <a:pt x="3610679" y="62585"/>
                </a:lnTo>
                <a:lnTo>
                  <a:pt x="3621114" y="73016"/>
                </a:lnTo>
                <a:lnTo>
                  <a:pt x="3631550" y="83447"/>
                </a:lnTo>
                <a:lnTo>
                  <a:pt x="3641985" y="83447"/>
                </a:lnTo>
                <a:lnTo>
                  <a:pt x="3641985" y="93878"/>
                </a:lnTo>
                <a:lnTo>
                  <a:pt x="3652421" y="93878"/>
                </a:lnTo>
                <a:lnTo>
                  <a:pt x="3652421" y="104309"/>
                </a:lnTo>
                <a:lnTo>
                  <a:pt x="3662856" y="104309"/>
                </a:lnTo>
                <a:lnTo>
                  <a:pt x="3673292" y="114739"/>
                </a:lnTo>
                <a:lnTo>
                  <a:pt x="3673292" y="125170"/>
                </a:lnTo>
                <a:lnTo>
                  <a:pt x="3683727" y="125170"/>
                </a:lnTo>
                <a:lnTo>
                  <a:pt x="3694163" y="135601"/>
                </a:lnTo>
                <a:lnTo>
                  <a:pt x="3756776" y="198187"/>
                </a:lnTo>
                <a:lnTo>
                  <a:pt x="3756776" y="208618"/>
                </a:lnTo>
                <a:lnTo>
                  <a:pt x="3767211" y="208618"/>
                </a:lnTo>
                <a:lnTo>
                  <a:pt x="3767211" y="219049"/>
                </a:lnTo>
                <a:lnTo>
                  <a:pt x="3777647" y="229479"/>
                </a:lnTo>
                <a:lnTo>
                  <a:pt x="3788082" y="229479"/>
                </a:lnTo>
                <a:lnTo>
                  <a:pt x="3788082" y="239910"/>
                </a:lnTo>
                <a:lnTo>
                  <a:pt x="3798518" y="250341"/>
                </a:lnTo>
                <a:lnTo>
                  <a:pt x="3808953" y="260772"/>
                </a:lnTo>
                <a:lnTo>
                  <a:pt x="3819389" y="271203"/>
                </a:lnTo>
                <a:lnTo>
                  <a:pt x="3829824" y="281634"/>
                </a:lnTo>
                <a:lnTo>
                  <a:pt x="3829824" y="292065"/>
                </a:lnTo>
                <a:lnTo>
                  <a:pt x="3840260" y="292065"/>
                </a:lnTo>
                <a:lnTo>
                  <a:pt x="3850695" y="302496"/>
                </a:lnTo>
                <a:lnTo>
                  <a:pt x="3850695" y="312927"/>
                </a:lnTo>
                <a:lnTo>
                  <a:pt x="3861131" y="323358"/>
                </a:lnTo>
                <a:lnTo>
                  <a:pt x="3871566" y="333789"/>
                </a:lnTo>
                <a:lnTo>
                  <a:pt x="3882002" y="344219"/>
                </a:lnTo>
                <a:lnTo>
                  <a:pt x="3882002" y="354650"/>
                </a:lnTo>
                <a:lnTo>
                  <a:pt x="3892437" y="354650"/>
                </a:lnTo>
                <a:lnTo>
                  <a:pt x="3902873" y="365081"/>
                </a:lnTo>
                <a:lnTo>
                  <a:pt x="3902873" y="375512"/>
                </a:lnTo>
                <a:lnTo>
                  <a:pt x="3913308" y="385943"/>
                </a:lnTo>
                <a:lnTo>
                  <a:pt x="3923744" y="385943"/>
                </a:lnTo>
                <a:lnTo>
                  <a:pt x="3923744" y="396374"/>
                </a:lnTo>
                <a:lnTo>
                  <a:pt x="3934179" y="406805"/>
                </a:lnTo>
                <a:lnTo>
                  <a:pt x="3944615" y="417236"/>
                </a:lnTo>
                <a:lnTo>
                  <a:pt x="3955050" y="427667"/>
                </a:lnTo>
                <a:lnTo>
                  <a:pt x="3965486" y="438098"/>
                </a:lnTo>
                <a:lnTo>
                  <a:pt x="3975921" y="448529"/>
                </a:lnTo>
                <a:lnTo>
                  <a:pt x="3975921" y="458959"/>
                </a:lnTo>
                <a:lnTo>
                  <a:pt x="3986357" y="469390"/>
                </a:lnTo>
                <a:lnTo>
                  <a:pt x="3996792" y="469390"/>
                </a:lnTo>
                <a:lnTo>
                  <a:pt x="3996792" y="479821"/>
                </a:lnTo>
                <a:lnTo>
                  <a:pt x="4007228" y="490252"/>
                </a:lnTo>
                <a:lnTo>
                  <a:pt x="4017663" y="490252"/>
                </a:lnTo>
                <a:lnTo>
                  <a:pt x="4017663" y="500683"/>
                </a:lnTo>
                <a:lnTo>
                  <a:pt x="4028099" y="511114"/>
                </a:lnTo>
                <a:lnTo>
                  <a:pt x="4038534" y="511114"/>
                </a:lnTo>
                <a:lnTo>
                  <a:pt x="4038534" y="521545"/>
                </a:lnTo>
                <a:lnTo>
                  <a:pt x="4048970" y="531976"/>
                </a:lnTo>
                <a:lnTo>
                  <a:pt x="4059405" y="531976"/>
                </a:lnTo>
                <a:lnTo>
                  <a:pt x="4059405" y="542407"/>
                </a:lnTo>
                <a:lnTo>
                  <a:pt x="4069841" y="552838"/>
                </a:lnTo>
                <a:lnTo>
                  <a:pt x="4080276" y="552838"/>
                </a:lnTo>
                <a:lnTo>
                  <a:pt x="4080276" y="563269"/>
                </a:lnTo>
                <a:lnTo>
                  <a:pt x="4090711" y="573699"/>
                </a:lnTo>
                <a:lnTo>
                  <a:pt x="4101147" y="584130"/>
                </a:lnTo>
                <a:lnTo>
                  <a:pt x="4111582" y="584130"/>
                </a:lnTo>
                <a:lnTo>
                  <a:pt x="4111582" y="594561"/>
                </a:lnTo>
                <a:lnTo>
                  <a:pt x="4122018" y="594561"/>
                </a:lnTo>
                <a:lnTo>
                  <a:pt x="4132453" y="604992"/>
                </a:lnTo>
                <a:lnTo>
                  <a:pt x="4132453" y="615423"/>
                </a:lnTo>
                <a:lnTo>
                  <a:pt x="4142889" y="615423"/>
                </a:lnTo>
                <a:lnTo>
                  <a:pt x="4153324" y="625854"/>
                </a:lnTo>
                <a:lnTo>
                  <a:pt x="4163760" y="636285"/>
                </a:lnTo>
                <a:lnTo>
                  <a:pt x="4174195" y="636285"/>
                </a:lnTo>
                <a:lnTo>
                  <a:pt x="4174195" y="646716"/>
                </a:lnTo>
                <a:lnTo>
                  <a:pt x="4184631" y="646716"/>
                </a:lnTo>
                <a:lnTo>
                  <a:pt x="4195066" y="657147"/>
                </a:lnTo>
                <a:lnTo>
                  <a:pt x="4205502" y="667578"/>
                </a:lnTo>
                <a:lnTo>
                  <a:pt x="4215937" y="678009"/>
                </a:lnTo>
                <a:lnTo>
                  <a:pt x="4226373" y="678009"/>
                </a:lnTo>
                <a:lnTo>
                  <a:pt x="4236808" y="688439"/>
                </a:lnTo>
                <a:lnTo>
                  <a:pt x="4247244" y="688439"/>
                </a:lnTo>
                <a:lnTo>
                  <a:pt x="4247244" y="698870"/>
                </a:lnTo>
                <a:lnTo>
                  <a:pt x="4257679" y="698870"/>
                </a:lnTo>
                <a:lnTo>
                  <a:pt x="4268115" y="709301"/>
                </a:lnTo>
                <a:lnTo>
                  <a:pt x="4278550" y="709301"/>
                </a:lnTo>
                <a:lnTo>
                  <a:pt x="4288986" y="719732"/>
                </a:lnTo>
                <a:lnTo>
                  <a:pt x="4299421" y="719732"/>
                </a:lnTo>
                <a:lnTo>
                  <a:pt x="4309857" y="730163"/>
                </a:lnTo>
                <a:lnTo>
                  <a:pt x="4320292" y="730163"/>
                </a:lnTo>
                <a:lnTo>
                  <a:pt x="4320292" y="740594"/>
                </a:lnTo>
                <a:lnTo>
                  <a:pt x="4330728" y="740594"/>
                </a:lnTo>
                <a:lnTo>
                  <a:pt x="4341163" y="740594"/>
                </a:lnTo>
                <a:lnTo>
                  <a:pt x="4341163" y="751025"/>
                </a:lnTo>
                <a:lnTo>
                  <a:pt x="4351599" y="751025"/>
                </a:lnTo>
                <a:lnTo>
                  <a:pt x="4362034" y="751025"/>
                </a:lnTo>
                <a:lnTo>
                  <a:pt x="4362034" y="761456"/>
                </a:lnTo>
                <a:lnTo>
                  <a:pt x="4372470" y="761456"/>
                </a:lnTo>
                <a:lnTo>
                  <a:pt x="4382905" y="761456"/>
                </a:lnTo>
                <a:lnTo>
                  <a:pt x="4393341" y="771887"/>
                </a:lnTo>
                <a:lnTo>
                  <a:pt x="4403776" y="771887"/>
                </a:lnTo>
                <a:lnTo>
                  <a:pt x="4414212" y="771887"/>
                </a:lnTo>
                <a:lnTo>
                  <a:pt x="4414212" y="782318"/>
                </a:lnTo>
                <a:lnTo>
                  <a:pt x="4424647" y="782318"/>
                </a:lnTo>
                <a:lnTo>
                  <a:pt x="4435083" y="782318"/>
                </a:lnTo>
                <a:lnTo>
                  <a:pt x="4445518" y="782318"/>
                </a:lnTo>
                <a:lnTo>
                  <a:pt x="4455954" y="792749"/>
                </a:lnTo>
                <a:lnTo>
                  <a:pt x="4466389" y="792749"/>
                </a:lnTo>
                <a:lnTo>
                  <a:pt x="4476825" y="792749"/>
                </a:lnTo>
                <a:lnTo>
                  <a:pt x="4487260" y="792749"/>
                </a:lnTo>
                <a:lnTo>
                  <a:pt x="4497696" y="803179"/>
                </a:lnTo>
                <a:lnTo>
                  <a:pt x="4508131" y="803179"/>
                </a:lnTo>
                <a:lnTo>
                  <a:pt x="4518567" y="803179"/>
                </a:lnTo>
                <a:lnTo>
                  <a:pt x="4529002" y="803179"/>
                </a:lnTo>
                <a:lnTo>
                  <a:pt x="4529002" y="813610"/>
                </a:lnTo>
                <a:lnTo>
                  <a:pt x="4591615" y="813610"/>
                </a:lnTo>
                <a:lnTo>
                  <a:pt x="4591615" y="824041"/>
                </a:lnTo>
                <a:lnTo>
                  <a:pt x="4664663" y="824041"/>
                </a:lnTo>
                <a:lnTo>
                  <a:pt x="4675099" y="834472"/>
                </a:lnTo>
                <a:lnTo>
                  <a:pt x="4779454" y="834472"/>
                </a:lnTo>
                <a:lnTo>
                  <a:pt x="4883809" y="844903"/>
                </a:lnTo>
                <a:lnTo>
                  <a:pt x="6856116" y="844903"/>
                </a:lnTo>
                <a:lnTo>
                  <a:pt x="6970907" y="844903"/>
                </a:lnTo>
              </a:path>
            </a:pathLst>
          </a:custGeom>
          <a:ln w="20861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4330455" y="5611912"/>
            <a:ext cx="415290" cy="3251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1430" algn="ctr">
              <a:lnSpc>
                <a:spcPct val="100000"/>
              </a:lnSpc>
              <a:spcBef>
                <a:spcPts val="425"/>
              </a:spcBef>
            </a:pPr>
            <a:r>
              <a:rPr sz="650" b="1" spc="-30" dirty="0">
                <a:latin typeface="Segoe UI"/>
                <a:cs typeface="Segoe UI"/>
              </a:rPr>
              <a:t>1.4</a:t>
            </a:r>
            <a:endParaRPr sz="650">
              <a:latin typeface="Segoe UI"/>
              <a:cs typeface="Segoe UI"/>
            </a:endParaRPr>
          </a:p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sz="700" b="1" spc="-30" dirty="0">
                <a:latin typeface="Segoe UI"/>
                <a:cs typeface="Segoe UI"/>
              </a:rPr>
              <a:t>D</a:t>
            </a:r>
            <a:r>
              <a:rPr sz="700" b="1" spc="-40" dirty="0">
                <a:latin typeface="Segoe UI"/>
                <a:cs typeface="Segoe UI"/>
              </a:rPr>
              <a:t>i</a:t>
            </a:r>
            <a:r>
              <a:rPr sz="700" b="1" spc="25" dirty="0">
                <a:latin typeface="Segoe UI"/>
                <a:cs typeface="Segoe UI"/>
              </a:rPr>
              <a:t>a</a:t>
            </a:r>
            <a:r>
              <a:rPr sz="700" b="1" spc="5" dirty="0">
                <a:latin typeface="Segoe UI"/>
                <a:cs typeface="Segoe UI"/>
              </a:rPr>
              <a:t>m</a:t>
            </a:r>
            <a:r>
              <a:rPr sz="700" b="1" spc="20" dirty="0">
                <a:latin typeface="Segoe UI"/>
                <a:cs typeface="Segoe UI"/>
              </a:rPr>
              <a:t>e</a:t>
            </a:r>
            <a:r>
              <a:rPr sz="700" b="1" spc="-35" dirty="0">
                <a:latin typeface="Segoe UI"/>
                <a:cs typeface="Segoe UI"/>
              </a:rPr>
              <a:t>t</a:t>
            </a:r>
            <a:r>
              <a:rPr sz="700" b="1" spc="20" dirty="0">
                <a:latin typeface="Segoe UI"/>
                <a:cs typeface="Segoe UI"/>
              </a:rPr>
              <a:t>e</a:t>
            </a:r>
            <a:r>
              <a:rPr sz="700" b="1" spc="-5" dirty="0">
                <a:latin typeface="Segoe UI"/>
                <a:cs typeface="Segoe UI"/>
              </a:rPr>
              <a:t>r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91476" y="4937381"/>
            <a:ext cx="150495" cy="459105"/>
          </a:xfrm>
          <a:prstGeom prst="rect">
            <a:avLst/>
          </a:prstGeom>
        </p:spPr>
        <p:txBody>
          <a:bodyPr vert="vert270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700" b="1" spc="-25" dirty="0">
                <a:latin typeface="Segoe UI"/>
                <a:cs typeface="Segoe UI"/>
              </a:rPr>
              <a:t>Probability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285098" y="4588756"/>
            <a:ext cx="45085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15" dirty="0">
                <a:solidFill>
                  <a:srgbClr val="931313"/>
                </a:solidFill>
                <a:latin typeface="Segoe UI"/>
                <a:cs typeface="Segoe UI"/>
              </a:rPr>
              <a:t>Lower</a:t>
            </a:r>
            <a:r>
              <a:rPr sz="650" b="1" spc="-60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650" b="1" spc="-20" dirty="0">
                <a:solidFill>
                  <a:srgbClr val="931313"/>
                </a:solidFill>
                <a:latin typeface="Segoe UI"/>
                <a:cs typeface="Segoe UI"/>
              </a:rPr>
              <a:t>Spec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229713" y="4588756"/>
            <a:ext cx="461645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b="1" spc="-10" dirty="0">
                <a:solidFill>
                  <a:srgbClr val="931313"/>
                </a:solidFill>
                <a:latin typeface="Segoe UI"/>
                <a:cs typeface="Segoe UI"/>
              </a:rPr>
              <a:t>Upper</a:t>
            </a:r>
            <a:r>
              <a:rPr sz="650" b="1" spc="-45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650" b="1" spc="-20" dirty="0">
                <a:solidFill>
                  <a:srgbClr val="931313"/>
                </a:solidFill>
                <a:latin typeface="Segoe UI"/>
                <a:cs typeface="Segoe UI"/>
              </a:rPr>
              <a:t>Spec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599969" y="967668"/>
            <a:ext cx="1864360" cy="40894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05"/>
              </a:spcBef>
            </a:pPr>
            <a:r>
              <a:rPr sz="1050" b="1" spc="-10" dirty="0">
                <a:solidFill>
                  <a:srgbClr val="0A0873"/>
                </a:solidFill>
                <a:latin typeface="Segoe UI"/>
                <a:cs typeface="Segoe UI"/>
              </a:rPr>
              <a:t>Uncapable </a:t>
            </a:r>
            <a:r>
              <a:rPr sz="1050" b="1" dirty="0">
                <a:solidFill>
                  <a:srgbClr val="0A0873"/>
                </a:solidFill>
                <a:latin typeface="Segoe UI"/>
                <a:cs typeface="Segoe UI"/>
              </a:rPr>
              <a:t>Process - </a:t>
            </a:r>
            <a:r>
              <a:rPr sz="1050" b="1" spc="-5" dirty="0">
                <a:solidFill>
                  <a:srgbClr val="0A0873"/>
                </a:solidFill>
                <a:latin typeface="Segoe UI"/>
                <a:cs typeface="Segoe UI"/>
              </a:rPr>
              <a:t>Cp =</a:t>
            </a:r>
            <a:r>
              <a:rPr sz="1050" b="1" spc="215" dirty="0">
                <a:solidFill>
                  <a:srgbClr val="0A0873"/>
                </a:solidFill>
                <a:latin typeface="Segoe UI"/>
                <a:cs typeface="Segoe UI"/>
              </a:rPr>
              <a:t> </a:t>
            </a:r>
            <a:r>
              <a:rPr sz="1050" b="1" spc="-30" dirty="0">
                <a:solidFill>
                  <a:srgbClr val="0A0873"/>
                </a:solidFill>
                <a:latin typeface="Segoe UI"/>
                <a:cs typeface="Segoe UI"/>
              </a:rPr>
              <a:t>.70</a:t>
            </a:r>
            <a:endParaRPr sz="1050">
              <a:latin typeface="Segoe UI"/>
              <a:cs typeface="Segoe UI"/>
            </a:endParaRPr>
          </a:p>
          <a:p>
            <a:pPr marR="102235" algn="ctr">
              <a:lnSpc>
                <a:spcPct val="100000"/>
              </a:lnSpc>
              <a:spcBef>
                <a:spcPts val="370"/>
              </a:spcBef>
            </a:pPr>
            <a:r>
              <a:rPr sz="650" b="1" spc="-30" dirty="0">
                <a:solidFill>
                  <a:srgbClr val="931313"/>
                </a:solidFill>
                <a:latin typeface="Segoe UI"/>
                <a:cs typeface="Segoe UI"/>
              </a:rPr>
              <a:t>Mean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876307" y="1373951"/>
            <a:ext cx="922019" cy="6597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3050" marR="5080">
              <a:lnSpc>
                <a:spcPct val="117300"/>
              </a:lnSpc>
              <a:spcBef>
                <a:spcPts val="90"/>
              </a:spcBef>
            </a:pPr>
            <a:r>
              <a:rPr sz="700" spc="15" dirty="0">
                <a:latin typeface="Segoe UI"/>
                <a:cs typeface="Segoe UI"/>
              </a:rPr>
              <a:t>Mean=1.393  </a:t>
            </a:r>
            <a:r>
              <a:rPr sz="700" spc="10" dirty="0">
                <a:latin typeface="Segoe UI"/>
                <a:cs typeface="Segoe UI"/>
              </a:rPr>
              <a:t>StDev=0.05673</a:t>
            </a:r>
            <a:endParaRPr sz="700">
              <a:latin typeface="Segoe UI"/>
              <a:cs typeface="Segoe UI"/>
            </a:endParaRPr>
          </a:p>
          <a:p>
            <a:pPr marL="12700">
              <a:lnSpc>
                <a:spcPts val="645"/>
              </a:lnSpc>
            </a:pPr>
            <a:r>
              <a:rPr sz="650" b="1" spc="-30" dirty="0">
                <a:latin typeface="Segoe UI"/>
                <a:cs typeface="Segoe UI"/>
              </a:rPr>
              <a:t>5.0</a:t>
            </a:r>
            <a:endParaRPr sz="650">
              <a:latin typeface="Segoe UI"/>
              <a:cs typeface="Segoe UI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650" b="1" spc="-30" dirty="0">
                <a:latin typeface="Segoe UI"/>
                <a:cs typeface="Segoe UI"/>
              </a:rPr>
              <a:t>2.5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526921" y="2609232"/>
            <a:ext cx="2641600" cy="436245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sz="1050" b="1" spc="-15" dirty="0">
                <a:solidFill>
                  <a:srgbClr val="0A0873"/>
                </a:solidFill>
                <a:latin typeface="Segoe UI"/>
                <a:cs typeface="Segoe UI"/>
              </a:rPr>
              <a:t>Just </a:t>
            </a:r>
            <a:r>
              <a:rPr sz="1050" b="1" spc="-10" dirty="0">
                <a:solidFill>
                  <a:srgbClr val="0A0873"/>
                </a:solidFill>
                <a:latin typeface="Segoe UI"/>
                <a:cs typeface="Segoe UI"/>
              </a:rPr>
              <a:t>Capable </a:t>
            </a:r>
            <a:r>
              <a:rPr sz="1050" b="1" dirty="0">
                <a:solidFill>
                  <a:srgbClr val="0A0873"/>
                </a:solidFill>
                <a:latin typeface="Segoe UI"/>
                <a:cs typeface="Segoe UI"/>
              </a:rPr>
              <a:t>Process - </a:t>
            </a:r>
            <a:r>
              <a:rPr sz="1050" b="1" spc="-5" dirty="0">
                <a:solidFill>
                  <a:srgbClr val="0A0873"/>
                </a:solidFill>
                <a:latin typeface="Segoe UI"/>
                <a:cs typeface="Segoe UI"/>
              </a:rPr>
              <a:t>Cp =</a:t>
            </a:r>
            <a:r>
              <a:rPr sz="1050" b="1" spc="25" dirty="0">
                <a:solidFill>
                  <a:srgbClr val="0A0873"/>
                </a:solidFill>
                <a:latin typeface="Segoe UI"/>
                <a:cs typeface="Segoe UI"/>
              </a:rPr>
              <a:t> </a:t>
            </a:r>
            <a:r>
              <a:rPr sz="1050" b="1" spc="-30" dirty="0">
                <a:solidFill>
                  <a:srgbClr val="0A0873"/>
                </a:solidFill>
                <a:latin typeface="Segoe UI"/>
                <a:cs typeface="Segoe UI"/>
              </a:rPr>
              <a:t>1.0</a:t>
            </a:r>
            <a:endParaRPr sz="1050">
              <a:latin typeface="Segoe UI"/>
              <a:cs typeface="Segoe UI"/>
            </a:endParaRPr>
          </a:p>
          <a:p>
            <a:pPr marL="847090">
              <a:lnSpc>
                <a:spcPct val="100000"/>
              </a:lnSpc>
              <a:spcBef>
                <a:spcPts val="455"/>
              </a:spcBef>
              <a:tabLst>
                <a:tab pos="1880235" algn="l"/>
              </a:tabLst>
            </a:pPr>
            <a:r>
              <a:rPr sz="650" b="1" spc="-30" dirty="0">
                <a:solidFill>
                  <a:srgbClr val="931313"/>
                </a:solidFill>
                <a:latin typeface="Segoe UI"/>
                <a:cs typeface="Segoe UI"/>
              </a:rPr>
              <a:t>Mean	</a:t>
            </a:r>
            <a:r>
              <a:rPr sz="650" b="1" spc="-10" dirty="0">
                <a:solidFill>
                  <a:srgbClr val="931313"/>
                </a:solidFill>
                <a:latin typeface="Segoe UI"/>
                <a:cs typeface="Segoe UI"/>
              </a:rPr>
              <a:t>Upper</a:t>
            </a:r>
            <a:r>
              <a:rPr sz="650" b="1" spc="-25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650" b="1" spc="-15" dirty="0">
                <a:solidFill>
                  <a:srgbClr val="931313"/>
                </a:solidFill>
                <a:latin typeface="Segoe UI"/>
                <a:cs typeface="Segoe UI"/>
              </a:rPr>
              <a:t>Specification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876307" y="3032464"/>
            <a:ext cx="922019" cy="6705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3050" marR="5080">
              <a:lnSpc>
                <a:spcPct val="117300"/>
              </a:lnSpc>
              <a:spcBef>
                <a:spcPts val="90"/>
              </a:spcBef>
            </a:pPr>
            <a:r>
              <a:rPr sz="700" spc="15" dirty="0">
                <a:latin typeface="Segoe UI"/>
                <a:cs typeface="Segoe UI"/>
              </a:rPr>
              <a:t>Mean=1.393  </a:t>
            </a:r>
            <a:r>
              <a:rPr sz="700" spc="10" dirty="0">
                <a:latin typeface="Segoe UI"/>
                <a:cs typeface="Segoe UI"/>
              </a:rPr>
              <a:t>StDev=0.05673</a:t>
            </a:r>
            <a:endParaRPr sz="700">
              <a:latin typeface="Segoe UI"/>
              <a:cs typeface="Segoe UI"/>
            </a:endParaRPr>
          </a:p>
          <a:p>
            <a:pPr marL="12700">
              <a:lnSpc>
                <a:spcPts val="730"/>
              </a:lnSpc>
            </a:pPr>
            <a:r>
              <a:rPr sz="650" b="1" spc="-30" dirty="0">
                <a:latin typeface="Segoe UI"/>
                <a:cs typeface="Segoe UI"/>
              </a:rPr>
              <a:t>5.0</a:t>
            </a:r>
            <a:endParaRPr sz="650">
              <a:latin typeface="Segoe UI"/>
              <a:cs typeface="Segoe UI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650" b="1" spc="-30" dirty="0">
                <a:latin typeface="Segoe UI"/>
                <a:cs typeface="Segoe UI"/>
              </a:rPr>
              <a:t>2.5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516486" y="4278178"/>
            <a:ext cx="2031364" cy="436245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35"/>
              </a:spcBef>
            </a:pPr>
            <a:r>
              <a:rPr sz="1050" b="1" spc="-25" dirty="0">
                <a:solidFill>
                  <a:srgbClr val="0A0873"/>
                </a:solidFill>
                <a:latin typeface="Segoe UI"/>
                <a:cs typeface="Segoe UI"/>
              </a:rPr>
              <a:t>Very </a:t>
            </a:r>
            <a:r>
              <a:rPr sz="1050" b="1" spc="-10" dirty="0">
                <a:solidFill>
                  <a:srgbClr val="0A0873"/>
                </a:solidFill>
                <a:latin typeface="Segoe UI"/>
                <a:cs typeface="Segoe UI"/>
              </a:rPr>
              <a:t>Capable </a:t>
            </a:r>
            <a:r>
              <a:rPr sz="1050" b="1" dirty="0">
                <a:solidFill>
                  <a:srgbClr val="0A0873"/>
                </a:solidFill>
                <a:latin typeface="Segoe UI"/>
                <a:cs typeface="Segoe UI"/>
              </a:rPr>
              <a:t>Process - </a:t>
            </a:r>
            <a:r>
              <a:rPr sz="1050" b="1" spc="-5" dirty="0">
                <a:solidFill>
                  <a:srgbClr val="0A0873"/>
                </a:solidFill>
                <a:latin typeface="Segoe UI"/>
                <a:cs typeface="Segoe UI"/>
              </a:rPr>
              <a:t>Cp =</a:t>
            </a:r>
            <a:r>
              <a:rPr sz="1050" b="1" spc="75" dirty="0">
                <a:solidFill>
                  <a:srgbClr val="0A0873"/>
                </a:solidFill>
                <a:latin typeface="Segoe UI"/>
                <a:cs typeface="Segoe UI"/>
              </a:rPr>
              <a:t> </a:t>
            </a:r>
            <a:r>
              <a:rPr sz="1050" b="1" spc="-30" dirty="0">
                <a:solidFill>
                  <a:srgbClr val="0A0873"/>
                </a:solidFill>
                <a:latin typeface="Segoe UI"/>
                <a:cs typeface="Segoe UI"/>
              </a:rPr>
              <a:t>1.5</a:t>
            </a:r>
            <a:endParaRPr sz="1050">
              <a:latin typeface="Segoe UI"/>
              <a:cs typeface="Segoe UI"/>
            </a:endParaRPr>
          </a:p>
          <a:p>
            <a:pPr marR="101600" algn="ctr">
              <a:lnSpc>
                <a:spcPct val="100000"/>
              </a:lnSpc>
              <a:spcBef>
                <a:spcPts val="455"/>
              </a:spcBef>
            </a:pPr>
            <a:r>
              <a:rPr sz="650" b="1" spc="-30" dirty="0">
                <a:solidFill>
                  <a:srgbClr val="931313"/>
                </a:solidFill>
                <a:latin typeface="Segoe UI"/>
                <a:cs typeface="Segoe UI"/>
              </a:rPr>
              <a:t>Mean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76307" y="4701410"/>
            <a:ext cx="922019" cy="6705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3050" marR="5080">
              <a:lnSpc>
                <a:spcPct val="117300"/>
              </a:lnSpc>
              <a:spcBef>
                <a:spcPts val="90"/>
              </a:spcBef>
            </a:pPr>
            <a:r>
              <a:rPr sz="700" spc="15" dirty="0">
                <a:latin typeface="Segoe UI"/>
                <a:cs typeface="Segoe UI"/>
              </a:rPr>
              <a:t>Mean=1.393  </a:t>
            </a:r>
            <a:r>
              <a:rPr sz="700" spc="10" dirty="0">
                <a:latin typeface="Segoe UI"/>
                <a:cs typeface="Segoe UI"/>
              </a:rPr>
              <a:t>StDev=0.05673</a:t>
            </a:r>
            <a:endParaRPr sz="700">
              <a:latin typeface="Segoe UI"/>
              <a:cs typeface="Segoe UI"/>
            </a:endParaRPr>
          </a:p>
          <a:p>
            <a:pPr marL="12700">
              <a:lnSpc>
                <a:spcPts val="730"/>
              </a:lnSpc>
            </a:pPr>
            <a:r>
              <a:rPr sz="650" b="1" spc="-30" dirty="0">
                <a:latin typeface="Segoe UI"/>
                <a:cs typeface="Segoe UI"/>
              </a:rPr>
              <a:t>5.0</a:t>
            </a:r>
            <a:endParaRPr sz="650">
              <a:latin typeface="Segoe UI"/>
              <a:cs typeface="Segoe UI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650" b="1" spc="-30" dirty="0">
                <a:latin typeface="Segoe UI"/>
                <a:cs typeface="Segoe UI"/>
              </a:rPr>
              <a:t>2.5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111" name="object 111"/>
          <p:cNvSpPr txBox="1">
            <a:spLocks noGrp="1"/>
          </p:cNvSpPr>
          <p:nvPr>
            <p:ph type="title"/>
          </p:nvPr>
        </p:nvSpPr>
        <p:spPr>
          <a:xfrm>
            <a:off x="1873630" y="239775"/>
            <a:ext cx="5408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Cp </a:t>
            </a:r>
            <a:r>
              <a:rPr sz="2800" spc="-5" dirty="0"/>
              <a:t>to Measure Process</a:t>
            </a:r>
            <a:r>
              <a:rPr sz="2800" spc="65" dirty="0"/>
              <a:t> </a:t>
            </a:r>
            <a:r>
              <a:rPr sz="2800" spc="-5" dirty="0"/>
              <a:t>Capability</a:t>
            </a:r>
            <a:endParaRPr sz="2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85893" y="2523742"/>
            <a:ext cx="5799455" cy="3861435"/>
          </a:xfrm>
          <a:custGeom>
            <a:avLst/>
            <a:gdLst/>
            <a:ahLst/>
            <a:cxnLst/>
            <a:rect l="l" t="t" r="r" b="b"/>
            <a:pathLst>
              <a:path w="5799455" h="3861435">
                <a:moveTo>
                  <a:pt x="0" y="0"/>
                </a:moveTo>
                <a:lnTo>
                  <a:pt x="5799451" y="0"/>
                </a:lnTo>
                <a:lnTo>
                  <a:pt x="5799451" y="3861142"/>
                </a:lnTo>
                <a:lnTo>
                  <a:pt x="0" y="3861142"/>
                </a:lnTo>
                <a:lnTo>
                  <a:pt x="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85901" y="2523742"/>
            <a:ext cx="5799455" cy="3861435"/>
          </a:xfrm>
          <a:custGeom>
            <a:avLst/>
            <a:gdLst/>
            <a:ahLst/>
            <a:cxnLst/>
            <a:rect l="l" t="t" r="r" b="b"/>
            <a:pathLst>
              <a:path w="5799455" h="3861435">
                <a:moveTo>
                  <a:pt x="0" y="0"/>
                </a:moveTo>
                <a:lnTo>
                  <a:pt x="5799451" y="0"/>
                </a:lnTo>
                <a:lnTo>
                  <a:pt x="5799451" y="3861135"/>
                </a:lnTo>
                <a:lnTo>
                  <a:pt x="0" y="3861135"/>
                </a:lnTo>
                <a:lnTo>
                  <a:pt x="0" y="0"/>
                </a:lnTo>
                <a:close/>
              </a:path>
            </a:pathLst>
          </a:custGeom>
          <a:ln w="8062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61795" y="3257285"/>
            <a:ext cx="5057775" cy="2652395"/>
          </a:xfrm>
          <a:custGeom>
            <a:avLst/>
            <a:gdLst/>
            <a:ahLst/>
            <a:cxnLst/>
            <a:rect l="l" t="t" r="r" b="b"/>
            <a:pathLst>
              <a:path w="5057775" h="2652395">
                <a:moveTo>
                  <a:pt x="0" y="0"/>
                </a:moveTo>
                <a:lnTo>
                  <a:pt x="5057380" y="0"/>
                </a:lnTo>
                <a:lnTo>
                  <a:pt x="5057380" y="2652011"/>
                </a:lnTo>
                <a:lnTo>
                  <a:pt x="0" y="265201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391" y="590929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243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81960" y="590929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243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62528" y="590929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243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43096" y="590929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243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15598" y="590929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243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96166" y="590929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243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76734" y="590929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243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57302" y="590929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243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37870" y="590929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243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10372" y="590929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243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90940" y="590929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243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71508" y="5909290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243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61792" y="3257279"/>
            <a:ext cx="5057775" cy="0"/>
          </a:xfrm>
          <a:custGeom>
            <a:avLst/>
            <a:gdLst/>
            <a:ahLst/>
            <a:cxnLst/>
            <a:rect l="l" t="t" r="r" b="b"/>
            <a:pathLst>
              <a:path w="5057775">
                <a:moveTo>
                  <a:pt x="0" y="0"/>
                </a:moveTo>
                <a:lnTo>
                  <a:pt x="5057380" y="0"/>
                </a:lnTo>
              </a:path>
            </a:pathLst>
          </a:custGeom>
          <a:ln w="806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61792" y="5909290"/>
            <a:ext cx="5057775" cy="0"/>
          </a:xfrm>
          <a:custGeom>
            <a:avLst/>
            <a:gdLst/>
            <a:ahLst/>
            <a:cxnLst/>
            <a:rect l="l" t="t" r="r" b="b"/>
            <a:pathLst>
              <a:path w="5057775">
                <a:moveTo>
                  <a:pt x="0" y="0"/>
                </a:moveTo>
                <a:lnTo>
                  <a:pt x="5057380" y="0"/>
                </a:lnTo>
              </a:path>
            </a:pathLst>
          </a:custGeom>
          <a:ln w="806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736863" y="5920773"/>
            <a:ext cx="15621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50" b="1" spc="-50" dirty="0">
                <a:latin typeface="Segoe UI"/>
                <a:cs typeface="Segoe UI"/>
              </a:rPr>
              <a:t>2</a:t>
            </a:r>
            <a:r>
              <a:rPr sz="850" b="1" spc="-45" dirty="0">
                <a:latin typeface="Segoe UI"/>
                <a:cs typeface="Segoe UI"/>
              </a:rPr>
              <a:t>.</a:t>
            </a:r>
            <a:r>
              <a:rPr sz="850" b="1" dirty="0">
                <a:latin typeface="Segoe UI"/>
                <a:cs typeface="Segoe UI"/>
              </a:rPr>
              <a:t>1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17430" y="5920773"/>
            <a:ext cx="15621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50" b="1" spc="-50" dirty="0">
                <a:latin typeface="Segoe UI"/>
                <a:cs typeface="Segoe UI"/>
              </a:rPr>
              <a:t>2</a:t>
            </a:r>
            <a:r>
              <a:rPr sz="850" b="1" spc="-45" dirty="0">
                <a:latin typeface="Segoe UI"/>
                <a:cs typeface="Segoe UI"/>
              </a:rPr>
              <a:t>.</a:t>
            </a:r>
            <a:r>
              <a:rPr sz="850" b="1" dirty="0">
                <a:latin typeface="Segoe UI"/>
                <a:cs typeface="Segoe UI"/>
              </a:rPr>
              <a:t>0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89933" y="5920773"/>
            <a:ext cx="15621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50" b="1" spc="-50" dirty="0">
                <a:latin typeface="Segoe UI"/>
                <a:cs typeface="Segoe UI"/>
              </a:rPr>
              <a:t>1</a:t>
            </a:r>
            <a:r>
              <a:rPr sz="850" b="1" spc="-45" dirty="0">
                <a:latin typeface="Segoe UI"/>
                <a:cs typeface="Segoe UI"/>
              </a:rPr>
              <a:t>.</a:t>
            </a:r>
            <a:r>
              <a:rPr sz="850" b="1" dirty="0">
                <a:latin typeface="Segoe UI"/>
                <a:cs typeface="Segoe UI"/>
              </a:rPr>
              <a:t>9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70502" y="5920773"/>
            <a:ext cx="15621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50" b="1" spc="-50" dirty="0">
                <a:latin typeface="Segoe UI"/>
                <a:cs typeface="Segoe UI"/>
              </a:rPr>
              <a:t>1</a:t>
            </a:r>
            <a:r>
              <a:rPr sz="850" b="1" spc="-45" dirty="0">
                <a:latin typeface="Segoe UI"/>
                <a:cs typeface="Segoe UI"/>
              </a:rPr>
              <a:t>.</a:t>
            </a:r>
            <a:r>
              <a:rPr sz="850" b="1" dirty="0">
                <a:latin typeface="Segoe UI"/>
                <a:cs typeface="Segoe UI"/>
              </a:rPr>
              <a:t>8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51069" y="5920773"/>
            <a:ext cx="15621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50" b="1" spc="-50" dirty="0">
                <a:latin typeface="Segoe UI"/>
                <a:cs typeface="Segoe UI"/>
              </a:rPr>
              <a:t>1</a:t>
            </a:r>
            <a:r>
              <a:rPr sz="850" b="1" spc="-45" dirty="0">
                <a:latin typeface="Segoe UI"/>
                <a:cs typeface="Segoe UI"/>
              </a:rPr>
              <a:t>.</a:t>
            </a:r>
            <a:r>
              <a:rPr sz="850" b="1" dirty="0">
                <a:latin typeface="Segoe UI"/>
                <a:cs typeface="Segoe UI"/>
              </a:rPr>
              <a:t>7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84708" y="5920773"/>
            <a:ext cx="15621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50" b="1" spc="-50" dirty="0">
                <a:latin typeface="Segoe UI"/>
                <a:cs typeface="Segoe UI"/>
              </a:rPr>
              <a:t>1</a:t>
            </a:r>
            <a:r>
              <a:rPr sz="850" b="1" spc="-45" dirty="0">
                <a:latin typeface="Segoe UI"/>
                <a:cs typeface="Segoe UI"/>
              </a:rPr>
              <a:t>.</a:t>
            </a:r>
            <a:r>
              <a:rPr sz="850" b="1" dirty="0">
                <a:latin typeface="Segoe UI"/>
                <a:cs typeface="Segoe UI"/>
              </a:rPr>
              <a:t>4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65276" y="5920773"/>
            <a:ext cx="15621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50" b="1" spc="-50" dirty="0">
                <a:latin typeface="Segoe UI"/>
                <a:cs typeface="Segoe UI"/>
              </a:rPr>
              <a:t>1</a:t>
            </a:r>
            <a:r>
              <a:rPr sz="850" b="1" spc="-45" dirty="0">
                <a:latin typeface="Segoe UI"/>
                <a:cs typeface="Segoe UI"/>
              </a:rPr>
              <a:t>.</a:t>
            </a:r>
            <a:r>
              <a:rPr sz="850" b="1" dirty="0">
                <a:latin typeface="Segoe UI"/>
                <a:cs typeface="Segoe UI"/>
              </a:rPr>
              <a:t>3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45844" y="5920773"/>
            <a:ext cx="15621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50" b="1" spc="-50" dirty="0">
                <a:latin typeface="Segoe UI"/>
                <a:cs typeface="Segoe UI"/>
              </a:rPr>
              <a:t>1</a:t>
            </a:r>
            <a:r>
              <a:rPr sz="850" b="1" spc="-45" dirty="0">
                <a:latin typeface="Segoe UI"/>
                <a:cs typeface="Segoe UI"/>
              </a:rPr>
              <a:t>.</a:t>
            </a:r>
            <a:r>
              <a:rPr sz="850" b="1" dirty="0">
                <a:latin typeface="Segoe UI"/>
                <a:cs typeface="Segoe UI"/>
              </a:rPr>
              <a:t>2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26413" y="5920773"/>
            <a:ext cx="15621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50" b="1" spc="-50" dirty="0">
                <a:latin typeface="Segoe UI"/>
                <a:cs typeface="Segoe UI"/>
              </a:rPr>
              <a:t>1</a:t>
            </a:r>
            <a:r>
              <a:rPr sz="850" b="1" spc="-45" dirty="0">
                <a:latin typeface="Segoe UI"/>
                <a:cs typeface="Segoe UI"/>
              </a:rPr>
              <a:t>.</a:t>
            </a:r>
            <a:r>
              <a:rPr sz="850" b="1" dirty="0">
                <a:latin typeface="Segoe UI"/>
                <a:cs typeface="Segoe UI"/>
              </a:rPr>
              <a:t>1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98915" y="5920773"/>
            <a:ext cx="15621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50" b="1" spc="-50" dirty="0">
                <a:latin typeface="Segoe UI"/>
                <a:cs typeface="Segoe UI"/>
              </a:rPr>
              <a:t>1</a:t>
            </a:r>
            <a:r>
              <a:rPr sz="850" b="1" spc="-45" dirty="0">
                <a:latin typeface="Segoe UI"/>
                <a:cs typeface="Segoe UI"/>
              </a:rPr>
              <a:t>.</a:t>
            </a:r>
            <a:r>
              <a:rPr sz="850" b="1" dirty="0">
                <a:latin typeface="Segoe UI"/>
                <a:cs typeface="Segoe UI"/>
              </a:rPr>
              <a:t>0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921462" y="3418495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40329" y="0"/>
                </a:moveTo>
                <a:lnTo>
                  <a:pt x="0" y="0"/>
                </a:lnTo>
              </a:path>
            </a:pathLst>
          </a:custGeom>
          <a:ln w="806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921462" y="3773172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40329" y="0"/>
                </a:moveTo>
                <a:lnTo>
                  <a:pt x="0" y="0"/>
                </a:lnTo>
              </a:path>
            </a:pathLst>
          </a:custGeom>
          <a:ln w="806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921462" y="4127848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40329" y="0"/>
                </a:moveTo>
                <a:lnTo>
                  <a:pt x="0" y="0"/>
                </a:lnTo>
              </a:path>
            </a:pathLst>
          </a:custGeom>
          <a:ln w="806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21462" y="4482524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40329" y="0"/>
                </a:moveTo>
                <a:lnTo>
                  <a:pt x="0" y="0"/>
                </a:lnTo>
              </a:path>
            </a:pathLst>
          </a:custGeom>
          <a:ln w="806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21462" y="4837200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40329" y="0"/>
                </a:moveTo>
                <a:lnTo>
                  <a:pt x="0" y="0"/>
                </a:lnTo>
              </a:path>
            </a:pathLst>
          </a:custGeom>
          <a:ln w="806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21462" y="5191877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40329" y="0"/>
                </a:moveTo>
                <a:lnTo>
                  <a:pt x="0" y="0"/>
                </a:lnTo>
              </a:path>
            </a:pathLst>
          </a:custGeom>
          <a:ln w="806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21462" y="5554614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40329" y="0"/>
                </a:moveTo>
                <a:lnTo>
                  <a:pt x="0" y="0"/>
                </a:lnTo>
              </a:path>
            </a:pathLst>
          </a:custGeom>
          <a:ln w="806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921462" y="5909290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40329" y="0"/>
                </a:moveTo>
                <a:lnTo>
                  <a:pt x="0" y="0"/>
                </a:lnTo>
              </a:path>
            </a:pathLst>
          </a:custGeom>
          <a:ln w="806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019172" y="3257279"/>
            <a:ext cx="0" cy="2652395"/>
          </a:xfrm>
          <a:custGeom>
            <a:avLst/>
            <a:gdLst/>
            <a:ahLst/>
            <a:cxnLst/>
            <a:rect l="l" t="t" r="r" b="b"/>
            <a:pathLst>
              <a:path h="2652395">
                <a:moveTo>
                  <a:pt x="0" y="2652011"/>
                </a:moveTo>
                <a:lnTo>
                  <a:pt x="0" y="0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961792" y="3257279"/>
            <a:ext cx="0" cy="2652395"/>
          </a:xfrm>
          <a:custGeom>
            <a:avLst/>
            <a:gdLst/>
            <a:ahLst/>
            <a:cxnLst/>
            <a:rect l="l" t="t" r="r" b="b"/>
            <a:pathLst>
              <a:path h="2652395">
                <a:moveTo>
                  <a:pt x="0" y="2652011"/>
                </a:moveTo>
                <a:lnTo>
                  <a:pt x="0" y="0"/>
                </a:lnTo>
              </a:path>
            </a:pathLst>
          </a:custGeom>
          <a:ln w="806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848869" y="3317126"/>
            <a:ext cx="7556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50" b="1" dirty="0">
                <a:latin typeface="Segoe UI"/>
                <a:cs typeface="Segoe UI"/>
              </a:rPr>
              <a:t>7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48869" y="3679864"/>
            <a:ext cx="75565" cy="22891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50" b="1" dirty="0">
                <a:latin typeface="Segoe UI"/>
                <a:cs typeface="Segoe UI"/>
              </a:rPr>
              <a:t>6</a:t>
            </a:r>
            <a:endParaRPr sz="8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850" b="1" dirty="0">
                <a:latin typeface="Segoe UI"/>
                <a:cs typeface="Segoe UI"/>
              </a:rPr>
              <a:t>5</a:t>
            </a:r>
            <a:endParaRPr sz="8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850" b="1" dirty="0">
                <a:latin typeface="Segoe UI"/>
                <a:cs typeface="Segoe UI"/>
              </a:rPr>
              <a:t>4</a:t>
            </a:r>
            <a:endParaRPr sz="8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850" b="1" dirty="0">
                <a:latin typeface="Segoe UI"/>
                <a:cs typeface="Segoe UI"/>
              </a:rPr>
              <a:t>3</a:t>
            </a:r>
            <a:endParaRPr sz="8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850" b="1" dirty="0">
                <a:latin typeface="Segoe UI"/>
                <a:cs typeface="Segoe UI"/>
              </a:rPr>
              <a:t>2</a:t>
            </a:r>
            <a:endParaRPr sz="8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850" b="1" dirty="0">
                <a:latin typeface="Segoe UI"/>
                <a:cs typeface="Segoe UI"/>
              </a:rPr>
              <a:t>1</a:t>
            </a:r>
            <a:endParaRPr sz="8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850" b="1" dirty="0">
                <a:latin typeface="Segoe UI"/>
                <a:cs typeface="Segoe UI"/>
              </a:rPr>
              <a:t>0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696166" y="3257279"/>
            <a:ext cx="0" cy="2652395"/>
          </a:xfrm>
          <a:custGeom>
            <a:avLst/>
            <a:gdLst/>
            <a:ahLst/>
            <a:cxnLst/>
            <a:rect l="l" t="t" r="r" b="b"/>
            <a:pathLst>
              <a:path h="2652395">
                <a:moveTo>
                  <a:pt x="0" y="2652011"/>
                </a:moveTo>
                <a:lnTo>
                  <a:pt x="0" y="0"/>
                </a:lnTo>
              </a:path>
            </a:pathLst>
          </a:custGeom>
          <a:ln w="16131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825039" y="3257279"/>
            <a:ext cx="0" cy="2652395"/>
          </a:xfrm>
          <a:custGeom>
            <a:avLst/>
            <a:gdLst/>
            <a:ahLst/>
            <a:cxnLst/>
            <a:rect l="l" t="t" r="r" b="b"/>
            <a:pathLst>
              <a:path h="2652395">
                <a:moveTo>
                  <a:pt x="0" y="2652011"/>
                </a:moveTo>
                <a:lnTo>
                  <a:pt x="0" y="0"/>
                </a:lnTo>
              </a:path>
            </a:pathLst>
          </a:custGeom>
          <a:ln w="8065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81960" y="3257279"/>
            <a:ext cx="0" cy="2652395"/>
          </a:xfrm>
          <a:custGeom>
            <a:avLst/>
            <a:gdLst/>
            <a:ahLst/>
            <a:cxnLst/>
            <a:rect l="l" t="t" r="r" b="b"/>
            <a:pathLst>
              <a:path h="2652395">
                <a:moveTo>
                  <a:pt x="0" y="2652011"/>
                </a:moveTo>
                <a:lnTo>
                  <a:pt x="0" y="0"/>
                </a:lnTo>
              </a:path>
            </a:pathLst>
          </a:custGeom>
          <a:ln w="16131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961794" y="3410434"/>
            <a:ext cx="5057775" cy="2499360"/>
          </a:xfrm>
          <a:custGeom>
            <a:avLst/>
            <a:gdLst/>
            <a:ahLst/>
            <a:cxnLst/>
            <a:rect l="l" t="t" r="r" b="b"/>
            <a:pathLst>
              <a:path w="5057775" h="2499360">
                <a:moveTo>
                  <a:pt x="0" y="2498855"/>
                </a:moveTo>
                <a:lnTo>
                  <a:pt x="0" y="2498855"/>
                </a:lnTo>
                <a:lnTo>
                  <a:pt x="967919" y="2498855"/>
                </a:lnTo>
                <a:lnTo>
                  <a:pt x="1024381" y="2490794"/>
                </a:lnTo>
                <a:lnTo>
                  <a:pt x="1080843" y="2490794"/>
                </a:lnTo>
                <a:lnTo>
                  <a:pt x="1137305" y="2474673"/>
                </a:lnTo>
                <a:lnTo>
                  <a:pt x="1145371" y="2474673"/>
                </a:lnTo>
                <a:lnTo>
                  <a:pt x="1153437" y="2474673"/>
                </a:lnTo>
                <a:lnTo>
                  <a:pt x="1153437" y="2466612"/>
                </a:lnTo>
                <a:lnTo>
                  <a:pt x="1161503" y="2466612"/>
                </a:lnTo>
                <a:lnTo>
                  <a:pt x="1169569" y="2466612"/>
                </a:lnTo>
                <a:lnTo>
                  <a:pt x="1169569" y="2458551"/>
                </a:lnTo>
                <a:lnTo>
                  <a:pt x="1177635" y="2458551"/>
                </a:lnTo>
                <a:lnTo>
                  <a:pt x="1185701" y="2458551"/>
                </a:lnTo>
                <a:lnTo>
                  <a:pt x="1193767" y="2450490"/>
                </a:lnTo>
                <a:lnTo>
                  <a:pt x="1201833" y="2450490"/>
                </a:lnTo>
                <a:lnTo>
                  <a:pt x="1201833" y="2442429"/>
                </a:lnTo>
                <a:lnTo>
                  <a:pt x="1209899" y="2442429"/>
                </a:lnTo>
                <a:lnTo>
                  <a:pt x="1217965" y="2434369"/>
                </a:lnTo>
                <a:lnTo>
                  <a:pt x="1226031" y="2434369"/>
                </a:lnTo>
                <a:lnTo>
                  <a:pt x="1226031" y="2426308"/>
                </a:lnTo>
                <a:lnTo>
                  <a:pt x="1234097" y="2426308"/>
                </a:lnTo>
                <a:lnTo>
                  <a:pt x="1234097" y="2418247"/>
                </a:lnTo>
                <a:lnTo>
                  <a:pt x="1242163" y="2418247"/>
                </a:lnTo>
                <a:lnTo>
                  <a:pt x="1242163" y="2410186"/>
                </a:lnTo>
                <a:lnTo>
                  <a:pt x="1250229" y="2410186"/>
                </a:lnTo>
                <a:lnTo>
                  <a:pt x="1258295" y="2402125"/>
                </a:lnTo>
                <a:lnTo>
                  <a:pt x="1266361" y="2394064"/>
                </a:lnTo>
                <a:lnTo>
                  <a:pt x="1274427" y="2386004"/>
                </a:lnTo>
                <a:lnTo>
                  <a:pt x="1274427" y="2377943"/>
                </a:lnTo>
                <a:lnTo>
                  <a:pt x="1282493" y="2369882"/>
                </a:lnTo>
                <a:lnTo>
                  <a:pt x="1290559" y="2361821"/>
                </a:lnTo>
                <a:lnTo>
                  <a:pt x="1298625" y="2353760"/>
                </a:lnTo>
                <a:lnTo>
                  <a:pt x="1298625" y="2345700"/>
                </a:lnTo>
                <a:lnTo>
                  <a:pt x="1306691" y="2345700"/>
                </a:lnTo>
                <a:lnTo>
                  <a:pt x="1306691" y="2337639"/>
                </a:lnTo>
                <a:lnTo>
                  <a:pt x="1314757" y="2329578"/>
                </a:lnTo>
                <a:lnTo>
                  <a:pt x="1314757" y="2321517"/>
                </a:lnTo>
                <a:lnTo>
                  <a:pt x="1322823" y="2313456"/>
                </a:lnTo>
                <a:lnTo>
                  <a:pt x="1322823" y="2305395"/>
                </a:lnTo>
                <a:lnTo>
                  <a:pt x="1330889" y="2297335"/>
                </a:lnTo>
                <a:lnTo>
                  <a:pt x="1330889" y="2289274"/>
                </a:lnTo>
                <a:lnTo>
                  <a:pt x="1338955" y="2281213"/>
                </a:lnTo>
                <a:lnTo>
                  <a:pt x="1347021" y="2273152"/>
                </a:lnTo>
                <a:lnTo>
                  <a:pt x="1347021" y="2265091"/>
                </a:lnTo>
                <a:lnTo>
                  <a:pt x="1355087" y="2257030"/>
                </a:lnTo>
                <a:lnTo>
                  <a:pt x="1355087" y="2248970"/>
                </a:lnTo>
                <a:lnTo>
                  <a:pt x="1355087" y="2240909"/>
                </a:lnTo>
                <a:lnTo>
                  <a:pt x="1363153" y="2232848"/>
                </a:lnTo>
                <a:lnTo>
                  <a:pt x="1363153" y="2216726"/>
                </a:lnTo>
                <a:lnTo>
                  <a:pt x="1371219" y="2208665"/>
                </a:lnTo>
                <a:lnTo>
                  <a:pt x="1371219" y="2200605"/>
                </a:lnTo>
                <a:lnTo>
                  <a:pt x="1379285" y="2192544"/>
                </a:lnTo>
                <a:lnTo>
                  <a:pt x="1379285" y="2184483"/>
                </a:lnTo>
                <a:lnTo>
                  <a:pt x="1387351" y="2176422"/>
                </a:lnTo>
                <a:lnTo>
                  <a:pt x="1387351" y="2160301"/>
                </a:lnTo>
                <a:lnTo>
                  <a:pt x="1395417" y="2152240"/>
                </a:lnTo>
                <a:lnTo>
                  <a:pt x="1395417" y="2144179"/>
                </a:lnTo>
                <a:lnTo>
                  <a:pt x="1395417" y="2128057"/>
                </a:lnTo>
                <a:lnTo>
                  <a:pt x="1403483" y="2119996"/>
                </a:lnTo>
                <a:lnTo>
                  <a:pt x="1403483" y="2103875"/>
                </a:lnTo>
                <a:lnTo>
                  <a:pt x="1411549" y="2095814"/>
                </a:lnTo>
                <a:lnTo>
                  <a:pt x="1411549" y="2087753"/>
                </a:lnTo>
                <a:lnTo>
                  <a:pt x="1419615" y="2071631"/>
                </a:lnTo>
                <a:lnTo>
                  <a:pt x="1419615" y="2055510"/>
                </a:lnTo>
                <a:lnTo>
                  <a:pt x="1427681" y="2047449"/>
                </a:lnTo>
                <a:lnTo>
                  <a:pt x="1427681" y="2031327"/>
                </a:lnTo>
                <a:lnTo>
                  <a:pt x="1435747" y="2023267"/>
                </a:lnTo>
                <a:lnTo>
                  <a:pt x="1435747" y="2007145"/>
                </a:lnTo>
                <a:lnTo>
                  <a:pt x="1435747" y="1991023"/>
                </a:lnTo>
                <a:lnTo>
                  <a:pt x="1443813" y="1982962"/>
                </a:lnTo>
                <a:lnTo>
                  <a:pt x="1443813" y="1966841"/>
                </a:lnTo>
                <a:lnTo>
                  <a:pt x="1451879" y="1950719"/>
                </a:lnTo>
                <a:lnTo>
                  <a:pt x="1451879" y="1934597"/>
                </a:lnTo>
                <a:lnTo>
                  <a:pt x="1459945" y="1918476"/>
                </a:lnTo>
                <a:lnTo>
                  <a:pt x="1459945" y="1902354"/>
                </a:lnTo>
                <a:lnTo>
                  <a:pt x="1468011" y="1886232"/>
                </a:lnTo>
                <a:lnTo>
                  <a:pt x="1468011" y="1870111"/>
                </a:lnTo>
                <a:lnTo>
                  <a:pt x="1476077" y="1853989"/>
                </a:lnTo>
                <a:lnTo>
                  <a:pt x="1476077" y="1837868"/>
                </a:lnTo>
                <a:lnTo>
                  <a:pt x="1476077" y="1821746"/>
                </a:lnTo>
                <a:lnTo>
                  <a:pt x="1484143" y="1805624"/>
                </a:lnTo>
                <a:lnTo>
                  <a:pt x="1484143" y="1789503"/>
                </a:lnTo>
                <a:lnTo>
                  <a:pt x="1492209" y="1773381"/>
                </a:lnTo>
                <a:lnTo>
                  <a:pt x="1492209" y="1757259"/>
                </a:lnTo>
                <a:lnTo>
                  <a:pt x="1500275" y="1741138"/>
                </a:lnTo>
                <a:lnTo>
                  <a:pt x="1500275" y="1716955"/>
                </a:lnTo>
                <a:lnTo>
                  <a:pt x="1508341" y="1700834"/>
                </a:lnTo>
                <a:lnTo>
                  <a:pt x="1508341" y="1684712"/>
                </a:lnTo>
                <a:lnTo>
                  <a:pt x="1516407" y="1660529"/>
                </a:lnTo>
                <a:lnTo>
                  <a:pt x="1516407" y="1644408"/>
                </a:lnTo>
                <a:lnTo>
                  <a:pt x="1516407" y="1628286"/>
                </a:lnTo>
                <a:lnTo>
                  <a:pt x="1524473" y="1604104"/>
                </a:lnTo>
                <a:lnTo>
                  <a:pt x="1524473" y="1587982"/>
                </a:lnTo>
                <a:lnTo>
                  <a:pt x="1532539" y="1563800"/>
                </a:lnTo>
                <a:lnTo>
                  <a:pt x="1532539" y="1547678"/>
                </a:lnTo>
                <a:lnTo>
                  <a:pt x="1540605" y="1523495"/>
                </a:lnTo>
                <a:lnTo>
                  <a:pt x="1540605" y="1507374"/>
                </a:lnTo>
                <a:lnTo>
                  <a:pt x="1548671" y="1483191"/>
                </a:lnTo>
                <a:lnTo>
                  <a:pt x="1548671" y="1459009"/>
                </a:lnTo>
                <a:lnTo>
                  <a:pt x="1556737" y="1442887"/>
                </a:lnTo>
                <a:lnTo>
                  <a:pt x="1556737" y="1418705"/>
                </a:lnTo>
                <a:lnTo>
                  <a:pt x="1556737" y="1394522"/>
                </a:lnTo>
                <a:lnTo>
                  <a:pt x="1564803" y="1378401"/>
                </a:lnTo>
                <a:lnTo>
                  <a:pt x="1564803" y="1354218"/>
                </a:lnTo>
                <a:lnTo>
                  <a:pt x="1572869" y="1330036"/>
                </a:lnTo>
                <a:lnTo>
                  <a:pt x="1572869" y="1313914"/>
                </a:lnTo>
                <a:lnTo>
                  <a:pt x="1580935" y="1289731"/>
                </a:lnTo>
                <a:lnTo>
                  <a:pt x="1580935" y="1265549"/>
                </a:lnTo>
                <a:lnTo>
                  <a:pt x="1589001" y="1241367"/>
                </a:lnTo>
                <a:lnTo>
                  <a:pt x="1589001" y="1217184"/>
                </a:lnTo>
                <a:lnTo>
                  <a:pt x="1597067" y="1201062"/>
                </a:lnTo>
                <a:lnTo>
                  <a:pt x="1597067" y="1176880"/>
                </a:lnTo>
                <a:lnTo>
                  <a:pt x="1597067" y="1152697"/>
                </a:lnTo>
                <a:lnTo>
                  <a:pt x="1605133" y="1128515"/>
                </a:lnTo>
                <a:lnTo>
                  <a:pt x="1605133" y="1104332"/>
                </a:lnTo>
                <a:lnTo>
                  <a:pt x="1613199" y="1080150"/>
                </a:lnTo>
                <a:lnTo>
                  <a:pt x="1613199" y="1055968"/>
                </a:lnTo>
                <a:lnTo>
                  <a:pt x="1621265" y="1039846"/>
                </a:lnTo>
                <a:lnTo>
                  <a:pt x="1621265" y="1015663"/>
                </a:lnTo>
                <a:lnTo>
                  <a:pt x="1629331" y="991481"/>
                </a:lnTo>
                <a:lnTo>
                  <a:pt x="1629331" y="967298"/>
                </a:lnTo>
                <a:lnTo>
                  <a:pt x="1637397" y="943116"/>
                </a:lnTo>
                <a:lnTo>
                  <a:pt x="1637397" y="918934"/>
                </a:lnTo>
                <a:lnTo>
                  <a:pt x="1637397" y="894751"/>
                </a:lnTo>
                <a:lnTo>
                  <a:pt x="1645463" y="870569"/>
                </a:lnTo>
                <a:lnTo>
                  <a:pt x="1645463" y="846386"/>
                </a:lnTo>
                <a:lnTo>
                  <a:pt x="1653529" y="830264"/>
                </a:lnTo>
                <a:lnTo>
                  <a:pt x="1653529" y="806082"/>
                </a:lnTo>
                <a:lnTo>
                  <a:pt x="1661595" y="781900"/>
                </a:lnTo>
                <a:lnTo>
                  <a:pt x="1661595" y="757717"/>
                </a:lnTo>
                <a:lnTo>
                  <a:pt x="1669661" y="733535"/>
                </a:lnTo>
                <a:lnTo>
                  <a:pt x="1669661" y="709352"/>
                </a:lnTo>
                <a:lnTo>
                  <a:pt x="1677727" y="693230"/>
                </a:lnTo>
                <a:lnTo>
                  <a:pt x="1677727" y="669048"/>
                </a:lnTo>
                <a:lnTo>
                  <a:pt x="1677727" y="644865"/>
                </a:lnTo>
                <a:lnTo>
                  <a:pt x="1685793" y="620683"/>
                </a:lnTo>
                <a:lnTo>
                  <a:pt x="1685793" y="604561"/>
                </a:lnTo>
                <a:lnTo>
                  <a:pt x="1693859" y="580379"/>
                </a:lnTo>
                <a:lnTo>
                  <a:pt x="1693859" y="556196"/>
                </a:lnTo>
                <a:lnTo>
                  <a:pt x="1701925" y="540075"/>
                </a:lnTo>
                <a:lnTo>
                  <a:pt x="1701925" y="515892"/>
                </a:lnTo>
                <a:lnTo>
                  <a:pt x="1709991" y="499771"/>
                </a:lnTo>
                <a:lnTo>
                  <a:pt x="1709991" y="475588"/>
                </a:lnTo>
                <a:lnTo>
                  <a:pt x="1718057" y="459467"/>
                </a:lnTo>
                <a:lnTo>
                  <a:pt x="1718057" y="435284"/>
                </a:lnTo>
                <a:lnTo>
                  <a:pt x="1718057" y="419162"/>
                </a:lnTo>
                <a:lnTo>
                  <a:pt x="1726123" y="394980"/>
                </a:lnTo>
                <a:lnTo>
                  <a:pt x="1726123" y="378858"/>
                </a:lnTo>
                <a:lnTo>
                  <a:pt x="1734189" y="362737"/>
                </a:lnTo>
                <a:lnTo>
                  <a:pt x="1734189" y="338554"/>
                </a:lnTo>
                <a:lnTo>
                  <a:pt x="1742255" y="322432"/>
                </a:lnTo>
                <a:lnTo>
                  <a:pt x="1742255" y="306311"/>
                </a:lnTo>
                <a:lnTo>
                  <a:pt x="1750321" y="290189"/>
                </a:lnTo>
                <a:lnTo>
                  <a:pt x="1750321" y="274068"/>
                </a:lnTo>
                <a:lnTo>
                  <a:pt x="1758387" y="257946"/>
                </a:lnTo>
                <a:lnTo>
                  <a:pt x="1758387" y="241824"/>
                </a:lnTo>
                <a:lnTo>
                  <a:pt x="1766453" y="225703"/>
                </a:lnTo>
                <a:lnTo>
                  <a:pt x="1766453" y="209581"/>
                </a:lnTo>
                <a:lnTo>
                  <a:pt x="1766453" y="193459"/>
                </a:lnTo>
                <a:lnTo>
                  <a:pt x="1774519" y="177338"/>
                </a:lnTo>
                <a:lnTo>
                  <a:pt x="1774519" y="169277"/>
                </a:lnTo>
                <a:lnTo>
                  <a:pt x="1782585" y="153155"/>
                </a:lnTo>
                <a:lnTo>
                  <a:pt x="1782585" y="145094"/>
                </a:lnTo>
                <a:lnTo>
                  <a:pt x="1790651" y="128973"/>
                </a:lnTo>
                <a:lnTo>
                  <a:pt x="1790651" y="120912"/>
                </a:lnTo>
                <a:lnTo>
                  <a:pt x="1798717" y="104790"/>
                </a:lnTo>
                <a:lnTo>
                  <a:pt x="1798717" y="96729"/>
                </a:lnTo>
                <a:lnTo>
                  <a:pt x="1806783" y="88669"/>
                </a:lnTo>
                <a:lnTo>
                  <a:pt x="1806783" y="72547"/>
                </a:lnTo>
                <a:lnTo>
                  <a:pt x="1806783" y="64486"/>
                </a:lnTo>
                <a:lnTo>
                  <a:pt x="1814849" y="56425"/>
                </a:lnTo>
                <a:lnTo>
                  <a:pt x="1814849" y="48364"/>
                </a:lnTo>
                <a:lnTo>
                  <a:pt x="1822915" y="40304"/>
                </a:lnTo>
                <a:lnTo>
                  <a:pt x="1822915" y="32243"/>
                </a:lnTo>
                <a:lnTo>
                  <a:pt x="1830981" y="32243"/>
                </a:lnTo>
                <a:lnTo>
                  <a:pt x="1830981" y="24182"/>
                </a:lnTo>
                <a:lnTo>
                  <a:pt x="1839047" y="16121"/>
                </a:lnTo>
                <a:lnTo>
                  <a:pt x="1847113" y="8060"/>
                </a:lnTo>
                <a:lnTo>
                  <a:pt x="1847113" y="0"/>
                </a:lnTo>
                <a:lnTo>
                  <a:pt x="1855179" y="0"/>
                </a:lnTo>
                <a:lnTo>
                  <a:pt x="1863245" y="0"/>
                </a:lnTo>
                <a:lnTo>
                  <a:pt x="1871311" y="0"/>
                </a:lnTo>
                <a:lnTo>
                  <a:pt x="1879377" y="0"/>
                </a:lnTo>
                <a:lnTo>
                  <a:pt x="1887443" y="0"/>
                </a:lnTo>
                <a:lnTo>
                  <a:pt x="1887443" y="8060"/>
                </a:lnTo>
                <a:lnTo>
                  <a:pt x="1895509" y="16121"/>
                </a:lnTo>
                <a:lnTo>
                  <a:pt x="1903575" y="24182"/>
                </a:lnTo>
                <a:lnTo>
                  <a:pt x="1903575" y="32243"/>
                </a:lnTo>
                <a:lnTo>
                  <a:pt x="1911641" y="32243"/>
                </a:lnTo>
                <a:lnTo>
                  <a:pt x="1911641" y="40304"/>
                </a:lnTo>
                <a:lnTo>
                  <a:pt x="1919707" y="48364"/>
                </a:lnTo>
                <a:lnTo>
                  <a:pt x="1919707" y="56425"/>
                </a:lnTo>
                <a:lnTo>
                  <a:pt x="1927773" y="64486"/>
                </a:lnTo>
                <a:lnTo>
                  <a:pt x="1927773" y="72547"/>
                </a:lnTo>
                <a:lnTo>
                  <a:pt x="1927773" y="88669"/>
                </a:lnTo>
                <a:lnTo>
                  <a:pt x="1935839" y="96729"/>
                </a:lnTo>
                <a:lnTo>
                  <a:pt x="1935839" y="104790"/>
                </a:lnTo>
                <a:lnTo>
                  <a:pt x="1943905" y="120912"/>
                </a:lnTo>
                <a:lnTo>
                  <a:pt x="1943905" y="128973"/>
                </a:lnTo>
                <a:lnTo>
                  <a:pt x="1951971" y="145094"/>
                </a:lnTo>
                <a:lnTo>
                  <a:pt x="1951971" y="153155"/>
                </a:lnTo>
                <a:lnTo>
                  <a:pt x="1960037" y="169277"/>
                </a:lnTo>
                <a:lnTo>
                  <a:pt x="1960037" y="185398"/>
                </a:lnTo>
                <a:lnTo>
                  <a:pt x="1968103" y="193459"/>
                </a:lnTo>
                <a:lnTo>
                  <a:pt x="1968103" y="209581"/>
                </a:lnTo>
                <a:lnTo>
                  <a:pt x="1968103" y="225703"/>
                </a:lnTo>
                <a:lnTo>
                  <a:pt x="1976169" y="241824"/>
                </a:lnTo>
                <a:lnTo>
                  <a:pt x="1976169" y="257946"/>
                </a:lnTo>
                <a:lnTo>
                  <a:pt x="1984235" y="274068"/>
                </a:lnTo>
                <a:lnTo>
                  <a:pt x="1984235" y="290189"/>
                </a:lnTo>
                <a:lnTo>
                  <a:pt x="1992301" y="306311"/>
                </a:lnTo>
                <a:lnTo>
                  <a:pt x="1992301" y="322432"/>
                </a:lnTo>
                <a:lnTo>
                  <a:pt x="2000367" y="338554"/>
                </a:lnTo>
                <a:lnTo>
                  <a:pt x="2000367" y="362737"/>
                </a:lnTo>
                <a:lnTo>
                  <a:pt x="2008433" y="378858"/>
                </a:lnTo>
                <a:lnTo>
                  <a:pt x="2008433" y="394980"/>
                </a:lnTo>
                <a:lnTo>
                  <a:pt x="2008433" y="419162"/>
                </a:lnTo>
                <a:lnTo>
                  <a:pt x="2016499" y="435284"/>
                </a:lnTo>
                <a:lnTo>
                  <a:pt x="2016499" y="459467"/>
                </a:lnTo>
                <a:lnTo>
                  <a:pt x="2024565" y="475588"/>
                </a:lnTo>
                <a:lnTo>
                  <a:pt x="2024565" y="499771"/>
                </a:lnTo>
                <a:lnTo>
                  <a:pt x="2032631" y="515892"/>
                </a:lnTo>
                <a:lnTo>
                  <a:pt x="2032631" y="540075"/>
                </a:lnTo>
                <a:lnTo>
                  <a:pt x="2040697" y="556196"/>
                </a:lnTo>
                <a:lnTo>
                  <a:pt x="2040697" y="580379"/>
                </a:lnTo>
                <a:lnTo>
                  <a:pt x="2048763" y="604561"/>
                </a:lnTo>
                <a:lnTo>
                  <a:pt x="2048763" y="620683"/>
                </a:lnTo>
                <a:lnTo>
                  <a:pt x="2048763" y="644865"/>
                </a:lnTo>
                <a:lnTo>
                  <a:pt x="2056829" y="669048"/>
                </a:lnTo>
                <a:lnTo>
                  <a:pt x="2056829" y="693230"/>
                </a:lnTo>
                <a:lnTo>
                  <a:pt x="2064895" y="709352"/>
                </a:lnTo>
                <a:lnTo>
                  <a:pt x="2064895" y="733535"/>
                </a:lnTo>
                <a:lnTo>
                  <a:pt x="2072961" y="757717"/>
                </a:lnTo>
                <a:lnTo>
                  <a:pt x="2072961" y="781900"/>
                </a:lnTo>
                <a:lnTo>
                  <a:pt x="2081027" y="806082"/>
                </a:lnTo>
                <a:lnTo>
                  <a:pt x="2081027" y="830264"/>
                </a:lnTo>
                <a:lnTo>
                  <a:pt x="2089093" y="846386"/>
                </a:lnTo>
                <a:lnTo>
                  <a:pt x="2089093" y="870569"/>
                </a:lnTo>
                <a:lnTo>
                  <a:pt x="2089093" y="894751"/>
                </a:lnTo>
                <a:lnTo>
                  <a:pt x="2097159" y="918934"/>
                </a:lnTo>
                <a:lnTo>
                  <a:pt x="2097159" y="943116"/>
                </a:lnTo>
                <a:lnTo>
                  <a:pt x="2105225" y="967298"/>
                </a:lnTo>
                <a:lnTo>
                  <a:pt x="2105225" y="991481"/>
                </a:lnTo>
                <a:lnTo>
                  <a:pt x="2113291" y="1015663"/>
                </a:lnTo>
                <a:lnTo>
                  <a:pt x="2113291" y="1039846"/>
                </a:lnTo>
                <a:lnTo>
                  <a:pt x="2121357" y="1055968"/>
                </a:lnTo>
                <a:lnTo>
                  <a:pt x="2121357" y="1080150"/>
                </a:lnTo>
                <a:lnTo>
                  <a:pt x="2129423" y="1104332"/>
                </a:lnTo>
                <a:lnTo>
                  <a:pt x="2129423" y="1128515"/>
                </a:lnTo>
                <a:lnTo>
                  <a:pt x="2129423" y="1152697"/>
                </a:lnTo>
                <a:lnTo>
                  <a:pt x="2137489" y="1176880"/>
                </a:lnTo>
                <a:lnTo>
                  <a:pt x="2137489" y="1201062"/>
                </a:lnTo>
                <a:lnTo>
                  <a:pt x="2145555" y="1217184"/>
                </a:lnTo>
                <a:lnTo>
                  <a:pt x="2145555" y="1241367"/>
                </a:lnTo>
                <a:lnTo>
                  <a:pt x="2153621" y="1265549"/>
                </a:lnTo>
                <a:lnTo>
                  <a:pt x="2153621" y="1289731"/>
                </a:lnTo>
                <a:lnTo>
                  <a:pt x="2161687" y="1313914"/>
                </a:lnTo>
                <a:lnTo>
                  <a:pt x="2161687" y="1330036"/>
                </a:lnTo>
                <a:lnTo>
                  <a:pt x="2169753" y="1354218"/>
                </a:lnTo>
                <a:lnTo>
                  <a:pt x="2169753" y="1378401"/>
                </a:lnTo>
                <a:lnTo>
                  <a:pt x="2169753" y="1394522"/>
                </a:lnTo>
                <a:lnTo>
                  <a:pt x="2177819" y="1418705"/>
                </a:lnTo>
                <a:lnTo>
                  <a:pt x="2177819" y="1442887"/>
                </a:lnTo>
                <a:lnTo>
                  <a:pt x="2185885" y="1459009"/>
                </a:lnTo>
                <a:lnTo>
                  <a:pt x="2185885" y="1483191"/>
                </a:lnTo>
                <a:lnTo>
                  <a:pt x="2193951" y="1507374"/>
                </a:lnTo>
                <a:lnTo>
                  <a:pt x="2193951" y="1523495"/>
                </a:lnTo>
                <a:lnTo>
                  <a:pt x="2202017" y="1547678"/>
                </a:lnTo>
                <a:lnTo>
                  <a:pt x="2202017" y="1563800"/>
                </a:lnTo>
                <a:lnTo>
                  <a:pt x="2210083" y="1587982"/>
                </a:lnTo>
                <a:lnTo>
                  <a:pt x="2210083" y="1604104"/>
                </a:lnTo>
                <a:lnTo>
                  <a:pt x="2210083" y="1628286"/>
                </a:lnTo>
                <a:lnTo>
                  <a:pt x="2218149" y="1644408"/>
                </a:lnTo>
                <a:lnTo>
                  <a:pt x="2218149" y="1660529"/>
                </a:lnTo>
                <a:lnTo>
                  <a:pt x="2226215" y="1684712"/>
                </a:lnTo>
                <a:lnTo>
                  <a:pt x="2226215" y="1700834"/>
                </a:lnTo>
                <a:lnTo>
                  <a:pt x="2234281" y="1716955"/>
                </a:lnTo>
                <a:lnTo>
                  <a:pt x="2234281" y="1741138"/>
                </a:lnTo>
                <a:lnTo>
                  <a:pt x="2242347" y="1757259"/>
                </a:lnTo>
                <a:lnTo>
                  <a:pt x="2242347" y="1773381"/>
                </a:lnTo>
                <a:lnTo>
                  <a:pt x="2250413" y="1789503"/>
                </a:lnTo>
                <a:lnTo>
                  <a:pt x="2250413" y="1805624"/>
                </a:lnTo>
                <a:lnTo>
                  <a:pt x="2250413" y="1821746"/>
                </a:lnTo>
                <a:lnTo>
                  <a:pt x="2258479" y="1837868"/>
                </a:lnTo>
                <a:lnTo>
                  <a:pt x="2258479" y="1853989"/>
                </a:lnTo>
                <a:lnTo>
                  <a:pt x="2266545" y="1870111"/>
                </a:lnTo>
                <a:lnTo>
                  <a:pt x="2266545" y="1886232"/>
                </a:lnTo>
                <a:lnTo>
                  <a:pt x="2274611" y="1902354"/>
                </a:lnTo>
                <a:lnTo>
                  <a:pt x="2274611" y="1918476"/>
                </a:lnTo>
                <a:lnTo>
                  <a:pt x="2282677" y="1934597"/>
                </a:lnTo>
                <a:lnTo>
                  <a:pt x="2282677" y="1950719"/>
                </a:lnTo>
                <a:lnTo>
                  <a:pt x="2290743" y="1966841"/>
                </a:lnTo>
                <a:lnTo>
                  <a:pt x="2290743" y="1982962"/>
                </a:lnTo>
                <a:lnTo>
                  <a:pt x="2290743" y="1991023"/>
                </a:lnTo>
                <a:lnTo>
                  <a:pt x="2298809" y="2007145"/>
                </a:lnTo>
                <a:lnTo>
                  <a:pt x="2298809" y="2023267"/>
                </a:lnTo>
                <a:lnTo>
                  <a:pt x="2306875" y="2031327"/>
                </a:lnTo>
                <a:lnTo>
                  <a:pt x="2306875" y="2047449"/>
                </a:lnTo>
                <a:lnTo>
                  <a:pt x="2314941" y="2055510"/>
                </a:lnTo>
                <a:lnTo>
                  <a:pt x="2314941" y="2071631"/>
                </a:lnTo>
                <a:lnTo>
                  <a:pt x="2323007" y="2087753"/>
                </a:lnTo>
                <a:lnTo>
                  <a:pt x="2323007" y="2095814"/>
                </a:lnTo>
                <a:lnTo>
                  <a:pt x="2331073" y="2103875"/>
                </a:lnTo>
                <a:lnTo>
                  <a:pt x="2331073" y="2119996"/>
                </a:lnTo>
                <a:lnTo>
                  <a:pt x="2331073" y="2128057"/>
                </a:lnTo>
                <a:lnTo>
                  <a:pt x="2339139" y="2144179"/>
                </a:lnTo>
                <a:lnTo>
                  <a:pt x="2339139" y="2152240"/>
                </a:lnTo>
                <a:lnTo>
                  <a:pt x="2347205" y="2160301"/>
                </a:lnTo>
                <a:lnTo>
                  <a:pt x="2347205" y="2176422"/>
                </a:lnTo>
                <a:lnTo>
                  <a:pt x="2355271" y="2184483"/>
                </a:lnTo>
                <a:lnTo>
                  <a:pt x="2355271" y="2192544"/>
                </a:lnTo>
                <a:lnTo>
                  <a:pt x="2363337" y="2200605"/>
                </a:lnTo>
                <a:lnTo>
                  <a:pt x="2363337" y="2208665"/>
                </a:lnTo>
                <a:lnTo>
                  <a:pt x="2371403" y="2216726"/>
                </a:lnTo>
                <a:lnTo>
                  <a:pt x="2371403" y="2232848"/>
                </a:lnTo>
                <a:lnTo>
                  <a:pt x="2371403" y="2240909"/>
                </a:lnTo>
                <a:lnTo>
                  <a:pt x="2379469" y="2248970"/>
                </a:lnTo>
                <a:lnTo>
                  <a:pt x="2379469" y="2257030"/>
                </a:lnTo>
                <a:lnTo>
                  <a:pt x="2387535" y="2265091"/>
                </a:lnTo>
                <a:lnTo>
                  <a:pt x="2387535" y="2273152"/>
                </a:lnTo>
                <a:lnTo>
                  <a:pt x="2395601" y="2281213"/>
                </a:lnTo>
                <a:lnTo>
                  <a:pt x="2403667" y="2289274"/>
                </a:lnTo>
                <a:lnTo>
                  <a:pt x="2403667" y="2297335"/>
                </a:lnTo>
                <a:lnTo>
                  <a:pt x="2411733" y="2305395"/>
                </a:lnTo>
                <a:lnTo>
                  <a:pt x="2411733" y="2313456"/>
                </a:lnTo>
                <a:lnTo>
                  <a:pt x="2411733" y="2321517"/>
                </a:lnTo>
                <a:lnTo>
                  <a:pt x="2419799" y="2321517"/>
                </a:lnTo>
                <a:lnTo>
                  <a:pt x="2419799" y="2329578"/>
                </a:lnTo>
                <a:lnTo>
                  <a:pt x="2427865" y="2337639"/>
                </a:lnTo>
                <a:lnTo>
                  <a:pt x="2427865" y="2345700"/>
                </a:lnTo>
                <a:lnTo>
                  <a:pt x="2435931" y="2345700"/>
                </a:lnTo>
                <a:lnTo>
                  <a:pt x="2435931" y="2353760"/>
                </a:lnTo>
                <a:lnTo>
                  <a:pt x="2443997" y="2361821"/>
                </a:lnTo>
                <a:lnTo>
                  <a:pt x="2452063" y="2369882"/>
                </a:lnTo>
                <a:lnTo>
                  <a:pt x="2452063" y="2377943"/>
                </a:lnTo>
                <a:lnTo>
                  <a:pt x="2460129" y="2386004"/>
                </a:lnTo>
                <a:lnTo>
                  <a:pt x="2468195" y="2394064"/>
                </a:lnTo>
                <a:lnTo>
                  <a:pt x="2476261" y="2402125"/>
                </a:lnTo>
                <a:lnTo>
                  <a:pt x="2484327" y="2410186"/>
                </a:lnTo>
                <a:lnTo>
                  <a:pt x="2492393" y="2410186"/>
                </a:lnTo>
                <a:lnTo>
                  <a:pt x="2492393" y="2418247"/>
                </a:lnTo>
                <a:lnTo>
                  <a:pt x="2500459" y="2426308"/>
                </a:lnTo>
                <a:lnTo>
                  <a:pt x="2508525" y="2426308"/>
                </a:lnTo>
                <a:lnTo>
                  <a:pt x="2508525" y="2434369"/>
                </a:lnTo>
                <a:lnTo>
                  <a:pt x="2516591" y="2434369"/>
                </a:lnTo>
                <a:lnTo>
                  <a:pt x="2524657" y="2442429"/>
                </a:lnTo>
                <a:lnTo>
                  <a:pt x="2532723" y="2442429"/>
                </a:lnTo>
                <a:lnTo>
                  <a:pt x="2532723" y="2450490"/>
                </a:lnTo>
                <a:lnTo>
                  <a:pt x="2540789" y="2450490"/>
                </a:lnTo>
                <a:lnTo>
                  <a:pt x="2548855" y="2458551"/>
                </a:lnTo>
                <a:lnTo>
                  <a:pt x="2556921" y="2458551"/>
                </a:lnTo>
                <a:lnTo>
                  <a:pt x="2564987" y="2458551"/>
                </a:lnTo>
                <a:lnTo>
                  <a:pt x="2564987" y="2466612"/>
                </a:lnTo>
                <a:lnTo>
                  <a:pt x="2573053" y="2466612"/>
                </a:lnTo>
                <a:lnTo>
                  <a:pt x="2581119" y="2466612"/>
                </a:lnTo>
                <a:lnTo>
                  <a:pt x="2581119" y="2474673"/>
                </a:lnTo>
                <a:lnTo>
                  <a:pt x="2589185" y="2474673"/>
                </a:lnTo>
                <a:lnTo>
                  <a:pt x="2597251" y="2474673"/>
                </a:lnTo>
                <a:lnTo>
                  <a:pt x="2718241" y="2490794"/>
                </a:lnTo>
                <a:lnTo>
                  <a:pt x="2847297" y="2498855"/>
                </a:lnTo>
                <a:lnTo>
                  <a:pt x="2968286" y="2498855"/>
                </a:lnTo>
                <a:lnTo>
                  <a:pt x="3089276" y="2498855"/>
                </a:lnTo>
                <a:lnTo>
                  <a:pt x="4936390" y="2498855"/>
                </a:lnTo>
                <a:lnTo>
                  <a:pt x="5057380" y="2498855"/>
                </a:lnTo>
              </a:path>
            </a:pathLst>
          </a:custGeom>
          <a:ln w="16123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4204140" y="5906168"/>
            <a:ext cx="583565" cy="35814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7620">
              <a:lnSpc>
                <a:spcPct val="100000"/>
              </a:lnSpc>
              <a:spcBef>
                <a:spcPts val="250"/>
              </a:spcBef>
              <a:tabLst>
                <a:tab pos="427355" algn="l"/>
              </a:tabLst>
            </a:pPr>
            <a:r>
              <a:rPr sz="850" b="1" spc="-50" dirty="0">
                <a:latin typeface="Segoe UI"/>
                <a:cs typeface="Segoe UI"/>
              </a:rPr>
              <a:t>1</a:t>
            </a:r>
            <a:r>
              <a:rPr sz="850" b="1" spc="-45" dirty="0">
                <a:latin typeface="Segoe UI"/>
                <a:cs typeface="Segoe UI"/>
              </a:rPr>
              <a:t>.</a:t>
            </a:r>
            <a:r>
              <a:rPr sz="850" b="1" dirty="0">
                <a:latin typeface="Segoe UI"/>
                <a:cs typeface="Segoe UI"/>
              </a:rPr>
              <a:t>5	</a:t>
            </a:r>
            <a:r>
              <a:rPr sz="850" b="1" spc="-50" dirty="0">
                <a:latin typeface="Segoe UI"/>
                <a:cs typeface="Segoe UI"/>
              </a:rPr>
              <a:t>1</a:t>
            </a:r>
            <a:r>
              <a:rPr sz="850" b="1" spc="-45" dirty="0">
                <a:latin typeface="Segoe UI"/>
                <a:cs typeface="Segoe UI"/>
              </a:rPr>
              <a:t>.</a:t>
            </a:r>
            <a:r>
              <a:rPr sz="850" b="1" dirty="0">
                <a:latin typeface="Segoe UI"/>
                <a:cs typeface="Segoe UI"/>
              </a:rPr>
              <a:t>6</a:t>
            </a:r>
            <a:endParaRPr sz="8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r>
              <a:rPr sz="1050" b="1" spc="-15" dirty="0">
                <a:latin typeface="Segoe UI"/>
                <a:cs typeface="Segoe UI"/>
              </a:rPr>
              <a:t>Diameter</a:t>
            </a:r>
            <a:endParaRPr sz="1050">
              <a:latin typeface="Segoe UI"/>
              <a:cs typeface="Segoe U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67211" y="4239209"/>
            <a:ext cx="208279" cy="683260"/>
          </a:xfrm>
          <a:prstGeom prst="rect">
            <a:avLst/>
          </a:prstGeom>
        </p:spPr>
        <p:txBody>
          <a:bodyPr vert="vert270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050" b="1" spc="-30" dirty="0">
                <a:latin typeface="Segoe UI"/>
                <a:cs typeface="Segoe UI"/>
              </a:rPr>
              <a:t>Probability</a:t>
            </a:r>
            <a:endParaRPr sz="1050">
              <a:latin typeface="Segoe UI"/>
              <a:cs typeface="Segoe U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679850" y="3083363"/>
            <a:ext cx="150622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  <a:tabLst>
                <a:tab pos="491490" algn="l"/>
              </a:tabLst>
            </a:pPr>
            <a:r>
              <a:rPr sz="850" b="1" spc="-5" dirty="0">
                <a:solidFill>
                  <a:srgbClr val="931313"/>
                </a:solidFill>
                <a:latin typeface="Segoe UI"/>
                <a:cs typeface="Segoe UI"/>
              </a:rPr>
              <a:t>Mean	Lower</a:t>
            </a:r>
            <a:r>
              <a:rPr sz="850" b="1" spc="-25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850" b="1" dirty="0">
                <a:solidFill>
                  <a:srgbClr val="931313"/>
                </a:solidFill>
                <a:latin typeface="Segoe UI"/>
                <a:cs typeface="Segoe UI"/>
              </a:rPr>
              <a:t>Specification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857670" y="3083363"/>
            <a:ext cx="1014094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50" b="1" spc="-15" dirty="0">
                <a:solidFill>
                  <a:srgbClr val="931313"/>
                </a:solidFill>
                <a:latin typeface="Segoe UI"/>
                <a:cs typeface="Segoe UI"/>
              </a:rPr>
              <a:t>Upper</a:t>
            </a:r>
            <a:r>
              <a:rPr sz="850" b="1" spc="-20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850" b="1" dirty="0">
                <a:solidFill>
                  <a:srgbClr val="931313"/>
                </a:solidFill>
                <a:latin typeface="Segoe UI"/>
                <a:cs typeface="Segoe UI"/>
              </a:rPr>
              <a:t>Specification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010188" y="3268762"/>
            <a:ext cx="819785" cy="332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5800"/>
              </a:lnSpc>
              <a:spcBef>
                <a:spcPts val="100"/>
              </a:spcBef>
            </a:pPr>
            <a:r>
              <a:rPr sz="950" spc="-15" dirty="0">
                <a:latin typeface="Segoe UI"/>
                <a:cs typeface="Segoe UI"/>
              </a:rPr>
              <a:t>Mean=1.393  </a:t>
            </a:r>
            <a:r>
              <a:rPr sz="950" spc="-10" dirty="0">
                <a:latin typeface="Segoe UI"/>
                <a:cs typeface="Segoe UI"/>
              </a:rPr>
              <a:t>StDev=0.05673</a:t>
            </a:r>
            <a:endParaRPr sz="950">
              <a:latin typeface="Segoe UI"/>
              <a:cs typeface="Segoe U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418589" y="911225"/>
            <a:ext cx="6330950" cy="1428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my process capable of </a:t>
            </a:r>
            <a:r>
              <a:rPr sz="2000" spc="-5" dirty="0">
                <a:latin typeface="Arial"/>
                <a:cs typeface="Arial"/>
              </a:rPr>
              <a:t>meeting </a:t>
            </a:r>
            <a:r>
              <a:rPr sz="2000" dirty="0">
                <a:latin typeface="Arial"/>
                <a:cs typeface="Arial"/>
              </a:rPr>
              <a:t>my </a:t>
            </a:r>
            <a:r>
              <a:rPr sz="2000" spc="-5" dirty="0">
                <a:latin typeface="Arial"/>
                <a:cs typeface="Arial"/>
              </a:rPr>
              <a:t>customers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specs?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00">
              <a:latin typeface="Times New Roman"/>
              <a:cs typeface="Times New Roman"/>
            </a:endParaRPr>
          </a:p>
          <a:p>
            <a:pPr marL="1600200" marR="1795145" indent="-1239520">
              <a:lnSpc>
                <a:spcPct val="120000"/>
              </a:lnSpc>
              <a:tabLst>
                <a:tab pos="826135" algn="l"/>
                <a:tab pos="1393190" algn="l"/>
              </a:tabLst>
            </a:pPr>
            <a:r>
              <a:rPr sz="2000" dirty="0">
                <a:latin typeface="Arial"/>
                <a:cs typeface="Arial"/>
              </a:rPr>
              <a:t>Cp	=	(Upper Spec – Lower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Spec)  6 * Standard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Deviation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735579" y="2007107"/>
            <a:ext cx="3314700" cy="0"/>
          </a:xfrm>
          <a:custGeom>
            <a:avLst/>
            <a:gdLst/>
            <a:ahLst/>
            <a:cxnLst/>
            <a:rect l="l" t="t" r="r" b="b"/>
            <a:pathLst>
              <a:path w="3314700">
                <a:moveTo>
                  <a:pt x="0" y="0"/>
                </a:moveTo>
                <a:lnTo>
                  <a:pt x="33147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>
            <a:spLocks noGrp="1"/>
          </p:cNvSpPr>
          <p:nvPr>
            <p:ph type="title"/>
          </p:nvPr>
        </p:nvSpPr>
        <p:spPr>
          <a:xfrm>
            <a:off x="1860930" y="176275"/>
            <a:ext cx="5408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Cp </a:t>
            </a:r>
            <a:r>
              <a:rPr sz="2800" spc="-5" dirty="0"/>
              <a:t>to Measure Process</a:t>
            </a:r>
            <a:r>
              <a:rPr sz="2800" spc="65" dirty="0"/>
              <a:t> </a:t>
            </a:r>
            <a:r>
              <a:rPr sz="2800" spc="-5" dirty="0"/>
              <a:t>Capability</a:t>
            </a:r>
            <a:endParaRPr sz="2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Process</a:t>
            </a:r>
            <a:r>
              <a:rPr spc="-90" dirty="0"/>
              <a:t> </a:t>
            </a:r>
            <a:r>
              <a:rPr spc="-5" dirty="0"/>
              <a:t>Capability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1656" y="824346"/>
            <a:ext cx="6655434" cy="105981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15"/>
              </a:spcBef>
              <a:tabLst>
                <a:tab pos="592455" algn="l"/>
                <a:tab pos="878840" algn="l"/>
                <a:tab pos="3908425" algn="l"/>
                <a:tab pos="4274185" algn="l"/>
              </a:tabLst>
            </a:pPr>
            <a:r>
              <a:rPr sz="2000" dirty="0">
                <a:latin typeface="Arial"/>
                <a:cs typeface="Arial"/>
              </a:rPr>
              <a:t>Cpk	=	</a:t>
            </a:r>
            <a:r>
              <a:rPr sz="2000" spc="-5" dirty="0">
                <a:latin typeface="Arial"/>
                <a:cs typeface="Arial"/>
              </a:rPr>
              <a:t>min </a:t>
            </a:r>
            <a:r>
              <a:rPr sz="3200" dirty="0">
                <a:latin typeface="Arial"/>
                <a:cs typeface="Arial"/>
              </a:rPr>
              <a:t>[</a:t>
            </a:r>
            <a:r>
              <a:rPr sz="3200" spc="-5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(Upper Spec –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Avg)	</a:t>
            </a:r>
            <a:r>
              <a:rPr sz="2000" dirty="0">
                <a:latin typeface="Arial"/>
                <a:cs typeface="Arial"/>
              </a:rPr>
              <a:t>or	</a:t>
            </a:r>
            <a:r>
              <a:rPr sz="2000" spc="-5" dirty="0">
                <a:latin typeface="Arial"/>
                <a:cs typeface="Arial"/>
              </a:rPr>
              <a:t>(Avg </a:t>
            </a:r>
            <a:r>
              <a:rPr sz="2000" dirty="0">
                <a:latin typeface="Arial"/>
                <a:cs typeface="Arial"/>
              </a:rPr>
              <a:t>- Lower Spec)</a:t>
            </a:r>
            <a:r>
              <a:rPr sz="2000" spc="-3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]</a:t>
            </a:r>
            <a:endParaRPr sz="3200">
              <a:latin typeface="Arial"/>
              <a:cs typeface="Arial"/>
            </a:endParaRPr>
          </a:p>
          <a:p>
            <a:pPr marR="82550" algn="ctr">
              <a:lnSpc>
                <a:spcPct val="100000"/>
              </a:lnSpc>
              <a:spcBef>
                <a:spcPts val="605"/>
              </a:spcBef>
            </a:pPr>
            <a:r>
              <a:rPr sz="2400" spc="-5" dirty="0">
                <a:latin typeface="Arial"/>
                <a:cs typeface="Arial"/>
              </a:rPr>
              <a:t>3 * Standard Deviation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33600" y="1487424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>
                <a:moveTo>
                  <a:pt x="0" y="0"/>
                </a:moveTo>
                <a:lnTo>
                  <a:pt x="54102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67605" y="1996440"/>
            <a:ext cx="6307455" cy="4201160"/>
          </a:xfrm>
          <a:custGeom>
            <a:avLst/>
            <a:gdLst/>
            <a:ahLst/>
            <a:cxnLst/>
            <a:rect l="l" t="t" r="r" b="b"/>
            <a:pathLst>
              <a:path w="6307455" h="4201160">
                <a:moveTo>
                  <a:pt x="0" y="0"/>
                </a:moveTo>
                <a:lnTo>
                  <a:pt x="6307055" y="0"/>
                </a:lnTo>
                <a:lnTo>
                  <a:pt x="6307055" y="4201109"/>
                </a:lnTo>
                <a:lnTo>
                  <a:pt x="0" y="4201109"/>
                </a:lnTo>
                <a:lnTo>
                  <a:pt x="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67614" y="1996441"/>
            <a:ext cx="6307455" cy="4201160"/>
          </a:xfrm>
          <a:custGeom>
            <a:avLst/>
            <a:gdLst/>
            <a:ahLst/>
            <a:cxnLst/>
            <a:rect l="l" t="t" r="r" b="b"/>
            <a:pathLst>
              <a:path w="6307455" h="4201160">
                <a:moveTo>
                  <a:pt x="0" y="0"/>
                </a:moveTo>
                <a:lnTo>
                  <a:pt x="6307055" y="0"/>
                </a:lnTo>
                <a:lnTo>
                  <a:pt x="6307055" y="4201109"/>
                </a:lnTo>
                <a:lnTo>
                  <a:pt x="0" y="4201109"/>
                </a:lnTo>
                <a:lnTo>
                  <a:pt x="0" y="0"/>
                </a:lnTo>
                <a:close/>
              </a:path>
            </a:pathLst>
          </a:custGeom>
          <a:ln w="8771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85161" y="2908583"/>
            <a:ext cx="5500370" cy="2771775"/>
          </a:xfrm>
          <a:custGeom>
            <a:avLst/>
            <a:gdLst/>
            <a:ahLst/>
            <a:cxnLst/>
            <a:rect l="l" t="t" r="r" b="b"/>
            <a:pathLst>
              <a:path w="5500370" h="2771775">
                <a:moveTo>
                  <a:pt x="0" y="0"/>
                </a:moveTo>
                <a:lnTo>
                  <a:pt x="5500033" y="0"/>
                </a:lnTo>
                <a:lnTo>
                  <a:pt x="5500033" y="2771513"/>
                </a:lnTo>
                <a:lnTo>
                  <a:pt x="0" y="277151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78173" y="5680088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082"/>
                </a:lnTo>
              </a:path>
            </a:pathLst>
          </a:custGeom>
          <a:ln w="8771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564134" y="5680089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082"/>
                </a:lnTo>
              </a:path>
            </a:pathLst>
          </a:custGeom>
          <a:ln w="8771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950095" y="5680090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082"/>
                </a:lnTo>
              </a:path>
            </a:pathLst>
          </a:custGeom>
          <a:ln w="8771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44828" y="5680091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082"/>
                </a:lnTo>
              </a:path>
            </a:pathLst>
          </a:custGeom>
          <a:ln w="8771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30789" y="5680092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082"/>
                </a:lnTo>
              </a:path>
            </a:pathLst>
          </a:custGeom>
          <a:ln w="8771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16751" y="5680092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082"/>
                </a:lnTo>
              </a:path>
            </a:pathLst>
          </a:custGeom>
          <a:ln w="8771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11484" y="5680093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082"/>
                </a:lnTo>
              </a:path>
            </a:pathLst>
          </a:custGeom>
          <a:ln w="8771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97445" y="5680094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082"/>
                </a:lnTo>
              </a:path>
            </a:pathLst>
          </a:custGeom>
          <a:ln w="8771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83406" y="568009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082"/>
                </a:lnTo>
              </a:path>
            </a:pathLst>
          </a:custGeom>
          <a:ln w="8771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85158" y="2908591"/>
            <a:ext cx="5500370" cy="0"/>
          </a:xfrm>
          <a:custGeom>
            <a:avLst/>
            <a:gdLst/>
            <a:ahLst/>
            <a:cxnLst/>
            <a:rect l="l" t="t" r="r" b="b"/>
            <a:pathLst>
              <a:path w="5500370">
                <a:moveTo>
                  <a:pt x="0" y="0"/>
                </a:moveTo>
                <a:lnTo>
                  <a:pt x="5500033" y="0"/>
                </a:lnTo>
              </a:path>
            </a:pathLst>
          </a:custGeom>
          <a:ln w="877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85158" y="5680096"/>
            <a:ext cx="5500370" cy="0"/>
          </a:xfrm>
          <a:custGeom>
            <a:avLst/>
            <a:gdLst/>
            <a:ahLst/>
            <a:cxnLst/>
            <a:rect l="l" t="t" r="r" b="b"/>
            <a:pathLst>
              <a:path w="5500370">
                <a:moveTo>
                  <a:pt x="0" y="0"/>
                </a:moveTo>
                <a:lnTo>
                  <a:pt x="5500033" y="0"/>
                </a:lnTo>
              </a:path>
            </a:pathLst>
          </a:custGeom>
          <a:ln w="877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099224" y="5693698"/>
            <a:ext cx="16891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950" b="1" spc="-65" dirty="0">
                <a:latin typeface="Segoe UI"/>
                <a:cs typeface="Segoe UI"/>
              </a:rPr>
              <a:t>1</a:t>
            </a:r>
            <a:r>
              <a:rPr sz="950" b="1" spc="-55" dirty="0">
                <a:latin typeface="Segoe UI"/>
                <a:cs typeface="Segoe UI"/>
              </a:rPr>
              <a:t>.</a:t>
            </a:r>
            <a:r>
              <a:rPr sz="950" b="1" spc="-10" dirty="0">
                <a:latin typeface="Segoe UI"/>
                <a:cs typeface="Segoe UI"/>
              </a:rPr>
              <a:t>8</a:t>
            </a:r>
            <a:endParaRPr sz="950">
              <a:latin typeface="Segoe UI"/>
              <a:cs typeface="Segoe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93958" y="5693698"/>
            <a:ext cx="16891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950" b="1" spc="-65" dirty="0">
                <a:latin typeface="Segoe UI"/>
                <a:cs typeface="Segoe UI"/>
              </a:rPr>
              <a:t>1</a:t>
            </a:r>
            <a:r>
              <a:rPr sz="950" b="1" spc="-55" dirty="0">
                <a:latin typeface="Segoe UI"/>
                <a:cs typeface="Segoe UI"/>
              </a:rPr>
              <a:t>.</a:t>
            </a:r>
            <a:r>
              <a:rPr sz="950" b="1" spc="-10" dirty="0">
                <a:latin typeface="Segoe UI"/>
                <a:cs typeface="Segoe UI"/>
              </a:rPr>
              <a:t>7</a:t>
            </a:r>
            <a:endParaRPr sz="950">
              <a:latin typeface="Segoe UI"/>
              <a:cs typeface="Segoe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79919" y="5693698"/>
            <a:ext cx="16891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950" b="1" spc="-65" dirty="0">
                <a:latin typeface="Segoe UI"/>
                <a:cs typeface="Segoe UI"/>
              </a:rPr>
              <a:t>1</a:t>
            </a:r>
            <a:r>
              <a:rPr sz="950" b="1" spc="-55" dirty="0">
                <a:latin typeface="Segoe UI"/>
                <a:cs typeface="Segoe UI"/>
              </a:rPr>
              <a:t>.</a:t>
            </a:r>
            <a:r>
              <a:rPr sz="950" b="1" spc="-10" dirty="0">
                <a:latin typeface="Segoe UI"/>
                <a:cs typeface="Segoe UI"/>
              </a:rPr>
              <a:t>6</a:t>
            </a:r>
            <a:endParaRPr sz="950">
              <a:latin typeface="Segoe UI"/>
              <a:cs typeface="Segoe U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65880" y="5693698"/>
            <a:ext cx="16891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950" b="1" spc="-65" dirty="0">
                <a:latin typeface="Segoe UI"/>
                <a:cs typeface="Segoe UI"/>
              </a:rPr>
              <a:t>1</a:t>
            </a:r>
            <a:r>
              <a:rPr sz="950" b="1" spc="-55" dirty="0">
                <a:latin typeface="Segoe UI"/>
                <a:cs typeface="Segoe UI"/>
              </a:rPr>
              <a:t>.</a:t>
            </a:r>
            <a:r>
              <a:rPr sz="950" b="1" spc="-10" dirty="0">
                <a:latin typeface="Segoe UI"/>
                <a:cs typeface="Segoe UI"/>
              </a:rPr>
              <a:t>5</a:t>
            </a:r>
            <a:endParaRPr sz="950">
              <a:latin typeface="Segoe UI"/>
              <a:cs typeface="Segoe U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32535" y="5693698"/>
            <a:ext cx="16891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950" b="1" spc="-65" dirty="0">
                <a:latin typeface="Segoe UI"/>
                <a:cs typeface="Segoe UI"/>
              </a:rPr>
              <a:t>1</a:t>
            </a:r>
            <a:r>
              <a:rPr sz="950" b="1" spc="-55" dirty="0">
                <a:latin typeface="Segoe UI"/>
                <a:cs typeface="Segoe UI"/>
              </a:rPr>
              <a:t>.</a:t>
            </a:r>
            <a:r>
              <a:rPr sz="950" b="1" spc="-10" dirty="0">
                <a:latin typeface="Segoe UI"/>
                <a:cs typeface="Segoe UI"/>
              </a:rPr>
              <a:t>2</a:t>
            </a:r>
            <a:endParaRPr sz="950">
              <a:latin typeface="Segoe UI"/>
              <a:cs typeface="Segoe U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27268" y="5693698"/>
            <a:ext cx="16891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950" b="1" spc="-65" dirty="0">
                <a:latin typeface="Segoe UI"/>
                <a:cs typeface="Segoe UI"/>
              </a:rPr>
              <a:t>1</a:t>
            </a:r>
            <a:r>
              <a:rPr sz="950" b="1" spc="-55" dirty="0">
                <a:latin typeface="Segoe UI"/>
                <a:cs typeface="Segoe UI"/>
              </a:rPr>
              <a:t>.</a:t>
            </a:r>
            <a:r>
              <a:rPr sz="950" b="1" spc="-10" dirty="0">
                <a:latin typeface="Segoe UI"/>
                <a:cs typeface="Segoe UI"/>
              </a:rPr>
              <a:t>1</a:t>
            </a:r>
            <a:endParaRPr sz="950">
              <a:latin typeface="Segoe UI"/>
              <a:cs typeface="Segoe U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13230" y="5693698"/>
            <a:ext cx="16891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950" b="1" spc="-65" dirty="0">
                <a:latin typeface="Segoe UI"/>
                <a:cs typeface="Segoe UI"/>
              </a:rPr>
              <a:t>1</a:t>
            </a:r>
            <a:r>
              <a:rPr sz="950" b="1" spc="-55" dirty="0">
                <a:latin typeface="Segoe UI"/>
                <a:cs typeface="Segoe UI"/>
              </a:rPr>
              <a:t>.</a:t>
            </a:r>
            <a:r>
              <a:rPr sz="950" b="1" spc="-10" dirty="0">
                <a:latin typeface="Segoe UI"/>
                <a:cs typeface="Segoe UI"/>
              </a:rPr>
              <a:t>0</a:t>
            </a:r>
            <a:endParaRPr sz="950">
              <a:latin typeface="Segoe UI"/>
              <a:cs typeface="Segoe U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941298" y="3075223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43859" y="0"/>
                </a:moveTo>
                <a:lnTo>
                  <a:pt x="0" y="0"/>
                </a:lnTo>
              </a:path>
            </a:pathLst>
          </a:custGeom>
          <a:ln w="877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941298" y="3452359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43859" y="0"/>
                </a:moveTo>
                <a:lnTo>
                  <a:pt x="0" y="0"/>
                </a:lnTo>
              </a:path>
            </a:pathLst>
          </a:custGeom>
          <a:ln w="877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941298" y="3820724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43859" y="0"/>
                </a:moveTo>
                <a:lnTo>
                  <a:pt x="0" y="0"/>
                </a:lnTo>
              </a:path>
            </a:pathLst>
          </a:custGeom>
          <a:ln w="877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941298" y="4189090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43859" y="0"/>
                </a:moveTo>
                <a:lnTo>
                  <a:pt x="0" y="0"/>
                </a:lnTo>
              </a:path>
            </a:pathLst>
          </a:custGeom>
          <a:ln w="877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941298" y="4566225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43859" y="0"/>
                </a:moveTo>
                <a:lnTo>
                  <a:pt x="0" y="0"/>
                </a:lnTo>
              </a:path>
            </a:pathLst>
          </a:custGeom>
          <a:ln w="877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941298" y="4934591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43859" y="0"/>
                </a:moveTo>
                <a:lnTo>
                  <a:pt x="0" y="0"/>
                </a:lnTo>
              </a:path>
            </a:pathLst>
          </a:custGeom>
          <a:ln w="877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41298" y="5302956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43859" y="0"/>
                </a:moveTo>
                <a:lnTo>
                  <a:pt x="0" y="0"/>
                </a:lnTo>
              </a:path>
            </a:pathLst>
          </a:custGeom>
          <a:ln w="877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41298" y="5680092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43859" y="0"/>
                </a:moveTo>
                <a:lnTo>
                  <a:pt x="0" y="0"/>
                </a:lnTo>
              </a:path>
            </a:pathLst>
          </a:custGeom>
          <a:ln w="877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485192" y="2908588"/>
            <a:ext cx="0" cy="2771775"/>
          </a:xfrm>
          <a:custGeom>
            <a:avLst/>
            <a:gdLst/>
            <a:ahLst/>
            <a:cxnLst/>
            <a:rect l="l" t="t" r="r" b="b"/>
            <a:pathLst>
              <a:path h="2771775">
                <a:moveTo>
                  <a:pt x="0" y="2771504"/>
                </a:moveTo>
                <a:lnTo>
                  <a:pt x="0" y="0"/>
                </a:lnTo>
              </a:path>
            </a:pathLst>
          </a:custGeom>
          <a:ln w="8771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85158" y="2908589"/>
            <a:ext cx="0" cy="2771775"/>
          </a:xfrm>
          <a:custGeom>
            <a:avLst/>
            <a:gdLst/>
            <a:ahLst/>
            <a:cxnLst/>
            <a:rect l="l" t="t" r="r" b="b"/>
            <a:pathLst>
              <a:path h="2771775">
                <a:moveTo>
                  <a:pt x="0" y="2771504"/>
                </a:moveTo>
                <a:lnTo>
                  <a:pt x="0" y="0"/>
                </a:lnTo>
              </a:path>
            </a:pathLst>
          </a:custGeom>
          <a:ln w="8771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862350" y="2974816"/>
            <a:ext cx="8128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950" b="1" spc="-10" dirty="0">
                <a:latin typeface="Segoe UI"/>
                <a:cs typeface="Segoe UI"/>
              </a:rPr>
              <a:t>7</a:t>
            </a:r>
            <a:endParaRPr sz="950">
              <a:latin typeface="Segoe UI"/>
              <a:cs typeface="Segoe U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62350" y="3351953"/>
            <a:ext cx="81280" cy="239204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950" b="1" spc="-10" dirty="0">
                <a:latin typeface="Segoe UI"/>
                <a:cs typeface="Segoe UI"/>
              </a:rPr>
              <a:t>6</a:t>
            </a:r>
            <a:endParaRPr sz="9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950" b="1" spc="-10" dirty="0">
                <a:latin typeface="Segoe UI"/>
                <a:cs typeface="Segoe UI"/>
              </a:rPr>
              <a:t>5</a:t>
            </a:r>
            <a:endParaRPr sz="9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950" b="1" spc="-10" dirty="0">
                <a:latin typeface="Segoe UI"/>
                <a:cs typeface="Segoe UI"/>
              </a:rPr>
              <a:t>4</a:t>
            </a:r>
            <a:endParaRPr sz="9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950" b="1" spc="-10" dirty="0">
                <a:latin typeface="Segoe UI"/>
                <a:cs typeface="Segoe UI"/>
              </a:rPr>
              <a:t>3</a:t>
            </a:r>
            <a:endParaRPr sz="9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950" b="1" spc="-10" dirty="0">
                <a:latin typeface="Segoe UI"/>
                <a:cs typeface="Segoe UI"/>
              </a:rPr>
              <a:t>2</a:t>
            </a:r>
            <a:endParaRPr sz="9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950" b="1" spc="-10" dirty="0">
                <a:latin typeface="Segoe UI"/>
                <a:cs typeface="Segoe UI"/>
              </a:rPr>
              <a:t>1</a:t>
            </a:r>
            <a:endParaRPr sz="9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950" b="1" spc="-10" dirty="0">
                <a:latin typeface="Segoe UI"/>
                <a:cs typeface="Segoe UI"/>
              </a:rPr>
              <a:t>0</a:t>
            </a:r>
            <a:endParaRPr sz="950">
              <a:latin typeface="Segoe UI"/>
              <a:cs typeface="Segoe U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686929" y="2908582"/>
            <a:ext cx="0" cy="2771775"/>
          </a:xfrm>
          <a:custGeom>
            <a:avLst/>
            <a:gdLst/>
            <a:ahLst/>
            <a:cxnLst/>
            <a:rect l="l" t="t" r="r" b="b"/>
            <a:pathLst>
              <a:path h="2771775">
                <a:moveTo>
                  <a:pt x="0" y="2771504"/>
                </a:moveTo>
                <a:lnTo>
                  <a:pt x="0" y="0"/>
                </a:lnTo>
              </a:path>
            </a:pathLst>
          </a:custGeom>
          <a:ln w="8771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511484" y="2908583"/>
            <a:ext cx="0" cy="2771775"/>
          </a:xfrm>
          <a:custGeom>
            <a:avLst/>
            <a:gdLst/>
            <a:ahLst/>
            <a:cxnLst/>
            <a:rect l="l" t="t" r="r" b="b"/>
            <a:pathLst>
              <a:path h="2771775">
                <a:moveTo>
                  <a:pt x="0" y="2771504"/>
                </a:moveTo>
                <a:lnTo>
                  <a:pt x="0" y="0"/>
                </a:lnTo>
              </a:path>
            </a:pathLst>
          </a:custGeom>
          <a:ln w="8771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344828" y="2908584"/>
            <a:ext cx="0" cy="2771775"/>
          </a:xfrm>
          <a:custGeom>
            <a:avLst/>
            <a:gdLst/>
            <a:ahLst/>
            <a:cxnLst/>
            <a:rect l="l" t="t" r="r" b="b"/>
            <a:pathLst>
              <a:path h="2771775">
                <a:moveTo>
                  <a:pt x="0" y="2771504"/>
                </a:moveTo>
                <a:lnTo>
                  <a:pt x="0" y="0"/>
                </a:lnTo>
              </a:path>
            </a:pathLst>
          </a:custGeom>
          <a:ln w="8771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423770" y="2908584"/>
            <a:ext cx="0" cy="2771775"/>
          </a:xfrm>
          <a:custGeom>
            <a:avLst/>
            <a:gdLst/>
            <a:ahLst/>
            <a:cxnLst/>
            <a:rect l="l" t="t" r="r" b="b"/>
            <a:pathLst>
              <a:path h="2771775">
                <a:moveTo>
                  <a:pt x="0" y="2771504"/>
                </a:moveTo>
                <a:lnTo>
                  <a:pt x="0" y="0"/>
                </a:lnTo>
              </a:path>
            </a:pathLst>
          </a:custGeom>
          <a:ln w="26315">
            <a:solidFill>
              <a:srgbClr val="37F13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985158" y="3066452"/>
            <a:ext cx="5500370" cy="2613660"/>
          </a:xfrm>
          <a:custGeom>
            <a:avLst/>
            <a:gdLst/>
            <a:ahLst/>
            <a:cxnLst/>
            <a:rect l="l" t="t" r="r" b="b"/>
            <a:pathLst>
              <a:path w="5500370" h="2613660">
                <a:moveTo>
                  <a:pt x="0" y="2613633"/>
                </a:moveTo>
                <a:lnTo>
                  <a:pt x="0" y="2613633"/>
                </a:lnTo>
                <a:lnTo>
                  <a:pt x="1394745" y="2613633"/>
                </a:lnTo>
                <a:lnTo>
                  <a:pt x="1482465" y="2604863"/>
                </a:lnTo>
                <a:lnTo>
                  <a:pt x="1561412" y="2604863"/>
                </a:lnTo>
                <a:lnTo>
                  <a:pt x="1649132" y="2587322"/>
                </a:lnTo>
                <a:lnTo>
                  <a:pt x="1657904" y="2587322"/>
                </a:lnTo>
                <a:lnTo>
                  <a:pt x="1666676" y="2587322"/>
                </a:lnTo>
                <a:lnTo>
                  <a:pt x="1675448" y="2587322"/>
                </a:lnTo>
                <a:lnTo>
                  <a:pt x="1675448" y="2578551"/>
                </a:lnTo>
                <a:lnTo>
                  <a:pt x="1684220" y="2578551"/>
                </a:lnTo>
                <a:lnTo>
                  <a:pt x="1692992" y="2578551"/>
                </a:lnTo>
                <a:lnTo>
                  <a:pt x="1701764" y="2578551"/>
                </a:lnTo>
                <a:lnTo>
                  <a:pt x="1701764" y="2569780"/>
                </a:lnTo>
                <a:lnTo>
                  <a:pt x="1710536" y="2569780"/>
                </a:lnTo>
                <a:lnTo>
                  <a:pt x="1719308" y="2569780"/>
                </a:lnTo>
                <a:lnTo>
                  <a:pt x="1728080" y="2569780"/>
                </a:lnTo>
                <a:lnTo>
                  <a:pt x="1728080" y="2561010"/>
                </a:lnTo>
                <a:lnTo>
                  <a:pt x="1736852" y="2561010"/>
                </a:lnTo>
                <a:lnTo>
                  <a:pt x="1745624" y="2561010"/>
                </a:lnTo>
                <a:lnTo>
                  <a:pt x="1754396" y="2552239"/>
                </a:lnTo>
                <a:lnTo>
                  <a:pt x="1763168" y="2552239"/>
                </a:lnTo>
                <a:lnTo>
                  <a:pt x="1771940" y="2543469"/>
                </a:lnTo>
                <a:lnTo>
                  <a:pt x="1780712" y="2543469"/>
                </a:lnTo>
                <a:lnTo>
                  <a:pt x="1780712" y="2534698"/>
                </a:lnTo>
                <a:lnTo>
                  <a:pt x="1789484" y="2534698"/>
                </a:lnTo>
                <a:lnTo>
                  <a:pt x="1798256" y="2534698"/>
                </a:lnTo>
                <a:lnTo>
                  <a:pt x="1798256" y="2525928"/>
                </a:lnTo>
                <a:lnTo>
                  <a:pt x="1807028" y="2525928"/>
                </a:lnTo>
                <a:lnTo>
                  <a:pt x="1807028" y="2517157"/>
                </a:lnTo>
                <a:lnTo>
                  <a:pt x="1815800" y="2517157"/>
                </a:lnTo>
                <a:lnTo>
                  <a:pt x="1824572" y="2517157"/>
                </a:lnTo>
                <a:lnTo>
                  <a:pt x="1824572" y="2508386"/>
                </a:lnTo>
                <a:lnTo>
                  <a:pt x="1833344" y="2508386"/>
                </a:lnTo>
                <a:lnTo>
                  <a:pt x="1833344" y="2499616"/>
                </a:lnTo>
                <a:lnTo>
                  <a:pt x="1842116" y="2499616"/>
                </a:lnTo>
                <a:lnTo>
                  <a:pt x="1903520" y="2438222"/>
                </a:lnTo>
                <a:lnTo>
                  <a:pt x="1903520" y="2429451"/>
                </a:lnTo>
                <a:lnTo>
                  <a:pt x="1912292" y="2429451"/>
                </a:lnTo>
                <a:lnTo>
                  <a:pt x="1921064" y="2420681"/>
                </a:lnTo>
                <a:lnTo>
                  <a:pt x="1921064" y="2411910"/>
                </a:lnTo>
                <a:lnTo>
                  <a:pt x="1929836" y="2403139"/>
                </a:lnTo>
                <a:lnTo>
                  <a:pt x="1929836" y="2394369"/>
                </a:lnTo>
                <a:lnTo>
                  <a:pt x="1938608" y="2394369"/>
                </a:lnTo>
                <a:lnTo>
                  <a:pt x="1947380" y="2385598"/>
                </a:lnTo>
                <a:lnTo>
                  <a:pt x="1947380" y="2376828"/>
                </a:lnTo>
                <a:lnTo>
                  <a:pt x="1956152" y="2368057"/>
                </a:lnTo>
                <a:lnTo>
                  <a:pt x="1956152" y="2359286"/>
                </a:lnTo>
                <a:lnTo>
                  <a:pt x="1964924" y="2350516"/>
                </a:lnTo>
                <a:lnTo>
                  <a:pt x="1973696" y="2341745"/>
                </a:lnTo>
                <a:lnTo>
                  <a:pt x="1973696" y="2332975"/>
                </a:lnTo>
                <a:lnTo>
                  <a:pt x="1982468" y="2324204"/>
                </a:lnTo>
                <a:lnTo>
                  <a:pt x="1982468" y="2315434"/>
                </a:lnTo>
                <a:lnTo>
                  <a:pt x="1991240" y="2306663"/>
                </a:lnTo>
                <a:lnTo>
                  <a:pt x="2000012" y="2289122"/>
                </a:lnTo>
                <a:lnTo>
                  <a:pt x="2000012" y="2280351"/>
                </a:lnTo>
                <a:lnTo>
                  <a:pt x="2008784" y="2271581"/>
                </a:lnTo>
                <a:lnTo>
                  <a:pt x="2008784" y="2262810"/>
                </a:lnTo>
                <a:lnTo>
                  <a:pt x="2017556" y="2254039"/>
                </a:lnTo>
                <a:lnTo>
                  <a:pt x="2026328" y="2236498"/>
                </a:lnTo>
                <a:lnTo>
                  <a:pt x="2026328" y="2227728"/>
                </a:lnTo>
                <a:lnTo>
                  <a:pt x="2035100" y="2218957"/>
                </a:lnTo>
                <a:lnTo>
                  <a:pt x="2035100" y="2201416"/>
                </a:lnTo>
                <a:lnTo>
                  <a:pt x="2043872" y="2192645"/>
                </a:lnTo>
                <a:lnTo>
                  <a:pt x="2052644" y="2183875"/>
                </a:lnTo>
                <a:lnTo>
                  <a:pt x="2052644" y="2166334"/>
                </a:lnTo>
                <a:lnTo>
                  <a:pt x="2061416" y="2157563"/>
                </a:lnTo>
                <a:lnTo>
                  <a:pt x="2070187" y="2140022"/>
                </a:lnTo>
                <a:lnTo>
                  <a:pt x="2070187" y="2131251"/>
                </a:lnTo>
                <a:lnTo>
                  <a:pt x="2078959" y="2113710"/>
                </a:lnTo>
                <a:lnTo>
                  <a:pt x="2078959" y="2096169"/>
                </a:lnTo>
                <a:lnTo>
                  <a:pt x="2087731" y="2087398"/>
                </a:lnTo>
                <a:lnTo>
                  <a:pt x="2096503" y="2069857"/>
                </a:lnTo>
                <a:lnTo>
                  <a:pt x="2096503" y="2052316"/>
                </a:lnTo>
                <a:lnTo>
                  <a:pt x="2105275" y="2043545"/>
                </a:lnTo>
                <a:lnTo>
                  <a:pt x="2105275" y="2026004"/>
                </a:lnTo>
                <a:lnTo>
                  <a:pt x="2114047" y="2008463"/>
                </a:lnTo>
                <a:lnTo>
                  <a:pt x="2122819" y="1990922"/>
                </a:lnTo>
                <a:lnTo>
                  <a:pt x="2122819" y="1973381"/>
                </a:lnTo>
                <a:lnTo>
                  <a:pt x="2131591" y="1964610"/>
                </a:lnTo>
                <a:lnTo>
                  <a:pt x="2131591" y="1947069"/>
                </a:lnTo>
                <a:lnTo>
                  <a:pt x="2140363" y="1929528"/>
                </a:lnTo>
                <a:lnTo>
                  <a:pt x="2149135" y="1911987"/>
                </a:lnTo>
                <a:lnTo>
                  <a:pt x="2149135" y="1894446"/>
                </a:lnTo>
                <a:lnTo>
                  <a:pt x="2157907" y="1876904"/>
                </a:lnTo>
                <a:lnTo>
                  <a:pt x="2157907" y="1859363"/>
                </a:lnTo>
                <a:lnTo>
                  <a:pt x="2166679" y="1833051"/>
                </a:lnTo>
                <a:lnTo>
                  <a:pt x="2175451" y="1815510"/>
                </a:lnTo>
                <a:lnTo>
                  <a:pt x="2175451" y="1797969"/>
                </a:lnTo>
                <a:lnTo>
                  <a:pt x="2184223" y="1780428"/>
                </a:lnTo>
                <a:lnTo>
                  <a:pt x="2184223" y="1762887"/>
                </a:lnTo>
                <a:lnTo>
                  <a:pt x="2192995" y="1736575"/>
                </a:lnTo>
                <a:lnTo>
                  <a:pt x="2201767" y="1719034"/>
                </a:lnTo>
                <a:lnTo>
                  <a:pt x="2201767" y="1701493"/>
                </a:lnTo>
                <a:lnTo>
                  <a:pt x="2210539" y="1683952"/>
                </a:lnTo>
                <a:lnTo>
                  <a:pt x="2219311" y="1657640"/>
                </a:lnTo>
                <a:lnTo>
                  <a:pt x="2219311" y="1640099"/>
                </a:lnTo>
                <a:lnTo>
                  <a:pt x="2228083" y="1613787"/>
                </a:lnTo>
                <a:lnTo>
                  <a:pt x="2228083" y="1596246"/>
                </a:lnTo>
                <a:lnTo>
                  <a:pt x="2236855" y="1578705"/>
                </a:lnTo>
                <a:lnTo>
                  <a:pt x="2245627" y="1552393"/>
                </a:lnTo>
                <a:lnTo>
                  <a:pt x="2245627" y="1534852"/>
                </a:lnTo>
                <a:lnTo>
                  <a:pt x="2254399" y="1508540"/>
                </a:lnTo>
                <a:lnTo>
                  <a:pt x="2254399" y="1482228"/>
                </a:lnTo>
                <a:lnTo>
                  <a:pt x="2263171" y="1464687"/>
                </a:lnTo>
                <a:lnTo>
                  <a:pt x="2271943" y="1438375"/>
                </a:lnTo>
                <a:lnTo>
                  <a:pt x="2271943" y="1420834"/>
                </a:lnTo>
                <a:lnTo>
                  <a:pt x="2280715" y="1394522"/>
                </a:lnTo>
                <a:lnTo>
                  <a:pt x="2280715" y="1368211"/>
                </a:lnTo>
                <a:lnTo>
                  <a:pt x="2289487" y="1350669"/>
                </a:lnTo>
                <a:lnTo>
                  <a:pt x="2298259" y="1324358"/>
                </a:lnTo>
                <a:lnTo>
                  <a:pt x="2298259" y="1298046"/>
                </a:lnTo>
                <a:lnTo>
                  <a:pt x="2307031" y="1280505"/>
                </a:lnTo>
                <a:lnTo>
                  <a:pt x="2307031" y="1254193"/>
                </a:lnTo>
                <a:lnTo>
                  <a:pt x="2315803" y="1227881"/>
                </a:lnTo>
                <a:lnTo>
                  <a:pt x="2324575" y="1201569"/>
                </a:lnTo>
                <a:lnTo>
                  <a:pt x="2324575" y="1184028"/>
                </a:lnTo>
                <a:lnTo>
                  <a:pt x="2333347" y="1157717"/>
                </a:lnTo>
                <a:lnTo>
                  <a:pt x="2333347" y="1131405"/>
                </a:lnTo>
                <a:lnTo>
                  <a:pt x="2342119" y="1105093"/>
                </a:lnTo>
                <a:lnTo>
                  <a:pt x="2350891" y="1087552"/>
                </a:lnTo>
                <a:lnTo>
                  <a:pt x="2350891" y="1061240"/>
                </a:lnTo>
                <a:lnTo>
                  <a:pt x="2359663" y="1034928"/>
                </a:lnTo>
                <a:lnTo>
                  <a:pt x="2359663" y="1008617"/>
                </a:lnTo>
                <a:lnTo>
                  <a:pt x="2368435" y="991075"/>
                </a:lnTo>
                <a:lnTo>
                  <a:pt x="2377207" y="964764"/>
                </a:lnTo>
                <a:lnTo>
                  <a:pt x="2377207" y="938452"/>
                </a:lnTo>
                <a:lnTo>
                  <a:pt x="2385979" y="912140"/>
                </a:lnTo>
                <a:lnTo>
                  <a:pt x="2394751" y="894599"/>
                </a:lnTo>
                <a:lnTo>
                  <a:pt x="2394751" y="868287"/>
                </a:lnTo>
                <a:lnTo>
                  <a:pt x="2403523" y="841976"/>
                </a:lnTo>
                <a:lnTo>
                  <a:pt x="2403523" y="815664"/>
                </a:lnTo>
                <a:lnTo>
                  <a:pt x="2412295" y="798123"/>
                </a:lnTo>
                <a:lnTo>
                  <a:pt x="2421067" y="771811"/>
                </a:lnTo>
                <a:lnTo>
                  <a:pt x="2421067" y="745499"/>
                </a:lnTo>
                <a:lnTo>
                  <a:pt x="2429839" y="727958"/>
                </a:lnTo>
                <a:lnTo>
                  <a:pt x="2429839" y="701646"/>
                </a:lnTo>
                <a:lnTo>
                  <a:pt x="2438611" y="675334"/>
                </a:lnTo>
                <a:lnTo>
                  <a:pt x="2447383" y="657793"/>
                </a:lnTo>
                <a:lnTo>
                  <a:pt x="2447383" y="631482"/>
                </a:lnTo>
                <a:lnTo>
                  <a:pt x="2456155" y="605170"/>
                </a:lnTo>
                <a:lnTo>
                  <a:pt x="2456155" y="587629"/>
                </a:lnTo>
                <a:lnTo>
                  <a:pt x="2464927" y="561317"/>
                </a:lnTo>
                <a:lnTo>
                  <a:pt x="2473699" y="543776"/>
                </a:lnTo>
                <a:lnTo>
                  <a:pt x="2473699" y="517464"/>
                </a:lnTo>
                <a:lnTo>
                  <a:pt x="2482471" y="499923"/>
                </a:lnTo>
                <a:lnTo>
                  <a:pt x="2482471" y="482382"/>
                </a:lnTo>
                <a:lnTo>
                  <a:pt x="2491243" y="456070"/>
                </a:lnTo>
                <a:lnTo>
                  <a:pt x="2500015" y="438529"/>
                </a:lnTo>
                <a:lnTo>
                  <a:pt x="2500015" y="420988"/>
                </a:lnTo>
                <a:lnTo>
                  <a:pt x="2508787" y="394676"/>
                </a:lnTo>
                <a:lnTo>
                  <a:pt x="2508787" y="377135"/>
                </a:lnTo>
                <a:lnTo>
                  <a:pt x="2517559" y="359593"/>
                </a:lnTo>
                <a:lnTo>
                  <a:pt x="2526331" y="342052"/>
                </a:lnTo>
                <a:lnTo>
                  <a:pt x="2526331" y="324511"/>
                </a:lnTo>
                <a:lnTo>
                  <a:pt x="2535103" y="306970"/>
                </a:lnTo>
                <a:lnTo>
                  <a:pt x="2543875" y="289429"/>
                </a:lnTo>
                <a:lnTo>
                  <a:pt x="2543875" y="271888"/>
                </a:lnTo>
                <a:lnTo>
                  <a:pt x="2552647" y="254346"/>
                </a:lnTo>
                <a:lnTo>
                  <a:pt x="2552647" y="236805"/>
                </a:lnTo>
                <a:lnTo>
                  <a:pt x="2561419" y="219264"/>
                </a:lnTo>
                <a:lnTo>
                  <a:pt x="2570191" y="210494"/>
                </a:lnTo>
                <a:lnTo>
                  <a:pt x="2570191" y="192952"/>
                </a:lnTo>
                <a:lnTo>
                  <a:pt x="2578963" y="175411"/>
                </a:lnTo>
                <a:lnTo>
                  <a:pt x="2578963" y="166641"/>
                </a:lnTo>
                <a:lnTo>
                  <a:pt x="2587734" y="149099"/>
                </a:lnTo>
                <a:lnTo>
                  <a:pt x="2596506" y="140329"/>
                </a:lnTo>
                <a:lnTo>
                  <a:pt x="2596506" y="122788"/>
                </a:lnTo>
                <a:lnTo>
                  <a:pt x="2605278" y="114017"/>
                </a:lnTo>
                <a:lnTo>
                  <a:pt x="2605278" y="105247"/>
                </a:lnTo>
                <a:lnTo>
                  <a:pt x="2614050" y="87705"/>
                </a:lnTo>
                <a:lnTo>
                  <a:pt x="2622822" y="78935"/>
                </a:lnTo>
                <a:lnTo>
                  <a:pt x="2622822" y="70164"/>
                </a:lnTo>
                <a:lnTo>
                  <a:pt x="2631594" y="61394"/>
                </a:lnTo>
                <a:lnTo>
                  <a:pt x="2631594" y="52623"/>
                </a:lnTo>
                <a:lnTo>
                  <a:pt x="2640366" y="43852"/>
                </a:lnTo>
                <a:lnTo>
                  <a:pt x="2649138" y="35082"/>
                </a:lnTo>
                <a:lnTo>
                  <a:pt x="2657910" y="26311"/>
                </a:lnTo>
                <a:lnTo>
                  <a:pt x="2657910" y="17541"/>
                </a:lnTo>
                <a:lnTo>
                  <a:pt x="2666682" y="17541"/>
                </a:lnTo>
                <a:lnTo>
                  <a:pt x="2675454" y="8770"/>
                </a:lnTo>
                <a:lnTo>
                  <a:pt x="2684226" y="8770"/>
                </a:lnTo>
                <a:lnTo>
                  <a:pt x="2692998" y="0"/>
                </a:lnTo>
                <a:lnTo>
                  <a:pt x="2701770" y="0"/>
                </a:lnTo>
                <a:lnTo>
                  <a:pt x="2710542" y="0"/>
                </a:lnTo>
                <a:lnTo>
                  <a:pt x="2719314" y="0"/>
                </a:lnTo>
                <a:lnTo>
                  <a:pt x="2728086" y="0"/>
                </a:lnTo>
                <a:lnTo>
                  <a:pt x="2728086" y="8770"/>
                </a:lnTo>
                <a:lnTo>
                  <a:pt x="2736858" y="8770"/>
                </a:lnTo>
                <a:lnTo>
                  <a:pt x="2745630" y="8770"/>
                </a:lnTo>
                <a:lnTo>
                  <a:pt x="2745630" y="17541"/>
                </a:lnTo>
                <a:lnTo>
                  <a:pt x="2754402" y="17541"/>
                </a:lnTo>
                <a:lnTo>
                  <a:pt x="2754402" y="26311"/>
                </a:lnTo>
                <a:lnTo>
                  <a:pt x="2763174" y="35082"/>
                </a:lnTo>
                <a:lnTo>
                  <a:pt x="2771946" y="35082"/>
                </a:lnTo>
                <a:lnTo>
                  <a:pt x="2771946" y="43852"/>
                </a:lnTo>
                <a:lnTo>
                  <a:pt x="2780718" y="52623"/>
                </a:lnTo>
                <a:lnTo>
                  <a:pt x="2780718" y="61394"/>
                </a:lnTo>
                <a:lnTo>
                  <a:pt x="2789490" y="70164"/>
                </a:lnTo>
                <a:lnTo>
                  <a:pt x="2798262" y="78935"/>
                </a:lnTo>
                <a:lnTo>
                  <a:pt x="2798262" y="87705"/>
                </a:lnTo>
                <a:lnTo>
                  <a:pt x="2807034" y="105247"/>
                </a:lnTo>
                <a:lnTo>
                  <a:pt x="2807034" y="114017"/>
                </a:lnTo>
                <a:lnTo>
                  <a:pt x="2815806" y="122788"/>
                </a:lnTo>
                <a:lnTo>
                  <a:pt x="2824578" y="140329"/>
                </a:lnTo>
                <a:lnTo>
                  <a:pt x="2824578" y="149099"/>
                </a:lnTo>
                <a:lnTo>
                  <a:pt x="2833350" y="166641"/>
                </a:lnTo>
                <a:lnTo>
                  <a:pt x="2833350" y="175411"/>
                </a:lnTo>
                <a:lnTo>
                  <a:pt x="2842122" y="192952"/>
                </a:lnTo>
                <a:lnTo>
                  <a:pt x="2850894" y="210494"/>
                </a:lnTo>
                <a:lnTo>
                  <a:pt x="2850894" y="219264"/>
                </a:lnTo>
                <a:lnTo>
                  <a:pt x="2859666" y="236805"/>
                </a:lnTo>
                <a:lnTo>
                  <a:pt x="2868438" y="254346"/>
                </a:lnTo>
                <a:lnTo>
                  <a:pt x="2868438" y="271888"/>
                </a:lnTo>
                <a:lnTo>
                  <a:pt x="2877210" y="289429"/>
                </a:lnTo>
                <a:lnTo>
                  <a:pt x="2877210" y="306970"/>
                </a:lnTo>
                <a:lnTo>
                  <a:pt x="2885982" y="324511"/>
                </a:lnTo>
                <a:lnTo>
                  <a:pt x="2894754" y="342052"/>
                </a:lnTo>
                <a:lnTo>
                  <a:pt x="2894754" y="359593"/>
                </a:lnTo>
                <a:lnTo>
                  <a:pt x="2903526" y="377135"/>
                </a:lnTo>
                <a:lnTo>
                  <a:pt x="2903526" y="394676"/>
                </a:lnTo>
                <a:lnTo>
                  <a:pt x="2912298" y="420988"/>
                </a:lnTo>
                <a:lnTo>
                  <a:pt x="2921070" y="438529"/>
                </a:lnTo>
                <a:lnTo>
                  <a:pt x="2921070" y="456070"/>
                </a:lnTo>
                <a:lnTo>
                  <a:pt x="2929842" y="482382"/>
                </a:lnTo>
                <a:lnTo>
                  <a:pt x="2929842" y="499923"/>
                </a:lnTo>
                <a:lnTo>
                  <a:pt x="2938614" y="517464"/>
                </a:lnTo>
                <a:lnTo>
                  <a:pt x="2947386" y="543776"/>
                </a:lnTo>
                <a:lnTo>
                  <a:pt x="2947386" y="561317"/>
                </a:lnTo>
                <a:lnTo>
                  <a:pt x="2956158" y="587629"/>
                </a:lnTo>
                <a:lnTo>
                  <a:pt x="2956158" y="605170"/>
                </a:lnTo>
                <a:lnTo>
                  <a:pt x="2964930" y="631482"/>
                </a:lnTo>
                <a:lnTo>
                  <a:pt x="2973702" y="657793"/>
                </a:lnTo>
                <a:lnTo>
                  <a:pt x="2973702" y="675334"/>
                </a:lnTo>
                <a:lnTo>
                  <a:pt x="2982474" y="701646"/>
                </a:lnTo>
                <a:lnTo>
                  <a:pt x="2982474" y="727958"/>
                </a:lnTo>
                <a:lnTo>
                  <a:pt x="2991246" y="745499"/>
                </a:lnTo>
                <a:lnTo>
                  <a:pt x="3000018" y="771811"/>
                </a:lnTo>
                <a:lnTo>
                  <a:pt x="3000018" y="798123"/>
                </a:lnTo>
                <a:lnTo>
                  <a:pt x="3008790" y="815664"/>
                </a:lnTo>
                <a:lnTo>
                  <a:pt x="3017562" y="841976"/>
                </a:lnTo>
                <a:lnTo>
                  <a:pt x="3017562" y="868287"/>
                </a:lnTo>
                <a:lnTo>
                  <a:pt x="3026334" y="894599"/>
                </a:lnTo>
                <a:lnTo>
                  <a:pt x="3026334" y="912140"/>
                </a:lnTo>
                <a:lnTo>
                  <a:pt x="3035106" y="938452"/>
                </a:lnTo>
                <a:lnTo>
                  <a:pt x="3043878" y="964764"/>
                </a:lnTo>
                <a:lnTo>
                  <a:pt x="3043878" y="991075"/>
                </a:lnTo>
                <a:lnTo>
                  <a:pt x="3052650" y="1008617"/>
                </a:lnTo>
                <a:lnTo>
                  <a:pt x="3052650" y="1034928"/>
                </a:lnTo>
                <a:lnTo>
                  <a:pt x="3061422" y="1061240"/>
                </a:lnTo>
                <a:lnTo>
                  <a:pt x="3070194" y="1087552"/>
                </a:lnTo>
                <a:lnTo>
                  <a:pt x="3070194" y="1105093"/>
                </a:lnTo>
                <a:lnTo>
                  <a:pt x="3078966" y="1131405"/>
                </a:lnTo>
                <a:lnTo>
                  <a:pt x="3078966" y="1157717"/>
                </a:lnTo>
                <a:lnTo>
                  <a:pt x="3087738" y="1184028"/>
                </a:lnTo>
                <a:lnTo>
                  <a:pt x="3096510" y="1210340"/>
                </a:lnTo>
                <a:lnTo>
                  <a:pt x="3096510" y="1227881"/>
                </a:lnTo>
                <a:lnTo>
                  <a:pt x="3105281" y="1254193"/>
                </a:lnTo>
                <a:lnTo>
                  <a:pt x="3105281" y="1280505"/>
                </a:lnTo>
                <a:lnTo>
                  <a:pt x="3114053" y="1298046"/>
                </a:lnTo>
                <a:lnTo>
                  <a:pt x="3122825" y="1324358"/>
                </a:lnTo>
                <a:lnTo>
                  <a:pt x="3122825" y="1350669"/>
                </a:lnTo>
                <a:lnTo>
                  <a:pt x="3131597" y="1368211"/>
                </a:lnTo>
                <a:lnTo>
                  <a:pt x="3131597" y="1394522"/>
                </a:lnTo>
                <a:lnTo>
                  <a:pt x="3140369" y="1420834"/>
                </a:lnTo>
                <a:lnTo>
                  <a:pt x="3149141" y="1438375"/>
                </a:lnTo>
                <a:lnTo>
                  <a:pt x="3149141" y="1464687"/>
                </a:lnTo>
                <a:lnTo>
                  <a:pt x="3157913" y="1482228"/>
                </a:lnTo>
                <a:lnTo>
                  <a:pt x="3157913" y="1508540"/>
                </a:lnTo>
                <a:lnTo>
                  <a:pt x="3166685" y="1534852"/>
                </a:lnTo>
                <a:lnTo>
                  <a:pt x="3175457" y="1552393"/>
                </a:lnTo>
                <a:lnTo>
                  <a:pt x="3175457" y="1578705"/>
                </a:lnTo>
                <a:lnTo>
                  <a:pt x="3184229" y="1596246"/>
                </a:lnTo>
                <a:lnTo>
                  <a:pt x="3193001" y="1613787"/>
                </a:lnTo>
                <a:lnTo>
                  <a:pt x="3193001" y="1640099"/>
                </a:lnTo>
                <a:lnTo>
                  <a:pt x="3201773" y="1657640"/>
                </a:lnTo>
                <a:lnTo>
                  <a:pt x="3201773" y="1683952"/>
                </a:lnTo>
                <a:lnTo>
                  <a:pt x="3210545" y="1701493"/>
                </a:lnTo>
                <a:lnTo>
                  <a:pt x="3219317" y="1719034"/>
                </a:lnTo>
                <a:lnTo>
                  <a:pt x="3219317" y="1736575"/>
                </a:lnTo>
                <a:lnTo>
                  <a:pt x="3228089" y="1762887"/>
                </a:lnTo>
                <a:lnTo>
                  <a:pt x="3228089" y="1780428"/>
                </a:lnTo>
                <a:lnTo>
                  <a:pt x="3236861" y="1797969"/>
                </a:lnTo>
                <a:lnTo>
                  <a:pt x="3245633" y="1815510"/>
                </a:lnTo>
                <a:lnTo>
                  <a:pt x="3245633" y="1833051"/>
                </a:lnTo>
                <a:lnTo>
                  <a:pt x="3254405" y="1859363"/>
                </a:lnTo>
                <a:lnTo>
                  <a:pt x="3254405" y="1876904"/>
                </a:lnTo>
                <a:lnTo>
                  <a:pt x="3263177" y="1894446"/>
                </a:lnTo>
                <a:lnTo>
                  <a:pt x="3271949" y="1911987"/>
                </a:lnTo>
                <a:lnTo>
                  <a:pt x="3271949" y="1929528"/>
                </a:lnTo>
                <a:lnTo>
                  <a:pt x="3280721" y="1947069"/>
                </a:lnTo>
                <a:lnTo>
                  <a:pt x="3280721" y="1964610"/>
                </a:lnTo>
                <a:lnTo>
                  <a:pt x="3289493" y="1973381"/>
                </a:lnTo>
                <a:lnTo>
                  <a:pt x="3298265" y="1990922"/>
                </a:lnTo>
                <a:lnTo>
                  <a:pt x="3298265" y="2008463"/>
                </a:lnTo>
                <a:lnTo>
                  <a:pt x="3307037" y="2026004"/>
                </a:lnTo>
                <a:lnTo>
                  <a:pt x="3307037" y="2043545"/>
                </a:lnTo>
                <a:lnTo>
                  <a:pt x="3315809" y="2052316"/>
                </a:lnTo>
                <a:lnTo>
                  <a:pt x="3324581" y="2069857"/>
                </a:lnTo>
                <a:lnTo>
                  <a:pt x="3324581" y="2087398"/>
                </a:lnTo>
                <a:lnTo>
                  <a:pt x="3333353" y="2096169"/>
                </a:lnTo>
                <a:lnTo>
                  <a:pt x="3342125" y="2113710"/>
                </a:lnTo>
                <a:lnTo>
                  <a:pt x="3342125" y="2131251"/>
                </a:lnTo>
                <a:lnTo>
                  <a:pt x="3350897" y="2140022"/>
                </a:lnTo>
                <a:lnTo>
                  <a:pt x="3350897" y="2157563"/>
                </a:lnTo>
                <a:lnTo>
                  <a:pt x="3359669" y="2166334"/>
                </a:lnTo>
                <a:lnTo>
                  <a:pt x="3368441" y="2183875"/>
                </a:lnTo>
                <a:lnTo>
                  <a:pt x="3368441" y="2192645"/>
                </a:lnTo>
                <a:lnTo>
                  <a:pt x="3377213" y="2201416"/>
                </a:lnTo>
                <a:lnTo>
                  <a:pt x="3377213" y="2218957"/>
                </a:lnTo>
                <a:lnTo>
                  <a:pt x="3385985" y="2227728"/>
                </a:lnTo>
                <a:lnTo>
                  <a:pt x="3394757" y="2236498"/>
                </a:lnTo>
                <a:lnTo>
                  <a:pt x="3394757" y="2254039"/>
                </a:lnTo>
                <a:lnTo>
                  <a:pt x="3403529" y="2262810"/>
                </a:lnTo>
                <a:lnTo>
                  <a:pt x="3403529" y="2271581"/>
                </a:lnTo>
                <a:lnTo>
                  <a:pt x="3412301" y="2280351"/>
                </a:lnTo>
                <a:lnTo>
                  <a:pt x="3421073" y="2289122"/>
                </a:lnTo>
                <a:lnTo>
                  <a:pt x="3421073" y="2306663"/>
                </a:lnTo>
                <a:lnTo>
                  <a:pt x="3429845" y="2315434"/>
                </a:lnTo>
                <a:lnTo>
                  <a:pt x="3429845" y="2324204"/>
                </a:lnTo>
                <a:lnTo>
                  <a:pt x="3438617" y="2332975"/>
                </a:lnTo>
                <a:lnTo>
                  <a:pt x="3447389" y="2341745"/>
                </a:lnTo>
                <a:lnTo>
                  <a:pt x="3447389" y="2350516"/>
                </a:lnTo>
                <a:lnTo>
                  <a:pt x="3456161" y="2359286"/>
                </a:lnTo>
                <a:lnTo>
                  <a:pt x="3456161" y="2368057"/>
                </a:lnTo>
                <a:lnTo>
                  <a:pt x="3464933" y="2376828"/>
                </a:lnTo>
                <a:lnTo>
                  <a:pt x="3473705" y="2385598"/>
                </a:lnTo>
                <a:lnTo>
                  <a:pt x="3473705" y="2394369"/>
                </a:lnTo>
                <a:lnTo>
                  <a:pt x="3482477" y="2394369"/>
                </a:lnTo>
                <a:lnTo>
                  <a:pt x="3482477" y="2403139"/>
                </a:lnTo>
                <a:lnTo>
                  <a:pt x="3491249" y="2411910"/>
                </a:lnTo>
                <a:lnTo>
                  <a:pt x="3500021" y="2420681"/>
                </a:lnTo>
                <a:lnTo>
                  <a:pt x="3500021" y="2429451"/>
                </a:lnTo>
                <a:lnTo>
                  <a:pt x="3508793" y="2429451"/>
                </a:lnTo>
                <a:lnTo>
                  <a:pt x="3517565" y="2438222"/>
                </a:lnTo>
                <a:lnTo>
                  <a:pt x="3517565" y="2446992"/>
                </a:lnTo>
                <a:lnTo>
                  <a:pt x="3526337" y="2446992"/>
                </a:lnTo>
                <a:lnTo>
                  <a:pt x="3526337" y="2455763"/>
                </a:lnTo>
                <a:lnTo>
                  <a:pt x="3535109" y="2464533"/>
                </a:lnTo>
                <a:lnTo>
                  <a:pt x="3543881" y="2464533"/>
                </a:lnTo>
                <a:lnTo>
                  <a:pt x="3543881" y="2473304"/>
                </a:lnTo>
                <a:lnTo>
                  <a:pt x="3552653" y="2482075"/>
                </a:lnTo>
                <a:lnTo>
                  <a:pt x="3561425" y="2490845"/>
                </a:lnTo>
                <a:lnTo>
                  <a:pt x="3570197" y="2490845"/>
                </a:lnTo>
                <a:lnTo>
                  <a:pt x="3570197" y="2499616"/>
                </a:lnTo>
                <a:lnTo>
                  <a:pt x="3578969" y="2499616"/>
                </a:lnTo>
                <a:lnTo>
                  <a:pt x="3578969" y="2508386"/>
                </a:lnTo>
                <a:lnTo>
                  <a:pt x="3587741" y="2508386"/>
                </a:lnTo>
                <a:lnTo>
                  <a:pt x="3596513" y="2517157"/>
                </a:lnTo>
                <a:lnTo>
                  <a:pt x="3605285" y="2517157"/>
                </a:lnTo>
                <a:lnTo>
                  <a:pt x="3605285" y="2525928"/>
                </a:lnTo>
                <a:lnTo>
                  <a:pt x="3614057" y="2525928"/>
                </a:lnTo>
                <a:lnTo>
                  <a:pt x="3622828" y="2534698"/>
                </a:lnTo>
                <a:lnTo>
                  <a:pt x="3631600" y="2534698"/>
                </a:lnTo>
                <a:lnTo>
                  <a:pt x="3631600" y="2543469"/>
                </a:lnTo>
                <a:lnTo>
                  <a:pt x="3640372" y="2543469"/>
                </a:lnTo>
                <a:lnTo>
                  <a:pt x="3649144" y="2543469"/>
                </a:lnTo>
                <a:lnTo>
                  <a:pt x="3649144" y="2552239"/>
                </a:lnTo>
                <a:lnTo>
                  <a:pt x="3657916" y="2552239"/>
                </a:lnTo>
                <a:lnTo>
                  <a:pt x="3666688" y="2552239"/>
                </a:lnTo>
                <a:lnTo>
                  <a:pt x="3666688" y="2561010"/>
                </a:lnTo>
                <a:lnTo>
                  <a:pt x="3675460" y="2561010"/>
                </a:lnTo>
                <a:lnTo>
                  <a:pt x="3684232" y="2561010"/>
                </a:lnTo>
                <a:lnTo>
                  <a:pt x="3693004" y="2569780"/>
                </a:lnTo>
                <a:lnTo>
                  <a:pt x="3701776" y="2569780"/>
                </a:lnTo>
                <a:lnTo>
                  <a:pt x="3710548" y="2569780"/>
                </a:lnTo>
                <a:lnTo>
                  <a:pt x="3719320" y="2578551"/>
                </a:lnTo>
                <a:lnTo>
                  <a:pt x="3728092" y="2578551"/>
                </a:lnTo>
                <a:lnTo>
                  <a:pt x="3736864" y="2578551"/>
                </a:lnTo>
                <a:lnTo>
                  <a:pt x="3745636" y="2587322"/>
                </a:lnTo>
                <a:lnTo>
                  <a:pt x="3754408" y="2587322"/>
                </a:lnTo>
                <a:lnTo>
                  <a:pt x="3763180" y="2587322"/>
                </a:lnTo>
                <a:lnTo>
                  <a:pt x="3771952" y="2587322"/>
                </a:lnTo>
                <a:lnTo>
                  <a:pt x="3859672" y="2604863"/>
                </a:lnTo>
                <a:lnTo>
                  <a:pt x="3938620" y="2604863"/>
                </a:lnTo>
                <a:lnTo>
                  <a:pt x="4026340" y="2613633"/>
                </a:lnTo>
                <a:lnTo>
                  <a:pt x="4114060" y="2613633"/>
                </a:lnTo>
                <a:lnTo>
                  <a:pt x="5412313" y="2613633"/>
                </a:lnTo>
                <a:lnTo>
                  <a:pt x="5500033" y="2613633"/>
                </a:lnTo>
              </a:path>
            </a:pathLst>
          </a:custGeom>
          <a:ln w="17541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4423770" y="5677807"/>
            <a:ext cx="629285" cy="38735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950" b="1" spc="-45" dirty="0">
                <a:latin typeface="Segoe UI"/>
                <a:cs typeface="Segoe UI"/>
              </a:rPr>
              <a:t>1.4</a:t>
            </a:r>
            <a:endParaRPr sz="950">
              <a:latin typeface="Segoe UI"/>
              <a:cs typeface="Segoe UI"/>
            </a:endParaRPr>
          </a:p>
          <a:p>
            <a:pPr marR="5080" algn="ctr">
              <a:lnSpc>
                <a:spcPct val="100000"/>
              </a:lnSpc>
              <a:spcBef>
                <a:spcPts val="180"/>
              </a:spcBef>
            </a:pPr>
            <a:r>
              <a:rPr sz="1150" b="1" spc="-25" dirty="0">
                <a:latin typeface="Segoe UI"/>
                <a:cs typeface="Segoe UI"/>
              </a:rPr>
              <a:t>D</a:t>
            </a:r>
            <a:r>
              <a:rPr sz="1150" b="1" spc="-60" dirty="0">
                <a:latin typeface="Segoe UI"/>
                <a:cs typeface="Segoe UI"/>
              </a:rPr>
              <a:t>i</a:t>
            </a:r>
            <a:r>
              <a:rPr sz="1150" b="1" spc="-5" dirty="0">
                <a:latin typeface="Segoe UI"/>
                <a:cs typeface="Segoe UI"/>
              </a:rPr>
              <a:t>a</a:t>
            </a:r>
            <a:r>
              <a:rPr sz="1150" b="1" spc="-20" dirty="0">
                <a:latin typeface="Segoe UI"/>
                <a:cs typeface="Segoe UI"/>
              </a:rPr>
              <a:t>m</a:t>
            </a:r>
            <a:r>
              <a:rPr sz="1150" b="1" spc="-5" dirty="0">
                <a:latin typeface="Segoe UI"/>
                <a:cs typeface="Segoe UI"/>
              </a:rPr>
              <a:t>e</a:t>
            </a:r>
            <a:r>
              <a:rPr sz="1150" b="1" spc="-35" dirty="0">
                <a:latin typeface="Segoe UI"/>
                <a:cs typeface="Segoe UI"/>
              </a:rPr>
              <a:t>t</a:t>
            </a:r>
            <a:r>
              <a:rPr sz="1150" b="1" spc="-5" dirty="0">
                <a:latin typeface="Segoe UI"/>
                <a:cs typeface="Segoe UI"/>
              </a:rPr>
              <a:t>e</a:t>
            </a:r>
            <a:r>
              <a:rPr sz="1150" b="1" spc="-25" dirty="0">
                <a:latin typeface="Segoe UI"/>
                <a:cs typeface="Segoe UI"/>
              </a:rPr>
              <a:t>r</a:t>
            </a:r>
            <a:endParaRPr sz="1150">
              <a:latin typeface="Segoe UI"/>
              <a:cs typeface="Segoe U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557151" y="3925506"/>
            <a:ext cx="224154" cy="741680"/>
          </a:xfrm>
          <a:prstGeom prst="rect">
            <a:avLst/>
          </a:prstGeom>
        </p:spPr>
        <p:txBody>
          <a:bodyPr vert="vert270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150" b="1" spc="-35" dirty="0">
                <a:latin typeface="Segoe UI"/>
                <a:cs typeface="Segoe UI"/>
              </a:rPr>
              <a:t>Probability</a:t>
            </a:r>
            <a:endParaRPr sz="1150">
              <a:latin typeface="Segoe UI"/>
              <a:cs typeface="Segoe U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529034" y="2729240"/>
            <a:ext cx="32131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950" b="1" spc="-20" dirty="0">
                <a:solidFill>
                  <a:srgbClr val="931313"/>
                </a:solidFill>
                <a:latin typeface="Segoe UI"/>
                <a:cs typeface="Segoe UI"/>
              </a:rPr>
              <a:t>M</a:t>
            </a:r>
            <a:r>
              <a:rPr sz="950" b="1" spc="-40" dirty="0">
                <a:solidFill>
                  <a:srgbClr val="931313"/>
                </a:solidFill>
                <a:latin typeface="Segoe UI"/>
                <a:cs typeface="Segoe UI"/>
              </a:rPr>
              <a:t>e</a:t>
            </a:r>
            <a:r>
              <a:rPr sz="950" b="1" spc="-35" dirty="0">
                <a:solidFill>
                  <a:srgbClr val="931313"/>
                </a:solidFill>
                <a:latin typeface="Segoe UI"/>
                <a:cs typeface="Segoe UI"/>
              </a:rPr>
              <a:t>a</a:t>
            </a:r>
            <a:r>
              <a:rPr sz="950" b="1" spc="-15" dirty="0">
                <a:solidFill>
                  <a:srgbClr val="931313"/>
                </a:solidFill>
                <a:latin typeface="Segoe UI"/>
                <a:cs typeface="Segoe UI"/>
              </a:rPr>
              <a:t>n</a:t>
            </a:r>
            <a:endParaRPr sz="950">
              <a:latin typeface="Segoe UI"/>
              <a:cs typeface="Segoe U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932532" y="2729240"/>
            <a:ext cx="110236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950" b="1" spc="-20" dirty="0">
                <a:solidFill>
                  <a:srgbClr val="931313"/>
                </a:solidFill>
                <a:latin typeface="Segoe UI"/>
                <a:cs typeface="Segoe UI"/>
              </a:rPr>
              <a:t>Lower</a:t>
            </a:r>
            <a:r>
              <a:rPr sz="950" b="1" spc="-15" dirty="0">
                <a:solidFill>
                  <a:srgbClr val="931313"/>
                </a:solidFill>
                <a:latin typeface="Segoe UI"/>
                <a:cs typeface="Segoe UI"/>
              </a:rPr>
              <a:t> Specification</a:t>
            </a:r>
            <a:endParaRPr sz="950">
              <a:latin typeface="Segoe UI"/>
              <a:cs typeface="Segoe U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151845" y="2729240"/>
            <a:ext cx="110236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950" b="1" spc="-30" dirty="0">
                <a:solidFill>
                  <a:srgbClr val="931313"/>
                </a:solidFill>
                <a:latin typeface="Segoe UI"/>
                <a:cs typeface="Segoe UI"/>
              </a:rPr>
              <a:t>Upper</a:t>
            </a:r>
            <a:r>
              <a:rPr sz="950" b="1" spc="-10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950" b="1" spc="-15" dirty="0">
                <a:solidFill>
                  <a:srgbClr val="931313"/>
                </a:solidFill>
                <a:latin typeface="Segoe UI"/>
                <a:cs typeface="Segoe UI"/>
              </a:rPr>
              <a:t>Specification</a:t>
            </a:r>
            <a:endParaRPr sz="950">
              <a:latin typeface="Segoe UI"/>
              <a:cs typeface="Segoe U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055335" y="2922194"/>
            <a:ext cx="890905" cy="3587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09300"/>
              </a:lnSpc>
              <a:spcBef>
                <a:spcPts val="90"/>
              </a:spcBef>
            </a:pPr>
            <a:r>
              <a:rPr sz="1000" spc="0" dirty="0">
                <a:latin typeface="Segoe UI"/>
                <a:cs typeface="Segoe UI"/>
              </a:rPr>
              <a:t>Mean=1.393  </a:t>
            </a:r>
            <a:r>
              <a:rPr sz="1000" spc="10" dirty="0">
                <a:latin typeface="Segoe UI"/>
                <a:cs typeface="Segoe UI"/>
              </a:rPr>
              <a:t>S</a:t>
            </a:r>
            <a:r>
              <a:rPr sz="1000" dirty="0">
                <a:latin typeface="Segoe UI"/>
                <a:cs typeface="Segoe UI"/>
              </a:rPr>
              <a:t>t</a:t>
            </a:r>
            <a:r>
              <a:rPr sz="1000" spc="50" dirty="0">
                <a:latin typeface="Segoe UI"/>
                <a:cs typeface="Segoe UI"/>
              </a:rPr>
              <a:t>D</a:t>
            </a:r>
            <a:r>
              <a:rPr sz="1000" spc="20" dirty="0">
                <a:latin typeface="Segoe UI"/>
                <a:cs typeface="Segoe UI"/>
              </a:rPr>
              <a:t>e</a:t>
            </a:r>
            <a:r>
              <a:rPr sz="1000" dirty="0">
                <a:latin typeface="Segoe UI"/>
                <a:cs typeface="Segoe UI"/>
              </a:rPr>
              <a:t>v=</a:t>
            </a:r>
            <a:r>
              <a:rPr sz="1000" spc="0" dirty="0">
                <a:latin typeface="Segoe UI"/>
                <a:cs typeface="Segoe UI"/>
              </a:rPr>
              <a:t>0</a:t>
            </a:r>
            <a:r>
              <a:rPr sz="1000" spc="-15" dirty="0">
                <a:latin typeface="Segoe UI"/>
                <a:cs typeface="Segoe UI"/>
              </a:rPr>
              <a:t>.</a:t>
            </a:r>
            <a:r>
              <a:rPr sz="1000" spc="0" dirty="0">
                <a:latin typeface="Segoe UI"/>
                <a:cs typeface="Segoe UI"/>
              </a:rPr>
              <a:t>0567</a:t>
            </a:r>
            <a:r>
              <a:rPr sz="1000" spc="10" dirty="0">
                <a:latin typeface="Segoe UI"/>
                <a:cs typeface="Segoe UI"/>
              </a:rPr>
              <a:t>3</a:t>
            </a:r>
            <a:endParaRPr sz="1000">
              <a:latin typeface="Segoe UI"/>
              <a:cs typeface="Segoe U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046574" y="5402513"/>
            <a:ext cx="353060" cy="464184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80"/>
              </a:spcBef>
            </a:pPr>
            <a:r>
              <a:rPr sz="950" spc="-10" dirty="0">
                <a:solidFill>
                  <a:srgbClr val="37F137"/>
                </a:solidFill>
                <a:latin typeface="Segoe UI"/>
                <a:cs typeface="Segoe UI"/>
              </a:rPr>
              <a:t>Target</a:t>
            </a:r>
            <a:endParaRPr sz="9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590"/>
              </a:spcBef>
            </a:pPr>
            <a:r>
              <a:rPr sz="950" b="1" spc="-45" dirty="0">
                <a:latin typeface="Segoe UI"/>
                <a:cs typeface="Segoe UI"/>
              </a:rPr>
              <a:t>1.3</a:t>
            </a:r>
            <a:endParaRPr sz="950">
              <a:latin typeface="Segoe UI"/>
              <a:cs typeface="Segoe U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726" y="258952"/>
            <a:ext cx="57105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Process Capability</a:t>
            </a:r>
            <a:r>
              <a:rPr spc="-30" dirty="0"/>
              <a:t> </a:t>
            </a:r>
            <a:r>
              <a:rPr spc="-10" dirty="0"/>
              <a:t>Calculations</a:t>
            </a:r>
          </a:p>
        </p:txBody>
      </p:sp>
      <p:sp>
        <p:nvSpPr>
          <p:cNvPr id="3" name="object 3"/>
          <p:cNvSpPr/>
          <p:nvPr/>
        </p:nvSpPr>
        <p:spPr>
          <a:xfrm>
            <a:off x="2484120" y="1620011"/>
            <a:ext cx="3810000" cy="0"/>
          </a:xfrm>
          <a:custGeom>
            <a:avLst/>
            <a:gdLst/>
            <a:ahLst/>
            <a:cxnLst/>
            <a:rect l="l" t="t" r="r" b="b"/>
            <a:pathLst>
              <a:path w="3810000">
                <a:moveTo>
                  <a:pt x="0" y="0"/>
                </a:moveTo>
                <a:lnTo>
                  <a:pt x="38100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1656" y="1165351"/>
            <a:ext cx="6655434" cy="1945639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451484">
              <a:lnSpc>
                <a:spcPct val="100000"/>
              </a:lnSpc>
              <a:spcBef>
                <a:spcPts val="290"/>
              </a:spcBef>
              <a:tabLst>
                <a:tab pos="1066800" algn="l"/>
                <a:tab pos="1454150" algn="l"/>
              </a:tabLst>
            </a:pPr>
            <a:r>
              <a:rPr sz="2400" spc="-5" dirty="0">
                <a:latin typeface="Arial"/>
                <a:cs typeface="Arial"/>
              </a:rPr>
              <a:t>Cp	</a:t>
            </a:r>
            <a:r>
              <a:rPr sz="2400" dirty="0">
                <a:latin typeface="Arial"/>
                <a:cs typeface="Arial"/>
              </a:rPr>
              <a:t>=	</a:t>
            </a:r>
            <a:r>
              <a:rPr sz="2400" spc="-5" dirty="0">
                <a:latin typeface="Arial"/>
                <a:cs typeface="Arial"/>
              </a:rPr>
              <a:t>(Upper Spec – Lower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Spec)</a:t>
            </a:r>
            <a:endParaRPr sz="2400">
              <a:latin typeface="Arial"/>
              <a:cs typeface="Arial"/>
            </a:endParaRPr>
          </a:p>
          <a:p>
            <a:pPr marL="1903730">
              <a:lnSpc>
                <a:spcPct val="100000"/>
              </a:lnSpc>
              <a:spcBef>
                <a:spcPts val="195"/>
              </a:spcBef>
            </a:pPr>
            <a:r>
              <a:rPr sz="2400" spc="-5" dirty="0">
                <a:latin typeface="Arial"/>
                <a:cs typeface="Arial"/>
              </a:rPr>
              <a:t>Process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Variation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  <a:tabLst>
                <a:tab pos="605155" algn="l"/>
                <a:tab pos="891540" algn="l"/>
                <a:tab pos="3921125" algn="l"/>
                <a:tab pos="4286885" algn="l"/>
              </a:tabLst>
            </a:pPr>
            <a:r>
              <a:rPr sz="2000" dirty="0">
                <a:latin typeface="Arial"/>
                <a:cs typeface="Arial"/>
              </a:rPr>
              <a:t>Cpk	=	</a:t>
            </a:r>
            <a:r>
              <a:rPr sz="2000" spc="-5" dirty="0">
                <a:latin typeface="Arial"/>
                <a:cs typeface="Arial"/>
              </a:rPr>
              <a:t>min </a:t>
            </a:r>
            <a:r>
              <a:rPr sz="3200" dirty="0">
                <a:latin typeface="Arial"/>
                <a:cs typeface="Arial"/>
              </a:rPr>
              <a:t>[</a:t>
            </a:r>
            <a:r>
              <a:rPr sz="3200" spc="-5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(Upper Spec –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Avg)	</a:t>
            </a:r>
            <a:r>
              <a:rPr sz="2000" dirty="0">
                <a:latin typeface="Arial"/>
                <a:cs typeface="Arial"/>
              </a:rPr>
              <a:t>or	</a:t>
            </a:r>
            <a:r>
              <a:rPr sz="2000" spc="-5" dirty="0">
                <a:latin typeface="Arial"/>
                <a:cs typeface="Arial"/>
              </a:rPr>
              <a:t>(Avg </a:t>
            </a:r>
            <a:r>
              <a:rPr sz="2000" dirty="0">
                <a:latin typeface="Arial"/>
                <a:cs typeface="Arial"/>
              </a:rPr>
              <a:t>- Lower Spec)</a:t>
            </a:r>
            <a:r>
              <a:rPr sz="2000" spc="-3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]</a:t>
            </a:r>
            <a:endParaRPr sz="3200">
              <a:latin typeface="Arial"/>
              <a:cs typeface="Arial"/>
            </a:endParaRPr>
          </a:p>
          <a:p>
            <a:pPr marL="1758950">
              <a:lnSpc>
                <a:spcPct val="100000"/>
              </a:lnSpc>
              <a:spcBef>
                <a:spcPts val="610"/>
              </a:spcBef>
            </a:pPr>
            <a:r>
              <a:rPr sz="2400" spc="-5" dirty="0">
                <a:latin typeface="Arial"/>
                <a:cs typeface="Arial"/>
              </a:rPr>
              <a:t>Half the Process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Variation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30090" y="3439159"/>
            <a:ext cx="342772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26260" algn="l"/>
                <a:tab pos="2318385" algn="l"/>
                <a:tab pos="2541905" algn="l"/>
                <a:tab pos="3032760" algn="l"/>
              </a:tabLst>
            </a:pP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Sp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ec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b="1" spc="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ng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20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=	1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2	-	1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5	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29652" y="3378841"/>
            <a:ext cx="181483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95"/>
              </a:spcBef>
            </a:pP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Mean=1.393  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2000" b="1" spc="0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2000" b="1" spc="-2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2000" b="1" spc="0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05673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01196" y="4536344"/>
            <a:ext cx="4474210" cy="1062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5325" algn="l"/>
                <a:tab pos="3697604" algn="l"/>
              </a:tabLst>
            </a:pPr>
            <a:r>
              <a:rPr sz="2000" dirty="0">
                <a:latin typeface="Arial"/>
                <a:cs typeface="Arial"/>
              </a:rPr>
              <a:t>Cp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	</a:t>
            </a:r>
            <a:r>
              <a:rPr sz="2000" spc="-5" dirty="0">
                <a:latin typeface="Arial"/>
                <a:cs typeface="Arial"/>
              </a:rPr>
              <a:t>(1.5 </a:t>
            </a:r>
            <a:r>
              <a:rPr sz="2000" dirty="0">
                <a:latin typeface="Arial"/>
                <a:cs typeface="Arial"/>
              </a:rPr>
              <a:t>– </a:t>
            </a:r>
            <a:r>
              <a:rPr sz="2000" spc="-5" dirty="0">
                <a:latin typeface="Arial"/>
                <a:cs typeface="Arial"/>
              </a:rPr>
              <a:t>1.2 </a:t>
            </a:r>
            <a:r>
              <a:rPr sz="2000" dirty="0">
                <a:latin typeface="Arial"/>
                <a:cs typeface="Arial"/>
              </a:rPr>
              <a:t>) / (6 x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.0567)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	</a:t>
            </a:r>
            <a:r>
              <a:rPr sz="2000" spc="-5" dirty="0">
                <a:latin typeface="Arial"/>
                <a:cs typeface="Arial"/>
              </a:rPr>
              <a:t>.88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819525" algn="l"/>
                <a:tab pos="4107179" algn="l"/>
              </a:tabLst>
            </a:pPr>
            <a:r>
              <a:rPr sz="2000" spc="0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pk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(1</a:t>
            </a:r>
            <a:r>
              <a:rPr sz="2000" spc="-10" dirty="0"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5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–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</a:t>
            </a:r>
            <a:r>
              <a:rPr sz="2000" spc="-10" dirty="0"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393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)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/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(3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x</a:t>
            </a:r>
            <a:r>
              <a:rPr sz="2000" spc="-10" dirty="0">
                <a:latin typeface="Arial"/>
                <a:cs typeface="Arial"/>
              </a:rPr>
              <a:t> .</a:t>
            </a:r>
            <a:r>
              <a:rPr sz="2000" dirty="0">
                <a:latin typeface="Arial"/>
                <a:cs typeface="Arial"/>
              </a:rPr>
              <a:t>0567)	=	</a:t>
            </a:r>
            <a:r>
              <a:rPr sz="2000" spc="-10" dirty="0"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63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83664" y="2743200"/>
            <a:ext cx="5888355" cy="0"/>
          </a:xfrm>
          <a:custGeom>
            <a:avLst/>
            <a:gdLst/>
            <a:ahLst/>
            <a:cxnLst/>
            <a:rect l="l" t="t" r="r" b="b"/>
            <a:pathLst>
              <a:path w="5888355">
                <a:moveTo>
                  <a:pt x="0" y="0"/>
                </a:moveTo>
                <a:lnTo>
                  <a:pt x="588803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3670" y="20827"/>
            <a:ext cx="33864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Process</a:t>
            </a:r>
            <a:r>
              <a:rPr spc="-90" dirty="0"/>
              <a:t> </a:t>
            </a:r>
            <a:r>
              <a:rPr spc="-5" dirty="0"/>
              <a:t>Capability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74550" y="451589"/>
            <a:ext cx="4658360" cy="76454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3000" spc="-5" dirty="0">
                <a:latin typeface="Arial"/>
                <a:cs typeface="Arial"/>
              </a:rPr>
              <a:t>(Short-term and</a:t>
            </a:r>
            <a:r>
              <a:rPr sz="3000" spc="-4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Long-term)</a:t>
            </a:r>
            <a:endParaRPr sz="3000">
              <a:latin typeface="Arial"/>
              <a:cs typeface="Arial"/>
            </a:endParaRPr>
          </a:p>
          <a:p>
            <a:pPr marL="97155">
              <a:lnSpc>
                <a:spcPct val="100000"/>
              </a:lnSpc>
              <a:spcBef>
                <a:spcPts val="245"/>
              </a:spcBef>
            </a:pPr>
            <a:r>
              <a:rPr sz="1100" b="1" dirty="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63900" y="1281200"/>
            <a:ext cx="41910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05765" algn="l"/>
              </a:tabLst>
            </a:pPr>
            <a:r>
              <a:rPr sz="1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12623" y="1540304"/>
            <a:ext cx="19621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Arial"/>
                <a:cs typeface="Arial"/>
              </a:rPr>
              <a:t>S1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12623" y="2835826"/>
            <a:ext cx="19621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Arial"/>
                <a:cs typeface="Arial"/>
              </a:rPr>
              <a:t>S2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63900" y="4131348"/>
            <a:ext cx="8445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5765" algn="l"/>
                <a:tab pos="661035" algn="l"/>
              </a:tabLst>
            </a:pPr>
            <a:r>
              <a:rPr sz="1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1100" b="1" dirty="0">
                <a:latin typeface="Arial"/>
                <a:cs typeface="Arial"/>
              </a:rPr>
              <a:t>	</a:t>
            </a:r>
            <a:r>
              <a:rPr sz="1100" b="1" spc="-5" dirty="0">
                <a:latin typeface="Arial"/>
                <a:cs typeface="Arial"/>
              </a:rPr>
              <a:t>S3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63900" y="5167766"/>
            <a:ext cx="4191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5765" algn="l"/>
              </a:tabLst>
            </a:pPr>
            <a:r>
              <a:rPr sz="1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12623" y="5426870"/>
            <a:ext cx="1962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S4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81552" y="1190345"/>
            <a:ext cx="181610" cy="494855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77470" algn="ctr">
              <a:lnSpc>
                <a:spcPct val="100000"/>
              </a:lnSpc>
              <a:spcBef>
                <a:spcPts val="820"/>
              </a:spcBef>
            </a:pPr>
            <a:r>
              <a:rPr sz="1100" b="1" dirty="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  <a:p>
            <a:pPr marL="77470" algn="ctr">
              <a:lnSpc>
                <a:spcPct val="100000"/>
              </a:lnSpc>
              <a:spcBef>
                <a:spcPts val="720"/>
              </a:spcBef>
            </a:pPr>
            <a:r>
              <a:rPr sz="1100" b="1" dirty="0">
                <a:latin typeface="Arial"/>
                <a:cs typeface="Arial"/>
              </a:rPr>
              <a:t>3</a:t>
            </a:r>
            <a:endParaRPr sz="1100">
              <a:latin typeface="Arial"/>
              <a:cs typeface="Arial"/>
            </a:endParaRPr>
          </a:p>
          <a:p>
            <a:pPr marL="77470" algn="ctr">
              <a:lnSpc>
                <a:spcPct val="100000"/>
              </a:lnSpc>
              <a:spcBef>
                <a:spcPts val="720"/>
              </a:spcBef>
            </a:pPr>
            <a:r>
              <a:rPr sz="1100" b="1" dirty="0">
                <a:latin typeface="Arial"/>
                <a:cs typeface="Arial"/>
              </a:rPr>
              <a:t>4</a:t>
            </a:r>
            <a:endParaRPr sz="1100">
              <a:latin typeface="Arial"/>
              <a:cs typeface="Arial"/>
            </a:endParaRPr>
          </a:p>
          <a:p>
            <a:pPr marL="77470" algn="ctr">
              <a:lnSpc>
                <a:spcPct val="100000"/>
              </a:lnSpc>
              <a:spcBef>
                <a:spcPts val="720"/>
              </a:spcBef>
            </a:pPr>
            <a:r>
              <a:rPr sz="1100" b="1" dirty="0">
                <a:latin typeface="Arial"/>
                <a:cs typeface="Arial"/>
              </a:rPr>
              <a:t>5</a:t>
            </a:r>
            <a:endParaRPr sz="1100">
              <a:latin typeface="Arial"/>
              <a:cs typeface="Arial"/>
            </a:endParaRPr>
          </a:p>
          <a:p>
            <a:pPr marL="77470" algn="ctr">
              <a:lnSpc>
                <a:spcPct val="100000"/>
              </a:lnSpc>
              <a:spcBef>
                <a:spcPts val="720"/>
              </a:spcBef>
            </a:pPr>
            <a:r>
              <a:rPr sz="1100" b="1" dirty="0">
                <a:latin typeface="Arial"/>
                <a:cs typeface="Arial"/>
              </a:rPr>
              <a:t>6</a:t>
            </a:r>
            <a:endParaRPr sz="1100">
              <a:latin typeface="Arial"/>
              <a:cs typeface="Arial"/>
            </a:endParaRPr>
          </a:p>
          <a:p>
            <a:pPr marL="77470" algn="ctr">
              <a:lnSpc>
                <a:spcPct val="100000"/>
              </a:lnSpc>
              <a:spcBef>
                <a:spcPts val="720"/>
              </a:spcBef>
            </a:pPr>
            <a:r>
              <a:rPr sz="1100" b="1" dirty="0">
                <a:latin typeface="Arial"/>
                <a:cs typeface="Arial"/>
              </a:rPr>
              <a:t>7</a:t>
            </a:r>
            <a:endParaRPr sz="1100">
              <a:latin typeface="Arial"/>
              <a:cs typeface="Arial"/>
            </a:endParaRPr>
          </a:p>
          <a:p>
            <a:pPr marL="77470" algn="ctr">
              <a:lnSpc>
                <a:spcPct val="100000"/>
              </a:lnSpc>
              <a:spcBef>
                <a:spcPts val="720"/>
              </a:spcBef>
            </a:pPr>
            <a:r>
              <a:rPr sz="1100" b="1" dirty="0">
                <a:latin typeface="Arial"/>
                <a:cs typeface="Arial"/>
              </a:rPr>
              <a:t>8</a:t>
            </a:r>
            <a:endParaRPr sz="1100">
              <a:latin typeface="Arial"/>
              <a:cs typeface="Arial"/>
            </a:endParaRPr>
          </a:p>
          <a:p>
            <a:pPr marL="77470" algn="ctr">
              <a:lnSpc>
                <a:spcPct val="100000"/>
              </a:lnSpc>
              <a:spcBef>
                <a:spcPts val="720"/>
              </a:spcBef>
            </a:pPr>
            <a:r>
              <a:rPr sz="1100" b="1" dirty="0">
                <a:latin typeface="Arial"/>
                <a:cs typeface="Arial"/>
              </a:rPr>
              <a:t>9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1100" b="1" spc="-5" dirty="0">
                <a:latin typeface="Arial"/>
                <a:cs typeface="Arial"/>
              </a:rPr>
              <a:t>10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1100" b="1" spc="-5" dirty="0">
                <a:latin typeface="Arial"/>
                <a:cs typeface="Arial"/>
              </a:rPr>
              <a:t>11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1100" b="1" spc="-5" dirty="0">
                <a:latin typeface="Arial"/>
                <a:cs typeface="Arial"/>
              </a:rPr>
              <a:t>12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1100" b="1" spc="-5" dirty="0">
                <a:latin typeface="Arial"/>
                <a:cs typeface="Arial"/>
              </a:rPr>
              <a:t>13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1100" b="1" spc="-5" dirty="0">
                <a:latin typeface="Arial"/>
                <a:cs typeface="Arial"/>
              </a:rPr>
              <a:t>14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1100" b="1" spc="-5" dirty="0">
                <a:latin typeface="Arial"/>
                <a:cs typeface="Arial"/>
              </a:rPr>
              <a:t>15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1100" b="1" spc="-5" dirty="0">
                <a:latin typeface="Arial"/>
                <a:cs typeface="Arial"/>
              </a:rPr>
              <a:t>16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1100" b="1" spc="-5" dirty="0">
                <a:latin typeface="Arial"/>
                <a:cs typeface="Arial"/>
              </a:rPr>
              <a:t>17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1100" b="1" spc="-5" dirty="0">
                <a:latin typeface="Arial"/>
                <a:cs typeface="Arial"/>
              </a:rPr>
              <a:t>18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1100" b="1" spc="-5" dirty="0">
                <a:latin typeface="Arial"/>
                <a:cs typeface="Arial"/>
              </a:rPr>
              <a:t>19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1100" b="1" spc="-5" dirty="0">
                <a:latin typeface="Arial"/>
                <a:cs typeface="Arial"/>
              </a:rPr>
              <a:t>20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5000" y="1181100"/>
            <a:ext cx="0" cy="4724400"/>
          </a:xfrm>
          <a:custGeom>
            <a:avLst/>
            <a:gdLst/>
            <a:ahLst/>
            <a:cxnLst/>
            <a:rect l="l" t="t" r="r" b="b"/>
            <a:pathLst>
              <a:path h="4724400">
                <a:moveTo>
                  <a:pt x="0" y="0"/>
                </a:moveTo>
                <a:lnTo>
                  <a:pt x="0" y="4724400"/>
                </a:lnTo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41506" y="589280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0"/>
                </a:lnTo>
                <a:lnTo>
                  <a:pt x="635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41506" y="106680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0" y="127000"/>
                </a:lnTo>
                <a:lnTo>
                  <a:pt x="127000" y="127000"/>
                </a:lnTo>
                <a:lnTo>
                  <a:pt x="635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19400" y="5143500"/>
            <a:ext cx="0" cy="838200"/>
          </a:xfrm>
          <a:custGeom>
            <a:avLst/>
            <a:gdLst/>
            <a:ahLst/>
            <a:cxnLst/>
            <a:rect l="l" t="t" r="r" b="b"/>
            <a:pathLst>
              <a:path h="838200">
                <a:moveTo>
                  <a:pt x="0" y="0"/>
                </a:moveTo>
                <a:lnTo>
                  <a:pt x="0" y="838200"/>
                </a:lnTo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55906" y="596900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0"/>
                </a:lnTo>
                <a:lnTo>
                  <a:pt x="635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55906" y="502920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0" y="127000"/>
                </a:lnTo>
                <a:lnTo>
                  <a:pt x="127000" y="127000"/>
                </a:lnTo>
                <a:lnTo>
                  <a:pt x="635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19400" y="3924300"/>
            <a:ext cx="0" cy="838200"/>
          </a:xfrm>
          <a:custGeom>
            <a:avLst/>
            <a:gdLst/>
            <a:ahLst/>
            <a:cxnLst/>
            <a:rect l="l" t="t" r="r" b="b"/>
            <a:pathLst>
              <a:path h="838200">
                <a:moveTo>
                  <a:pt x="0" y="0"/>
                </a:moveTo>
                <a:lnTo>
                  <a:pt x="0" y="838200"/>
                </a:lnTo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55906" y="474980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0"/>
                </a:lnTo>
                <a:lnTo>
                  <a:pt x="635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755906" y="381000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0" y="127000"/>
                </a:lnTo>
                <a:lnTo>
                  <a:pt x="127000" y="127000"/>
                </a:lnTo>
                <a:lnTo>
                  <a:pt x="635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19400" y="2552700"/>
            <a:ext cx="0" cy="838200"/>
          </a:xfrm>
          <a:custGeom>
            <a:avLst/>
            <a:gdLst/>
            <a:ahLst/>
            <a:cxnLst/>
            <a:rect l="l" t="t" r="r" b="b"/>
            <a:pathLst>
              <a:path h="838200">
                <a:moveTo>
                  <a:pt x="0" y="0"/>
                </a:moveTo>
                <a:lnTo>
                  <a:pt x="0" y="838200"/>
                </a:lnTo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55906" y="337820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0"/>
                </a:lnTo>
                <a:lnTo>
                  <a:pt x="635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55906" y="243840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0" y="127000"/>
                </a:lnTo>
                <a:lnTo>
                  <a:pt x="127000" y="127000"/>
                </a:lnTo>
                <a:lnTo>
                  <a:pt x="635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19400" y="1257300"/>
            <a:ext cx="0" cy="838200"/>
          </a:xfrm>
          <a:custGeom>
            <a:avLst/>
            <a:gdLst/>
            <a:ahLst/>
            <a:cxnLst/>
            <a:rect l="l" t="t" r="r" b="b"/>
            <a:pathLst>
              <a:path h="838200">
                <a:moveTo>
                  <a:pt x="0" y="0"/>
                </a:moveTo>
                <a:lnTo>
                  <a:pt x="0" y="838200"/>
                </a:lnTo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755906" y="208280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0"/>
                </a:lnTo>
                <a:lnTo>
                  <a:pt x="635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55906" y="114300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0" y="127000"/>
                </a:lnTo>
                <a:lnTo>
                  <a:pt x="127000" y="127000"/>
                </a:lnTo>
                <a:lnTo>
                  <a:pt x="635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657602" y="1562097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276600" y="2895600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>
                <a:moveTo>
                  <a:pt x="0" y="0"/>
                </a:moveTo>
                <a:lnTo>
                  <a:pt x="3937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657602" y="2857497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602" y="5448297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657602" y="4229097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803140" y="1244600"/>
            <a:ext cx="28968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Std Dev Short-term =  Std Dev Pooled </a:t>
            </a:r>
            <a:r>
              <a:rPr sz="2400" dirty="0">
                <a:latin typeface="Arial"/>
                <a:cs typeface="Arial"/>
              </a:rPr>
              <a:t>=  </a:t>
            </a:r>
            <a:r>
              <a:rPr sz="2400" spc="-5" dirty="0">
                <a:latin typeface="Arial"/>
                <a:cs typeface="Arial"/>
              </a:rPr>
              <a:t>Std Dev (within)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803140" y="2890520"/>
            <a:ext cx="347535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[</a:t>
            </a:r>
            <a:r>
              <a:rPr sz="1600" spc="-5" dirty="0">
                <a:latin typeface="Arial"/>
                <a:cs typeface="Arial"/>
              </a:rPr>
              <a:t>(S1**2 + S2**2 + S3**2 + S4**2) / 4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]</a:t>
            </a:r>
            <a:endParaRPr sz="2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337295" y="2899664"/>
            <a:ext cx="167005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spc="0" dirty="0">
                <a:latin typeface="Arial"/>
                <a:cs typeface="Arial"/>
              </a:rPr>
              <a:t>.</a:t>
            </a:r>
            <a:r>
              <a:rPr sz="1300" spc="10" dirty="0">
                <a:latin typeface="Arial"/>
                <a:cs typeface="Arial"/>
              </a:rPr>
              <a:t>5</a:t>
            </a:r>
            <a:endParaRPr sz="13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7340" y="1244600"/>
            <a:ext cx="1415415" cy="1679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1242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Std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Dev  Overall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500"/>
              </a:spcBef>
            </a:pPr>
            <a:r>
              <a:rPr sz="2400" spc="-5" dirty="0">
                <a:latin typeface="Arial"/>
                <a:cs typeface="Arial"/>
              </a:rPr>
              <a:t>Std Dev  </a:t>
            </a:r>
            <a:r>
              <a:rPr sz="2400" spc="-10" dirty="0">
                <a:latin typeface="Arial"/>
                <a:cs typeface="Arial"/>
              </a:rPr>
              <a:t>Long</a:t>
            </a:r>
            <a:r>
              <a:rPr sz="2400" spc="-5" dirty="0">
                <a:latin typeface="Arial"/>
                <a:cs typeface="Arial"/>
              </a:rPr>
              <a:t>-t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rm</a:t>
            </a:r>
            <a:endParaRPr sz="2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726940" y="4214876"/>
            <a:ext cx="391795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"/>
                <a:cs typeface="Arial"/>
              </a:rPr>
              <a:t>Ppk </a:t>
            </a:r>
            <a:r>
              <a:rPr sz="2800" b="1" spc="-5" dirty="0">
                <a:latin typeface="Arial"/>
                <a:cs typeface="Arial"/>
              </a:rPr>
              <a:t>&amp; Pp are </a:t>
            </a:r>
            <a:r>
              <a:rPr sz="2800" b="1" spc="-10" dirty="0">
                <a:latin typeface="Arial"/>
                <a:cs typeface="Arial"/>
              </a:rPr>
              <a:t>Cpk </a:t>
            </a:r>
            <a:r>
              <a:rPr sz="2800" b="1" spc="-5" dirty="0">
                <a:latin typeface="Arial"/>
                <a:cs typeface="Arial"/>
              </a:rPr>
              <a:t>&amp; </a:t>
            </a:r>
            <a:r>
              <a:rPr sz="2800" b="1" spc="-10" dirty="0">
                <a:latin typeface="Arial"/>
                <a:cs typeface="Arial"/>
              </a:rPr>
              <a:t>Cp  </a:t>
            </a:r>
            <a:r>
              <a:rPr sz="2800" b="1" spc="-5" dirty="0">
                <a:latin typeface="Arial"/>
                <a:cs typeface="Arial"/>
              </a:rPr>
              <a:t>with </a:t>
            </a:r>
            <a:r>
              <a:rPr sz="2800" b="1" spc="-10" dirty="0">
                <a:latin typeface="Arial"/>
                <a:cs typeface="Arial"/>
              </a:rPr>
              <a:t>Std </a:t>
            </a:r>
            <a:r>
              <a:rPr sz="2800" b="1" spc="-5" dirty="0">
                <a:latin typeface="Arial"/>
                <a:cs typeface="Arial"/>
              </a:rPr>
              <a:t>Dev = </a:t>
            </a:r>
            <a:r>
              <a:rPr sz="2800" b="1" spc="-10" dirty="0">
                <a:latin typeface="Arial"/>
                <a:cs typeface="Arial"/>
              </a:rPr>
              <a:t>Std </a:t>
            </a:r>
            <a:r>
              <a:rPr sz="2800" b="1" spc="-5" dirty="0">
                <a:latin typeface="Arial"/>
                <a:cs typeface="Arial"/>
              </a:rPr>
              <a:t>Dev  Overall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8527" y="229743"/>
            <a:ext cx="69024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Data for Long-term Process</a:t>
            </a:r>
            <a:r>
              <a:rPr spc="-100" dirty="0"/>
              <a:t> </a:t>
            </a:r>
            <a:r>
              <a:rPr spc="-5" dirty="0"/>
              <a:t>Capability</a:t>
            </a:r>
          </a:p>
        </p:txBody>
      </p:sp>
      <p:sp>
        <p:nvSpPr>
          <p:cNvPr id="3" name="object 3"/>
          <p:cNvSpPr/>
          <p:nvPr/>
        </p:nvSpPr>
        <p:spPr>
          <a:xfrm>
            <a:off x="3898391" y="1257300"/>
            <a:ext cx="3605783" cy="21716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76040" y="3784536"/>
            <a:ext cx="3961129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Since the </a:t>
            </a:r>
            <a:r>
              <a:rPr sz="1800" spc="-10" dirty="0">
                <a:latin typeface="Arial"/>
                <a:cs typeface="Arial"/>
              </a:rPr>
              <a:t>physical properties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carbon  nanotubes </a:t>
            </a:r>
            <a:r>
              <a:rPr sz="1800" spc="-5" dirty="0">
                <a:latin typeface="Arial"/>
                <a:cs typeface="Arial"/>
              </a:rPr>
              <a:t>are a function of </a:t>
            </a:r>
            <a:r>
              <a:rPr sz="1800" spc="-15" dirty="0">
                <a:latin typeface="Arial"/>
                <a:cs typeface="Arial"/>
              </a:rPr>
              <a:t>it’s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volume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/ </a:t>
            </a:r>
            <a:r>
              <a:rPr sz="1800" spc="-5" dirty="0">
                <a:latin typeface="Arial"/>
                <a:cs typeface="Arial"/>
              </a:rPr>
              <a:t>surface </a:t>
            </a:r>
            <a:r>
              <a:rPr sz="1800" spc="-10" dirty="0">
                <a:latin typeface="Arial"/>
                <a:cs typeface="Arial"/>
              </a:rPr>
              <a:t>area </a:t>
            </a:r>
            <a:r>
              <a:rPr sz="1800" spc="-5" dirty="0">
                <a:latin typeface="Arial"/>
                <a:cs typeface="Arial"/>
              </a:rPr>
              <a:t>ratio, the </a:t>
            </a:r>
            <a:r>
              <a:rPr sz="1800" spc="-10" dirty="0">
                <a:latin typeface="Arial"/>
                <a:cs typeface="Arial"/>
              </a:rPr>
              <a:t>diameter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the  nanotubes </a:t>
            </a:r>
            <a:r>
              <a:rPr sz="1800" spc="-5" dirty="0">
                <a:latin typeface="Arial"/>
                <a:cs typeface="Arial"/>
              </a:rPr>
              <a:t>is a key </a:t>
            </a:r>
            <a:r>
              <a:rPr sz="1800" spc="-10" dirty="0">
                <a:latin typeface="Arial"/>
                <a:cs typeface="Arial"/>
              </a:rPr>
              <a:t>quality  </a:t>
            </a:r>
            <a:r>
              <a:rPr sz="1800" spc="-5" dirty="0">
                <a:latin typeface="Arial"/>
                <a:cs typeface="Arial"/>
              </a:rPr>
              <a:t>characteristic.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3795" y="917447"/>
            <a:ext cx="2538983" cy="50215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4381" y="188468"/>
            <a:ext cx="58680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Calculate the Process</a:t>
            </a:r>
            <a:r>
              <a:rPr spc="-80" dirty="0"/>
              <a:t> </a:t>
            </a:r>
            <a:r>
              <a:rPr spc="-5" dirty="0"/>
              <a:t>Capability</a:t>
            </a:r>
          </a:p>
        </p:txBody>
      </p:sp>
      <p:sp>
        <p:nvSpPr>
          <p:cNvPr id="3" name="object 3"/>
          <p:cNvSpPr/>
          <p:nvPr/>
        </p:nvSpPr>
        <p:spPr>
          <a:xfrm>
            <a:off x="1804419" y="2365250"/>
            <a:ext cx="5654040" cy="4238625"/>
          </a:xfrm>
          <a:custGeom>
            <a:avLst/>
            <a:gdLst/>
            <a:ahLst/>
            <a:cxnLst/>
            <a:rect l="l" t="t" r="r" b="b"/>
            <a:pathLst>
              <a:path w="5654040" h="4238625">
                <a:moveTo>
                  <a:pt x="0" y="0"/>
                </a:moveTo>
                <a:lnTo>
                  <a:pt x="5653753" y="0"/>
                </a:lnTo>
                <a:lnTo>
                  <a:pt x="5653753" y="4238028"/>
                </a:lnTo>
                <a:lnTo>
                  <a:pt x="0" y="4238028"/>
                </a:lnTo>
                <a:lnTo>
                  <a:pt x="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04415" y="2365245"/>
            <a:ext cx="5654040" cy="4238625"/>
          </a:xfrm>
          <a:custGeom>
            <a:avLst/>
            <a:gdLst/>
            <a:ahLst/>
            <a:cxnLst/>
            <a:rect l="l" t="t" r="r" b="b"/>
            <a:pathLst>
              <a:path w="5654040" h="4238625">
                <a:moveTo>
                  <a:pt x="0" y="0"/>
                </a:moveTo>
                <a:lnTo>
                  <a:pt x="5653753" y="0"/>
                </a:lnTo>
                <a:lnTo>
                  <a:pt x="5653753" y="4238028"/>
                </a:lnTo>
                <a:lnTo>
                  <a:pt x="0" y="4238028"/>
                </a:lnTo>
                <a:lnTo>
                  <a:pt x="0" y="0"/>
                </a:lnTo>
                <a:close/>
              </a:path>
            </a:pathLst>
          </a:custGeom>
          <a:ln w="4714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3354" y="2864951"/>
            <a:ext cx="2565400" cy="929005"/>
          </a:xfrm>
          <a:custGeom>
            <a:avLst/>
            <a:gdLst/>
            <a:ahLst/>
            <a:cxnLst/>
            <a:rect l="l" t="t" r="r" b="b"/>
            <a:pathLst>
              <a:path w="2565400" h="929004">
                <a:moveTo>
                  <a:pt x="0" y="0"/>
                </a:moveTo>
                <a:lnTo>
                  <a:pt x="2565172" y="0"/>
                </a:lnTo>
                <a:lnTo>
                  <a:pt x="2565172" y="928684"/>
                </a:lnTo>
                <a:lnTo>
                  <a:pt x="0" y="9286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53489" y="3793637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94142" y="3793637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30081" y="3793636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70734" y="3793636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11388" y="3793635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52042" y="3793635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92696" y="3793635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33349" y="3793634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74003" y="3793634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14657" y="3793633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53357" y="3793633"/>
            <a:ext cx="2565400" cy="0"/>
          </a:xfrm>
          <a:custGeom>
            <a:avLst/>
            <a:gdLst/>
            <a:ahLst/>
            <a:cxnLst/>
            <a:rect l="l" t="t" r="r" b="b"/>
            <a:pathLst>
              <a:path w="2565400">
                <a:moveTo>
                  <a:pt x="0" y="0"/>
                </a:moveTo>
                <a:lnTo>
                  <a:pt x="2565172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503065" y="3799794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4</a:t>
            </a:r>
            <a:r>
              <a:rPr sz="550" b="1" spc="-10" dirty="0">
                <a:latin typeface="Segoe UI"/>
                <a:cs typeface="Segoe UI"/>
              </a:rPr>
              <a:t>6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43718" y="3799794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4</a:t>
            </a:r>
            <a:r>
              <a:rPr sz="550" b="1" spc="-10" dirty="0">
                <a:latin typeface="Segoe UI"/>
                <a:cs typeface="Segoe UI"/>
              </a:rPr>
              <a:t>1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79657" y="3799794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3</a:t>
            </a:r>
            <a:r>
              <a:rPr sz="550" b="1" spc="-10" dirty="0">
                <a:latin typeface="Segoe UI"/>
                <a:cs typeface="Segoe UI"/>
              </a:rPr>
              <a:t>6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20311" y="3799794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3</a:t>
            </a:r>
            <a:r>
              <a:rPr sz="550" b="1" spc="-10" dirty="0">
                <a:latin typeface="Segoe UI"/>
                <a:cs typeface="Segoe UI"/>
              </a:rPr>
              <a:t>1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01617" y="3799794"/>
            <a:ext cx="36195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1780" algn="l"/>
              </a:tabLst>
            </a:pPr>
            <a:r>
              <a:rPr sz="550" b="1" spc="-25" dirty="0">
                <a:latin typeface="Segoe UI"/>
                <a:cs typeface="Segoe UI"/>
              </a:rPr>
              <a:t>2</a:t>
            </a:r>
            <a:r>
              <a:rPr sz="550" b="1" spc="-10" dirty="0">
                <a:latin typeface="Segoe UI"/>
                <a:cs typeface="Segoe UI"/>
              </a:rPr>
              <a:t>1</a:t>
            </a:r>
            <a:r>
              <a:rPr sz="550" b="1" dirty="0">
                <a:latin typeface="Segoe UI"/>
                <a:cs typeface="Segoe UI"/>
              </a:rPr>
              <a:t>	</a:t>
            </a:r>
            <a:r>
              <a:rPr sz="550" b="1" spc="-25" dirty="0">
                <a:latin typeface="Segoe UI"/>
                <a:cs typeface="Segoe UI"/>
              </a:rPr>
              <a:t>2</a:t>
            </a:r>
            <a:r>
              <a:rPr sz="550" b="1" spc="-10" dirty="0">
                <a:latin typeface="Segoe UI"/>
                <a:cs typeface="Segoe UI"/>
              </a:rPr>
              <a:t>6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42271" y="3799794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1</a:t>
            </a:r>
            <a:r>
              <a:rPr sz="550" b="1" spc="-10" dirty="0">
                <a:latin typeface="Segoe UI"/>
                <a:cs typeface="Segoe UI"/>
              </a:rPr>
              <a:t>6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82925" y="3799794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1</a:t>
            </a:r>
            <a:r>
              <a:rPr sz="550" b="1" spc="-10" dirty="0">
                <a:latin typeface="Segoe UI"/>
                <a:cs typeface="Segoe UI"/>
              </a:rPr>
              <a:t>1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42439" y="3799794"/>
            <a:ext cx="64769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10" dirty="0">
                <a:latin typeface="Segoe UI"/>
                <a:cs typeface="Segoe UI"/>
              </a:rPr>
              <a:t>6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83093" y="3799794"/>
            <a:ext cx="64769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10" dirty="0">
                <a:latin typeface="Segoe UI"/>
                <a:cs typeface="Segoe UI"/>
              </a:rPr>
              <a:t>1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134493" y="3072371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861" y="0"/>
                </a:moveTo>
                <a:lnTo>
                  <a:pt x="0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34493" y="3392933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861" y="0"/>
                </a:moveTo>
                <a:lnTo>
                  <a:pt x="0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34493" y="3713496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861" y="0"/>
                </a:moveTo>
                <a:lnTo>
                  <a:pt x="0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975615" y="3012528"/>
            <a:ext cx="15938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1</a:t>
            </a:r>
            <a:r>
              <a:rPr sz="550" b="1" spc="-5" dirty="0">
                <a:latin typeface="Segoe UI"/>
                <a:cs typeface="Segoe UI"/>
              </a:rPr>
              <a:t>.</a:t>
            </a:r>
            <a:r>
              <a:rPr sz="550" b="1" spc="-25" dirty="0">
                <a:latin typeface="Segoe UI"/>
                <a:cs typeface="Segoe UI"/>
              </a:rPr>
              <a:t>4</a:t>
            </a:r>
            <a:r>
              <a:rPr sz="550" b="1" spc="-10" dirty="0">
                <a:latin typeface="Segoe UI"/>
                <a:cs typeface="Segoe UI"/>
              </a:rPr>
              <a:t>5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75617" y="3328377"/>
            <a:ext cx="15938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1</a:t>
            </a:r>
            <a:r>
              <a:rPr sz="550" b="1" spc="-5" dirty="0">
                <a:latin typeface="Segoe UI"/>
                <a:cs typeface="Segoe UI"/>
              </a:rPr>
              <a:t>.</a:t>
            </a:r>
            <a:r>
              <a:rPr sz="550" b="1" spc="-25" dirty="0">
                <a:latin typeface="Segoe UI"/>
                <a:cs typeface="Segoe UI"/>
              </a:rPr>
              <a:t>4</a:t>
            </a:r>
            <a:r>
              <a:rPr sz="550" b="1" spc="-10" dirty="0">
                <a:latin typeface="Segoe UI"/>
                <a:cs typeface="Segoe UI"/>
              </a:rPr>
              <a:t>0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75617" y="3648941"/>
            <a:ext cx="15938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1</a:t>
            </a:r>
            <a:r>
              <a:rPr sz="550" b="1" spc="-5" dirty="0">
                <a:latin typeface="Segoe UI"/>
                <a:cs typeface="Segoe UI"/>
              </a:rPr>
              <a:t>.</a:t>
            </a:r>
            <a:r>
              <a:rPr sz="550" b="1" spc="-25" dirty="0">
                <a:latin typeface="Segoe UI"/>
                <a:cs typeface="Segoe UI"/>
              </a:rPr>
              <a:t>3</a:t>
            </a:r>
            <a:r>
              <a:rPr sz="550" b="1" spc="-10" dirty="0">
                <a:latin typeface="Segoe UI"/>
                <a:cs typeface="Segoe UI"/>
              </a:rPr>
              <a:t>5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150998" y="2864947"/>
            <a:ext cx="2569887" cy="9286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827441" y="3052472"/>
            <a:ext cx="138430" cy="556260"/>
          </a:xfrm>
          <a:prstGeom prst="rect">
            <a:avLst/>
          </a:prstGeom>
        </p:spPr>
        <p:txBody>
          <a:bodyPr vert="vert270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650" b="1" spc="-5" dirty="0">
                <a:latin typeface="Segoe UI"/>
                <a:cs typeface="Segoe UI"/>
              </a:rPr>
              <a:t>Sample</a:t>
            </a:r>
            <a:r>
              <a:rPr sz="650" b="1" spc="-15" dirty="0">
                <a:latin typeface="Segoe UI"/>
                <a:cs typeface="Segoe UI"/>
              </a:rPr>
              <a:t> </a:t>
            </a:r>
            <a:r>
              <a:rPr sz="650" b="1" spc="-5" dirty="0">
                <a:latin typeface="Segoe UI"/>
                <a:cs typeface="Segoe UI"/>
              </a:rPr>
              <a:t>Mean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738835" y="3234094"/>
            <a:ext cx="318770" cy="18097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4445">
              <a:lnSpc>
                <a:spcPts val="560"/>
              </a:lnSpc>
              <a:spcBef>
                <a:spcPts val="204"/>
              </a:spcBef>
            </a:pPr>
            <a:r>
              <a:rPr sz="550" dirty="0">
                <a:latin typeface="Segoe UI"/>
                <a:cs typeface="Segoe UI"/>
              </a:rPr>
              <a:t>_  </a:t>
            </a:r>
            <a:r>
              <a:rPr sz="550" spc="0" dirty="0">
                <a:latin typeface="Segoe UI"/>
                <a:cs typeface="Segoe UI"/>
              </a:rPr>
              <a:t>X</a:t>
            </a:r>
            <a:r>
              <a:rPr sz="550" spc="-10" dirty="0">
                <a:latin typeface="Segoe UI"/>
                <a:cs typeface="Segoe UI"/>
              </a:rPr>
              <a:t>=</a:t>
            </a:r>
            <a:r>
              <a:rPr sz="550" spc="-5" dirty="0">
                <a:latin typeface="Segoe UI"/>
                <a:cs typeface="Segoe UI"/>
              </a:rPr>
              <a:t>1</a:t>
            </a:r>
            <a:r>
              <a:rPr sz="550" spc="-10" dirty="0">
                <a:latin typeface="Segoe UI"/>
                <a:cs typeface="Segoe UI"/>
              </a:rPr>
              <a:t>.</a:t>
            </a:r>
            <a:r>
              <a:rPr sz="550" spc="-5" dirty="0">
                <a:latin typeface="Segoe UI"/>
                <a:cs typeface="Segoe UI"/>
              </a:rPr>
              <a:t>404</a:t>
            </a:r>
            <a:r>
              <a:rPr sz="550" dirty="0">
                <a:latin typeface="Segoe UI"/>
                <a:cs typeface="Segoe UI"/>
              </a:rPr>
              <a:t>2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738835" y="2941816"/>
            <a:ext cx="39878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-15" dirty="0">
                <a:latin typeface="Segoe UI"/>
                <a:cs typeface="Segoe UI"/>
              </a:rPr>
              <a:t>UC</a:t>
            </a:r>
            <a:r>
              <a:rPr sz="550" spc="-5" dirty="0">
                <a:latin typeface="Segoe UI"/>
                <a:cs typeface="Segoe UI"/>
              </a:rPr>
              <a:t>L</a:t>
            </a:r>
            <a:r>
              <a:rPr sz="550" spc="-10" dirty="0">
                <a:latin typeface="Segoe UI"/>
                <a:cs typeface="Segoe UI"/>
              </a:rPr>
              <a:t>=</a:t>
            </a:r>
            <a:r>
              <a:rPr sz="550" spc="-5" dirty="0">
                <a:latin typeface="Segoe UI"/>
                <a:cs typeface="Segoe UI"/>
              </a:rPr>
              <a:t>1</a:t>
            </a:r>
            <a:r>
              <a:rPr sz="550" spc="-10" dirty="0">
                <a:latin typeface="Segoe UI"/>
                <a:cs typeface="Segoe UI"/>
              </a:rPr>
              <a:t>.</a:t>
            </a:r>
            <a:r>
              <a:rPr sz="550" spc="-5" dirty="0">
                <a:latin typeface="Segoe UI"/>
                <a:cs typeface="Segoe UI"/>
              </a:rPr>
              <a:t>460</a:t>
            </a:r>
            <a:r>
              <a:rPr sz="550" dirty="0">
                <a:latin typeface="Segoe UI"/>
                <a:cs typeface="Segoe UI"/>
              </a:rPr>
              <a:t>6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738835" y="3663082"/>
            <a:ext cx="38481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-5" dirty="0">
                <a:latin typeface="Segoe UI"/>
                <a:cs typeface="Segoe UI"/>
              </a:rPr>
              <a:t>LCL=1.3477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153354" y="4184915"/>
            <a:ext cx="2565400" cy="929005"/>
          </a:xfrm>
          <a:custGeom>
            <a:avLst/>
            <a:gdLst/>
            <a:ahLst/>
            <a:cxnLst/>
            <a:rect l="l" t="t" r="r" b="b"/>
            <a:pathLst>
              <a:path w="2565400" h="929004">
                <a:moveTo>
                  <a:pt x="0" y="0"/>
                </a:moveTo>
                <a:lnTo>
                  <a:pt x="2565172" y="0"/>
                </a:lnTo>
                <a:lnTo>
                  <a:pt x="2565172" y="928689"/>
                </a:lnTo>
                <a:lnTo>
                  <a:pt x="0" y="92868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553489" y="5113601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294142" y="5113601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030081" y="5113601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770734" y="5113600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511388" y="5113600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252042" y="5113599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992696" y="5113599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733349" y="5113599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474003" y="5113598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214657" y="5113598"/>
            <a:ext cx="0" cy="24130"/>
          </a:xfrm>
          <a:custGeom>
            <a:avLst/>
            <a:gdLst/>
            <a:ahLst/>
            <a:cxnLst/>
            <a:rect l="l" t="t" r="r" b="b"/>
            <a:pathLst>
              <a:path h="24129">
                <a:moveTo>
                  <a:pt x="0" y="0"/>
                </a:moveTo>
                <a:lnTo>
                  <a:pt x="0" y="2357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153357" y="4184908"/>
            <a:ext cx="2565400" cy="0"/>
          </a:xfrm>
          <a:custGeom>
            <a:avLst/>
            <a:gdLst/>
            <a:ahLst/>
            <a:cxnLst/>
            <a:rect l="l" t="t" r="r" b="b"/>
            <a:pathLst>
              <a:path w="2565400">
                <a:moveTo>
                  <a:pt x="0" y="0"/>
                </a:moveTo>
                <a:lnTo>
                  <a:pt x="2565172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153357" y="5113597"/>
            <a:ext cx="2565400" cy="0"/>
          </a:xfrm>
          <a:custGeom>
            <a:avLst/>
            <a:gdLst/>
            <a:ahLst/>
            <a:cxnLst/>
            <a:rect l="l" t="t" r="r" b="b"/>
            <a:pathLst>
              <a:path w="2565400">
                <a:moveTo>
                  <a:pt x="0" y="0"/>
                </a:moveTo>
                <a:lnTo>
                  <a:pt x="2565172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4503065" y="5119758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4</a:t>
            </a:r>
            <a:r>
              <a:rPr sz="550" b="1" spc="-10" dirty="0">
                <a:latin typeface="Segoe UI"/>
                <a:cs typeface="Segoe UI"/>
              </a:rPr>
              <a:t>6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243720" y="5119758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4</a:t>
            </a:r>
            <a:r>
              <a:rPr sz="550" b="1" spc="-10" dirty="0">
                <a:latin typeface="Segoe UI"/>
                <a:cs typeface="Segoe UI"/>
              </a:rPr>
              <a:t>1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79657" y="5119758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3</a:t>
            </a:r>
            <a:r>
              <a:rPr sz="550" b="1" spc="-10" dirty="0">
                <a:latin typeface="Segoe UI"/>
                <a:cs typeface="Segoe UI"/>
              </a:rPr>
              <a:t>6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682924" y="5119758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1</a:t>
            </a:r>
            <a:r>
              <a:rPr sz="550" b="1" spc="-10" dirty="0">
                <a:latin typeface="Segoe UI"/>
                <a:cs typeface="Segoe UI"/>
              </a:rPr>
              <a:t>1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442439" y="5119758"/>
            <a:ext cx="64769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10" dirty="0">
                <a:latin typeface="Segoe UI"/>
                <a:cs typeface="Segoe UI"/>
              </a:rPr>
              <a:t>6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183093" y="5119758"/>
            <a:ext cx="64769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10" dirty="0">
                <a:latin typeface="Segoe UI"/>
                <a:cs typeface="Segoe UI"/>
              </a:rPr>
              <a:t>1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134493" y="4345194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861" y="0"/>
                </a:moveTo>
                <a:lnTo>
                  <a:pt x="0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134493" y="4703469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861" y="0"/>
                </a:moveTo>
                <a:lnTo>
                  <a:pt x="0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134494" y="5066459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861" y="0"/>
                </a:moveTo>
                <a:lnTo>
                  <a:pt x="0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718528" y="4184911"/>
            <a:ext cx="0" cy="929005"/>
          </a:xfrm>
          <a:custGeom>
            <a:avLst/>
            <a:gdLst/>
            <a:ahLst/>
            <a:cxnLst/>
            <a:rect l="l" t="t" r="r" b="b"/>
            <a:pathLst>
              <a:path h="929004">
                <a:moveTo>
                  <a:pt x="0" y="928689"/>
                </a:moveTo>
                <a:lnTo>
                  <a:pt x="0" y="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153356" y="4184910"/>
            <a:ext cx="0" cy="929005"/>
          </a:xfrm>
          <a:custGeom>
            <a:avLst/>
            <a:gdLst/>
            <a:ahLst/>
            <a:cxnLst/>
            <a:rect l="l" t="t" r="r" b="b"/>
            <a:pathLst>
              <a:path h="929004">
                <a:moveTo>
                  <a:pt x="0" y="928689"/>
                </a:moveTo>
                <a:lnTo>
                  <a:pt x="0" y="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2013339" y="4285351"/>
            <a:ext cx="12128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0</a:t>
            </a:r>
            <a:r>
              <a:rPr sz="550" b="1" spc="-5" dirty="0">
                <a:latin typeface="Segoe UI"/>
                <a:cs typeface="Segoe UI"/>
              </a:rPr>
              <a:t>.</a:t>
            </a:r>
            <a:r>
              <a:rPr sz="550" b="1" spc="-10" dirty="0">
                <a:latin typeface="Segoe UI"/>
                <a:cs typeface="Segoe UI"/>
              </a:rPr>
              <a:t>2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013339" y="4643628"/>
            <a:ext cx="12128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0</a:t>
            </a:r>
            <a:r>
              <a:rPr sz="550" b="1" spc="-5" dirty="0">
                <a:latin typeface="Segoe UI"/>
                <a:cs typeface="Segoe UI"/>
              </a:rPr>
              <a:t>.</a:t>
            </a:r>
            <a:r>
              <a:rPr sz="550" b="1" spc="-10" dirty="0">
                <a:latin typeface="Segoe UI"/>
                <a:cs typeface="Segoe UI"/>
              </a:rPr>
              <a:t>1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013339" y="5001905"/>
            <a:ext cx="12128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0</a:t>
            </a:r>
            <a:r>
              <a:rPr sz="550" b="1" spc="-5" dirty="0">
                <a:latin typeface="Segoe UI"/>
                <a:cs typeface="Segoe UI"/>
              </a:rPr>
              <a:t>.</a:t>
            </a:r>
            <a:r>
              <a:rPr sz="550" b="1" spc="-10" dirty="0">
                <a:latin typeface="Segoe UI"/>
                <a:cs typeface="Segoe UI"/>
              </a:rPr>
              <a:t>0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193454" y="4215514"/>
            <a:ext cx="2480277" cy="848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1865164" y="4362755"/>
            <a:ext cx="138430" cy="579755"/>
          </a:xfrm>
          <a:prstGeom prst="rect">
            <a:avLst/>
          </a:prstGeom>
        </p:spPr>
        <p:txBody>
          <a:bodyPr vert="vert270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650" b="1" spc="-5" dirty="0">
                <a:latin typeface="Segoe UI"/>
                <a:cs typeface="Segoe UI"/>
              </a:rPr>
              <a:t>Sample</a:t>
            </a:r>
            <a:r>
              <a:rPr sz="650" b="1" spc="-25" dirty="0">
                <a:latin typeface="Segoe UI"/>
                <a:cs typeface="Segoe UI"/>
              </a:rPr>
              <a:t> </a:t>
            </a:r>
            <a:r>
              <a:rPr sz="650" b="1" spc="-5" dirty="0">
                <a:latin typeface="Segoe UI"/>
                <a:cs typeface="Segoe UI"/>
              </a:rPr>
              <a:t>Range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738835" y="4577629"/>
            <a:ext cx="318770" cy="18097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4445">
              <a:lnSpc>
                <a:spcPts val="560"/>
              </a:lnSpc>
              <a:spcBef>
                <a:spcPts val="204"/>
              </a:spcBef>
            </a:pPr>
            <a:r>
              <a:rPr sz="550" dirty="0">
                <a:latin typeface="Segoe UI"/>
                <a:cs typeface="Segoe UI"/>
              </a:rPr>
              <a:t>_  R</a:t>
            </a:r>
            <a:r>
              <a:rPr sz="550" spc="-10" dirty="0">
                <a:latin typeface="Segoe UI"/>
                <a:cs typeface="Segoe UI"/>
              </a:rPr>
              <a:t>=</a:t>
            </a:r>
            <a:r>
              <a:rPr sz="550" spc="-5" dirty="0">
                <a:latin typeface="Segoe UI"/>
                <a:cs typeface="Segoe UI"/>
              </a:rPr>
              <a:t>0</a:t>
            </a:r>
            <a:r>
              <a:rPr sz="550" spc="-10" dirty="0">
                <a:latin typeface="Segoe UI"/>
                <a:cs typeface="Segoe UI"/>
              </a:rPr>
              <a:t>.</a:t>
            </a:r>
            <a:r>
              <a:rPr sz="550" spc="-5" dirty="0">
                <a:latin typeface="Segoe UI"/>
                <a:cs typeface="Segoe UI"/>
              </a:rPr>
              <a:t>097</a:t>
            </a:r>
            <a:r>
              <a:rPr sz="550" dirty="0">
                <a:latin typeface="Segoe UI"/>
                <a:cs typeface="Segoe UI"/>
              </a:rPr>
              <a:t>9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738835" y="4257068"/>
            <a:ext cx="39878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-15" dirty="0">
                <a:latin typeface="Segoe UI"/>
                <a:cs typeface="Segoe UI"/>
              </a:rPr>
              <a:t>UC</a:t>
            </a:r>
            <a:r>
              <a:rPr sz="550" spc="-5" dirty="0">
                <a:latin typeface="Segoe UI"/>
                <a:cs typeface="Segoe UI"/>
              </a:rPr>
              <a:t>L</a:t>
            </a:r>
            <a:r>
              <a:rPr sz="550" spc="-10" dirty="0">
                <a:latin typeface="Segoe UI"/>
                <a:cs typeface="Segoe UI"/>
              </a:rPr>
              <a:t>=</a:t>
            </a:r>
            <a:r>
              <a:rPr sz="550" spc="-5" dirty="0">
                <a:latin typeface="Segoe UI"/>
                <a:cs typeface="Segoe UI"/>
              </a:rPr>
              <a:t>0</a:t>
            </a:r>
            <a:r>
              <a:rPr sz="550" spc="-10" dirty="0">
                <a:latin typeface="Segoe UI"/>
                <a:cs typeface="Segoe UI"/>
              </a:rPr>
              <a:t>.</a:t>
            </a:r>
            <a:r>
              <a:rPr sz="550" spc="-5" dirty="0">
                <a:latin typeface="Segoe UI"/>
                <a:cs typeface="Segoe UI"/>
              </a:rPr>
              <a:t>207</a:t>
            </a:r>
            <a:r>
              <a:rPr sz="550" dirty="0">
                <a:latin typeface="Segoe UI"/>
                <a:cs typeface="Segoe UI"/>
              </a:rPr>
              <a:t>1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738835" y="5001905"/>
            <a:ext cx="21971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-5" dirty="0">
                <a:latin typeface="Segoe UI"/>
                <a:cs typeface="Segoe UI"/>
              </a:rPr>
              <a:t>L</a:t>
            </a:r>
            <a:r>
              <a:rPr sz="550" spc="-15" dirty="0">
                <a:latin typeface="Segoe UI"/>
                <a:cs typeface="Segoe UI"/>
              </a:rPr>
              <a:t>C</a:t>
            </a:r>
            <a:r>
              <a:rPr sz="550" spc="-5" dirty="0">
                <a:latin typeface="Segoe UI"/>
                <a:cs typeface="Segoe UI"/>
              </a:rPr>
              <a:t>L</a:t>
            </a:r>
            <a:r>
              <a:rPr sz="550" spc="-10" dirty="0">
                <a:latin typeface="Segoe UI"/>
                <a:cs typeface="Segoe UI"/>
              </a:rPr>
              <a:t>=</a:t>
            </a:r>
            <a:r>
              <a:rPr sz="550" dirty="0">
                <a:latin typeface="Segoe UI"/>
                <a:cs typeface="Segoe UI"/>
              </a:rPr>
              <a:t>0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153354" y="5504880"/>
            <a:ext cx="2565400" cy="820419"/>
          </a:xfrm>
          <a:custGeom>
            <a:avLst/>
            <a:gdLst/>
            <a:ahLst/>
            <a:cxnLst/>
            <a:rect l="l" t="t" r="r" b="b"/>
            <a:pathLst>
              <a:path w="2565400" h="820420">
                <a:moveTo>
                  <a:pt x="0" y="0"/>
                </a:moveTo>
                <a:lnTo>
                  <a:pt x="2565172" y="0"/>
                </a:lnTo>
                <a:lnTo>
                  <a:pt x="2565172" y="820263"/>
                </a:lnTo>
                <a:lnTo>
                  <a:pt x="0" y="8202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350727" y="6325140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56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841465" y="6325140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56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332203" y="6325139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56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822941" y="6325139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56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313679" y="6325139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56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153356" y="5504874"/>
            <a:ext cx="2565400" cy="0"/>
          </a:xfrm>
          <a:custGeom>
            <a:avLst/>
            <a:gdLst/>
            <a:ahLst/>
            <a:cxnLst/>
            <a:rect l="l" t="t" r="r" b="b"/>
            <a:pathLst>
              <a:path w="2565400">
                <a:moveTo>
                  <a:pt x="0" y="0"/>
                </a:moveTo>
                <a:lnTo>
                  <a:pt x="2565172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153356" y="6325138"/>
            <a:ext cx="2565400" cy="0"/>
          </a:xfrm>
          <a:custGeom>
            <a:avLst/>
            <a:gdLst/>
            <a:ahLst/>
            <a:cxnLst/>
            <a:rect l="l" t="t" r="r" b="b"/>
            <a:pathLst>
              <a:path w="2565400">
                <a:moveTo>
                  <a:pt x="0" y="0"/>
                </a:moveTo>
                <a:lnTo>
                  <a:pt x="2565172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4300304" y="6326583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4</a:t>
            </a:r>
            <a:r>
              <a:rPr sz="550" b="1" spc="-10" dirty="0">
                <a:latin typeface="Segoe UI"/>
                <a:cs typeface="Segoe UI"/>
              </a:rPr>
              <a:t>5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791042" y="6326583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4</a:t>
            </a:r>
            <a:r>
              <a:rPr sz="550" b="1" spc="-10" dirty="0">
                <a:latin typeface="Segoe UI"/>
                <a:cs typeface="Segoe UI"/>
              </a:rPr>
              <a:t>0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281780" y="6326583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3</a:t>
            </a:r>
            <a:r>
              <a:rPr sz="550" b="1" spc="-10" dirty="0">
                <a:latin typeface="Segoe UI"/>
                <a:cs typeface="Segoe UI"/>
              </a:rPr>
              <a:t>5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772517" y="6326583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3</a:t>
            </a:r>
            <a:r>
              <a:rPr sz="550" b="1" spc="-10" dirty="0">
                <a:latin typeface="Segoe UI"/>
                <a:cs typeface="Segoe UI"/>
              </a:rPr>
              <a:t>0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263255" y="6326583"/>
            <a:ext cx="10287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2</a:t>
            </a:r>
            <a:r>
              <a:rPr sz="550" b="1" spc="-10" dirty="0">
                <a:latin typeface="Segoe UI"/>
                <a:cs typeface="Segoe UI"/>
              </a:rPr>
              <a:t>5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2134493" y="5627445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861" y="0"/>
                </a:moveTo>
                <a:lnTo>
                  <a:pt x="0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134494" y="5886723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861" y="0"/>
                </a:moveTo>
                <a:lnTo>
                  <a:pt x="0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134494" y="6146001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861" y="0"/>
                </a:moveTo>
                <a:lnTo>
                  <a:pt x="0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718528" y="5504876"/>
            <a:ext cx="0" cy="820419"/>
          </a:xfrm>
          <a:custGeom>
            <a:avLst/>
            <a:gdLst/>
            <a:ahLst/>
            <a:cxnLst/>
            <a:rect l="l" t="t" r="r" b="b"/>
            <a:pathLst>
              <a:path h="820420">
                <a:moveTo>
                  <a:pt x="0" y="820263"/>
                </a:moveTo>
                <a:lnTo>
                  <a:pt x="0" y="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153356" y="5504875"/>
            <a:ext cx="0" cy="820419"/>
          </a:xfrm>
          <a:custGeom>
            <a:avLst/>
            <a:gdLst/>
            <a:ahLst/>
            <a:cxnLst/>
            <a:rect l="l" t="t" r="r" b="b"/>
            <a:pathLst>
              <a:path h="820420">
                <a:moveTo>
                  <a:pt x="0" y="820263"/>
                </a:moveTo>
                <a:lnTo>
                  <a:pt x="0" y="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2013339" y="5562889"/>
            <a:ext cx="12128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1</a:t>
            </a:r>
            <a:r>
              <a:rPr sz="550" b="1" spc="-5" dirty="0">
                <a:latin typeface="Segoe UI"/>
                <a:cs typeface="Segoe UI"/>
              </a:rPr>
              <a:t>.</a:t>
            </a:r>
            <a:r>
              <a:rPr sz="550" b="1" spc="-10" dirty="0">
                <a:latin typeface="Segoe UI"/>
                <a:cs typeface="Segoe UI"/>
              </a:rPr>
              <a:t>5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013339" y="5822167"/>
            <a:ext cx="12128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1</a:t>
            </a:r>
            <a:r>
              <a:rPr sz="550" b="1" spc="-5" dirty="0">
                <a:latin typeface="Segoe UI"/>
                <a:cs typeface="Segoe UI"/>
              </a:rPr>
              <a:t>.</a:t>
            </a:r>
            <a:r>
              <a:rPr sz="550" b="1" spc="-10" dirty="0">
                <a:latin typeface="Segoe UI"/>
                <a:cs typeface="Segoe UI"/>
              </a:rPr>
              <a:t>4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013339" y="6086161"/>
            <a:ext cx="12128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1</a:t>
            </a:r>
            <a:r>
              <a:rPr sz="550" b="1" spc="-5" dirty="0">
                <a:latin typeface="Segoe UI"/>
                <a:cs typeface="Segoe UI"/>
              </a:rPr>
              <a:t>.</a:t>
            </a:r>
            <a:r>
              <a:rPr sz="550" b="1" spc="-10" dirty="0">
                <a:latin typeface="Segoe UI"/>
                <a:cs typeface="Segoe UI"/>
              </a:rPr>
              <a:t>3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2153355" y="5877295"/>
            <a:ext cx="2565400" cy="0"/>
          </a:xfrm>
          <a:custGeom>
            <a:avLst/>
            <a:gdLst/>
            <a:ahLst/>
            <a:cxnLst/>
            <a:rect l="l" t="t" r="r" b="b"/>
            <a:pathLst>
              <a:path w="2565400">
                <a:moveTo>
                  <a:pt x="0" y="0"/>
                </a:moveTo>
                <a:lnTo>
                  <a:pt x="2565172" y="0"/>
                </a:lnTo>
              </a:path>
            </a:pathLst>
          </a:custGeom>
          <a:ln w="4714">
            <a:solidFill>
              <a:srgbClr val="9A9A9A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193482" y="5526068"/>
            <a:ext cx="2480250" cy="6458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534630" y="552844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8861" y="37713"/>
                </a:moveTo>
                <a:lnTo>
                  <a:pt x="11494" y="36239"/>
                </a:lnTo>
                <a:lnTo>
                  <a:pt x="5501" y="32213"/>
                </a:lnTo>
                <a:lnTo>
                  <a:pt x="1473" y="26222"/>
                </a:lnTo>
                <a:lnTo>
                  <a:pt x="0" y="18856"/>
                </a:lnTo>
                <a:lnTo>
                  <a:pt x="1473" y="11491"/>
                </a:lnTo>
                <a:lnTo>
                  <a:pt x="5501" y="5500"/>
                </a:lnTo>
                <a:lnTo>
                  <a:pt x="11494" y="1473"/>
                </a:lnTo>
                <a:lnTo>
                  <a:pt x="18861" y="0"/>
                </a:lnTo>
                <a:lnTo>
                  <a:pt x="26228" y="1473"/>
                </a:lnTo>
                <a:lnTo>
                  <a:pt x="32221" y="5500"/>
                </a:lnTo>
                <a:lnTo>
                  <a:pt x="36249" y="11491"/>
                </a:lnTo>
                <a:lnTo>
                  <a:pt x="37723" y="18856"/>
                </a:lnTo>
                <a:lnTo>
                  <a:pt x="36249" y="26222"/>
                </a:lnTo>
                <a:lnTo>
                  <a:pt x="32221" y="32213"/>
                </a:lnTo>
                <a:lnTo>
                  <a:pt x="26228" y="36239"/>
                </a:lnTo>
                <a:lnTo>
                  <a:pt x="18861" y="37713"/>
                </a:lnTo>
                <a:close/>
              </a:path>
            </a:pathLst>
          </a:custGeom>
          <a:solidFill>
            <a:srgbClr val="005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534630" y="552844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18856"/>
                </a:moveTo>
                <a:lnTo>
                  <a:pt x="1473" y="11491"/>
                </a:lnTo>
                <a:lnTo>
                  <a:pt x="5501" y="5500"/>
                </a:lnTo>
                <a:lnTo>
                  <a:pt x="11494" y="1473"/>
                </a:lnTo>
                <a:lnTo>
                  <a:pt x="18861" y="0"/>
                </a:lnTo>
                <a:lnTo>
                  <a:pt x="26228" y="1473"/>
                </a:lnTo>
                <a:lnTo>
                  <a:pt x="32221" y="5500"/>
                </a:lnTo>
                <a:lnTo>
                  <a:pt x="36249" y="11491"/>
                </a:lnTo>
                <a:lnTo>
                  <a:pt x="37723" y="18856"/>
                </a:lnTo>
                <a:lnTo>
                  <a:pt x="36249" y="26222"/>
                </a:lnTo>
                <a:lnTo>
                  <a:pt x="32221" y="32213"/>
                </a:lnTo>
                <a:lnTo>
                  <a:pt x="26228" y="36239"/>
                </a:lnTo>
                <a:lnTo>
                  <a:pt x="18861" y="37713"/>
                </a:lnTo>
                <a:lnTo>
                  <a:pt x="11494" y="36239"/>
                </a:lnTo>
                <a:lnTo>
                  <a:pt x="5501" y="32213"/>
                </a:lnTo>
                <a:lnTo>
                  <a:pt x="1473" y="26222"/>
                </a:lnTo>
                <a:lnTo>
                  <a:pt x="0" y="18856"/>
                </a:lnTo>
                <a:close/>
              </a:path>
            </a:pathLst>
          </a:custGeom>
          <a:ln w="4714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534630" y="552844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18856"/>
                </a:moveTo>
                <a:lnTo>
                  <a:pt x="1473" y="11491"/>
                </a:lnTo>
                <a:lnTo>
                  <a:pt x="5501" y="5500"/>
                </a:lnTo>
                <a:lnTo>
                  <a:pt x="11494" y="1473"/>
                </a:lnTo>
                <a:lnTo>
                  <a:pt x="18861" y="0"/>
                </a:lnTo>
                <a:lnTo>
                  <a:pt x="26228" y="1473"/>
                </a:lnTo>
                <a:lnTo>
                  <a:pt x="32221" y="5500"/>
                </a:lnTo>
                <a:lnTo>
                  <a:pt x="36249" y="11491"/>
                </a:lnTo>
                <a:lnTo>
                  <a:pt x="37723" y="18856"/>
                </a:lnTo>
                <a:lnTo>
                  <a:pt x="36249" y="26222"/>
                </a:lnTo>
                <a:lnTo>
                  <a:pt x="32221" y="32213"/>
                </a:lnTo>
                <a:lnTo>
                  <a:pt x="26228" y="36239"/>
                </a:lnTo>
                <a:lnTo>
                  <a:pt x="18861" y="37713"/>
                </a:lnTo>
                <a:lnTo>
                  <a:pt x="11494" y="36239"/>
                </a:lnTo>
                <a:lnTo>
                  <a:pt x="5501" y="32213"/>
                </a:lnTo>
                <a:lnTo>
                  <a:pt x="1473" y="26222"/>
                </a:lnTo>
                <a:lnTo>
                  <a:pt x="0" y="18856"/>
                </a:lnTo>
                <a:close/>
              </a:path>
            </a:pathLst>
          </a:custGeom>
          <a:ln w="4714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907851" y="6259075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8861" y="37713"/>
                </a:moveTo>
                <a:lnTo>
                  <a:pt x="11494" y="36239"/>
                </a:lnTo>
                <a:lnTo>
                  <a:pt x="5501" y="32213"/>
                </a:lnTo>
                <a:lnTo>
                  <a:pt x="1473" y="26222"/>
                </a:lnTo>
                <a:lnTo>
                  <a:pt x="0" y="18856"/>
                </a:lnTo>
                <a:lnTo>
                  <a:pt x="1473" y="11491"/>
                </a:lnTo>
                <a:lnTo>
                  <a:pt x="5501" y="5500"/>
                </a:lnTo>
                <a:lnTo>
                  <a:pt x="11494" y="1473"/>
                </a:lnTo>
                <a:lnTo>
                  <a:pt x="18861" y="0"/>
                </a:lnTo>
                <a:lnTo>
                  <a:pt x="26228" y="1473"/>
                </a:lnTo>
                <a:lnTo>
                  <a:pt x="32221" y="5500"/>
                </a:lnTo>
                <a:lnTo>
                  <a:pt x="36249" y="11491"/>
                </a:lnTo>
                <a:lnTo>
                  <a:pt x="37723" y="18856"/>
                </a:lnTo>
                <a:lnTo>
                  <a:pt x="36249" y="26222"/>
                </a:lnTo>
                <a:lnTo>
                  <a:pt x="32221" y="32213"/>
                </a:lnTo>
                <a:lnTo>
                  <a:pt x="26228" y="36239"/>
                </a:lnTo>
                <a:lnTo>
                  <a:pt x="18861" y="37713"/>
                </a:lnTo>
                <a:close/>
              </a:path>
            </a:pathLst>
          </a:custGeom>
          <a:solidFill>
            <a:srgbClr val="005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907851" y="6259075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18856"/>
                </a:moveTo>
                <a:lnTo>
                  <a:pt x="1473" y="11491"/>
                </a:lnTo>
                <a:lnTo>
                  <a:pt x="5501" y="5500"/>
                </a:lnTo>
                <a:lnTo>
                  <a:pt x="11494" y="1473"/>
                </a:lnTo>
                <a:lnTo>
                  <a:pt x="18861" y="0"/>
                </a:lnTo>
                <a:lnTo>
                  <a:pt x="26228" y="1473"/>
                </a:lnTo>
                <a:lnTo>
                  <a:pt x="32221" y="5500"/>
                </a:lnTo>
                <a:lnTo>
                  <a:pt x="36249" y="11491"/>
                </a:lnTo>
                <a:lnTo>
                  <a:pt x="37723" y="18856"/>
                </a:lnTo>
                <a:lnTo>
                  <a:pt x="36249" y="26222"/>
                </a:lnTo>
                <a:lnTo>
                  <a:pt x="32221" y="32213"/>
                </a:lnTo>
                <a:lnTo>
                  <a:pt x="26228" y="36239"/>
                </a:lnTo>
                <a:lnTo>
                  <a:pt x="18861" y="37713"/>
                </a:lnTo>
                <a:lnTo>
                  <a:pt x="11494" y="36239"/>
                </a:lnTo>
                <a:lnTo>
                  <a:pt x="5501" y="32213"/>
                </a:lnTo>
                <a:lnTo>
                  <a:pt x="1473" y="26222"/>
                </a:lnTo>
                <a:lnTo>
                  <a:pt x="0" y="18856"/>
                </a:lnTo>
                <a:close/>
              </a:path>
            </a:pathLst>
          </a:custGeom>
          <a:ln w="4714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907851" y="6259074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18856"/>
                </a:moveTo>
                <a:lnTo>
                  <a:pt x="1473" y="11491"/>
                </a:lnTo>
                <a:lnTo>
                  <a:pt x="5501" y="5500"/>
                </a:lnTo>
                <a:lnTo>
                  <a:pt x="11494" y="1473"/>
                </a:lnTo>
                <a:lnTo>
                  <a:pt x="18861" y="0"/>
                </a:lnTo>
                <a:lnTo>
                  <a:pt x="26228" y="1473"/>
                </a:lnTo>
                <a:lnTo>
                  <a:pt x="32221" y="5500"/>
                </a:lnTo>
                <a:lnTo>
                  <a:pt x="36249" y="11491"/>
                </a:lnTo>
                <a:lnTo>
                  <a:pt x="37723" y="18856"/>
                </a:lnTo>
                <a:lnTo>
                  <a:pt x="36249" y="26222"/>
                </a:lnTo>
                <a:lnTo>
                  <a:pt x="32221" y="32213"/>
                </a:lnTo>
                <a:lnTo>
                  <a:pt x="26228" y="36239"/>
                </a:lnTo>
                <a:lnTo>
                  <a:pt x="18861" y="37713"/>
                </a:lnTo>
                <a:lnTo>
                  <a:pt x="11494" y="36239"/>
                </a:lnTo>
                <a:lnTo>
                  <a:pt x="5501" y="32213"/>
                </a:lnTo>
                <a:lnTo>
                  <a:pt x="1473" y="26222"/>
                </a:lnTo>
                <a:lnTo>
                  <a:pt x="0" y="18856"/>
                </a:lnTo>
                <a:close/>
              </a:path>
            </a:pathLst>
          </a:custGeom>
          <a:ln w="4714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1865164" y="5771364"/>
            <a:ext cx="138430" cy="283845"/>
          </a:xfrm>
          <a:prstGeom prst="rect">
            <a:avLst/>
          </a:prstGeom>
        </p:spPr>
        <p:txBody>
          <a:bodyPr vert="vert270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650" b="1" spc="10" dirty="0">
                <a:latin typeface="Segoe UI"/>
                <a:cs typeface="Segoe UI"/>
              </a:rPr>
              <a:t>V</a:t>
            </a:r>
            <a:r>
              <a:rPr sz="650" b="1" spc="-15" dirty="0">
                <a:latin typeface="Segoe UI"/>
                <a:cs typeface="Segoe UI"/>
              </a:rPr>
              <a:t>a</a:t>
            </a:r>
            <a:r>
              <a:rPr sz="650" b="1" spc="5" dirty="0">
                <a:latin typeface="Segoe UI"/>
                <a:cs typeface="Segoe UI"/>
              </a:rPr>
              <a:t>l</a:t>
            </a:r>
            <a:r>
              <a:rPr sz="650" b="1" spc="10" dirty="0">
                <a:latin typeface="Segoe UI"/>
                <a:cs typeface="Segoe UI"/>
              </a:rPr>
              <a:t>ue</a:t>
            </a:r>
            <a:r>
              <a:rPr sz="650" b="1" dirty="0">
                <a:latin typeface="Segoe UI"/>
                <a:cs typeface="Segoe UI"/>
              </a:rPr>
              <a:t>s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5307950" y="2940373"/>
            <a:ext cx="1480820" cy="862965"/>
          </a:xfrm>
          <a:custGeom>
            <a:avLst/>
            <a:gdLst/>
            <a:ahLst/>
            <a:cxnLst/>
            <a:rect l="l" t="t" r="r" b="b"/>
            <a:pathLst>
              <a:path w="1480820" h="862964">
                <a:moveTo>
                  <a:pt x="0" y="0"/>
                </a:moveTo>
                <a:lnTo>
                  <a:pt x="1480632" y="0"/>
                </a:lnTo>
                <a:lnTo>
                  <a:pt x="1480632" y="862695"/>
                </a:lnTo>
                <a:lnTo>
                  <a:pt x="0" y="8626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609400" y="3803065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2357" y="2357"/>
                </a:moveTo>
                <a:lnTo>
                  <a:pt x="2357" y="2357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378346" y="3803064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2357" y="2357"/>
                </a:moveTo>
                <a:lnTo>
                  <a:pt x="2357" y="2357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147292" y="380306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2357" y="2357"/>
                </a:moveTo>
                <a:lnTo>
                  <a:pt x="2357" y="2357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916238" y="3803062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2357" y="2357"/>
                </a:moveTo>
                <a:lnTo>
                  <a:pt x="2357" y="2357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680469" y="3803062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2357" y="2357"/>
                </a:moveTo>
                <a:lnTo>
                  <a:pt x="2357" y="2357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449416" y="3803061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2357" y="2357"/>
                </a:moveTo>
                <a:lnTo>
                  <a:pt x="2357" y="2357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722570" y="3803060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14142"/>
                </a:moveTo>
                <a:lnTo>
                  <a:pt x="0" y="0"/>
                </a:lnTo>
              </a:path>
            </a:pathLst>
          </a:custGeom>
          <a:ln w="4717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491516" y="3803060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14142"/>
                </a:moveTo>
                <a:lnTo>
                  <a:pt x="0" y="0"/>
                </a:lnTo>
              </a:path>
            </a:pathLst>
          </a:custGeom>
          <a:ln w="4717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260463" y="3803059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14142"/>
                </a:moveTo>
                <a:lnTo>
                  <a:pt x="0" y="0"/>
                </a:lnTo>
              </a:path>
            </a:pathLst>
          </a:custGeom>
          <a:ln w="4717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029409" y="3803059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14142"/>
                </a:moveTo>
                <a:lnTo>
                  <a:pt x="0" y="0"/>
                </a:lnTo>
              </a:path>
            </a:pathLst>
          </a:custGeom>
          <a:ln w="4717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798355" y="3803058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14142"/>
                </a:moveTo>
                <a:lnTo>
                  <a:pt x="0" y="0"/>
                </a:lnTo>
              </a:path>
            </a:pathLst>
          </a:custGeom>
          <a:ln w="4717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567301" y="3803058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14142"/>
                </a:moveTo>
                <a:lnTo>
                  <a:pt x="0" y="0"/>
                </a:lnTo>
              </a:path>
            </a:pathLst>
          </a:custGeom>
          <a:ln w="4716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336247" y="3803058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14142"/>
                </a:moveTo>
                <a:lnTo>
                  <a:pt x="0" y="0"/>
                </a:lnTo>
              </a:path>
            </a:pathLst>
          </a:custGeom>
          <a:ln w="4716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307956" y="2940366"/>
            <a:ext cx="1480820" cy="0"/>
          </a:xfrm>
          <a:custGeom>
            <a:avLst/>
            <a:gdLst/>
            <a:ahLst/>
            <a:cxnLst/>
            <a:rect l="l" t="t" r="r" b="b"/>
            <a:pathLst>
              <a:path w="1480820">
                <a:moveTo>
                  <a:pt x="0" y="0"/>
                </a:moveTo>
                <a:lnTo>
                  <a:pt x="1480632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307956" y="3803057"/>
            <a:ext cx="1480820" cy="0"/>
          </a:xfrm>
          <a:custGeom>
            <a:avLst/>
            <a:gdLst/>
            <a:ahLst/>
            <a:cxnLst/>
            <a:rect l="l" t="t" r="r" b="b"/>
            <a:pathLst>
              <a:path w="1480820">
                <a:moveTo>
                  <a:pt x="0" y="0"/>
                </a:moveTo>
                <a:lnTo>
                  <a:pt x="1480632" y="0"/>
                </a:lnTo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5257528" y="3799794"/>
            <a:ext cx="154559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0" dirty="0">
                <a:latin typeface="Segoe UI"/>
                <a:cs typeface="Segoe UI"/>
              </a:rPr>
              <a:t>1.20 1.26 1.32 1.38 1.44 1.50</a:t>
            </a:r>
            <a:r>
              <a:rPr sz="550" b="1" spc="10" dirty="0">
                <a:latin typeface="Segoe UI"/>
                <a:cs typeface="Segoe UI"/>
              </a:rPr>
              <a:t> </a:t>
            </a:r>
            <a:r>
              <a:rPr sz="550" b="1" spc="-20" dirty="0">
                <a:latin typeface="Segoe UI"/>
                <a:cs typeface="Segoe UI"/>
              </a:rPr>
              <a:t>1.56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6788586" y="2940374"/>
            <a:ext cx="0" cy="862965"/>
          </a:xfrm>
          <a:custGeom>
            <a:avLst/>
            <a:gdLst/>
            <a:ahLst/>
            <a:cxnLst/>
            <a:rect l="l" t="t" r="r" b="b"/>
            <a:pathLst>
              <a:path h="862964">
                <a:moveTo>
                  <a:pt x="0" y="862691"/>
                </a:moveTo>
                <a:lnTo>
                  <a:pt x="0" y="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307954" y="2940374"/>
            <a:ext cx="0" cy="862965"/>
          </a:xfrm>
          <a:custGeom>
            <a:avLst/>
            <a:gdLst/>
            <a:ahLst/>
            <a:cxnLst/>
            <a:rect l="l" t="t" r="r" b="b"/>
            <a:pathLst>
              <a:path h="862964">
                <a:moveTo>
                  <a:pt x="0" y="862691"/>
                </a:moveTo>
                <a:lnTo>
                  <a:pt x="0" y="0"/>
                </a:lnTo>
              </a:path>
            </a:pathLst>
          </a:custGeom>
          <a:ln w="4715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336246" y="2940374"/>
            <a:ext cx="0" cy="862965"/>
          </a:xfrm>
          <a:custGeom>
            <a:avLst/>
            <a:gdLst/>
            <a:ahLst/>
            <a:cxnLst/>
            <a:rect l="l" t="t" r="r" b="b"/>
            <a:pathLst>
              <a:path h="862964">
                <a:moveTo>
                  <a:pt x="0" y="862691"/>
                </a:moveTo>
                <a:lnTo>
                  <a:pt x="0" y="0"/>
                </a:lnTo>
              </a:path>
            </a:pathLst>
          </a:custGeom>
          <a:ln w="4715">
            <a:solidFill>
              <a:srgbClr val="CE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491517" y="2940373"/>
            <a:ext cx="0" cy="862965"/>
          </a:xfrm>
          <a:custGeom>
            <a:avLst/>
            <a:gdLst/>
            <a:ahLst/>
            <a:cxnLst/>
            <a:rect l="l" t="t" r="r" b="b"/>
            <a:pathLst>
              <a:path h="862964">
                <a:moveTo>
                  <a:pt x="0" y="862691"/>
                </a:moveTo>
                <a:lnTo>
                  <a:pt x="0" y="0"/>
                </a:lnTo>
              </a:path>
            </a:pathLst>
          </a:custGeom>
          <a:ln w="4715">
            <a:solidFill>
              <a:srgbClr val="CE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835740" y="3166650"/>
            <a:ext cx="575310" cy="297180"/>
          </a:xfrm>
          <a:custGeom>
            <a:avLst/>
            <a:gdLst/>
            <a:ahLst/>
            <a:cxnLst/>
            <a:rect l="l" t="t" r="r" b="b"/>
            <a:pathLst>
              <a:path w="575309" h="297179">
                <a:moveTo>
                  <a:pt x="0" y="0"/>
                </a:moveTo>
                <a:lnTo>
                  <a:pt x="575277" y="0"/>
                </a:lnTo>
                <a:lnTo>
                  <a:pt x="575277" y="296991"/>
                </a:lnTo>
                <a:lnTo>
                  <a:pt x="0" y="296991"/>
                </a:lnTo>
                <a:lnTo>
                  <a:pt x="0" y="0"/>
                </a:lnTo>
                <a:close/>
              </a:path>
            </a:pathLst>
          </a:custGeom>
          <a:ln w="471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 txBox="1"/>
          <p:nvPr/>
        </p:nvSpPr>
        <p:spPr>
          <a:xfrm>
            <a:off x="6838097" y="3161937"/>
            <a:ext cx="570865" cy="2997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8890" rIns="0" bIns="0" rtlCol="0">
            <a:spAutoFit/>
          </a:bodyPr>
          <a:lstStyle/>
          <a:p>
            <a:pPr marL="67945" marR="53340" algn="ctr">
              <a:lnSpc>
                <a:spcPct val="106900"/>
              </a:lnSpc>
              <a:spcBef>
                <a:spcPts val="70"/>
              </a:spcBef>
            </a:pPr>
            <a:r>
              <a:rPr sz="550" b="1" spc="-20" dirty="0">
                <a:latin typeface="Segoe UI"/>
                <a:cs typeface="Segoe UI"/>
              </a:rPr>
              <a:t>S</a:t>
            </a:r>
            <a:r>
              <a:rPr sz="550" b="1" spc="-15" dirty="0">
                <a:latin typeface="Segoe UI"/>
                <a:cs typeface="Segoe UI"/>
              </a:rPr>
              <a:t>p</a:t>
            </a:r>
            <a:r>
              <a:rPr sz="550" b="1" spc="-5" dirty="0">
                <a:latin typeface="Segoe UI"/>
                <a:cs typeface="Segoe UI"/>
              </a:rPr>
              <a:t>e</a:t>
            </a:r>
            <a:r>
              <a:rPr sz="550" b="1" spc="-10" dirty="0">
                <a:latin typeface="Segoe UI"/>
                <a:cs typeface="Segoe UI"/>
              </a:rPr>
              <a:t>c</a:t>
            </a:r>
            <a:r>
              <a:rPr sz="550" b="1" spc="-15" dirty="0">
                <a:latin typeface="Segoe UI"/>
                <a:cs typeface="Segoe UI"/>
              </a:rPr>
              <a:t>i</a:t>
            </a:r>
            <a:r>
              <a:rPr sz="550" b="1" spc="-30" dirty="0">
                <a:latin typeface="Segoe UI"/>
                <a:cs typeface="Segoe UI"/>
              </a:rPr>
              <a:t>f</a:t>
            </a:r>
            <a:r>
              <a:rPr sz="550" b="1" spc="-15" dirty="0">
                <a:latin typeface="Segoe UI"/>
                <a:cs typeface="Segoe UI"/>
              </a:rPr>
              <a:t>i</a:t>
            </a:r>
            <a:r>
              <a:rPr sz="550" b="1" spc="-10" dirty="0">
                <a:latin typeface="Segoe UI"/>
                <a:cs typeface="Segoe UI"/>
              </a:rPr>
              <a:t>c</a:t>
            </a:r>
            <a:r>
              <a:rPr sz="550" b="1" spc="-5" dirty="0">
                <a:latin typeface="Segoe UI"/>
                <a:cs typeface="Segoe UI"/>
              </a:rPr>
              <a:t>a</a:t>
            </a:r>
            <a:r>
              <a:rPr sz="550" b="1" spc="-35" dirty="0">
                <a:latin typeface="Segoe UI"/>
                <a:cs typeface="Segoe UI"/>
              </a:rPr>
              <a:t>t</a:t>
            </a:r>
            <a:r>
              <a:rPr sz="550" b="1" spc="-15" dirty="0">
                <a:latin typeface="Segoe UI"/>
                <a:cs typeface="Segoe UI"/>
              </a:rPr>
              <a:t>i</a:t>
            </a:r>
            <a:r>
              <a:rPr sz="550" b="1" spc="-5" dirty="0">
                <a:latin typeface="Segoe UI"/>
                <a:cs typeface="Segoe UI"/>
              </a:rPr>
              <a:t>ons  </a:t>
            </a:r>
            <a:r>
              <a:rPr sz="550" b="1" spc="-20" dirty="0">
                <a:latin typeface="Segoe UI"/>
                <a:cs typeface="Segoe UI"/>
              </a:rPr>
              <a:t>LSL</a:t>
            </a:r>
            <a:r>
              <a:rPr sz="550" b="1" spc="100" dirty="0">
                <a:latin typeface="Segoe UI"/>
                <a:cs typeface="Segoe UI"/>
              </a:rPr>
              <a:t> </a:t>
            </a:r>
            <a:r>
              <a:rPr sz="550" b="1" spc="-15" dirty="0">
                <a:latin typeface="Segoe UI"/>
                <a:cs typeface="Segoe UI"/>
              </a:rPr>
              <a:t>1.2</a:t>
            </a:r>
            <a:endParaRPr sz="550">
              <a:latin typeface="Segoe UI"/>
              <a:cs typeface="Segoe UI"/>
            </a:endParaRPr>
          </a:p>
          <a:p>
            <a:pPr marL="5715" algn="ctr">
              <a:lnSpc>
                <a:spcPct val="100000"/>
              </a:lnSpc>
              <a:spcBef>
                <a:spcPts val="45"/>
              </a:spcBef>
            </a:pPr>
            <a:r>
              <a:rPr sz="550" b="1" spc="-10" dirty="0">
                <a:latin typeface="Segoe UI"/>
                <a:cs typeface="Segoe UI"/>
              </a:rPr>
              <a:t>USL  </a:t>
            </a:r>
            <a:r>
              <a:rPr sz="550" b="1" spc="25" dirty="0">
                <a:latin typeface="Segoe UI"/>
                <a:cs typeface="Segoe UI"/>
              </a:rPr>
              <a:t> </a:t>
            </a:r>
            <a:r>
              <a:rPr sz="550" b="1" spc="-15" dirty="0">
                <a:latin typeface="Segoe UI"/>
                <a:cs typeface="Segoe UI"/>
              </a:rPr>
              <a:t>1.5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6375988" y="3649850"/>
            <a:ext cx="391375" cy="1508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338267" y="3524924"/>
            <a:ext cx="0" cy="273685"/>
          </a:xfrm>
          <a:custGeom>
            <a:avLst/>
            <a:gdLst/>
            <a:ahLst/>
            <a:cxnLst/>
            <a:rect l="l" t="t" r="r" b="b"/>
            <a:pathLst>
              <a:path h="273685">
                <a:moveTo>
                  <a:pt x="0" y="0"/>
                </a:moveTo>
                <a:lnTo>
                  <a:pt x="0" y="273421"/>
                </a:lnTo>
              </a:path>
            </a:pathLst>
          </a:custGeom>
          <a:ln w="80156">
            <a:solidFill>
              <a:srgbClr val="7DA7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298184" y="3524924"/>
            <a:ext cx="80645" cy="273685"/>
          </a:xfrm>
          <a:custGeom>
            <a:avLst/>
            <a:gdLst/>
            <a:ahLst/>
            <a:cxnLst/>
            <a:rect l="l" t="t" r="r" b="b"/>
            <a:pathLst>
              <a:path w="80645" h="273685">
                <a:moveTo>
                  <a:pt x="0" y="273421"/>
                </a:moveTo>
                <a:lnTo>
                  <a:pt x="80161" y="273421"/>
                </a:lnTo>
                <a:lnTo>
                  <a:pt x="80161" y="0"/>
                </a:lnTo>
                <a:lnTo>
                  <a:pt x="0" y="0"/>
                </a:lnTo>
                <a:lnTo>
                  <a:pt x="0" y="273421"/>
                </a:lnTo>
                <a:close/>
              </a:path>
            </a:pathLst>
          </a:custGeom>
          <a:ln w="471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260466" y="3119511"/>
            <a:ext cx="0" cy="679450"/>
          </a:xfrm>
          <a:custGeom>
            <a:avLst/>
            <a:gdLst/>
            <a:ahLst/>
            <a:cxnLst/>
            <a:rect l="l" t="t" r="r" b="b"/>
            <a:pathLst>
              <a:path h="679450">
                <a:moveTo>
                  <a:pt x="0" y="0"/>
                </a:moveTo>
                <a:lnTo>
                  <a:pt x="0" y="678838"/>
                </a:lnTo>
              </a:path>
            </a:pathLst>
          </a:custGeom>
          <a:ln w="75446">
            <a:solidFill>
              <a:srgbClr val="7DA7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222738" y="3119506"/>
            <a:ext cx="75565" cy="679450"/>
          </a:xfrm>
          <a:custGeom>
            <a:avLst/>
            <a:gdLst/>
            <a:ahLst/>
            <a:cxnLst/>
            <a:rect l="l" t="t" r="r" b="b"/>
            <a:pathLst>
              <a:path w="75564" h="679450">
                <a:moveTo>
                  <a:pt x="0" y="678838"/>
                </a:moveTo>
                <a:lnTo>
                  <a:pt x="75446" y="678838"/>
                </a:lnTo>
                <a:lnTo>
                  <a:pt x="75446" y="0"/>
                </a:lnTo>
                <a:lnTo>
                  <a:pt x="0" y="0"/>
                </a:lnTo>
                <a:lnTo>
                  <a:pt x="0" y="678838"/>
                </a:lnTo>
                <a:close/>
              </a:path>
            </a:pathLst>
          </a:custGeom>
          <a:ln w="471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185015" y="3011079"/>
            <a:ext cx="0" cy="787400"/>
          </a:xfrm>
          <a:custGeom>
            <a:avLst/>
            <a:gdLst/>
            <a:ahLst/>
            <a:cxnLst/>
            <a:rect l="l" t="t" r="r" b="b"/>
            <a:pathLst>
              <a:path h="787400">
                <a:moveTo>
                  <a:pt x="0" y="0"/>
                </a:moveTo>
                <a:lnTo>
                  <a:pt x="0" y="787264"/>
                </a:lnTo>
              </a:path>
            </a:pathLst>
          </a:custGeom>
          <a:ln w="75446">
            <a:solidFill>
              <a:srgbClr val="7DA7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147292" y="3011079"/>
            <a:ext cx="75565" cy="787400"/>
          </a:xfrm>
          <a:custGeom>
            <a:avLst/>
            <a:gdLst/>
            <a:ahLst/>
            <a:cxnLst/>
            <a:rect l="l" t="t" r="r" b="b"/>
            <a:pathLst>
              <a:path w="75564" h="787400">
                <a:moveTo>
                  <a:pt x="0" y="787264"/>
                </a:moveTo>
                <a:lnTo>
                  <a:pt x="75446" y="787264"/>
                </a:lnTo>
                <a:lnTo>
                  <a:pt x="75446" y="0"/>
                </a:lnTo>
                <a:lnTo>
                  <a:pt x="0" y="0"/>
                </a:lnTo>
                <a:lnTo>
                  <a:pt x="0" y="787264"/>
                </a:lnTo>
                <a:close/>
              </a:path>
            </a:pathLst>
          </a:custGeom>
          <a:ln w="471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107212" y="3044082"/>
            <a:ext cx="0" cy="754380"/>
          </a:xfrm>
          <a:custGeom>
            <a:avLst/>
            <a:gdLst/>
            <a:ahLst/>
            <a:cxnLst/>
            <a:rect l="l" t="t" r="r" b="b"/>
            <a:pathLst>
              <a:path h="754379">
                <a:moveTo>
                  <a:pt x="0" y="0"/>
                </a:moveTo>
                <a:lnTo>
                  <a:pt x="0" y="754265"/>
                </a:lnTo>
              </a:path>
            </a:pathLst>
          </a:custGeom>
          <a:ln w="80161">
            <a:solidFill>
              <a:srgbClr val="7DA7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067131" y="3044078"/>
            <a:ext cx="80645" cy="754380"/>
          </a:xfrm>
          <a:custGeom>
            <a:avLst/>
            <a:gdLst/>
            <a:ahLst/>
            <a:cxnLst/>
            <a:rect l="l" t="t" r="r" b="b"/>
            <a:pathLst>
              <a:path w="80645" h="754379">
                <a:moveTo>
                  <a:pt x="0" y="754265"/>
                </a:moveTo>
                <a:lnTo>
                  <a:pt x="80161" y="754265"/>
                </a:lnTo>
                <a:lnTo>
                  <a:pt x="80161" y="0"/>
                </a:lnTo>
                <a:lnTo>
                  <a:pt x="0" y="0"/>
                </a:lnTo>
                <a:lnTo>
                  <a:pt x="0" y="754265"/>
                </a:lnTo>
                <a:close/>
              </a:path>
            </a:pathLst>
          </a:custGeom>
          <a:ln w="471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029408" y="3119508"/>
            <a:ext cx="0" cy="679450"/>
          </a:xfrm>
          <a:custGeom>
            <a:avLst/>
            <a:gdLst/>
            <a:ahLst/>
            <a:cxnLst/>
            <a:rect l="l" t="t" r="r" b="b"/>
            <a:pathLst>
              <a:path h="679450">
                <a:moveTo>
                  <a:pt x="0" y="0"/>
                </a:moveTo>
                <a:lnTo>
                  <a:pt x="0" y="678838"/>
                </a:lnTo>
              </a:path>
            </a:pathLst>
          </a:custGeom>
          <a:ln w="75446">
            <a:solidFill>
              <a:srgbClr val="7DA7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991685" y="3119503"/>
            <a:ext cx="75565" cy="679450"/>
          </a:xfrm>
          <a:custGeom>
            <a:avLst/>
            <a:gdLst/>
            <a:ahLst/>
            <a:cxnLst/>
            <a:rect l="l" t="t" r="r" b="b"/>
            <a:pathLst>
              <a:path w="75564" h="679450">
                <a:moveTo>
                  <a:pt x="0" y="678838"/>
                </a:moveTo>
                <a:lnTo>
                  <a:pt x="75446" y="678838"/>
                </a:lnTo>
                <a:lnTo>
                  <a:pt x="75446" y="0"/>
                </a:lnTo>
                <a:lnTo>
                  <a:pt x="0" y="0"/>
                </a:lnTo>
                <a:lnTo>
                  <a:pt x="0" y="678838"/>
                </a:lnTo>
                <a:close/>
              </a:path>
            </a:pathLst>
          </a:custGeom>
          <a:ln w="471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953964" y="3284498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0"/>
                </a:moveTo>
                <a:lnTo>
                  <a:pt x="0" y="513848"/>
                </a:lnTo>
              </a:path>
            </a:pathLst>
          </a:custGeom>
          <a:ln w="75441">
            <a:solidFill>
              <a:srgbClr val="7DA7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916240" y="3284498"/>
            <a:ext cx="75565" cy="514350"/>
          </a:xfrm>
          <a:custGeom>
            <a:avLst/>
            <a:gdLst/>
            <a:ahLst/>
            <a:cxnLst/>
            <a:rect l="l" t="t" r="r" b="b"/>
            <a:pathLst>
              <a:path w="75564" h="514350">
                <a:moveTo>
                  <a:pt x="0" y="513843"/>
                </a:moveTo>
                <a:lnTo>
                  <a:pt x="75446" y="513843"/>
                </a:lnTo>
                <a:lnTo>
                  <a:pt x="75446" y="0"/>
                </a:lnTo>
                <a:lnTo>
                  <a:pt x="0" y="0"/>
                </a:lnTo>
                <a:lnTo>
                  <a:pt x="0" y="513843"/>
                </a:lnTo>
                <a:close/>
              </a:path>
            </a:pathLst>
          </a:custGeom>
          <a:ln w="471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447061" y="3612131"/>
            <a:ext cx="471536" cy="1885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444704" y="3058215"/>
            <a:ext cx="1348740" cy="740410"/>
          </a:xfrm>
          <a:custGeom>
            <a:avLst/>
            <a:gdLst/>
            <a:ahLst/>
            <a:cxnLst/>
            <a:rect l="l" t="t" r="r" b="b"/>
            <a:pathLst>
              <a:path w="1348740" h="740410">
                <a:moveTo>
                  <a:pt x="0" y="740122"/>
                </a:moveTo>
                <a:lnTo>
                  <a:pt x="14146" y="740122"/>
                </a:lnTo>
                <a:lnTo>
                  <a:pt x="23576" y="740122"/>
                </a:lnTo>
                <a:lnTo>
                  <a:pt x="37723" y="740122"/>
                </a:lnTo>
                <a:lnTo>
                  <a:pt x="51869" y="740122"/>
                </a:lnTo>
                <a:lnTo>
                  <a:pt x="61300" y="735408"/>
                </a:lnTo>
                <a:lnTo>
                  <a:pt x="75446" y="735408"/>
                </a:lnTo>
                <a:lnTo>
                  <a:pt x="89592" y="735408"/>
                </a:lnTo>
                <a:lnTo>
                  <a:pt x="99023" y="735408"/>
                </a:lnTo>
                <a:lnTo>
                  <a:pt x="113169" y="735408"/>
                </a:lnTo>
                <a:lnTo>
                  <a:pt x="127315" y="730694"/>
                </a:lnTo>
                <a:lnTo>
                  <a:pt x="141461" y="730694"/>
                </a:lnTo>
                <a:lnTo>
                  <a:pt x="150892" y="730694"/>
                </a:lnTo>
                <a:lnTo>
                  <a:pt x="165038" y="725980"/>
                </a:lnTo>
                <a:lnTo>
                  <a:pt x="179184" y="721266"/>
                </a:lnTo>
                <a:lnTo>
                  <a:pt x="188615" y="721266"/>
                </a:lnTo>
                <a:lnTo>
                  <a:pt x="202761" y="716552"/>
                </a:lnTo>
                <a:lnTo>
                  <a:pt x="216907" y="711837"/>
                </a:lnTo>
                <a:lnTo>
                  <a:pt x="226338" y="702409"/>
                </a:lnTo>
                <a:lnTo>
                  <a:pt x="240484" y="697695"/>
                </a:lnTo>
                <a:lnTo>
                  <a:pt x="254631" y="688267"/>
                </a:lnTo>
                <a:lnTo>
                  <a:pt x="259346" y="688267"/>
                </a:lnTo>
                <a:lnTo>
                  <a:pt x="264061" y="683552"/>
                </a:lnTo>
                <a:lnTo>
                  <a:pt x="268777" y="678838"/>
                </a:lnTo>
                <a:lnTo>
                  <a:pt x="273492" y="674124"/>
                </a:lnTo>
                <a:lnTo>
                  <a:pt x="278208" y="674124"/>
                </a:lnTo>
                <a:lnTo>
                  <a:pt x="282923" y="669410"/>
                </a:lnTo>
                <a:lnTo>
                  <a:pt x="287638" y="664696"/>
                </a:lnTo>
                <a:lnTo>
                  <a:pt x="292354" y="659982"/>
                </a:lnTo>
                <a:lnTo>
                  <a:pt x="297069" y="655268"/>
                </a:lnTo>
                <a:lnTo>
                  <a:pt x="301784" y="655268"/>
                </a:lnTo>
                <a:lnTo>
                  <a:pt x="306500" y="650553"/>
                </a:lnTo>
                <a:lnTo>
                  <a:pt x="306500" y="645839"/>
                </a:lnTo>
                <a:lnTo>
                  <a:pt x="311215" y="641125"/>
                </a:lnTo>
                <a:lnTo>
                  <a:pt x="315931" y="636411"/>
                </a:lnTo>
                <a:lnTo>
                  <a:pt x="320646" y="631697"/>
                </a:lnTo>
                <a:lnTo>
                  <a:pt x="325361" y="626983"/>
                </a:lnTo>
                <a:lnTo>
                  <a:pt x="330077" y="617554"/>
                </a:lnTo>
                <a:lnTo>
                  <a:pt x="334792" y="612840"/>
                </a:lnTo>
                <a:lnTo>
                  <a:pt x="339508" y="608126"/>
                </a:lnTo>
                <a:lnTo>
                  <a:pt x="344223" y="603412"/>
                </a:lnTo>
                <a:lnTo>
                  <a:pt x="348938" y="598698"/>
                </a:lnTo>
                <a:lnTo>
                  <a:pt x="353654" y="589269"/>
                </a:lnTo>
                <a:lnTo>
                  <a:pt x="353654" y="584555"/>
                </a:lnTo>
                <a:lnTo>
                  <a:pt x="358369" y="579841"/>
                </a:lnTo>
                <a:lnTo>
                  <a:pt x="363085" y="570413"/>
                </a:lnTo>
                <a:lnTo>
                  <a:pt x="367800" y="565699"/>
                </a:lnTo>
                <a:lnTo>
                  <a:pt x="372515" y="556270"/>
                </a:lnTo>
                <a:lnTo>
                  <a:pt x="377231" y="551556"/>
                </a:lnTo>
                <a:lnTo>
                  <a:pt x="381946" y="542128"/>
                </a:lnTo>
                <a:lnTo>
                  <a:pt x="386662" y="537414"/>
                </a:lnTo>
                <a:lnTo>
                  <a:pt x="391377" y="527985"/>
                </a:lnTo>
                <a:lnTo>
                  <a:pt x="396092" y="518557"/>
                </a:lnTo>
                <a:lnTo>
                  <a:pt x="396092" y="513843"/>
                </a:lnTo>
                <a:lnTo>
                  <a:pt x="400808" y="504414"/>
                </a:lnTo>
                <a:lnTo>
                  <a:pt x="405523" y="494986"/>
                </a:lnTo>
                <a:lnTo>
                  <a:pt x="410238" y="485558"/>
                </a:lnTo>
                <a:lnTo>
                  <a:pt x="414954" y="476130"/>
                </a:lnTo>
                <a:lnTo>
                  <a:pt x="419669" y="471415"/>
                </a:lnTo>
                <a:lnTo>
                  <a:pt x="424385" y="461987"/>
                </a:lnTo>
                <a:lnTo>
                  <a:pt x="429100" y="452559"/>
                </a:lnTo>
                <a:lnTo>
                  <a:pt x="433815" y="443130"/>
                </a:lnTo>
                <a:lnTo>
                  <a:pt x="438531" y="433702"/>
                </a:lnTo>
                <a:lnTo>
                  <a:pt x="438531" y="424274"/>
                </a:lnTo>
                <a:lnTo>
                  <a:pt x="443246" y="414845"/>
                </a:lnTo>
                <a:lnTo>
                  <a:pt x="447962" y="405417"/>
                </a:lnTo>
                <a:lnTo>
                  <a:pt x="452677" y="391275"/>
                </a:lnTo>
                <a:lnTo>
                  <a:pt x="476254" y="344133"/>
                </a:lnTo>
                <a:lnTo>
                  <a:pt x="480969" y="329991"/>
                </a:lnTo>
                <a:lnTo>
                  <a:pt x="480969" y="320562"/>
                </a:lnTo>
                <a:lnTo>
                  <a:pt x="485685" y="311134"/>
                </a:lnTo>
                <a:lnTo>
                  <a:pt x="490400" y="301706"/>
                </a:lnTo>
                <a:lnTo>
                  <a:pt x="495116" y="292277"/>
                </a:lnTo>
                <a:lnTo>
                  <a:pt x="499831" y="278135"/>
                </a:lnTo>
                <a:lnTo>
                  <a:pt x="504546" y="268707"/>
                </a:lnTo>
                <a:lnTo>
                  <a:pt x="509262" y="259278"/>
                </a:lnTo>
                <a:lnTo>
                  <a:pt x="513977" y="249850"/>
                </a:lnTo>
                <a:lnTo>
                  <a:pt x="518692" y="240422"/>
                </a:lnTo>
                <a:lnTo>
                  <a:pt x="523408" y="226279"/>
                </a:lnTo>
                <a:lnTo>
                  <a:pt x="523408" y="216851"/>
                </a:lnTo>
                <a:lnTo>
                  <a:pt x="528123" y="207422"/>
                </a:lnTo>
                <a:lnTo>
                  <a:pt x="532839" y="197994"/>
                </a:lnTo>
                <a:lnTo>
                  <a:pt x="565846" y="131996"/>
                </a:lnTo>
                <a:lnTo>
                  <a:pt x="565846" y="122568"/>
                </a:lnTo>
                <a:lnTo>
                  <a:pt x="570562" y="113139"/>
                </a:lnTo>
                <a:lnTo>
                  <a:pt x="575277" y="103711"/>
                </a:lnTo>
                <a:lnTo>
                  <a:pt x="579993" y="98997"/>
                </a:lnTo>
                <a:lnTo>
                  <a:pt x="584708" y="89569"/>
                </a:lnTo>
                <a:lnTo>
                  <a:pt x="589423" y="80140"/>
                </a:lnTo>
                <a:lnTo>
                  <a:pt x="594139" y="75426"/>
                </a:lnTo>
                <a:lnTo>
                  <a:pt x="598854" y="65998"/>
                </a:lnTo>
                <a:lnTo>
                  <a:pt x="603569" y="61284"/>
                </a:lnTo>
                <a:lnTo>
                  <a:pt x="608285" y="56569"/>
                </a:lnTo>
                <a:lnTo>
                  <a:pt x="608285" y="47141"/>
                </a:lnTo>
                <a:lnTo>
                  <a:pt x="613000" y="42427"/>
                </a:lnTo>
                <a:lnTo>
                  <a:pt x="617716" y="37713"/>
                </a:lnTo>
                <a:lnTo>
                  <a:pt x="646008" y="9428"/>
                </a:lnTo>
                <a:lnTo>
                  <a:pt x="650723" y="9428"/>
                </a:lnTo>
                <a:lnTo>
                  <a:pt x="650723" y="4714"/>
                </a:lnTo>
                <a:lnTo>
                  <a:pt x="655439" y="4714"/>
                </a:lnTo>
                <a:lnTo>
                  <a:pt x="660154" y="0"/>
                </a:lnTo>
                <a:lnTo>
                  <a:pt x="693162" y="0"/>
                </a:lnTo>
                <a:lnTo>
                  <a:pt x="697877" y="4714"/>
                </a:lnTo>
                <a:lnTo>
                  <a:pt x="702593" y="4714"/>
                </a:lnTo>
                <a:lnTo>
                  <a:pt x="707308" y="9428"/>
                </a:lnTo>
                <a:lnTo>
                  <a:pt x="712023" y="9428"/>
                </a:lnTo>
                <a:lnTo>
                  <a:pt x="740316" y="37713"/>
                </a:lnTo>
                <a:lnTo>
                  <a:pt x="740316" y="42427"/>
                </a:lnTo>
                <a:lnTo>
                  <a:pt x="745031" y="47141"/>
                </a:lnTo>
                <a:lnTo>
                  <a:pt x="749747" y="56569"/>
                </a:lnTo>
                <a:lnTo>
                  <a:pt x="754462" y="61284"/>
                </a:lnTo>
                <a:lnTo>
                  <a:pt x="759177" y="65998"/>
                </a:lnTo>
                <a:lnTo>
                  <a:pt x="763893" y="75426"/>
                </a:lnTo>
                <a:lnTo>
                  <a:pt x="768608" y="80140"/>
                </a:lnTo>
                <a:lnTo>
                  <a:pt x="773324" y="89569"/>
                </a:lnTo>
                <a:lnTo>
                  <a:pt x="778039" y="98997"/>
                </a:lnTo>
                <a:lnTo>
                  <a:pt x="782754" y="103711"/>
                </a:lnTo>
                <a:lnTo>
                  <a:pt x="782754" y="113139"/>
                </a:lnTo>
                <a:lnTo>
                  <a:pt x="787470" y="122568"/>
                </a:lnTo>
                <a:lnTo>
                  <a:pt x="792185" y="131996"/>
                </a:lnTo>
                <a:lnTo>
                  <a:pt x="825193" y="197994"/>
                </a:lnTo>
                <a:lnTo>
                  <a:pt x="825193" y="207422"/>
                </a:lnTo>
                <a:lnTo>
                  <a:pt x="829908" y="216851"/>
                </a:lnTo>
                <a:lnTo>
                  <a:pt x="834624" y="226279"/>
                </a:lnTo>
                <a:lnTo>
                  <a:pt x="839339" y="240422"/>
                </a:lnTo>
                <a:lnTo>
                  <a:pt x="844054" y="249850"/>
                </a:lnTo>
                <a:lnTo>
                  <a:pt x="848770" y="259278"/>
                </a:lnTo>
                <a:lnTo>
                  <a:pt x="853485" y="268707"/>
                </a:lnTo>
                <a:lnTo>
                  <a:pt x="858201" y="278135"/>
                </a:lnTo>
                <a:lnTo>
                  <a:pt x="862916" y="292277"/>
                </a:lnTo>
                <a:lnTo>
                  <a:pt x="867631" y="301706"/>
                </a:lnTo>
                <a:lnTo>
                  <a:pt x="867631" y="311134"/>
                </a:lnTo>
                <a:lnTo>
                  <a:pt x="872347" y="320562"/>
                </a:lnTo>
                <a:lnTo>
                  <a:pt x="877062" y="329991"/>
                </a:lnTo>
                <a:lnTo>
                  <a:pt x="881778" y="344133"/>
                </a:lnTo>
                <a:lnTo>
                  <a:pt x="886493" y="353561"/>
                </a:lnTo>
                <a:lnTo>
                  <a:pt x="891208" y="362990"/>
                </a:lnTo>
                <a:lnTo>
                  <a:pt x="895924" y="372418"/>
                </a:lnTo>
                <a:lnTo>
                  <a:pt x="900639" y="381846"/>
                </a:lnTo>
                <a:lnTo>
                  <a:pt x="905354" y="391275"/>
                </a:lnTo>
                <a:lnTo>
                  <a:pt x="910070" y="405417"/>
                </a:lnTo>
                <a:lnTo>
                  <a:pt x="910070" y="414845"/>
                </a:lnTo>
                <a:lnTo>
                  <a:pt x="914785" y="424274"/>
                </a:lnTo>
                <a:lnTo>
                  <a:pt x="919501" y="433702"/>
                </a:lnTo>
                <a:lnTo>
                  <a:pt x="924216" y="443130"/>
                </a:lnTo>
                <a:lnTo>
                  <a:pt x="928931" y="452559"/>
                </a:lnTo>
                <a:lnTo>
                  <a:pt x="933647" y="461987"/>
                </a:lnTo>
                <a:lnTo>
                  <a:pt x="938362" y="471415"/>
                </a:lnTo>
                <a:lnTo>
                  <a:pt x="943078" y="476130"/>
                </a:lnTo>
                <a:lnTo>
                  <a:pt x="947793" y="485558"/>
                </a:lnTo>
                <a:lnTo>
                  <a:pt x="952508" y="494986"/>
                </a:lnTo>
                <a:lnTo>
                  <a:pt x="952508" y="504414"/>
                </a:lnTo>
                <a:lnTo>
                  <a:pt x="957224" y="513843"/>
                </a:lnTo>
                <a:lnTo>
                  <a:pt x="961939" y="518557"/>
                </a:lnTo>
                <a:lnTo>
                  <a:pt x="966655" y="527985"/>
                </a:lnTo>
                <a:lnTo>
                  <a:pt x="971370" y="537414"/>
                </a:lnTo>
                <a:lnTo>
                  <a:pt x="976085" y="542128"/>
                </a:lnTo>
                <a:lnTo>
                  <a:pt x="980801" y="551556"/>
                </a:lnTo>
                <a:lnTo>
                  <a:pt x="985516" y="556270"/>
                </a:lnTo>
                <a:lnTo>
                  <a:pt x="990232" y="565699"/>
                </a:lnTo>
                <a:lnTo>
                  <a:pt x="994947" y="570413"/>
                </a:lnTo>
                <a:lnTo>
                  <a:pt x="994947" y="579841"/>
                </a:lnTo>
                <a:lnTo>
                  <a:pt x="999662" y="584555"/>
                </a:lnTo>
                <a:lnTo>
                  <a:pt x="1004378" y="589269"/>
                </a:lnTo>
                <a:lnTo>
                  <a:pt x="1009093" y="598698"/>
                </a:lnTo>
                <a:lnTo>
                  <a:pt x="1013808" y="603412"/>
                </a:lnTo>
                <a:lnTo>
                  <a:pt x="1018524" y="608126"/>
                </a:lnTo>
                <a:lnTo>
                  <a:pt x="1023239" y="612840"/>
                </a:lnTo>
                <a:lnTo>
                  <a:pt x="1027955" y="617554"/>
                </a:lnTo>
                <a:lnTo>
                  <a:pt x="1032670" y="626983"/>
                </a:lnTo>
                <a:lnTo>
                  <a:pt x="1037385" y="631697"/>
                </a:lnTo>
                <a:lnTo>
                  <a:pt x="1037385" y="636411"/>
                </a:lnTo>
                <a:lnTo>
                  <a:pt x="1042101" y="641125"/>
                </a:lnTo>
                <a:lnTo>
                  <a:pt x="1046816" y="645839"/>
                </a:lnTo>
                <a:lnTo>
                  <a:pt x="1051532" y="650553"/>
                </a:lnTo>
                <a:lnTo>
                  <a:pt x="1056247" y="655268"/>
                </a:lnTo>
                <a:lnTo>
                  <a:pt x="1060962" y="655268"/>
                </a:lnTo>
                <a:lnTo>
                  <a:pt x="1065678" y="659982"/>
                </a:lnTo>
                <a:lnTo>
                  <a:pt x="1070393" y="664696"/>
                </a:lnTo>
                <a:lnTo>
                  <a:pt x="1075109" y="669410"/>
                </a:lnTo>
                <a:lnTo>
                  <a:pt x="1079824" y="674124"/>
                </a:lnTo>
                <a:lnTo>
                  <a:pt x="1084539" y="674124"/>
                </a:lnTo>
                <a:lnTo>
                  <a:pt x="1084539" y="678838"/>
                </a:lnTo>
                <a:lnTo>
                  <a:pt x="1089255" y="683552"/>
                </a:lnTo>
                <a:lnTo>
                  <a:pt x="1093970" y="683552"/>
                </a:lnTo>
                <a:lnTo>
                  <a:pt x="1098685" y="688267"/>
                </a:lnTo>
                <a:lnTo>
                  <a:pt x="1103401" y="688267"/>
                </a:lnTo>
                <a:lnTo>
                  <a:pt x="1117547" y="697695"/>
                </a:lnTo>
                <a:lnTo>
                  <a:pt x="1126978" y="702409"/>
                </a:lnTo>
                <a:lnTo>
                  <a:pt x="1141124" y="711837"/>
                </a:lnTo>
                <a:lnTo>
                  <a:pt x="1155270" y="716552"/>
                </a:lnTo>
                <a:lnTo>
                  <a:pt x="1164701" y="721266"/>
                </a:lnTo>
                <a:lnTo>
                  <a:pt x="1178847" y="721266"/>
                </a:lnTo>
                <a:lnTo>
                  <a:pt x="1192993" y="725980"/>
                </a:lnTo>
                <a:lnTo>
                  <a:pt x="1207139" y="730694"/>
                </a:lnTo>
                <a:lnTo>
                  <a:pt x="1216570" y="730694"/>
                </a:lnTo>
                <a:lnTo>
                  <a:pt x="1230716" y="730694"/>
                </a:lnTo>
                <a:lnTo>
                  <a:pt x="1244863" y="735408"/>
                </a:lnTo>
                <a:lnTo>
                  <a:pt x="1254293" y="735408"/>
                </a:lnTo>
                <a:lnTo>
                  <a:pt x="1268440" y="735408"/>
                </a:lnTo>
                <a:lnTo>
                  <a:pt x="1282586" y="735408"/>
                </a:lnTo>
                <a:lnTo>
                  <a:pt x="1292017" y="735408"/>
                </a:lnTo>
                <a:lnTo>
                  <a:pt x="1306163" y="740122"/>
                </a:lnTo>
                <a:lnTo>
                  <a:pt x="1320309" y="740122"/>
                </a:lnTo>
                <a:lnTo>
                  <a:pt x="1334455" y="740122"/>
                </a:lnTo>
                <a:lnTo>
                  <a:pt x="1343886" y="740122"/>
                </a:lnTo>
                <a:lnTo>
                  <a:pt x="1348588" y="740122"/>
                </a:lnTo>
              </a:path>
            </a:pathLst>
          </a:custGeom>
          <a:ln w="9428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501289" y="2987502"/>
            <a:ext cx="1245235" cy="810895"/>
          </a:xfrm>
          <a:custGeom>
            <a:avLst/>
            <a:gdLst/>
            <a:ahLst/>
            <a:cxnLst/>
            <a:rect l="l" t="t" r="r" b="b"/>
            <a:pathLst>
              <a:path w="1245234" h="810895">
                <a:moveTo>
                  <a:pt x="0" y="810835"/>
                </a:moveTo>
                <a:lnTo>
                  <a:pt x="9430" y="810835"/>
                </a:lnTo>
                <a:lnTo>
                  <a:pt x="23576" y="810835"/>
                </a:lnTo>
                <a:lnTo>
                  <a:pt x="33007" y="810835"/>
                </a:lnTo>
                <a:lnTo>
                  <a:pt x="47153" y="810835"/>
                </a:lnTo>
                <a:lnTo>
                  <a:pt x="56584" y="806121"/>
                </a:lnTo>
                <a:lnTo>
                  <a:pt x="70730" y="806121"/>
                </a:lnTo>
                <a:lnTo>
                  <a:pt x="80161" y="806121"/>
                </a:lnTo>
                <a:lnTo>
                  <a:pt x="94307" y="806121"/>
                </a:lnTo>
                <a:lnTo>
                  <a:pt x="103738" y="806121"/>
                </a:lnTo>
                <a:lnTo>
                  <a:pt x="117884" y="801406"/>
                </a:lnTo>
                <a:lnTo>
                  <a:pt x="127315" y="801406"/>
                </a:lnTo>
                <a:lnTo>
                  <a:pt x="141461" y="796692"/>
                </a:lnTo>
                <a:lnTo>
                  <a:pt x="150892" y="796692"/>
                </a:lnTo>
                <a:lnTo>
                  <a:pt x="160323" y="791978"/>
                </a:lnTo>
                <a:lnTo>
                  <a:pt x="174469" y="787264"/>
                </a:lnTo>
                <a:lnTo>
                  <a:pt x="183900" y="782550"/>
                </a:lnTo>
                <a:lnTo>
                  <a:pt x="198046" y="777836"/>
                </a:lnTo>
                <a:lnTo>
                  <a:pt x="207477" y="773122"/>
                </a:lnTo>
                <a:lnTo>
                  <a:pt x="221623" y="763693"/>
                </a:lnTo>
                <a:lnTo>
                  <a:pt x="231054" y="758979"/>
                </a:lnTo>
                <a:lnTo>
                  <a:pt x="235769" y="754265"/>
                </a:lnTo>
                <a:lnTo>
                  <a:pt x="240484" y="749551"/>
                </a:lnTo>
                <a:lnTo>
                  <a:pt x="245200" y="749551"/>
                </a:lnTo>
                <a:lnTo>
                  <a:pt x="249915" y="744837"/>
                </a:lnTo>
                <a:lnTo>
                  <a:pt x="249915" y="740122"/>
                </a:lnTo>
                <a:lnTo>
                  <a:pt x="254631" y="735408"/>
                </a:lnTo>
                <a:lnTo>
                  <a:pt x="259346" y="730694"/>
                </a:lnTo>
                <a:lnTo>
                  <a:pt x="264061" y="730694"/>
                </a:lnTo>
                <a:lnTo>
                  <a:pt x="268777" y="725980"/>
                </a:lnTo>
                <a:lnTo>
                  <a:pt x="273492" y="721266"/>
                </a:lnTo>
                <a:lnTo>
                  <a:pt x="273492" y="716552"/>
                </a:lnTo>
                <a:lnTo>
                  <a:pt x="278208" y="711837"/>
                </a:lnTo>
                <a:lnTo>
                  <a:pt x="282923" y="707123"/>
                </a:lnTo>
                <a:lnTo>
                  <a:pt x="287638" y="702409"/>
                </a:lnTo>
                <a:lnTo>
                  <a:pt x="292354" y="697695"/>
                </a:lnTo>
                <a:lnTo>
                  <a:pt x="297069" y="692981"/>
                </a:lnTo>
                <a:lnTo>
                  <a:pt x="297069" y="683552"/>
                </a:lnTo>
                <a:lnTo>
                  <a:pt x="301784" y="678838"/>
                </a:lnTo>
                <a:lnTo>
                  <a:pt x="306500" y="674124"/>
                </a:lnTo>
                <a:lnTo>
                  <a:pt x="311215" y="669410"/>
                </a:lnTo>
                <a:lnTo>
                  <a:pt x="315931" y="659982"/>
                </a:lnTo>
                <a:lnTo>
                  <a:pt x="315931" y="655268"/>
                </a:lnTo>
                <a:lnTo>
                  <a:pt x="320646" y="645839"/>
                </a:lnTo>
                <a:lnTo>
                  <a:pt x="325361" y="641125"/>
                </a:lnTo>
                <a:lnTo>
                  <a:pt x="330077" y="636411"/>
                </a:lnTo>
                <a:lnTo>
                  <a:pt x="334792" y="626983"/>
                </a:lnTo>
                <a:lnTo>
                  <a:pt x="339508" y="617554"/>
                </a:lnTo>
                <a:lnTo>
                  <a:pt x="339508" y="612840"/>
                </a:lnTo>
                <a:lnTo>
                  <a:pt x="344223" y="603412"/>
                </a:lnTo>
                <a:lnTo>
                  <a:pt x="348938" y="593983"/>
                </a:lnTo>
                <a:lnTo>
                  <a:pt x="353654" y="589269"/>
                </a:lnTo>
                <a:lnTo>
                  <a:pt x="358369" y="579841"/>
                </a:lnTo>
                <a:lnTo>
                  <a:pt x="363085" y="570413"/>
                </a:lnTo>
                <a:lnTo>
                  <a:pt x="363085" y="560984"/>
                </a:lnTo>
                <a:lnTo>
                  <a:pt x="386662" y="513843"/>
                </a:lnTo>
                <a:lnTo>
                  <a:pt x="386662" y="504414"/>
                </a:lnTo>
                <a:lnTo>
                  <a:pt x="391377" y="494986"/>
                </a:lnTo>
                <a:lnTo>
                  <a:pt x="396092" y="485558"/>
                </a:lnTo>
                <a:lnTo>
                  <a:pt x="400808" y="476130"/>
                </a:lnTo>
                <a:lnTo>
                  <a:pt x="405523" y="466701"/>
                </a:lnTo>
                <a:lnTo>
                  <a:pt x="405523" y="452559"/>
                </a:lnTo>
                <a:lnTo>
                  <a:pt x="410238" y="443130"/>
                </a:lnTo>
                <a:lnTo>
                  <a:pt x="414954" y="433702"/>
                </a:lnTo>
                <a:lnTo>
                  <a:pt x="419669" y="419560"/>
                </a:lnTo>
                <a:lnTo>
                  <a:pt x="424385" y="410131"/>
                </a:lnTo>
                <a:lnTo>
                  <a:pt x="429100" y="400703"/>
                </a:lnTo>
                <a:lnTo>
                  <a:pt x="429100" y="386561"/>
                </a:lnTo>
                <a:lnTo>
                  <a:pt x="433815" y="377132"/>
                </a:lnTo>
                <a:lnTo>
                  <a:pt x="438531" y="367704"/>
                </a:lnTo>
                <a:lnTo>
                  <a:pt x="443246" y="353561"/>
                </a:lnTo>
                <a:lnTo>
                  <a:pt x="447962" y="344133"/>
                </a:lnTo>
                <a:lnTo>
                  <a:pt x="452677" y="329991"/>
                </a:lnTo>
                <a:lnTo>
                  <a:pt x="452677" y="320562"/>
                </a:lnTo>
                <a:lnTo>
                  <a:pt x="457392" y="306420"/>
                </a:lnTo>
                <a:lnTo>
                  <a:pt x="462108" y="296991"/>
                </a:lnTo>
                <a:lnTo>
                  <a:pt x="466823" y="287563"/>
                </a:lnTo>
                <a:lnTo>
                  <a:pt x="471539" y="273421"/>
                </a:lnTo>
                <a:lnTo>
                  <a:pt x="476254" y="263992"/>
                </a:lnTo>
                <a:lnTo>
                  <a:pt x="476254" y="249850"/>
                </a:lnTo>
                <a:lnTo>
                  <a:pt x="480969" y="240422"/>
                </a:lnTo>
                <a:lnTo>
                  <a:pt x="485685" y="230993"/>
                </a:lnTo>
                <a:lnTo>
                  <a:pt x="490400" y="216851"/>
                </a:lnTo>
                <a:lnTo>
                  <a:pt x="495116" y="207422"/>
                </a:lnTo>
                <a:lnTo>
                  <a:pt x="495116" y="197994"/>
                </a:lnTo>
                <a:lnTo>
                  <a:pt x="499831" y="188566"/>
                </a:lnTo>
                <a:lnTo>
                  <a:pt x="504546" y="174423"/>
                </a:lnTo>
                <a:lnTo>
                  <a:pt x="509262" y="164995"/>
                </a:lnTo>
                <a:lnTo>
                  <a:pt x="513977" y="155567"/>
                </a:lnTo>
                <a:lnTo>
                  <a:pt x="518692" y="146138"/>
                </a:lnTo>
                <a:lnTo>
                  <a:pt x="518692" y="136710"/>
                </a:lnTo>
                <a:lnTo>
                  <a:pt x="523408" y="127282"/>
                </a:lnTo>
                <a:lnTo>
                  <a:pt x="528123" y="117853"/>
                </a:lnTo>
                <a:lnTo>
                  <a:pt x="532839" y="108425"/>
                </a:lnTo>
                <a:lnTo>
                  <a:pt x="537554" y="98997"/>
                </a:lnTo>
                <a:lnTo>
                  <a:pt x="542269" y="94283"/>
                </a:lnTo>
                <a:lnTo>
                  <a:pt x="542269" y="84854"/>
                </a:lnTo>
                <a:lnTo>
                  <a:pt x="546985" y="75426"/>
                </a:lnTo>
                <a:lnTo>
                  <a:pt x="551700" y="70712"/>
                </a:lnTo>
                <a:lnTo>
                  <a:pt x="556416" y="61284"/>
                </a:lnTo>
                <a:lnTo>
                  <a:pt x="561131" y="56569"/>
                </a:lnTo>
                <a:lnTo>
                  <a:pt x="565846" y="47141"/>
                </a:lnTo>
                <a:lnTo>
                  <a:pt x="565846" y="42427"/>
                </a:lnTo>
                <a:lnTo>
                  <a:pt x="570562" y="37713"/>
                </a:lnTo>
                <a:lnTo>
                  <a:pt x="575277" y="32999"/>
                </a:lnTo>
                <a:lnTo>
                  <a:pt x="579993" y="28284"/>
                </a:lnTo>
                <a:lnTo>
                  <a:pt x="584708" y="23570"/>
                </a:lnTo>
                <a:lnTo>
                  <a:pt x="584708" y="18856"/>
                </a:lnTo>
                <a:lnTo>
                  <a:pt x="589423" y="14142"/>
                </a:lnTo>
                <a:lnTo>
                  <a:pt x="594139" y="14142"/>
                </a:lnTo>
                <a:lnTo>
                  <a:pt x="598854" y="9428"/>
                </a:lnTo>
                <a:lnTo>
                  <a:pt x="603569" y="4714"/>
                </a:lnTo>
                <a:lnTo>
                  <a:pt x="608285" y="4714"/>
                </a:lnTo>
                <a:lnTo>
                  <a:pt x="613000" y="0"/>
                </a:lnTo>
                <a:lnTo>
                  <a:pt x="617716" y="0"/>
                </a:lnTo>
                <a:lnTo>
                  <a:pt x="622431" y="0"/>
                </a:lnTo>
                <a:lnTo>
                  <a:pt x="627146" y="0"/>
                </a:lnTo>
                <a:lnTo>
                  <a:pt x="631862" y="0"/>
                </a:lnTo>
                <a:lnTo>
                  <a:pt x="631862" y="4714"/>
                </a:lnTo>
                <a:lnTo>
                  <a:pt x="636577" y="4714"/>
                </a:lnTo>
                <a:lnTo>
                  <a:pt x="641293" y="4714"/>
                </a:lnTo>
                <a:lnTo>
                  <a:pt x="646008" y="9428"/>
                </a:lnTo>
                <a:lnTo>
                  <a:pt x="674300" y="37713"/>
                </a:lnTo>
                <a:lnTo>
                  <a:pt x="674300" y="42427"/>
                </a:lnTo>
                <a:lnTo>
                  <a:pt x="679016" y="47141"/>
                </a:lnTo>
                <a:lnTo>
                  <a:pt x="683731" y="56569"/>
                </a:lnTo>
                <a:lnTo>
                  <a:pt x="688447" y="61284"/>
                </a:lnTo>
                <a:lnTo>
                  <a:pt x="693162" y="70712"/>
                </a:lnTo>
                <a:lnTo>
                  <a:pt x="697877" y="75426"/>
                </a:lnTo>
                <a:lnTo>
                  <a:pt x="697877" y="84854"/>
                </a:lnTo>
                <a:lnTo>
                  <a:pt x="702593" y="94283"/>
                </a:lnTo>
                <a:lnTo>
                  <a:pt x="707308" y="98997"/>
                </a:lnTo>
                <a:lnTo>
                  <a:pt x="712023" y="108425"/>
                </a:lnTo>
                <a:lnTo>
                  <a:pt x="716739" y="117853"/>
                </a:lnTo>
                <a:lnTo>
                  <a:pt x="721454" y="127282"/>
                </a:lnTo>
                <a:lnTo>
                  <a:pt x="721454" y="136710"/>
                </a:lnTo>
                <a:lnTo>
                  <a:pt x="726170" y="146138"/>
                </a:lnTo>
                <a:lnTo>
                  <a:pt x="730885" y="155567"/>
                </a:lnTo>
                <a:lnTo>
                  <a:pt x="735600" y="164995"/>
                </a:lnTo>
                <a:lnTo>
                  <a:pt x="740316" y="174423"/>
                </a:lnTo>
                <a:lnTo>
                  <a:pt x="740316" y="188566"/>
                </a:lnTo>
                <a:lnTo>
                  <a:pt x="745031" y="197994"/>
                </a:lnTo>
                <a:lnTo>
                  <a:pt x="749747" y="207422"/>
                </a:lnTo>
                <a:lnTo>
                  <a:pt x="754462" y="216851"/>
                </a:lnTo>
                <a:lnTo>
                  <a:pt x="759177" y="230993"/>
                </a:lnTo>
                <a:lnTo>
                  <a:pt x="763893" y="240422"/>
                </a:lnTo>
                <a:lnTo>
                  <a:pt x="763893" y="249850"/>
                </a:lnTo>
                <a:lnTo>
                  <a:pt x="768608" y="263992"/>
                </a:lnTo>
                <a:lnTo>
                  <a:pt x="773324" y="273421"/>
                </a:lnTo>
                <a:lnTo>
                  <a:pt x="778039" y="287563"/>
                </a:lnTo>
                <a:lnTo>
                  <a:pt x="782754" y="296991"/>
                </a:lnTo>
                <a:lnTo>
                  <a:pt x="787470" y="306420"/>
                </a:lnTo>
                <a:lnTo>
                  <a:pt x="787470" y="320562"/>
                </a:lnTo>
                <a:lnTo>
                  <a:pt x="792185" y="329991"/>
                </a:lnTo>
                <a:lnTo>
                  <a:pt x="796901" y="344133"/>
                </a:lnTo>
                <a:lnTo>
                  <a:pt x="801616" y="353561"/>
                </a:lnTo>
                <a:lnTo>
                  <a:pt x="806331" y="367704"/>
                </a:lnTo>
                <a:lnTo>
                  <a:pt x="811047" y="377132"/>
                </a:lnTo>
                <a:lnTo>
                  <a:pt x="811047" y="386561"/>
                </a:lnTo>
                <a:lnTo>
                  <a:pt x="815762" y="400703"/>
                </a:lnTo>
                <a:lnTo>
                  <a:pt x="820477" y="410131"/>
                </a:lnTo>
                <a:lnTo>
                  <a:pt x="825193" y="419560"/>
                </a:lnTo>
                <a:lnTo>
                  <a:pt x="829908" y="433702"/>
                </a:lnTo>
                <a:lnTo>
                  <a:pt x="829908" y="443130"/>
                </a:lnTo>
                <a:lnTo>
                  <a:pt x="834624" y="452559"/>
                </a:lnTo>
                <a:lnTo>
                  <a:pt x="839339" y="466701"/>
                </a:lnTo>
                <a:lnTo>
                  <a:pt x="844054" y="476130"/>
                </a:lnTo>
                <a:lnTo>
                  <a:pt x="848770" y="485558"/>
                </a:lnTo>
                <a:lnTo>
                  <a:pt x="853485" y="494986"/>
                </a:lnTo>
                <a:lnTo>
                  <a:pt x="853485" y="504414"/>
                </a:lnTo>
                <a:lnTo>
                  <a:pt x="877062" y="551556"/>
                </a:lnTo>
                <a:lnTo>
                  <a:pt x="877062" y="560984"/>
                </a:lnTo>
                <a:lnTo>
                  <a:pt x="881778" y="570413"/>
                </a:lnTo>
                <a:lnTo>
                  <a:pt x="886493" y="579841"/>
                </a:lnTo>
                <a:lnTo>
                  <a:pt x="891208" y="589269"/>
                </a:lnTo>
                <a:lnTo>
                  <a:pt x="895924" y="593983"/>
                </a:lnTo>
                <a:lnTo>
                  <a:pt x="900639" y="603412"/>
                </a:lnTo>
                <a:lnTo>
                  <a:pt x="900639" y="612840"/>
                </a:lnTo>
                <a:lnTo>
                  <a:pt x="905354" y="617554"/>
                </a:lnTo>
                <a:lnTo>
                  <a:pt x="910070" y="626983"/>
                </a:lnTo>
                <a:lnTo>
                  <a:pt x="914785" y="636411"/>
                </a:lnTo>
                <a:lnTo>
                  <a:pt x="919501" y="641125"/>
                </a:lnTo>
                <a:lnTo>
                  <a:pt x="919501" y="645839"/>
                </a:lnTo>
                <a:lnTo>
                  <a:pt x="924216" y="655268"/>
                </a:lnTo>
                <a:lnTo>
                  <a:pt x="928931" y="659982"/>
                </a:lnTo>
                <a:lnTo>
                  <a:pt x="933647" y="669410"/>
                </a:lnTo>
                <a:lnTo>
                  <a:pt x="938362" y="674124"/>
                </a:lnTo>
                <a:lnTo>
                  <a:pt x="943078" y="678838"/>
                </a:lnTo>
                <a:lnTo>
                  <a:pt x="943078" y="683552"/>
                </a:lnTo>
                <a:lnTo>
                  <a:pt x="947793" y="692981"/>
                </a:lnTo>
                <a:lnTo>
                  <a:pt x="952508" y="697695"/>
                </a:lnTo>
                <a:lnTo>
                  <a:pt x="957224" y="702409"/>
                </a:lnTo>
                <a:lnTo>
                  <a:pt x="961939" y="707123"/>
                </a:lnTo>
                <a:lnTo>
                  <a:pt x="966655" y="711837"/>
                </a:lnTo>
                <a:lnTo>
                  <a:pt x="966655" y="716552"/>
                </a:lnTo>
                <a:lnTo>
                  <a:pt x="971370" y="721266"/>
                </a:lnTo>
                <a:lnTo>
                  <a:pt x="976085" y="725980"/>
                </a:lnTo>
                <a:lnTo>
                  <a:pt x="980801" y="730694"/>
                </a:lnTo>
                <a:lnTo>
                  <a:pt x="985516" y="730694"/>
                </a:lnTo>
                <a:lnTo>
                  <a:pt x="990232" y="735408"/>
                </a:lnTo>
                <a:lnTo>
                  <a:pt x="990232" y="740122"/>
                </a:lnTo>
                <a:lnTo>
                  <a:pt x="994947" y="744837"/>
                </a:lnTo>
                <a:lnTo>
                  <a:pt x="999662" y="749551"/>
                </a:lnTo>
                <a:lnTo>
                  <a:pt x="1004378" y="749551"/>
                </a:lnTo>
                <a:lnTo>
                  <a:pt x="1009093" y="754265"/>
                </a:lnTo>
                <a:lnTo>
                  <a:pt x="1009093" y="758979"/>
                </a:lnTo>
                <a:lnTo>
                  <a:pt x="1023239" y="763693"/>
                </a:lnTo>
                <a:lnTo>
                  <a:pt x="1032670" y="773122"/>
                </a:lnTo>
                <a:lnTo>
                  <a:pt x="1046816" y="777836"/>
                </a:lnTo>
                <a:lnTo>
                  <a:pt x="1056247" y="782550"/>
                </a:lnTo>
                <a:lnTo>
                  <a:pt x="1070393" y="787264"/>
                </a:lnTo>
                <a:lnTo>
                  <a:pt x="1079824" y="791978"/>
                </a:lnTo>
                <a:lnTo>
                  <a:pt x="1093970" y="796692"/>
                </a:lnTo>
                <a:lnTo>
                  <a:pt x="1103401" y="796692"/>
                </a:lnTo>
                <a:lnTo>
                  <a:pt x="1117547" y="801406"/>
                </a:lnTo>
                <a:lnTo>
                  <a:pt x="1126978" y="801406"/>
                </a:lnTo>
                <a:lnTo>
                  <a:pt x="1141124" y="806121"/>
                </a:lnTo>
                <a:lnTo>
                  <a:pt x="1150555" y="806121"/>
                </a:lnTo>
                <a:lnTo>
                  <a:pt x="1164701" y="806121"/>
                </a:lnTo>
                <a:lnTo>
                  <a:pt x="1174132" y="806121"/>
                </a:lnTo>
                <a:lnTo>
                  <a:pt x="1188278" y="806121"/>
                </a:lnTo>
                <a:lnTo>
                  <a:pt x="1197709" y="810835"/>
                </a:lnTo>
                <a:lnTo>
                  <a:pt x="1207139" y="810835"/>
                </a:lnTo>
                <a:lnTo>
                  <a:pt x="1221286" y="810835"/>
                </a:lnTo>
                <a:lnTo>
                  <a:pt x="1230716" y="810835"/>
                </a:lnTo>
                <a:lnTo>
                  <a:pt x="1244863" y="810835"/>
                </a:lnTo>
              </a:path>
            </a:pathLst>
          </a:custGeom>
          <a:ln w="9429">
            <a:solidFill>
              <a:srgbClr val="50505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 txBox="1"/>
          <p:nvPr/>
        </p:nvSpPr>
        <p:spPr>
          <a:xfrm>
            <a:off x="5276390" y="2842819"/>
            <a:ext cx="116839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b="1" spc="-10" dirty="0">
                <a:solidFill>
                  <a:srgbClr val="931313"/>
                </a:solidFill>
                <a:latin typeface="Segoe UI"/>
                <a:cs typeface="Segoe UI"/>
              </a:rPr>
              <a:t>L</a:t>
            </a:r>
            <a:r>
              <a:rPr sz="450" b="1" spc="0" dirty="0">
                <a:solidFill>
                  <a:srgbClr val="931313"/>
                </a:solidFill>
                <a:latin typeface="Segoe UI"/>
                <a:cs typeface="Segoe UI"/>
              </a:rPr>
              <a:t>SL</a:t>
            </a:r>
            <a:endParaRPr sz="450">
              <a:latin typeface="Segoe UI"/>
              <a:cs typeface="Segoe UI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6838097" y="2942729"/>
            <a:ext cx="570865" cy="214629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  <a:tabLst>
                <a:tab pos="219075" algn="l"/>
              </a:tabLst>
            </a:pPr>
            <a:r>
              <a:rPr sz="550" b="1" u="sng" dirty="0">
                <a:uFill>
                  <a:solidFill>
                    <a:srgbClr val="931313"/>
                  </a:solidFill>
                </a:uFill>
                <a:latin typeface="Segoe UI"/>
                <a:cs typeface="Segoe UI"/>
              </a:rPr>
              <a:t> 	</a:t>
            </a:r>
            <a:r>
              <a:rPr sz="550" b="1" dirty="0">
                <a:latin typeface="Segoe UI"/>
                <a:cs typeface="Segoe UI"/>
              </a:rPr>
              <a:t> </a:t>
            </a:r>
            <a:r>
              <a:rPr sz="550" b="1" spc="-10" dirty="0">
                <a:latin typeface="Segoe UI"/>
                <a:cs typeface="Segoe UI"/>
              </a:rPr>
              <a:t> Overall</a:t>
            </a:r>
            <a:endParaRPr sz="550">
              <a:latin typeface="Segoe UI"/>
              <a:cs typeface="Segoe UI"/>
            </a:endParaRPr>
          </a:p>
          <a:p>
            <a:pPr marL="25400">
              <a:lnSpc>
                <a:spcPct val="100000"/>
              </a:lnSpc>
              <a:spcBef>
                <a:spcPts val="45"/>
              </a:spcBef>
              <a:tabLst>
                <a:tab pos="219075" algn="l"/>
              </a:tabLst>
            </a:pPr>
            <a:r>
              <a:rPr sz="550" b="1" u="dash" dirty="0">
                <a:uFill>
                  <a:solidFill>
                    <a:srgbClr val="505050"/>
                  </a:solidFill>
                </a:uFill>
                <a:latin typeface="Segoe UI"/>
                <a:cs typeface="Segoe UI"/>
              </a:rPr>
              <a:t> 	</a:t>
            </a:r>
            <a:r>
              <a:rPr sz="550" b="1" dirty="0">
                <a:latin typeface="Segoe UI"/>
                <a:cs typeface="Segoe UI"/>
              </a:rPr>
              <a:t> </a:t>
            </a:r>
            <a:r>
              <a:rPr sz="550" b="1" spc="-10" dirty="0">
                <a:latin typeface="Segoe UI"/>
                <a:cs typeface="Segoe UI"/>
              </a:rPr>
              <a:t> </a:t>
            </a:r>
            <a:r>
              <a:rPr sz="550" b="1" spc="-20" dirty="0">
                <a:latin typeface="Segoe UI"/>
                <a:cs typeface="Segoe UI"/>
              </a:rPr>
              <a:t>Within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5293804" y="4283908"/>
            <a:ext cx="2070100" cy="839469"/>
          </a:xfrm>
          <a:custGeom>
            <a:avLst/>
            <a:gdLst/>
            <a:ahLst/>
            <a:cxnLst/>
            <a:rect l="l" t="t" r="r" b="b"/>
            <a:pathLst>
              <a:path w="2070100" h="839470">
                <a:moveTo>
                  <a:pt x="0" y="0"/>
                </a:moveTo>
                <a:lnTo>
                  <a:pt x="2070056" y="0"/>
                </a:lnTo>
                <a:lnTo>
                  <a:pt x="2070056" y="839120"/>
                </a:lnTo>
                <a:lnTo>
                  <a:pt x="0" y="83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 txBox="1"/>
          <p:nvPr/>
        </p:nvSpPr>
        <p:spPr>
          <a:xfrm>
            <a:off x="7271000" y="5119758"/>
            <a:ext cx="12128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1</a:t>
            </a:r>
            <a:r>
              <a:rPr sz="550" b="1" spc="-5" dirty="0">
                <a:latin typeface="Segoe UI"/>
                <a:cs typeface="Segoe UI"/>
              </a:rPr>
              <a:t>.</a:t>
            </a:r>
            <a:r>
              <a:rPr sz="550" b="1" spc="-10" dirty="0">
                <a:latin typeface="Segoe UI"/>
                <a:cs typeface="Segoe UI"/>
              </a:rPr>
              <a:t>6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6728730" y="5119758"/>
            <a:ext cx="12128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1</a:t>
            </a:r>
            <a:r>
              <a:rPr sz="550" b="1" spc="-5" dirty="0">
                <a:latin typeface="Segoe UI"/>
                <a:cs typeface="Segoe UI"/>
              </a:rPr>
              <a:t>.</a:t>
            </a:r>
            <a:r>
              <a:rPr sz="550" b="1" spc="-10" dirty="0">
                <a:latin typeface="Segoe UI"/>
                <a:cs typeface="Segoe UI"/>
              </a:rPr>
              <a:t>5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6186460" y="5119758"/>
            <a:ext cx="12128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1</a:t>
            </a:r>
            <a:r>
              <a:rPr sz="550" b="1" spc="-5" dirty="0">
                <a:latin typeface="Segoe UI"/>
                <a:cs typeface="Segoe UI"/>
              </a:rPr>
              <a:t>.</a:t>
            </a:r>
            <a:r>
              <a:rPr sz="550" b="1" spc="-10" dirty="0">
                <a:latin typeface="Segoe UI"/>
                <a:cs typeface="Segoe UI"/>
              </a:rPr>
              <a:t>4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644189" y="5119758"/>
            <a:ext cx="12128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b="1" spc="-25" dirty="0">
                <a:latin typeface="Segoe UI"/>
                <a:cs typeface="Segoe UI"/>
              </a:rPr>
              <a:t>1</a:t>
            </a:r>
            <a:r>
              <a:rPr sz="550" b="1" spc="-5" dirty="0">
                <a:latin typeface="Segoe UI"/>
                <a:cs typeface="Segoe UI"/>
              </a:rPr>
              <a:t>.</a:t>
            </a:r>
            <a:r>
              <a:rPr sz="550" b="1" spc="-10" dirty="0">
                <a:latin typeface="Segoe UI"/>
                <a:cs typeface="Segoe UI"/>
              </a:rPr>
              <a:t>3</a:t>
            </a:r>
            <a:endParaRPr sz="550">
              <a:latin typeface="Segoe UI"/>
              <a:cs typeface="Segoe UI"/>
            </a:endParaRPr>
          </a:p>
        </p:txBody>
      </p:sp>
      <p:graphicFrame>
        <p:nvGraphicFramePr>
          <p:cNvPr id="145" name="object 145"/>
          <p:cNvGraphicFramePr>
            <a:graphicFrameLocks noGrp="1"/>
          </p:cNvGraphicFramePr>
          <p:nvPr/>
        </p:nvGraphicFramePr>
        <p:xfrm>
          <a:off x="5291449" y="4281542"/>
          <a:ext cx="2051049" cy="836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525"/>
                <a:gridCol w="273050"/>
                <a:gridCol w="268605"/>
                <a:gridCol w="273050"/>
                <a:gridCol w="268605"/>
                <a:gridCol w="273050"/>
                <a:gridCol w="273050"/>
                <a:gridCol w="285114"/>
              </a:tblGrid>
              <a:tr h="103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A9A9A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9A9A9A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</a:tr>
              <a:tr h="140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A9A9A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9A9A9A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A9A9A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9A9A9A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A9A9A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9A9A9A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</a:tr>
              <a:tr h="140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A9A9A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9A9A9A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DEDEDE"/>
                      </a:solidFill>
                      <a:prstDash val="solid"/>
                    </a:lnB>
                  </a:tcPr>
                </a:tc>
              </a:tr>
              <a:tr h="103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A9A9A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DEDEDE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EDEDE"/>
                      </a:solidFill>
                      <a:prstDash val="solid"/>
                    </a:lnL>
                    <a:lnR w="6350">
                      <a:solidFill>
                        <a:srgbClr val="9A9A9A"/>
                      </a:solidFill>
                      <a:prstDash val="solid"/>
                    </a:lnR>
                    <a:lnT w="6350">
                      <a:solidFill>
                        <a:srgbClr val="DEDEDE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46" name="object 146"/>
          <p:cNvSpPr/>
          <p:nvPr/>
        </p:nvSpPr>
        <p:spPr>
          <a:xfrm>
            <a:off x="5395187" y="4281552"/>
            <a:ext cx="1744764" cy="8438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 txBox="1"/>
          <p:nvPr/>
        </p:nvSpPr>
        <p:spPr>
          <a:xfrm>
            <a:off x="5190072" y="5504862"/>
            <a:ext cx="622935" cy="476250"/>
          </a:xfrm>
          <a:prstGeom prst="rect">
            <a:avLst/>
          </a:prstGeom>
          <a:solidFill>
            <a:srgbClr val="FFFFFF"/>
          </a:solidFill>
          <a:ln w="4714">
            <a:solidFill>
              <a:srgbClr val="9A9A9A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marL="37465" marR="66040" indent="164465">
              <a:lnSpc>
                <a:spcPct val="106900"/>
              </a:lnSpc>
              <a:spcBef>
                <a:spcPts val="35"/>
              </a:spcBef>
            </a:pPr>
            <a:r>
              <a:rPr sz="550" b="1" spc="-20" dirty="0">
                <a:latin typeface="Segoe UI"/>
                <a:cs typeface="Segoe UI"/>
              </a:rPr>
              <a:t>Within  </a:t>
            </a:r>
            <a:r>
              <a:rPr sz="550" b="1" spc="-15" dirty="0">
                <a:latin typeface="Segoe UI"/>
                <a:cs typeface="Segoe UI"/>
              </a:rPr>
              <a:t>StDev</a:t>
            </a:r>
            <a:r>
              <a:rPr sz="550" b="1" spc="105" dirty="0">
                <a:latin typeface="Segoe UI"/>
                <a:cs typeface="Segoe UI"/>
              </a:rPr>
              <a:t> </a:t>
            </a:r>
            <a:r>
              <a:rPr sz="550" b="1" spc="-20" dirty="0">
                <a:latin typeface="Segoe UI"/>
                <a:cs typeface="Segoe UI"/>
              </a:rPr>
              <a:t>0.04339</a:t>
            </a:r>
            <a:endParaRPr sz="550">
              <a:latin typeface="Segoe UI"/>
              <a:cs typeface="Segoe UI"/>
            </a:endParaRPr>
          </a:p>
          <a:p>
            <a:pPr marL="37465">
              <a:lnSpc>
                <a:spcPct val="100000"/>
              </a:lnSpc>
              <a:spcBef>
                <a:spcPts val="45"/>
              </a:spcBef>
              <a:tabLst>
                <a:tab pos="301625" algn="l"/>
              </a:tabLst>
            </a:pPr>
            <a:r>
              <a:rPr sz="550" b="1" spc="-10" dirty="0">
                <a:latin typeface="Segoe UI"/>
                <a:cs typeface="Segoe UI"/>
              </a:rPr>
              <a:t>Cp	</a:t>
            </a:r>
            <a:r>
              <a:rPr sz="550" b="1" spc="-20" dirty="0">
                <a:latin typeface="Segoe UI"/>
                <a:cs typeface="Segoe UI"/>
              </a:rPr>
              <a:t>1.15</a:t>
            </a:r>
            <a:endParaRPr sz="550">
              <a:latin typeface="Segoe UI"/>
              <a:cs typeface="Segoe UI"/>
            </a:endParaRPr>
          </a:p>
          <a:p>
            <a:pPr marL="37465">
              <a:lnSpc>
                <a:spcPct val="100000"/>
              </a:lnSpc>
              <a:spcBef>
                <a:spcPts val="10"/>
              </a:spcBef>
              <a:tabLst>
                <a:tab pos="301625" algn="l"/>
              </a:tabLst>
            </a:pPr>
            <a:r>
              <a:rPr sz="550" b="1" spc="-15" dirty="0">
                <a:latin typeface="Segoe UI"/>
                <a:cs typeface="Segoe UI"/>
              </a:rPr>
              <a:t>Cpk	</a:t>
            </a:r>
            <a:r>
              <a:rPr sz="550" b="1" spc="-20" dirty="0">
                <a:latin typeface="Segoe UI"/>
                <a:cs typeface="Segoe UI"/>
              </a:rPr>
              <a:t>0.74</a:t>
            </a:r>
            <a:endParaRPr sz="550">
              <a:latin typeface="Segoe UI"/>
              <a:cs typeface="Segoe UI"/>
            </a:endParaRPr>
          </a:p>
          <a:p>
            <a:pPr marL="37465">
              <a:lnSpc>
                <a:spcPct val="100000"/>
              </a:lnSpc>
              <a:spcBef>
                <a:spcPts val="45"/>
              </a:spcBef>
            </a:pPr>
            <a:r>
              <a:rPr sz="550" b="1" spc="-15" dirty="0">
                <a:latin typeface="Segoe UI"/>
                <a:cs typeface="Segoe UI"/>
              </a:rPr>
              <a:t>PPM</a:t>
            </a:r>
            <a:r>
              <a:rPr sz="550" b="1" spc="5" dirty="0">
                <a:latin typeface="Segoe UI"/>
                <a:cs typeface="Segoe UI"/>
              </a:rPr>
              <a:t> </a:t>
            </a:r>
            <a:r>
              <a:rPr sz="550" b="1" spc="-20" dirty="0">
                <a:latin typeface="Segoe UI"/>
                <a:cs typeface="Segoe UI"/>
              </a:rPr>
              <a:t>13596.62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6788583" y="5504875"/>
            <a:ext cx="622935" cy="561340"/>
          </a:xfrm>
          <a:prstGeom prst="rect">
            <a:avLst/>
          </a:prstGeom>
          <a:solidFill>
            <a:srgbClr val="FFFFFF"/>
          </a:solidFill>
          <a:ln w="4714">
            <a:solidFill>
              <a:srgbClr val="9A9A9A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marL="41910" marR="60960" indent="155575">
              <a:lnSpc>
                <a:spcPct val="106900"/>
              </a:lnSpc>
              <a:spcBef>
                <a:spcPts val="35"/>
              </a:spcBef>
            </a:pPr>
            <a:r>
              <a:rPr sz="550" b="1" spc="-10" dirty="0">
                <a:latin typeface="Segoe UI"/>
                <a:cs typeface="Segoe UI"/>
              </a:rPr>
              <a:t>Overall  </a:t>
            </a:r>
            <a:r>
              <a:rPr sz="550" b="1" spc="-15" dirty="0">
                <a:latin typeface="Segoe UI"/>
                <a:cs typeface="Segoe UI"/>
              </a:rPr>
              <a:t>StDev</a:t>
            </a:r>
            <a:r>
              <a:rPr sz="550" b="1" spc="105" dirty="0">
                <a:latin typeface="Segoe UI"/>
                <a:cs typeface="Segoe UI"/>
              </a:rPr>
              <a:t> </a:t>
            </a:r>
            <a:r>
              <a:rPr sz="550" b="1" spc="-20" dirty="0">
                <a:latin typeface="Segoe UI"/>
                <a:cs typeface="Segoe UI"/>
              </a:rPr>
              <a:t>0.04736</a:t>
            </a:r>
            <a:endParaRPr sz="550">
              <a:latin typeface="Segoe UI"/>
              <a:cs typeface="Segoe UI"/>
            </a:endParaRPr>
          </a:p>
          <a:p>
            <a:pPr marL="41910">
              <a:lnSpc>
                <a:spcPct val="100000"/>
              </a:lnSpc>
              <a:spcBef>
                <a:spcPts val="45"/>
              </a:spcBef>
              <a:tabLst>
                <a:tab pos="306070" algn="l"/>
              </a:tabLst>
            </a:pPr>
            <a:r>
              <a:rPr sz="550" b="1" spc="-10" dirty="0">
                <a:latin typeface="Segoe UI"/>
                <a:cs typeface="Segoe UI"/>
              </a:rPr>
              <a:t>Pp	</a:t>
            </a:r>
            <a:r>
              <a:rPr sz="550" b="1" spc="-20" dirty="0">
                <a:latin typeface="Segoe UI"/>
                <a:cs typeface="Segoe UI"/>
              </a:rPr>
              <a:t>1.06</a:t>
            </a:r>
            <a:endParaRPr sz="550">
              <a:latin typeface="Segoe UI"/>
              <a:cs typeface="Segoe UI"/>
            </a:endParaRPr>
          </a:p>
          <a:p>
            <a:pPr marL="41910">
              <a:lnSpc>
                <a:spcPct val="100000"/>
              </a:lnSpc>
              <a:spcBef>
                <a:spcPts val="5"/>
              </a:spcBef>
              <a:tabLst>
                <a:tab pos="306070" algn="l"/>
              </a:tabLst>
            </a:pPr>
            <a:r>
              <a:rPr sz="550" b="1" spc="-15" dirty="0">
                <a:latin typeface="Segoe UI"/>
                <a:cs typeface="Segoe UI"/>
              </a:rPr>
              <a:t>Ppk	</a:t>
            </a:r>
            <a:r>
              <a:rPr sz="550" b="1" spc="-20" dirty="0">
                <a:latin typeface="Segoe UI"/>
                <a:cs typeface="Segoe UI"/>
              </a:rPr>
              <a:t>0.67</a:t>
            </a:r>
            <a:endParaRPr sz="550">
              <a:latin typeface="Segoe UI"/>
              <a:cs typeface="Segoe UI"/>
            </a:endParaRPr>
          </a:p>
          <a:p>
            <a:pPr marL="41910">
              <a:lnSpc>
                <a:spcPct val="100000"/>
              </a:lnSpc>
              <a:spcBef>
                <a:spcPts val="50"/>
              </a:spcBef>
            </a:pPr>
            <a:r>
              <a:rPr sz="550" b="1" spc="-15" dirty="0">
                <a:latin typeface="Segoe UI"/>
                <a:cs typeface="Segoe UI"/>
              </a:rPr>
              <a:t>Cpm</a:t>
            </a:r>
            <a:r>
              <a:rPr sz="550" b="1" spc="50" dirty="0">
                <a:latin typeface="Segoe UI"/>
                <a:cs typeface="Segoe UI"/>
              </a:rPr>
              <a:t> </a:t>
            </a:r>
            <a:r>
              <a:rPr sz="550" b="1" spc="-10" dirty="0">
                <a:latin typeface="Segoe UI"/>
                <a:cs typeface="Segoe UI"/>
              </a:rPr>
              <a:t>*</a:t>
            </a:r>
            <a:endParaRPr sz="550">
              <a:latin typeface="Segoe UI"/>
              <a:cs typeface="Segoe UI"/>
            </a:endParaRPr>
          </a:p>
          <a:p>
            <a:pPr marL="41910">
              <a:lnSpc>
                <a:spcPct val="100000"/>
              </a:lnSpc>
              <a:spcBef>
                <a:spcPts val="45"/>
              </a:spcBef>
            </a:pPr>
            <a:r>
              <a:rPr sz="550" b="1" spc="-15" dirty="0">
                <a:latin typeface="Segoe UI"/>
                <a:cs typeface="Segoe UI"/>
              </a:rPr>
              <a:t>PPM</a:t>
            </a:r>
            <a:r>
              <a:rPr sz="550" b="1" spc="5" dirty="0">
                <a:latin typeface="Segoe UI"/>
                <a:cs typeface="Segoe UI"/>
              </a:rPr>
              <a:t> </a:t>
            </a:r>
            <a:r>
              <a:rPr sz="550" b="1" spc="-20" dirty="0">
                <a:latin typeface="Segoe UI"/>
                <a:cs typeface="Segoe UI"/>
              </a:rPr>
              <a:t>21504.56</a:t>
            </a:r>
            <a:endParaRPr sz="550">
              <a:latin typeface="Segoe UI"/>
              <a:cs typeface="Segoe UI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052983" y="5721728"/>
            <a:ext cx="316230" cy="0"/>
          </a:xfrm>
          <a:custGeom>
            <a:avLst/>
            <a:gdLst/>
            <a:ahLst/>
            <a:cxnLst/>
            <a:rect l="l" t="t" r="r" b="b"/>
            <a:pathLst>
              <a:path w="316229">
                <a:moveTo>
                  <a:pt x="0" y="0"/>
                </a:moveTo>
                <a:lnTo>
                  <a:pt x="315931" y="0"/>
                </a:lnTo>
              </a:path>
            </a:pathLst>
          </a:custGeom>
          <a:ln w="4714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368915" y="5721728"/>
            <a:ext cx="320675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646" y="0"/>
                </a:lnTo>
              </a:path>
            </a:pathLst>
          </a:custGeom>
          <a:ln w="4714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665984" y="5721727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153" y="0"/>
                </a:lnTo>
              </a:path>
            </a:pathLst>
          </a:custGeom>
          <a:ln w="4714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6689562" y="5698156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41"/>
                </a:moveTo>
                <a:lnTo>
                  <a:pt x="0" y="0"/>
                </a:lnTo>
              </a:path>
            </a:pathLst>
          </a:custGeom>
          <a:ln w="4715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345338" y="5721727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153" y="0"/>
                </a:lnTo>
              </a:path>
            </a:pathLst>
          </a:custGeom>
          <a:ln w="4714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6368915" y="5698155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41"/>
                </a:moveTo>
                <a:lnTo>
                  <a:pt x="0" y="0"/>
                </a:lnTo>
              </a:path>
            </a:pathLst>
          </a:custGeom>
          <a:ln w="4715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6029407" y="572172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153" y="0"/>
                </a:lnTo>
              </a:path>
            </a:pathLst>
          </a:custGeom>
          <a:ln w="4714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052985" y="5698154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41"/>
                </a:moveTo>
                <a:lnTo>
                  <a:pt x="0" y="0"/>
                </a:lnTo>
              </a:path>
            </a:pathLst>
          </a:custGeom>
          <a:ln w="4715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076560" y="6075290"/>
            <a:ext cx="292735" cy="0"/>
          </a:xfrm>
          <a:custGeom>
            <a:avLst/>
            <a:gdLst/>
            <a:ahLst/>
            <a:cxnLst/>
            <a:rect l="l" t="t" r="r" b="b"/>
            <a:pathLst>
              <a:path w="292735">
                <a:moveTo>
                  <a:pt x="0" y="0"/>
                </a:moveTo>
                <a:lnTo>
                  <a:pt x="292354" y="0"/>
                </a:lnTo>
              </a:path>
            </a:pathLst>
          </a:custGeom>
          <a:ln w="4714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368915" y="6075290"/>
            <a:ext cx="292735" cy="0"/>
          </a:xfrm>
          <a:custGeom>
            <a:avLst/>
            <a:gdLst/>
            <a:ahLst/>
            <a:cxnLst/>
            <a:rect l="l" t="t" r="r" b="b"/>
            <a:pathLst>
              <a:path w="292734">
                <a:moveTo>
                  <a:pt x="0" y="0"/>
                </a:moveTo>
                <a:lnTo>
                  <a:pt x="292354" y="0"/>
                </a:lnTo>
              </a:path>
            </a:pathLst>
          </a:custGeom>
          <a:ln w="4714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6637692" y="607528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153" y="0"/>
                </a:lnTo>
              </a:path>
            </a:pathLst>
          </a:custGeom>
          <a:ln w="4714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661269" y="6051718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41"/>
                </a:moveTo>
                <a:lnTo>
                  <a:pt x="0" y="0"/>
                </a:lnTo>
              </a:path>
            </a:pathLst>
          </a:custGeom>
          <a:ln w="4715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6345338" y="607528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153" y="0"/>
                </a:lnTo>
              </a:path>
            </a:pathLst>
          </a:custGeom>
          <a:ln w="4714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6368915" y="6051717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41"/>
                </a:moveTo>
                <a:lnTo>
                  <a:pt x="0" y="0"/>
                </a:lnTo>
              </a:path>
            </a:pathLst>
          </a:custGeom>
          <a:ln w="4715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6052984" y="607528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153" y="0"/>
                </a:lnTo>
              </a:path>
            </a:pathLst>
          </a:custGeom>
          <a:ln w="4714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076562" y="6051717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41"/>
                </a:moveTo>
                <a:lnTo>
                  <a:pt x="0" y="0"/>
                </a:lnTo>
              </a:path>
            </a:pathLst>
          </a:custGeom>
          <a:ln w="4715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911522" y="6424138"/>
            <a:ext cx="674370" cy="0"/>
          </a:xfrm>
          <a:custGeom>
            <a:avLst/>
            <a:gdLst/>
            <a:ahLst/>
            <a:cxnLst/>
            <a:rect l="l" t="t" r="r" b="b"/>
            <a:pathLst>
              <a:path w="674370">
                <a:moveTo>
                  <a:pt x="0" y="0"/>
                </a:moveTo>
                <a:lnTo>
                  <a:pt x="674300" y="0"/>
                </a:lnTo>
              </a:path>
            </a:pathLst>
          </a:custGeom>
          <a:ln w="4714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562245" y="6424137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153" y="0"/>
                </a:lnTo>
              </a:path>
            </a:pathLst>
          </a:custGeom>
          <a:ln w="4714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585823" y="6400566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41"/>
                </a:moveTo>
                <a:lnTo>
                  <a:pt x="0" y="0"/>
                </a:lnTo>
              </a:path>
            </a:pathLst>
          </a:custGeom>
          <a:ln w="4715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887945" y="642413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153" y="0"/>
                </a:lnTo>
              </a:path>
            </a:pathLst>
          </a:custGeom>
          <a:ln w="4714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5911522" y="6400565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47141"/>
                </a:moveTo>
                <a:lnTo>
                  <a:pt x="0" y="0"/>
                </a:lnTo>
              </a:path>
            </a:pathLst>
          </a:custGeom>
          <a:ln w="4715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70" name="object 170"/>
          <p:cNvGraphicFramePr>
            <a:graphicFrameLocks noGrp="1"/>
          </p:cNvGraphicFramePr>
          <p:nvPr/>
        </p:nvGraphicFramePr>
        <p:xfrm>
          <a:off x="5857297" y="5502517"/>
          <a:ext cx="882015" cy="1049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2015"/>
              </a:tblGrid>
              <a:tr h="84455">
                <a:tc>
                  <a:txBody>
                    <a:bodyPr/>
                    <a:lstStyle/>
                    <a:p>
                      <a:pPr marL="10795" algn="ctr">
                        <a:lnSpc>
                          <a:spcPts val="570"/>
                        </a:lnSpc>
                      </a:pPr>
                      <a:r>
                        <a:rPr sz="600" b="1" spc="-5" dirty="0">
                          <a:latin typeface="Segoe UI"/>
                          <a:cs typeface="Segoe UI"/>
                        </a:rPr>
                        <a:t>Overall</a:t>
                      </a:r>
                      <a:endParaRPr sz="600">
                        <a:latin typeface="Segoe UI"/>
                        <a:cs typeface="Segoe UI"/>
                      </a:endParaRPr>
                    </a:p>
                  </a:txBody>
                  <a:tcPr marL="0" marR="0" marT="0" marB="0">
                    <a:lnL w="6350">
                      <a:solidFill>
                        <a:srgbClr val="9A9A9A"/>
                      </a:solidFill>
                      <a:prstDash val="solid"/>
                    </a:lnL>
                    <a:lnR w="6350">
                      <a:solidFill>
                        <a:srgbClr val="9A9A9A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A9A9A"/>
                      </a:solidFill>
                      <a:prstDash val="solid"/>
                    </a:lnL>
                    <a:lnR w="6350">
                      <a:solidFill>
                        <a:srgbClr val="9A9A9A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4455">
                <a:tc>
                  <a:txBody>
                    <a:bodyPr/>
                    <a:lstStyle/>
                    <a:p>
                      <a:pPr marL="8255" algn="ctr">
                        <a:lnSpc>
                          <a:spcPts val="570"/>
                        </a:lnSpc>
                      </a:pPr>
                      <a:r>
                        <a:rPr sz="600" b="1" spc="-15" dirty="0">
                          <a:latin typeface="Segoe UI"/>
                          <a:cs typeface="Segoe UI"/>
                        </a:rPr>
                        <a:t>Within</a:t>
                      </a:r>
                      <a:endParaRPr sz="600">
                        <a:latin typeface="Segoe UI"/>
                        <a:cs typeface="Segoe UI"/>
                      </a:endParaRPr>
                    </a:p>
                  </a:txBody>
                  <a:tcPr marL="0" marR="0" marT="0" marB="0">
                    <a:lnL w="6350">
                      <a:solidFill>
                        <a:srgbClr val="9A9A9A"/>
                      </a:solidFill>
                      <a:prstDash val="solid"/>
                    </a:lnL>
                    <a:lnR w="6350">
                      <a:solidFill>
                        <a:srgbClr val="9A9A9A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686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A9A9A"/>
                      </a:solidFill>
                      <a:prstDash val="solid"/>
                    </a:lnL>
                    <a:lnR w="6350">
                      <a:solidFill>
                        <a:srgbClr val="9A9A9A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4455">
                <a:tc>
                  <a:txBody>
                    <a:bodyPr/>
                    <a:lstStyle/>
                    <a:p>
                      <a:pPr marL="5715" algn="ctr">
                        <a:lnSpc>
                          <a:spcPts val="570"/>
                        </a:lnSpc>
                      </a:pPr>
                      <a:r>
                        <a:rPr sz="600" b="1" dirty="0">
                          <a:latin typeface="Segoe UI"/>
                          <a:cs typeface="Segoe UI"/>
                        </a:rPr>
                        <a:t>Specs</a:t>
                      </a:r>
                      <a:endParaRPr sz="600">
                        <a:latin typeface="Segoe UI"/>
                        <a:cs typeface="Segoe UI"/>
                      </a:endParaRPr>
                    </a:p>
                  </a:txBody>
                  <a:tcPr marL="0" marR="0" marT="0" marB="0">
                    <a:lnL w="6350">
                      <a:solidFill>
                        <a:srgbClr val="9A9A9A"/>
                      </a:solidFill>
                      <a:prstDash val="solid"/>
                    </a:lnL>
                    <a:lnR w="6350">
                      <a:solidFill>
                        <a:srgbClr val="9A9A9A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9A9A9A"/>
                      </a:solidFill>
                      <a:prstDash val="solid"/>
                    </a:lnL>
                    <a:lnR w="6350">
                      <a:solidFill>
                        <a:srgbClr val="9A9A9A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lnB w="6350">
                      <a:solidFill>
                        <a:srgbClr val="9A9A9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3" name="object 183"/>
          <p:cNvSpPr txBox="1"/>
          <p:nvPr/>
        </p:nvSpPr>
        <p:spPr>
          <a:xfrm>
            <a:off x="3277064" y="6418867"/>
            <a:ext cx="311150" cy="13843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650" b="1" dirty="0">
                <a:latin typeface="Segoe UI"/>
                <a:cs typeface="Segoe UI"/>
              </a:rPr>
              <a:t>S</a:t>
            </a:r>
            <a:r>
              <a:rPr sz="650" b="1" spc="-20" dirty="0">
                <a:latin typeface="Segoe UI"/>
                <a:cs typeface="Segoe UI"/>
              </a:rPr>
              <a:t>a</a:t>
            </a:r>
            <a:r>
              <a:rPr sz="650" b="1" spc="-5" dirty="0">
                <a:latin typeface="Segoe UI"/>
                <a:cs typeface="Segoe UI"/>
              </a:rPr>
              <a:t>m</a:t>
            </a:r>
            <a:r>
              <a:rPr sz="650" b="1" dirty="0">
                <a:latin typeface="Segoe UI"/>
                <a:cs typeface="Segoe UI"/>
              </a:rPr>
              <a:t>p</a:t>
            </a:r>
            <a:r>
              <a:rPr sz="650" b="1" spc="-5" dirty="0">
                <a:latin typeface="Segoe UI"/>
                <a:cs typeface="Segoe UI"/>
              </a:rPr>
              <a:t>l</a:t>
            </a:r>
            <a:r>
              <a:rPr sz="650" b="1" dirty="0">
                <a:latin typeface="Segoe UI"/>
                <a:cs typeface="Segoe UI"/>
              </a:rPr>
              <a:t>e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3432673" y="3729082"/>
            <a:ext cx="5905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10" dirty="0">
                <a:latin typeface="Segoe UI"/>
                <a:cs typeface="Segoe UI"/>
              </a:rPr>
              <a:t>1</a:t>
            </a:r>
            <a:endParaRPr sz="450">
              <a:latin typeface="Segoe UI"/>
              <a:cs typeface="Segoe UI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2654632" y="3516943"/>
            <a:ext cx="5905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10" dirty="0">
                <a:latin typeface="Segoe UI"/>
                <a:cs typeface="Segoe UI"/>
              </a:rPr>
              <a:t>6</a:t>
            </a:r>
            <a:endParaRPr sz="450">
              <a:latin typeface="Segoe UI"/>
              <a:cs typeface="Segoe UI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2494309" y="3696082"/>
            <a:ext cx="5905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10" dirty="0">
                <a:latin typeface="Segoe UI"/>
                <a:cs typeface="Segoe UI"/>
              </a:rPr>
              <a:t>5</a:t>
            </a:r>
            <a:endParaRPr sz="450">
              <a:latin typeface="Segoe UI"/>
              <a:cs typeface="Segoe UI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3640148" y="4794482"/>
            <a:ext cx="5905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10" dirty="0">
                <a:latin typeface="Segoe UI"/>
                <a:cs typeface="Segoe UI"/>
              </a:rPr>
              <a:t>2</a:t>
            </a:r>
            <a:endParaRPr sz="450">
              <a:latin typeface="Segoe UI"/>
              <a:cs typeface="Segoe UI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2706502" y="4129784"/>
            <a:ext cx="5905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10" dirty="0">
                <a:latin typeface="Segoe UI"/>
                <a:cs typeface="Segoe UI"/>
              </a:rPr>
              <a:t>1</a:t>
            </a:r>
            <a:endParaRPr sz="450">
              <a:latin typeface="Segoe UI"/>
              <a:cs typeface="Segoe UI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488315" y="737227"/>
            <a:ext cx="7261225" cy="190309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000" spc="-5" dirty="0">
                <a:latin typeface="Arial"/>
                <a:cs typeface="Arial"/>
              </a:rPr>
              <a:t>Calculating </a:t>
            </a:r>
            <a:r>
              <a:rPr sz="2000" dirty="0">
                <a:latin typeface="Arial"/>
                <a:cs typeface="Arial"/>
              </a:rPr>
              <a:t>long-term / </a:t>
            </a:r>
            <a:r>
              <a:rPr sz="2000" spc="-5" dirty="0">
                <a:latin typeface="Arial"/>
                <a:cs typeface="Arial"/>
              </a:rPr>
              <a:t>short-term </a:t>
            </a:r>
            <a:r>
              <a:rPr sz="2000" dirty="0">
                <a:latin typeface="Arial"/>
                <a:cs typeface="Arial"/>
              </a:rPr>
              <a:t>process </a:t>
            </a:r>
            <a:r>
              <a:rPr sz="2000" spc="-5" dirty="0">
                <a:latin typeface="Arial"/>
                <a:cs typeface="Arial"/>
              </a:rPr>
              <a:t>capability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requires;</a:t>
            </a:r>
            <a:endParaRPr sz="2000">
              <a:latin typeface="Arial"/>
              <a:cs typeface="Arial"/>
            </a:endParaRPr>
          </a:p>
          <a:p>
            <a:pPr marL="1207135" indent="-280670">
              <a:lnSpc>
                <a:spcPct val="100000"/>
              </a:lnSpc>
              <a:spcBef>
                <a:spcPts val="285"/>
              </a:spcBef>
              <a:buSzPct val="111111"/>
              <a:buAutoNum type="arabicPeriod"/>
              <a:tabLst>
                <a:tab pos="1207770" algn="l"/>
              </a:tabLst>
            </a:pPr>
            <a:r>
              <a:rPr sz="1800" spc="-10" dirty="0">
                <a:latin typeface="Arial"/>
                <a:cs typeface="Arial"/>
              </a:rPr>
              <a:t>Upper and/ or </a:t>
            </a:r>
            <a:r>
              <a:rPr sz="1800" spc="-15" dirty="0">
                <a:latin typeface="Arial"/>
                <a:cs typeface="Arial"/>
              </a:rPr>
              <a:t>lower</a:t>
            </a:r>
            <a:r>
              <a:rPr sz="1800" spc="10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specifications.</a:t>
            </a:r>
            <a:endParaRPr sz="1800">
              <a:latin typeface="Arial"/>
              <a:cs typeface="Arial"/>
            </a:endParaRPr>
          </a:p>
          <a:p>
            <a:pPr marL="1181100" indent="-254635">
              <a:lnSpc>
                <a:spcPct val="100000"/>
              </a:lnSpc>
              <a:spcBef>
                <a:spcPts val="85"/>
              </a:spcBef>
              <a:buAutoNum type="arabicPeriod"/>
              <a:tabLst>
                <a:tab pos="1181735" algn="l"/>
              </a:tabLst>
            </a:pPr>
            <a:r>
              <a:rPr sz="1800" spc="-5" dirty="0">
                <a:latin typeface="Arial"/>
                <a:cs typeface="Arial"/>
              </a:rPr>
              <a:t>Confirmation that the process is in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control.</a:t>
            </a:r>
            <a:endParaRPr sz="1800">
              <a:latin typeface="Arial"/>
              <a:cs typeface="Arial"/>
            </a:endParaRPr>
          </a:p>
          <a:p>
            <a:pPr marL="1181100" indent="-254635">
              <a:lnSpc>
                <a:spcPct val="100000"/>
              </a:lnSpc>
              <a:buAutoNum type="arabicPeriod"/>
              <a:tabLst>
                <a:tab pos="1181735" algn="l"/>
              </a:tabLst>
            </a:pPr>
            <a:r>
              <a:rPr sz="1800" spc="-5" dirty="0">
                <a:latin typeface="Arial"/>
                <a:cs typeface="Arial"/>
              </a:rPr>
              <a:t>Confirmation that the process </a:t>
            </a:r>
            <a:r>
              <a:rPr sz="1800" spc="-10" dirty="0">
                <a:latin typeface="Arial"/>
                <a:cs typeface="Arial"/>
              </a:rPr>
              <a:t>data </a:t>
            </a:r>
            <a:r>
              <a:rPr sz="1800" spc="-5" dirty="0">
                <a:latin typeface="Arial"/>
                <a:cs typeface="Arial"/>
              </a:rPr>
              <a:t>is </a:t>
            </a:r>
            <a:r>
              <a:rPr sz="1800" spc="-10" dirty="0">
                <a:latin typeface="Arial"/>
                <a:cs typeface="Arial"/>
              </a:rPr>
              <a:t>normally</a:t>
            </a:r>
            <a:r>
              <a:rPr sz="1800" spc="8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distributed.</a:t>
            </a:r>
            <a:endParaRPr sz="1800">
              <a:latin typeface="Arial"/>
              <a:cs typeface="Arial"/>
            </a:endParaRPr>
          </a:p>
          <a:p>
            <a:pPr marL="1243330" indent="-316865">
              <a:lnSpc>
                <a:spcPct val="100000"/>
              </a:lnSpc>
              <a:buAutoNum type="arabicPeriod"/>
              <a:tabLst>
                <a:tab pos="1243965" algn="l"/>
              </a:tabLst>
            </a:pPr>
            <a:r>
              <a:rPr sz="1800" spc="-5" dirty="0">
                <a:latin typeface="Arial"/>
                <a:cs typeface="Arial"/>
              </a:rPr>
              <a:t>Process </a:t>
            </a:r>
            <a:r>
              <a:rPr sz="1800" spc="-10" dirty="0">
                <a:latin typeface="Arial"/>
                <a:cs typeface="Arial"/>
              </a:rPr>
              <a:t>data representing </a:t>
            </a:r>
            <a:r>
              <a:rPr sz="1800" spc="-5" dirty="0">
                <a:latin typeface="Arial"/>
                <a:cs typeface="Arial"/>
              </a:rPr>
              <a:t>long-term &amp; short-term</a:t>
            </a:r>
            <a:r>
              <a:rPr sz="1800" spc="1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variation.</a:t>
            </a:r>
            <a:endParaRPr sz="1800">
              <a:latin typeface="Arial"/>
              <a:cs typeface="Arial"/>
            </a:endParaRPr>
          </a:p>
          <a:p>
            <a:pPr marL="2235200">
              <a:lnSpc>
                <a:spcPct val="100000"/>
              </a:lnSpc>
              <a:spcBef>
                <a:spcPts val="1165"/>
              </a:spcBef>
            </a:pPr>
            <a:r>
              <a:rPr sz="1400" b="1" spc="-25" dirty="0">
                <a:solidFill>
                  <a:srgbClr val="0A0873"/>
                </a:solidFill>
                <a:latin typeface="Segoe UI"/>
                <a:cs typeface="Segoe UI"/>
              </a:rPr>
              <a:t>Process Capability </a:t>
            </a:r>
            <a:r>
              <a:rPr sz="1400" b="1" spc="-30" dirty="0">
                <a:solidFill>
                  <a:srgbClr val="0A0873"/>
                </a:solidFill>
                <a:latin typeface="Segoe UI"/>
                <a:cs typeface="Segoe UI"/>
              </a:rPr>
              <a:t>Sixpack </a:t>
            </a:r>
            <a:r>
              <a:rPr sz="1400" b="1" spc="-25" dirty="0">
                <a:solidFill>
                  <a:srgbClr val="0A0873"/>
                </a:solidFill>
                <a:latin typeface="Segoe UI"/>
                <a:cs typeface="Segoe UI"/>
              </a:rPr>
              <a:t>Report </a:t>
            </a:r>
            <a:r>
              <a:rPr sz="1400" b="1" spc="-35" dirty="0">
                <a:solidFill>
                  <a:srgbClr val="0A0873"/>
                </a:solidFill>
                <a:latin typeface="Segoe UI"/>
                <a:cs typeface="Segoe UI"/>
              </a:rPr>
              <a:t>for</a:t>
            </a:r>
            <a:r>
              <a:rPr sz="1400" b="1" spc="10" dirty="0">
                <a:solidFill>
                  <a:srgbClr val="0A0873"/>
                </a:solidFill>
                <a:latin typeface="Segoe UI"/>
                <a:cs typeface="Segoe UI"/>
              </a:rPr>
              <a:t> </a:t>
            </a:r>
            <a:r>
              <a:rPr sz="1400" b="1" spc="-30" dirty="0">
                <a:solidFill>
                  <a:srgbClr val="0A0873"/>
                </a:solidFill>
                <a:latin typeface="Segoe UI"/>
                <a:cs typeface="Segoe UI"/>
              </a:rPr>
              <a:t>Diameter</a:t>
            </a:r>
            <a:endParaRPr sz="1400">
              <a:latin typeface="Segoe UI"/>
              <a:cs typeface="Segoe UI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2140657" y="2677822"/>
            <a:ext cx="2590800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850" b="1" spc="-25" dirty="0">
                <a:solidFill>
                  <a:srgbClr val="0A0873"/>
                </a:solidFill>
                <a:latin typeface="Segoe UI"/>
                <a:cs typeface="Segoe UI"/>
              </a:rPr>
              <a:t>Xbar</a:t>
            </a:r>
            <a:r>
              <a:rPr sz="850" b="1" dirty="0">
                <a:solidFill>
                  <a:srgbClr val="0A0873"/>
                </a:solidFill>
                <a:latin typeface="Segoe UI"/>
                <a:cs typeface="Segoe UI"/>
              </a:rPr>
              <a:t> </a:t>
            </a:r>
            <a:r>
              <a:rPr sz="850" b="1" spc="-20" dirty="0">
                <a:solidFill>
                  <a:srgbClr val="0A0873"/>
                </a:solidFill>
                <a:latin typeface="Segoe UI"/>
                <a:cs typeface="Segoe UI"/>
              </a:rPr>
              <a:t>Chart</a:t>
            </a:r>
            <a:endParaRPr sz="850">
              <a:latin typeface="Segoe UI"/>
              <a:cs typeface="Segoe UI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  <a:tabLst>
                <a:tab pos="2432685" algn="l"/>
              </a:tabLst>
            </a:pPr>
            <a:r>
              <a:rPr sz="450" u="sng" spc="0" dirty="0">
                <a:uFill>
                  <a:solidFill>
                    <a:srgbClr val="9A9A9A"/>
                  </a:solidFill>
                </a:uFill>
                <a:latin typeface="Segoe UI"/>
                <a:cs typeface="Segoe UI"/>
              </a:rPr>
              <a:t> 	</a:t>
            </a:r>
            <a:r>
              <a:rPr sz="450" u="sng" spc="10" dirty="0">
                <a:uFill>
                  <a:solidFill>
                    <a:srgbClr val="9A9A9A"/>
                  </a:solidFill>
                </a:uFill>
                <a:latin typeface="Segoe UI"/>
                <a:cs typeface="Segoe UI"/>
              </a:rPr>
              <a:t>1</a:t>
            </a:r>
            <a:r>
              <a:rPr sz="450" u="sng" spc="30" dirty="0">
                <a:uFill>
                  <a:solidFill>
                    <a:srgbClr val="9A9A9A"/>
                  </a:solidFill>
                </a:uFill>
                <a:latin typeface="Segoe UI"/>
                <a:cs typeface="Segoe UI"/>
              </a:rPr>
              <a:t> </a:t>
            </a:r>
            <a:endParaRPr sz="450">
              <a:latin typeface="Segoe UI"/>
              <a:cs typeface="Segoe UI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244056" y="3997788"/>
            <a:ext cx="38544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b="1" spc="-25" dirty="0">
                <a:solidFill>
                  <a:srgbClr val="0A0873"/>
                </a:solidFill>
                <a:latin typeface="Segoe UI"/>
                <a:cs typeface="Segoe UI"/>
              </a:rPr>
              <a:t>R</a:t>
            </a:r>
            <a:r>
              <a:rPr sz="850" b="1" spc="-85" dirty="0">
                <a:solidFill>
                  <a:srgbClr val="0A0873"/>
                </a:solidFill>
                <a:latin typeface="Segoe UI"/>
                <a:cs typeface="Segoe UI"/>
              </a:rPr>
              <a:t> </a:t>
            </a:r>
            <a:r>
              <a:rPr sz="850" b="1" spc="-20" dirty="0">
                <a:solidFill>
                  <a:srgbClr val="0A0873"/>
                </a:solidFill>
                <a:latin typeface="Segoe UI"/>
                <a:cs typeface="Segoe UI"/>
              </a:rPr>
              <a:t>Chart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2942271" y="5119758"/>
            <a:ext cx="958850" cy="3536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1780" algn="l"/>
                <a:tab pos="530860" algn="l"/>
                <a:tab pos="790575" algn="l"/>
              </a:tabLst>
            </a:pPr>
            <a:r>
              <a:rPr sz="550" b="1" spc="-15" dirty="0">
                <a:latin typeface="Segoe UI"/>
                <a:cs typeface="Segoe UI"/>
              </a:rPr>
              <a:t>16	21	26	31</a:t>
            </a:r>
            <a:endParaRPr sz="5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75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</a:pPr>
            <a:r>
              <a:rPr sz="850" b="1" spc="-20" dirty="0">
                <a:solidFill>
                  <a:srgbClr val="0A0873"/>
                </a:solidFill>
                <a:latin typeface="Segoe UI"/>
                <a:cs typeface="Segoe UI"/>
              </a:rPr>
              <a:t>Last </a:t>
            </a:r>
            <a:r>
              <a:rPr sz="850" b="1" spc="-15" dirty="0">
                <a:solidFill>
                  <a:srgbClr val="0A0873"/>
                </a:solidFill>
                <a:latin typeface="Segoe UI"/>
                <a:cs typeface="Segoe UI"/>
              </a:rPr>
              <a:t>25</a:t>
            </a:r>
            <a:r>
              <a:rPr sz="850" b="1" spc="-25" dirty="0">
                <a:solidFill>
                  <a:srgbClr val="0A0873"/>
                </a:solidFill>
                <a:latin typeface="Segoe UI"/>
                <a:cs typeface="Segoe UI"/>
              </a:rPr>
              <a:t> </a:t>
            </a:r>
            <a:r>
              <a:rPr sz="850" b="1" spc="-20" dirty="0">
                <a:solidFill>
                  <a:srgbClr val="0A0873"/>
                </a:solidFill>
                <a:latin typeface="Segoe UI"/>
                <a:cs typeface="Segoe UI"/>
              </a:rPr>
              <a:t>Subgroups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5516874" y="2616102"/>
            <a:ext cx="1064895" cy="32575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590"/>
              </a:spcBef>
            </a:pPr>
            <a:r>
              <a:rPr sz="850" b="1" spc="-25" dirty="0">
                <a:solidFill>
                  <a:srgbClr val="0A0873"/>
                </a:solidFill>
                <a:latin typeface="Segoe UI"/>
                <a:cs typeface="Segoe UI"/>
              </a:rPr>
              <a:t>Capability</a:t>
            </a:r>
            <a:r>
              <a:rPr sz="850" b="1" spc="-20" dirty="0">
                <a:solidFill>
                  <a:srgbClr val="0A0873"/>
                </a:solidFill>
                <a:latin typeface="Segoe UI"/>
                <a:cs typeface="Segoe UI"/>
              </a:rPr>
              <a:t> Histogram</a:t>
            </a:r>
            <a:endParaRPr sz="850">
              <a:latin typeface="Segoe UI"/>
              <a:cs typeface="Segoe UI"/>
            </a:endParaRPr>
          </a:p>
          <a:p>
            <a:pPr marR="28575" algn="r">
              <a:lnSpc>
                <a:spcPct val="100000"/>
              </a:lnSpc>
              <a:spcBef>
                <a:spcPts val="305"/>
              </a:spcBef>
            </a:pPr>
            <a:r>
              <a:rPr sz="450" b="1" dirty="0">
                <a:solidFill>
                  <a:srgbClr val="931313"/>
                </a:solidFill>
                <a:latin typeface="Segoe UI"/>
                <a:cs typeface="Segoe UI"/>
              </a:rPr>
              <a:t>U</a:t>
            </a:r>
            <a:r>
              <a:rPr sz="450" b="1" spc="0" dirty="0">
                <a:solidFill>
                  <a:srgbClr val="931313"/>
                </a:solidFill>
                <a:latin typeface="Segoe UI"/>
                <a:cs typeface="Segoe UI"/>
              </a:rPr>
              <a:t>SL</a:t>
            </a:r>
            <a:endParaRPr sz="450">
              <a:latin typeface="Segoe UI"/>
              <a:cs typeface="Segoe UI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5884675" y="3997788"/>
            <a:ext cx="88519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019"/>
              </a:lnSpc>
              <a:spcBef>
                <a:spcPts val="100"/>
              </a:spcBef>
            </a:pPr>
            <a:r>
              <a:rPr sz="850" b="1" spc="-20" dirty="0">
                <a:solidFill>
                  <a:srgbClr val="0A0873"/>
                </a:solidFill>
                <a:latin typeface="Segoe UI"/>
                <a:cs typeface="Segoe UI"/>
              </a:rPr>
              <a:t>Normal Prob</a:t>
            </a:r>
            <a:r>
              <a:rPr sz="850" b="1" spc="-50" dirty="0">
                <a:solidFill>
                  <a:srgbClr val="0A0873"/>
                </a:solidFill>
                <a:latin typeface="Segoe UI"/>
                <a:cs typeface="Segoe UI"/>
              </a:rPr>
              <a:t> </a:t>
            </a:r>
            <a:r>
              <a:rPr sz="850" b="1" spc="-25" dirty="0">
                <a:solidFill>
                  <a:srgbClr val="0A0873"/>
                </a:solidFill>
                <a:latin typeface="Segoe UI"/>
                <a:cs typeface="Segoe UI"/>
              </a:rPr>
              <a:t>Plot</a:t>
            </a:r>
            <a:endParaRPr sz="850">
              <a:latin typeface="Segoe UI"/>
              <a:cs typeface="Segoe UI"/>
            </a:endParaRPr>
          </a:p>
          <a:p>
            <a:pPr marL="3175" algn="ctr">
              <a:lnSpc>
                <a:spcPts val="780"/>
              </a:lnSpc>
            </a:pPr>
            <a:r>
              <a:rPr sz="650" b="1" spc="-10" dirty="0">
                <a:latin typeface="Segoe UI"/>
                <a:cs typeface="Segoe UI"/>
              </a:rPr>
              <a:t>AD: 0.959, P:</a:t>
            </a:r>
            <a:r>
              <a:rPr sz="650" b="1" spc="-45" dirty="0">
                <a:latin typeface="Segoe UI"/>
                <a:cs typeface="Segoe UI"/>
              </a:rPr>
              <a:t> </a:t>
            </a:r>
            <a:r>
              <a:rPr sz="650" b="1" spc="-10" dirty="0">
                <a:latin typeface="Segoe UI"/>
                <a:cs typeface="Segoe UI"/>
              </a:rPr>
              <a:t>0.015</a:t>
            </a:r>
            <a:endParaRPr sz="650">
              <a:latin typeface="Segoe UI"/>
              <a:cs typeface="Segoe UI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5931829" y="5317752"/>
            <a:ext cx="73914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b="1" spc="-25" dirty="0">
                <a:solidFill>
                  <a:srgbClr val="0A0873"/>
                </a:solidFill>
                <a:latin typeface="Segoe UI"/>
                <a:cs typeface="Segoe UI"/>
              </a:rPr>
              <a:t>Capability</a:t>
            </a:r>
            <a:r>
              <a:rPr sz="850" b="1" spc="-30" dirty="0">
                <a:solidFill>
                  <a:srgbClr val="0A0873"/>
                </a:solidFill>
                <a:latin typeface="Segoe UI"/>
                <a:cs typeface="Segoe UI"/>
              </a:rPr>
              <a:t> </a:t>
            </a:r>
            <a:r>
              <a:rPr sz="850" b="1" spc="-25" dirty="0">
                <a:solidFill>
                  <a:srgbClr val="0A0873"/>
                </a:solidFill>
                <a:latin typeface="Segoe UI"/>
                <a:cs typeface="Segoe UI"/>
              </a:rPr>
              <a:t>Plot</a:t>
            </a:r>
            <a:endParaRPr sz="850">
              <a:latin typeface="Segoe UI"/>
              <a:cs typeface="Segoe U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4919" y="204851"/>
            <a:ext cx="57137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Interpretation </a:t>
            </a:r>
            <a:r>
              <a:rPr sz="3000" dirty="0"/>
              <a:t>of </a:t>
            </a:r>
            <a:r>
              <a:rPr sz="3000" spc="-5" dirty="0"/>
              <a:t>Capability</a:t>
            </a:r>
            <a:r>
              <a:rPr sz="3000" spc="-60" dirty="0"/>
              <a:t> </a:t>
            </a:r>
            <a:r>
              <a:rPr sz="3000" spc="-5" dirty="0"/>
              <a:t>Output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07365" y="5110162"/>
            <a:ext cx="7816850" cy="1185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Use </a:t>
            </a:r>
            <a:r>
              <a:rPr sz="2000" spc="-5" dirty="0">
                <a:latin typeface="Arial"/>
                <a:cs typeface="Arial"/>
              </a:rPr>
              <a:t>the Capability Analysis to </a:t>
            </a:r>
            <a:r>
              <a:rPr sz="2000" dirty="0">
                <a:latin typeface="Arial"/>
                <a:cs typeface="Arial"/>
              </a:rPr>
              <a:t>reach </a:t>
            </a:r>
            <a:r>
              <a:rPr sz="2000" spc="-5" dirty="0">
                <a:latin typeface="Arial"/>
                <a:cs typeface="Arial"/>
              </a:rPr>
              <a:t>the following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conclusions;</a:t>
            </a:r>
            <a:endParaRPr sz="2000">
              <a:latin typeface="Arial"/>
              <a:cs typeface="Arial"/>
            </a:endParaRPr>
          </a:p>
          <a:p>
            <a:pPr marL="1207135" indent="-280035">
              <a:lnSpc>
                <a:spcPct val="100000"/>
              </a:lnSpc>
              <a:spcBef>
                <a:spcPts val="5"/>
              </a:spcBef>
              <a:buSzPct val="111111"/>
              <a:buAutoNum type="arabicPeriod"/>
              <a:tabLst>
                <a:tab pos="1207770" algn="l"/>
              </a:tabLst>
            </a:pPr>
            <a:r>
              <a:rPr sz="1800" spc="-5" dirty="0">
                <a:latin typeface="Arial"/>
                <a:cs typeface="Arial"/>
              </a:rPr>
              <a:t>Process variation is </a:t>
            </a:r>
            <a:r>
              <a:rPr sz="1800" spc="-10" dirty="0">
                <a:latin typeface="Arial"/>
                <a:cs typeface="Arial"/>
              </a:rPr>
              <a:t>about equal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the specs </a:t>
            </a:r>
            <a:r>
              <a:rPr sz="1800" dirty="0">
                <a:latin typeface="Arial"/>
                <a:cs typeface="Arial"/>
              </a:rPr>
              <a:t>( </a:t>
            </a:r>
            <a:r>
              <a:rPr sz="1800" spc="-5" dirty="0">
                <a:latin typeface="Arial"/>
                <a:cs typeface="Arial"/>
              </a:rPr>
              <a:t>Pp is </a:t>
            </a:r>
            <a:r>
              <a:rPr sz="1800" spc="-10" dirty="0">
                <a:latin typeface="Arial"/>
                <a:cs typeface="Arial"/>
              </a:rPr>
              <a:t>about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1.0).</a:t>
            </a:r>
            <a:endParaRPr sz="1800">
              <a:latin typeface="Arial"/>
              <a:cs typeface="Arial"/>
            </a:endParaRPr>
          </a:p>
          <a:p>
            <a:pPr marL="1181100" indent="-25463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181735" algn="l"/>
                <a:tab pos="4168140" algn="l"/>
              </a:tabLst>
            </a:pPr>
            <a:r>
              <a:rPr sz="1800" spc="-5" dirty="0">
                <a:latin typeface="Arial"/>
                <a:cs typeface="Arial"/>
              </a:rPr>
              <a:t>Process is </a:t>
            </a:r>
            <a:r>
              <a:rPr sz="1800" spc="-15" dirty="0">
                <a:latin typeface="Arial"/>
                <a:cs typeface="Arial"/>
              </a:rPr>
              <a:t>off </a:t>
            </a:r>
            <a:r>
              <a:rPr sz="1800" spc="-5" dirty="0">
                <a:latin typeface="Arial"/>
                <a:cs typeface="Arial"/>
              </a:rPr>
              <a:t>center (</a:t>
            </a:r>
            <a:r>
              <a:rPr sz="1800" spc="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Ppk</a:t>
            </a:r>
            <a:r>
              <a:rPr sz="1800" spc="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&lt;	Pp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).</a:t>
            </a:r>
            <a:endParaRPr sz="1800">
              <a:latin typeface="Arial"/>
              <a:cs typeface="Arial"/>
            </a:endParaRPr>
          </a:p>
          <a:p>
            <a:pPr marL="1181100" indent="-254635">
              <a:lnSpc>
                <a:spcPct val="100000"/>
              </a:lnSpc>
              <a:buAutoNum type="arabicPeriod"/>
              <a:tabLst>
                <a:tab pos="1181735" algn="l"/>
              </a:tabLst>
            </a:pPr>
            <a:r>
              <a:rPr sz="1800" spc="-5" dirty="0">
                <a:latin typeface="Arial"/>
                <a:cs typeface="Arial"/>
              </a:rPr>
              <a:t>Process is fairly in control (Ppk is about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Cpk).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79448" y="815338"/>
            <a:ext cx="5646420" cy="4233545"/>
          </a:xfrm>
          <a:custGeom>
            <a:avLst/>
            <a:gdLst/>
            <a:ahLst/>
            <a:cxnLst/>
            <a:rect l="l" t="t" r="r" b="b"/>
            <a:pathLst>
              <a:path w="5646420" h="4233545">
                <a:moveTo>
                  <a:pt x="0" y="0"/>
                </a:moveTo>
                <a:lnTo>
                  <a:pt x="5646145" y="0"/>
                </a:lnTo>
                <a:lnTo>
                  <a:pt x="5646145" y="4233467"/>
                </a:lnTo>
                <a:lnTo>
                  <a:pt x="0" y="4233467"/>
                </a:lnTo>
                <a:lnTo>
                  <a:pt x="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79448" y="815337"/>
            <a:ext cx="5646420" cy="4233545"/>
          </a:xfrm>
          <a:custGeom>
            <a:avLst/>
            <a:gdLst/>
            <a:ahLst/>
            <a:cxnLst/>
            <a:rect l="l" t="t" r="r" b="b"/>
            <a:pathLst>
              <a:path w="5646420" h="4233545">
                <a:moveTo>
                  <a:pt x="0" y="0"/>
                </a:moveTo>
                <a:lnTo>
                  <a:pt x="5646145" y="0"/>
                </a:lnTo>
                <a:lnTo>
                  <a:pt x="5646145" y="4233467"/>
                </a:lnTo>
                <a:lnTo>
                  <a:pt x="0" y="4233467"/>
                </a:lnTo>
                <a:lnTo>
                  <a:pt x="0" y="0"/>
                </a:lnTo>
                <a:close/>
              </a:path>
            </a:pathLst>
          </a:custGeom>
          <a:ln w="4709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15707" y="1493446"/>
            <a:ext cx="2750185" cy="2656205"/>
          </a:xfrm>
          <a:custGeom>
            <a:avLst/>
            <a:gdLst/>
            <a:ahLst/>
            <a:cxnLst/>
            <a:rect l="l" t="t" r="r" b="b"/>
            <a:pathLst>
              <a:path w="2750185" h="2656204">
                <a:moveTo>
                  <a:pt x="0" y="0"/>
                </a:moveTo>
                <a:lnTo>
                  <a:pt x="2750082" y="0"/>
                </a:lnTo>
                <a:lnTo>
                  <a:pt x="2750082" y="2655923"/>
                </a:lnTo>
                <a:lnTo>
                  <a:pt x="0" y="265592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43354" y="4149369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36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31447" y="4149368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36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14831" y="4149368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36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98215" y="4149367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36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86307" y="4149366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36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69692" y="4149365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36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53075" y="4149364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36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41168" y="4149364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36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24552" y="4149363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36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7936" y="4149362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36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96029" y="4149361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36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79413" y="4149361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36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67506" y="4149360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836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743354" y="4149359"/>
            <a:ext cx="0" cy="33020"/>
          </a:xfrm>
          <a:custGeom>
            <a:avLst/>
            <a:gdLst/>
            <a:ahLst/>
            <a:cxnLst/>
            <a:rect l="l" t="t" r="r" b="b"/>
            <a:pathLst>
              <a:path h="33020">
                <a:moveTo>
                  <a:pt x="0" y="0"/>
                </a:moveTo>
                <a:lnTo>
                  <a:pt x="0" y="32963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14831" y="4149358"/>
            <a:ext cx="0" cy="33020"/>
          </a:xfrm>
          <a:custGeom>
            <a:avLst/>
            <a:gdLst/>
            <a:ahLst/>
            <a:cxnLst/>
            <a:rect l="l" t="t" r="r" b="b"/>
            <a:pathLst>
              <a:path h="33020">
                <a:moveTo>
                  <a:pt x="0" y="0"/>
                </a:moveTo>
                <a:lnTo>
                  <a:pt x="0" y="32963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886307" y="4149357"/>
            <a:ext cx="0" cy="33020"/>
          </a:xfrm>
          <a:custGeom>
            <a:avLst/>
            <a:gdLst/>
            <a:ahLst/>
            <a:cxnLst/>
            <a:rect l="l" t="t" r="r" b="b"/>
            <a:pathLst>
              <a:path h="33020">
                <a:moveTo>
                  <a:pt x="0" y="0"/>
                </a:moveTo>
                <a:lnTo>
                  <a:pt x="0" y="32963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453075" y="4149357"/>
            <a:ext cx="0" cy="33020"/>
          </a:xfrm>
          <a:custGeom>
            <a:avLst/>
            <a:gdLst/>
            <a:ahLst/>
            <a:cxnLst/>
            <a:rect l="l" t="t" r="r" b="b"/>
            <a:pathLst>
              <a:path h="33020">
                <a:moveTo>
                  <a:pt x="0" y="0"/>
                </a:moveTo>
                <a:lnTo>
                  <a:pt x="0" y="32963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24552" y="4149356"/>
            <a:ext cx="0" cy="33020"/>
          </a:xfrm>
          <a:custGeom>
            <a:avLst/>
            <a:gdLst/>
            <a:ahLst/>
            <a:cxnLst/>
            <a:rect l="l" t="t" r="r" b="b"/>
            <a:pathLst>
              <a:path h="33020">
                <a:moveTo>
                  <a:pt x="0" y="0"/>
                </a:moveTo>
                <a:lnTo>
                  <a:pt x="0" y="32963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596029" y="4149355"/>
            <a:ext cx="0" cy="33020"/>
          </a:xfrm>
          <a:custGeom>
            <a:avLst/>
            <a:gdLst/>
            <a:ahLst/>
            <a:cxnLst/>
            <a:rect l="l" t="t" r="r" b="b"/>
            <a:pathLst>
              <a:path h="33020">
                <a:moveTo>
                  <a:pt x="0" y="0"/>
                </a:moveTo>
                <a:lnTo>
                  <a:pt x="0" y="32963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67506" y="4149354"/>
            <a:ext cx="0" cy="33020"/>
          </a:xfrm>
          <a:custGeom>
            <a:avLst/>
            <a:gdLst/>
            <a:ahLst/>
            <a:cxnLst/>
            <a:rect l="l" t="t" r="r" b="b"/>
            <a:pathLst>
              <a:path h="33020">
                <a:moveTo>
                  <a:pt x="0" y="0"/>
                </a:moveTo>
                <a:lnTo>
                  <a:pt x="0" y="32963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15706" y="1493430"/>
            <a:ext cx="2750185" cy="0"/>
          </a:xfrm>
          <a:custGeom>
            <a:avLst/>
            <a:gdLst/>
            <a:ahLst/>
            <a:cxnLst/>
            <a:rect l="l" t="t" r="r" b="b"/>
            <a:pathLst>
              <a:path w="2750185">
                <a:moveTo>
                  <a:pt x="0" y="0"/>
                </a:moveTo>
                <a:lnTo>
                  <a:pt x="2750082" y="0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15706" y="4149353"/>
            <a:ext cx="2750185" cy="0"/>
          </a:xfrm>
          <a:custGeom>
            <a:avLst/>
            <a:gdLst/>
            <a:ahLst/>
            <a:cxnLst/>
            <a:rect l="l" t="t" r="r" b="b"/>
            <a:pathLst>
              <a:path w="2750185">
                <a:moveTo>
                  <a:pt x="0" y="0"/>
                </a:moveTo>
                <a:lnTo>
                  <a:pt x="2750082" y="0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046497" y="4155506"/>
            <a:ext cx="281686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0690" algn="l"/>
                <a:tab pos="873760" algn="l"/>
                <a:tab pos="1302385" algn="l"/>
                <a:tab pos="1731010" algn="l"/>
                <a:tab pos="2164080" algn="l"/>
                <a:tab pos="2592705" algn="l"/>
              </a:tabLst>
            </a:pPr>
            <a:r>
              <a:rPr sz="850" b="1" spc="-20" dirty="0">
                <a:latin typeface="Segoe UI"/>
                <a:cs typeface="Segoe UI"/>
              </a:rPr>
              <a:t>1.20	1.26	1.32	1.38	1.44	1.50	1.56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865788" y="1493445"/>
            <a:ext cx="0" cy="2656205"/>
          </a:xfrm>
          <a:custGeom>
            <a:avLst/>
            <a:gdLst/>
            <a:ahLst/>
            <a:cxnLst/>
            <a:rect l="l" t="t" r="r" b="b"/>
            <a:pathLst>
              <a:path h="2656204">
                <a:moveTo>
                  <a:pt x="0" y="2655923"/>
                </a:moveTo>
                <a:lnTo>
                  <a:pt x="0" y="0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115706" y="1493444"/>
            <a:ext cx="0" cy="2656205"/>
          </a:xfrm>
          <a:custGeom>
            <a:avLst/>
            <a:gdLst/>
            <a:ahLst/>
            <a:cxnLst/>
            <a:rect l="l" t="t" r="r" b="b"/>
            <a:pathLst>
              <a:path h="2656204">
                <a:moveTo>
                  <a:pt x="0" y="2655923"/>
                </a:moveTo>
                <a:lnTo>
                  <a:pt x="0" y="0"/>
                </a:lnTo>
              </a:path>
            </a:pathLst>
          </a:custGeom>
          <a:ln w="470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167505" y="1493444"/>
            <a:ext cx="0" cy="2656205"/>
          </a:xfrm>
          <a:custGeom>
            <a:avLst/>
            <a:gdLst/>
            <a:ahLst/>
            <a:cxnLst/>
            <a:rect l="l" t="t" r="r" b="b"/>
            <a:pathLst>
              <a:path h="2656204">
                <a:moveTo>
                  <a:pt x="0" y="2655923"/>
                </a:moveTo>
                <a:lnTo>
                  <a:pt x="0" y="0"/>
                </a:lnTo>
              </a:path>
            </a:pathLst>
          </a:custGeom>
          <a:ln w="4709">
            <a:solidFill>
              <a:srgbClr val="CE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314830" y="1493443"/>
            <a:ext cx="0" cy="2552700"/>
          </a:xfrm>
          <a:custGeom>
            <a:avLst/>
            <a:gdLst/>
            <a:ahLst/>
            <a:cxnLst/>
            <a:rect l="l" t="t" r="r" b="b"/>
            <a:pathLst>
              <a:path h="2552700">
                <a:moveTo>
                  <a:pt x="0" y="0"/>
                </a:moveTo>
                <a:lnTo>
                  <a:pt x="0" y="2552322"/>
                </a:lnTo>
              </a:path>
            </a:pathLst>
          </a:custGeom>
          <a:ln w="4709">
            <a:solidFill>
              <a:srgbClr val="CE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816009" y="1493441"/>
            <a:ext cx="1224915" cy="1059815"/>
          </a:xfrm>
          <a:prstGeom prst="rect">
            <a:avLst/>
          </a:prstGeom>
          <a:solidFill>
            <a:srgbClr val="FFFFFF"/>
          </a:solidFill>
          <a:ln w="4709">
            <a:solidFill>
              <a:srgbClr val="9A9A9A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algn="ctr">
              <a:lnSpc>
                <a:spcPts val="830"/>
              </a:lnSpc>
              <a:spcBef>
                <a:spcPts val="75"/>
              </a:spcBef>
            </a:pPr>
            <a:r>
              <a:rPr sz="700" b="1" spc="-15" dirty="0">
                <a:latin typeface="Segoe UI"/>
                <a:cs typeface="Segoe UI"/>
              </a:rPr>
              <a:t>Process</a:t>
            </a:r>
            <a:r>
              <a:rPr sz="700" b="1" spc="-90" dirty="0">
                <a:latin typeface="Segoe UI"/>
                <a:cs typeface="Segoe UI"/>
              </a:rPr>
              <a:t> </a:t>
            </a:r>
            <a:r>
              <a:rPr sz="700" b="1" spc="-15" dirty="0">
                <a:latin typeface="Segoe UI"/>
                <a:cs typeface="Segoe UI"/>
              </a:rPr>
              <a:t>Data</a:t>
            </a:r>
            <a:endParaRPr sz="700">
              <a:latin typeface="Segoe UI"/>
              <a:cs typeface="Segoe UI"/>
            </a:endParaRPr>
          </a:p>
          <a:p>
            <a:pPr marL="55880">
              <a:lnSpc>
                <a:spcPts val="830"/>
              </a:lnSpc>
              <a:tabLst>
                <a:tab pos="729615" algn="l"/>
              </a:tabLst>
            </a:pPr>
            <a:r>
              <a:rPr sz="700" b="1" spc="-25" dirty="0">
                <a:latin typeface="Segoe UI"/>
                <a:cs typeface="Segoe UI"/>
              </a:rPr>
              <a:t>LSL	</a:t>
            </a:r>
            <a:r>
              <a:rPr sz="700" b="1" spc="-10" dirty="0">
                <a:latin typeface="Segoe UI"/>
                <a:cs typeface="Segoe UI"/>
              </a:rPr>
              <a:t>1.2</a:t>
            </a:r>
            <a:endParaRPr sz="700">
              <a:latin typeface="Segoe UI"/>
              <a:cs typeface="Segoe UI"/>
            </a:endParaRPr>
          </a:p>
          <a:p>
            <a:pPr marL="55880">
              <a:lnSpc>
                <a:spcPct val="100000"/>
              </a:lnSpc>
              <a:spcBef>
                <a:spcPts val="15"/>
              </a:spcBef>
              <a:tabLst>
                <a:tab pos="729615" algn="l"/>
              </a:tabLst>
            </a:pPr>
            <a:r>
              <a:rPr sz="700" b="1" spc="-25" dirty="0">
                <a:latin typeface="Segoe UI"/>
                <a:cs typeface="Segoe UI"/>
              </a:rPr>
              <a:t>Target	</a:t>
            </a:r>
            <a:r>
              <a:rPr sz="700" b="1" spc="-15" dirty="0">
                <a:latin typeface="Segoe UI"/>
                <a:cs typeface="Segoe UI"/>
              </a:rPr>
              <a:t>*</a:t>
            </a:r>
            <a:endParaRPr sz="700">
              <a:latin typeface="Segoe UI"/>
              <a:cs typeface="Segoe UI"/>
            </a:endParaRPr>
          </a:p>
          <a:p>
            <a:pPr marL="55880">
              <a:lnSpc>
                <a:spcPts val="830"/>
              </a:lnSpc>
              <a:spcBef>
                <a:spcPts val="15"/>
              </a:spcBef>
              <a:tabLst>
                <a:tab pos="729615" algn="l"/>
              </a:tabLst>
            </a:pPr>
            <a:r>
              <a:rPr sz="700" b="1" spc="-25" dirty="0">
                <a:latin typeface="Segoe UI"/>
                <a:cs typeface="Segoe UI"/>
              </a:rPr>
              <a:t>USL	</a:t>
            </a:r>
            <a:r>
              <a:rPr sz="700" b="1" spc="-10" dirty="0">
                <a:latin typeface="Segoe UI"/>
                <a:cs typeface="Segoe UI"/>
              </a:rPr>
              <a:t>1.5</a:t>
            </a:r>
            <a:endParaRPr sz="700">
              <a:latin typeface="Segoe UI"/>
              <a:cs typeface="Segoe UI"/>
            </a:endParaRPr>
          </a:p>
          <a:p>
            <a:pPr marL="55880">
              <a:lnSpc>
                <a:spcPts val="830"/>
              </a:lnSpc>
            </a:pPr>
            <a:r>
              <a:rPr sz="700" b="1" spc="-20" dirty="0">
                <a:latin typeface="Segoe UI"/>
                <a:cs typeface="Segoe UI"/>
              </a:rPr>
              <a:t>Sample </a:t>
            </a:r>
            <a:r>
              <a:rPr sz="700" b="1" spc="-10" dirty="0">
                <a:latin typeface="Segoe UI"/>
                <a:cs typeface="Segoe UI"/>
              </a:rPr>
              <a:t>Mean</a:t>
            </a:r>
            <a:r>
              <a:rPr sz="700" b="1" spc="15" dirty="0">
                <a:latin typeface="Segoe UI"/>
                <a:cs typeface="Segoe UI"/>
              </a:rPr>
              <a:t> </a:t>
            </a:r>
            <a:r>
              <a:rPr sz="700" b="1" spc="-5" dirty="0">
                <a:latin typeface="Segoe UI"/>
                <a:cs typeface="Segoe UI"/>
              </a:rPr>
              <a:t>1.40416</a:t>
            </a:r>
            <a:endParaRPr sz="700">
              <a:latin typeface="Segoe UI"/>
              <a:cs typeface="Segoe UI"/>
            </a:endParaRPr>
          </a:p>
          <a:p>
            <a:pPr marL="55880">
              <a:lnSpc>
                <a:spcPts val="830"/>
              </a:lnSpc>
              <a:spcBef>
                <a:spcPts val="10"/>
              </a:spcBef>
              <a:tabLst>
                <a:tab pos="729615" algn="l"/>
              </a:tabLst>
            </a:pPr>
            <a:r>
              <a:rPr sz="700" b="1" spc="-20" dirty="0">
                <a:latin typeface="Segoe UI"/>
                <a:cs typeface="Segoe UI"/>
              </a:rPr>
              <a:t>Sample</a:t>
            </a:r>
            <a:r>
              <a:rPr sz="700" b="1" spc="-10" dirty="0">
                <a:latin typeface="Segoe UI"/>
                <a:cs typeface="Segoe UI"/>
              </a:rPr>
              <a:t> </a:t>
            </a:r>
            <a:r>
              <a:rPr sz="700" b="1" spc="-15" dirty="0">
                <a:latin typeface="Segoe UI"/>
                <a:cs typeface="Segoe UI"/>
              </a:rPr>
              <a:t>N	</a:t>
            </a:r>
            <a:r>
              <a:rPr sz="700" b="1" spc="-5" dirty="0">
                <a:latin typeface="Segoe UI"/>
                <a:cs typeface="Segoe UI"/>
              </a:rPr>
              <a:t>240</a:t>
            </a:r>
            <a:endParaRPr sz="700">
              <a:latin typeface="Segoe UI"/>
              <a:cs typeface="Segoe UI"/>
            </a:endParaRPr>
          </a:p>
          <a:p>
            <a:pPr marL="55880">
              <a:lnSpc>
                <a:spcPts val="830"/>
              </a:lnSpc>
            </a:pPr>
            <a:r>
              <a:rPr sz="700" b="1" spc="-20" dirty="0">
                <a:latin typeface="Segoe UI"/>
                <a:cs typeface="Segoe UI"/>
              </a:rPr>
              <a:t>StDev(Overall)   </a:t>
            </a:r>
            <a:r>
              <a:rPr sz="700" b="1" spc="-15" dirty="0">
                <a:latin typeface="Segoe UI"/>
                <a:cs typeface="Segoe UI"/>
              </a:rPr>
              <a:t> </a:t>
            </a:r>
            <a:r>
              <a:rPr sz="700" b="1" spc="-5" dirty="0">
                <a:latin typeface="Segoe UI"/>
                <a:cs typeface="Segoe UI"/>
              </a:rPr>
              <a:t>0.0473588</a:t>
            </a:r>
            <a:endParaRPr sz="700">
              <a:latin typeface="Segoe UI"/>
              <a:cs typeface="Segoe UI"/>
            </a:endParaRPr>
          </a:p>
          <a:p>
            <a:pPr marL="55880">
              <a:lnSpc>
                <a:spcPct val="100000"/>
              </a:lnSpc>
              <a:spcBef>
                <a:spcPts val="15"/>
              </a:spcBef>
            </a:pPr>
            <a:r>
              <a:rPr sz="700" b="1" spc="-20" dirty="0">
                <a:latin typeface="Segoe UI"/>
                <a:cs typeface="Segoe UI"/>
              </a:rPr>
              <a:t>StDev(Within)   </a:t>
            </a:r>
            <a:r>
              <a:rPr sz="700" b="1" spc="90" dirty="0">
                <a:latin typeface="Segoe UI"/>
                <a:cs typeface="Segoe UI"/>
              </a:rPr>
              <a:t> </a:t>
            </a:r>
            <a:r>
              <a:rPr sz="700" b="1" spc="-5" dirty="0">
                <a:latin typeface="Segoe UI"/>
                <a:cs typeface="Segoe UI"/>
              </a:rPr>
              <a:t>0.0433924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964679" y="2416427"/>
            <a:ext cx="1285875" cy="504190"/>
          </a:xfrm>
          <a:prstGeom prst="rect">
            <a:avLst/>
          </a:prstGeom>
          <a:solidFill>
            <a:srgbClr val="FFFFFF"/>
          </a:solidFill>
          <a:ln w="4709">
            <a:solidFill>
              <a:srgbClr val="9A9A9A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40"/>
              </a:spcBef>
            </a:pPr>
            <a:r>
              <a:rPr sz="700" b="1" spc="-20" dirty="0">
                <a:latin typeface="Segoe UI"/>
                <a:cs typeface="Segoe UI"/>
              </a:rPr>
              <a:t>Potential </a:t>
            </a:r>
            <a:r>
              <a:rPr sz="700" b="1" spc="-25" dirty="0">
                <a:latin typeface="Segoe UI"/>
                <a:cs typeface="Segoe UI"/>
              </a:rPr>
              <a:t>(Within)</a:t>
            </a:r>
            <a:r>
              <a:rPr sz="700" b="1" spc="-15" dirty="0">
                <a:latin typeface="Segoe UI"/>
                <a:cs typeface="Segoe UI"/>
              </a:rPr>
              <a:t> </a:t>
            </a:r>
            <a:r>
              <a:rPr sz="700" b="1" spc="-20" dirty="0">
                <a:latin typeface="Segoe UI"/>
                <a:cs typeface="Segoe UI"/>
              </a:rPr>
              <a:t>Capability</a:t>
            </a:r>
            <a:endParaRPr sz="700">
              <a:latin typeface="Segoe UI"/>
              <a:cs typeface="Segoe UI"/>
            </a:endParaRPr>
          </a:p>
          <a:p>
            <a:pPr marL="2540" algn="ctr">
              <a:lnSpc>
                <a:spcPts val="830"/>
              </a:lnSpc>
              <a:spcBef>
                <a:spcPts val="235"/>
              </a:spcBef>
              <a:tabLst>
                <a:tab pos="247015" algn="l"/>
              </a:tabLst>
            </a:pPr>
            <a:r>
              <a:rPr sz="700" b="1" spc="-5" dirty="0">
                <a:latin typeface="Segoe UI"/>
                <a:cs typeface="Segoe UI"/>
              </a:rPr>
              <a:t>Cp	</a:t>
            </a:r>
            <a:r>
              <a:rPr sz="700" b="1" spc="-10" dirty="0">
                <a:latin typeface="Segoe UI"/>
                <a:cs typeface="Segoe UI"/>
              </a:rPr>
              <a:t>1.15</a:t>
            </a:r>
            <a:endParaRPr sz="700">
              <a:latin typeface="Segoe UI"/>
              <a:cs typeface="Segoe UI"/>
            </a:endParaRPr>
          </a:p>
          <a:p>
            <a:pPr marL="2540" algn="ctr">
              <a:lnSpc>
                <a:spcPts val="830"/>
              </a:lnSpc>
            </a:pPr>
            <a:r>
              <a:rPr sz="700" b="1" spc="-20" dirty="0">
                <a:latin typeface="Segoe UI"/>
                <a:cs typeface="Segoe UI"/>
              </a:rPr>
              <a:t>Cpk  </a:t>
            </a:r>
            <a:r>
              <a:rPr sz="700" b="1" spc="100" dirty="0">
                <a:latin typeface="Segoe UI"/>
                <a:cs typeface="Segoe UI"/>
              </a:rPr>
              <a:t> </a:t>
            </a:r>
            <a:r>
              <a:rPr sz="700" b="1" spc="-10" dirty="0">
                <a:latin typeface="Segoe UI"/>
                <a:cs typeface="Segoe UI"/>
              </a:rPr>
              <a:t>0.74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964679" y="2067954"/>
            <a:ext cx="1285875" cy="348615"/>
          </a:xfrm>
          <a:prstGeom prst="rect">
            <a:avLst/>
          </a:prstGeom>
          <a:solidFill>
            <a:srgbClr val="FFFFFF"/>
          </a:solidFill>
          <a:ln w="4709">
            <a:solidFill>
              <a:srgbClr val="9A9A9A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87020" marR="276225" algn="ctr">
              <a:lnSpc>
                <a:spcPts val="819"/>
              </a:lnSpc>
              <a:spcBef>
                <a:spcPts val="120"/>
              </a:spcBef>
              <a:tabLst>
                <a:tab pos="531495" algn="l"/>
              </a:tabLst>
            </a:pPr>
            <a:r>
              <a:rPr sz="700" b="1" spc="-15" dirty="0">
                <a:latin typeface="Segoe UI"/>
                <a:cs typeface="Segoe UI"/>
              </a:rPr>
              <a:t>Overall</a:t>
            </a:r>
            <a:r>
              <a:rPr sz="700" b="1" spc="-50" dirty="0">
                <a:latin typeface="Segoe UI"/>
                <a:cs typeface="Segoe UI"/>
              </a:rPr>
              <a:t> </a:t>
            </a:r>
            <a:r>
              <a:rPr sz="700" b="1" spc="-20" dirty="0">
                <a:latin typeface="Segoe UI"/>
                <a:cs typeface="Segoe UI"/>
              </a:rPr>
              <a:t>Capability  Pp	</a:t>
            </a:r>
            <a:r>
              <a:rPr sz="700" b="1" spc="-10" dirty="0">
                <a:latin typeface="Segoe UI"/>
                <a:cs typeface="Segoe UI"/>
              </a:rPr>
              <a:t>1.06</a:t>
            </a:r>
            <a:endParaRPr sz="700">
              <a:latin typeface="Segoe UI"/>
              <a:cs typeface="Segoe UI"/>
            </a:endParaRPr>
          </a:p>
          <a:p>
            <a:pPr marL="2540" algn="ctr">
              <a:lnSpc>
                <a:spcPts val="825"/>
              </a:lnSpc>
            </a:pPr>
            <a:r>
              <a:rPr sz="700" b="1" spc="-25" dirty="0">
                <a:latin typeface="Segoe UI"/>
                <a:cs typeface="Segoe UI"/>
              </a:rPr>
              <a:t>Ppk    </a:t>
            </a:r>
            <a:r>
              <a:rPr sz="700" b="1" spc="-10" dirty="0">
                <a:latin typeface="Segoe UI"/>
                <a:cs typeface="Segoe UI"/>
              </a:rPr>
              <a:t>0.67</a:t>
            </a:r>
            <a:endParaRPr sz="700">
              <a:latin typeface="Segoe UI"/>
              <a:cs typeface="Segoe UI"/>
            </a:endParaRPr>
          </a:p>
        </p:txBody>
      </p:sp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3650183" y="4441332"/>
          <a:ext cx="1799589" cy="4794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120"/>
                <a:gridCol w="585469"/>
              </a:tblGrid>
              <a:tr h="224154">
                <a:tc>
                  <a:txBody>
                    <a:bodyPr/>
                    <a:lstStyle/>
                    <a:p>
                      <a:pPr marL="529590">
                        <a:lnSpc>
                          <a:spcPts val="830"/>
                        </a:lnSpc>
                        <a:spcBef>
                          <a:spcPts val="114"/>
                        </a:spcBef>
                      </a:pPr>
                      <a:r>
                        <a:rPr sz="700" b="1" spc="-20" dirty="0">
                          <a:latin typeface="Segoe UI"/>
                          <a:cs typeface="Segoe UI"/>
                        </a:rPr>
                        <a:t>Observed Expe</a:t>
                      </a:r>
                      <a:endParaRPr sz="700">
                        <a:latin typeface="Segoe UI"/>
                        <a:cs typeface="Segoe UI"/>
                      </a:endParaRPr>
                    </a:p>
                    <a:p>
                      <a:pPr marL="105410">
                        <a:lnSpc>
                          <a:spcPts val="725"/>
                        </a:lnSpc>
                        <a:tabLst>
                          <a:tab pos="732155" algn="l"/>
                        </a:tabLst>
                      </a:pPr>
                      <a:r>
                        <a:rPr sz="700" b="1" spc="-20" dirty="0">
                          <a:latin typeface="Segoe UI"/>
                          <a:cs typeface="Segoe UI"/>
                        </a:rPr>
                        <a:t>%</a:t>
                      </a:r>
                      <a:r>
                        <a:rPr sz="700" b="1" spc="-10" dirty="0">
                          <a:latin typeface="Segoe UI"/>
                          <a:cs typeface="Segoe UI"/>
                        </a:rPr>
                        <a:t> &lt;</a:t>
                      </a:r>
                      <a:r>
                        <a:rPr sz="700" b="1" spc="-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700" b="1" spc="-25" dirty="0">
                          <a:latin typeface="Segoe UI"/>
                          <a:cs typeface="Segoe UI"/>
                        </a:rPr>
                        <a:t>LSL	</a:t>
                      </a:r>
                      <a:r>
                        <a:rPr sz="700" b="1" spc="-10" dirty="0">
                          <a:latin typeface="Segoe UI"/>
                          <a:cs typeface="Segoe UI"/>
                        </a:rPr>
                        <a:t>0.00</a:t>
                      </a:r>
                      <a:endParaRPr sz="700">
                        <a:latin typeface="Segoe UI"/>
                        <a:cs typeface="Segoe UI"/>
                      </a:endParaRPr>
                    </a:p>
                  </a:txBody>
                  <a:tcPr marL="0" marR="0" marT="14604" marB="0">
                    <a:lnL w="6350">
                      <a:solidFill>
                        <a:srgbClr val="9A9A9A"/>
                      </a:solidFill>
                      <a:prstDash val="solid"/>
                    </a:lnL>
                    <a:lnT w="6350">
                      <a:solidFill>
                        <a:srgbClr val="9A9A9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30"/>
                        </a:lnSpc>
                        <a:spcBef>
                          <a:spcPts val="114"/>
                        </a:spcBef>
                      </a:pPr>
                      <a:r>
                        <a:rPr sz="700" b="1" spc="-15" dirty="0">
                          <a:latin typeface="Segoe UI"/>
                          <a:cs typeface="Segoe UI"/>
                        </a:rPr>
                        <a:t>cted</a:t>
                      </a:r>
                      <a:r>
                        <a:rPr sz="700" b="1" spc="-9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700" b="1" spc="-10" dirty="0">
                          <a:latin typeface="Segoe UI"/>
                          <a:cs typeface="Segoe UI"/>
                        </a:rPr>
                        <a:t>Defects</a:t>
                      </a:r>
                      <a:endParaRPr sz="700">
                        <a:latin typeface="Segoe UI"/>
                        <a:cs typeface="Segoe UI"/>
                      </a:endParaRPr>
                    </a:p>
                    <a:p>
                      <a:pPr marL="309245">
                        <a:lnSpc>
                          <a:spcPts val="725"/>
                        </a:lnSpc>
                      </a:pPr>
                      <a:r>
                        <a:rPr sz="700" b="1" spc="-10" dirty="0">
                          <a:latin typeface="Segoe UI"/>
                          <a:cs typeface="Segoe UI"/>
                        </a:rPr>
                        <a:t>0.00</a:t>
                      </a:r>
                      <a:endParaRPr sz="700">
                        <a:latin typeface="Segoe UI"/>
                        <a:cs typeface="Segoe UI"/>
                      </a:endParaRPr>
                    </a:p>
                  </a:txBody>
                  <a:tcPr marL="0" marR="0" marT="14604" marB="0">
                    <a:lnR w="6350">
                      <a:solidFill>
                        <a:srgbClr val="9A9A9A"/>
                      </a:solidFill>
                      <a:prstDash val="solid"/>
                    </a:lnR>
                    <a:lnT w="6350">
                      <a:solidFill>
                        <a:srgbClr val="9A9A9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105410">
                        <a:lnSpc>
                          <a:spcPts val="735"/>
                        </a:lnSpc>
                        <a:spcBef>
                          <a:spcPts val="15"/>
                        </a:spcBef>
                        <a:tabLst>
                          <a:tab pos="732155" algn="l"/>
                        </a:tabLst>
                      </a:pPr>
                      <a:r>
                        <a:rPr sz="700" b="1" spc="-20" dirty="0">
                          <a:latin typeface="Segoe UI"/>
                          <a:cs typeface="Segoe UI"/>
                        </a:rPr>
                        <a:t>%</a:t>
                      </a:r>
                      <a:r>
                        <a:rPr sz="700" b="1" spc="-10" dirty="0">
                          <a:latin typeface="Segoe UI"/>
                          <a:cs typeface="Segoe UI"/>
                        </a:rPr>
                        <a:t> &gt;</a:t>
                      </a:r>
                      <a:r>
                        <a:rPr sz="700" b="1" spc="-20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700" b="1" spc="-25" dirty="0">
                          <a:latin typeface="Segoe UI"/>
                          <a:cs typeface="Segoe UI"/>
                        </a:rPr>
                        <a:t>USL	</a:t>
                      </a:r>
                      <a:r>
                        <a:rPr sz="700" b="1" spc="-10" dirty="0">
                          <a:latin typeface="Segoe UI"/>
                          <a:cs typeface="Segoe UI"/>
                        </a:rPr>
                        <a:t>2.92</a:t>
                      </a:r>
                      <a:endParaRPr sz="700">
                        <a:latin typeface="Segoe UI"/>
                        <a:cs typeface="Segoe UI"/>
                      </a:endParaRPr>
                    </a:p>
                  </a:txBody>
                  <a:tcPr marL="0" marR="0" marT="1905" marB="0">
                    <a:lnL w="6350">
                      <a:solidFill>
                        <a:srgbClr val="9A9A9A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ts val="735"/>
                        </a:lnSpc>
                        <a:spcBef>
                          <a:spcPts val="15"/>
                        </a:spcBef>
                      </a:pPr>
                      <a:r>
                        <a:rPr sz="700" b="1" spc="10" dirty="0">
                          <a:latin typeface="Segoe UI"/>
                          <a:cs typeface="Segoe UI"/>
                        </a:rPr>
                        <a:t>1.3</a:t>
                      </a:r>
                      <a:r>
                        <a:rPr sz="700" b="1" dirty="0">
                          <a:latin typeface="Segoe UI"/>
                          <a:cs typeface="Segoe UI"/>
                        </a:rPr>
                        <a:t>6</a:t>
                      </a:r>
                      <a:endParaRPr sz="700">
                        <a:latin typeface="Segoe UI"/>
                        <a:cs typeface="Segoe UI"/>
                      </a:endParaRPr>
                    </a:p>
                  </a:txBody>
                  <a:tcPr marL="0" marR="0" marT="1905" marB="0">
                    <a:lnR w="6350">
                      <a:solidFill>
                        <a:srgbClr val="9A9A9A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</a:tr>
              <a:tr h="147320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732155" algn="l"/>
                        </a:tabLst>
                      </a:pPr>
                      <a:r>
                        <a:rPr sz="700" b="1" spc="-20" dirty="0">
                          <a:latin typeface="Segoe UI"/>
                          <a:cs typeface="Segoe UI"/>
                        </a:rPr>
                        <a:t>%</a:t>
                      </a:r>
                      <a:r>
                        <a:rPr sz="700" b="1" spc="-5" dirty="0">
                          <a:latin typeface="Segoe UI"/>
                          <a:cs typeface="Segoe UI"/>
                        </a:rPr>
                        <a:t> </a:t>
                      </a:r>
                      <a:r>
                        <a:rPr sz="700" b="1" spc="-25" dirty="0">
                          <a:latin typeface="Segoe UI"/>
                          <a:cs typeface="Segoe UI"/>
                        </a:rPr>
                        <a:t>Total	</a:t>
                      </a:r>
                      <a:r>
                        <a:rPr sz="700" b="1" spc="-10" dirty="0">
                          <a:latin typeface="Segoe UI"/>
                          <a:cs typeface="Segoe UI"/>
                        </a:rPr>
                        <a:t>2.92</a:t>
                      </a:r>
                      <a:endParaRPr sz="700">
                        <a:latin typeface="Segoe UI"/>
                        <a:cs typeface="Segoe UI"/>
                      </a:endParaRPr>
                    </a:p>
                  </a:txBody>
                  <a:tcPr marL="0" marR="0" marT="1905" marB="0">
                    <a:lnL w="6350">
                      <a:solidFill>
                        <a:srgbClr val="9A9A9A"/>
                      </a:solidFill>
                      <a:prstDash val="solid"/>
                    </a:lnL>
                    <a:lnB w="6350">
                      <a:solidFill>
                        <a:srgbClr val="9A9A9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700" b="1" spc="10" dirty="0">
                          <a:latin typeface="Segoe UI"/>
                          <a:cs typeface="Segoe UI"/>
                        </a:rPr>
                        <a:t>1.3</a:t>
                      </a:r>
                      <a:r>
                        <a:rPr sz="700" b="1" dirty="0">
                          <a:latin typeface="Segoe UI"/>
                          <a:cs typeface="Segoe UI"/>
                        </a:rPr>
                        <a:t>6</a:t>
                      </a:r>
                      <a:endParaRPr sz="700">
                        <a:latin typeface="Segoe UI"/>
                        <a:cs typeface="Segoe UI"/>
                      </a:endParaRPr>
                    </a:p>
                  </a:txBody>
                  <a:tcPr marL="0" marR="0" marT="1905" marB="0">
                    <a:lnR w="6350">
                      <a:solidFill>
                        <a:srgbClr val="9A9A9A"/>
                      </a:solidFill>
                      <a:prstDash val="solid"/>
                    </a:lnR>
                    <a:lnB w="6350">
                      <a:solidFill>
                        <a:srgbClr val="9A9A9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8" name="object 38"/>
          <p:cNvSpPr/>
          <p:nvPr/>
        </p:nvSpPr>
        <p:spPr>
          <a:xfrm>
            <a:off x="5668009" y="4123470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980" y="0"/>
                </a:lnTo>
              </a:path>
            </a:pathLst>
          </a:custGeom>
          <a:ln w="51799">
            <a:solidFill>
              <a:srgbClr val="7DA7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668009" y="4097569"/>
            <a:ext cx="146050" cy="52069"/>
          </a:xfrm>
          <a:custGeom>
            <a:avLst/>
            <a:gdLst/>
            <a:ahLst/>
            <a:cxnLst/>
            <a:rect l="l" t="t" r="r" b="b"/>
            <a:pathLst>
              <a:path w="146050" h="52070">
                <a:moveTo>
                  <a:pt x="0" y="51799"/>
                </a:moveTo>
                <a:lnTo>
                  <a:pt x="145980" y="51799"/>
                </a:lnTo>
                <a:lnTo>
                  <a:pt x="145980" y="0"/>
                </a:lnTo>
                <a:lnTo>
                  <a:pt x="0" y="0"/>
                </a:lnTo>
                <a:lnTo>
                  <a:pt x="0" y="51799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526738" y="4123468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71" y="0"/>
                </a:lnTo>
              </a:path>
            </a:pathLst>
          </a:custGeom>
          <a:ln w="51799">
            <a:solidFill>
              <a:srgbClr val="7DA7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526738" y="4097568"/>
            <a:ext cx="141605" cy="52069"/>
          </a:xfrm>
          <a:custGeom>
            <a:avLst/>
            <a:gdLst/>
            <a:ahLst/>
            <a:cxnLst/>
            <a:rect l="l" t="t" r="r" b="b"/>
            <a:pathLst>
              <a:path w="141604" h="52070">
                <a:moveTo>
                  <a:pt x="0" y="51799"/>
                </a:moveTo>
                <a:lnTo>
                  <a:pt x="141271" y="51799"/>
                </a:lnTo>
                <a:lnTo>
                  <a:pt x="141271" y="0"/>
                </a:lnTo>
                <a:lnTo>
                  <a:pt x="0" y="0"/>
                </a:lnTo>
                <a:lnTo>
                  <a:pt x="0" y="51799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385467" y="3942167"/>
            <a:ext cx="141605" cy="207645"/>
          </a:xfrm>
          <a:custGeom>
            <a:avLst/>
            <a:gdLst/>
            <a:ahLst/>
            <a:cxnLst/>
            <a:rect l="l" t="t" r="r" b="b"/>
            <a:pathLst>
              <a:path w="141604" h="207645">
                <a:moveTo>
                  <a:pt x="0" y="0"/>
                </a:moveTo>
                <a:lnTo>
                  <a:pt x="141276" y="0"/>
                </a:lnTo>
                <a:lnTo>
                  <a:pt x="141276" y="207199"/>
                </a:lnTo>
                <a:lnTo>
                  <a:pt x="0" y="207199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385467" y="3942166"/>
            <a:ext cx="141605" cy="207645"/>
          </a:xfrm>
          <a:custGeom>
            <a:avLst/>
            <a:gdLst/>
            <a:ahLst/>
            <a:cxnLst/>
            <a:rect l="l" t="t" r="r" b="b"/>
            <a:pathLst>
              <a:path w="141604" h="207645">
                <a:moveTo>
                  <a:pt x="0" y="207199"/>
                </a:moveTo>
                <a:lnTo>
                  <a:pt x="141271" y="207199"/>
                </a:lnTo>
                <a:lnTo>
                  <a:pt x="141271" y="0"/>
                </a:lnTo>
                <a:lnTo>
                  <a:pt x="0" y="0"/>
                </a:lnTo>
                <a:lnTo>
                  <a:pt x="0" y="207199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239486" y="4045765"/>
            <a:ext cx="146050" cy="104139"/>
          </a:xfrm>
          <a:custGeom>
            <a:avLst/>
            <a:gdLst/>
            <a:ahLst/>
            <a:cxnLst/>
            <a:rect l="l" t="t" r="r" b="b"/>
            <a:pathLst>
              <a:path w="146050" h="104139">
                <a:moveTo>
                  <a:pt x="0" y="0"/>
                </a:moveTo>
                <a:lnTo>
                  <a:pt x="145980" y="0"/>
                </a:lnTo>
                <a:lnTo>
                  <a:pt x="145980" y="103599"/>
                </a:lnTo>
                <a:lnTo>
                  <a:pt x="0" y="103599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239486" y="4045765"/>
            <a:ext cx="146050" cy="104139"/>
          </a:xfrm>
          <a:custGeom>
            <a:avLst/>
            <a:gdLst/>
            <a:ahLst/>
            <a:cxnLst/>
            <a:rect l="l" t="t" r="r" b="b"/>
            <a:pathLst>
              <a:path w="146050" h="104139">
                <a:moveTo>
                  <a:pt x="0" y="103599"/>
                </a:moveTo>
                <a:lnTo>
                  <a:pt x="145980" y="103599"/>
                </a:lnTo>
                <a:lnTo>
                  <a:pt x="145980" y="0"/>
                </a:lnTo>
                <a:lnTo>
                  <a:pt x="0" y="0"/>
                </a:lnTo>
                <a:lnTo>
                  <a:pt x="0" y="103599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098215" y="3730255"/>
            <a:ext cx="141605" cy="419734"/>
          </a:xfrm>
          <a:custGeom>
            <a:avLst/>
            <a:gdLst/>
            <a:ahLst/>
            <a:cxnLst/>
            <a:rect l="l" t="t" r="r" b="b"/>
            <a:pathLst>
              <a:path w="141604" h="419735">
                <a:moveTo>
                  <a:pt x="0" y="0"/>
                </a:moveTo>
                <a:lnTo>
                  <a:pt x="141271" y="0"/>
                </a:lnTo>
                <a:lnTo>
                  <a:pt x="141271" y="419108"/>
                </a:lnTo>
                <a:lnTo>
                  <a:pt x="0" y="419108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98215" y="3730254"/>
            <a:ext cx="141605" cy="419734"/>
          </a:xfrm>
          <a:custGeom>
            <a:avLst/>
            <a:gdLst/>
            <a:ahLst/>
            <a:cxnLst/>
            <a:rect l="l" t="t" r="r" b="b"/>
            <a:pathLst>
              <a:path w="141604" h="419735">
                <a:moveTo>
                  <a:pt x="0" y="419108"/>
                </a:moveTo>
                <a:lnTo>
                  <a:pt x="141271" y="419108"/>
                </a:lnTo>
                <a:lnTo>
                  <a:pt x="141271" y="0"/>
                </a:lnTo>
                <a:lnTo>
                  <a:pt x="0" y="0"/>
                </a:lnTo>
                <a:lnTo>
                  <a:pt x="0" y="419108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956943" y="3367654"/>
            <a:ext cx="141605" cy="782320"/>
          </a:xfrm>
          <a:custGeom>
            <a:avLst/>
            <a:gdLst/>
            <a:ahLst/>
            <a:cxnLst/>
            <a:rect l="l" t="t" r="r" b="b"/>
            <a:pathLst>
              <a:path w="141604" h="782320">
                <a:moveTo>
                  <a:pt x="0" y="0"/>
                </a:moveTo>
                <a:lnTo>
                  <a:pt x="141276" y="0"/>
                </a:lnTo>
                <a:lnTo>
                  <a:pt x="141276" y="781708"/>
                </a:lnTo>
                <a:lnTo>
                  <a:pt x="0" y="781708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956943" y="3367653"/>
            <a:ext cx="141605" cy="782320"/>
          </a:xfrm>
          <a:custGeom>
            <a:avLst/>
            <a:gdLst/>
            <a:ahLst/>
            <a:cxnLst/>
            <a:rect l="l" t="t" r="r" b="b"/>
            <a:pathLst>
              <a:path w="141604" h="782320">
                <a:moveTo>
                  <a:pt x="0" y="781708"/>
                </a:moveTo>
                <a:lnTo>
                  <a:pt x="141271" y="781708"/>
                </a:lnTo>
                <a:lnTo>
                  <a:pt x="141271" y="0"/>
                </a:lnTo>
                <a:lnTo>
                  <a:pt x="0" y="0"/>
                </a:lnTo>
                <a:lnTo>
                  <a:pt x="0" y="781708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810963" y="2218636"/>
            <a:ext cx="146050" cy="1931035"/>
          </a:xfrm>
          <a:custGeom>
            <a:avLst/>
            <a:gdLst/>
            <a:ahLst/>
            <a:cxnLst/>
            <a:rect l="l" t="t" r="r" b="b"/>
            <a:pathLst>
              <a:path w="146050" h="1931035">
                <a:moveTo>
                  <a:pt x="0" y="0"/>
                </a:moveTo>
                <a:lnTo>
                  <a:pt x="145980" y="0"/>
                </a:lnTo>
                <a:lnTo>
                  <a:pt x="145980" y="1930724"/>
                </a:lnTo>
                <a:lnTo>
                  <a:pt x="0" y="1930724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810963" y="2218635"/>
            <a:ext cx="146050" cy="1931035"/>
          </a:xfrm>
          <a:custGeom>
            <a:avLst/>
            <a:gdLst/>
            <a:ahLst/>
            <a:cxnLst/>
            <a:rect l="l" t="t" r="r" b="b"/>
            <a:pathLst>
              <a:path w="146050" h="1931035">
                <a:moveTo>
                  <a:pt x="0" y="1930724"/>
                </a:moveTo>
                <a:lnTo>
                  <a:pt x="145980" y="1930724"/>
                </a:lnTo>
                <a:lnTo>
                  <a:pt x="145980" y="0"/>
                </a:lnTo>
                <a:lnTo>
                  <a:pt x="0" y="0"/>
                </a:lnTo>
                <a:lnTo>
                  <a:pt x="0" y="1930724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669692" y="1903126"/>
            <a:ext cx="141605" cy="2246630"/>
          </a:xfrm>
          <a:custGeom>
            <a:avLst/>
            <a:gdLst/>
            <a:ahLst/>
            <a:cxnLst/>
            <a:rect l="l" t="t" r="r" b="b"/>
            <a:pathLst>
              <a:path w="141604" h="2246629">
                <a:moveTo>
                  <a:pt x="0" y="0"/>
                </a:moveTo>
                <a:lnTo>
                  <a:pt x="141276" y="0"/>
                </a:lnTo>
                <a:lnTo>
                  <a:pt x="141276" y="2246233"/>
                </a:lnTo>
                <a:lnTo>
                  <a:pt x="0" y="2246233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669692" y="1903125"/>
            <a:ext cx="141605" cy="2246630"/>
          </a:xfrm>
          <a:custGeom>
            <a:avLst/>
            <a:gdLst/>
            <a:ahLst/>
            <a:cxnLst/>
            <a:rect l="l" t="t" r="r" b="b"/>
            <a:pathLst>
              <a:path w="141604" h="2246629">
                <a:moveTo>
                  <a:pt x="0" y="2246233"/>
                </a:moveTo>
                <a:lnTo>
                  <a:pt x="141271" y="2246233"/>
                </a:lnTo>
                <a:lnTo>
                  <a:pt x="141271" y="0"/>
                </a:lnTo>
                <a:lnTo>
                  <a:pt x="0" y="0"/>
                </a:lnTo>
                <a:lnTo>
                  <a:pt x="0" y="2246233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528420" y="2011433"/>
            <a:ext cx="141605" cy="2138045"/>
          </a:xfrm>
          <a:custGeom>
            <a:avLst/>
            <a:gdLst/>
            <a:ahLst/>
            <a:cxnLst/>
            <a:rect l="l" t="t" r="r" b="b"/>
            <a:pathLst>
              <a:path w="141604" h="2138045">
                <a:moveTo>
                  <a:pt x="0" y="0"/>
                </a:moveTo>
                <a:lnTo>
                  <a:pt x="141271" y="0"/>
                </a:lnTo>
                <a:lnTo>
                  <a:pt x="141271" y="2137929"/>
                </a:lnTo>
                <a:lnTo>
                  <a:pt x="0" y="2137929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528420" y="2011432"/>
            <a:ext cx="141605" cy="2138045"/>
          </a:xfrm>
          <a:custGeom>
            <a:avLst/>
            <a:gdLst/>
            <a:ahLst/>
            <a:cxnLst/>
            <a:rect l="l" t="t" r="r" b="b"/>
            <a:pathLst>
              <a:path w="141604" h="2138045">
                <a:moveTo>
                  <a:pt x="0" y="2137924"/>
                </a:moveTo>
                <a:lnTo>
                  <a:pt x="141271" y="2137924"/>
                </a:lnTo>
                <a:lnTo>
                  <a:pt x="141271" y="0"/>
                </a:lnTo>
                <a:lnTo>
                  <a:pt x="0" y="0"/>
                </a:lnTo>
                <a:lnTo>
                  <a:pt x="0" y="2137924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382440" y="2218631"/>
            <a:ext cx="146050" cy="1931035"/>
          </a:xfrm>
          <a:custGeom>
            <a:avLst/>
            <a:gdLst/>
            <a:ahLst/>
            <a:cxnLst/>
            <a:rect l="l" t="t" r="r" b="b"/>
            <a:pathLst>
              <a:path w="146050" h="1931035">
                <a:moveTo>
                  <a:pt x="0" y="0"/>
                </a:moveTo>
                <a:lnTo>
                  <a:pt x="145980" y="0"/>
                </a:lnTo>
                <a:lnTo>
                  <a:pt x="145980" y="1930724"/>
                </a:lnTo>
                <a:lnTo>
                  <a:pt x="0" y="1930724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382440" y="2218630"/>
            <a:ext cx="146050" cy="1931035"/>
          </a:xfrm>
          <a:custGeom>
            <a:avLst/>
            <a:gdLst/>
            <a:ahLst/>
            <a:cxnLst/>
            <a:rect l="l" t="t" r="r" b="b"/>
            <a:pathLst>
              <a:path w="146050" h="1931035">
                <a:moveTo>
                  <a:pt x="0" y="1930724"/>
                </a:moveTo>
                <a:lnTo>
                  <a:pt x="145980" y="1930724"/>
                </a:lnTo>
                <a:lnTo>
                  <a:pt x="145980" y="0"/>
                </a:lnTo>
                <a:lnTo>
                  <a:pt x="0" y="0"/>
                </a:lnTo>
                <a:lnTo>
                  <a:pt x="0" y="1930724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241169" y="2689538"/>
            <a:ext cx="141605" cy="1459865"/>
          </a:xfrm>
          <a:custGeom>
            <a:avLst/>
            <a:gdLst/>
            <a:ahLst/>
            <a:cxnLst/>
            <a:rect l="l" t="t" r="r" b="b"/>
            <a:pathLst>
              <a:path w="141604" h="1459864">
                <a:moveTo>
                  <a:pt x="0" y="0"/>
                </a:moveTo>
                <a:lnTo>
                  <a:pt x="141276" y="0"/>
                </a:lnTo>
                <a:lnTo>
                  <a:pt x="141276" y="1459816"/>
                </a:lnTo>
                <a:lnTo>
                  <a:pt x="0" y="1459816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241169" y="2689537"/>
            <a:ext cx="141605" cy="1459865"/>
          </a:xfrm>
          <a:custGeom>
            <a:avLst/>
            <a:gdLst/>
            <a:ahLst/>
            <a:cxnLst/>
            <a:rect l="l" t="t" r="r" b="b"/>
            <a:pathLst>
              <a:path w="141604" h="1459864">
                <a:moveTo>
                  <a:pt x="0" y="1459816"/>
                </a:moveTo>
                <a:lnTo>
                  <a:pt x="141271" y="1459816"/>
                </a:lnTo>
                <a:lnTo>
                  <a:pt x="141271" y="0"/>
                </a:lnTo>
                <a:lnTo>
                  <a:pt x="0" y="0"/>
                </a:lnTo>
                <a:lnTo>
                  <a:pt x="0" y="1459816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095188" y="3626644"/>
            <a:ext cx="146050" cy="523240"/>
          </a:xfrm>
          <a:custGeom>
            <a:avLst/>
            <a:gdLst/>
            <a:ahLst/>
            <a:cxnLst/>
            <a:rect l="l" t="t" r="r" b="b"/>
            <a:pathLst>
              <a:path w="146050" h="523239">
                <a:moveTo>
                  <a:pt x="0" y="0"/>
                </a:moveTo>
                <a:lnTo>
                  <a:pt x="145980" y="0"/>
                </a:lnTo>
                <a:lnTo>
                  <a:pt x="145980" y="522713"/>
                </a:lnTo>
                <a:lnTo>
                  <a:pt x="0" y="522713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095188" y="3626644"/>
            <a:ext cx="146050" cy="523240"/>
          </a:xfrm>
          <a:custGeom>
            <a:avLst/>
            <a:gdLst/>
            <a:ahLst/>
            <a:cxnLst/>
            <a:rect l="l" t="t" r="r" b="b"/>
            <a:pathLst>
              <a:path w="146050" h="523239">
                <a:moveTo>
                  <a:pt x="0" y="522708"/>
                </a:moveTo>
                <a:lnTo>
                  <a:pt x="145980" y="522708"/>
                </a:lnTo>
                <a:lnTo>
                  <a:pt x="145980" y="0"/>
                </a:lnTo>
                <a:lnTo>
                  <a:pt x="0" y="0"/>
                </a:lnTo>
                <a:lnTo>
                  <a:pt x="0" y="522708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953917" y="4045751"/>
            <a:ext cx="141605" cy="104139"/>
          </a:xfrm>
          <a:custGeom>
            <a:avLst/>
            <a:gdLst/>
            <a:ahLst/>
            <a:cxnLst/>
            <a:rect l="l" t="t" r="r" b="b"/>
            <a:pathLst>
              <a:path w="141604" h="104139">
                <a:moveTo>
                  <a:pt x="0" y="0"/>
                </a:moveTo>
                <a:lnTo>
                  <a:pt x="141271" y="0"/>
                </a:lnTo>
                <a:lnTo>
                  <a:pt x="141271" y="103599"/>
                </a:lnTo>
                <a:lnTo>
                  <a:pt x="0" y="103599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953917" y="4045751"/>
            <a:ext cx="141605" cy="104139"/>
          </a:xfrm>
          <a:custGeom>
            <a:avLst/>
            <a:gdLst/>
            <a:ahLst/>
            <a:cxnLst/>
            <a:rect l="l" t="t" r="r" b="b"/>
            <a:pathLst>
              <a:path w="141604" h="104139">
                <a:moveTo>
                  <a:pt x="0" y="103599"/>
                </a:moveTo>
                <a:lnTo>
                  <a:pt x="141271" y="103599"/>
                </a:lnTo>
                <a:lnTo>
                  <a:pt x="141271" y="0"/>
                </a:lnTo>
                <a:lnTo>
                  <a:pt x="0" y="0"/>
                </a:lnTo>
                <a:lnTo>
                  <a:pt x="0" y="103599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812645" y="3678441"/>
            <a:ext cx="141605" cy="471170"/>
          </a:xfrm>
          <a:custGeom>
            <a:avLst/>
            <a:gdLst/>
            <a:ahLst/>
            <a:cxnLst/>
            <a:rect l="l" t="t" r="r" b="b"/>
            <a:pathLst>
              <a:path w="141604" h="471170">
                <a:moveTo>
                  <a:pt x="0" y="0"/>
                </a:moveTo>
                <a:lnTo>
                  <a:pt x="141276" y="0"/>
                </a:lnTo>
                <a:lnTo>
                  <a:pt x="141276" y="470908"/>
                </a:lnTo>
                <a:lnTo>
                  <a:pt x="0" y="470908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812645" y="3678440"/>
            <a:ext cx="141605" cy="471170"/>
          </a:xfrm>
          <a:custGeom>
            <a:avLst/>
            <a:gdLst/>
            <a:ahLst/>
            <a:cxnLst/>
            <a:rect l="l" t="t" r="r" b="b"/>
            <a:pathLst>
              <a:path w="141604" h="471170">
                <a:moveTo>
                  <a:pt x="0" y="470908"/>
                </a:moveTo>
                <a:lnTo>
                  <a:pt x="141271" y="470908"/>
                </a:lnTo>
                <a:lnTo>
                  <a:pt x="141271" y="0"/>
                </a:lnTo>
                <a:lnTo>
                  <a:pt x="0" y="0"/>
                </a:lnTo>
                <a:lnTo>
                  <a:pt x="0" y="470908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666666" y="4149349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980" y="0"/>
                </a:lnTo>
              </a:path>
            </a:pathLst>
          </a:custGeom>
          <a:ln w="3175">
            <a:solidFill>
              <a:srgbClr val="7DA7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666665" y="4149347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980" y="0"/>
                </a:lnTo>
                <a:lnTo>
                  <a:pt x="0" y="0"/>
                </a:lnTo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525394" y="4123447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76" y="0"/>
                </a:lnTo>
              </a:path>
            </a:pathLst>
          </a:custGeom>
          <a:ln w="51799">
            <a:solidFill>
              <a:srgbClr val="7DA7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525394" y="4097546"/>
            <a:ext cx="141605" cy="52069"/>
          </a:xfrm>
          <a:custGeom>
            <a:avLst/>
            <a:gdLst/>
            <a:ahLst/>
            <a:cxnLst/>
            <a:rect l="l" t="t" r="r" b="b"/>
            <a:pathLst>
              <a:path w="141604" h="52070">
                <a:moveTo>
                  <a:pt x="0" y="51799"/>
                </a:moveTo>
                <a:lnTo>
                  <a:pt x="141271" y="51799"/>
                </a:lnTo>
                <a:lnTo>
                  <a:pt x="141271" y="0"/>
                </a:lnTo>
                <a:lnTo>
                  <a:pt x="0" y="0"/>
                </a:lnTo>
                <a:lnTo>
                  <a:pt x="0" y="51799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384122" y="4123445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71" y="0"/>
                </a:lnTo>
              </a:path>
            </a:pathLst>
          </a:custGeom>
          <a:ln w="51799">
            <a:solidFill>
              <a:srgbClr val="7DA7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384122" y="4097544"/>
            <a:ext cx="141605" cy="52069"/>
          </a:xfrm>
          <a:custGeom>
            <a:avLst/>
            <a:gdLst/>
            <a:ahLst/>
            <a:cxnLst/>
            <a:rect l="l" t="t" r="r" b="b"/>
            <a:pathLst>
              <a:path w="141604" h="52070">
                <a:moveTo>
                  <a:pt x="0" y="51799"/>
                </a:moveTo>
                <a:lnTo>
                  <a:pt x="141271" y="51799"/>
                </a:lnTo>
                <a:lnTo>
                  <a:pt x="141271" y="0"/>
                </a:lnTo>
                <a:lnTo>
                  <a:pt x="0" y="0"/>
                </a:lnTo>
                <a:lnTo>
                  <a:pt x="0" y="51799"/>
                </a:lnTo>
                <a:close/>
              </a:path>
            </a:pathLst>
          </a:custGeom>
          <a:ln w="470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369995" y="2039673"/>
            <a:ext cx="2496185" cy="2110105"/>
          </a:xfrm>
          <a:custGeom>
            <a:avLst/>
            <a:gdLst/>
            <a:ahLst/>
            <a:cxnLst/>
            <a:rect l="l" t="t" r="r" b="b"/>
            <a:pathLst>
              <a:path w="2496185" h="2110104">
                <a:moveTo>
                  <a:pt x="0" y="2109670"/>
                </a:moveTo>
                <a:lnTo>
                  <a:pt x="23545" y="2104960"/>
                </a:lnTo>
                <a:lnTo>
                  <a:pt x="47090" y="2104960"/>
                </a:lnTo>
                <a:lnTo>
                  <a:pt x="70635" y="2104960"/>
                </a:lnTo>
                <a:lnTo>
                  <a:pt x="94180" y="2104960"/>
                </a:lnTo>
                <a:lnTo>
                  <a:pt x="117726" y="2100251"/>
                </a:lnTo>
                <a:lnTo>
                  <a:pt x="141271" y="2100251"/>
                </a:lnTo>
                <a:lnTo>
                  <a:pt x="164816" y="2100251"/>
                </a:lnTo>
                <a:lnTo>
                  <a:pt x="188361" y="2095542"/>
                </a:lnTo>
                <a:lnTo>
                  <a:pt x="211907" y="2090833"/>
                </a:lnTo>
                <a:lnTo>
                  <a:pt x="235452" y="2086124"/>
                </a:lnTo>
                <a:lnTo>
                  <a:pt x="258997" y="2081415"/>
                </a:lnTo>
                <a:lnTo>
                  <a:pt x="282542" y="2076706"/>
                </a:lnTo>
                <a:lnTo>
                  <a:pt x="306087" y="2067288"/>
                </a:lnTo>
                <a:lnTo>
                  <a:pt x="329633" y="2062579"/>
                </a:lnTo>
                <a:lnTo>
                  <a:pt x="353178" y="2048451"/>
                </a:lnTo>
                <a:lnTo>
                  <a:pt x="376723" y="2039033"/>
                </a:lnTo>
                <a:lnTo>
                  <a:pt x="400268" y="2024906"/>
                </a:lnTo>
                <a:lnTo>
                  <a:pt x="423814" y="2010779"/>
                </a:lnTo>
                <a:lnTo>
                  <a:pt x="447359" y="1991942"/>
                </a:lnTo>
                <a:lnTo>
                  <a:pt x="470904" y="1968397"/>
                </a:lnTo>
                <a:lnTo>
                  <a:pt x="475613" y="1958979"/>
                </a:lnTo>
                <a:lnTo>
                  <a:pt x="485031" y="1954270"/>
                </a:lnTo>
                <a:lnTo>
                  <a:pt x="494449" y="1944852"/>
                </a:lnTo>
                <a:lnTo>
                  <a:pt x="499158" y="1935433"/>
                </a:lnTo>
                <a:lnTo>
                  <a:pt x="508576" y="1926015"/>
                </a:lnTo>
                <a:lnTo>
                  <a:pt x="517995" y="1916597"/>
                </a:lnTo>
                <a:lnTo>
                  <a:pt x="522704" y="1907179"/>
                </a:lnTo>
                <a:lnTo>
                  <a:pt x="532122" y="1897761"/>
                </a:lnTo>
                <a:lnTo>
                  <a:pt x="541540" y="1883633"/>
                </a:lnTo>
                <a:lnTo>
                  <a:pt x="546249" y="1874215"/>
                </a:lnTo>
                <a:lnTo>
                  <a:pt x="555667" y="1860088"/>
                </a:lnTo>
                <a:lnTo>
                  <a:pt x="565085" y="1850670"/>
                </a:lnTo>
                <a:lnTo>
                  <a:pt x="569794" y="1836543"/>
                </a:lnTo>
                <a:lnTo>
                  <a:pt x="579212" y="1822415"/>
                </a:lnTo>
                <a:lnTo>
                  <a:pt x="588630" y="1812997"/>
                </a:lnTo>
                <a:lnTo>
                  <a:pt x="593339" y="1798870"/>
                </a:lnTo>
                <a:lnTo>
                  <a:pt x="602757" y="1784743"/>
                </a:lnTo>
                <a:lnTo>
                  <a:pt x="612175" y="1765906"/>
                </a:lnTo>
                <a:lnTo>
                  <a:pt x="616884" y="1751779"/>
                </a:lnTo>
                <a:lnTo>
                  <a:pt x="626303" y="1737652"/>
                </a:lnTo>
                <a:lnTo>
                  <a:pt x="635721" y="1718815"/>
                </a:lnTo>
                <a:lnTo>
                  <a:pt x="645139" y="1704688"/>
                </a:lnTo>
                <a:lnTo>
                  <a:pt x="649848" y="1685852"/>
                </a:lnTo>
                <a:lnTo>
                  <a:pt x="659266" y="1667016"/>
                </a:lnTo>
                <a:lnTo>
                  <a:pt x="668684" y="1648179"/>
                </a:lnTo>
                <a:lnTo>
                  <a:pt x="673393" y="1629343"/>
                </a:lnTo>
                <a:lnTo>
                  <a:pt x="682811" y="1610507"/>
                </a:lnTo>
                <a:lnTo>
                  <a:pt x="692229" y="1591670"/>
                </a:lnTo>
                <a:lnTo>
                  <a:pt x="696938" y="1568125"/>
                </a:lnTo>
                <a:lnTo>
                  <a:pt x="706356" y="1549288"/>
                </a:lnTo>
                <a:lnTo>
                  <a:pt x="715774" y="1525743"/>
                </a:lnTo>
                <a:lnTo>
                  <a:pt x="720483" y="1506907"/>
                </a:lnTo>
                <a:lnTo>
                  <a:pt x="729902" y="1483361"/>
                </a:lnTo>
                <a:lnTo>
                  <a:pt x="739320" y="1459816"/>
                </a:lnTo>
                <a:lnTo>
                  <a:pt x="744029" y="1436270"/>
                </a:lnTo>
                <a:lnTo>
                  <a:pt x="753447" y="1412725"/>
                </a:lnTo>
                <a:lnTo>
                  <a:pt x="762865" y="1389180"/>
                </a:lnTo>
                <a:lnTo>
                  <a:pt x="767574" y="1365634"/>
                </a:lnTo>
                <a:lnTo>
                  <a:pt x="776992" y="1337380"/>
                </a:lnTo>
                <a:lnTo>
                  <a:pt x="786410" y="1313834"/>
                </a:lnTo>
                <a:lnTo>
                  <a:pt x="791119" y="1285580"/>
                </a:lnTo>
                <a:lnTo>
                  <a:pt x="800537" y="1262034"/>
                </a:lnTo>
                <a:lnTo>
                  <a:pt x="809955" y="1233780"/>
                </a:lnTo>
                <a:lnTo>
                  <a:pt x="814664" y="1205525"/>
                </a:lnTo>
                <a:lnTo>
                  <a:pt x="824082" y="1177271"/>
                </a:lnTo>
                <a:lnTo>
                  <a:pt x="833501" y="1149016"/>
                </a:lnTo>
                <a:lnTo>
                  <a:pt x="838210" y="1120762"/>
                </a:lnTo>
                <a:lnTo>
                  <a:pt x="847628" y="1092507"/>
                </a:lnTo>
                <a:lnTo>
                  <a:pt x="857046" y="1064253"/>
                </a:lnTo>
                <a:lnTo>
                  <a:pt x="861755" y="1035998"/>
                </a:lnTo>
                <a:lnTo>
                  <a:pt x="871173" y="1007744"/>
                </a:lnTo>
                <a:lnTo>
                  <a:pt x="880591" y="979489"/>
                </a:lnTo>
                <a:lnTo>
                  <a:pt x="885300" y="946526"/>
                </a:lnTo>
                <a:lnTo>
                  <a:pt x="894718" y="918271"/>
                </a:lnTo>
                <a:lnTo>
                  <a:pt x="904136" y="890017"/>
                </a:lnTo>
                <a:lnTo>
                  <a:pt x="908845" y="861762"/>
                </a:lnTo>
                <a:lnTo>
                  <a:pt x="918263" y="828798"/>
                </a:lnTo>
                <a:lnTo>
                  <a:pt x="927681" y="800544"/>
                </a:lnTo>
                <a:lnTo>
                  <a:pt x="932391" y="772289"/>
                </a:lnTo>
                <a:lnTo>
                  <a:pt x="941809" y="739326"/>
                </a:lnTo>
                <a:lnTo>
                  <a:pt x="951227" y="711071"/>
                </a:lnTo>
                <a:lnTo>
                  <a:pt x="955936" y="682817"/>
                </a:lnTo>
                <a:lnTo>
                  <a:pt x="965354" y="654562"/>
                </a:lnTo>
                <a:lnTo>
                  <a:pt x="974772" y="621599"/>
                </a:lnTo>
                <a:lnTo>
                  <a:pt x="979481" y="593344"/>
                </a:lnTo>
                <a:lnTo>
                  <a:pt x="988899" y="565090"/>
                </a:lnTo>
                <a:lnTo>
                  <a:pt x="998317" y="536835"/>
                </a:lnTo>
                <a:lnTo>
                  <a:pt x="1003026" y="508581"/>
                </a:lnTo>
                <a:lnTo>
                  <a:pt x="1012444" y="480326"/>
                </a:lnTo>
                <a:lnTo>
                  <a:pt x="1021862" y="456781"/>
                </a:lnTo>
                <a:lnTo>
                  <a:pt x="1026571" y="428526"/>
                </a:lnTo>
                <a:lnTo>
                  <a:pt x="1035990" y="400272"/>
                </a:lnTo>
                <a:lnTo>
                  <a:pt x="1045408" y="376726"/>
                </a:lnTo>
                <a:lnTo>
                  <a:pt x="1054826" y="353181"/>
                </a:lnTo>
                <a:lnTo>
                  <a:pt x="1059535" y="329635"/>
                </a:lnTo>
                <a:lnTo>
                  <a:pt x="1068953" y="301381"/>
                </a:lnTo>
                <a:lnTo>
                  <a:pt x="1078371" y="282545"/>
                </a:lnTo>
                <a:lnTo>
                  <a:pt x="1083080" y="258999"/>
                </a:lnTo>
                <a:lnTo>
                  <a:pt x="1092498" y="235454"/>
                </a:lnTo>
                <a:lnTo>
                  <a:pt x="1101916" y="216617"/>
                </a:lnTo>
                <a:lnTo>
                  <a:pt x="1106625" y="197781"/>
                </a:lnTo>
                <a:lnTo>
                  <a:pt x="1116043" y="174236"/>
                </a:lnTo>
                <a:lnTo>
                  <a:pt x="1125461" y="160108"/>
                </a:lnTo>
                <a:lnTo>
                  <a:pt x="1130170" y="141272"/>
                </a:lnTo>
                <a:lnTo>
                  <a:pt x="1139589" y="122436"/>
                </a:lnTo>
                <a:lnTo>
                  <a:pt x="1149007" y="108308"/>
                </a:lnTo>
                <a:lnTo>
                  <a:pt x="1153716" y="94181"/>
                </a:lnTo>
                <a:lnTo>
                  <a:pt x="1163134" y="80054"/>
                </a:lnTo>
                <a:lnTo>
                  <a:pt x="1172552" y="65927"/>
                </a:lnTo>
                <a:lnTo>
                  <a:pt x="1177261" y="56509"/>
                </a:lnTo>
                <a:lnTo>
                  <a:pt x="1186679" y="47090"/>
                </a:lnTo>
                <a:lnTo>
                  <a:pt x="1196097" y="37672"/>
                </a:lnTo>
                <a:lnTo>
                  <a:pt x="1200806" y="28254"/>
                </a:lnTo>
                <a:lnTo>
                  <a:pt x="1210224" y="18836"/>
                </a:lnTo>
                <a:lnTo>
                  <a:pt x="1219642" y="14127"/>
                </a:lnTo>
                <a:lnTo>
                  <a:pt x="1224351" y="9418"/>
                </a:lnTo>
                <a:lnTo>
                  <a:pt x="1233769" y="4709"/>
                </a:lnTo>
                <a:lnTo>
                  <a:pt x="1243188" y="0"/>
                </a:lnTo>
                <a:lnTo>
                  <a:pt x="1247897" y="0"/>
                </a:lnTo>
                <a:lnTo>
                  <a:pt x="1257315" y="0"/>
                </a:lnTo>
                <a:lnTo>
                  <a:pt x="1266733" y="0"/>
                </a:lnTo>
                <a:lnTo>
                  <a:pt x="1271442" y="0"/>
                </a:lnTo>
                <a:lnTo>
                  <a:pt x="1280860" y="4709"/>
                </a:lnTo>
                <a:lnTo>
                  <a:pt x="1290278" y="9418"/>
                </a:lnTo>
                <a:lnTo>
                  <a:pt x="1294987" y="14127"/>
                </a:lnTo>
                <a:lnTo>
                  <a:pt x="1304405" y="18836"/>
                </a:lnTo>
                <a:lnTo>
                  <a:pt x="1313823" y="28254"/>
                </a:lnTo>
                <a:lnTo>
                  <a:pt x="1318532" y="37672"/>
                </a:lnTo>
                <a:lnTo>
                  <a:pt x="1327950" y="47090"/>
                </a:lnTo>
                <a:lnTo>
                  <a:pt x="1337368" y="56509"/>
                </a:lnTo>
                <a:lnTo>
                  <a:pt x="1342077" y="65927"/>
                </a:lnTo>
                <a:lnTo>
                  <a:pt x="1351496" y="80054"/>
                </a:lnTo>
                <a:lnTo>
                  <a:pt x="1360914" y="94181"/>
                </a:lnTo>
                <a:lnTo>
                  <a:pt x="1365623" y="108308"/>
                </a:lnTo>
                <a:lnTo>
                  <a:pt x="1375041" y="122436"/>
                </a:lnTo>
                <a:lnTo>
                  <a:pt x="1384459" y="141272"/>
                </a:lnTo>
                <a:lnTo>
                  <a:pt x="1389168" y="160108"/>
                </a:lnTo>
                <a:lnTo>
                  <a:pt x="1398586" y="174236"/>
                </a:lnTo>
                <a:lnTo>
                  <a:pt x="1408004" y="197781"/>
                </a:lnTo>
                <a:lnTo>
                  <a:pt x="1412713" y="216617"/>
                </a:lnTo>
                <a:lnTo>
                  <a:pt x="1422131" y="235454"/>
                </a:lnTo>
                <a:lnTo>
                  <a:pt x="1431549" y="258999"/>
                </a:lnTo>
                <a:lnTo>
                  <a:pt x="1436258" y="282545"/>
                </a:lnTo>
                <a:lnTo>
                  <a:pt x="1445676" y="301381"/>
                </a:lnTo>
                <a:lnTo>
                  <a:pt x="1455095" y="329635"/>
                </a:lnTo>
                <a:lnTo>
                  <a:pt x="1464513" y="353181"/>
                </a:lnTo>
                <a:lnTo>
                  <a:pt x="1469222" y="376726"/>
                </a:lnTo>
                <a:lnTo>
                  <a:pt x="1478640" y="400272"/>
                </a:lnTo>
                <a:lnTo>
                  <a:pt x="1488058" y="428526"/>
                </a:lnTo>
                <a:lnTo>
                  <a:pt x="1492767" y="456781"/>
                </a:lnTo>
                <a:lnTo>
                  <a:pt x="1502185" y="480326"/>
                </a:lnTo>
                <a:lnTo>
                  <a:pt x="1511603" y="508581"/>
                </a:lnTo>
                <a:lnTo>
                  <a:pt x="1516312" y="536835"/>
                </a:lnTo>
                <a:lnTo>
                  <a:pt x="1525730" y="565090"/>
                </a:lnTo>
                <a:lnTo>
                  <a:pt x="1535148" y="593344"/>
                </a:lnTo>
                <a:lnTo>
                  <a:pt x="1539857" y="621599"/>
                </a:lnTo>
                <a:lnTo>
                  <a:pt x="1549275" y="654562"/>
                </a:lnTo>
                <a:lnTo>
                  <a:pt x="1558694" y="682817"/>
                </a:lnTo>
                <a:lnTo>
                  <a:pt x="1563403" y="711071"/>
                </a:lnTo>
                <a:lnTo>
                  <a:pt x="1572821" y="739326"/>
                </a:lnTo>
                <a:lnTo>
                  <a:pt x="1582239" y="772289"/>
                </a:lnTo>
                <a:lnTo>
                  <a:pt x="1586948" y="800544"/>
                </a:lnTo>
                <a:lnTo>
                  <a:pt x="1596366" y="828798"/>
                </a:lnTo>
                <a:lnTo>
                  <a:pt x="1605784" y="861762"/>
                </a:lnTo>
                <a:lnTo>
                  <a:pt x="1610493" y="890017"/>
                </a:lnTo>
                <a:lnTo>
                  <a:pt x="1619911" y="918271"/>
                </a:lnTo>
                <a:lnTo>
                  <a:pt x="1629329" y="946526"/>
                </a:lnTo>
                <a:lnTo>
                  <a:pt x="1634038" y="979489"/>
                </a:lnTo>
                <a:lnTo>
                  <a:pt x="1643456" y="1007744"/>
                </a:lnTo>
                <a:lnTo>
                  <a:pt x="1652874" y="1035998"/>
                </a:lnTo>
                <a:lnTo>
                  <a:pt x="1657584" y="1064253"/>
                </a:lnTo>
                <a:lnTo>
                  <a:pt x="1667002" y="1092507"/>
                </a:lnTo>
                <a:lnTo>
                  <a:pt x="1676420" y="1120762"/>
                </a:lnTo>
                <a:lnTo>
                  <a:pt x="1681129" y="1149016"/>
                </a:lnTo>
                <a:lnTo>
                  <a:pt x="1690547" y="1177271"/>
                </a:lnTo>
                <a:lnTo>
                  <a:pt x="1699965" y="1205525"/>
                </a:lnTo>
                <a:lnTo>
                  <a:pt x="1704674" y="1233780"/>
                </a:lnTo>
                <a:lnTo>
                  <a:pt x="1714092" y="1262034"/>
                </a:lnTo>
                <a:lnTo>
                  <a:pt x="1723510" y="1285580"/>
                </a:lnTo>
                <a:lnTo>
                  <a:pt x="1728219" y="1313834"/>
                </a:lnTo>
                <a:lnTo>
                  <a:pt x="1737637" y="1337380"/>
                </a:lnTo>
                <a:lnTo>
                  <a:pt x="1747055" y="1365634"/>
                </a:lnTo>
                <a:lnTo>
                  <a:pt x="1751764" y="1389180"/>
                </a:lnTo>
                <a:lnTo>
                  <a:pt x="1761183" y="1412725"/>
                </a:lnTo>
                <a:lnTo>
                  <a:pt x="1770601" y="1436270"/>
                </a:lnTo>
                <a:lnTo>
                  <a:pt x="1775310" y="1459816"/>
                </a:lnTo>
                <a:lnTo>
                  <a:pt x="1784728" y="1483361"/>
                </a:lnTo>
                <a:lnTo>
                  <a:pt x="1794146" y="1506907"/>
                </a:lnTo>
                <a:lnTo>
                  <a:pt x="1798855" y="1525743"/>
                </a:lnTo>
                <a:lnTo>
                  <a:pt x="1808273" y="1549288"/>
                </a:lnTo>
                <a:lnTo>
                  <a:pt x="1817691" y="1568125"/>
                </a:lnTo>
                <a:lnTo>
                  <a:pt x="1822400" y="1591670"/>
                </a:lnTo>
                <a:lnTo>
                  <a:pt x="1831818" y="1610507"/>
                </a:lnTo>
                <a:lnTo>
                  <a:pt x="1841236" y="1629343"/>
                </a:lnTo>
                <a:lnTo>
                  <a:pt x="1845945" y="1648179"/>
                </a:lnTo>
                <a:lnTo>
                  <a:pt x="1855363" y="1667016"/>
                </a:lnTo>
                <a:lnTo>
                  <a:pt x="1864782" y="1685852"/>
                </a:lnTo>
                <a:lnTo>
                  <a:pt x="1874200" y="1704688"/>
                </a:lnTo>
                <a:lnTo>
                  <a:pt x="1878909" y="1718815"/>
                </a:lnTo>
                <a:lnTo>
                  <a:pt x="1888327" y="1737652"/>
                </a:lnTo>
                <a:lnTo>
                  <a:pt x="1897745" y="1751779"/>
                </a:lnTo>
                <a:lnTo>
                  <a:pt x="1902454" y="1765906"/>
                </a:lnTo>
                <a:lnTo>
                  <a:pt x="1911872" y="1784743"/>
                </a:lnTo>
                <a:lnTo>
                  <a:pt x="1921290" y="1798870"/>
                </a:lnTo>
                <a:lnTo>
                  <a:pt x="1925999" y="1812997"/>
                </a:lnTo>
                <a:lnTo>
                  <a:pt x="1935417" y="1822415"/>
                </a:lnTo>
                <a:lnTo>
                  <a:pt x="1944835" y="1836543"/>
                </a:lnTo>
                <a:lnTo>
                  <a:pt x="1949544" y="1850670"/>
                </a:lnTo>
                <a:lnTo>
                  <a:pt x="1958962" y="1860088"/>
                </a:lnTo>
                <a:lnTo>
                  <a:pt x="1968381" y="1874215"/>
                </a:lnTo>
                <a:lnTo>
                  <a:pt x="1973090" y="1883633"/>
                </a:lnTo>
                <a:lnTo>
                  <a:pt x="1982508" y="1897761"/>
                </a:lnTo>
                <a:lnTo>
                  <a:pt x="1991926" y="1907179"/>
                </a:lnTo>
                <a:lnTo>
                  <a:pt x="1996635" y="1916597"/>
                </a:lnTo>
                <a:lnTo>
                  <a:pt x="2006053" y="1926015"/>
                </a:lnTo>
                <a:lnTo>
                  <a:pt x="2015471" y="1935433"/>
                </a:lnTo>
                <a:lnTo>
                  <a:pt x="2020180" y="1944852"/>
                </a:lnTo>
                <a:lnTo>
                  <a:pt x="2029598" y="1954270"/>
                </a:lnTo>
                <a:lnTo>
                  <a:pt x="2039016" y="1958979"/>
                </a:lnTo>
                <a:lnTo>
                  <a:pt x="2043725" y="1968397"/>
                </a:lnTo>
                <a:lnTo>
                  <a:pt x="2067270" y="1991942"/>
                </a:lnTo>
                <a:lnTo>
                  <a:pt x="2090816" y="2010779"/>
                </a:lnTo>
                <a:lnTo>
                  <a:pt x="2114361" y="2024906"/>
                </a:lnTo>
                <a:lnTo>
                  <a:pt x="2137906" y="2039033"/>
                </a:lnTo>
                <a:lnTo>
                  <a:pt x="2161451" y="2048451"/>
                </a:lnTo>
                <a:lnTo>
                  <a:pt x="2184997" y="2062579"/>
                </a:lnTo>
                <a:lnTo>
                  <a:pt x="2208542" y="2067288"/>
                </a:lnTo>
                <a:lnTo>
                  <a:pt x="2232087" y="2076706"/>
                </a:lnTo>
                <a:lnTo>
                  <a:pt x="2255632" y="2081415"/>
                </a:lnTo>
                <a:lnTo>
                  <a:pt x="2279178" y="2086124"/>
                </a:lnTo>
                <a:lnTo>
                  <a:pt x="2302723" y="2090833"/>
                </a:lnTo>
                <a:lnTo>
                  <a:pt x="2326268" y="2095542"/>
                </a:lnTo>
                <a:lnTo>
                  <a:pt x="2349813" y="2100251"/>
                </a:lnTo>
                <a:lnTo>
                  <a:pt x="2373358" y="2100251"/>
                </a:lnTo>
                <a:lnTo>
                  <a:pt x="2396904" y="2100251"/>
                </a:lnTo>
                <a:lnTo>
                  <a:pt x="2420449" y="2104960"/>
                </a:lnTo>
                <a:lnTo>
                  <a:pt x="2443994" y="2104960"/>
                </a:lnTo>
                <a:lnTo>
                  <a:pt x="2467539" y="2104960"/>
                </a:lnTo>
                <a:lnTo>
                  <a:pt x="2491085" y="2104960"/>
                </a:lnTo>
                <a:lnTo>
                  <a:pt x="2495791" y="2105902"/>
                </a:lnTo>
              </a:path>
            </a:pathLst>
          </a:custGeom>
          <a:ln w="9418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473594" y="1846600"/>
            <a:ext cx="2307590" cy="2303145"/>
          </a:xfrm>
          <a:custGeom>
            <a:avLst/>
            <a:gdLst/>
            <a:ahLst/>
            <a:cxnLst/>
            <a:rect l="l" t="t" r="r" b="b"/>
            <a:pathLst>
              <a:path w="2307590" h="2303145">
                <a:moveTo>
                  <a:pt x="0" y="2302742"/>
                </a:moveTo>
                <a:lnTo>
                  <a:pt x="23545" y="2298033"/>
                </a:lnTo>
                <a:lnTo>
                  <a:pt x="42381" y="2298033"/>
                </a:lnTo>
                <a:lnTo>
                  <a:pt x="65926" y="2298033"/>
                </a:lnTo>
                <a:lnTo>
                  <a:pt x="84762" y="2298033"/>
                </a:lnTo>
                <a:lnTo>
                  <a:pt x="108308" y="2293324"/>
                </a:lnTo>
                <a:lnTo>
                  <a:pt x="127144" y="2293324"/>
                </a:lnTo>
                <a:lnTo>
                  <a:pt x="150689" y="2288615"/>
                </a:lnTo>
                <a:lnTo>
                  <a:pt x="174234" y="2288615"/>
                </a:lnTo>
                <a:lnTo>
                  <a:pt x="193070" y="2283906"/>
                </a:lnTo>
                <a:lnTo>
                  <a:pt x="216616" y="2279197"/>
                </a:lnTo>
                <a:lnTo>
                  <a:pt x="235452" y="2274488"/>
                </a:lnTo>
                <a:lnTo>
                  <a:pt x="258997" y="2265069"/>
                </a:lnTo>
                <a:lnTo>
                  <a:pt x="282542" y="2260360"/>
                </a:lnTo>
                <a:lnTo>
                  <a:pt x="301378" y="2250942"/>
                </a:lnTo>
                <a:lnTo>
                  <a:pt x="324924" y="2236815"/>
                </a:lnTo>
                <a:lnTo>
                  <a:pt x="343760" y="2227397"/>
                </a:lnTo>
                <a:lnTo>
                  <a:pt x="367305" y="2208560"/>
                </a:lnTo>
                <a:lnTo>
                  <a:pt x="390850" y="2194433"/>
                </a:lnTo>
                <a:lnTo>
                  <a:pt x="409686" y="2170888"/>
                </a:lnTo>
                <a:lnTo>
                  <a:pt x="433232" y="2147342"/>
                </a:lnTo>
                <a:lnTo>
                  <a:pt x="437941" y="2142633"/>
                </a:lnTo>
                <a:lnTo>
                  <a:pt x="447359" y="2133215"/>
                </a:lnTo>
                <a:lnTo>
                  <a:pt x="452068" y="2123797"/>
                </a:lnTo>
                <a:lnTo>
                  <a:pt x="461486" y="2114379"/>
                </a:lnTo>
                <a:lnTo>
                  <a:pt x="466195" y="2100251"/>
                </a:lnTo>
                <a:lnTo>
                  <a:pt x="475613" y="2090833"/>
                </a:lnTo>
                <a:lnTo>
                  <a:pt x="480322" y="2081415"/>
                </a:lnTo>
                <a:lnTo>
                  <a:pt x="489740" y="2067288"/>
                </a:lnTo>
                <a:lnTo>
                  <a:pt x="499158" y="2057870"/>
                </a:lnTo>
                <a:lnTo>
                  <a:pt x="503867" y="2043742"/>
                </a:lnTo>
                <a:lnTo>
                  <a:pt x="513285" y="2034324"/>
                </a:lnTo>
                <a:lnTo>
                  <a:pt x="517995" y="2020197"/>
                </a:lnTo>
                <a:lnTo>
                  <a:pt x="527413" y="2006070"/>
                </a:lnTo>
                <a:lnTo>
                  <a:pt x="532122" y="1991942"/>
                </a:lnTo>
                <a:lnTo>
                  <a:pt x="541540" y="1977815"/>
                </a:lnTo>
                <a:lnTo>
                  <a:pt x="546249" y="1963688"/>
                </a:lnTo>
                <a:lnTo>
                  <a:pt x="555667" y="1944852"/>
                </a:lnTo>
                <a:lnTo>
                  <a:pt x="560376" y="1930724"/>
                </a:lnTo>
                <a:lnTo>
                  <a:pt x="569794" y="1911888"/>
                </a:lnTo>
                <a:lnTo>
                  <a:pt x="574503" y="1893052"/>
                </a:lnTo>
                <a:lnTo>
                  <a:pt x="583921" y="1878924"/>
                </a:lnTo>
                <a:lnTo>
                  <a:pt x="588630" y="1860088"/>
                </a:lnTo>
                <a:lnTo>
                  <a:pt x="598048" y="1841252"/>
                </a:lnTo>
                <a:lnTo>
                  <a:pt x="602757" y="1822415"/>
                </a:lnTo>
                <a:lnTo>
                  <a:pt x="612175" y="1798870"/>
                </a:lnTo>
                <a:lnTo>
                  <a:pt x="621594" y="1780034"/>
                </a:lnTo>
                <a:lnTo>
                  <a:pt x="626303" y="1756488"/>
                </a:lnTo>
                <a:lnTo>
                  <a:pt x="635721" y="1737652"/>
                </a:lnTo>
                <a:lnTo>
                  <a:pt x="640430" y="1714106"/>
                </a:lnTo>
                <a:lnTo>
                  <a:pt x="649848" y="1690561"/>
                </a:lnTo>
                <a:lnTo>
                  <a:pt x="654557" y="1667016"/>
                </a:lnTo>
                <a:lnTo>
                  <a:pt x="663975" y="1643470"/>
                </a:lnTo>
                <a:lnTo>
                  <a:pt x="668684" y="1619925"/>
                </a:lnTo>
                <a:lnTo>
                  <a:pt x="678102" y="1596379"/>
                </a:lnTo>
                <a:lnTo>
                  <a:pt x="682811" y="1568125"/>
                </a:lnTo>
                <a:lnTo>
                  <a:pt x="692229" y="1544579"/>
                </a:lnTo>
                <a:lnTo>
                  <a:pt x="696938" y="1516325"/>
                </a:lnTo>
                <a:lnTo>
                  <a:pt x="706356" y="1488070"/>
                </a:lnTo>
                <a:lnTo>
                  <a:pt x="711065" y="1459816"/>
                </a:lnTo>
                <a:lnTo>
                  <a:pt x="720483" y="1431561"/>
                </a:lnTo>
                <a:lnTo>
                  <a:pt x="729902" y="1403307"/>
                </a:lnTo>
                <a:lnTo>
                  <a:pt x="734611" y="1375052"/>
                </a:lnTo>
                <a:lnTo>
                  <a:pt x="744029" y="1346798"/>
                </a:lnTo>
                <a:lnTo>
                  <a:pt x="748738" y="1318543"/>
                </a:lnTo>
                <a:lnTo>
                  <a:pt x="758156" y="1285580"/>
                </a:lnTo>
                <a:lnTo>
                  <a:pt x="762865" y="1257325"/>
                </a:lnTo>
                <a:lnTo>
                  <a:pt x="772283" y="1224362"/>
                </a:lnTo>
                <a:lnTo>
                  <a:pt x="776992" y="1196107"/>
                </a:lnTo>
                <a:lnTo>
                  <a:pt x="786410" y="1163143"/>
                </a:lnTo>
                <a:lnTo>
                  <a:pt x="791119" y="1130180"/>
                </a:lnTo>
                <a:lnTo>
                  <a:pt x="800537" y="1101925"/>
                </a:lnTo>
                <a:lnTo>
                  <a:pt x="805246" y="1068962"/>
                </a:lnTo>
                <a:lnTo>
                  <a:pt x="814664" y="1035998"/>
                </a:lnTo>
                <a:lnTo>
                  <a:pt x="819373" y="1003035"/>
                </a:lnTo>
                <a:lnTo>
                  <a:pt x="828792" y="970071"/>
                </a:lnTo>
                <a:lnTo>
                  <a:pt x="838210" y="937107"/>
                </a:lnTo>
                <a:lnTo>
                  <a:pt x="842919" y="904144"/>
                </a:lnTo>
                <a:lnTo>
                  <a:pt x="852337" y="875889"/>
                </a:lnTo>
                <a:lnTo>
                  <a:pt x="857046" y="842926"/>
                </a:lnTo>
                <a:lnTo>
                  <a:pt x="866464" y="809962"/>
                </a:lnTo>
                <a:lnTo>
                  <a:pt x="871173" y="776999"/>
                </a:lnTo>
                <a:lnTo>
                  <a:pt x="880591" y="744035"/>
                </a:lnTo>
                <a:lnTo>
                  <a:pt x="885300" y="711071"/>
                </a:lnTo>
                <a:lnTo>
                  <a:pt x="894718" y="682817"/>
                </a:lnTo>
                <a:lnTo>
                  <a:pt x="899427" y="649853"/>
                </a:lnTo>
                <a:lnTo>
                  <a:pt x="908845" y="616890"/>
                </a:lnTo>
                <a:lnTo>
                  <a:pt x="913554" y="588635"/>
                </a:lnTo>
                <a:lnTo>
                  <a:pt x="922972" y="555672"/>
                </a:lnTo>
                <a:lnTo>
                  <a:pt x="927681" y="527417"/>
                </a:lnTo>
                <a:lnTo>
                  <a:pt x="937100" y="499163"/>
                </a:lnTo>
                <a:lnTo>
                  <a:pt x="946518" y="466199"/>
                </a:lnTo>
                <a:lnTo>
                  <a:pt x="951227" y="437944"/>
                </a:lnTo>
                <a:lnTo>
                  <a:pt x="960645" y="409690"/>
                </a:lnTo>
                <a:lnTo>
                  <a:pt x="965354" y="386144"/>
                </a:lnTo>
                <a:lnTo>
                  <a:pt x="974772" y="357890"/>
                </a:lnTo>
                <a:lnTo>
                  <a:pt x="979481" y="329635"/>
                </a:lnTo>
                <a:lnTo>
                  <a:pt x="988899" y="306090"/>
                </a:lnTo>
                <a:lnTo>
                  <a:pt x="993608" y="282545"/>
                </a:lnTo>
                <a:lnTo>
                  <a:pt x="1003026" y="258999"/>
                </a:lnTo>
                <a:lnTo>
                  <a:pt x="1007735" y="235454"/>
                </a:lnTo>
                <a:lnTo>
                  <a:pt x="1017153" y="211908"/>
                </a:lnTo>
                <a:lnTo>
                  <a:pt x="1021862" y="193072"/>
                </a:lnTo>
                <a:lnTo>
                  <a:pt x="1031280" y="174236"/>
                </a:lnTo>
                <a:lnTo>
                  <a:pt x="1035990" y="155399"/>
                </a:lnTo>
                <a:lnTo>
                  <a:pt x="1045408" y="136563"/>
                </a:lnTo>
                <a:lnTo>
                  <a:pt x="1054826" y="117727"/>
                </a:lnTo>
                <a:lnTo>
                  <a:pt x="1059535" y="103599"/>
                </a:lnTo>
                <a:lnTo>
                  <a:pt x="1068953" y="89472"/>
                </a:lnTo>
                <a:lnTo>
                  <a:pt x="1073662" y="75345"/>
                </a:lnTo>
                <a:lnTo>
                  <a:pt x="1083080" y="61218"/>
                </a:lnTo>
                <a:lnTo>
                  <a:pt x="1087789" y="47090"/>
                </a:lnTo>
                <a:lnTo>
                  <a:pt x="1097207" y="37672"/>
                </a:lnTo>
                <a:lnTo>
                  <a:pt x="1101916" y="28254"/>
                </a:lnTo>
                <a:lnTo>
                  <a:pt x="1111334" y="23545"/>
                </a:lnTo>
                <a:lnTo>
                  <a:pt x="1116043" y="14127"/>
                </a:lnTo>
                <a:lnTo>
                  <a:pt x="1125461" y="9418"/>
                </a:lnTo>
                <a:lnTo>
                  <a:pt x="1130170" y="4709"/>
                </a:lnTo>
                <a:lnTo>
                  <a:pt x="1139589" y="0"/>
                </a:lnTo>
                <a:lnTo>
                  <a:pt x="1144298" y="0"/>
                </a:lnTo>
                <a:lnTo>
                  <a:pt x="1153716" y="0"/>
                </a:lnTo>
                <a:lnTo>
                  <a:pt x="1163134" y="0"/>
                </a:lnTo>
                <a:lnTo>
                  <a:pt x="1167843" y="0"/>
                </a:lnTo>
                <a:lnTo>
                  <a:pt x="1177261" y="4709"/>
                </a:lnTo>
                <a:lnTo>
                  <a:pt x="1181970" y="9418"/>
                </a:lnTo>
                <a:lnTo>
                  <a:pt x="1191388" y="14127"/>
                </a:lnTo>
                <a:lnTo>
                  <a:pt x="1196097" y="23545"/>
                </a:lnTo>
                <a:lnTo>
                  <a:pt x="1205515" y="28254"/>
                </a:lnTo>
                <a:lnTo>
                  <a:pt x="1210224" y="37672"/>
                </a:lnTo>
                <a:lnTo>
                  <a:pt x="1219642" y="47090"/>
                </a:lnTo>
                <a:lnTo>
                  <a:pt x="1224351" y="61218"/>
                </a:lnTo>
                <a:lnTo>
                  <a:pt x="1233769" y="75345"/>
                </a:lnTo>
                <a:lnTo>
                  <a:pt x="1238478" y="89472"/>
                </a:lnTo>
                <a:lnTo>
                  <a:pt x="1247897" y="103599"/>
                </a:lnTo>
                <a:lnTo>
                  <a:pt x="1252606" y="117727"/>
                </a:lnTo>
                <a:lnTo>
                  <a:pt x="1262024" y="136563"/>
                </a:lnTo>
                <a:lnTo>
                  <a:pt x="1271442" y="155399"/>
                </a:lnTo>
                <a:lnTo>
                  <a:pt x="1276151" y="174236"/>
                </a:lnTo>
                <a:lnTo>
                  <a:pt x="1285569" y="193072"/>
                </a:lnTo>
                <a:lnTo>
                  <a:pt x="1290278" y="211908"/>
                </a:lnTo>
                <a:lnTo>
                  <a:pt x="1299696" y="235454"/>
                </a:lnTo>
                <a:lnTo>
                  <a:pt x="1304405" y="258999"/>
                </a:lnTo>
                <a:lnTo>
                  <a:pt x="1313823" y="282545"/>
                </a:lnTo>
                <a:lnTo>
                  <a:pt x="1318532" y="306090"/>
                </a:lnTo>
                <a:lnTo>
                  <a:pt x="1327950" y="329635"/>
                </a:lnTo>
                <a:lnTo>
                  <a:pt x="1332659" y="357890"/>
                </a:lnTo>
                <a:lnTo>
                  <a:pt x="1342077" y="386144"/>
                </a:lnTo>
                <a:lnTo>
                  <a:pt x="1346787" y="409690"/>
                </a:lnTo>
                <a:lnTo>
                  <a:pt x="1356205" y="437944"/>
                </a:lnTo>
                <a:lnTo>
                  <a:pt x="1360914" y="466199"/>
                </a:lnTo>
                <a:lnTo>
                  <a:pt x="1370332" y="499163"/>
                </a:lnTo>
                <a:lnTo>
                  <a:pt x="1379750" y="527417"/>
                </a:lnTo>
                <a:lnTo>
                  <a:pt x="1384459" y="555672"/>
                </a:lnTo>
                <a:lnTo>
                  <a:pt x="1393877" y="588635"/>
                </a:lnTo>
                <a:lnTo>
                  <a:pt x="1398586" y="616890"/>
                </a:lnTo>
                <a:lnTo>
                  <a:pt x="1408004" y="649853"/>
                </a:lnTo>
                <a:lnTo>
                  <a:pt x="1412713" y="682817"/>
                </a:lnTo>
                <a:lnTo>
                  <a:pt x="1422131" y="711071"/>
                </a:lnTo>
                <a:lnTo>
                  <a:pt x="1426840" y="744035"/>
                </a:lnTo>
                <a:lnTo>
                  <a:pt x="1436258" y="776999"/>
                </a:lnTo>
                <a:lnTo>
                  <a:pt x="1440967" y="809962"/>
                </a:lnTo>
                <a:lnTo>
                  <a:pt x="1450386" y="842926"/>
                </a:lnTo>
                <a:lnTo>
                  <a:pt x="1455095" y="875889"/>
                </a:lnTo>
                <a:lnTo>
                  <a:pt x="1464513" y="904144"/>
                </a:lnTo>
                <a:lnTo>
                  <a:pt x="1469222" y="937107"/>
                </a:lnTo>
                <a:lnTo>
                  <a:pt x="1478640" y="970071"/>
                </a:lnTo>
                <a:lnTo>
                  <a:pt x="1488058" y="1003035"/>
                </a:lnTo>
                <a:lnTo>
                  <a:pt x="1492767" y="1035998"/>
                </a:lnTo>
                <a:lnTo>
                  <a:pt x="1502185" y="1068962"/>
                </a:lnTo>
                <a:lnTo>
                  <a:pt x="1506894" y="1101925"/>
                </a:lnTo>
                <a:lnTo>
                  <a:pt x="1516312" y="1130180"/>
                </a:lnTo>
                <a:lnTo>
                  <a:pt x="1521021" y="1163143"/>
                </a:lnTo>
                <a:lnTo>
                  <a:pt x="1530439" y="1196107"/>
                </a:lnTo>
                <a:lnTo>
                  <a:pt x="1535148" y="1224362"/>
                </a:lnTo>
                <a:lnTo>
                  <a:pt x="1544566" y="1257325"/>
                </a:lnTo>
                <a:lnTo>
                  <a:pt x="1549275" y="1285580"/>
                </a:lnTo>
                <a:lnTo>
                  <a:pt x="1558694" y="1318543"/>
                </a:lnTo>
                <a:lnTo>
                  <a:pt x="1563403" y="1346798"/>
                </a:lnTo>
                <a:lnTo>
                  <a:pt x="1572821" y="1375052"/>
                </a:lnTo>
                <a:lnTo>
                  <a:pt x="1577530" y="1403307"/>
                </a:lnTo>
                <a:lnTo>
                  <a:pt x="1586948" y="1431561"/>
                </a:lnTo>
                <a:lnTo>
                  <a:pt x="1596366" y="1459816"/>
                </a:lnTo>
                <a:lnTo>
                  <a:pt x="1601075" y="1488070"/>
                </a:lnTo>
                <a:lnTo>
                  <a:pt x="1610493" y="1516325"/>
                </a:lnTo>
                <a:lnTo>
                  <a:pt x="1615202" y="1544579"/>
                </a:lnTo>
                <a:lnTo>
                  <a:pt x="1624620" y="1568125"/>
                </a:lnTo>
                <a:lnTo>
                  <a:pt x="1629329" y="1596379"/>
                </a:lnTo>
                <a:lnTo>
                  <a:pt x="1638747" y="1619925"/>
                </a:lnTo>
                <a:lnTo>
                  <a:pt x="1643456" y="1643470"/>
                </a:lnTo>
                <a:lnTo>
                  <a:pt x="1652874" y="1667016"/>
                </a:lnTo>
                <a:lnTo>
                  <a:pt x="1657584" y="1690561"/>
                </a:lnTo>
                <a:lnTo>
                  <a:pt x="1667002" y="1714106"/>
                </a:lnTo>
                <a:lnTo>
                  <a:pt x="1671711" y="1737652"/>
                </a:lnTo>
                <a:lnTo>
                  <a:pt x="1681129" y="1756488"/>
                </a:lnTo>
                <a:lnTo>
                  <a:pt x="1685838" y="1780034"/>
                </a:lnTo>
                <a:lnTo>
                  <a:pt x="1695256" y="1798870"/>
                </a:lnTo>
                <a:lnTo>
                  <a:pt x="1704674" y="1822415"/>
                </a:lnTo>
                <a:lnTo>
                  <a:pt x="1709383" y="1841252"/>
                </a:lnTo>
                <a:lnTo>
                  <a:pt x="1718801" y="1860088"/>
                </a:lnTo>
                <a:lnTo>
                  <a:pt x="1723510" y="1878924"/>
                </a:lnTo>
                <a:lnTo>
                  <a:pt x="1732928" y="1893052"/>
                </a:lnTo>
                <a:lnTo>
                  <a:pt x="1737637" y="1911888"/>
                </a:lnTo>
                <a:lnTo>
                  <a:pt x="1747055" y="1930724"/>
                </a:lnTo>
                <a:lnTo>
                  <a:pt x="1751764" y="1944852"/>
                </a:lnTo>
                <a:lnTo>
                  <a:pt x="1761183" y="1963688"/>
                </a:lnTo>
                <a:lnTo>
                  <a:pt x="1765892" y="1977815"/>
                </a:lnTo>
                <a:lnTo>
                  <a:pt x="1775310" y="1991942"/>
                </a:lnTo>
                <a:lnTo>
                  <a:pt x="1780019" y="2006070"/>
                </a:lnTo>
                <a:lnTo>
                  <a:pt x="1789437" y="2020197"/>
                </a:lnTo>
                <a:lnTo>
                  <a:pt x="1794146" y="2034324"/>
                </a:lnTo>
                <a:lnTo>
                  <a:pt x="1803564" y="2043742"/>
                </a:lnTo>
                <a:lnTo>
                  <a:pt x="1812982" y="2057870"/>
                </a:lnTo>
                <a:lnTo>
                  <a:pt x="1817691" y="2067288"/>
                </a:lnTo>
                <a:lnTo>
                  <a:pt x="1827109" y="2081415"/>
                </a:lnTo>
                <a:lnTo>
                  <a:pt x="1831818" y="2090833"/>
                </a:lnTo>
                <a:lnTo>
                  <a:pt x="1841236" y="2100251"/>
                </a:lnTo>
                <a:lnTo>
                  <a:pt x="1845945" y="2114379"/>
                </a:lnTo>
                <a:lnTo>
                  <a:pt x="1855363" y="2123797"/>
                </a:lnTo>
                <a:lnTo>
                  <a:pt x="1860072" y="2133215"/>
                </a:lnTo>
                <a:lnTo>
                  <a:pt x="1869491" y="2142633"/>
                </a:lnTo>
                <a:lnTo>
                  <a:pt x="1874200" y="2147342"/>
                </a:lnTo>
                <a:lnTo>
                  <a:pt x="1897745" y="2170888"/>
                </a:lnTo>
                <a:lnTo>
                  <a:pt x="1916581" y="2194433"/>
                </a:lnTo>
                <a:lnTo>
                  <a:pt x="1940126" y="2208560"/>
                </a:lnTo>
                <a:lnTo>
                  <a:pt x="1963671" y="2227397"/>
                </a:lnTo>
                <a:lnTo>
                  <a:pt x="1982508" y="2236815"/>
                </a:lnTo>
                <a:lnTo>
                  <a:pt x="2006053" y="2250942"/>
                </a:lnTo>
                <a:lnTo>
                  <a:pt x="2024889" y="2260360"/>
                </a:lnTo>
                <a:lnTo>
                  <a:pt x="2048434" y="2265069"/>
                </a:lnTo>
                <a:lnTo>
                  <a:pt x="2071980" y="2274488"/>
                </a:lnTo>
                <a:lnTo>
                  <a:pt x="2090816" y="2279197"/>
                </a:lnTo>
                <a:lnTo>
                  <a:pt x="2114361" y="2283906"/>
                </a:lnTo>
                <a:lnTo>
                  <a:pt x="2133197" y="2288615"/>
                </a:lnTo>
                <a:lnTo>
                  <a:pt x="2156742" y="2288615"/>
                </a:lnTo>
                <a:lnTo>
                  <a:pt x="2180288" y="2293324"/>
                </a:lnTo>
                <a:lnTo>
                  <a:pt x="2199124" y="2293324"/>
                </a:lnTo>
                <a:lnTo>
                  <a:pt x="2222669" y="2298033"/>
                </a:lnTo>
                <a:lnTo>
                  <a:pt x="2241505" y="2298033"/>
                </a:lnTo>
                <a:lnTo>
                  <a:pt x="2265050" y="2298033"/>
                </a:lnTo>
                <a:lnTo>
                  <a:pt x="2283887" y="2298033"/>
                </a:lnTo>
                <a:lnTo>
                  <a:pt x="2307432" y="2302742"/>
                </a:lnTo>
              </a:path>
            </a:pathLst>
          </a:custGeom>
          <a:ln w="9418">
            <a:solidFill>
              <a:srgbClr val="50505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5988225" y="1719481"/>
            <a:ext cx="739775" cy="259079"/>
          </a:xfrm>
          <a:prstGeom prst="rect">
            <a:avLst/>
          </a:prstGeom>
          <a:solidFill>
            <a:srgbClr val="FFFFFF"/>
          </a:solidFill>
          <a:ln w="4709">
            <a:solidFill>
              <a:srgbClr val="9A9A9A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27940">
              <a:lnSpc>
                <a:spcPts val="830"/>
              </a:lnSpc>
              <a:spcBef>
                <a:spcPts val="75"/>
              </a:spcBef>
              <a:tabLst>
                <a:tab pos="267970" algn="l"/>
              </a:tabLst>
            </a:pPr>
            <a:r>
              <a:rPr sz="700" b="1" u="sng" dirty="0">
                <a:uFill>
                  <a:solidFill>
                    <a:srgbClr val="931313"/>
                  </a:solidFill>
                </a:uFill>
                <a:latin typeface="Segoe UI"/>
                <a:cs typeface="Segoe UI"/>
              </a:rPr>
              <a:t> 	</a:t>
            </a:r>
            <a:r>
              <a:rPr sz="700" b="1" dirty="0">
                <a:latin typeface="Segoe UI"/>
                <a:cs typeface="Segoe UI"/>
              </a:rPr>
              <a:t> </a:t>
            </a:r>
            <a:r>
              <a:rPr sz="700" b="1" spc="-20" dirty="0">
                <a:latin typeface="Segoe UI"/>
                <a:cs typeface="Segoe UI"/>
              </a:rPr>
              <a:t> </a:t>
            </a:r>
            <a:r>
              <a:rPr sz="700" b="1" spc="-15" dirty="0">
                <a:latin typeface="Segoe UI"/>
                <a:cs typeface="Segoe UI"/>
              </a:rPr>
              <a:t>Overall</a:t>
            </a:r>
            <a:endParaRPr sz="700">
              <a:latin typeface="Segoe UI"/>
              <a:cs typeface="Segoe UI"/>
            </a:endParaRPr>
          </a:p>
          <a:p>
            <a:pPr marL="27940">
              <a:lnSpc>
                <a:spcPts val="830"/>
              </a:lnSpc>
              <a:tabLst>
                <a:tab pos="267970" algn="l"/>
              </a:tabLst>
            </a:pPr>
            <a:r>
              <a:rPr sz="700" b="1" u="dash" dirty="0">
                <a:uFill>
                  <a:solidFill>
                    <a:srgbClr val="505050"/>
                  </a:solidFill>
                </a:uFill>
                <a:latin typeface="Segoe UI"/>
                <a:cs typeface="Segoe UI"/>
              </a:rPr>
              <a:t> 	</a:t>
            </a:r>
            <a:r>
              <a:rPr sz="700" b="1" dirty="0">
                <a:latin typeface="Segoe UI"/>
                <a:cs typeface="Segoe UI"/>
              </a:rPr>
              <a:t> </a:t>
            </a:r>
            <a:r>
              <a:rPr sz="700" b="1" spc="-20" dirty="0">
                <a:latin typeface="Segoe UI"/>
                <a:cs typeface="Segoe UI"/>
              </a:rPr>
              <a:t> Within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825173" y="1019256"/>
            <a:ext cx="3175635" cy="4692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b="1" spc="-25" dirty="0">
                <a:solidFill>
                  <a:srgbClr val="0A0873"/>
                </a:solidFill>
                <a:latin typeface="Segoe UI"/>
                <a:cs typeface="Segoe UI"/>
              </a:rPr>
              <a:t>Process Capability </a:t>
            </a:r>
            <a:r>
              <a:rPr sz="1400" b="1" spc="-30" dirty="0">
                <a:solidFill>
                  <a:srgbClr val="0A0873"/>
                </a:solidFill>
                <a:latin typeface="Segoe UI"/>
                <a:cs typeface="Segoe UI"/>
              </a:rPr>
              <a:t>Report </a:t>
            </a:r>
            <a:r>
              <a:rPr sz="1400" b="1" spc="-35" dirty="0">
                <a:solidFill>
                  <a:srgbClr val="0A0873"/>
                </a:solidFill>
                <a:latin typeface="Segoe UI"/>
                <a:cs typeface="Segoe UI"/>
              </a:rPr>
              <a:t>for</a:t>
            </a:r>
            <a:r>
              <a:rPr sz="1400" b="1" spc="30" dirty="0">
                <a:solidFill>
                  <a:srgbClr val="0A0873"/>
                </a:solidFill>
                <a:latin typeface="Segoe UI"/>
                <a:cs typeface="Segoe UI"/>
              </a:rPr>
              <a:t> </a:t>
            </a:r>
            <a:r>
              <a:rPr sz="1400" b="1" spc="-30" dirty="0">
                <a:solidFill>
                  <a:srgbClr val="0A0873"/>
                </a:solidFill>
                <a:latin typeface="Segoe UI"/>
                <a:cs typeface="Segoe UI"/>
              </a:rPr>
              <a:t>Diameter</a:t>
            </a:r>
            <a:endParaRPr sz="1400">
              <a:latin typeface="Segoe UI"/>
              <a:cs typeface="Segoe UI"/>
            </a:endParaRPr>
          </a:p>
          <a:p>
            <a:pPr marL="266700">
              <a:lnSpc>
                <a:spcPct val="100000"/>
              </a:lnSpc>
              <a:spcBef>
                <a:spcPts val="894"/>
              </a:spcBef>
              <a:tabLst>
                <a:tab pos="2399665" algn="l"/>
              </a:tabLst>
            </a:pPr>
            <a:r>
              <a:rPr sz="750" b="1" spc="-15" dirty="0">
                <a:solidFill>
                  <a:srgbClr val="931313"/>
                </a:solidFill>
                <a:latin typeface="Segoe UI"/>
                <a:cs typeface="Segoe UI"/>
              </a:rPr>
              <a:t>LSL	</a:t>
            </a:r>
            <a:r>
              <a:rPr sz="750" b="1" spc="-5" dirty="0">
                <a:solidFill>
                  <a:srgbClr val="931313"/>
                </a:solidFill>
                <a:latin typeface="Segoe UI"/>
                <a:cs typeface="Segoe UI"/>
              </a:rPr>
              <a:t>USL</a:t>
            </a:r>
            <a:endParaRPr sz="750">
              <a:latin typeface="Segoe UI"/>
              <a:cs typeface="Segoe U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373104" y="4122544"/>
            <a:ext cx="54102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latin typeface="Segoe UI"/>
                <a:cs typeface="Segoe UI"/>
              </a:rPr>
              <a:t>Diameter</a:t>
            </a:r>
            <a:endParaRPr sz="1000">
              <a:latin typeface="Segoe UI"/>
              <a:cs typeface="Segoe U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4072" y="464693"/>
            <a:ext cx="72688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Relationship Between Cpk </a:t>
            </a:r>
            <a:r>
              <a:rPr dirty="0"/>
              <a:t>vs </a:t>
            </a:r>
            <a:r>
              <a:rPr spc="-5" dirty="0"/>
              <a:t>Ppk </a:t>
            </a:r>
            <a:r>
              <a:rPr dirty="0"/>
              <a:t>vs</a:t>
            </a:r>
            <a:r>
              <a:rPr spc="-100" dirty="0"/>
              <a:t> </a:t>
            </a:r>
            <a:r>
              <a:rPr dirty="0"/>
              <a:t>Cp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19044" y="1607819"/>
            <a:ext cx="1626235" cy="8305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1440" marR="113664">
              <a:lnSpc>
                <a:spcPct val="100000"/>
              </a:lnSpc>
              <a:spcBef>
                <a:spcPts val="300"/>
              </a:spcBef>
            </a:pPr>
            <a:r>
              <a:rPr sz="2400" spc="-5" dirty="0">
                <a:latin typeface="Arial"/>
                <a:cs typeface="Arial"/>
              </a:rPr>
              <a:t>Cpk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Ppk  Cpk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Cp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19044" y="3822191"/>
            <a:ext cx="1626235" cy="4622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0"/>
              </a:spcBef>
            </a:pPr>
            <a:r>
              <a:rPr sz="2400" spc="-5" dirty="0">
                <a:latin typeface="Arial"/>
                <a:cs typeface="Arial"/>
              </a:rPr>
              <a:t>Ppk </a:t>
            </a:r>
            <a:r>
              <a:rPr sz="2400" dirty="0">
                <a:latin typeface="Arial"/>
                <a:cs typeface="Arial"/>
              </a:rPr>
              <a:t>&lt;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Cpk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84976" y="1607819"/>
            <a:ext cx="1626235" cy="4622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00"/>
              </a:spcBef>
            </a:pPr>
            <a:r>
              <a:rPr sz="2400" spc="-5" dirty="0">
                <a:latin typeface="Arial"/>
                <a:cs typeface="Arial"/>
              </a:rPr>
              <a:t>Cpk </a:t>
            </a:r>
            <a:r>
              <a:rPr sz="2400" dirty="0">
                <a:latin typeface="Arial"/>
                <a:cs typeface="Arial"/>
              </a:rPr>
              <a:t>&lt;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Cp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84976" y="3663696"/>
            <a:ext cx="1626235" cy="8305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0805" marR="114300">
              <a:lnSpc>
                <a:spcPct val="100000"/>
              </a:lnSpc>
              <a:spcBef>
                <a:spcPts val="300"/>
              </a:spcBef>
            </a:pPr>
            <a:r>
              <a:rPr sz="2400" spc="-5" dirty="0">
                <a:latin typeface="Arial"/>
                <a:cs typeface="Arial"/>
              </a:rPr>
              <a:t>Cpk </a:t>
            </a:r>
            <a:r>
              <a:rPr sz="2400" dirty="0">
                <a:latin typeface="Arial"/>
                <a:cs typeface="Arial"/>
              </a:rPr>
              <a:t>&lt; </a:t>
            </a:r>
            <a:r>
              <a:rPr sz="2400" spc="-10" dirty="0">
                <a:latin typeface="Arial"/>
                <a:cs typeface="Arial"/>
              </a:rPr>
              <a:t>Cp  </a:t>
            </a:r>
            <a:r>
              <a:rPr sz="2400" spc="-5" dirty="0">
                <a:latin typeface="Arial"/>
                <a:cs typeface="Arial"/>
              </a:rPr>
              <a:t>Ppk </a:t>
            </a:r>
            <a:r>
              <a:rPr sz="2400" dirty="0">
                <a:latin typeface="Arial"/>
                <a:cs typeface="Arial"/>
              </a:rPr>
              <a:t>&lt;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Cpk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757167" y="1666494"/>
            <a:ext cx="1251585" cy="402590"/>
          </a:xfrm>
          <a:custGeom>
            <a:avLst/>
            <a:gdLst/>
            <a:ahLst/>
            <a:cxnLst/>
            <a:rect l="l" t="t" r="r" b="b"/>
            <a:pathLst>
              <a:path w="1251585" h="402589">
                <a:moveTo>
                  <a:pt x="1050036" y="0"/>
                </a:moveTo>
                <a:lnTo>
                  <a:pt x="1050036" y="100584"/>
                </a:lnTo>
                <a:lnTo>
                  <a:pt x="0" y="100584"/>
                </a:lnTo>
                <a:lnTo>
                  <a:pt x="0" y="301752"/>
                </a:lnTo>
                <a:lnTo>
                  <a:pt x="1050036" y="301752"/>
                </a:lnTo>
                <a:lnTo>
                  <a:pt x="1050036" y="402336"/>
                </a:lnTo>
                <a:lnTo>
                  <a:pt x="1251204" y="201168"/>
                </a:lnTo>
                <a:lnTo>
                  <a:pt x="1050036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57165" y="1666494"/>
            <a:ext cx="1251585" cy="402590"/>
          </a:xfrm>
          <a:custGeom>
            <a:avLst/>
            <a:gdLst/>
            <a:ahLst/>
            <a:cxnLst/>
            <a:rect l="l" t="t" r="r" b="b"/>
            <a:pathLst>
              <a:path w="1251585" h="402589">
                <a:moveTo>
                  <a:pt x="1050036" y="402336"/>
                </a:moveTo>
                <a:lnTo>
                  <a:pt x="1050036" y="301752"/>
                </a:lnTo>
                <a:lnTo>
                  <a:pt x="0" y="301752"/>
                </a:lnTo>
                <a:lnTo>
                  <a:pt x="0" y="100584"/>
                </a:lnTo>
                <a:lnTo>
                  <a:pt x="1050036" y="100584"/>
                </a:lnTo>
                <a:lnTo>
                  <a:pt x="1050036" y="0"/>
                </a:lnTo>
                <a:lnTo>
                  <a:pt x="1251204" y="201168"/>
                </a:lnTo>
                <a:lnTo>
                  <a:pt x="1050036" y="402336"/>
                </a:lnTo>
                <a:close/>
              </a:path>
            </a:pathLst>
          </a:custGeom>
          <a:ln w="25908">
            <a:solidFill>
              <a:srgbClr val="89A4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42508" y="3822953"/>
            <a:ext cx="1251585" cy="403860"/>
          </a:xfrm>
          <a:custGeom>
            <a:avLst/>
            <a:gdLst/>
            <a:ahLst/>
            <a:cxnLst/>
            <a:rect l="l" t="t" r="r" b="b"/>
            <a:pathLst>
              <a:path w="1251585" h="403860">
                <a:moveTo>
                  <a:pt x="201929" y="0"/>
                </a:moveTo>
                <a:lnTo>
                  <a:pt x="0" y="201930"/>
                </a:lnTo>
                <a:lnTo>
                  <a:pt x="201929" y="403860"/>
                </a:lnTo>
                <a:lnTo>
                  <a:pt x="201929" y="302895"/>
                </a:lnTo>
                <a:lnTo>
                  <a:pt x="1251203" y="302895"/>
                </a:lnTo>
                <a:lnTo>
                  <a:pt x="1251203" y="100965"/>
                </a:lnTo>
                <a:lnTo>
                  <a:pt x="201929" y="100965"/>
                </a:lnTo>
                <a:lnTo>
                  <a:pt x="201929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42508" y="3822953"/>
            <a:ext cx="1251585" cy="403860"/>
          </a:xfrm>
          <a:custGeom>
            <a:avLst/>
            <a:gdLst/>
            <a:ahLst/>
            <a:cxnLst/>
            <a:rect l="l" t="t" r="r" b="b"/>
            <a:pathLst>
              <a:path w="1251585" h="403860">
                <a:moveTo>
                  <a:pt x="201929" y="0"/>
                </a:moveTo>
                <a:lnTo>
                  <a:pt x="201929" y="100965"/>
                </a:lnTo>
                <a:lnTo>
                  <a:pt x="1251203" y="100965"/>
                </a:lnTo>
                <a:lnTo>
                  <a:pt x="1251203" y="302895"/>
                </a:lnTo>
                <a:lnTo>
                  <a:pt x="201929" y="302895"/>
                </a:lnTo>
                <a:lnTo>
                  <a:pt x="201929" y="403860"/>
                </a:lnTo>
                <a:lnTo>
                  <a:pt x="0" y="201930"/>
                </a:lnTo>
                <a:lnTo>
                  <a:pt x="201929" y="0"/>
                </a:lnTo>
                <a:close/>
              </a:path>
            </a:pathLst>
          </a:custGeom>
          <a:ln w="25908">
            <a:solidFill>
              <a:srgbClr val="89A4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67321" y="2184654"/>
            <a:ext cx="402590" cy="1282065"/>
          </a:xfrm>
          <a:custGeom>
            <a:avLst/>
            <a:gdLst/>
            <a:ahLst/>
            <a:cxnLst/>
            <a:rect l="l" t="t" r="r" b="b"/>
            <a:pathLst>
              <a:path w="402590" h="1282064">
                <a:moveTo>
                  <a:pt x="402336" y="1080515"/>
                </a:moveTo>
                <a:lnTo>
                  <a:pt x="0" y="1080515"/>
                </a:lnTo>
                <a:lnTo>
                  <a:pt x="201168" y="1281683"/>
                </a:lnTo>
                <a:lnTo>
                  <a:pt x="402336" y="1080515"/>
                </a:lnTo>
                <a:close/>
              </a:path>
              <a:path w="402590" h="1282064">
                <a:moveTo>
                  <a:pt x="301752" y="0"/>
                </a:moveTo>
                <a:lnTo>
                  <a:pt x="100584" y="0"/>
                </a:lnTo>
                <a:lnTo>
                  <a:pt x="100584" y="1080515"/>
                </a:lnTo>
                <a:lnTo>
                  <a:pt x="301752" y="1080515"/>
                </a:lnTo>
                <a:lnTo>
                  <a:pt x="301752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67321" y="2184654"/>
            <a:ext cx="402590" cy="1282065"/>
          </a:xfrm>
          <a:custGeom>
            <a:avLst/>
            <a:gdLst/>
            <a:ahLst/>
            <a:cxnLst/>
            <a:rect l="l" t="t" r="r" b="b"/>
            <a:pathLst>
              <a:path w="402590" h="1282064">
                <a:moveTo>
                  <a:pt x="0" y="1080515"/>
                </a:moveTo>
                <a:lnTo>
                  <a:pt x="100584" y="1080515"/>
                </a:lnTo>
                <a:lnTo>
                  <a:pt x="100584" y="0"/>
                </a:lnTo>
                <a:lnTo>
                  <a:pt x="301752" y="0"/>
                </a:lnTo>
                <a:lnTo>
                  <a:pt x="301752" y="1080515"/>
                </a:lnTo>
                <a:lnTo>
                  <a:pt x="402336" y="1080515"/>
                </a:lnTo>
                <a:lnTo>
                  <a:pt x="201168" y="1281683"/>
                </a:lnTo>
                <a:lnTo>
                  <a:pt x="0" y="1080515"/>
                </a:lnTo>
                <a:close/>
              </a:path>
            </a:pathLst>
          </a:custGeom>
          <a:ln w="25908">
            <a:solidFill>
              <a:srgbClr val="89A4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30929" y="2489454"/>
            <a:ext cx="403860" cy="1077595"/>
          </a:xfrm>
          <a:custGeom>
            <a:avLst/>
            <a:gdLst/>
            <a:ahLst/>
            <a:cxnLst/>
            <a:rect l="l" t="t" r="r" b="b"/>
            <a:pathLst>
              <a:path w="403860" h="1077595">
                <a:moveTo>
                  <a:pt x="302895" y="201929"/>
                </a:moveTo>
                <a:lnTo>
                  <a:pt x="100965" y="201929"/>
                </a:lnTo>
                <a:lnTo>
                  <a:pt x="100965" y="1077467"/>
                </a:lnTo>
                <a:lnTo>
                  <a:pt x="302895" y="1077467"/>
                </a:lnTo>
                <a:lnTo>
                  <a:pt x="302895" y="201929"/>
                </a:lnTo>
                <a:close/>
              </a:path>
              <a:path w="403860" h="1077595">
                <a:moveTo>
                  <a:pt x="201930" y="0"/>
                </a:moveTo>
                <a:lnTo>
                  <a:pt x="0" y="201929"/>
                </a:lnTo>
                <a:lnTo>
                  <a:pt x="403860" y="201929"/>
                </a:lnTo>
                <a:lnTo>
                  <a:pt x="20193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30929" y="2489454"/>
            <a:ext cx="403860" cy="1077595"/>
          </a:xfrm>
          <a:custGeom>
            <a:avLst/>
            <a:gdLst/>
            <a:ahLst/>
            <a:cxnLst/>
            <a:rect l="l" t="t" r="r" b="b"/>
            <a:pathLst>
              <a:path w="403860" h="1077595">
                <a:moveTo>
                  <a:pt x="403860" y="201929"/>
                </a:moveTo>
                <a:lnTo>
                  <a:pt x="302895" y="201929"/>
                </a:lnTo>
                <a:lnTo>
                  <a:pt x="302895" y="1077467"/>
                </a:lnTo>
                <a:lnTo>
                  <a:pt x="100965" y="1077467"/>
                </a:lnTo>
                <a:lnTo>
                  <a:pt x="100965" y="201929"/>
                </a:lnTo>
                <a:lnTo>
                  <a:pt x="0" y="201929"/>
                </a:lnTo>
                <a:lnTo>
                  <a:pt x="201930" y="0"/>
                </a:lnTo>
                <a:lnTo>
                  <a:pt x="403860" y="201929"/>
                </a:lnTo>
                <a:close/>
              </a:path>
            </a:pathLst>
          </a:custGeom>
          <a:ln w="25907">
            <a:solidFill>
              <a:srgbClr val="89A4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098164" y="4667250"/>
            <a:ext cx="13455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Arial"/>
                <a:cs typeface="Arial"/>
              </a:rPr>
              <a:t>Process  </a:t>
            </a:r>
            <a:r>
              <a:rPr sz="2400" b="1" i="1" spc="-10" dirty="0">
                <a:latin typeface="Arial"/>
                <a:cs typeface="Arial"/>
              </a:rPr>
              <a:t>C</a:t>
            </a:r>
            <a:r>
              <a:rPr sz="2400" b="1" i="1" spc="-5" dirty="0">
                <a:latin typeface="Arial"/>
                <a:cs typeface="Arial"/>
              </a:rPr>
              <a:t>en</a:t>
            </a:r>
            <a:r>
              <a:rPr sz="2400" b="1" i="1" dirty="0">
                <a:latin typeface="Arial"/>
                <a:cs typeface="Arial"/>
              </a:rPr>
              <a:t>t</a:t>
            </a:r>
            <a:r>
              <a:rPr sz="2400" b="1" i="1" spc="-10" dirty="0">
                <a:latin typeface="Arial"/>
                <a:cs typeface="Arial"/>
              </a:rPr>
              <a:t>e</a:t>
            </a:r>
            <a:r>
              <a:rPr sz="2400" b="1" i="1" spc="-5" dirty="0">
                <a:latin typeface="Arial"/>
                <a:cs typeface="Arial"/>
              </a:rPr>
              <a:t>red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43091" y="4667250"/>
            <a:ext cx="16103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Arial"/>
                <a:cs typeface="Arial"/>
              </a:rPr>
              <a:t>Process  </a:t>
            </a:r>
            <a:r>
              <a:rPr sz="2400" b="1" i="1" spc="-15" dirty="0">
                <a:latin typeface="Arial"/>
                <a:cs typeface="Arial"/>
              </a:rPr>
              <a:t>Off</a:t>
            </a:r>
            <a:r>
              <a:rPr sz="2400" b="1" i="1" spc="-105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-Center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25473" y="1428750"/>
            <a:ext cx="11080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3528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Arial"/>
                <a:cs typeface="Arial"/>
              </a:rPr>
              <a:t>In  </a:t>
            </a:r>
            <a:r>
              <a:rPr sz="2400" b="1" i="1" spc="-10" dirty="0">
                <a:latin typeface="Arial"/>
                <a:cs typeface="Arial"/>
              </a:rPr>
              <a:t>C</a:t>
            </a:r>
            <a:r>
              <a:rPr sz="2400" b="1" i="1" spc="-5" dirty="0">
                <a:latin typeface="Arial"/>
                <a:cs typeface="Arial"/>
              </a:rPr>
              <a:t>on</a:t>
            </a:r>
            <a:r>
              <a:rPr sz="2400" b="1" i="1" dirty="0">
                <a:latin typeface="Arial"/>
                <a:cs typeface="Arial"/>
              </a:rPr>
              <a:t>t</a:t>
            </a:r>
            <a:r>
              <a:rPr sz="2400" b="1" i="1" spc="-5" dirty="0">
                <a:latin typeface="Arial"/>
                <a:cs typeface="Arial"/>
              </a:rPr>
              <a:t>rol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25473" y="3591000"/>
            <a:ext cx="11080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509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Arial"/>
                <a:cs typeface="Arial"/>
              </a:rPr>
              <a:t>Out of  </a:t>
            </a:r>
            <a:r>
              <a:rPr sz="2400" b="1" i="1" spc="-10" dirty="0">
                <a:latin typeface="Arial"/>
                <a:cs typeface="Arial"/>
              </a:rPr>
              <a:t>C</a:t>
            </a:r>
            <a:r>
              <a:rPr sz="2400" b="1" i="1" spc="-5" dirty="0">
                <a:latin typeface="Arial"/>
                <a:cs typeface="Arial"/>
              </a:rPr>
              <a:t>on</a:t>
            </a:r>
            <a:r>
              <a:rPr sz="2400" b="1" i="1" dirty="0">
                <a:latin typeface="Arial"/>
                <a:cs typeface="Arial"/>
              </a:rPr>
              <a:t>t</a:t>
            </a:r>
            <a:r>
              <a:rPr sz="2400" b="1" i="1" spc="-5" dirty="0">
                <a:latin typeface="Arial"/>
                <a:cs typeface="Arial"/>
              </a:rPr>
              <a:t>rol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50750" y="464693"/>
            <a:ext cx="41554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Acceptable Cpk</a:t>
            </a:r>
            <a:r>
              <a:rPr spc="-80" dirty="0"/>
              <a:t> </a:t>
            </a:r>
            <a:r>
              <a:rPr spc="-5" dirty="0"/>
              <a:t>Levels</a:t>
            </a:r>
          </a:p>
        </p:txBody>
      </p:sp>
      <p:sp>
        <p:nvSpPr>
          <p:cNvPr id="4" name="object 4"/>
          <p:cNvSpPr/>
          <p:nvPr/>
        </p:nvSpPr>
        <p:spPr>
          <a:xfrm>
            <a:off x="1946147" y="2159508"/>
            <a:ext cx="4907279" cy="13030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86877" y="1533525"/>
            <a:ext cx="56781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Defect Levels Associated with Cpk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Values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12823" y="3855973"/>
            <a:ext cx="19043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Airline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Industry</a:t>
            </a:r>
            <a:r>
              <a:rPr sz="1800" b="1" spc="47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82338" y="3855973"/>
            <a:ext cx="710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04030" y="4130294"/>
            <a:ext cx="990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Ba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gg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g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13509" y="3855973"/>
            <a:ext cx="17849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54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Cpk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2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or</a:t>
            </a:r>
            <a:r>
              <a:rPr sz="1800" b="1" spc="-8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more  Cpk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 .4 or</a:t>
            </a:r>
            <a:r>
              <a:rPr sz="1800" b="1" spc="-8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less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48814" y="4678933"/>
            <a:ext cx="28829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Pharmaceutical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Industry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  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Auto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Industry</a:t>
            </a:r>
            <a:r>
              <a:rPr sz="1800" b="1" spc="3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25" dirty="0">
                <a:solidFill>
                  <a:srgbClr val="0000FF"/>
                </a:solidFill>
                <a:latin typeface="Arial"/>
                <a:cs typeface="Arial"/>
              </a:rPr>
              <a:t>Typical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Manufacturing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51399" y="4678933"/>
            <a:ext cx="123698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Cpk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5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1.75</a:t>
            </a:r>
            <a:endParaRPr sz="1800">
              <a:latin typeface="Arial"/>
              <a:cs typeface="Arial"/>
            </a:endParaRPr>
          </a:p>
          <a:p>
            <a:pPr marL="50165">
              <a:lnSpc>
                <a:spcPct val="100000"/>
              </a:lnSpc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Cpk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6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1.33</a:t>
            </a:r>
            <a:endParaRPr sz="180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  <a:tabLst>
                <a:tab pos="780415" algn="l"/>
              </a:tabLst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k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	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00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63214" y="5776214"/>
            <a:ext cx="30035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Nanoscale Manufacturing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2966" y="482917"/>
            <a:ext cx="17983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O</a:t>
            </a:r>
            <a:r>
              <a:rPr sz="4400" dirty="0"/>
              <a:t>ut</a:t>
            </a:r>
            <a:r>
              <a:rPr sz="4400" spc="0" dirty="0"/>
              <a:t>li</a:t>
            </a:r>
            <a:r>
              <a:rPr sz="4400" dirty="0"/>
              <a:t>ne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24101"/>
            <a:ext cx="7563484" cy="343916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Variation and It’s Relationship to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Quality</a:t>
            </a:r>
            <a:endParaRPr sz="3200">
              <a:latin typeface="Arial"/>
              <a:cs typeface="Arial"/>
            </a:endParaRPr>
          </a:p>
          <a:p>
            <a:pPr marL="355600" marR="25654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 Normal Distribution as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10" dirty="0">
                <a:latin typeface="Arial"/>
                <a:cs typeface="Arial"/>
              </a:rPr>
              <a:t>Model for  </a:t>
            </a:r>
            <a:r>
              <a:rPr sz="3200" spc="-5" dirty="0">
                <a:latin typeface="Arial"/>
                <a:cs typeface="Arial"/>
              </a:rPr>
              <a:t>Describing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Variation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Comparing Variation to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Specifications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Relationship between </a:t>
            </a:r>
            <a:r>
              <a:rPr sz="3200" dirty="0">
                <a:latin typeface="Arial"/>
                <a:cs typeface="Arial"/>
              </a:rPr>
              <a:t>Cp </a:t>
            </a:r>
            <a:r>
              <a:rPr sz="3200" spc="-5" dirty="0">
                <a:latin typeface="Arial"/>
                <a:cs typeface="Arial"/>
              </a:rPr>
              <a:t>and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Cpk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Calculation of Cpk and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Ppk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6310" y="292417"/>
            <a:ext cx="30746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Conclusions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50240" y="1216025"/>
            <a:ext cx="8028305" cy="4999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56870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Modern nanoscale processes seeking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produce </a:t>
            </a:r>
            <a:r>
              <a:rPr sz="2400" spc="-10" dirty="0">
                <a:latin typeface="Arial"/>
                <a:cs typeface="Arial"/>
              </a:rPr>
              <a:t>high  </a:t>
            </a:r>
            <a:r>
              <a:rPr sz="2400" spc="-5" dirty="0">
                <a:latin typeface="Arial"/>
                <a:cs typeface="Arial"/>
              </a:rPr>
              <a:t>Quality products will seek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understand and minimize  the variation in their key Quality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characteristics.</a:t>
            </a:r>
            <a:endParaRPr sz="2400">
              <a:latin typeface="Arial"/>
              <a:cs typeface="Arial"/>
            </a:endParaRPr>
          </a:p>
          <a:p>
            <a:pPr marL="355600" marR="201295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Graphical analysis such as the histogram and normal  probability plots allow one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understand and model the  variability in process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outputs.</a:t>
            </a:r>
            <a:endParaRPr sz="2400">
              <a:latin typeface="Arial"/>
              <a:cs typeface="Arial"/>
            </a:endParaRPr>
          </a:p>
          <a:p>
            <a:pPr marL="355600" marR="259715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Capability indices such as Cp and Cpk compare the  process variation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the customers specifications. They  are used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determine if the variation is wider than the  specifications, the process is not centered or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both.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If </a:t>
            </a:r>
            <a:r>
              <a:rPr sz="2400" spc="-5" dirty="0">
                <a:latin typeface="Arial"/>
                <a:cs typeface="Arial"/>
              </a:rPr>
              <a:t>process data is collected over a long time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period,</a:t>
            </a:r>
            <a:endParaRPr sz="24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Pp and </a:t>
            </a:r>
            <a:r>
              <a:rPr sz="2400" spc="-10" dirty="0">
                <a:latin typeface="Arial"/>
                <a:cs typeface="Arial"/>
              </a:rPr>
              <a:t>Ppk </a:t>
            </a:r>
            <a:r>
              <a:rPr sz="2400" spc="-5" dirty="0">
                <a:latin typeface="Arial"/>
                <a:cs typeface="Arial"/>
              </a:rPr>
              <a:t>are used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determine the long-term process  performance capability.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6799" y="302768"/>
            <a:ext cx="658875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New Face of Quality </a:t>
            </a:r>
            <a:r>
              <a:rPr dirty="0"/>
              <a:t>– </a:t>
            </a:r>
            <a:r>
              <a:rPr spc="-5" dirty="0"/>
              <a:t>Low</a:t>
            </a:r>
            <a:r>
              <a:rPr spc="-60" dirty="0"/>
              <a:t> </a:t>
            </a:r>
            <a:r>
              <a:rPr spc="-10" dirty="0"/>
              <a:t>Variation</a:t>
            </a:r>
          </a:p>
        </p:txBody>
      </p:sp>
      <p:sp>
        <p:nvSpPr>
          <p:cNvPr id="3" name="object 3"/>
          <p:cNvSpPr/>
          <p:nvPr/>
        </p:nvSpPr>
        <p:spPr>
          <a:xfrm>
            <a:off x="838200" y="1002791"/>
            <a:ext cx="1473707" cy="1463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06027" y="1079500"/>
            <a:ext cx="597408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2239010" algn="l"/>
                <a:tab pos="2576195" algn="l"/>
              </a:tabLst>
            </a:pPr>
            <a:r>
              <a:rPr sz="2000" spc="-5" dirty="0">
                <a:latin typeface="Arial"/>
                <a:cs typeface="Arial"/>
              </a:rPr>
              <a:t>Quality </a:t>
            </a:r>
            <a:r>
              <a:rPr sz="2000" dirty="0">
                <a:latin typeface="Arial"/>
                <a:cs typeface="Arial"/>
              </a:rPr>
              <a:t>= possessing one or more </a:t>
            </a:r>
            <a:r>
              <a:rPr sz="2000" spc="-5" dirty="0">
                <a:latin typeface="Arial"/>
                <a:cs typeface="Arial"/>
              </a:rPr>
              <a:t>functional  characteristics that improve the performance </a:t>
            </a:r>
            <a:r>
              <a:rPr sz="2000" dirty="0">
                <a:latin typeface="Arial"/>
                <a:cs typeface="Arial"/>
              </a:rPr>
              <a:t>of a  product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service.	i3	vs i5 </a:t>
            </a:r>
            <a:r>
              <a:rPr sz="2000" dirty="0">
                <a:latin typeface="Arial"/>
                <a:cs typeface="Arial"/>
              </a:rPr>
              <a:t>has lower # of cores,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low  cache memory and no </a:t>
            </a:r>
            <a:r>
              <a:rPr sz="2000" spc="-15" dirty="0">
                <a:latin typeface="Arial"/>
                <a:cs typeface="Arial"/>
              </a:rPr>
              <a:t>Turbo </a:t>
            </a:r>
            <a:r>
              <a:rPr sz="2000" dirty="0">
                <a:latin typeface="Arial"/>
                <a:cs typeface="Arial"/>
              </a:rPr>
              <a:t>Boost </a:t>
            </a:r>
            <a:r>
              <a:rPr sz="2000" spc="-5" dirty="0">
                <a:latin typeface="Arial"/>
                <a:cs typeface="Arial"/>
              </a:rPr>
              <a:t>for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speed.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8524" y="2465832"/>
            <a:ext cx="2740310" cy="7955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6413" y="4518659"/>
            <a:ext cx="3775195" cy="4069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59765" y="3097212"/>
            <a:ext cx="8173720" cy="3270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495" marR="561975">
              <a:lnSpc>
                <a:spcPct val="100000"/>
              </a:lnSpc>
              <a:spcBef>
                <a:spcPts val="105"/>
              </a:spcBef>
              <a:tabLst>
                <a:tab pos="1064260" algn="l"/>
                <a:tab pos="1760855" algn="l"/>
                <a:tab pos="3027680" algn="l"/>
                <a:tab pos="3857625" algn="l"/>
                <a:tab pos="3914140" algn="l"/>
                <a:tab pos="4222115" algn="l"/>
              </a:tabLst>
            </a:pPr>
            <a:r>
              <a:rPr sz="2000" dirty="0">
                <a:latin typeface="Arial"/>
                <a:cs typeface="Arial"/>
              </a:rPr>
              <a:t>Michael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Close	</a:t>
            </a:r>
            <a:r>
              <a:rPr sz="2000" spc="-5" dirty="0">
                <a:latin typeface="Arial"/>
                <a:cs typeface="Arial"/>
              </a:rPr>
              <a:t>is developing </a:t>
            </a:r>
            <a:r>
              <a:rPr sz="2000" dirty="0">
                <a:latin typeface="Arial"/>
                <a:cs typeface="Arial"/>
              </a:rPr>
              <a:t>an </a:t>
            </a:r>
            <a:r>
              <a:rPr sz="2000" spc="-5" dirty="0">
                <a:latin typeface="Arial"/>
                <a:cs typeface="Arial"/>
              </a:rPr>
              <a:t>addition </a:t>
            </a:r>
            <a:r>
              <a:rPr sz="2000" dirty="0">
                <a:latin typeface="Arial"/>
                <a:cs typeface="Arial"/>
              </a:rPr>
              <a:t>process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adjust each  </a:t>
            </a:r>
            <a:r>
              <a:rPr sz="2000" spc="-5" dirty="0">
                <a:latin typeface="Arial"/>
                <a:cs typeface="Arial"/>
              </a:rPr>
              <a:t>batch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	</a:t>
            </a:r>
            <a:r>
              <a:rPr sz="2000" spc="-5" dirty="0">
                <a:latin typeface="Arial"/>
                <a:cs typeface="Arial"/>
              </a:rPr>
              <a:t>incoming </a:t>
            </a:r>
            <a:r>
              <a:rPr sz="2000" dirty="0">
                <a:latin typeface="Arial"/>
                <a:cs typeface="Arial"/>
              </a:rPr>
              <a:t>raw </a:t>
            </a:r>
            <a:r>
              <a:rPr sz="2000" spc="-5" dirty="0">
                <a:latin typeface="Arial"/>
                <a:cs typeface="Arial"/>
              </a:rPr>
              <a:t>material to the </a:t>
            </a:r>
            <a:r>
              <a:rPr sz="2000" dirty="0">
                <a:latin typeface="Arial"/>
                <a:cs typeface="Arial"/>
              </a:rPr>
              <a:t>same </a:t>
            </a:r>
            <a:r>
              <a:rPr sz="2000" spc="-5" dirty="0">
                <a:latin typeface="Arial"/>
                <a:cs typeface="Arial"/>
              </a:rPr>
              <a:t>acetate </a:t>
            </a:r>
            <a:r>
              <a:rPr sz="2000" dirty="0">
                <a:latin typeface="Arial"/>
                <a:cs typeface="Arial"/>
              </a:rPr>
              <a:t>content before  being released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into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production.		--	I don’t care where </a:t>
            </a:r>
            <a:r>
              <a:rPr sz="2000" spc="-5" dirty="0">
                <a:latin typeface="Arial"/>
                <a:cs typeface="Arial"/>
              </a:rPr>
              <a:t>they </a:t>
            </a:r>
            <a:r>
              <a:rPr sz="2000" dirty="0">
                <a:latin typeface="Arial"/>
                <a:cs typeface="Arial"/>
              </a:rPr>
              <a:t>set </a:t>
            </a:r>
            <a:r>
              <a:rPr sz="2000" spc="-5" dirty="0">
                <a:latin typeface="Arial"/>
                <a:cs typeface="Arial"/>
              </a:rPr>
              <a:t>it,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  just wish </a:t>
            </a:r>
            <a:r>
              <a:rPr sz="2000" spc="-5" dirty="0">
                <a:latin typeface="Arial"/>
                <a:cs typeface="Arial"/>
              </a:rPr>
              <a:t>it </a:t>
            </a:r>
            <a:r>
              <a:rPr sz="2000" dirty="0">
                <a:latin typeface="Arial"/>
                <a:cs typeface="Arial"/>
              </a:rPr>
              <a:t>would</a:t>
            </a:r>
            <a:r>
              <a:rPr sz="2000" spc="-5" dirty="0">
                <a:latin typeface="Arial"/>
                <a:cs typeface="Arial"/>
              </a:rPr>
              <a:t> stay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the	</a:t>
            </a:r>
            <a:r>
              <a:rPr sz="2000" dirty="0">
                <a:latin typeface="Arial"/>
                <a:cs typeface="Arial"/>
              </a:rPr>
              <a:t>same!	--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3720465" algn="l"/>
                <a:tab pos="6132195" algn="l"/>
              </a:tabLst>
            </a:pPr>
            <a:r>
              <a:rPr sz="1800" b="1" spc="-5" dirty="0">
                <a:latin typeface="Arial"/>
                <a:cs typeface="Arial"/>
              </a:rPr>
              <a:t>Carbon Nanotubes </a:t>
            </a:r>
            <a:r>
              <a:rPr sz="1800" spc="-5" dirty="0">
                <a:latin typeface="Arial"/>
                <a:cs typeface="Arial"/>
              </a:rPr>
              <a:t>are a true </a:t>
            </a:r>
            <a:r>
              <a:rPr sz="1800" spc="-10" dirty="0">
                <a:latin typeface="Arial"/>
                <a:cs typeface="Arial"/>
              </a:rPr>
              <a:t>example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20" dirty="0">
                <a:latin typeface="Arial"/>
                <a:cs typeface="Arial"/>
              </a:rPr>
              <a:t>nanotechnology, </a:t>
            </a:r>
            <a:r>
              <a:rPr sz="1800" spc="-10" dirty="0">
                <a:latin typeface="Arial"/>
                <a:cs typeface="Arial"/>
              </a:rPr>
              <a:t>embodying </a:t>
            </a:r>
            <a:r>
              <a:rPr sz="1800" spc="-5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unique  combination </a:t>
            </a:r>
            <a:r>
              <a:rPr sz="1800" spc="-5" dirty="0">
                <a:latin typeface="Arial"/>
                <a:cs typeface="Arial"/>
              </a:rPr>
              <a:t>of electrical, thermal, 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spc="1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structural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properties.	</a:t>
            </a:r>
            <a:r>
              <a:rPr sz="1800" spc="-15" dirty="0">
                <a:latin typeface="Arial"/>
                <a:cs typeface="Arial"/>
              </a:rPr>
              <a:t>Helix’s </a:t>
            </a:r>
            <a:r>
              <a:rPr sz="1800" spc="-5" dirty="0">
                <a:latin typeface="Arial"/>
                <a:cs typeface="Arial"/>
              </a:rPr>
              <a:t>state-of-the-  art chemical </a:t>
            </a:r>
            <a:r>
              <a:rPr sz="1800" spc="-10" dirty="0">
                <a:latin typeface="Arial"/>
                <a:cs typeface="Arial"/>
              </a:rPr>
              <a:t>vapor deposition </a:t>
            </a:r>
            <a:r>
              <a:rPr sz="1800" spc="-5" dirty="0">
                <a:latin typeface="Arial"/>
                <a:cs typeface="Arial"/>
              </a:rPr>
              <a:t>(CVD) process </a:t>
            </a:r>
            <a:r>
              <a:rPr sz="1800" spc="-10" dirty="0">
                <a:latin typeface="Arial"/>
                <a:cs typeface="Arial"/>
              </a:rPr>
              <a:t>enables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production of  nanotubes </a:t>
            </a:r>
            <a:r>
              <a:rPr sz="1800" spc="-15" dirty="0">
                <a:latin typeface="Arial"/>
                <a:cs typeface="Arial"/>
              </a:rPr>
              <a:t>with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controlled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Diameter	</a:t>
            </a:r>
            <a:r>
              <a:rPr sz="1800" spc="-5" dirty="0">
                <a:latin typeface="Arial"/>
                <a:cs typeface="Arial"/>
              </a:rPr>
              <a:t>(</a:t>
            </a:r>
            <a:r>
              <a:rPr sz="1800" b="1" spc="-5" dirty="0">
                <a:latin typeface="Arial"/>
                <a:cs typeface="Arial"/>
              </a:rPr>
              <a:t>1.2 </a:t>
            </a:r>
            <a:r>
              <a:rPr sz="1800" b="1" dirty="0">
                <a:latin typeface="Arial"/>
                <a:cs typeface="Arial"/>
              </a:rPr>
              <a:t>~ </a:t>
            </a:r>
            <a:r>
              <a:rPr sz="1800" b="1" spc="-5" dirty="0">
                <a:latin typeface="Arial"/>
                <a:cs typeface="Arial"/>
              </a:rPr>
              <a:t>1.5 </a:t>
            </a:r>
            <a:r>
              <a:rPr sz="1800" b="1" dirty="0">
                <a:latin typeface="Arial"/>
                <a:cs typeface="Arial"/>
              </a:rPr>
              <a:t>nm </a:t>
            </a:r>
            <a:r>
              <a:rPr sz="1800" b="1" spc="-5" dirty="0">
                <a:latin typeface="Arial"/>
                <a:cs typeface="Arial"/>
              </a:rPr>
              <a:t>diameter </a:t>
            </a:r>
            <a:r>
              <a:rPr sz="1800" b="1" dirty="0">
                <a:latin typeface="Arial"/>
                <a:cs typeface="Arial"/>
              </a:rPr>
              <a:t>) </a:t>
            </a:r>
            <a:r>
              <a:rPr sz="1800" spc="-15" dirty="0">
                <a:latin typeface="Arial"/>
                <a:cs typeface="Arial"/>
              </a:rPr>
              <a:t>which </a:t>
            </a:r>
            <a:r>
              <a:rPr sz="1800" spc="-5" dirty="0">
                <a:latin typeface="Arial"/>
                <a:cs typeface="Arial"/>
              </a:rPr>
              <a:t>is critical </a:t>
            </a:r>
            <a:r>
              <a:rPr sz="1800" dirty="0">
                <a:latin typeface="Arial"/>
                <a:cs typeface="Arial"/>
              </a:rPr>
              <a:t>to  </a:t>
            </a:r>
            <a:r>
              <a:rPr sz="1800" spc="-5" dirty="0">
                <a:latin typeface="Arial"/>
                <a:cs typeface="Arial"/>
              </a:rPr>
              <a:t>those </a:t>
            </a:r>
            <a:r>
              <a:rPr sz="1800" spc="-10" dirty="0">
                <a:latin typeface="Arial"/>
                <a:cs typeface="Arial"/>
              </a:rPr>
              <a:t>physical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properties.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266" y="229743"/>
            <a:ext cx="87757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Data from the Process Provides Variation</a:t>
            </a:r>
            <a:r>
              <a:rPr spc="-50" dirty="0"/>
              <a:t> </a:t>
            </a:r>
            <a:r>
              <a:rPr spc="-10" dirty="0"/>
              <a:t>Insight</a:t>
            </a:r>
          </a:p>
        </p:txBody>
      </p:sp>
      <p:sp>
        <p:nvSpPr>
          <p:cNvPr id="3" name="object 3"/>
          <p:cNvSpPr/>
          <p:nvPr/>
        </p:nvSpPr>
        <p:spPr>
          <a:xfrm>
            <a:off x="656844" y="1069847"/>
            <a:ext cx="2455163" cy="49453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98391" y="1257300"/>
            <a:ext cx="3605783" cy="21716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76040" y="3784536"/>
            <a:ext cx="3961129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Since the </a:t>
            </a:r>
            <a:r>
              <a:rPr sz="1800" spc="-10" dirty="0">
                <a:latin typeface="Arial"/>
                <a:cs typeface="Arial"/>
              </a:rPr>
              <a:t>physical properties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carbon  nanotubes </a:t>
            </a:r>
            <a:r>
              <a:rPr sz="1800" spc="-5" dirty="0">
                <a:latin typeface="Arial"/>
                <a:cs typeface="Arial"/>
              </a:rPr>
              <a:t>are a function of </a:t>
            </a:r>
            <a:r>
              <a:rPr sz="1800" spc="-15" dirty="0">
                <a:latin typeface="Arial"/>
                <a:cs typeface="Arial"/>
              </a:rPr>
              <a:t>it’s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volume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/ </a:t>
            </a:r>
            <a:r>
              <a:rPr sz="1800" spc="-5" dirty="0">
                <a:latin typeface="Arial"/>
                <a:cs typeface="Arial"/>
              </a:rPr>
              <a:t>surface </a:t>
            </a:r>
            <a:r>
              <a:rPr sz="1800" spc="-10" dirty="0">
                <a:latin typeface="Arial"/>
                <a:cs typeface="Arial"/>
              </a:rPr>
              <a:t>area </a:t>
            </a:r>
            <a:r>
              <a:rPr sz="1800" spc="-5" dirty="0">
                <a:latin typeface="Arial"/>
                <a:cs typeface="Arial"/>
              </a:rPr>
              <a:t>ratio, the </a:t>
            </a:r>
            <a:r>
              <a:rPr sz="1800" spc="-10" dirty="0">
                <a:latin typeface="Arial"/>
                <a:cs typeface="Arial"/>
              </a:rPr>
              <a:t>diameter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the  nanotubes </a:t>
            </a:r>
            <a:r>
              <a:rPr sz="1800" spc="-5" dirty="0">
                <a:latin typeface="Arial"/>
                <a:cs typeface="Arial"/>
              </a:rPr>
              <a:t>is a key </a:t>
            </a:r>
            <a:r>
              <a:rPr sz="1800" spc="-10" dirty="0">
                <a:latin typeface="Arial"/>
                <a:cs typeface="Arial"/>
              </a:rPr>
              <a:t>quality  </a:t>
            </a:r>
            <a:r>
              <a:rPr sz="1800" spc="-5" dirty="0">
                <a:latin typeface="Arial"/>
                <a:cs typeface="Arial"/>
              </a:rPr>
              <a:t>characteristic.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6447" y="354584"/>
            <a:ext cx="74085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A Histogram Outlines the Diameter</a:t>
            </a:r>
            <a:r>
              <a:rPr sz="2800" spc="130" dirty="0"/>
              <a:t> </a:t>
            </a:r>
            <a:r>
              <a:rPr sz="2800" spc="-5" dirty="0"/>
              <a:t>Distribution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914403" y="1042417"/>
            <a:ext cx="7219315" cy="4806950"/>
          </a:xfrm>
          <a:custGeom>
            <a:avLst/>
            <a:gdLst/>
            <a:ahLst/>
            <a:cxnLst/>
            <a:rect l="l" t="t" r="r" b="b"/>
            <a:pathLst>
              <a:path w="7219315" h="4806950">
                <a:moveTo>
                  <a:pt x="0" y="0"/>
                </a:moveTo>
                <a:lnTo>
                  <a:pt x="7219080" y="0"/>
                </a:lnTo>
                <a:lnTo>
                  <a:pt x="7219080" y="4806581"/>
                </a:lnTo>
                <a:lnTo>
                  <a:pt x="0" y="4806581"/>
                </a:lnTo>
                <a:lnTo>
                  <a:pt x="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403" y="1042418"/>
            <a:ext cx="7219315" cy="4806950"/>
          </a:xfrm>
          <a:custGeom>
            <a:avLst/>
            <a:gdLst/>
            <a:ahLst/>
            <a:cxnLst/>
            <a:rect l="l" t="t" r="r" b="b"/>
            <a:pathLst>
              <a:path w="7219315" h="4806950">
                <a:moveTo>
                  <a:pt x="0" y="0"/>
                </a:moveTo>
                <a:lnTo>
                  <a:pt x="7219080" y="0"/>
                </a:lnTo>
                <a:lnTo>
                  <a:pt x="7219080" y="4806581"/>
                </a:lnTo>
                <a:lnTo>
                  <a:pt x="0" y="4806581"/>
                </a:lnTo>
                <a:lnTo>
                  <a:pt x="0" y="0"/>
                </a:lnTo>
                <a:close/>
              </a:path>
            </a:pathLst>
          </a:custGeom>
          <a:ln w="10036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77073" y="1825118"/>
            <a:ext cx="6064885" cy="3402329"/>
          </a:xfrm>
          <a:custGeom>
            <a:avLst/>
            <a:gdLst/>
            <a:ahLst/>
            <a:cxnLst/>
            <a:rect l="l" t="t" r="r" b="b"/>
            <a:pathLst>
              <a:path w="6064884" h="3402329">
                <a:moveTo>
                  <a:pt x="0" y="0"/>
                </a:moveTo>
                <a:lnTo>
                  <a:pt x="6064429" y="0"/>
                </a:lnTo>
                <a:lnTo>
                  <a:pt x="6064429" y="3401735"/>
                </a:lnTo>
                <a:lnTo>
                  <a:pt x="0" y="340173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69598" y="5226853"/>
            <a:ext cx="0" cy="50800"/>
          </a:xfrm>
          <a:custGeom>
            <a:avLst/>
            <a:gdLst/>
            <a:ahLst/>
            <a:cxnLst/>
            <a:rect l="l" t="t" r="r" b="b"/>
            <a:pathLst>
              <a:path h="50800">
                <a:moveTo>
                  <a:pt x="0" y="0"/>
                </a:moveTo>
                <a:lnTo>
                  <a:pt x="0" y="50173"/>
                </a:lnTo>
              </a:path>
            </a:pathLst>
          </a:custGeom>
          <a:ln w="1004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55108" y="5226854"/>
            <a:ext cx="0" cy="50800"/>
          </a:xfrm>
          <a:custGeom>
            <a:avLst/>
            <a:gdLst/>
            <a:ahLst/>
            <a:cxnLst/>
            <a:rect l="l" t="t" r="r" b="b"/>
            <a:pathLst>
              <a:path h="50800">
                <a:moveTo>
                  <a:pt x="0" y="0"/>
                </a:moveTo>
                <a:lnTo>
                  <a:pt x="0" y="50173"/>
                </a:lnTo>
              </a:path>
            </a:pathLst>
          </a:custGeom>
          <a:ln w="1004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40619" y="5226854"/>
            <a:ext cx="0" cy="50800"/>
          </a:xfrm>
          <a:custGeom>
            <a:avLst/>
            <a:gdLst/>
            <a:ahLst/>
            <a:cxnLst/>
            <a:rect l="l" t="t" r="r" b="b"/>
            <a:pathLst>
              <a:path h="50800">
                <a:moveTo>
                  <a:pt x="0" y="0"/>
                </a:moveTo>
                <a:lnTo>
                  <a:pt x="0" y="50173"/>
                </a:lnTo>
              </a:path>
            </a:pathLst>
          </a:custGeom>
          <a:ln w="1004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16089" y="5226854"/>
            <a:ext cx="0" cy="50800"/>
          </a:xfrm>
          <a:custGeom>
            <a:avLst/>
            <a:gdLst/>
            <a:ahLst/>
            <a:cxnLst/>
            <a:rect l="l" t="t" r="r" b="b"/>
            <a:pathLst>
              <a:path h="50800">
                <a:moveTo>
                  <a:pt x="0" y="0"/>
                </a:moveTo>
                <a:lnTo>
                  <a:pt x="0" y="50173"/>
                </a:lnTo>
              </a:path>
            </a:pathLst>
          </a:custGeom>
          <a:ln w="1004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01599" y="5226855"/>
            <a:ext cx="0" cy="50800"/>
          </a:xfrm>
          <a:custGeom>
            <a:avLst/>
            <a:gdLst/>
            <a:ahLst/>
            <a:cxnLst/>
            <a:rect l="l" t="t" r="r" b="b"/>
            <a:pathLst>
              <a:path h="50800">
                <a:moveTo>
                  <a:pt x="0" y="0"/>
                </a:moveTo>
                <a:lnTo>
                  <a:pt x="0" y="50173"/>
                </a:lnTo>
              </a:path>
            </a:pathLst>
          </a:custGeom>
          <a:ln w="1004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77069" y="5226855"/>
            <a:ext cx="0" cy="50800"/>
          </a:xfrm>
          <a:custGeom>
            <a:avLst/>
            <a:gdLst/>
            <a:ahLst/>
            <a:cxnLst/>
            <a:rect l="l" t="t" r="r" b="b"/>
            <a:pathLst>
              <a:path h="50800">
                <a:moveTo>
                  <a:pt x="0" y="0"/>
                </a:moveTo>
                <a:lnTo>
                  <a:pt x="0" y="50173"/>
                </a:lnTo>
              </a:path>
            </a:pathLst>
          </a:custGeom>
          <a:ln w="1004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77069" y="1825120"/>
            <a:ext cx="6064885" cy="0"/>
          </a:xfrm>
          <a:custGeom>
            <a:avLst/>
            <a:gdLst/>
            <a:ahLst/>
            <a:cxnLst/>
            <a:rect l="l" t="t" r="r" b="b"/>
            <a:pathLst>
              <a:path w="6064884">
                <a:moveTo>
                  <a:pt x="0" y="0"/>
                </a:moveTo>
                <a:lnTo>
                  <a:pt x="6064429" y="0"/>
                </a:lnTo>
              </a:path>
            </a:pathLst>
          </a:custGeom>
          <a:ln w="1003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77069" y="5226856"/>
            <a:ext cx="6064885" cy="0"/>
          </a:xfrm>
          <a:custGeom>
            <a:avLst/>
            <a:gdLst/>
            <a:ahLst/>
            <a:cxnLst/>
            <a:rect l="l" t="t" r="r" b="b"/>
            <a:pathLst>
              <a:path w="6064884">
                <a:moveTo>
                  <a:pt x="0" y="0"/>
                </a:moveTo>
                <a:lnTo>
                  <a:pt x="6064429" y="0"/>
                </a:lnTo>
              </a:path>
            </a:pathLst>
          </a:custGeom>
          <a:ln w="1003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026371" y="5244256"/>
            <a:ext cx="29464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Segoe UI"/>
                <a:cs typeface="Segoe UI"/>
              </a:rPr>
              <a:t>1</a:t>
            </a:r>
            <a:r>
              <a:rPr sz="1100" b="1" spc="-65" dirty="0">
                <a:latin typeface="Segoe UI"/>
                <a:cs typeface="Segoe UI"/>
              </a:rPr>
              <a:t>.</a:t>
            </a:r>
            <a:r>
              <a:rPr sz="1100" b="1" spc="-5" dirty="0">
                <a:latin typeface="Segoe UI"/>
                <a:cs typeface="Segoe UI"/>
              </a:rPr>
              <a:t>6</a:t>
            </a:r>
            <a:r>
              <a:rPr sz="1100" b="1" spc="-20" dirty="0">
                <a:latin typeface="Segoe UI"/>
                <a:cs typeface="Segoe UI"/>
              </a:rPr>
              <a:t>0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01842" y="5244256"/>
            <a:ext cx="29464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Segoe UI"/>
                <a:cs typeface="Segoe UI"/>
              </a:rPr>
              <a:t>1</a:t>
            </a:r>
            <a:r>
              <a:rPr sz="1100" b="1" spc="-65" dirty="0">
                <a:latin typeface="Segoe UI"/>
                <a:cs typeface="Segoe UI"/>
              </a:rPr>
              <a:t>.</a:t>
            </a:r>
            <a:r>
              <a:rPr sz="1100" b="1" spc="-5" dirty="0">
                <a:latin typeface="Segoe UI"/>
                <a:cs typeface="Segoe UI"/>
              </a:rPr>
              <a:t>5</a:t>
            </a:r>
            <a:r>
              <a:rPr sz="1100" b="1" spc="-20" dirty="0">
                <a:latin typeface="Segoe UI"/>
                <a:cs typeface="Segoe UI"/>
              </a:rPr>
              <a:t>2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72863" y="5244256"/>
            <a:ext cx="29464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Segoe UI"/>
                <a:cs typeface="Segoe UI"/>
              </a:rPr>
              <a:t>1</a:t>
            </a:r>
            <a:r>
              <a:rPr sz="1100" b="1" spc="-65" dirty="0">
                <a:latin typeface="Segoe UI"/>
                <a:cs typeface="Segoe UI"/>
              </a:rPr>
              <a:t>.</a:t>
            </a:r>
            <a:r>
              <a:rPr sz="1100" b="1" spc="-5" dirty="0">
                <a:latin typeface="Segoe UI"/>
                <a:cs typeface="Segoe UI"/>
              </a:rPr>
              <a:t>3</a:t>
            </a:r>
            <a:r>
              <a:rPr sz="1100" b="1" spc="-20" dirty="0">
                <a:latin typeface="Segoe UI"/>
                <a:cs typeface="Segoe UI"/>
              </a:rPr>
              <a:t>6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48333" y="5244256"/>
            <a:ext cx="29464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Segoe UI"/>
                <a:cs typeface="Segoe UI"/>
              </a:rPr>
              <a:t>1</a:t>
            </a:r>
            <a:r>
              <a:rPr sz="1100" b="1" spc="-65" dirty="0">
                <a:latin typeface="Segoe UI"/>
                <a:cs typeface="Segoe UI"/>
              </a:rPr>
              <a:t>.</a:t>
            </a:r>
            <a:r>
              <a:rPr sz="1100" b="1" spc="-5" dirty="0">
                <a:latin typeface="Segoe UI"/>
                <a:cs typeface="Segoe UI"/>
              </a:rPr>
              <a:t>2</a:t>
            </a:r>
            <a:r>
              <a:rPr sz="1100" b="1" spc="-20" dirty="0">
                <a:latin typeface="Segoe UI"/>
                <a:cs typeface="Segoe UI"/>
              </a:rPr>
              <a:t>8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33843" y="5244256"/>
            <a:ext cx="29464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Segoe UI"/>
                <a:cs typeface="Segoe UI"/>
              </a:rPr>
              <a:t>1</a:t>
            </a:r>
            <a:r>
              <a:rPr sz="1100" b="1" spc="-65" dirty="0">
                <a:latin typeface="Segoe UI"/>
                <a:cs typeface="Segoe UI"/>
              </a:rPr>
              <a:t>.</a:t>
            </a:r>
            <a:r>
              <a:rPr sz="1100" b="1" spc="-5" dirty="0">
                <a:latin typeface="Segoe UI"/>
                <a:cs typeface="Segoe UI"/>
              </a:rPr>
              <a:t>2</a:t>
            </a:r>
            <a:r>
              <a:rPr sz="1100" b="1" spc="-20" dirty="0">
                <a:latin typeface="Segoe UI"/>
                <a:cs typeface="Segoe UI"/>
              </a:rPr>
              <a:t>0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536908" y="1885325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40161" y="0"/>
                </a:moveTo>
                <a:lnTo>
                  <a:pt x="0" y="0"/>
                </a:lnTo>
              </a:path>
            </a:pathLst>
          </a:custGeom>
          <a:ln w="1003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36908" y="2557644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40161" y="0"/>
                </a:moveTo>
                <a:lnTo>
                  <a:pt x="0" y="0"/>
                </a:lnTo>
              </a:path>
            </a:pathLst>
          </a:custGeom>
          <a:ln w="1003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36908" y="3219930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40161" y="0"/>
                </a:moveTo>
                <a:lnTo>
                  <a:pt x="0" y="0"/>
                </a:lnTo>
              </a:path>
            </a:pathLst>
          </a:custGeom>
          <a:ln w="1003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36908" y="3892250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40161" y="0"/>
                </a:moveTo>
                <a:lnTo>
                  <a:pt x="0" y="0"/>
                </a:lnTo>
              </a:path>
            </a:pathLst>
          </a:custGeom>
          <a:ln w="1003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36908" y="456456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40161" y="0"/>
                </a:moveTo>
                <a:lnTo>
                  <a:pt x="0" y="0"/>
                </a:lnTo>
              </a:path>
            </a:pathLst>
          </a:custGeom>
          <a:ln w="1003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36908" y="5226854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40161" y="0"/>
                </a:moveTo>
                <a:lnTo>
                  <a:pt x="0" y="0"/>
                </a:lnTo>
              </a:path>
            </a:pathLst>
          </a:custGeom>
          <a:ln w="10034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641499" y="1825119"/>
            <a:ext cx="0" cy="3402329"/>
          </a:xfrm>
          <a:custGeom>
            <a:avLst/>
            <a:gdLst/>
            <a:ahLst/>
            <a:cxnLst/>
            <a:rect l="l" t="t" r="r" b="b"/>
            <a:pathLst>
              <a:path h="3402329">
                <a:moveTo>
                  <a:pt x="0" y="3401735"/>
                </a:moveTo>
                <a:lnTo>
                  <a:pt x="0" y="0"/>
                </a:lnTo>
              </a:path>
            </a:pathLst>
          </a:custGeom>
          <a:ln w="1004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77069" y="1825120"/>
            <a:ext cx="0" cy="3402329"/>
          </a:xfrm>
          <a:custGeom>
            <a:avLst/>
            <a:gdLst/>
            <a:ahLst/>
            <a:cxnLst/>
            <a:rect l="l" t="t" r="r" b="b"/>
            <a:pathLst>
              <a:path h="3402329">
                <a:moveTo>
                  <a:pt x="0" y="3401735"/>
                </a:moveTo>
                <a:lnTo>
                  <a:pt x="0" y="0"/>
                </a:lnTo>
              </a:path>
            </a:pathLst>
          </a:custGeom>
          <a:ln w="1004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333439" y="1772278"/>
            <a:ext cx="18415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Segoe UI"/>
                <a:cs typeface="Segoe UI"/>
              </a:rPr>
              <a:t>2</a:t>
            </a:r>
            <a:r>
              <a:rPr sz="1100" b="1" spc="-20" dirty="0">
                <a:latin typeface="Segoe UI"/>
                <a:cs typeface="Segoe UI"/>
              </a:rPr>
              <a:t>5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33439" y="2434563"/>
            <a:ext cx="18415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Segoe UI"/>
                <a:cs typeface="Segoe UI"/>
              </a:rPr>
              <a:t>2</a:t>
            </a:r>
            <a:r>
              <a:rPr sz="1100" b="1" spc="-20" dirty="0">
                <a:latin typeface="Segoe UI"/>
                <a:cs typeface="Segoe UI"/>
              </a:rPr>
              <a:t>0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33439" y="3106883"/>
            <a:ext cx="18415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Segoe UI"/>
                <a:cs typeface="Segoe UI"/>
              </a:rPr>
              <a:t>1</a:t>
            </a:r>
            <a:r>
              <a:rPr sz="1100" b="1" spc="-20" dirty="0">
                <a:latin typeface="Segoe UI"/>
                <a:cs typeface="Segoe UI"/>
              </a:rPr>
              <a:t>5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33439" y="3779201"/>
            <a:ext cx="18415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Segoe UI"/>
                <a:cs typeface="Segoe UI"/>
              </a:rPr>
              <a:t>1</a:t>
            </a:r>
            <a:r>
              <a:rPr sz="1100" b="1" spc="-20" dirty="0">
                <a:latin typeface="Segoe UI"/>
                <a:cs typeface="Segoe UI"/>
              </a:rPr>
              <a:t>0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13762" y="4441487"/>
            <a:ext cx="10350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20" dirty="0">
                <a:latin typeface="Segoe UI"/>
                <a:cs typeface="Segoe UI"/>
              </a:rPr>
              <a:t>5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13762" y="5113806"/>
            <a:ext cx="10350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20" dirty="0">
                <a:latin typeface="Segoe UI"/>
                <a:cs typeface="Segoe UI"/>
              </a:rPr>
              <a:t>0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898509" y="5096403"/>
            <a:ext cx="552450" cy="130810"/>
          </a:xfrm>
          <a:custGeom>
            <a:avLst/>
            <a:gdLst/>
            <a:ahLst/>
            <a:cxnLst/>
            <a:rect l="l" t="t" r="r" b="b"/>
            <a:pathLst>
              <a:path w="552450" h="130810">
                <a:moveTo>
                  <a:pt x="0" y="0"/>
                </a:moveTo>
                <a:lnTo>
                  <a:pt x="552224" y="0"/>
                </a:lnTo>
                <a:lnTo>
                  <a:pt x="552224" y="130460"/>
                </a:lnTo>
                <a:lnTo>
                  <a:pt x="0" y="130460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898509" y="5096404"/>
            <a:ext cx="552450" cy="130810"/>
          </a:xfrm>
          <a:custGeom>
            <a:avLst/>
            <a:gdLst/>
            <a:ahLst/>
            <a:cxnLst/>
            <a:rect l="l" t="t" r="r" b="b"/>
            <a:pathLst>
              <a:path w="552450" h="130810">
                <a:moveTo>
                  <a:pt x="0" y="130450"/>
                </a:moveTo>
                <a:lnTo>
                  <a:pt x="552224" y="130450"/>
                </a:lnTo>
                <a:lnTo>
                  <a:pt x="552224" y="0"/>
                </a:lnTo>
                <a:lnTo>
                  <a:pt x="0" y="0"/>
                </a:lnTo>
                <a:lnTo>
                  <a:pt x="0" y="130450"/>
                </a:lnTo>
                <a:close/>
              </a:path>
            </a:pathLst>
          </a:custGeom>
          <a:ln w="10034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336243" y="5226857"/>
            <a:ext cx="562610" cy="0"/>
          </a:xfrm>
          <a:custGeom>
            <a:avLst/>
            <a:gdLst/>
            <a:ahLst/>
            <a:cxnLst/>
            <a:rect l="l" t="t" r="r" b="b"/>
            <a:pathLst>
              <a:path w="562609">
                <a:moveTo>
                  <a:pt x="0" y="0"/>
                </a:moveTo>
                <a:lnTo>
                  <a:pt x="562264" y="0"/>
                </a:lnTo>
              </a:path>
            </a:pathLst>
          </a:custGeom>
          <a:ln w="3175">
            <a:solidFill>
              <a:srgbClr val="7DA7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336241" y="5226853"/>
            <a:ext cx="562610" cy="0"/>
          </a:xfrm>
          <a:custGeom>
            <a:avLst/>
            <a:gdLst/>
            <a:ahLst/>
            <a:cxnLst/>
            <a:rect l="l" t="t" r="r" b="b"/>
            <a:pathLst>
              <a:path w="562609">
                <a:moveTo>
                  <a:pt x="0" y="0"/>
                </a:moveTo>
                <a:lnTo>
                  <a:pt x="562264" y="0"/>
                </a:lnTo>
                <a:lnTo>
                  <a:pt x="0" y="0"/>
                </a:lnTo>
              </a:path>
            </a:pathLst>
          </a:custGeom>
          <a:ln w="10034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773969" y="5096405"/>
            <a:ext cx="562610" cy="130810"/>
          </a:xfrm>
          <a:custGeom>
            <a:avLst/>
            <a:gdLst/>
            <a:ahLst/>
            <a:cxnLst/>
            <a:rect l="l" t="t" r="r" b="b"/>
            <a:pathLst>
              <a:path w="562610" h="130810">
                <a:moveTo>
                  <a:pt x="0" y="0"/>
                </a:moveTo>
                <a:lnTo>
                  <a:pt x="562275" y="0"/>
                </a:lnTo>
                <a:lnTo>
                  <a:pt x="562275" y="130460"/>
                </a:lnTo>
                <a:lnTo>
                  <a:pt x="0" y="130460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773979" y="5096405"/>
            <a:ext cx="562610" cy="130810"/>
          </a:xfrm>
          <a:custGeom>
            <a:avLst/>
            <a:gdLst/>
            <a:ahLst/>
            <a:cxnLst/>
            <a:rect l="l" t="t" r="r" b="b"/>
            <a:pathLst>
              <a:path w="562610" h="130810">
                <a:moveTo>
                  <a:pt x="0" y="130450"/>
                </a:moveTo>
                <a:lnTo>
                  <a:pt x="562264" y="130450"/>
                </a:lnTo>
                <a:lnTo>
                  <a:pt x="562264" y="0"/>
                </a:lnTo>
                <a:lnTo>
                  <a:pt x="0" y="0"/>
                </a:lnTo>
                <a:lnTo>
                  <a:pt x="0" y="130450"/>
                </a:lnTo>
                <a:close/>
              </a:path>
            </a:pathLst>
          </a:custGeom>
          <a:ln w="10034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11704" y="4424086"/>
            <a:ext cx="562610" cy="803275"/>
          </a:xfrm>
          <a:custGeom>
            <a:avLst/>
            <a:gdLst/>
            <a:ahLst/>
            <a:cxnLst/>
            <a:rect l="l" t="t" r="r" b="b"/>
            <a:pathLst>
              <a:path w="562610" h="803275">
                <a:moveTo>
                  <a:pt x="0" y="0"/>
                </a:moveTo>
                <a:lnTo>
                  <a:pt x="562264" y="0"/>
                </a:lnTo>
                <a:lnTo>
                  <a:pt x="562264" y="802769"/>
                </a:lnTo>
                <a:lnTo>
                  <a:pt x="0" y="802769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211714" y="4424086"/>
            <a:ext cx="562610" cy="803275"/>
          </a:xfrm>
          <a:custGeom>
            <a:avLst/>
            <a:gdLst/>
            <a:ahLst/>
            <a:cxnLst/>
            <a:rect l="l" t="t" r="r" b="b"/>
            <a:pathLst>
              <a:path w="562610" h="803275">
                <a:moveTo>
                  <a:pt x="0" y="802769"/>
                </a:moveTo>
                <a:lnTo>
                  <a:pt x="562264" y="802769"/>
                </a:lnTo>
                <a:lnTo>
                  <a:pt x="562264" y="0"/>
                </a:lnTo>
                <a:lnTo>
                  <a:pt x="0" y="0"/>
                </a:lnTo>
                <a:lnTo>
                  <a:pt x="0" y="802769"/>
                </a:lnTo>
                <a:close/>
              </a:path>
            </a:pathLst>
          </a:custGeom>
          <a:ln w="10038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659490" y="3892252"/>
            <a:ext cx="552450" cy="1334770"/>
          </a:xfrm>
          <a:custGeom>
            <a:avLst/>
            <a:gdLst/>
            <a:ahLst/>
            <a:cxnLst/>
            <a:rect l="l" t="t" r="r" b="b"/>
            <a:pathLst>
              <a:path w="552450" h="1334770">
                <a:moveTo>
                  <a:pt x="0" y="0"/>
                </a:moveTo>
                <a:lnTo>
                  <a:pt x="552224" y="0"/>
                </a:lnTo>
                <a:lnTo>
                  <a:pt x="552224" y="1334604"/>
                </a:lnTo>
                <a:lnTo>
                  <a:pt x="0" y="1334604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659490" y="3892252"/>
            <a:ext cx="552450" cy="1334770"/>
          </a:xfrm>
          <a:custGeom>
            <a:avLst/>
            <a:gdLst/>
            <a:ahLst/>
            <a:cxnLst/>
            <a:rect l="l" t="t" r="r" b="b"/>
            <a:pathLst>
              <a:path w="552450" h="1334770">
                <a:moveTo>
                  <a:pt x="0" y="1334604"/>
                </a:moveTo>
                <a:lnTo>
                  <a:pt x="552224" y="1334604"/>
                </a:lnTo>
                <a:lnTo>
                  <a:pt x="552224" y="0"/>
                </a:lnTo>
                <a:lnTo>
                  <a:pt x="0" y="0"/>
                </a:lnTo>
                <a:lnTo>
                  <a:pt x="0" y="1334604"/>
                </a:lnTo>
                <a:close/>
              </a:path>
            </a:pathLst>
          </a:custGeom>
          <a:ln w="1003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097225" y="2156264"/>
            <a:ext cx="562610" cy="3070860"/>
          </a:xfrm>
          <a:custGeom>
            <a:avLst/>
            <a:gdLst/>
            <a:ahLst/>
            <a:cxnLst/>
            <a:rect l="l" t="t" r="r" b="b"/>
            <a:pathLst>
              <a:path w="562610" h="3070860">
                <a:moveTo>
                  <a:pt x="0" y="0"/>
                </a:moveTo>
                <a:lnTo>
                  <a:pt x="562264" y="0"/>
                </a:lnTo>
                <a:lnTo>
                  <a:pt x="562264" y="3070593"/>
                </a:lnTo>
                <a:lnTo>
                  <a:pt x="0" y="3070593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097224" y="2156264"/>
            <a:ext cx="562610" cy="3070860"/>
          </a:xfrm>
          <a:custGeom>
            <a:avLst/>
            <a:gdLst/>
            <a:ahLst/>
            <a:cxnLst/>
            <a:rect l="l" t="t" r="r" b="b"/>
            <a:pathLst>
              <a:path w="562610" h="3070860">
                <a:moveTo>
                  <a:pt x="0" y="3070593"/>
                </a:moveTo>
                <a:lnTo>
                  <a:pt x="562264" y="3070593"/>
                </a:lnTo>
                <a:lnTo>
                  <a:pt x="562264" y="0"/>
                </a:lnTo>
                <a:lnTo>
                  <a:pt x="0" y="0"/>
                </a:lnTo>
                <a:lnTo>
                  <a:pt x="0" y="3070593"/>
                </a:lnTo>
                <a:close/>
              </a:path>
            </a:pathLst>
          </a:custGeom>
          <a:ln w="10040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534960" y="4022704"/>
            <a:ext cx="562610" cy="1204595"/>
          </a:xfrm>
          <a:custGeom>
            <a:avLst/>
            <a:gdLst/>
            <a:ahLst/>
            <a:cxnLst/>
            <a:rect l="l" t="t" r="r" b="b"/>
            <a:pathLst>
              <a:path w="562610" h="1204595">
                <a:moveTo>
                  <a:pt x="0" y="0"/>
                </a:moveTo>
                <a:lnTo>
                  <a:pt x="562264" y="0"/>
                </a:lnTo>
                <a:lnTo>
                  <a:pt x="562264" y="1204164"/>
                </a:lnTo>
                <a:lnTo>
                  <a:pt x="0" y="1204164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534959" y="4022704"/>
            <a:ext cx="562610" cy="1204595"/>
          </a:xfrm>
          <a:custGeom>
            <a:avLst/>
            <a:gdLst/>
            <a:ahLst/>
            <a:cxnLst/>
            <a:rect l="l" t="t" r="r" b="b"/>
            <a:pathLst>
              <a:path w="562610" h="1204595">
                <a:moveTo>
                  <a:pt x="0" y="1204154"/>
                </a:moveTo>
                <a:lnTo>
                  <a:pt x="562264" y="1204154"/>
                </a:lnTo>
                <a:lnTo>
                  <a:pt x="562264" y="0"/>
                </a:lnTo>
                <a:lnTo>
                  <a:pt x="0" y="0"/>
                </a:lnTo>
                <a:lnTo>
                  <a:pt x="0" y="1204154"/>
                </a:lnTo>
                <a:close/>
              </a:path>
            </a:pathLst>
          </a:custGeom>
          <a:ln w="1003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972685" y="4153155"/>
            <a:ext cx="562610" cy="1073785"/>
          </a:xfrm>
          <a:custGeom>
            <a:avLst/>
            <a:gdLst/>
            <a:ahLst/>
            <a:cxnLst/>
            <a:rect l="l" t="t" r="r" b="b"/>
            <a:pathLst>
              <a:path w="562610" h="1073785">
                <a:moveTo>
                  <a:pt x="0" y="0"/>
                </a:moveTo>
                <a:lnTo>
                  <a:pt x="562275" y="0"/>
                </a:lnTo>
                <a:lnTo>
                  <a:pt x="562275" y="1073704"/>
                </a:lnTo>
                <a:lnTo>
                  <a:pt x="0" y="1073704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972694" y="4153155"/>
            <a:ext cx="562610" cy="1073785"/>
          </a:xfrm>
          <a:custGeom>
            <a:avLst/>
            <a:gdLst/>
            <a:ahLst/>
            <a:cxnLst/>
            <a:rect l="l" t="t" r="r" b="b"/>
            <a:pathLst>
              <a:path w="562610" h="1073785">
                <a:moveTo>
                  <a:pt x="0" y="1073704"/>
                </a:moveTo>
                <a:lnTo>
                  <a:pt x="562264" y="1073704"/>
                </a:lnTo>
                <a:lnTo>
                  <a:pt x="562264" y="0"/>
                </a:lnTo>
                <a:lnTo>
                  <a:pt x="0" y="0"/>
                </a:lnTo>
                <a:lnTo>
                  <a:pt x="0" y="1073704"/>
                </a:lnTo>
                <a:close/>
              </a:path>
            </a:pathLst>
          </a:custGeom>
          <a:ln w="1003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420460" y="4955925"/>
            <a:ext cx="552450" cy="271145"/>
          </a:xfrm>
          <a:custGeom>
            <a:avLst/>
            <a:gdLst/>
            <a:ahLst/>
            <a:cxnLst/>
            <a:rect l="l" t="t" r="r" b="b"/>
            <a:pathLst>
              <a:path w="552450" h="271145">
                <a:moveTo>
                  <a:pt x="0" y="0"/>
                </a:moveTo>
                <a:lnTo>
                  <a:pt x="552224" y="0"/>
                </a:lnTo>
                <a:lnTo>
                  <a:pt x="552224" y="270934"/>
                </a:lnTo>
                <a:lnTo>
                  <a:pt x="0" y="270934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420470" y="4955925"/>
            <a:ext cx="552450" cy="271145"/>
          </a:xfrm>
          <a:custGeom>
            <a:avLst/>
            <a:gdLst/>
            <a:ahLst/>
            <a:cxnLst/>
            <a:rect l="l" t="t" r="r" b="b"/>
            <a:pathLst>
              <a:path w="552450" h="271145">
                <a:moveTo>
                  <a:pt x="0" y="270934"/>
                </a:moveTo>
                <a:lnTo>
                  <a:pt x="552224" y="270934"/>
                </a:lnTo>
                <a:lnTo>
                  <a:pt x="552224" y="0"/>
                </a:lnTo>
                <a:lnTo>
                  <a:pt x="0" y="0"/>
                </a:lnTo>
                <a:lnTo>
                  <a:pt x="0" y="270934"/>
                </a:lnTo>
                <a:close/>
              </a:path>
            </a:pathLst>
          </a:custGeom>
          <a:ln w="1003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4245169" y="5226076"/>
            <a:ext cx="836930" cy="43942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554355">
              <a:lnSpc>
                <a:spcPct val="100000"/>
              </a:lnSpc>
              <a:spcBef>
                <a:spcPts val="250"/>
              </a:spcBef>
            </a:pPr>
            <a:r>
              <a:rPr sz="1100" b="1" spc="-5" dirty="0">
                <a:latin typeface="Segoe UI"/>
                <a:cs typeface="Segoe UI"/>
              </a:rPr>
              <a:t>1</a:t>
            </a:r>
            <a:r>
              <a:rPr sz="1100" b="1" spc="-65" dirty="0">
                <a:latin typeface="Segoe UI"/>
                <a:cs typeface="Segoe UI"/>
              </a:rPr>
              <a:t>.</a:t>
            </a:r>
            <a:r>
              <a:rPr sz="1100" b="1" spc="-5" dirty="0">
                <a:latin typeface="Segoe UI"/>
                <a:cs typeface="Segoe UI"/>
              </a:rPr>
              <a:t>4</a:t>
            </a:r>
            <a:r>
              <a:rPr sz="1100" b="1" spc="-20" dirty="0">
                <a:latin typeface="Segoe UI"/>
                <a:cs typeface="Segoe UI"/>
              </a:rPr>
              <a:t>4</a:t>
            </a:r>
            <a:endParaRPr sz="11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350" b="1" spc="-45" dirty="0">
                <a:latin typeface="Segoe UI"/>
                <a:cs typeface="Segoe UI"/>
              </a:rPr>
              <a:t>Diameter</a:t>
            </a:r>
            <a:endParaRPr sz="1350">
              <a:latin typeface="Segoe UI"/>
              <a:cs typeface="Segoe U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18723" y="3120708"/>
            <a:ext cx="252729" cy="824865"/>
          </a:xfrm>
          <a:prstGeom prst="rect">
            <a:avLst/>
          </a:prstGeom>
        </p:spPr>
        <p:txBody>
          <a:bodyPr vert="vert270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350" b="1" spc="-35" dirty="0">
                <a:latin typeface="Segoe UI"/>
                <a:cs typeface="Segoe UI"/>
              </a:rPr>
              <a:t>Frequency</a:t>
            </a:r>
            <a:endParaRPr sz="1350">
              <a:latin typeface="Segoe UI"/>
              <a:cs typeface="Segoe U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371649" y="1210340"/>
            <a:ext cx="2317115" cy="2908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b="1" spc="-35" dirty="0">
                <a:solidFill>
                  <a:srgbClr val="0A0873"/>
                </a:solidFill>
                <a:latin typeface="Segoe UI"/>
                <a:cs typeface="Segoe UI"/>
              </a:rPr>
              <a:t>Histogram of</a:t>
            </a:r>
            <a:r>
              <a:rPr sz="1700" b="1" spc="10" dirty="0">
                <a:solidFill>
                  <a:srgbClr val="0A0873"/>
                </a:solidFill>
                <a:latin typeface="Segoe UI"/>
                <a:cs typeface="Segoe UI"/>
              </a:rPr>
              <a:t> </a:t>
            </a:r>
            <a:r>
              <a:rPr sz="1700" b="1" spc="-20" dirty="0">
                <a:solidFill>
                  <a:srgbClr val="0A0873"/>
                </a:solidFill>
                <a:latin typeface="Segoe UI"/>
                <a:cs typeface="Segoe UI"/>
              </a:rPr>
              <a:t>Diameter</a:t>
            </a:r>
            <a:endParaRPr sz="1700">
              <a:latin typeface="Segoe UI"/>
              <a:cs typeface="Segoe U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4226" y="354584"/>
            <a:ext cx="82816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A Normal Distribution defines the Diameter</a:t>
            </a:r>
            <a:r>
              <a:rPr sz="2800" spc="175" dirty="0"/>
              <a:t> </a:t>
            </a:r>
            <a:r>
              <a:rPr sz="2800" spc="-5" dirty="0"/>
              <a:t>Variation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1024126" y="1100322"/>
            <a:ext cx="7187565" cy="4785360"/>
          </a:xfrm>
          <a:custGeom>
            <a:avLst/>
            <a:gdLst/>
            <a:ahLst/>
            <a:cxnLst/>
            <a:rect l="l" t="t" r="r" b="b"/>
            <a:pathLst>
              <a:path w="7187565" h="4785360">
                <a:moveTo>
                  <a:pt x="0" y="0"/>
                </a:moveTo>
                <a:lnTo>
                  <a:pt x="7187164" y="0"/>
                </a:lnTo>
                <a:lnTo>
                  <a:pt x="7187164" y="4785333"/>
                </a:lnTo>
                <a:lnTo>
                  <a:pt x="0" y="4785333"/>
                </a:lnTo>
                <a:lnTo>
                  <a:pt x="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4126" y="1100322"/>
            <a:ext cx="7187565" cy="4785360"/>
          </a:xfrm>
          <a:custGeom>
            <a:avLst/>
            <a:gdLst/>
            <a:ahLst/>
            <a:cxnLst/>
            <a:rect l="l" t="t" r="r" b="b"/>
            <a:pathLst>
              <a:path w="7187565" h="4785360">
                <a:moveTo>
                  <a:pt x="0" y="0"/>
                </a:moveTo>
                <a:lnTo>
                  <a:pt x="7187164" y="0"/>
                </a:lnTo>
                <a:lnTo>
                  <a:pt x="7187164" y="4785333"/>
                </a:lnTo>
                <a:lnTo>
                  <a:pt x="0" y="4785333"/>
                </a:lnTo>
                <a:lnTo>
                  <a:pt x="0" y="0"/>
                </a:lnTo>
                <a:close/>
              </a:path>
            </a:pathLst>
          </a:custGeom>
          <a:ln w="9992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83866" y="1879571"/>
            <a:ext cx="6038215" cy="3387090"/>
          </a:xfrm>
          <a:custGeom>
            <a:avLst/>
            <a:gdLst/>
            <a:ahLst/>
            <a:cxnLst/>
            <a:rect l="l" t="t" r="r" b="b"/>
            <a:pathLst>
              <a:path w="6038215" h="3387090">
                <a:moveTo>
                  <a:pt x="0" y="0"/>
                </a:moveTo>
                <a:lnTo>
                  <a:pt x="6037617" y="0"/>
                </a:lnTo>
                <a:lnTo>
                  <a:pt x="6037617" y="3386687"/>
                </a:lnTo>
                <a:lnTo>
                  <a:pt x="0" y="33866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51671" y="5266262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0"/>
                </a:moveTo>
                <a:lnTo>
                  <a:pt x="0" y="49951"/>
                </a:lnTo>
              </a:path>
            </a:pathLst>
          </a:custGeom>
          <a:ln w="9996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42108" y="5266261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0"/>
                </a:moveTo>
                <a:lnTo>
                  <a:pt x="0" y="49951"/>
                </a:lnTo>
              </a:path>
            </a:pathLst>
          </a:custGeom>
          <a:ln w="9996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32547" y="5266260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0"/>
                </a:moveTo>
                <a:lnTo>
                  <a:pt x="0" y="49951"/>
                </a:lnTo>
              </a:path>
            </a:pathLst>
          </a:custGeom>
          <a:ln w="9996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12988" y="5266259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0"/>
                </a:moveTo>
                <a:lnTo>
                  <a:pt x="0" y="49951"/>
                </a:lnTo>
              </a:path>
            </a:pathLst>
          </a:custGeom>
          <a:ln w="9996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03426" y="5266259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0"/>
                </a:moveTo>
                <a:lnTo>
                  <a:pt x="0" y="49951"/>
                </a:lnTo>
              </a:path>
            </a:pathLst>
          </a:custGeom>
          <a:ln w="9996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83868" y="5266258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0"/>
                </a:moveTo>
                <a:lnTo>
                  <a:pt x="0" y="49951"/>
                </a:lnTo>
              </a:path>
            </a:pathLst>
          </a:custGeom>
          <a:ln w="9996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83868" y="1879560"/>
            <a:ext cx="6038215" cy="0"/>
          </a:xfrm>
          <a:custGeom>
            <a:avLst/>
            <a:gdLst/>
            <a:ahLst/>
            <a:cxnLst/>
            <a:rect l="l" t="t" r="r" b="b"/>
            <a:pathLst>
              <a:path w="6038215">
                <a:moveTo>
                  <a:pt x="0" y="0"/>
                </a:moveTo>
                <a:lnTo>
                  <a:pt x="6037617" y="0"/>
                </a:lnTo>
              </a:path>
            </a:pathLst>
          </a:custGeom>
          <a:ln w="999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83868" y="5266256"/>
            <a:ext cx="6038215" cy="0"/>
          </a:xfrm>
          <a:custGeom>
            <a:avLst/>
            <a:gdLst/>
            <a:ahLst/>
            <a:cxnLst/>
            <a:rect l="l" t="t" r="r" b="b"/>
            <a:pathLst>
              <a:path w="6038215">
                <a:moveTo>
                  <a:pt x="0" y="0"/>
                </a:moveTo>
                <a:lnTo>
                  <a:pt x="6037617" y="0"/>
                </a:lnTo>
              </a:path>
            </a:pathLst>
          </a:custGeom>
          <a:ln w="999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121721" y="5283535"/>
            <a:ext cx="2806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b="1" spc="-15" dirty="0">
                <a:latin typeface="Segoe UI"/>
                <a:cs typeface="Segoe UI"/>
              </a:rPr>
              <a:t>1</a:t>
            </a:r>
            <a:r>
              <a:rPr sz="1100" b="1" spc="-65" dirty="0">
                <a:latin typeface="Segoe UI"/>
                <a:cs typeface="Segoe UI"/>
              </a:rPr>
              <a:t>.</a:t>
            </a:r>
            <a:r>
              <a:rPr sz="1100" b="1" spc="-15" dirty="0">
                <a:latin typeface="Segoe UI"/>
                <a:cs typeface="Segoe UI"/>
              </a:rPr>
              <a:t>6</a:t>
            </a:r>
            <a:r>
              <a:rPr sz="1100" b="1" spc="-25" dirty="0">
                <a:latin typeface="Segoe UI"/>
                <a:cs typeface="Segoe UI"/>
              </a:rPr>
              <a:t>0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02164" y="5283535"/>
            <a:ext cx="2806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b="1" spc="-15" dirty="0">
                <a:latin typeface="Segoe UI"/>
                <a:cs typeface="Segoe UI"/>
              </a:rPr>
              <a:t>1</a:t>
            </a:r>
            <a:r>
              <a:rPr sz="1100" b="1" spc="-65" dirty="0">
                <a:latin typeface="Segoe UI"/>
                <a:cs typeface="Segoe UI"/>
              </a:rPr>
              <a:t>.</a:t>
            </a:r>
            <a:r>
              <a:rPr sz="1100" b="1" spc="-15" dirty="0">
                <a:latin typeface="Segoe UI"/>
                <a:cs typeface="Segoe UI"/>
              </a:rPr>
              <a:t>5</a:t>
            </a:r>
            <a:r>
              <a:rPr sz="1100" b="1" spc="-25" dirty="0">
                <a:latin typeface="Segoe UI"/>
                <a:cs typeface="Segoe UI"/>
              </a:rPr>
              <a:t>2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83040" y="5283535"/>
            <a:ext cx="2806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b="1" spc="-15" dirty="0">
                <a:latin typeface="Segoe UI"/>
                <a:cs typeface="Segoe UI"/>
              </a:rPr>
              <a:t>1</a:t>
            </a:r>
            <a:r>
              <a:rPr sz="1100" b="1" spc="-65" dirty="0">
                <a:latin typeface="Segoe UI"/>
                <a:cs typeface="Segoe UI"/>
              </a:rPr>
              <a:t>.</a:t>
            </a:r>
            <a:r>
              <a:rPr sz="1100" b="1" spc="-15" dirty="0">
                <a:latin typeface="Segoe UI"/>
                <a:cs typeface="Segoe UI"/>
              </a:rPr>
              <a:t>3</a:t>
            </a:r>
            <a:r>
              <a:rPr sz="1100" b="1" spc="-25" dirty="0">
                <a:latin typeface="Segoe UI"/>
                <a:cs typeface="Segoe UI"/>
              </a:rPr>
              <a:t>6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63480" y="5283535"/>
            <a:ext cx="2806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b="1" spc="-15" dirty="0">
                <a:latin typeface="Segoe UI"/>
                <a:cs typeface="Segoe UI"/>
              </a:rPr>
              <a:t>1</a:t>
            </a:r>
            <a:r>
              <a:rPr sz="1100" b="1" spc="-65" dirty="0">
                <a:latin typeface="Segoe UI"/>
                <a:cs typeface="Segoe UI"/>
              </a:rPr>
              <a:t>.</a:t>
            </a:r>
            <a:r>
              <a:rPr sz="1100" b="1" spc="-15" dirty="0">
                <a:latin typeface="Segoe UI"/>
                <a:cs typeface="Segoe UI"/>
              </a:rPr>
              <a:t>2</a:t>
            </a:r>
            <a:r>
              <a:rPr sz="1100" b="1" spc="-25" dirty="0">
                <a:latin typeface="Segoe UI"/>
                <a:cs typeface="Segoe UI"/>
              </a:rPr>
              <a:t>8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53918" y="5283535"/>
            <a:ext cx="2806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b="1" spc="-15" dirty="0">
                <a:latin typeface="Segoe UI"/>
                <a:cs typeface="Segoe UI"/>
              </a:rPr>
              <a:t>1</a:t>
            </a:r>
            <a:r>
              <a:rPr sz="1100" b="1" spc="-65" dirty="0">
                <a:latin typeface="Segoe UI"/>
                <a:cs typeface="Segoe UI"/>
              </a:rPr>
              <a:t>.</a:t>
            </a:r>
            <a:r>
              <a:rPr sz="1100" b="1" spc="-15" dirty="0">
                <a:latin typeface="Segoe UI"/>
                <a:cs typeface="Segoe UI"/>
              </a:rPr>
              <a:t>2</a:t>
            </a:r>
            <a:r>
              <a:rPr sz="1100" b="1" spc="-25" dirty="0">
                <a:latin typeface="Segoe UI"/>
                <a:cs typeface="Segoe UI"/>
              </a:rPr>
              <a:t>0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43883" y="1939508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984" y="0"/>
                </a:moveTo>
                <a:lnTo>
                  <a:pt x="0" y="0"/>
                </a:lnTo>
              </a:path>
            </a:pathLst>
          </a:custGeom>
          <a:ln w="999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43883" y="260885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984" y="0"/>
                </a:moveTo>
                <a:lnTo>
                  <a:pt x="0" y="0"/>
                </a:lnTo>
              </a:path>
            </a:pathLst>
          </a:custGeom>
          <a:ln w="999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643884" y="326821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984" y="0"/>
                </a:moveTo>
                <a:lnTo>
                  <a:pt x="0" y="0"/>
                </a:lnTo>
              </a:path>
            </a:pathLst>
          </a:custGeom>
          <a:ln w="999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43884" y="3937557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984" y="0"/>
                </a:moveTo>
                <a:lnTo>
                  <a:pt x="0" y="0"/>
                </a:lnTo>
              </a:path>
            </a:pathLst>
          </a:custGeom>
          <a:ln w="999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643884" y="460690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984" y="0"/>
                </a:moveTo>
                <a:lnTo>
                  <a:pt x="0" y="0"/>
                </a:lnTo>
              </a:path>
            </a:pathLst>
          </a:custGeom>
          <a:ln w="999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43884" y="526626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984" y="0"/>
                </a:moveTo>
                <a:lnTo>
                  <a:pt x="0" y="0"/>
                </a:lnTo>
              </a:path>
            </a:pathLst>
          </a:custGeom>
          <a:ln w="999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21486" y="1879562"/>
            <a:ext cx="0" cy="3387090"/>
          </a:xfrm>
          <a:custGeom>
            <a:avLst/>
            <a:gdLst/>
            <a:ahLst/>
            <a:cxnLst/>
            <a:rect l="l" t="t" r="r" b="b"/>
            <a:pathLst>
              <a:path h="3387090">
                <a:moveTo>
                  <a:pt x="0" y="3386697"/>
                </a:moveTo>
                <a:lnTo>
                  <a:pt x="0" y="0"/>
                </a:lnTo>
              </a:path>
            </a:pathLst>
          </a:custGeom>
          <a:ln w="9996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683868" y="1879561"/>
            <a:ext cx="0" cy="3387090"/>
          </a:xfrm>
          <a:custGeom>
            <a:avLst/>
            <a:gdLst/>
            <a:ahLst/>
            <a:cxnLst/>
            <a:rect l="l" t="t" r="r" b="b"/>
            <a:pathLst>
              <a:path h="3387090">
                <a:moveTo>
                  <a:pt x="0" y="3386697"/>
                </a:moveTo>
                <a:lnTo>
                  <a:pt x="0" y="0"/>
                </a:lnTo>
              </a:path>
            </a:pathLst>
          </a:custGeom>
          <a:ln w="9996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453958" y="1826905"/>
            <a:ext cx="1708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b="1" spc="-15" dirty="0">
                <a:latin typeface="Segoe UI"/>
                <a:cs typeface="Segoe UI"/>
              </a:rPr>
              <a:t>2</a:t>
            </a:r>
            <a:r>
              <a:rPr sz="1100" b="1" spc="-25" dirty="0">
                <a:latin typeface="Segoe UI"/>
                <a:cs typeface="Segoe UI"/>
              </a:rPr>
              <a:t>5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53958" y="2486262"/>
            <a:ext cx="1708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b="1" spc="-15" dirty="0">
                <a:latin typeface="Segoe UI"/>
                <a:cs typeface="Segoe UI"/>
              </a:rPr>
              <a:t>2</a:t>
            </a:r>
            <a:r>
              <a:rPr sz="1100" b="1" spc="-25" dirty="0">
                <a:latin typeface="Segoe UI"/>
                <a:cs typeface="Segoe UI"/>
              </a:rPr>
              <a:t>0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53958" y="3155609"/>
            <a:ext cx="1708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b="1" spc="-15" dirty="0">
                <a:latin typeface="Segoe UI"/>
                <a:cs typeface="Segoe UI"/>
              </a:rPr>
              <a:t>1</a:t>
            </a:r>
            <a:r>
              <a:rPr sz="1100" b="1" spc="-25" dirty="0">
                <a:latin typeface="Segoe UI"/>
                <a:cs typeface="Segoe UI"/>
              </a:rPr>
              <a:t>5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53958" y="3824956"/>
            <a:ext cx="1708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b="1" spc="-15" dirty="0">
                <a:latin typeface="Segoe UI"/>
                <a:cs typeface="Segoe UI"/>
              </a:rPr>
              <a:t>1</a:t>
            </a:r>
            <a:r>
              <a:rPr sz="1100" b="1" spc="-25" dirty="0">
                <a:latin typeface="Segoe UI"/>
                <a:cs typeface="Segoe UI"/>
              </a:rPr>
              <a:t>0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33927" y="4484314"/>
            <a:ext cx="908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b="1" spc="-25" dirty="0">
                <a:latin typeface="Segoe UI"/>
                <a:cs typeface="Segoe UI"/>
              </a:rPr>
              <a:t>5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33927" y="5153661"/>
            <a:ext cx="908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b="1" spc="-25" dirty="0">
                <a:latin typeface="Segoe UI"/>
                <a:cs typeface="Segoe UI"/>
              </a:rPr>
              <a:t>0</a:t>
            </a:r>
            <a:endParaRPr sz="1100">
              <a:latin typeface="Segoe UI"/>
              <a:cs typeface="Segoe U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641910" y="2009436"/>
            <a:ext cx="909955" cy="509905"/>
          </a:xfrm>
          <a:custGeom>
            <a:avLst/>
            <a:gdLst/>
            <a:ahLst/>
            <a:cxnLst/>
            <a:rect l="l" t="t" r="r" b="b"/>
            <a:pathLst>
              <a:path w="909954" h="509905">
                <a:moveTo>
                  <a:pt x="0" y="0"/>
                </a:moveTo>
                <a:lnTo>
                  <a:pt x="909641" y="0"/>
                </a:lnTo>
                <a:lnTo>
                  <a:pt x="909641" y="509503"/>
                </a:lnTo>
                <a:lnTo>
                  <a:pt x="0" y="50950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6641910" y="2009435"/>
            <a:ext cx="909955" cy="509905"/>
          </a:xfrm>
          <a:prstGeom prst="rect">
            <a:avLst/>
          </a:prstGeom>
          <a:ln w="9991">
            <a:solidFill>
              <a:srgbClr val="9A9A9A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29845">
              <a:lnSpc>
                <a:spcPct val="100000"/>
              </a:lnSpc>
              <a:spcBef>
                <a:spcPts val="254"/>
              </a:spcBef>
              <a:tabLst>
                <a:tab pos="579120" algn="l"/>
              </a:tabLst>
            </a:pPr>
            <a:r>
              <a:rPr sz="1000" b="1" spc="-5" dirty="0">
                <a:latin typeface="Segoe UI"/>
                <a:cs typeface="Segoe UI"/>
              </a:rPr>
              <a:t>Mean	</a:t>
            </a:r>
            <a:r>
              <a:rPr sz="1000" b="1" spc="-30" dirty="0">
                <a:latin typeface="Segoe UI"/>
                <a:cs typeface="Segoe UI"/>
              </a:rPr>
              <a:t>1.393</a:t>
            </a:r>
            <a:endParaRPr sz="1000">
              <a:latin typeface="Segoe UI"/>
              <a:cs typeface="Segoe UI"/>
            </a:endParaRPr>
          </a:p>
          <a:p>
            <a:pPr marL="29845">
              <a:lnSpc>
                <a:spcPts val="1190"/>
              </a:lnSpc>
              <a:spcBef>
                <a:spcPts val="60"/>
              </a:spcBef>
            </a:pPr>
            <a:r>
              <a:rPr sz="1000" b="1" spc="-15" dirty="0">
                <a:latin typeface="Segoe UI"/>
                <a:cs typeface="Segoe UI"/>
              </a:rPr>
              <a:t>StDev</a:t>
            </a:r>
            <a:r>
              <a:rPr sz="1000" b="1" spc="160" dirty="0">
                <a:latin typeface="Segoe UI"/>
                <a:cs typeface="Segoe UI"/>
              </a:rPr>
              <a:t> </a:t>
            </a:r>
            <a:r>
              <a:rPr sz="1000" b="1" spc="-30" dirty="0">
                <a:latin typeface="Segoe UI"/>
                <a:cs typeface="Segoe UI"/>
              </a:rPr>
              <a:t>0.05673</a:t>
            </a:r>
            <a:endParaRPr sz="1000">
              <a:latin typeface="Segoe UI"/>
              <a:cs typeface="Segoe UI"/>
            </a:endParaRPr>
          </a:p>
          <a:p>
            <a:pPr marL="29845">
              <a:lnSpc>
                <a:spcPts val="1190"/>
              </a:lnSpc>
              <a:tabLst>
                <a:tab pos="749300" algn="l"/>
              </a:tabLst>
            </a:pPr>
            <a:r>
              <a:rPr sz="1000" b="1" spc="-10" dirty="0">
                <a:latin typeface="Segoe UI"/>
                <a:cs typeface="Segoe UI"/>
              </a:rPr>
              <a:t>N	</a:t>
            </a:r>
            <a:r>
              <a:rPr sz="1000" b="1" spc="-20" dirty="0">
                <a:latin typeface="Segoe UI"/>
                <a:cs typeface="Segoe UI"/>
              </a:rPr>
              <a:t>60</a:t>
            </a:r>
            <a:endParaRPr sz="1000">
              <a:latin typeface="Segoe UI"/>
              <a:cs typeface="Segoe U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981775" y="5136397"/>
            <a:ext cx="549910" cy="130175"/>
          </a:xfrm>
          <a:custGeom>
            <a:avLst/>
            <a:gdLst/>
            <a:ahLst/>
            <a:cxnLst/>
            <a:rect l="l" t="t" r="r" b="b"/>
            <a:pathLst>
              <a:path w="549909" h="130175">
                <a:moveTo>
                  <a:pt x="0" y="0"/>
                </a:moveTo>
                <a:lnTo>
                  <a:pt x="549783" y="0"/>
                </a:lnTo>
                <a:lnTo>
                  <a:pt x="549783" y="129873"/>
                </a:lnTo>
                <a:lnTo>
                  <a:pt x="0" y="129873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981775" y="5136386"/>
            <a:ext cx="549910" cy="130175"/>
          </a:xfrm>
          <a:custGeom>
            <a:avLst/>
            <a:gdLst/>
            <a:ahLst/>
            <a:cxnLst/>
            <a:rect l="l" t="t" r="r" b="b"/>
            <a:pathLst>
              <a:path w="549909" h="130175">
                <a:moveTo>
                  <a:pt x="0" y="129873"/>
                </a:moveTo>
                <a:lnTo>
                  <a:pt x="549783" y="129873"/>
                </a:lnTo>
                <a:lnTo>
                  <a:pt x="549783" y="0"/>
                </a:lnTo>
                <a:lnTo>
                  <a:pt x="0" y="0"/>
                </a:lnTo>
                <a:lnTo>
                  <a:pt x="0" y="129873"/>
                </a:lnTo>
                <a:close/>
              </a:path>
            </a:pathLst>
          </a:custGeom>
          <a:ln w="9990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421999" y="5266261"/>
            <a:ext cx="560070" cy="0"/>
          </a:xfrm>
          <a:custGeom>
            <a:avLst/>
            <a:gdLst/>
            <a:ahLst/>
            <a:cxnLst/>
            <a:rect l="l" t="t" r="r" b="b"/>
            <a:pathLst>
              <a:path w="560070">
                <a:moveTo>
                  <a:pt x="0" y="0"/>
                </a:moveTo>
                <a:lnTo>
                  <a:pt x="559779" y="0"/>
                </a:lnTo>
              </a:path>
            </a:pathLst>
          </a:custGeom>
          <a:ln w="3175">
            <a:solidFill>
              <a:srgbClr val="7DA7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421998" y="5266262"/>
            <a:ext cx="560070" cy="0"/>
          </a:xfrm>
          <a:custGeom>
            <a:avLst/>
            <a:gdLst/>
            <a:ahLst/>
            <a:cxnLst/>
            <a:rect l="l" t="t" r="r" b="b"/>
            <a:pathLst>
              <a:path w="560070">
                <a:moveTo>
                  <a:pt x="0" y="0"/>
                </a:moveTo>
                <a:lnTo>
                  <a:pt x="559779" y="0"/>
                </a:lnTo>
                <a:lnTo>
                  <a:pt x="0" y="0"/>
                </a:lnTo>
              </a:path>
            </a:pathLst>
          </a:custGeom>
          <a:ln w="9990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862217" y="5136394"/>
            <a:ext cx="560070" cy="130175"/>
          </a:xfrm>
          <a:custGeom>
            <a:avLst/>
            <a:gdLst/>
            <a:ahLst/>
            <a:cxnLst/>
            <a:rect l="l" t="t" r="r" b="b"/>
            <a:pathLst>
              <a:path w="560070" h="130175">
                <a:moveTo>
                  <a:pt x="0" y="0"/>
                </a:moveTo>
                <a:lnTo>
                  <a:pt x="559779" y="0"/>
                </a:lnTo>
                <a:lnTo>
                  <a:pt x="559779" y="129873"/>
                </a:lnTo>
                <a:lnTo>
                  <a:pt x="0" y="129873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862217" y="5136383"/>
            <a:ext cx="560070" cy="130175"/>
          </a:xfrm>
          <a:custGeom>
            <a:avLst/>
            <a:gdLst/>
            <a:ahLst/>
            <a:cxnLst/>
            <a:rect l="l" t="t" r="r" b="b"/>
            <a:pathLst>
              <a:path w="560070" h="130175">
                <a:moveTo>
                  <a:pt x="0" y="129873"/>
                </a:moveTo>
                <a:lnTo>
                  <a:pt x="559779" y="129873"/>
                </a:lnTo>
                <a:lnTo>
                  <a:pt x="559779" y="0"/>
                </a:lnTo>
                <a:lnTo>
                  <a:pt x="0" y="0"/>
                </a:lnTo>
                <a:lnTo>
                  <a:pt x="0" y="129873"/>
                </a:lnTo>
                <a:close/>
              </a:path>
            </a:pathLst>
          </a:custGeom>
          <a:ln w="9990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302438" y="4467035"/>
            <a:ext cx="560070" cy="799465"/>
          </a:xfrm>
          <a:custGeom>
            <a:avLst/>
            <a:gdLst/>
            <a:ahLst/>
            <a:cxnLst/>
            <a:rect l="l" t="t" r="r" b="b"/>
            <a:pathLst>
              <a:path w="560070" h="799464">
                <a:moveTo>
                  <a:pt x="0" y="0"/>
                </a:moveTo>
                <a:lnTo>
                  <a:pt x="559789" y="0"/>
                </a:lnTo>
                <a:lnTo>
                  <a:pt x="559789" y="799220"/>
                </a:lnTo>
                <a:lnTo>
                  <a:pt x="0" y="799220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302438" y="4467034"/>
            <a:ext cx="560070" cy="799465"/>
          </a:xfrm>
          <a:custGeom>
            <a:avLst/>
            <a:gdLst/>
            <a:ahLst/>
            <a:cxnLst/>
            <a:rect l="l" t="t" r="r" b="b"/>
            <a:pathLst>
              <a:path w="560070" h="799464">
                <a:moveTo>
                  <a:pt x="0" y="799220"/>
                </a:moveTo>
                <a:lnTo>
                  <a:pt x="559779" y="799220"/>
                </a:lnTo>
                <a:lnTo>
                  <a:pt x="559779" y="0"/>
                </a:lnTo>
                <a:lnTo>
                  <a:pt x="0" y="0"/>
                </a:lnTo>
                <a:lnTo>
                  <a:pt x="0" y="799220"/>
                </a:lnTo>
                <a:close/>
              </a:path>
            </a:pathLst>
          </a:custGeom>
          <a:ln w="9994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752656" y="3937549"/>
            <a:ext cx="549910" cy="1329055"/>
          </a:xfrm>
          <a:custGeom>
            <a:avLst/>
            <a:gdLst/>
            <a:ahLst/>
            <a:cxnLst/>
            <a:rect l="l" t="t" r="r" b="b"/>
            <a:pathLst>
              <a:path w="549910" h="1329054">
                <a:moveTo>
                  <a:pt x="0" y="0"/>
                </a:moveTo>
                <a:lnTo>
                  <a:pt x="549783" y="0"/>
                </a:lnTo>
                <a:lnTo>
                  <a:pt x="549783" y="1328704"/>
                </a:lnTo>
                <a:lnTo>
                  <a:pt x="0" y="1328704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752656" y="3937549"/>
            <a:ext cx="549910" cy="1329055"/>
          </a:xfrm>
          <a:custGeom>
            <a:avLst/>
            <a:gdLst/>
            <a:ahLst/>
            <a:cxnLst/>
            <a:rect l="l" t="t" r="r" b="b"/>
            <a:pathLst>
              <a:path w="549910" h="1329054">
                <a:moveTo>
                  <a:pt x="0" y="1328704"/>
                </a:moveTo>
                <a:lnTo>
                  <a:pt x="549783" y="1328704"/>
                </a:lnTo>
                <a:lnTo>
                  <a:pt x="549783" y="0"/>
                </a:lnTo>
                <a:lnTo>
                  <a:pt x="0" y="0"/>
                </a:lnTo>
                <a:lnTo>
                  <a:pt x="0" y="1328704"/>
                </a:lnTo>
                <a:close/>
              </a:path>
            </a:pathLst>
          </a:custGeom>
          <a:ln w="999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192877" y="2209233"/>
            <a:ext cx="560070" cy="3057525"/>
          </a:xfrm>
          <a:custGeom>
            <a:avLst/>
            <a:gdLst/>
            <a:ahLst/>
            <a:cxnLst/>
            <a:rect l="l" t="t" r="r" b="b"/>
            <a:pathLst>
              <a:path w="560070" h="3057525">
                <a:moveTo>
                  <a:pt x="0" y="0"/>
                </a:moveTo>
                <a:lnTo>
                  <a:pt x="559779" y="0"/>
                </a:lnTo>
                <a:lnTo>
                  <a:pt x="559779" y="3057019"/>
                </a:lnTo>
                <a:lnTo>
                  <a:pt x="0" y="3057019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192877" y="2209232"/>
            <a:ext cx="560070" cy="3057525"/>
          </a:xfrm>
          <a:custGeom>
            <a:avLst/>
            <a:gdLst/>
            <a:ahLst/>
            <a:cxnLst/>
            <a:rect l="l" t="t" r="r" b="b"/>
            <a:pathLst>
              <a:path w="560070" h="3057525">
                <a:moveTo>
                  <a:pt x="0" y="3057019"/>
                </a:moveTo>
                <a:lnTo>
                  <a:pt x="559779" y="3057019"/>
                </a:lnTo>
                <a:lnTo>
                  <a:pt x="559779" y="0"/>
                </a:lnTo>
                <a:lnTo>
                  <a:pt x="0" y="0"/>
                </a:lnTo>
                <a:lnTo>
                  <a:pt x="0" y="3057019"/>
                </a:lnTo>
                <a:close/>
              </a:path>
            </a:pathLst>
          </a:custGeom>
          <a:ln w="999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633098" y="4067420"/>
            <a:ext cx="560070" cy="1198880"/>
          </a:xfrm>
          <a:custGeom>
            <a:avLst/>
            <a:gdLst/>
            <a:ahLst/>
            <a:cxnLst/>
            <a:rect l="l" t="t" r="r" b="b"/>
            <a:pathLst>
              <a:path w="560070" h="1198879">
                <a:moveTo>
                  <a:pt x="0" y="0"/>
                </a:moveTo>
                <a:lnTo>
                  <a:pt x="559779" y="0"/>
                </a:lnTo>
                <a:lnTo>
                  <a:pt x="559779" y="1198831"/>
                </a:lnTo>
                <a:lnTo>
                  <a:pt x="0" y="1198831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633098" y="4067419"/>
            <a:ext cx="560070" cy="1198880"/>
          </a:xfrm>
          <a:custGeom>
            <a:avLst/>
            <a:gdLst/>
            <a:ahLst/>
            <a:cxnLst/>
            <a:rect l="l" t="t" r="r" b="b"/>
            <a:pathLst>
              <a:path w="560070" h="1198879">
                <a:moveTo>
                  <a:pt x="0" y="1198830"/>
                </a:moveTo>
                <a:lnTo>
                  <a:pt x="559779" y="1198830"/>
                </a:lnTo>
                <a:lnTo>
                  <a:pt x="559779" y="0"/>
                </a:lnTo>
                <a:lnTo>
                  <a:pt x="0" y="0"/>
                </a:lnTo>
                <a:lnTo>
                  <a:pt x="0" y="1198830"/>
                </a:lnTo>
                <a:close/>
              </a:path>
            </a:pathLst>
          </a:custGeom>
          <a:ln w="999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073318" y="4197291"/>
            <a:ext cx="560070" cy="1069340"/>
          </a:xfrm>
          <a:custGeom>
            <a:avLst/>
            <a:gdLst/>
            <a:ahLst/>
            <a:cxnLst/>
            <a:rect l="l" t="t" r="r" b="b"/>
            <a:pathLst>
              <a:path w="560070" h="1069339">
                <a:moveTo>
                  <a:pt x="0" y="0"/>
                </a:moveTo>
                <a:lnTo>
                  <a:pt x="559779" y="0"/>
                </a:lnTo>
                <a:lnTo>
                  <a:pt x="559779" y="1068957"/>
                </a:lnTo>
                <a:lnTo>
                  <a:pt x="0" y="1068957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073318" y="4197291"/>
            <a:ext cx="560070" cy="1069340"/>
          </a:xfrm>
          <a:custGeom>
            <a:avLst/>
            <a:gdLst/>
            <a:ahLst/>
            <a:cxnLst/>
            <a:rect l="l" t="t" r="r" b="b"/>
            <a:pathLst>
              <a:path w="560070" h="1069339">
                <a:moveTo>
                  <a:pt x="0" y="1068957"/>
                </a:moveTo>
                <a:lnTo>
                  <a:pt x="559779" y="1068957"/>
                </a:lnTo>
                <a:lnTo>
                  <a:pt x="559779" y="0"/>
                </a:lnTo>
                <a:lnTo>
                  <a:pt x="0" y="0"/>
                </a:lnTo>
                <a:lnTo>
                  <a:pt x="0" y="1068957"/>
                </a:lnTo>
                <a:close/>
              </a:path>
            </a:pathLst>
          </a:custGeom>
          <a:ln w="9994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523546" y="4996511"/>
            <a:ext cx="549910" cy="269875"/>
          </a:xfrm>
          <a:custGeom>
            <a:avLst/>
            <a:gdLst/>
            <a:ahLst/>
            <a:cxnLst/>
            <a:rect l="l" t="t" r="r" b="b"/>
            <a:pathLst>
              <a:path w="549910" h="269875">
                <a:moveTo>
                  <a:pt x="0" y="0"/>
                </a:moveTo>
                <a:lnTo>
                  <a:pt x="549783" y="0"/>
                </a:lnTo>
                <a:lnTo>
                  <a:pt x="549783" y="269736"/>
                </a:lnTo>
                <a:lnTo>
                  <a:pt x="0" y="269736"/>
                </a:lnTo>
                <a:lnTo>
                  <a:pt x="0" y="0"/>
                </a:lnTo>
                <a:close/>
              </a:path>
            </a:pathLst>
          </a:custGeom>
          <a:solidFill>
            <a:srgbClr val="7DA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523536" y="4996510"/>
            <a:ext cx="549910" cy="269875"/>
          </a:xfrm>
          <a:custGeom>
            <a:avLst/>
            <a:gdLst/>
            <a:ahLst/>
            <a:cxnLst/>
            <a:rect l="l" t="t" r="r" b="b"/>
            <a:pathLst>
              <a:path w="549910" h="269875">
                <a:moveTo>
                  <a:pt x="0" y="269736"/>
                </a:moveTo>
                <a:lnTo>
                  <a:pt x="549783" y="269736"/>
                </a:lnTo>
                <a:lnTo>
                  <a:pt x="549783" y="0"/>
                </a:lnTo>
                <a:lnTo>
                  <a:pt x="0" y="0"/>
                </a:lnTo>
                <a:lnTo>
                  <a:pt x="0" y="269736"/>
                </a:lnTo>
                <a:close/>
              </a:path>
            </a:pathLst>
          </a:custGeom>
          <a:ln w="9991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683867" y="3018442"/>
            <a:ext cx="5628005" cy="2247900"/>
          </a:xfrm>
          <a:custGeom>
            <a:avLst/>
            <a:gdLst/>
            <a:ahLst/>
            <a:cxnLst/>
            <a:rect l="l" t="t" r="r" b="b"/>
            <a:pathLst>
              <a:path w="5628005" h="2247900">
                <a:moveTo>
                  <a:pt x="0" y="2237817"/>
                </a:moveTo>
                <a:lnTo>
                  <a:pt x="29990" y="2237817"/>
                </a:lnTo>
                <a:lnTo>
                  <a:pt x="79970" y="2237817"/>
                </a:lnTo>
                <a:lnTo>
                  <a:pt x="139946" y="2237817"/>
                </a:lnTo>
                <a:lnTo>
                  <a:pt x="189927" y="2227827"/>
                </a:lnTo>
                <a:lnTo>
                  <a:pt x="249903" y="2227827"/>
                </a:lnTo>
                <a:lnTo>
                  <a:pt x="299883" y="2227827"/>
                </a:lnTo>
                <a:lnTo>
                  <a:pt x="359859" y="2217837"/>
                </a:lnTo>
                <a:lnTo>
                  <a:pt x="409840" y="2207847"/>
                </a:lnTo>
                <a:lnTo>
                  <a:pt x="469816" y="2207847"/>
                </a:lnTo>
                <a:lnTo>
                  <a:pt x="519796" y="2197856"/>
                </a:lnTo>
                <a:lnTo>
                  <a:pt x="579773" y="2187866"/>
                </a:lnTo>
                <a:lnTo>
                  <a:pt x="629753" y="2167886"/>
                </a:lnTo>
                <a:lnTo>
                  <a:pt x="689729" y="2157895"/>
                </a:lnTo>
                <a:lnTo>
                  <a:pt x="739710" y="2137915"/>
                </a:lnTo>
                <a:lnTo>
                  <a:pt x="799686" y="2117934"/>
                </a:lnTo>
                <a:lnTo>
                  <a:pt x="849666" y="2097954"/>
                </a:lnTo>
                <a:lnTo>
                  <a:pt x="869658" y="2087963"/>
                </a:lnTo>
                <a:lnTo>
                  <a:pt x="889650" y="2077973"/>
                </a:lnTo>
                <a:lnTo>
                  <a:pt x="909643" y="2067983"/>
                </a:lnTo>
                <a:lnTo>
                  <a:pt x="929635" y="2057993"/>
                </a:lnTo>
                <a:lnTo>
                  <a:pt x="939631" y="2048002"/>
                </a:lnTo>
                <a:lnTo>
                  <a:pt x="1059583" y="1988061"/>
                </a:lnTo>
                <a:lnTo>
                  <a:pt x="1069579" y="1968080"/>
                </a:lnTo>
                <a:lnTo>
                  <a:pt x="1089572" y="1958090"/>
                </a:lnTo>
                <a:lnTo>
                  <a:pt x="1109564" y="1948100"/>
                </a:lnTo>
                <a:lnTo>
                  <a:pt x="1129556" y="1928119"/>
                </a:lnTo>
                <a:lnTo>
                  <a:pt x="1149548" y="1918129"/>
                </a:lnTo>
                <a:lnTo>
                  <a:pt x="1169540" y="1898149"/>
                </a:lnTo>
                <a:lnTo>
                  <a:pt x="1179536" y="1888158"/>
                </a:lnTo>
                <a:lnTo>
                  <a:pt x="1199528" y="1868178"/>
                </a:lnTo>
                <a:lnTo>
                  <a:pt x="1219520" y="1848197"/>
                </a:lnTo>
                <a:lnTo>
                  <a:pt x="1239512" y="1828217"/>
                </a:lnTo>
                <a:lnTo>
                  <a:pt x="1259504" y="1818226"/>
                </a:lnTo>
                <a:lnTo>
                  <a:pt x="1279497" y="1798246"/>
                </a:lnTo>
                <a:lnTo>
                  <a:pt x="1289493" y="1778265"/>
                </a:lnTo>
                <a:lnTo>
                  <a:pt x="1309485" y="1758285"/>
                </a:lnTo>
                <a:lnTo>
                  <a:pt x="1329477" y="1738304"/>
                </a:lnTo>
                <a:lnTo>
                  <a:pt x="1349469" y="1718324"/>
                </a:lnTo>
                <a:lnTo>
                  <a:pt x="1369461" y="1698343"/>
                </a:lnTo>
                <a:lnTo>
                  <a:pt x="1389453" y="1678363"/>
                </a:lnTo>
                <a:lnTo>
                  <a:pt x="1399449" y="1648392"/>
                </a:lnTo>
                <a:lnTo>
                  <a:pt x="1419441" y="1628412"/>
                </a:lnTo>
                <a:lnTo>
                  <a:pt x="1439434" y="1608431"/>
                </a:lnTo>
                <a:lnTo>
                  <a:pt x="1459426" y="1578460"/>
                </a:lnTo>
                <a:lnTo>
                  <a:pt x="1479418" y="1558480"/>
                </a:lnTo>
                <a:lnTo>
                  <a:pt x="1499410" y="1528509"/>
                </a:lnTo>
                <a:lnTo>
                  <a:pt x="1519402" y="1508528"/>
                </a:lnTo>
                <a:lnTo>
                  <a:pt x="1529398" y="1478558"/>
                </a:lnTo>
                <a:lnTo>
                  <a:pt x="1549390" y="1458577"/>
                </a:lnTo>
                <a:lnTo>
                  <a:pt x="1569382" y="1428606"/>
                </a:lnTo>
                <a:lnTo>
                  <a:pt x="1589374" y="1398636"/>
                </a:lnTo>
                <a:lnTo>
                  <a:pt x="1609366" y="1368665"/>
                </a:lnTo>
                <a:lnTo>
                  <a:pt x="1629359" y="1348684"/>
                </a:lnTo>
                <a:lnTo>
                  <a:pt x="1639355" y="1318714"/>
                </a:lnTo>
                <a:lnTo>
                  <a:pt x="1659347" y="1288743"/>
                </a:lnTo>
                <a:lnTo>
                  <a:pt x="1679339" y="1258772"/>
                </a:lnTo>
                <a:lnTo>
                  <a:pt x="1699331" y="1228801"/>
                </a:lnTo>
                <a:lnTo>
                  <a:pt x="1719323" y="1198830"/>
                </a:lnTo>
                <a:lnTo>
                  <a:pt x="1739315" y="1168860"/>
                </a:lnTo>
                <a:lnTo>
                  <a:pt x="1749311" y="1138889"/>
                </a:lnTo>
                <a:lnTo>
                  <a:pt x="1769303" y="1108918"/>
                </a:lnTo>
                <a:lnTo>
                  <a:pt x="1789295" y="1078947"/>
                </a:lnTo>
                <a:lnTo>
                  <a:pt x="1809288" y="1048977"/>
                </a:lnTo>
                <a:lnTo>
                  <a:pt x="1829280" y="1009016"/>
                </a:lnTo>
                <a:lnTo>
                  <a:pt x="1849272" y="979045"/>
                </a:lnTo>
                <a:lnTo>
                  <a:pt x="1859268" y="949074"/>
                </a:lnTo>
                <a:lnTo>
                  <a:pt x="1879260" y="919103"/>
                </a:lnTo>
                <a:lnTo>
                  <a:pt x="1899252" y="889132"/>
                </a:lnTo>
                <a:lnTo>
                  <a:pt x="1919244" y="859162"/>
                </a:lnTo>
                <a:lnTo>
                  <a:pt x="1939236" y="819201"/>
                </a:lnTo>
                <a:lnTo>
                  <a:pt x="1959228" y="789230"/>
                </a:lnTo>
                <a:lnTo>
                  <a:pt x="1979221" y="759259"/>
                </a:lnTo>
                <a:lnTo>
                  <a:pt x="1989217" y="729288"/>
                </a:lnTo>
                <a:lnTo>
                  <a:pt x="2089177" y="579434"/>
                </a:lnTo>
                <a:lnTo>
                  <a:pt x="2099173" y="549464"/>
                </a:lnTo>
                <a:lnTo>
                  <a:pt x="2119165" y="519493"/>
                </a:lnTo>
                <a:lnTo>
                  <a:pt x="2139157" y="489522"/>
                </a:lnTo>
                <a:lnTo>
                  <a:pt x="2159150" y="459551"/>
                </a:lnTo>
                <a:lnTo>
                  <a:pt x="2179142" y="429581"/>
                </a:lnTo>
                <a:lnTo>
                  <a:pt x="2199134" y="409600"/>
                </a:lnTo>
                <a:lnTo>
                  <a:pt x="2209130" y="379629"/>
                </a:lnTo>
                <a:lnTo>
                  <a:pt x="2229122" y="349659"/>
                </a:lnTo>
                <a:lnTo>
                  <a:pt x="2249114" y="329678"/>
                </a:lnTo>
                <a:lnTo>
                  <a:pt x="2269106" y="299707"/>
                </a:lnTo>
                <a:lnTo>
                  <a:pt x="2289098" y="279727"/>
                </a:lnTo>
                <a:lnTo>
                  <a:pt x="2309090" y="259746"/>
                </a:lnTo>
                <a:lnTo>
                  <a:pt x="2319086" y="229775"/>
                </a:lnTo>
                <a:lnTo>
                  <a:pt x="2339079" y="209795"/>
                </a:lnTo>
                <a:lnTo>
                  <a:pt x="2359071" y="189814"/>
                </a:lnTo>
                <a:lnTo>
                  <a:pt x="2379063" y="169834"/>
                </a:lnTo>
                <a:lnTo>
                  <a:pt x="2399055" y="149853"/>
                </a:lnTo>
                <a:lnTo>
                  <a:pt x="2419047" y="139863"/>
                </a:lnTo>
                <a:lnTo>
                  <a:pt x="2439039" y="119883"/>
                </a:lnTo>
                <a:lnTo>
                  <a:pt x="2449035" y="99902"/>
                </a:lnTo>
                <a:lnTo>
                  <a:pt x="2469027" y="89912"/>
                </a:lnTo>
                <a:lnTo>
                  <a:pt x="2489019" y="79922"/>
                </a:lnTo>
                <a:lnTo>
                  <a:pt x="2509011" y="59941"/>
                </a:lnTo>
                <a:lnTo>
                  <a:pt x="2529004" y="49951"/>
                </a:lnTo>
                <a:lnTo>
                  <a:pt x="2548996" y="39961"/>
                </a:lnTo>
                <a:lnTo>
                  <a:pt x="2558992" y="29970"/>
                </a:lnTo>
                <a:lnTo>
                  <a:pt x="2578984" y="19980"/>
                </a:lnTo>
                <a:lnTo>
                  <a:pt x="2598976" y="19980"/>
                </a:lnTo>
                <a:lnTo>
                  <a:pt x="2618968" y="9990"/>
                </a:lnTo>
                <a:lnTo>
                  <a:pt x="2638960" y="9990"/>
                </a:lnTo>
                <a:lnTo>
                  <a:pt x="2658952" y="9990"/>
                </a:lnTo>
                <a:lnTo>
                  <a:pt x="2668948" y="0"/>
                </a:lnTo>
                <a:lnTo>
                  <a:pt x="2688940" y="0"/>
                </a:lnTo>
                <a:lnTo>
                  <a:pt x="2708933" y="0"/>
                </a:lnTo>
                <a:lnTo>
                  <a:pt x="2728925" y="9990"/>
                </a:lnTo>
                <a:lnTo>
                  <a:pt x="2748917" y="9990"/>
                </a:lnTo>
                <a:lnTo>
                  <a:pt x="2768909" y="9990"/>
                </a:lnTo>
                <a:lnTo>
                  <a:pt x="2778905" y="19980"/>
                </a:lnTo>
                <a:lnTo>
                  <a:pt x="2798897" y="19980"/>
                </a:lnTo>
                <a:lnTo>
                  <a:pt x="2818889" y="29970"/>
                </a:lnTo>
                <a:lnTo>
                  <a:pt x="2838881" y="39961"/>
                </a:lnTo>
                <a:lnTo>
                  <a:pt x="2858873" y="49951"/>
                </a:lnTo>
                <a:lnTo>
                  <a:pt x="2878866" y="59941"/>
                </a:lnTo>
                <a:lnTo>
                  <a:pt x="2898858" y="79922"/>
                </a:lnTo>
                <a:lnTo>
                  <a:pt x="2908854" y="89912"/>
                </a:lnTo>
                <a:lnTo>
                  <a:pt x="2928846" y="99902"/>
                </a:lnTo>
                <a:lnTo>
                  <a:pt x="2948838" y="119883"/>
                </a:lnTo>
                <a:lnTo>
                  <a:pt x="2968830" y="139863"/>
                </a:lnTo>
                <a:lnTo>
                  <a:pt x="2988822" y="149853"/>
                </a:lnTo>
                <a:lnTo>
                  <a:pt x="3008814" y="169834"/>
                </a:lnTo>
                <a:lnTo>
                  <a:pt x="3018810" y="189814"/>
                </a:lnTo>
                <a:lnTo>
                  <a:pt x="3038802" y="209795"/>
                </a:lnTo>
                <a:lnTo>
                  <a:pt x="3058795" y="229775"/>
                </a:lnTo>
                <a:lnTo>
                  <a:pt x="3078787" y="259746"/>
                </a:lnTo>
                <a:lnTo>
                  <a:pt x="3098779" y="279727"/>
                </a:lnTo>
                <a:lnTo>
                  <a:pt x="3118771" y="299707"/>
                </a:lnTo>
                <a:lnTo>
                  <a:pt x="3128767" y="329678"/>
                </a:lnTo>
                <a:lnTo>
                  <a:pt x="3148759" y="349659"/>
                </a:lnTo>
                <a:lnTo>
                  <a:pt x="3168751" y="379629"/>
                </a:lnTo>
                <a:lnTo>
                  <a:pt x="3188743" y="409600"/>
                </a:lnTo>
                <a:lnTo>
                  <a:pt x="3208735" y="429581"/>
                </a:lnTo>
                <a:lnTo>
                  <a:pt x="3228728" y="459551"/>
                </a:lnTo>
                <a:lnTo>
                  <a:pt x="3238724" y="489522"/>
                </a:lnTo>
                <a:lnTo>
                  <a:pt x="3258716" y="519493"/>
                </a:lnTo>
                <a:lnTo>
                  <a:pt x="3278708" y="549464"/>
                </a:lnTo>
                <a:lnTo>
                  <a:pt x="3298700" y="579434"/>
                </a:lnTo>
                <a:lnTo>
                  <a:pt x="3318692" y="609405"/>
                </a:lnTo>
                <a:lnTo>
                  <a:pt x="3338684" y="639376"/>
                </a:lnTo>
                <a:lnTo>
                  <a:pt x="3348680" y="669347"/>
                </a:lnTo>
                <a:lnTo>
                  <a:pt x="3448641" y="819201"/>
                </a:lnTo>
                <a:lnTo>
                  <a:pt x="3468633" y="859162"/>
                </a:lnTo>
                <a:lnTo>
                  <a:pt x="3478629" y="889132"/>
                </a:lnTo>
                <a:lnTo>
                  <a:pt x="3498621" y="919103"/>
                </a:lnTo>
                <a:lnTo>
                  <a:pt x="3518613" y="949074"/>
                </a:lnTo>
                <a:lnTo>
                  <a:pt x="3538605" y="979045"/>
                </a:lnTo>
                <a:lnTo>
                  <a:pt x="3558597" y="1009016"/>
                </a:lnTo>
                <a:lnTo>
                  <a:pt x="3578589" y="1048977"/>
                </a:lnTo>
                <a:lnTo>
                  <a:pt x="3588586" y="1078947"/>
                </a:lnTo>
                <a:lnTo>
                  <a:pt x="3608578" y="1108918"/>
                </a:lnTo>
                <a:lnTo>
                  <a:pt x="3628570" y="1138889"/>
                </a:lnTo>
                <a:lnTo>
                  <a:pt x="3648562" y="1168860"/>
                </a:lnTo>
                <a:lnTo>
                  <a:pt x="3668554" y="1198830"/>
                </a:lnTo>
                <a:lnTo>
                  <a:pt x="3688546" y="1228801"/>
                </a:lnTo>
                <a:lnTo>
                  <a:pt x="3698542" y="1258772"/>
                </a:lnTo>
                <a:lnTo>
                  <a:pt x="3718534" y="1288743"/>
                </a:lnTo>
                <a:lnTo>
                  <a:pt x="3738526" y="1318714"/>
                </a:lnTo>
                <a:lnTo>
                  <a:pt x="3758518" y="1348684"/>
                </a:lnTo>
                <a:lnTo>
                  <a:pt x="3778511" y="1368665"/>
                </a:lnTo>
                <a:lnTo>
                  <a:pt x="3798503" y="1398636"/>
                </a:lnTo>
                <a:lnTo>
                  <a:pt x="3808499" y="1428606"/>
                </a:lnTo>
                <a:lnTo>
                  <a:pt x="3828491" y="1458577"/>
                </a:lnTo>
                <a:lnTo>
                  <a:pt x="3848483" y="1478558"/>
                </a:lnTo>
                <a:lnTo>
                  <a:pt x="3868475" y="1508528"/>
                </a:lnTo>
                <a:lnTo>
                  <a:pt x="3888467" y="1528509"/>
                </a:lnTo>
                <a:lnTo>
                  <a:pt x="3908459" y="1558480"/>
                </a:lnTo>
                <a:lnTo>
                  <a:pt x="3928451" y="1578460"/>
                </a:lnTo>
                <a:lnTo>
                  <a:pt x="3938447" y="1608431"/>
                </a:lnTo>
                <a:lnTo>
                  <a:pt x="3958440" y="1628412"/>
                </a:lnTo>
                <a:lnTo>
                  <a:pt x="3978432" y="1648392"/>
                </a:lnTo>
                <a:lnTo>
                  <a:pt x="3998424" y="1678363"/>
                </a:lnTo>
                <a:lnTo>
                  <a:pt x="4018416" y="1698343"/>
                </a:lnTo>
                <a:lnTo>
                  <a:pt x="4038408" y="1718324"/>
                </a:lnTo>
                <a:lnTo>
                  <a:pt x="4048404" y="1738304"/>
                </a:lnTo>
                <a:lnTo>
                  <a:pt x="4068396" y="1758285"/>
                </a:lnTo>
                <a:lnTo>
                  <a:pt x="4088388" y="1778265"/>
                </a:lnTo>
                <a:lnTo>
                  <a:pt x="4108380" y="1798246"/>
                </a:lnTo>
                <a:lnTo>
                  <a:pt x="4128373" y="1818226"/>
                </a:lnTo>
                <a:lnTo>
                  <a:pt x="4148365" y="1828217"/>
                </a:lnTo>
                <a:lnTo>
                  <a:pt x="4158361" y="1848197"/>
                </a:lnTo>
                <a:lnTo>
                  <a:pt x="4178353" y="1868178"/>
                </a:lnTo>
                <a:lnTo>
                  <a:pt x="4198345" y="1888158"/>
                </a:lnTo>
                <a:lnTo>
                  <a:pt x="4218337" y="1898149"/>
                </a:lnTo>
                <a:lnTo>
                  <a:pt x="4238329" y="1918129"/>
                </a:lnTo>
                <a:lnTo>
                  <a:pt x="4258321" y="1928119"/>
                </a:lnTo>
                <a:lnTo>
                  <a:pt x="4268317" y="1948100"/>
                </a:lnTo>
                <a:lnTo>
                  <a:pt x="4288309" y="1958090"/>
                </a:lnTo>
                <a:lnTo>
                  <a:pt x="4308302" y="1968080"/>
                </a:lnTo>
                <a:lnTo>
                  <a:pt x="4328294" y="1988061"/>
                </a:lnTo>
                <a:lnTo>
                  <a:pt x="4348286" y="1998051"/>
                </a:lnTo>
                <a:lnTo>
                  <a:pt x="4368278" y="2008041"/>
                </a:lnTo>
                <a:lnTo>
                  <a:pt x="4388270" y="2018032"/>
                </a:lnTo>
                <a:lnTo>
                  <a:pt x="4398266" y="2028022"/>
                </a:lnTo>
                <a:lnTo>
                  <a:pt x="4418258" y="2038012"/>
                </a:lnTo>
                <a:lnTo>
                  <a:pt x="4438250" y="2048002"/>
                </a:lnTo>
                <a:lnTo>
                  <a:pt x="4458242" y="2057993"/>
                </a:lnTo>
                <a:lnTo>
                  <a:pt x="4478234" y="2067983"/>
                </a:lnTo>
                <a:lnTo>
                  <a:pt x="4498227" y="2077973"/>
                </a:lnTo>
                <a:lnTo>
                  <a:pt x="4508223" y="2087963"/>
                </a:lnTo>
                <a:lnTo>
                  <a:pt x="4528215" y="2097954"/>
                </a:lnTo>
                <a:lnTo>
                  <a:pt x="4588191" y="2117934"/>
                </a:lnTo>
                <a:lnTo>
                  <a:pt x="4638171" y="2137915"/>
                </a:lnTo>
                <a:lnTo>
                  <a:pt x="4698148" y="2157895"/>
                </a:lnTo>
                <a:lnTo>
                  <a:pt x="4748128" y="2167886"/>
                </a:lnTo>
                <a:lnTo>
                  <a:pt x="4808104" y="2187866"/>
                </a:lnTo>
                <a:lnTo>
                  <a:pt x="4858085" y="2197856"/>
                </a:lnTo>
                <a:lnTo>
                  <a:pt x="4918061" y="2207847"/>
                </a:lnTo>
                <a:lnTo>
                  <a:pt x="4968041" y="2207847"/>
                </a:lnTo>
                <a:lnTo>
                  <a:pt x="5028018" y="2217837"/>
                </a:lnTo>
                <a:lnTo>
                  <a:pt x="5077998" y="2227827"/>
                </a:lnTo>
                <a:lnTo>
                  <a:pt x="5137974" y="2227827"/>
                </a:lnTo>
                <a:lnTo>
                  <a:pt x="5187954" y="2227827"/>
                </a:lnTo>
                <a:lnTo>
                  <a:pt x="5247931" y="2237817"/>
                </a:lnTo>
                <a:lnTo>
                  <a:pt x="5297911" y="2237817"/>
                </a:lnTo>
                <a:lnTo>
                  <a:pt x="5357887" y="2237817"/>
                </a:lnTo>
                <a:lnTo>
                  <a:pt x="5407868" y="2237817"/>
                </a:lnTo>
                <a:lnTo>
                  <a:pt x="5467844" y="2247808"/>
                </a:lnTo>
                <a:lnTo>
                  <a:pt x="5517824" y="2247808"/>
                </a:lnTo>
                <a:lnTo>
                  <a:pt x="5577801" y="2247808"/>
                </a:lnTo>
                <a:lnTo>
                  <a:pt x="5627781" y="2247808"/>
                </a:lnTo>
              </a:path>
            </a:pathLst>
          </a:custGeom>
          <a:ln w="19982">
            <a:solidFill>
              <a:srgbClr val="9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4352814" y="5265435"/>
            <a:ext cx="820419" cy="43751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539750">
              <a:lnSpc>
                <a:spcPct val="100000"/>
              </a:lnSpc>
              <a:spcBef>
                <a:spcPts val="240"/>
              </a:spcBef>
            </a:pPr>
            <a:r>
              <a:rPr sz="1100" b="1" spc="-15" dirty="0">
                <a:latin typeface="Segoe UI"/>
                <a:cs typeface="Segoe UI"/>
              </a:rPr>
              <a:t>1</a:t>
            </a:r>
            <a:r>
              <a:rPr sz="1100" b="1" spc="-65" dirty="0">
                <a:latin typeface="Segoe UI"/>
                <a:cs typeface="Segoe UI"/>
              </a:rPr>
              <a:t>.</a:t>
            </a:r>
            <a:r>
              <a:rPr sz="1100" b="1" spc="-15" dirty="0">
                <a:latin typeface="Segoe UI"/>
                <a:cs typeface="Segoe UI"/>
              </a:rPr>
              <a:t>4</a:t>
            </a:r>
            <a:r>
              <a:rPr sz="1100" b="1" spc="-25" dirty="0">
                <a:latin typeface="Segoe UI"/>
                <a:cs typeface="Segoe UI"/>
              </a:rPr>
              <a:t>4</a:t>
            </a:r>
            <a:endParaRPr sz="11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r>
              <a:rPr sz="1300" b="1" spc="-20" dirty="0">
                <a:latin typeface="Segoe UI"/>
                <a:cs typeface="Segoe UI"/>
              </a:rPr>
              <a:t>Diameter</a:t>
            </a:r>
            <a:endParaRPr sz="1300">
              <a:latin typeface="Segoe UI"/>
              <a:cs typeface="Segoe U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127936" y="3169183"/>
            <a:ext cx="251460" cy="821055"/>
          </a:xfrm>
          <a:prstGeom prst="rect">
            <a:avLst/>
          </a:prstGeom>
        </p:spPr>
        <p:txBody>
          <a:bodyPr vert="vert270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300" b="1" spc="-10" dirty="0">
                <a:latin typeface="Segoe UI"/>
                <a:cs typeface="Segoe UI"/>
              </a:rPr>
              <a:t>Frequency</a:t>
            </a:r>
            <a:endParaRPr sz="1300">
              <a:latin typeface="Segoe UI"/>
              <a:cs typeface="Segoe U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523142" y="1407313"/>
            <a:ext cx="2294255" cy="2895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700" b="1" spc="-40" dirty="0">
                <a:solidFill>
                  <a:srgbClr val="0A0873"/>
                </a:solidFill>
                <a:latin typeface="Segoe UI"/>
                <a:cs typeface="Segoe UI"/>
              </a:rPr>
              <a:t>Histogram of</a:t>
            </a:r>
            <a:r>
              <a:rPr sz="1700" b="1" spc="35" dirty="0">
                <a:solidFill>
                  <a:srgbClr val="0A0873"/>
                </a:solidFill>
                <a:latin typeface="Segoe UI"/>
                <a:cs typeface="Segoe UI"/>
              </a:rPr>
              <a:t> </a:t>
            </a:r>
            <a:r>
              <a:rPr sz="1700" b="1" spc="-25" dirty="0">
                <a:solidFill>
                  <a:srgbClr val="0A0873"/>
                </a:solidFill>
                <a:latin typeface="Segoe UI"/>
                <a:cs typeface="Segoe UI"/>
              </a:rPr>
              <a:t>Diameter</a:t>
            </a:r>
            <a:endParaRPr sz="1700">
              <a:latin typeface="Segoe UI"/>
              <a:cs typeface="Segoe U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143244" y="2595372"/>
            <a:ext cx="1409699" cy="908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201155" y="3503676"/>
            <a:ext cx="1351787" cy="6827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9014" y="396621"/>
            <a:ext cx="81597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Data Assumed as a </a:t>
            </a:r>
            <a:r>
              <a:rPr sz="2800" spc="-10" dirty="0"/>
              <a:t>Sample </a:t>
            </a:r>
            <a:r>
              <a:rPr sz="2800" spc="-5" dirty="0"/>
              <a:t>of a Normal</a:t>
            </a:r>
            <a:r>
              <a:rPr sz="2800" spc="155" dirty="0"/>
              <a:t> </a:t>
            </a:r>
            <a:r>
              <a:rPr sz="2800" spc="-5" dirty="0"/>
              <a:t>Population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178463" y="1967549"/>
            <a:ext cx="2494083" cy="5551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09639" y="2869723"/>
            <a:ext cx="2263732" cy="5520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3590" y="3781425"/>
            <a:ext cx="8243570" cy="2143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1782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Probability </a:t>
            </a:r>
            <a:r>
              <a:rPr sz="2000" dirty="0">
                <a:latin typeface="Arial"/>
                <a:cs typeface="Arial"/>
              </a:rPr>
              <a:t>of a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nanotube  </a:t>
            </a:r>
            <a:r>
              <a:rPr sz="2000" spc="-5" dirty="0">
                <a:latin typeface="Arial"/>
                <a:cs typeface="Arial"/>
              </a:rPr>
              <a:t>diameter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1.36 </a:t>
            </a:r>
            <a:r>
              <a:rPr sz="2000" dirty="0">
                <a:latin typeface="Arial"/>
                <a:cs typeface="Arial"/>
              </a:rPr>
              <a:t>or less 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about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18%.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2700" marR="2177415">
              <a:lnSpc>
                <a:spcPct val="100000"/>
              </a:lnSpc>
              <a:spcBef>
                <a:spcPts val="1664"/>
              </a:spcBef>
            </a:pPr>
            <a:r>
              <a:rPr sz="2200" spc="-5" dirty="0">
                <a:latin typeface="Arial"/>
                <a:cs typeface="Arial"/>
              </a:rPr>
              <a:t>Assuming a normal population distribution allows  calculation of probabilities of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interest.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2608" y="1251204"/>
            <a:ext cx="5721095" cy="38145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72852" y="2135060"/>
            <a:ext cx="171259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Arial"/>
                <a:cs typeface="Arial"/>
              </a:rPr>
              <a:t>Mean = </a:t>
            </a:r>
            <a:r>
              <a:rPr sz="1100" b="1" spc="-5" dirty="0">
                <a:latin typeface="Arial"/>
                <a:cs typeface="Arial"/>
              </a:rPr>
              <a:t>1.393</a:t>
            </a:r>
            <a:r>
              <a:rPr sz="1100" b="1" spc="-6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mm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dirty="0">
                <a:latin typeface="Arial"/>
                <a:cs typeface="Arial"/>
              </a:rPr>
              <a:t>Std </a:t>
            </a:r>
            <a:r>
              <a:rPr sz="1100" b="1" spc="-5" dirty="0">
                <a:latin typeface="Arial"/>
                <a:cs typeface="Arial"/>
              </a:rPr>
              <a:t>Deviation </a:t>
            </a:r>
            <a:r>
              <a:rPr sz="1100" b="1" dirty="0">
                <a:latin typeface="Arial"/>
                <a:cs typeface="Arial"/>
              </a:rPr>
              <a:t>= </a:t>
            </a:r>
            <a:r>
              <a:rPr sz="1100" b="1" spc="-5" dirty="0">
                <a:latin typeface="Arial"/>
                <a:cs typeface="Arial"/>
              </a:rPr>
              <a:t>.0567</a:t>
            </a:r>
            <a:r>
              <a:rPr sz="1100" b="1" spc="-8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mm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9915" y="336296"/>
            <a:ext cx="79622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Assuming a Normal Distribution Establishes</a:t>
            </a:r>
            <a:r>
              <a:rPr sz="2800" spc="135" dirty="0"/>
              <a:t> </a:t>
            </a:r>
            <a:r>
              <a:rPr sz="2800" spc="-5" dirty="0"/>
              <a:t>Limits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787910" y="1037843"/>
            <a:ext cx="7837805" cy="5218430"/>
          </a:xfrm>
          <a:custGeom>
            <a:avLst/>
            <a:gdLst/>
            <a:ahLst/>
            <a:cxnLst/>
            <a:rect l="l" t="t" r="r" b="b"/>
            <a:pathLst>
              <a:path w="7837805" h="5218430">
                <a:moveTo>
                  <a:pt x="0" y="0"/>
                </a:moveTo>
                <a:lnTo>
                  <a:pt x="7837466" y="0"/>
                </a:lnTo>
                <a:lnTo>
                  <a:pt x="7837466" y="5217995"/>
                </a:lnTo>
                <a:lnTo>
                  <a:pt x="0" y="5217995"/>
                </a:lnTo>
                <a:lnTo>
                  <a:pt x="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7910" y="1037844"/>
            <a:ext cx="7837805" cy="5218430"/>
          </a:xfrm>
          <a:custGeom>
            <a:avLst/>
            <a:gdLst/>
            <a:ahLst/>
            <a:cxnLst/>
            <a:rect l="l" t="t" r="r" b="b"/>
            <a:pathLst>
              <a:path w="7837805" h="5218430">
                <a:moveTo>
                  <a:pt x="0" y="0"/>
                </a:moveTo>
                <a:lnTo>
                  <a:pt x="7837465" y="0"/>
                </a:lnTo>
                <a:lnTo>
                  <a:pt x="7837465" y="5217994"/>
                </a:lnTo>
                <a:lnTo>
                  <a:pt x="0" y="5217994"/>
                </a:lnTo>
                <a:lnTo>
                  <a:pt x="0" y="0"/>
                </a:lnTo>
                <a:close/>
              </a:path>
            </a:pathLst>
          </a:custGeom>
          <a:ln w="1089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63741" y="2268812"/>
            <a:ext cx="6791325" cy="3300729"/>
          </a:xfrm>
          <a:custGeom>
            <a:avLst/>
            <a:gdLst/>
            <a:ahLst/>
            <a:cxnLst/>
            <a:rect l="l" t="t" r="r" b="b"/>
            <a:pathLst>
              <a:path w="6791325" h="3300729">
                <a:moveTo>
                  <a:pt x="0" y="0"/>
                </a:moveTo>
                <a:lnTo>
                  <a:pt x="6791017" y="0"/>
                </a:lnTo>
                <a:lnTo>
                  <a:pt x="6791017" y="3300724"/>
                </a:lnTo>
                <a:lnTo>
                  <a:pt x="0" y="33007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45750" y="5569549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574"/>
                </a:lnTo>
              </a:path>
            </a:pathLst>
          </a:custGeom>
          <a:ln w="1090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99773" y="556955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574"/>
                </a:lnTo>
              </a:path>
            </a:pathLst>
          </a:custGeom>
          <a:ln w="1090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53796" y="556955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574"/>
                </a:lnTo>
              </a:path>
            </a:pathLst>
          </a:custGeom>
          <a:ln w="1090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18720" y="5569551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574"/>
                </a:lnTo>
              </a:path>
            </a:pathLst>
          </a:custGeom>
          <a:ln w="1090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72743" y="5569551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574"/>
                </a:lnTo>
              </a:path>
            </a:pathLst>
          </a:custGeom>
          <a:ln w="1090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63737" y="2268816"/>
            <a:ext cx="6791325" cy="0"/>
          </a:xfrm>
          <a:custGeom>
            <a:avLst/>
            <a:gdLst/>
            <a:ahLst/>
            <a:cxnLst/>
            <a:rect l="l" t="t" r="r" b="b"/>
            <a:pathLst>
              <a:path w="6791325">
                <a:moveTo>
                  <a:pt x="0" y="0"/>
                </a:moveTo>
                <a:lnTo>
                  <a:pt x="6791016" y="0"/>
                </a:lnTo>
              </a:path>
            </a:pathLst>
          </a:custGeom>
          <a:ln w="10893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63737" y="5569552"/>
            <a:ext cx="6791325" cy="0"/>
          </a:xfrm>
          <a:custGeom>
            <a:avLst/>
            <a:gdLst/>
            <a:ahLst/>
            <a:cxnLst/>
            <a:rect l="l" t="t" r="r" b="b"/>
            <a:pathLst>
              <a:path w="6791325">
                <a:moveTo>
                  <a:pt x="0" y="0"/>
                </a:moveTo>
                <a:lnTo>
                  <a:pt x="6791016" y="0"/>
                </a:lnTo>
              </a:path>
            </a:pathLst>
          </a:custGeom>
          <a:ln w="10893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034946" y="5589530"/>
            <a:ext cx="21971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latin typeface="Segoe UI"/>
                <a:cs typeface="Segoe UI"/>
              </a:rPr>
              <a:t>1</a:t>
            </a:r>
            <a:r>
              <a:rPr sz="1200" b="1" spc="-75" dirty="0">
                <a:latin typeface="Segoe UI"/>
                <a:cs typeface="Segoe UI"/>
              </a:rPr>
              <a:t>.</a:t>
            </a:r>
            <a:r>
              <a:rPr sz="1200" b="1" spc="-25" dirty="0">
                <a:latin typeface="Segoe UI"/>
                <a:cs typeface="Segoe UI"/>
              </a:rPr>
              <a:t>6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99870" y="5589530"/>
            <a:ext cx="21971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latin typeface="Segoe UI"/>
                <a:cs typeface="Segoe UI"/>
              </a:rPr>
              <a:t>1</a:t>
            </a:r>
            <a:r>
              <a:rPr sz="1200" b="1" spc="-75" dirty="0">
                <a:latin typeface="Segoe UI"/>
                <a:cs typeface="Segoe UI"/>
              </a:rPr>
              <a:t>.</a:t>
            </a:r>
            <a:r>
              <a:rPr sz="1200" b="1" spc="-25" dirty="0">
                <a:latin typeface="Segoe UI"/>
                <a:cs typeface="Segoe UI"/>
              </a:rPr>
              <a:t>5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07916" y="5589528"/>
            <a:ext cx="21971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latin typeface="Segoe UI"/>
                <a:cs typeface="Segoe UI"/>
              </a:rPr>
              <a:t>1</a:t>
            </a:r>
            <a:r>
              <a:rPr sz="1200" b="1" spc="-75" dirty="0">
                <a:latin typeface="Segoe UI"/>
                <a:cs typeface="Segoe UI"/>
              </a:rPr>
              <a:t>.</a:t>
            </a:r>
            <a:r>
              <a:rPr sz="1200" b="1" spc="-25" dirty="0">
                <a:latin typeface="Segoe UI"/>
                <a:cs typeface="Segoe UI"/>
              </a:rPr>
              <a:t>3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20136" y="2464896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02" y="0"/>
                </a:moveTo>
                <a:lnTo>
                  <a:pt x="0" y="0"/>
                </a:lnTo>
              </a:path>
            </a:pathLst>
          </a:custGeom>
          <a:ln w="10893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20136" y="2911531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02" y="0"/>
                </a:moveTo>
                <a:lnTo>
                  <a:pt x="0" y="0"/>
                </a:lnTo>
              </a:path>
            </a:pathLst>
          </a:custGeom>
          <a:ln w="10893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20136" y="3358165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02" y="0"/>
                </a:moveTo>
                <a:lnTo>
                  <a:pt x="0" y="0"/>
                </a:lnTo>
              </a:path>
            </a:pathLst>
          </a:custGeom>
          <a:ln w="10893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20136" y="3793907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02" y="0"/>
                </a:moveTo>
                <a:lnTo>
                  <a:pt x="0" y="0"/>
                </a:lnTo>
              </a:path>
            </a:pathLst>
          </a:custGeom>
          <a:ln w="10893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20135" y="4240541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02" y="0"/>
                </a:moveTo>
                <a:lnTo>
                  <a:pt x="0" y="0"/>
                </a:lnTo>
              </a:path>
            </a:pathLst>
          </a:custGeom>
          <a:ln w="10893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20135" y="4687176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02" y="0"/>
                </a:moveTo>
                <a:lnTo>
                  <a:pt x="0" y="0"/>
                </a:lnTo>
              </a:path>
            </a:pathLst>
          </a:custGeom>
          <a:ln w="10893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20135" y="5122917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02" y="0"/>
                </a:moveTo>
                <a:lnTo>
                  <a:pt x="0" y="0"/>
                </a:lnTo>
              </a:path>
            </a:pathLst>
          </a:custGeom>
          <a:ln w="10893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20135" y="5569551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02" y="0"/>
                </a:moveTo>
                <a:lnTo>
                  <a:pt x="0" y="0"/>
                </a:lnTo>
              </a:path>
            </a:pathLst>
          </a:custGeom>
          <a:ln w="10893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254755" y="2268816"/>
            <a:ext cx="0" cy="3301365"/>
          </a:xfrm>
          <a:custGeom>
            <a:avLst/>
            <a:gdLst/>
            <a:ahLst/>
            <a:cxnLst/>
            <a:rect l="l" t="t" r="r" b="b"/>
            <a:pathLst>
              <a:path h="3301365">
                <a:moveTo>
                  <a:pt x="0" y="3300735"/>
                </a:moveTo>
                <a:lnTo>
                  <a:pt x="0" y="0"/>
                </a:lnTo>
              </a:path>
            </a:pathLst>
          </a:custGeom>
          <a:ln w="1090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63737" y="2268816"/>
            <a:ext cx="0" cy="3301365"/>
          </a:xfrm>
          <a:custGeom>
            <a:avLst/>
            <a:gdLst/>
            <a:ahLst/>
            <a:cxnLst/>
            <a:rect l="l" t="t" r="r" b="b"/>
            <a:pathLst>
              <a:path h="3301365">
                <a:moveTo>
                  <a:pt x="0" y="3300735"/>
                </a:moveTo>
                <a:lnTo>
                  <a:pt x="0" y="0"/>
                </a:lnTo>
              </a:path>
            </a:pathLst>
          </a:custGeom>
          <a:ln w="1090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298431" y="2343261"/>
            <a:ext cx="110489" cy="2867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latin typeface="Segoe UI"/>
                <a:cs typeface="Segoe UI"/>
              </a:rPr>
              <a:t>7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spc="-25" dirty="0">
                <a:latin typeface="Segoe UI"/>
                <a:cs typeface="Segoe UI"/>
              </a:rPr>
              <a:t>6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25" dirty="0">
                <a:latin typeface="Segoe UI"/>
                <a:cs typeface="Segoe UI"/>
              </a:rPr>
              <a:t>5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spc="-25" dirty="0">
                <a:latin typeface="Segoe UI"/>
                <a:cs typeface="Segoe UI"/>
              </a:rPr>
              <a:t>4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spc="-25" dirty="0">
                <a:latin typeface="Segoe UI"/>
                <a:cs typeface="Segoe UI"/>
              </a:rPr>
              <a:t>3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25" dirty="0">
                <a:latin typeface="Segoe UI"/>
                <a:cs typeface="Segoe UI"/>
              </a:rPr>
              <a:t>2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spc="-25" dirty="0">
                <a:latin typeface="Segoe UI"/>
                <a:cs typeface="Segoe UI"/>
              </a:rPr>
              <a:t>1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98431" y="5447913"/>
            <a:ext cx="393700" cy="350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80"/>
              </a:lnSpc>
              <a:spcBef>
                <a:spcPts val="100"/>
              </a:spcBef>
            </a:pPr>
            <a:r>
              <a:rPr sz="1200" b="1" spc="-25" dirty="0">
                <a:latin typeface="Segoe UI"/>
                <a:cs typeface="Segoe UI"/>
              </a:rPr>
              <a:t>0</a:t>
            </a:r>
            <a:endParaRPr sz="1200">
              <a:latin typeface="Segoe UI"/>
              <a:cs typeface="Segoe UI"/>
            </a:endParaRPr>
          </a:p>
          <a:p>
            <a:pPr marL="186690">
              <a:lnSpc>
                <a:spcPts val="1280"/>
              </a:lnSpc>
            </a:pPr>
            <a:r>
              <a:rPr sz="1200" b="1" spc="-95" dirty="0">
                <a:latin typeface="Segoe UI"/>
                <a:cs typeface="Segoe UI"/>
              </a:rPr>
              <a:t>1</a:t>
            </a:r>
            <a:r>
              <a:rPr sz="1200" b="1" spc="-75" dirty="0">
                <a:latin typeface="Segoe UI"/>
                <a:cs typeface="Segoe UI"/>
              </a:rPr>
              <a:t>.</a:t>
            </a:r>
            <a:r>
              <a:rPr sz="1200" b="1" spc="-25" dirty="0">
                <a:latin typeface="Segoe UI"/>
                <a:cs typeface="Segoe UI"/>
              </a:rPr>
              <a:t>2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954261" y="2268813"/>
            <a:ext cx="0" cy="3301365"/>
          </a:xfrm>
          <a:custGeom>
            <a:avLst/>
            <a:gdLst/>
            <a:ahLst/>
            <a:cxnLst/>
            <a:rect l="l" t="t" r="r" b="b"/>
            <a:pathLst>
              <a:path h="3301365">
                <a:moveTo>
                  <a:pt x="0" y="3300735"/>
                </a:moveTo>
                <a:lnTo>
                  <a:pt x="0" y="0"/>
                </a:lnTo>
              </a:path>
            </a:pathLst>
          </a:custGeom>
          <a:ln w="10900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80804" y="2268813"/>
            <a:ext cx="0" cy="3301365"/>
          </a:xfrm>
          <a:custGeom>
            <a:avLst/>
            <a:gdLst/>
            <a:ahLst/>
            <a:cxnLst/>
            <a:rect l="l" t="t" r="r" b="b"/>
            <a:pathLst>
              <a:path h="3301365">
                <a:moveTo>
                  <a:pt x="0" y="3300735"/>
                </a:moveTo>
                <a:lnTo>
                  <a:pt x="0" y="0"/>
                </a:lnTo>
              </a:path>
            </a:pathLst>
          </a:custGeom>
          <a:ln w="10900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18248" y="2268813"/>
            <a:ext cx="0" cy="3301365"/>
          </a:xfrm>
          <a:custGeom>
            <a:avLst/>
            <a:gdLst/>
            <a:ahLst/>
            <a:cxnLst/>
            <a:rect l="l" t="t" r="r" b="b"/>
            <a:pathLst>
              <a:path h="3301365">
                <a:moveTo>
                  <a:pt x="0" y="3300735"/>
                </a:moveTo>
                <a:lnTo>
                  <a:pt x="0" y="0"/>
                </a:lnTo>
              </a:path>
            </a:pathLst>
          </a:custGeom>
          <a:ln w="10900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535321" y="2268814"/>
            <a:ext cx="0" cy="3301365"/>
          </a:xfrm>
          <a:custGeom>
            <a:avLst/>
            <a:gdLst/>
            <a:ahLst/>
            <a:cxnLst/>
            <a:rect l="l" t="t" r="r" b="b"/>
            <a:pathLst>
              <a:path h="3301365">
                <a:moveTo>
                  <a:pt x="0" y="3300735"/>
                </a:moveTo>
                <a:lnTo>
                  <a:pt x="0" y="0"/>
                </a:lnTo>
              </a:path>
            </a:pathLst>
          </a:custGeom>
          <a:ln w="10900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671334" y="2268814"/>
            <a:ext cx="0" cy="3301365"/>
          </a:xfrm>
          <a:custGeom>
            <a:avLst/>
            <a:gdLst/>
            <a:ahLst/>
            <a:cxnLst/>
            <a:rect l="l" t="t" r="r" b="b"/>
            <a:pathLst>
              <a:path h="3301365">
                <a:moveTo>
                  <a:pt x="0" y="3300735"/>
                </a:moveTo>
                <a:lnTo>
                  <a:pt x="0" y="0"/>
                </a:lnTo>
              </a:path>
            </a:pathLst>
          </a:custGeom>
          <a:ln w="10900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744791" y="2268815"/>
            <a:ext cx="0" cy="3301365"/>
          </a:xfrm>
          <a:custGeom>
            <a:avLst/>
            <a:gdLst/>
            <a:ahLst/>
            <a:cxnLst/>
            <a:rect l="l" t="t" r="r" b="b"/>
            <a:pathLst>
              <a:path h="3301365">
                <a:moveTo>
                  <a:pt x="0" y="3300735"/>
                </a:moveTo>
                <a:lnTo>
                  <a:pt x="0" y="0"/>
                </a:lnTo>
              </a:path>
            </a:pathLst>
          </a:custGeom>
          <a:ln w="10900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597877" y="2268815"/>
            <a:ext cx="0" cy="3301365"/>
          </a:xfrm>
          <a:custGeom>
            <a:avLst/>
            <a:gdLst/>
            <a:ahLst/>
            <a:cxnLst/>
            <a:rect l="l" t="t" r="r" b="b"/>
            <a:pathLst>
              <a:path h="3301365">
                <a:moveTo>
                  <a:pt x="0" y="3300735"/>
                </a:moveTo>
                <a:lnTo>
                  <a:pt x="0" y="0"/>
                </a:lnTo>
              </a:path>
            </a:pathLst>
          </a:custGeom>
          <a:ln w="10900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63738" y="2454002"/>
            <a:ext cx="6802120" cy="3115945"/>
          </a:xfrm>
          <a:custGeom>
            <a:avLst/>
            <a:gdLst/>
            <a:ahLst/>
            <a:cxnLst/>
            <a:rect l="l" t="t" r="r" b="b"/>
            <a:pathLst>
              <a:path w="6802120" h="3115945">
                <a:moveTo>
                  <a:pt x="0" y="3104652"/>
                </a:moveTo>
                <a:lnTo>
                  <a:pt x="87204" y="3104652"/>
                </a:lnTo>
                <a:lnTo>
                  <a:pt x="174408" y="3104652"/>
                </a:lnTo>
                <a:lnTo>
                  <a:pt x="261612" y="3104652"/>
                </a:lnTo>
                <a:lnTo>
                  <a:pt x="348816" y="3093759"/>
                </a:lnTo>
                <a:lnTo>
                  <a:pt x="425119" y="3082865"/>
                </a:lnTo>
                <a:lnTo>
                  <a:pt x="446920" y="3082865"/>
                </a:lnTo>
                <a:lnTo>
                  <a:pt x="512324" y="3082865"/>
                </a:lnTo>
                <a:lnTo>
                  <a:pt x="534125" y="3071972"/>
                </a:lnTo>
                <a:lnTo>
                  <a:pt x="545025" y="3071972"/>
                </a:lnTo>
                <a:lnTo>
                  <a:pt x="555926" y="3071972"/>
                </a:lnTo>
                <a:lnTo>
                  <a:pt x="577727" y="3071972"/>
                </a:lnTo>
                <a:lnTo>
                  <a:pt x="588627" y="3071972"/>
                </a:lnTo>
                <a:lnTo>
                  <a:pt x="599528" y="3061078"/>
                </a:lnTo>
                <a:lnTo>
                  <a:pt x="621329" y="3061078"/>
                </a:lnTo>
                <a:lnTo>
                  <a:pt x="632229" y="3061078"/>
                </a:lnTo>
                <a:lnTo>
                  <a:pt x="643130" y="3061078"/>
                </a:lnTo>
                <a:lnTo>
                  <a:pt x="654030" y="3061078"/>
                </a:lnTo>
                <a:lnTo>
                  <a:pt x="675831" y="3050185"/>
                </a:lnTo>
                <a:lnTo>
                  <a:pt x="686732" y="3050185"/>
                </a:lnTo>
                <a:lnTo>
                  <a:pt x="697632" y="3050185"/>
                </a:lnTo>
                <a:lnTo>
                  <a:pt x="719433" y="3050185"/>
                </a:lnTo>
                <a:lnTo>
                  <a:pt x="730334" y="3039291"/>
                </a:lnTo>
                <a:lnTo>
                  <a:pt x="741234" y="3039291"/>
                </a:lnTo>
                <a:lnTo>
                  <a:pt x="763035" y="3039291"/>
                </a:lnTo>
                <a:lnTo>
                  <a:pt x="773936" y="3028398"/>
                </a:lnTo>
                <a:lnTo>
                  <a:pt x="784836" y="3028398"/>
                </a:lnTo>
                <a:lnTo>
                  <a:pt x="806637" y="3028398"/>
                </a:lnTo>
                <a:lnTo>
                  <a:pt x="817538" y="3017504"/>
                </a:lnTo>
                <a:lnTo>
                  <a:pt x="828438" y="3017504"/>
                </a:lnTo>
                <a:lnTo>
                  <a:pt x="839339" y="3017504"/>
                </a:lnTo>
                <a:lnTo>
                  <a:pt x="861140" y="3006611"/>
                </a:lnTo>
                <a:lnTo>
                  <a:pt x="872040" y="3006611"/>
                </a:lnTo>
                <a:lnTo>
                  <a:pt x="882941" y="3006611"/>
                </a:lnTo>
                <a:lnTo>
                  <a:pt x="904742" y="2995717"/>
                </a:lnTo>
                <a:lnTo>
                  <a:pt x="915642" y="2995717"/>
                </a:lnTo>
                <a:lnTo>
                  <a:pt x="926543" y="2984824"/>
                </a:lnTo>
                <a:lnTo>
                  <a:pt x="948344" y="2984824"/>
                </a:lnTo>
                <a:lnTo>
                  <a:pt x="959244" y="2973930"/>
                </a:lnTo>
                <a:lnTo>
                  <a:pt x="970145" y="2973930"/>
                </a:lnTo>
                <a:lnTo>
                  <a:pt x="991946" y="2963037"/>
                </a:lnTo>
                <a:lnTo>
                  <a:pt x="1002846" y="2963037"/>
                </a:lnTo>
                <a:lnTo>
                  <a:pt x="1013747" y="2952143"/>
                </a:lnTo>
                <a:lnTo>
                  <a:pt x="1035548" y="2952143"/>
                </a:lnTo>
                <a:lnTo>
                  <a:pt x="1046448" y="2941250"/>
                </a:lnTo>
                <a:lnTo>
                  <a:pt x="1057349" y="2930356"/>
                </a:lnTo>
                <a:lnTo>
                  <a:pt x="1068249" y="2930356"/>
                </a:lnTo>
                <a:lnTo>
                  <a:pt x="1090050" y="2919463"/>
                </a:lnTo>
                <a:lnTo>
                  <a:pt x="1100951" y="2919463"/>
                </a:lnTo>
                <a:lnTo>
                  <a:pt x="1111851" y="2908569"/>
                </a:lnTo>
                <a:lnTo>
                  <a:pt x="1133653" y="2897676"/>
                </a:lnTo>
                <a:lnTo>
                  <a:pt x="1144553" y="2886782"/>
                </a:lnTo>
                <a:lnTo>
                  <a:pt x="1155454" y="2886782"/>
                </a:lnTo>
                <a:lnTo>
                  <a:pt x="1177255" y="2875888"/>
                </a:lnTo>
                <a:lnTo>
                  <a:pt x="1188155" y="2864995"/>
                </a:lnTo>
                <a:lnTo>
                  <a:pt x="1199056" y="2854101"/>
                </a:lnTo>
                <a:lnTo>
                  <a:pt x="1220857" y="2854101"/>
                </a:lnTo>
                <a:lnTo>
                  <a:pt x="1231757" y="2843208"/>
                </a:lnTo>
                <a:lnTo>
                  <a:pt x="1242658" y="2832314"/>
                </a:lnTo>
                <a:lnTo>
                  <a:pt x="1264459" y="2821421"/>
                </a:lnTo>
                <a:lnTo>
                  <a:pt x="1275359" y="2810527"/>
                </a:lnTo>
                <a:lnTo>
                  <a:pt x="1286260" y="2799634"/>
                </a:lnTo>
                <a:lnTo>
                  <a:pt x="1297160" y="2788740"/>
                </a:lnTo>
                <a:lnTo>
                  <a:pt x="1318961" y="2777847"/>
                </a:lnTo>
                <a:lnTo>
                  <a:pt x="1329862" y="2766953"/>
                </a:lnTo>
                <a:lnTo>
                  <a:pt x="1340762" y="2756060"/>
                </a:lnTo>
                <a:lnTo>
                  <a:pt x="1362563" y="2745166"/>
                </a:lnTo>
                <a:lnTo>
                  <a:pt x="1373464" y="2734273"/>
                </a:lnTo>
                <a:lnTo>
                  <a:pt x="1384364" y="2723379"/>
                </a:lnTo>
                <a:lnTo>
                  <a:pt x="1406165" y="2712486"/>
                </a:lnTo>
                <a:lnTo>
                  <a:pt x="1417066" y="2701592"/>
                </a:lnTo>
                <a:lnTo>
                  <a:pt x="1427966" y="2679805"/>
                </a:lnTo>
                <a:lnTo>
                  <a:pt x="1449767" y="2668912"/>
                </a:lnTo>
                <a:lnTo>
                  <a:pt x="1460668" y="2658018"/>
                </a:lnTo>
                <a:lnTo>
                  <a:pt x="1471568" y="2647125"/>
                </a:lnTo>
                <a:lnTo>
                  <a:pt x="1482469" y="2625338"/>
                </a:lnTo>
                <a:lnTo>
                  <a:pt x="1504270" y="2614444"/>
                </a:lnTo>
                <a:lnTo>
                  <a:pt x="1515170" y="2603551"/>
                </a:lnTo>
                <a:lnTo>
                  <a:pt x="1526071" y="2581763"/>
                </a:lnTo>
                <a:lnTo>
                  <a:pt x="1547872" y="2570870"/>
                </a:lnTo>
                <a:lnTo>
                  <a:pt x="1558772" y="2549083"/>
                </a:lnTo>
                <a:lnTo>
                  <a:pt x="1569673" y="2538189"/>
                </a:lnTo>
                <a:lnTo>
                  <a:pt x="1591474" y="2516402"/>
                </a:lnTo>
                <a:lnTo>
                  <a:pt x="1602374" y="2505509"/>
                </a:lnTo>
                <a:lnTo>
                  <a:pt x="1613275" y="2483722"/>
                </a:lnTo>
                <a:lnTo>
                  <a:pt x="1635076" y="2472828"/>
                </a:lnTo>
                <a:lnTo>
                  <a:pt x="1645976" y="2451041"/>
                </a:lnTo>
                <a:lnTo>
                  <a:pt x="1656877" y="2429254"/>
                </a:lnTo>
                <a:lnTo>
                  <a:pt x="1678678" y="2418361"/>
                </a:lnTo>
                <a:lnTo>
                  <a:pt x="1689578" y="2396574"/>
                </a:lnTo>
                <a:lnTo>
                  <a:pt x="1700479" y="2374787"/>
                </a:lnTo>
                <a:lnTo>
                  <a:pt x="1711379" y="2353000"/>
                </a:lnTo>
                <a:lnTo>
                  <a:pt x="1733180" y="2342106"/>
                </a:lnTo>
                <a:lnTo>
                  <a:pt x="1744081" y="2320319"/>
                </a:lnTo>
                <a:lnTo>
                  <a:pt x="1754982" y="2298532"/>
                </a:lnTo>
                <a:lnTo>
                  <a:pt x="1776783" y="2276745"/>
                </a:lnTo>
                <a:lnTo>
                  <a:pt x="1787683" y="2254958"/>
                </a:lnTo>
                <a:lnTo>
                  <a:pt x="1798584" y="2233171"/>
                </a:lnTo>
                <a:lnTo>
                  <a:pt x="1820385" y="2211384"/>
                </a:lnTo>
                <a:lnTo>
                  <a:pt x="1831285" y="2189597"/>
                </a:lnTo>
                <a:lnTo>
                  <a:pt x="1842186" y="2167810"/>
                </a:lnTo>
                <a:lnTo>
                  <a:pt x="1863987" y="2146023"/>
                </a:lnTo>
                <a:lnTo>
                  <a:pt x="1874887" y="2124236"/>
                </a:lnTo>
                <a:lnTo>
                  <a:pt x="1885788" y="2102449"/>
                </a:lnTo>
                <a:lnTo>
                  <a:pt x="1896688" y="2080662"/>
                </a:lnTo>
                <a:lnTo>
                  <a:pt x="1918489" y="2047981"/>
                </a:lnTo>
                <a:lnTo>
                  <a:pt x="1929390" y="2026194"/>
                </a:lnTo>
                <a:lnTo>
                  <a:pt x="1940290" y="2004407"/>
                </a:lnTo>
                <a:lnTo>
                  <a:pt x="1962091" y="1982620"/>
                </a:lnTo>
                <a:lnTo>
                  <a:pt x="1972992" y="1949939"/>
                </a:lnTo>
                <a:lnTo>
                  <a:pt x="1983892" y="1928152"/>
                </a:lnTo>
                <a:lnTo>
                  <a:pt x="2005693" y="1906365"/>
                </a:lnTo>
                <a:lnTo>
                  <a:pt x="2016594" y="1873685"/>
                </a:lnTo>
                <a:lnTo>
                  <a:pt x="2027494" y="1851898"/>
                </a:lnTo>
                <a:lnTo>
                  <a:pt x="2049295" y="1830111"/>
                </a:lnTo>
                <a:lnTo>
                  <a:pt x="2060196" y="1797430"/>
                </a:lnTo>
                <a:lnTo>
                  <a:pt x="2071096" y="1775643"/>
                </a:lnTo>
                <a:lnTo>
                  <a:pt x="2092897" y="1742963"/>
                </a:lnTo>
                <a:lnTo>
                  <a:pt x="2103798" y="1721175"/>
                </a:lnTo>
                <a:lnTo>
                  <a:pt x="2114698" y="1688495"/>
                </a:lnTo>
                <a:lnTo>
                  <a:pt x="2125599" y="1666708"/>
                </a:lnTo>
                <a:lnTo>
                  <a:pt x="2147400" y="1634027"/>
                </a:lnTo>
                <a:lnTo>
                  <a:pt x="2158300" y="1612240"/>
                </a:lnTo>
                <a:lnTo>
                  <a:pt x="2169201" y="1579560"/>
                </a:lnTo>
                <a:lnTo>
                  <a:pt x="2191002" y="1557773"/>
                </a:lnTo>
                <a:lnTo>
                  <a:pt x="2201902" y="1525092"/>
                </a:lnTo>
                <a:lnTo>
                  <a:pt x="2212803" y="1492412"/>
                </a:lnTo>
                <a:lnTo>
                  <a:pt x="2234604" y="1470625"/>
                </a:lnTo>
                <a:lnTo>
                  <a:pt x="2245504" y="1437944"/>
                </a:lnTo>
                <a:lnTo>
                  <a:pt x="2256405" y="1405263"/>
                </a:lnTo>
                <a:lnTo>
                  <a:pt x="2278206" y="1383476"/>
                </a:lnTo>
                <a:lnTo>
                  <a:pt x="2289106" y="1350796"/>
                </a:lnTo>
                <a:lnTo>
                  <a:pt x="2300007" y="1329009"/>
                </a:lnTo>
                <a:lnTo>
                  <a:pt x="2310907" y="1296328"/>
                </a:lnTo>
                <a:lnTo>
                  <a:pt x="2332708" y="1263648"/>
                </a:lnTo>
                <a:lnTo>
                  <a:pt x="2343609" y="1241861"/>
                </a:lnTo>
                <a:lnTo>
                  <a:pt x="2354509" y="1209180"/>
                </a:lnTo>
                <a:lnTo>
                  <a:pt x="2376311" y="1176500"/>
                </a:lnTo>
                <a:lnTo>
                  <a:pt x="2387211" y="1154712"/>
                </a:lnTo>
                <a:lnTo>
                  <a:pt x="2398112" y="1122032"/>
                </a:lnTo>
                <a:lnTo>
                  <a:pt x="2419913" y="1089351"/>
                </a:lnTo>
                <a:lnTo>
                  <a:pt x="2430813" y="1067564"/>
                </a:lnTo>
                <a:lnTo>
                  <a:pt x="2441714" y="1034884"/>
                </a:lnTo>
                <a:lnTo>
                  <a:pt x="2463515" y="1002203"/>
                </a:lnTo>
                <a:lnTo>
                  <a:pt x="2474415" y="980416"/>
                </a:lnTo>
                <a:lnTo>
                  <a:pt x="2485316" y="947736"/>
                </a:lnTo>
                <a:lnTo>
                  <a:pt x="2507117" y="925949"/>
                </a:lnTo>
                <a:lnTo>
                  <a:pt x="2518017" y="893268"/>
                </a:lnTo>
                <a:lnTo>
                  <a:pt x="2528918" y="860587"/>
                </a:lnTo>
                <a:lnTo>
                  <a:pt x="2539818" y="838800"/>
                </a:lnTo>
                <a:lnTo>
                  <a:pt x="2561619" y="806120"/>
                </a:lnTo>
                <a:lnTo>
                  <a:pt x="2572520" y="784333"/>
                </a:lnTo>
                <a:lnTo>
                  <a:pt x="2583420" y="751652"/>
                </a:lnTo>
                <a:lnTo>
                  <a:pt x="2605221" y="729865"/>
                </a:lnTo>
                <a:lnTo>
                  <a:pt x="2616122" y="697185"/>
                </a:lnTo>
                <a:lnTo>
                  <a:pt x="2627022" y="675398"/>
                </a:lnTo>
                <a:lnTo>
                  <a:pt x="2648823" y="653611"/>
                </a:lnTo>
                <a:lnTo>
                  <a:pt x="2659724" y="620930"/>
                </a:lnTo>
                <a:lnTo>
                  <a:pt x="2670624" y="599143"/>
                </a:lnTo>
                <a:lnTo>
                  <a:pt x="2692425" y="577356"/>
                </a:lnTo>
                <a:lnTo>
                  <a:pt x="2703326" y="544675"/>
                </a:lnTo>
                <a:lnTo>
                  <a:pt x="2714226" y="522888"/>
                </a:lnTo>
                <a:lnTo>
                  <a:pt x="2736027" y="501101"/>
                </a:lnTo>
                <a:lnTo>
                  <a:pt x="2746928" y="479314"/>
                </a:lnTo>
                <a:lnTo>
                  <a:pt x="2757828" y="457527"/>
                </a:lnTo>
                <a:lnTo>
                  <a:pt x="2768729" y="435740"/>
                </a:lnTo>
                <a:lnTo>
                  <a:pt x="2790530" y="413953"/>
                </a:lnTo>
                <a:lnTo>
                  <a:pt x="2801430" y="392166"/>
                </a:lnTo>
                <a:lnTo>
                  <a:pt x="2812331" y="370379"/>
                </a:lnTo>
                <a:lnTo>
                  <a:pt x="2834132" y="348592"/>
                </a:lnTo>
                <a:lnTo>
                  <a:pt x="2845032" y="326805"/>
                </a:lnTo>
                <a:lnTo>
                  <a:pt x="2855933" y="305018"/>
                </a:lnTo>
                <a:lnTo>
                  <a:pt x="2877734" y="283231"/>
                </a:lnTo>
                <a:lnTo>
                  <a:pt x="2888634" y="272337"/>
                </a:lnTo>
                <a:lnTo>
                  <a:pt x="2899535" y="250550"/>
                </a:lnTo>
                <a:lnTo>
                  <a:pt x="2921336" y="228763"/>
                </a:lnTo>
                <a:lnTo>
                  <a:pt x="2932236" y="217870"/>
                </a:lnTo>
                <a:lnTo>
                  <a:pt x="2943137" y="196083"/>
                </a:lnTo>
                <a:lnTo>
                  <a:pt x="2954037" y="185189"/>
                </a:lnTo>
                <a:lnTo>
                  <a:pt x="3041242" y="98041"/>
                </a:lnTo>
                <a:lnTo>
                  <a:pt x="3063043" y="87148"/>
                </a:lnTo>
                <a:lnTo>
                  <a:pt x="3073943" y="76254"/>
                </a:lnTo>
                <a:lnTo>
                  <a:pt x="3084844" y="65361"/>
                </a:lnTo>
                <a:lnTo>
                  <a:pt x="3106645" y="54467"/>
                </a:lnTo>
                <a:lnTo>
                  <a:pt x="3117545" y="54467"/>
                </a:lnTo>
                <a:lnTo>
                  <a:pt x="3128446" y="43574"/>
                </a:lnTo>
                <a:lnTo>
                  <a:pt x="3150247" y="32680"/>
                </a:lnTo>
                <a:lnTo>
                  <a:pt x="3161147" y="32680"/>
                </a:lnTo>
                <a:lnTo>
                  <a:pt x="3172048" y="21787"/>
                </a:lnTo>
                <a:lnTo>
                  <a:pt x="3182948" y="21787"/>
                </a:lnTo>
                <a:lnTo>
                  <a:pt x="3204749" y="10893"/>
                </a:lnTo>
                <a:lnTo>
                  <a:pt x="3215650" y="10893"/>
                </a:lnTo>
                <a:lnTo>
                  <a:pt x="3226550" y="10893"/>
                </a:lnTo>
                <a:lnTo>
                  <a:pt x="3248351" y="0"/>
                </a:lnTo>
                <a:lnTo>
                  <a:pt x="3259252" y="0"/>
                </a:lnTo>
                <a:lnTo>
                  <a:pt x="3270152" y="0"/>
                </a:lnTo>
                <a:lnTo>
                  <a:pt x="3291953" y="0"/>
                </a:lnTo>
                <a:lnTo>
                  <a:pt x="3302854" y="0"/>
                </a:lnTo>
                <a:lnTo>
                  <a:pt x="3313754" y="0"/>
                </a:lnTo>
                <a:lnTo>
                  <a:pt x="3335555" y="10893"/>
                </a:lnTo>
                <a:lnTo>
                  <a:pt x="3346456" y="10893"/>
                </a:lnTo>
                <a:lnTo>
                  <a:pt x="3357356" y="10893"/>
                </a:lnTo>
                <a:lnTo>
                  <a:pt x="3368257" y="21787"/>
                </a:lnTo>
                <a:lnTo>
                  <a:pt x="3390058" y="21787"/>
                </a:lnTo>
                <a:lnTo>
                  <a:pt x="3400958" y="32680"/>
                </a:lnTo>
                <a:lnTo>
                  <a:pt x="3411859" y="32680"/>
                </a:lnTo>
                <a:lnTo>
                  <a:pt x="3433660" y="43574"/>
                </a:lnTo>
                <a:lnTo>
                  <a:pt x="3444560" y="54467"/>
                </a:lnTo>
                <a:lnTo>
                  <a:pt x="3455461" y="54467"/>
                </a:lnTo>
                <a:lnTo>
                  <a:pt x="3477262" y="65361"/>
                </a:lnTo>
                <a:lnTo>
                  <a:pt x="3488162" y="76254"/>
                </a:lnTo>
                <a:lnTo>
                  <a:pt x="3499063" y="87148"/>
                </a:lnTo>
                <a:lnTo>
                  <a:pt x="3520864" y="98041"/>
                </a:lnTo>
                <a:lnTo>
                  <a:pt x="3531764" y="108935"/>
                </a:lnTo>
                <a:lnTo>
                  <a:pt x="3542665" y="119828"/>
                </a:lnTo>
                <a:lnTo>
                  <a:pt x="3564466" y="141615"/>
                </a:lnTo>
                <a:lnTo>
                  <a:pt x="3575366" y="152509"/>
                </a:lnTo>
                <a:lnTo>
                  <a:pt x="3586267" y="163402"/>
                </a:lnTo>
                <a:lnTo>
                  <a:pt x="3597167" y="185189"/>
                </a:lnTo>
                <a:lnTo>
                  <a:pt x="3618969" y="196083"/>
                </a:lnTo>
                <a:lnTo>
                  <a:pt x="3629869" y="217870"/>
                </a:lnTo>
                <a:lnTo>
                  <a:pt x="3640770" y="228763"/>
                </a:lnTo>
                <a:lnTo>
                  <a:pt x="3662571" y="250550"/>
                </a:lnTo>
                <a:lnTo>
                  <a:pt x="3673471" y="272337"/>
                </a:lnTo>
                <a:lnTo>
                  <a:pt x="3684372" y="283231"/>
                </a:lnTo>
                <a:lnTo>
                  <a:pt x="3706173" y="305018"/>
                </a:lnTo>
                <a:lnTo>
                  <a:pt x="3717073" y="326805"/>
                </a:lnTo>
                <a:lnTo>
                  <a:pt x="3727974" y="348592"/>
                </a:lnTo>
                <a:lnTo>
                  <a:pt x="3749775" y="370379"/>
                </a:lnTo>
                <a:lnTo>
                  <a:pt x="3760675" y="392166"/>
                </a:lnTo>
                <a:lnTo>
                  <a:pt x="3771576" y="413953"/>
                </a:lnTo>
                <a:lnTo>
                  <a:pt x="3782476" y="435740"/>
                </a:lnTo>
                <a:lnTo>
                  <a:pt x="3804277" y="457527"/>
                </a:lnTo>
                <a:lnTo>
                  <a:pt x="3815178" y="479314"/>
                </a:lnTo>
                <a:lnTo>
                  <a:pt x="3826078" y="501101"/>
                </a:lnTo>
                <a:lnTo>
                  <a:pt x="3847879" y="522888"/>
                </a:lnTo>
                <a:lnTo>
                  <a:pt x="3858780" y="544675"/>
                </a:lnTo>
                <a:lnTo>
                  <a:pt x="3869680" y="577356"/>
                </a:lnTo>
                <a:lnTo>
                  <a:pt x="3891481" y="599143"/>
                </a:lnTo>
                <a:lnTo>
                  <a:pt x="3902382" y="620930"/>
                </a:lnTo>
                <a:lnTo>
                  <a:pt x="3913282" y="653611"/>
                </a:lnTo>
                <a:lnTo>
                  <a:pt x="3935083" y="675398"/>
                </a:lnTo>
                <a:lnTo>
                  <a:pt x="3945984" y="697185"/>
                </a:lnTo>
                <a:lnTo>
                  <a:pt x="3956884" y="729865"/>
                </a:lnTo>
                <a:lnTo>
                  <a:pt x="3978685" y="751652"/>
                </a:lnTo>
                <a:lnTo>
                  <a:pt x="3989586" y="784333"/>
                </a:lnTo>
                <a:lnTo>
                  <a:pt x="4000486" y="806120"/>
                </a:lnTo>
                <a:lnTo>
                  <a:pt x="4011387" y="838800"/>
                </a:lnTo>
                <a:lnTo>
                  <a:pt x="4033188" y="860587"/>
                </a:lnTo>
                <a:lnTo>
                  <a:pt x="4044088" y="893268"/>
                </a:lnTo>
                <a:lnTo>
                  <a:pt x="4054989" y="925949"/>
                </a:lnTo>
                <a:lnTo>
                  <a:pt x="4076790" y="947736"/>
                </a:lnTo>
                <a:lnTo>
                  <a:pt x="4087690" y="980416"/>
                </a:lnTo>
                <a:lnTo>
                  <a:pt x="4098591" y="1002203"/>
                </a:lnTo>
                <a:lnTo>
                  <a:pt x="4120392" y="1034884"/>
                </a:lnTo>
                <a:lnTo>
                  <a:pt x="4131292" y="1067564"/>
                </a:lnTo>
                <a:lnTo>
                  <a:pt x="4142193" y="1089351"/>
                </a:lnTo>
                <a:lnTo>
                  <a:pt x="4163994" y="1122032"/>
                </a:lnTo>
                <a:lnTo>
                  <a:pt x="4174894" y="1154712"/>
                </a:lnTo>
                <a:lnTo>
                  <a:pt x="4185795" y="1176500"/>
                </a:lnTo>
                <a:lnTo>
                  <a:pt x="4207596" y="1209180"/>
                </a:lnTo>
                <a:lnTo>
                  <a:pt x="4218496" y="1241861"/>
                </a:lnTo>
                <a:lnTo>
                  <a:pt x="4229397" y="1263648"/>
                </a:lnTo>
                <a:lnTo>
                  <a:pt x="4240298" y="1296328"/>
                </a:lnTo>
                <a:lnTo>
                  <a:pt x="4262099" y="1329009"/>
                </a:lnTo>
                <a:lnTo>
                  <a:pt x="4272999" y="1350796"/>
                </a:lnTo>
                <a:lnTo>
                  <a:pt x="4283900" y="1383476"/>
                </a:lnTo>
                <a:lnTo>
                  <a:pt x="4305701" y="1405263"/>
                </a:lnTo>
                <a:lnTo>
                  <a:pt x="4316601" y="1437944"/>
                </a:lnTo>
                <a:lnTo>
                  <a:pt x="4327502" y="1470625"/>
                </a:lnTo>
                <a:lnTo>
                  <a:pt x="4349303" y="1492412"/>
                </a:lnTo>
                <a:lnTo>
                  <a:pt x="4360203" y="1525092"/>
                </a:lnTo>
                <a:lnTo>
                  <a:pt x="4371104" y="1557773"/>
                </a:lnTo>
                <a:lnTo>
                  <a:pt x="4392905" y="1579560"/>
                </a:lnTo>
                <a:lnTo>
                  <a:pt x="4403805" y="1612240"/>
                </a:lnTo>
                <a:lnTo>
                  <a:pt x="4414706" y="1634027"/>
                </a:lnTo>
                <a:lnTo>
                  <a:pt x="4425606" y="1666708"/>
                </a:lnTo>
                <a:lnTo>
                  <a:pt x="4447407" y="1688495"/>
                </a:lnTo>
                <a:lnTo>
                  <a:pt x="4458308" y="1721175"/>
                </a:lnTo>
                <a:lnTo>
                  <a:pt x="4469208" y="1742963"/>
                </a:lnTo>
                <a:lnTo>
                  <a:pt x="4491009" y="1775643"/>
                </a:lnTo>
                <a:lnTo>
                  <a:pt x="4501910" y="1797430"/>
                </a:lnTo>
                <a:lnTo>
                  <a:pt x="4512810" y="1830111"/>
                </a:lnTo>
                <a:lnTo>
                  <a:pt x="4534611" y="1851898"/>
                </a:lnTo>
                <a:lnTo>
                  <a:pt x="4545512" y="1873685"/>
                </a:lnTo>
                <a:lnTo>
                  <a:pt x="4556412" y="1906365"/>
                </a:lnTo>
                <a:lnTo>
                  <a:pt x="4578213" y="1928152"/>
                </a:lnTo>
                <a:lnTo>
                  <a:pt x="4589114" y="1949939"/>
                </a:lnTo>
                <a:lnTo>
                  <a:pt x="4600014" y="1982620"/>
                </a:lnTo>
                <a:lnTo>
                  <a:pt x="4621815" y="2004407"/>
                </a:lnTo>
                <a:lnTo>
                  <a:pt x="4632716" y="2026194"/>
                </a:lnTo>
                <a:lnTo>
                  <a:pt x="4643616" y="2047981"/>
                </a:lnTo>
                <a:lnTo>
                  <a:pt x="4654517" y="2080662"/>
                </a:lnTo>
                <a:lnTo>
                  <a:pt x="4676318" y="2102449"/>
                </a:lnTo>
                <a:lnTo>
                  <a:pt x="4687218" y="2124236"/>
                </a:lnTo>
                <a:lnTo>
                  <a:pt x="4698119" y="2146023"/>
                </a:lnTo>
                <a:lnTo>
                  <a:pt x="4719920" y="2167810"/>
                </a:lnTo>
                <a:lnTo>
                  <a:pt x="4730820" y="2189597"/>
                </a:lnTo>
                <a:lnTo>
                  <a:pt x="4741721" y="2211384"/>
                </a:lnTo>
                <a:lnTo>
                  <a:pt x="4763522" y="2233171"/>
                </a:lnTo>
                <a:lnTo>
                  <a:pt x="4774422" y="2254958"/>
                </a:lnTo>
                <a:lnTo>
                  <a:pt x="4785323" y="2276745"/>
                </a:lnTo>
                <a:lnTo>
                  <a:pt x="4807124" y="2298532"/>
                </a:lnTo>
                <a:lnTo>
                  <a:pt x="4818024" y="2320319"/>
                </a:lnTo>
                <a:lnTo>
                  <a:pt x="4828925" y="2342106"/>
                </a:lnTo>
                <a:lnTo>
                  <a:pt x="4839825" y="2353000"/>
                </a:lnTo>
                <a:lnTo>
                  <a:pt x="4861627" y="2374787"/>
                </a:lnTo>
                <a:lnTo>
                  <a:pt x="4872527" y="2396574"/>
                </a:lnTo>
                <a:lnTo>
                  <a:pt x="4883428" y="2418361"/>
                </a:lnTo>
                <a:lnTo>
                  <a:pt x="4905229" y="2429254"/>
                </a:lnTo>
                <a:lnTo>
                  <a:pt x="4916129" y="2451041"/>
                </a:lnTo>
                <a:lnTo>
                  <a:pt x="4927030" y="2472828"/>
                </a:lnTo>
                <a:lnTo>
                  <a:pt x="4948831" y="2483722"/>
                </a:lnTo>
                <a:lnTo>
                  <a:pt x="4959731" y="2505509"/>
                </a:lnTo>
                <a:lnTo>
                  <a:pt x="4970632" y="2516402"/>
                </a:lnTo>
                <a:lnTo>
                  <a:pt x="4992433" y="2538189"/>
                </a:lnTo>
                <a:lnTo>
                  <a:pt x="5003333" y="2549083"/>
                </a:lnTo>
                <a:lnTo>
                  <a:pt x="5014234" y="2570870"/>
                </a:lnTo>
                <a:lnTo>
                  <a:pt x="5036035" y="2581763"/>
                </a:lnTo>
                <a:lnTo>
                  <a:pt x="5046935" y="2603551"/>
                </a:lnTo>
                <a:lnTo>
                  <a:pt x="5057836" y="2614444"/>
                </a:lnTo>
                <a:lnTo>
                  <a:pt x="5068736" y="2625338"/>
                </a:lnTo>
                <a:lnTo>
                  <a:pt x="5090537" y="2647125"/>
                </a:lnTo>
                <a:lnTo>
                  <a:pt x="5101438" y="2658018"/>
                </a:lnTo>
                <a:lnTo>
                  <a:pt x="5112338" y="2668912"/>
                </a:lnTo>
                <a:lnTo>
                  <a:pt x="5134139" y="2679805"/>
                </a:lnTo>
                <a:lnTo>
                  <a:pt x="5145040" y="2701592"/>
                </a:lnTo>
                <a:lnTo>
                  <a:pt x="5155940" y="2712486"/>
                </a:lnTo>
                <a:lnTo>
                  <a:pt x="5177741" y="2723379"/>
                </a:lnTo>
                <a:lnTo>
                  <a:pt x="5188642" y="2734273"/>
                </a:lnTo>
                <a:lnTo>
                  <a:pt x="5199542" y="2745166"/>
                </a:lnTo>
                <a:lnTo>
                  <a:pt x="5221343" y="2756060"/>
                </a:lnTo>
                <a:lnTo>
                  <a:pt x="5232244" y="2766953"/>
                </a:lnTo>
                <a:lnTo>
                  <a:pt x="5243144" y="2777847"/>
                </a:lnTo>
                <a:lnTo>
                  <a:pt x="5254045" y="2788740"/>
                </a:lnTo>
                <a:lnTo>
                  <a:pt x="5275846" y="2799634"/>
                </a:lnTo>
                <a:lnTo>
                  <a:pt x="5286746" y="2810527"/>
                </a:lnTo>
                <a:lnTo>
                  <a:pt x="5297647" y="2821421"/>
                </a:lnTo>
                <a:lnTo>
                  <a:pt x="5319448" y="2832314"/>
                </a:lnTo>
                <a:lnTo>
                  <a:pt x="5330348" y="2843208"/>
                </a:lnTo>
                <a:lnTo>
                  <a:pt x="5341249" y="2854101"/>
                </a:lnTo>
                <a:lnTo>
                  <a:pt x="5363050" y="2854101"/>
                </a:lnTo>
                <a:lnTo>
                  <a:pt x="5373950" y="2864995"/>
                </a:lnTo>
                <a:lnTo>
                  <a:pt x="5384851" y="2875888"/>
                </a:lnTo>
                <a:lnTo>
                  <a:pt x="5406652" y="2886782"/>
                </a:lnTo>
                <a:lnTo>
                  <a:pt x="5417552" y="2886782"/>
                </a:lnTo>
                <a:lnTo>
                  <a:pt x="5428453" y="2897676"/>
                </a:lnTo>
                <a:lnTo>
                  <a:pt x="5450254" y="2908569"/>
                </a:lnTo>
                <a:lnTo>
                  <a:pt x="5461155" y="2919463"/>
                </a:lnTo>
                <a:lnTo>
                  <a:pt x="5472055" y="2919463"/>
                </a:lnTo>
                <a:lnTo>
                  <a:pt x="5482956" y="2930356"/>
                </a:lnTo>
                <a:lnTo>
                  <a:pt x="5504757" y="2930356"/>
                </a:lnTo>
                <a:lnTo>
                  <a:pt x="5515657" y="2941250"/>
                </a:lnTo>
                <a:lnTo>
                  <a:pt x="5526558" y="2952143"/>
                </a:lnTo>
                <a:lnTo>
                  <a:pt x="5548359" y="2952143"/>
                </a:lnTo>
                <a:lnTo>
                  <a:pt x="5559259" y="2963037"/>
                </a:lnTo>
                <a:lnTo>
                  <a:pt x="5570160" y="2963037"/>
                </a:lnTo>
                <a:lnTo>
                  <a:pt x="5591961" y="2973930"/>
                </a:lnTo>
                <a:lnTo>
                  <a:pt x="5602861" y="2973930"/>
                </a:lnTo>
                <a:lnTo>
                  <a:pt x="5613762" y="2984824"/>
                </a:lnTo>
                <a:lnTo>
                  <a:pt x="5635563" y="2984824"/>
                </a:lnTo>
                <a:lnTo>
                  <a:pt x="5646463" y="2995717"/>
                </a:lnTo>
                <a:lnTo>
                  <a:pt x="5657364" y="2995717"/>
                </a:lnTo>
                <a:lnTo>
                  <a:pt x="5679165" y="3006611"/>
                </a:lnTo>
                <a:lnTo>
                  <a:pt x="5690065" y="3006611"/>
                </a:lnTo>
                <a:lnTo>
                  <a:pt x="5700966" y="3006611"/>
                </a:lnTo>
                <a:lnTo>
                  <a:pt x="5711866" y="3017504"/>
                </a:lnTo>
                <a:lnTo>
                  <a:pt x="5733667" y="3017504"/>
                </a:lnTo>
                <a:lnTo>
                  <a:pt x="5744568" y="3017504"/>
                </a:lnTo>
                <a:lnTo>
                  <a:pt x="5755468" y="3028398"/>
                </a:lnTo>
                <a:lnTo>
                  <a:pt x="5777269" y="3028398"/>
                </a:lnTo>
                <a:lnTo>
                  <a:pt x="5788170" y="3028398"/>
                </a:lnTo>
                <a:lnTo>
                  <a:pt x="5799070" y="3039291"/>
                </a:lnTo>
                <a:lnTo>
                  <a:pt x="5820871" y="3039291"/>
                </a:lnTo>
                <a:lnTo>
                  <a:pt x="5831772" y="3039291"/>
                </a:lnTo>
                <a:lnTo>
                  <a:pt x="5842672" y="3050185"/>
                </a:lnTo>
                <a:lnTo>
                  <a:pt x="5864473" y="3050185"/>
                </a:lnTo>
                <a:lnTo>
                  <a:pt x="5875374" y="3050185"/>
                </a:lnTo>
                <a:lnTo>
                  <a:pt x="5886274" y="3050185"/>
                </a:lnTo>
                <a:lnTo>
                  <a:pt x="5897175" y="3061078"/>
                </a:lnTo>
                <a:lnTo>
                  <a:pt x="5918976" y="3061078"/>
                </a:lnTo>
                <a:lnTo>
                  <a:pt x="5929876" y="3061078"/>
                </a:lnTo>
                <a:lnTo>
                  <a:pt x="5940777" y="3061078"/>
                </a:lnTo>
                <a:lnTo>
                  <a:pt x="5962578" y="3061078"/>
                </a:lnTo>
                <a:lnTo>
                  <a:pt x="5973478" y="3071972"/>
                </a:lnTo>
                <a:lnTo>
                  <a:pt x="5984379" y="3071972"/>
                </a:lnTo>
                <a:lnTo>
                  <a:pt x="6006180" y="3071972"/>
                </a:lnTo>
                <a:lnTo>
                  <a:pt x="6017080" y="3071972"/>
                </a:lnTo>
                <a:lnTo>
                  <a:pt x="6027981" y="3071972"/>
                </a:lnTo>
                <a:lnTo>
                  <a:pt x="6049782" y="3082865"/>
                </a:lnTo>
                <a:lnTo>
                  <a:pt x="6126086" y="3082865"/>
                </a:lnTo>
                <a:lnTo>
                  <a:pt x="6213290" y="3093759"/>
                </a:lnTo>
                <a:lnTo>
                  <a:pt x="6300494" y="3104652"/>
                </a:lnTo>
                <a:lnTo>
                  <a:pt x="6387698" y="3104652"/>
                </a:lnTo>
                <a:lnTo>
                  <a:pt x="6474902" y="3104652"/>
                </a:lnTo>
                <a:lnTo>
                  <a:pt x="6562106" y="3104652"/>
                </a:lnTo>
                <a:lnTo>
                  <a:pt x="6638409" y="3115546"/>
                </a:lnTo>
                <a:lnTo>
                  <a:pt x="6725614" y="3115546"/>
                </a:lnTo>
                <a:lnTo>
                  <a:pt x="6801929" y="3115546"/>
                </a:lnTo>
              </a:path>
            </a:pathLst>
          </a:custGeom>
          <a:ln w="21789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459579" y="5569794"/>
            <a:ext cx="791845" cy="47434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5875" algn="ctr">
              <a:lnSpc>
                <a:spcPct val="100000"/>
              </a:lnSpc>
              <a:spcBef>
                <a:spcPts val="254"/>
              </a:spcBef>
            </a:pPr>
            <a:r>
              <a:rPr sz="1200" b="1" spc="-65" dirty="0">
                <a:latin typeface="Segoe UI"/>
                <a:cs typeface="Segoe UI"/>
              </a:rPr>
              <a:t>1.4</a:t>
            </a:r>
            <a:endParaRPr sz="1200">
              <a:latin typeface="Segoe UI"/>
              <a:cs typeface="Segoe UI"/>
            </a:endParaRPr>
          </a:p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1450" b="1" spc="-40" dirty="0">
                <a:latin typeface="Segoe UI"/>
                <a:cs typeface="Segoe UI"/>
              </a:rPr>
              <a:t>Diameter</a:t>
            </a:r>
            <a:endParaRPr sz="1450">
              <a:latin typeface="Segoe UI"/>
              <a:cs typeface="Segoe U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45858" y="3458312"/>
            <a:ext cx="272415" cy="915035"/>
          </a:xfrm>
          <a:prstGeom prst="rect">
            <a:avLst/>
          </a:prstGeom>
        </p:spPr>
        <p:txBody>
          <a:bodyPr vert="vert270" wrap="square" lIns="0" tIns="285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sz="1450" b="1" spc="0" dirty="0">
                <a:latin typeface="Segoe UI"/>
                <a:cs typeface="Segoe UI"/>
              </a:rPr>
              <a:t>P</a:t>
            </a:r>
            <a:r>
              <a:rPr sz="1450" b="1" spc="-30" dirty="0">
                <a:latin typeface="Segoe UI"/>
                <a:cs typeface="Segoe UI"/>
              </a:rPr>
              <a:t>r</a:t>
            </a:r>
            <a:r>
              <a:rPr sz="1450" b="1" spc="-15" dirty="0">
                <a:latin typeface="Segoe UI"/>
                <a:cs typeface="Segoe UI"/>
              </a:rPr>
              <a:t>o</a:t>
            </a:r>
            <a:r>
              <a:rPr sz="1450" b="1" spc="-25" dirty="0">
                <a:latin typeface="Segoe UI"/>
                <a:cs typeface="Segoe UI"/>
              </a:rPr>
              <a:t>b</a:t>
            </a:r>
            <a:r>
              <a:rPr sz="1450" b="1" spc="5" dirty="0">
                <a:latin typeface="Segoe UI"/>
                <a:cs typeface="Segoe UI"/>
              </a:rPr>
              <a:t>a</a:t>
            </a:r>
            <a:r>
              <a:rPr sz="1450" b="1" spc="-25" dirty="0">
                <a:latin typeface="Segoe UI"/>
                <a:cs typeface="Segoe UI"/>
              </a:rPr>
              <a:t>b</a:t>
            </a:r>
            <a:r>
              <a:rPr sz="1450" b="1" spc="-40" dirty="0">
                <a:latin typeface="Segoe UI"/>
                <a:cs typeface="Segoe UI"/>
              </a:rPr>
              <a:t>ili</a:t>
            </a:r>
            <a:r>
              <a:rPr sz="1450" b="1" spc="-15" dirty="0">
                <a:latin typeface="Segoe UI"/>
                <a:cs typeface="Segoe UI"/>
              </a:rPr>
              <a:t>t</a:t>
            </a:r>
            <a:r>
              <a:rPr sz="1450" b="1" dirty="0">
                <a:latin typeface="Segoe UI"/>
                <a:cs typeface="Segoe UI"/>
              </a:rPr>
              <a:t>y</a:t>
            </a:r>
            <a:endParaRPr sz="1450">
              <a:latin typeface="Segoe UI"/>
              <a:cs typeface="Segoe U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70944" y="2038243"/>
            <a:ext cx="7048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931313"/>
                </a:solidFill>
                <a:latin typeface="Segoe UI"/>
                <a:cs typeface="Segoe UI"/>
              </a:rPr>
              <a:t>-</a:t>
            </a:r>
            <a:r>
              <a:rPr sz="1200" b="1" spc="-25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1200" b="1" spc="-40" dirty="0">
                <a:solidFill>
                  <a:srgbClr val="931313"/>
                </a:solidFill>
                <a:latin typeface="Segoe UI"/>
                <a:cs typeface="Segoe UI"/>
              </a:rPr>
              <a:t>3*Sigma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141104" y="2038241"/>
            <a:ext cx="74866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931313"/>
                </a:solidFill>
                <a:latin typeface="Segoe UI"/>
                <a:cs typeface="Segoe UI"/>
              </a:rPr>
              <a:t>+</a:t>
            </a:r>
            <a:r>
              <a:rPr sz="1200" b="1" spc="-35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1200" b="1" spc="-40" dirty="0">
                <a:solidFill>
                  <a:srgbClr val="931313"/>
                </a:solidFill>
                <a:latin typeface="Segoe UI"/>
                <a:cs typeface="Segoe UI"/>
              </a:rPr>
              <a:t>3*Sigma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508388" y="1253908"/>
            <a:ext cx="4443730" cy="9944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13715" marR="448309" algn="just">
              <a:lnSpc>
                <a:spcPct val="108600"/>
              </a:lnSpc>
              <a:spcBef>
                <a:spcPts val="90"/>
              </a:spcBef>
            </a:pPr>
            <a:r>
              <a:rPr sz="1250" spc="0" dirty="0">
                <a:latin typeface="Segoe UI"/>
                <a:cs typeface="Segoe UI"/>
              </a:rPr>
              <a:t>99.7% </a:t>
            </a:r>
            <a:r>
              <a:rPr sz="1250" spc="15" dirty="0">
                <a:latin typeface="Segoe UI"/>
                <a:cs typeface="Segoe UI"/>
              </a:rPr>
              <a:t>of </a:t>
            </a:r>
            <a:r>
              <a:rPr sz="1250" spc="-5" dirty="0">
                <a:latin typeface="Segoe UI"/>
                <a:cs typeface="Segoe UI"/>
              </a:rPr>
              <a:t>the </a:t>
            </a:r>
            <a:r>
              <a:rPr sz="1250" spc="15" dirty="0">
                <a:latin typeface="Segoe UI"/>
                <a:cs typeface="Segoe UI"/>
              </a:rPr>
              <a:t>data </a:t>
            </a:r>
            <a:r>
              <a:rPr sz="1250" spc="25" dirty="0">
                <a:latin typeface="Segoe UI"/>
                <a:cs typeface="Segoe UI"/>
              </a:rPr>
              <a:t>will fall </a:t>
            </a:r>
            <a:r>
              <a:rPr sz="1250" spc="15" dirty="0">
                <a:latin typeface="Segoe UI"/>
                <a:cs typeface="Segoe UI"/>
              </a:rPr>
              <a:t>between </a:t>
            </a:r>
            <a:r>
              <a:rPr sz="1250" spc="25" dirty="0">
                <a:latin typeface="Segoe UI"/>
                <a:cs typeface="Segoe UI"/>
              </a:rPr>
              <a:t>+ </a:t>
            </a:r>
            <a:r>
              <a:rPr sz="1250" spc="5" dirty="0">
                <a:latin typeface="Segoe UI"/>
                <a:cs typeface="Segoe UI"/>
              </a:rPr>
              <a:t>/ - </a:t>
            </a:r>
            <a:r>
              <a:rPr sz="1250" spc="15" dirty="0">
                <a:latin typeface="Segoe UI"/>
                <a:cs typeface="Segoe UI"/>
              </a:rPr>
              <a:t>3 </a:t>
            </a:r>
            <a:r>
              <a:rPr sz="1250" spc="10" dirty="0">
                <a:latin typeface="Segoe UI"/>
                <a:cs typeface="Segoe UI"/>
              </a:rPr>
              <a:t>sigma  </a:t>
            </a:r>
            <a:r>
              <a:rPr sz="1250" spc="0" dirty="0">
                <a:latin typeface="Segoe UI"/>
                <a:cs typeface="Segoe UI"/>
              </a:rPr>
              <a:t>95.5% </a:t>
            </a:r>
            <a:r>
              <a:rPr sz="1250" spc="15" dirty="0">
                <a:latin typeface="Segoe UI"/>
                <a:cs typeface="Segoe UI"/>
              </a:rPr>
              <a:t>of </a:t>
            </a:r>
            <a:r>
              <a:rPr sz="1250" spc="-5" dirty="0">
                <a:latin typeface="Segoe UI"/>
                <a:cs typeface="Segoe UI"/>
              </a:rPr>
              <a:t>the </a:t>
            </a:r>
            <a:r>
              <a:rPr sz="1250" spc="15" dirty="0">
                <a:latin typeface="Segoe UI"/>
                <a:cs typeface="Segoe UI"/>
              </a:rPr>
              <a:t>data </a:t>
            </a:r>
            <a:r>
              <a:rPr sz="1250" spc="25" dirty="0">
                <a:latin typeface="Segoe UI"/>
                <a:cs typeface="Segoe UI"/>
              </a:rPr>
              <a:t>will fall </a:t>
            </a:r>
            <a:r>
              <a:rPr sz="1250" spc="15" dirty="0">
                <a:latin typeface="Segoe UI"/>
                <a:cs typeface="Segoe UI"/>
              </a:rPr>
              <a:t>between </a:t>
            </a:r>
            <a:r>
              <a:rPr sz="1250" spc="25" dirty="0">
                <a:latin typeface="Segoe UI"/>
                <a:cs typeface="Segoe UI"/>
              </a:rPr>
              <a:t>+ </a:t>
            </a:r>
            <a:r>
              <a:rPr sz="1250" spc="5" dirty="0">
                <a:latin typeface="Segoe UI"/>
                <a:cs typeface="Segoe UI"/>
              </a:rPr>
              <a:t>/ - </a:t>
            </a:r>
            <a:r>
              <a:rPr sz="1250" spc="15" dirty="0">
                <a:latin typeface="Segoe UI"/>
                <a:cs typeface="Segoe UI"/>
              </a:rPr>
              <a:t>2 </a:t>
            </a:r>
            <a:r>
              <a:rPr sz="1250" spc="10" dirty="0">
                <a:latin typeface="Segoe UI"/>
                <a:cs typeface="Segoe UI"/>
              </a:rPr>
              <a:t>sigma  </a:t>
            </a:r>
            <a:r>
              <a:rPr sz="1250" spc="0" dirty="0">
                <a:latin typeface="Segoe UI"/>
                <a:cs typeface="Segoe UI"/>
              </a:rPr>
              <a:t>68.3% </a:t>
            </a:r>
            <a:r>
              <a:rPr sz="1250" spc="15" dirty="0">
                <a:latin typeface="Segoe UI"/>
                <a:cs typeface="Segoe UI"/>
              </a:rPr>
              <a:t>of </a:t>
            </a:r>
            <a:r>
              <a:rPr sz="1250" spc="-5" dirty="0">
                <a:latin typeface="Segoe UI"/>
                <a:cs typeface="Segoe UI"/>
              </a:rPr>
              <a:t>the </a:t>
            </a:r>
            <a:r>
              <a:rPr sz="1250" spc="15" dirty="0">
                <a:latin typeface="Segoe UI"/>
                <a:cs typeface="Segoe UI"/>
              </a:rPr>
              <a:t>data </a:t>
            </a:r>
            <a:r>
              <a:rPr sz="1250" spc="25" dirty="0">
                <a:latin typeface="Segoe UI"/>
                <a:cs typeface="Segoe UI"/>
              </a:rPr>
              <a:t>will fall </a:t>
            </a:r>
            <a:r>
              <a:rPr sz="1250" spc="15" dirty="0">
                <a:latin typeface="Segoe UI"/>
                <a:cs typeface="Segoe UI"/>
              </a:rPr>
              <a:t>between </a:t>
            </a:r>
            <a:r>
              <a:rPr sz="1250" spc="25" dirty="0">
                <a:latin typeface="Segoe UI"/>
                <a:cs typeface="Segoe UI"/>
              </a:rPr>
              <a:t>+ </a:t>
            </a:r>
            <a:r>
              <a:rPr sz="1250" spc="5" dirty="0">
                <a:latin typeface="Segoe UI"/>
                <a:cs typeface="Segoe UI"/>
              </a:rPr>
              <a:t>/ - </a:t>
            </a:r>
            <a:r>
              <a:rPr sz="1250" spc="15" dirty="0">
                <a:latin typeface="Segoe UI"/>
                <a:cs typeface="Segoe UI"/>
              </a:rPr>
              <a:t>1</a:t>
            </a:r>
            <a:r>
              <a:rPr sz="1250" spc="-45" dirty="0">
                <a:latin typeface="Segoe UI"/>
                <a:cs typeface="Segoe UI"/>
              </a:rPr>
              <a:t> </a:t>
            </a:r>
            <a:r>
              <a:rPr sz="1250" spc="10" dirty="0">
                <a:latin typeface="Segoe UI"/>
                <a:cs typeface="Segoe UI"/>
              </a:rPr>
              <a:t>sigma</a:t>
            </a:r>
            <a:endParaRPr sz="125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  <a:tabLst>
                <a:tab pos="1026160" algn="l"/>
                <a:tab pos="2039620" algn="l"/>
                <a:tab pos="2857500" algn="l"/>
                <a:tab pos="3707765" algn="l"/>
              </a:tabLst>
            </a:pPr>
            <a:r>
              <a:rPr sz="1200" b="1" spc="-5" dirty="0">
                <a:solidFill>
                  <a:srgbClr val="931313"/>
                </a:solidFill>
                <a:latin typeface="Segoe UI"/>
                <a:cs typeface="Segoe UI"/>
              </a:rPr>
              <a:t>-</a:t>
            </a:r>
            <a:r>
              <a:rPr sz="1200" b="1" spc="35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1200" b="1" spc="-40" dirty="0">
                <a:solidFill>
                  <a:srgbClr val="931313"/>
                </a:solidFill>
                <a:latin typeface="Segoe UI"/>
                <a:cs typeface="Segoe UI"/>
              </a:rPr>
              <a:t>2*Sigma	</a:t>
            </a:r>
            <a:r>
              <a:rPr sz="1250" b="1" i="1" spc="-25" dirty="0">
                <a:solidFill>
                  <a:srgbClr val="931313"/>
                </a:solidFill>
                <a:latin typeface="Segoe UI"/>
                <a:cs typeface="Segoe UI"/>
              </a:rPr>
              <a:t>-</a:t>
            </a:r>
            <a:r>
              <a:rPr sz="1250" b="1" i="1" spc="30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1250" b="1" i="1" spc="-70" dirty="0">
                <a:solidFill>
                  <a:srgbClr val="931313"/>
                </a:solidFill>
                <a:latin typeface="Segoe UI"/>
                <a:cs typeface="Segoe UI"/>
              </a:rPr>
              <a:t>Sigma	</a:t>
            </a:r>
            <a:r>
              <a:rPr sz="1200" b="1" spc="-45" dirty="0">
                <a:solidFill>
                  <a:srgbClr val="931313"/>
                </a:solidFill>
                <a:latin typeface="Segoe UI"/>
                <a:cs typeface="Segoe UI"/>
              </a:rPr>
              <a:t>Mean	</a:t>
            </a:r>
            <a:r>
              <a:rPr sz="1200" b="1" spc="-15" dirty="0">
                <a:solidFill>
                  <a:srgbClr val="931313"/>
                </a:solidFill>
                <a:latin typeface="Segoe UI"/>
                <a:cs typeface="Segoe UI"/>
              </a:rPr>
              <a:t>+</a:t>
            </a:r>
            <a:r>
              <a:rPr sz="1200" b="1" spc="30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1200" b="1" spc="-30" dirty="0">
                <a:solidFill>
                  <a:srgbClr val="931313"/>
                </a:solidFill>
                <a:latin typeface="Segoe UI"/>
                <a:cs typeface="Segoe UI"/>
              </a:rPr>
              <a:t>Sigma	</a:t>
            </a:r>
            <a:r>
              <a:rPr sz="1200" b="1" spc="-15" dirty="0">
                <a:solidFill>
                  <a:srgbClr val="931313"/>
                </a:solidFill>
                <a:latin typeface="Segoe UI"/>
                <a:cs typeface="Segoe UI"/>
              </a:rPr>
              <a:t>+</a:t>
            </a:r>
            <a:r>
              <a:rPr sz="1200" b="1" spc="-35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1200" b="1" spc="-40" dirty="0">
                <a:solidFill>
                  <a:srgbClr val="931313"/>
                </a:solidFill>
                <a:latin typeface="Segoe UI"/>
                <a:cs typeface="Segoe UI"/>
              </a:rPr>
              <a:t>2*Sigma</a:t>
            </a:r>
            <a:endParaRPr sz="1200">
              <a:latin typeface="Segoe UI"/>
              <a:cs typeface="Segoe U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47438" y="2538978"/>
            <a:ext cx="5671820" cy="3775075"/>
          </a:xfrm>
          <a:custGeom>
            <a:avLst/>
            <a:gdLst/>
            <a:ahLst/>
            <a:cxnLst/>
            <a:rect l="l" t="t" r="r" b="b"/>
            <a:pathLst>
              <a:path w="5671820" h="3775075">
                <a:moveTo>
                  <a:pt x="0" y="0"/>
                </a:moveTo>
                <a:lnTo>
                  <a:pt x="5671791" y="0"/>
                </a:lnTo>
                <a:lnTo>
                  <a:pt x="5671791" y="3774631"/>
                </a:lnTo>
                <a:lnTo>
                  <a:pt x="0" y="3774631"/>
                </a:lnTo>
                <a:lnTo>
                  <a:pt x="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47446" y="2538986"/>
            <a:ext cx="5671820" cy="3775075"/>
          </a:xfrm>
          <a:custGeom>
            <a:avLst/>
            <a:gdLst/>
            <a:ahLst/>
            <a:cxnLst/>
            <a:rect l="l" t="t" r="r" b="b"/>
            <a:pathLst>
              <a:path w="5671820" h="3775075">
                <a:moveTo>
                  <a:pt x="0" y="0"/>
                </a:moveTo>
                <a:lnTo>
                  <a:pt x="5671791" y="0"/>
                </a:lnTo>
                <a:lnTo>
                  <a:pt x="5671791" y="3774623"/>
                </a:lnTo>
                <a:lnTo>
                  <a:pt x="0" y="3774623"/>
                </a:lnTo>
                <a:lnTo>
                  <a:pt x="0" y="0"/>
                </a:lnTo>
                <a:close/>
              </a:path>
            </a:pathLst>
          </a:custGeom>
          <a:ln w="7882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12864" y="3256077"/>
            <a:ext cx="4946650" cy="2592705"/>
          </a:xfrm>
          <a:custGeom>
            <a:avLst/>
            <a:gdLst/>
            <a:ahLst/>
            <a:cxnLst/>
            <a:rect l="l" t="t" r="r" b="b"/>
            <a:pathLst>
              <a:path w="4946650" h="2592704">
                <a:moveTo>
                  <a:pt x="0" y="0"/>
                </a:moveTo>
                <a:lnTo>
                  <a:pt x="4946054" y="0"/>
                </a:lnTo>
                <a:lnTo>
                  <a:pt x="4946054" y="2592591"/>
                </a:lnTo>
                <a:lnTo>
                  <a:pt x="0" y="259259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82820" y="5848672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520"/>
                </a:lnTo>
              </a:path>
            </a:pathLst>
          </a:custGeom>
          <a:ln w="7888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30629" y="5848672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520"/>
                </a:lnTo>
              </a:path>
            </a:pathLst>
          </a:custGeom>
          <a:ln w="7888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78438" y="5848671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520"/>
                </a:lnTo>
              </a:path>
            </a:pathLst>
          </a:custGeom>
          <a:ln w="7888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34135" y="5848671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520"/>
                </a:lnTo>
              </a:path>
            </a:pathLst>
          </a:custGeom>
          <a:ln w="7888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81945" y="5848670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520"/>
                </a:lnTo>
              </a:path>
            </a:pathLst>
          </a:custGeom>
          <a:ln w="7888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29754" y="5848670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520"/>
                </a:lnTo>
              </a:path>
            </a:pathLst>
          </a:custGeom>
          <a:ln w="7888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85451" y="5848670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520"/>
                </a:lnTo>
              </a:path>
            </a:pathLst>
          </a:custGeom>
          <a:ln w="7888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33260" y="5848669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520"/>
                </a:lnTo>
              </a:path>
            </a:pathLst>
          </a:custGeom>
          <a:ln w="7888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81069" y="5848669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520"/>
                </a:lnTo>
              </a:path>
            </a:pathLst>
          </a:custGeom>
          <a:ln w="7888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12862" y="3256077"/>
            <a:ext cx="4946650" cy="0"/>
          </a:xfrm>
          <a:custGeom>
            <a:avLst/>
            <a:gdLst/>
            <a:ahLst/>
            <a:cxnLst/>
            <a:rect l="l" t="t" r="r" b="b"/>
            <a:pathLst>
              <a:path w="4946650">
                <a:moveTo>
                  <a:pt x="0" y="0"/>
                </a:moveTo>
                <a:lnTo>
                  <a:pt x="4946054" y="0"/>
                </a:lnTo>
              </a:path>
            </a:pathLst>
          </a:custGeom>
          <a:ln w="788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12862" y="5848668"/>
            <a:ext cx="4946650" cy="0"/>
          </a:xfrm>
          <a:custGeom>
            <a:avLst/>
            <a:gdLst/>
            <a:ahLst/>
            <a:cxnLst/>
            <a:rect l="l" t="t" r="r" b="b"/>
            <a:pathLst>
              <a:path w="4946650">
                <a:moveTo>
                  <a:pt x="0" y="0"/>
                </a:moveTo>
                <a:lnTo>
                  <a:pt x="4946054" y="0"/>
                </a:lnTo>
              </a:path>
            </a:pathLst>
          </a:custGeom>
          <a:ln w="788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711825" y="5859613"/>
            <a:ext cx="153035" cy="1581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50" b="1" spc="-60" dirty="0">
                <a:latin typeface="Segoe UI"/>
                <a:cs typeface="Segoe UI"/>
              </a:rPr>
              <a:t>1</a:t>
            </a:r>
            <a:r>
              <a:rPr sz="850" b="1" spc="-50" dirty="0">
                <a:latin typeface="Segoe UI"/>
                <a:cs typeface="Segoe UI"/>
              </a:rPr>
              <a:t>.</a:t>
            </a:r>
            <a:r>
              <a:rPr sz="850" b="1" spc="-10" dirty="0">
                <a:latin typeface="Segoe UI"/>
                <a:cs typeface="Segoe UI"/>
              </a:rPr>
              <a:t>8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67522" y="5859613"/>
            <a:ext cx="153035" cy="1581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50" b="1" spc="-60" dirty="0">
                <a:latin typeface="Segoe UI"/>
                <a:cs typeface="Segoe UI"/>
              </a:rPr>
              <a:t>1</a:t>
            </a:r>
            <a:r>
              <a:rPr sz="850" b="1" spc="-50" dirty="0">
                <a:latin typeface="Segoe UI"/>
                <a:cs typeface="Segoe UI"/>
              </a:rPr>
              <a:t>.</a:t>
            </a:r>
            <a:r>
              <a:rPr sz="850" b="1" spc="-10" dirty="0">
                <a:latin typeface="Segoe UI"/>
                <a:cs typeface="Segoe UI"/>
              </a:rPr>
              <a:t>7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15331" y="5859613"/>
            <a:ext cx="153035" cy="1581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50" b="1" spc="-60" dirty="0">
                <a:latin typeface="Segoe UI"/>
                <a:cs typeface="Segoe UI"/>
              </a:rPr>
              <a:t>1</a:t>
            </a:r>
            <a:r>
              <a:rPr sz="850" b="1" spc="-50" dirty="0">
                <a:latin typeface="Segoe UI"/>
                <a:cs typeface="Segoe UI"/>
              </a:rPr>
              <a:t>.</a:t>
            </a:r>
            <a:r>
              <a:rPr sz="850" b="1" spc="-10" dirty="0">
                <a:latin typeface="Segoe UI"/>
                <a:cs typeface="Segoe UI"/>
              </a:rPr>
              <a:t>6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63140" y="5859613"/>
            <a:ext cx="153035" cy="1581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50" b="1" spc="-60" dirty="0">
                <a:latin typeface="Segoe UI"/>
                <a:cs typeface="Segoe UI"/>
              </a:rPr>
              <a:t>1</a:t>
            </a:r>
            <a:r>
              <a:rPr sz="850" b="1" spc="-50" dirty="0">
                <a:latin typeface="Segoe UI"/>
                <a:cs typeface="Segoe UI"/>
              </a:rPr>
              <a:t>.</a:t>
            </a:r>
            <a:r>
              <a:rPr sz="850" b="1" spc="-10" dirty="0">
                <a:latin typeface="Segoe UI"/>
                <a:cs typeface="Segoe UI"/>
              </a:rPr>
              <a:t>5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66647" y="5859613"/>
            <a:ext cx="153035" cy="1581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50" b="1" spc="-60" dirty="0">
                <a:latin typeface="Segoe UI"/>
                <a:cs typeface="Segoe UI"/>
              </a:rPr>
              <a:t>1</a:t>
            </a:r>
            <a:r>
              <a:rPr sz="850" b="1" spc="-50" dirty="0">
                <a:latin typeface="Segoe UI"/>
                <a:cs typeface="Segoe UI"/>
              </a:rPr>
              <a:t>.</a:t>
            </a:r>
            <a:r>
              <a:rPr sz="850" b="1" spc="-10" dirty="0">
                <a:latin typeface="Segoe UI"/>
                <a:cs typeface="Segoe UI"/>
              </a:rPr>
              <a:t>3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14454" y="5859613"/>
            <a:ext cx="153035" cy="1581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50" b="1" spc="-60" dirty="0">
                <a:latin typeface="Segoe UI"/>
                <a:cs typeface="Segoe UI"/>
              </a:rPr>
              <a:t>1</a:t>
            </a:r>
            <a:r>
              <a:rPr sz="850" b="1" spc="-50" dirty="0">
                <a:latin typeface="Segoe UI"/>
                <a:cs typeface="Segoe UI"/>
              </a:rPr>
              <a:t>.</a:t>
            </a:r>
            <a:r>
              <a:rPr sz="850" b="1" spc="-10" dirty="0">
                <a:latin typeface="Segoe UI"/>
                <a:cs typeface="Segoe UI"/>
              </a:rPr>
              <a:t>2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70153" y="5859613"/>
            <a:ext cx="153035" cy="1581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50" b="1" spc="-60" dirty="0">
                <a:latin typeface="Segoe UI"/>
                <a:cs typeface="Segoe UI"/>
              </a:rPr>
              <a:t>1</a:t>
            </a:r>
            <a:r>
              <a:rPr sz="850" b="1" spc="-50" dirty="0">
                <a:latin typeface="Segoe UI"/>
                <a:cs typeface="Segoe UI"/>
              </a:rPr>
              <a:t>.</a:t>
            </a:r>
            <a:r>
              <a:rPr sz="850" b="1" spc="-10" dirty="0">
                <a:latin typeface="Segoe UI"/>
                <a:cs typeface="Segoe UI"/>
              </a:rPr>
              <a:t>1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17962" y="5859613"/>
            <a:ext cx="153035" cy="1581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50" b="1" spc="-60" dirty="0">
                <a:latin typeface="Segoe UI"/>
                <a:cs typeface="Segoe UI"/>
              </a:rPr>
              <a:t>1</a:t>
            </a:r>
            <a:r>
              <a:rPr sz="850" b="1" spc="-50" dirty="0">
                <a:latin typeface="Segoe UI"/>
                <a:cs typeface="Segoe UI"/>
              </a:rPr>
              <a:t>.</a:t>
            </a:r>
            <a:r>
              <a:rPr sz="850" b="1" spc="-10" dirty="0">
                <a:latin typeface="Segoe UI"/>
                <a:cs typeface="Segoe UI"/>
              </a:rPr>
              <a:t>0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073419" y="341368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442" y="0"/>
                </a:moveTo>
                <a:lnTo>
                  <a:pt x="0" y="0"/>
                </a:lnTo>
              </a:path>
            </a:pathLst>
          </a:custGeom>
          <a:ln w="788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073419" y="376041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442" y="0"/>
                </a:moveTo>
                <a:lnTo>
                  <a:pt x="0" y="0"/>
                </a:lnTo>
              </a:path>
            </a:pathLst>
          </a:custGeom>
          <a:ln w="788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073419" y="410714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442" y="0"/>
                </a:moveTo>
                <a:lnTo>
                  <a:pt x="0" y="0"/>
                </a:lnTo>
              </a:path>
            </a:pathLst>
          </a:custGeom>
          <a:ln w="788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073419" y="445387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442" y="0"/>
                </a:moveTo>
                <a:lnTo>
                  <a:pt x="0" y="0"/>
                </a:lnTo>
              </a:path>
            </a:pathLst>
          </a:custGeom>
          <a:ln w="788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073419" y="480060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442" y="0"/>
                </a:moveTo>
                <a:lnTo>
                  <a:pt x="0" y="0"/>
                </a:lnTo>
              </a:path>
            </a:pathLst>
          </a:custGeom>
          <a:ln w="788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073419" y="514733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442" y="0"/>
                </a:moveTo>
                <a:lnTo>
                  <a:pt x="0" y="0"/>
                </a:lnTo>
              </a:path>
            </a:pathLst>
          </a:custGeom>
          <a:ln w="788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73419" y="550194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442" y="0"/>
                </a:moveTo>
                <a:lnTo>
                  <a:pt x="0" y="0"/>
                </a:lnTo>
              </a:path>
            </a:pathLst>
          </a:custGeom>
          <a:ln w="788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73419" y="584867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39442" y="0"/>
                </a:moveTo>
                <a:lnTo>
                  <a:pt x="0" y="0"/>
                </a:lnTo>
              </a:path>
            </a:pathLst>
          </a:custGeom>
          <a:ln w="7880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058915" y="3256078"/>
            <a:ext cx="0" cy="2592705"/>
          </a:xfrm>
          <a:custGeom>
            <a:avLst/>
            <a:gdLst/>
            <a:ahLst/>
            <a:cxnLst/>
            <a:rect l="l" t="t" r="r" b="b"/>
            <a:pathLst>
              <a:path h="2592704">
                <a:moveTo>
                  <a:pt x="0" y="2592591"/>
                </a:moveTo>
                <a:lnTo>
                  <a:pt x="0" y="0"/>
                </a:lnTo>
              </a:path>
            </a:pathLst>
          </a:custGeom>
          <a:ln w="7888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112861" y="3256078"/>
            <a:ext cx="0" cy="2592705"/>
          </a:xfrm>
          <a:custGeom>
            <a:avLst/>
            <a:gdLst/>
            <a:ahLst/>
            <a:cxnLst/>
            <a:rect l="l" t="t" r="r" b="b"/>
            <a:pathLst>
              <a:path h="2592704">
                <a:moveTo>
                  <a:pt x="0" y="2592591"/>
                </a:moveTo>
                <a:lnTo>
                  <a:pt x="0" y="0"/>
                </a:lnTo>
              </a:path>
            </a:pathLst>
          </a:custGeom>
          <a:ln w="7888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002424" y="3314303"/>
            <a:ext cx="74295" cy="1581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50" b="1" spc="-10" dirty="0">
                <a:latin typeface="Segoe UI"/>
                <a:cs typeface="Segoe UI"/>
              </a:rPr>
              <a:t>7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02424" y="3668914"/>
            <a:ext cx="74295" cy="22383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50" b="1" spc="-10" dirty="0">
                <a:latin typeface="Segoe UI"/>
                <a:cs typeface="Segoe UI"/>
              </a:rPr>
              <a:t>6</a:t>
            </a:r>
            <a:endParaRPr sz="8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850" b="1" spc="-10" dirty="0">
                <a:latin typeface="Segoe UI"/>
                <a:cs typeface="Segoe UI"/>
              </a:rPr>
              <a:t>5</a:t>
            </a:r>
            <a:endParaRPr sz="8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850" b="1" spc="-10" dirty="0">
                <a:latin typeface="Segoe UI"/>
                <a:cs typeface="Segoe UI"/>
              </a:rPr>
              <a:t>4</a:t>
            </a:r>
            <a:endParaRPr sz="8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850" b="1" spc="-10" dirty="0">
                <a:latin typeface="Segoe UI"/>
                <a:cs typeface="Segoe UI"/>
              </a:rPr>
              <a:t>3</a:t>
            </a:r>
            <a:endParaRPr sz="8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850" b="1" spc="-10" dirty="0">
                <a:latin typeface="Segoe UI"/>
                <a:cs typeface="Segoe UI"/>
              </a:rPr>
              <a:t>2</a:t>
            </a:r>
            <a:endParaRPr sz="8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850" b="1" spc="-10" dirty="0">
                <a:latin typeface="Segoe UI"/>
                <a:cs typeface="Segoe UI"/>
              </a:rPr>
              <a:t>1</a:t>
            </a:r>
            <a:endParaRPr sz="85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850" b="1" spc="-10" dirty="0">
                <a:latin typeface="Segoe UI"/>
                <a:cs typeface="Segoe UI"/>
              </a:rPr>
              <a:t>0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542502" y="3256082"/>
            <a:ext cx="0" cy="2592705"/>
          </a:xfrm>
          <a:custGeom>
            <a:avLst/>
            <a:gdLst/>
            <a:ahLst/>
            <a:cxnLst/>
            <a:rect l="l" t="t" r="r" b="b"/>
            <a:pathLst>
              <a:path h="2592704">
                <a:moveTo>
                  <a:pt x="0" y="2592591"/>
                </a:moveTo>
                <a:lnTo>
                  <a:pt x="0" y="0"/>
                </a:lnTo>
              </a:path>
            </a:pathLst>
          </a:custGeom>
          <a:ln w="7888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485451" y="3256081"/>
            <a:ext cx="0" cy="2592705"/>
          </a:xfrm>
          <a:custGeom>
            <a:avLst/>
            <a:gdLst/>
            <a:ahLst/>
            <a:cxnLst/>
            <a:rect l="l" t="t" r="r" b="b"/>
            <a:pathLst>
              <a:path h="2592704">
                <a:moveTo>
                  <a:pt x="0" y="2592591"/>
                </a:moveTo>
                <a:lnTo>
                  <a:pt x="0" y="0"/>
                </a:lnTo>
              </a:path>
            </a:pathLst>
          </a:custGeom>
          <a:ln w="15776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78438" y="3256081"/>
            <a:ext cx="0" cy="2592705"/>
          </a:xfrm>
          <a:custGeom>
            <a:avLst/>
            <a:gdLst/>
            <a:ahLst/>
            <a:cxnLst/>
            <a:rect l="l" t="t" r="r" b="b"/>
            <a:pathLst>
              <a:path h="2592704">
                <a:moveTo>
                  <a:pt x="0" y="2592591"/>
                </a:moveTo>
                <a:lnTo>
                  <a:pt x="0" y="0"/>
                </a:lnTo>
              </a:path>
            </a:pathLst>
          </a:custGeom>
          <a:ln w="15776">
            <a:solidFill>
              <a:srgbClr val="CE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112862" y="3405806"/>
            <a:ext cx="4946650" cy="2443480"/>
          </a:xfrm>
          <a:custGeom>
            <a:avLst/>
            <a:gdLst/>
            <a:ahLst/>
            <a:cxnLst/>
            <a:rect l="l" t="t" r="r" b="b"/>
            <a:pathLst>
              <a:path w="4946650" h="2443479">
                <a:moveTo>
                  <a:pt x="0" y="2442867"/>
                </a:moveTo>
                <a:lnTo>
                  <a:pt x="0" y="2442867"/>
                </a:lnTo>
                <a:lnTo>
                  <a:pt x="1254262" y="2442867"/>
                </a:lnTo>
                <a:lnTo>
                  <a:pt x="1333147" y="2434986"/>
                </a:lnTo>
                <a:lnTo>
                  <a:pt x="1404143" y="2434986"/>
                </a:lnTo>
                <a:lnTo>
                  <a:pt x="1483027" y="2419226"/>
                </a:lnTo>
                <a:lnTo>
                  <a:pt x="1490915" y="2419226"/>
                </a:lnTo>
                <a:lnTo>
                  <a:pt x="1498804" y="2419226"/>
                </a:lnTo>
                <a:lnTo>
                  <a:pt x="1506692" y="2411346"/>
                </a:lnTo>
                <a:lnTo>
                  <a:pt x="1514581" y="2411346"/>
                </a:lnTo>
                <a:lnTo>
                  <a:pt x="1522469" y="2411346"/>
                </a:lnTo>
                <a:lnTo>
                  <a:pt x="1530358" y="2403465"/>
                </a:lnTo>
                <a:lnTo>
                  <a:pt x="1538246" y="2403465"/>
                </a:lnTo>
                <a:lnTo>
                  <a:pt x="1546135" y="2403465"/>
                </a:lnTo>
                <a:lnTo>
                  <a:pt x="1554023" y="2395585"/>
                </a:lnTo>
                <a:lnTo>
                  <a:pt x="1561911" y="2395585"/>
                </a:lnTo>
                <a:lnTo>
                  <a:pt x="1569800" y="2395585"/>
                </a:lnTo>
                <a:lnTo>
                  <a:pt x="1569800" y="2387705"/>
                </a:lnTo>
                <a:lnTo>
                  <a:pt x="1577688" y="2387705"/>
                </a:lnTo>
                <a:lnTo>
                  <a:pt x="1585577" y="2379825"/>
                </a:lnTo>
                <a:lnTo>
                  <a:pt x="1593465" y="2379825"/>
                </a:lnTo>
                <a:lnTo>
                  <a:pt x="1601354" y="2371945"/>
                </a:lnTo>
                <a:lnTo>
                  <a:pt x="1609242" y="2371945"/>
                </a:lnTo>
                <a:lnTo>
                  <a:pt x="1617131" y="2364064"/>
                </a:lnTo>
                <a:lnTo>
                  <a:pt x="1625019" y="2356184"/>
                </a:lnTo>
                <a:lnTo>
                  <a:pt x="1632907" y="2356184"/>
                </a:lnTo>
                <a:lnTo>
                  <a:pt x="1640796" y="2348304"/>
                </a:lnTo>
                <a:lnTo>
                  <a:pt x="1648684" y="2340424"/>
                </a:lnTo>
                <a:lnTo>
                  <a:pt x="1656573" y="2332544"/>
                </a:lnTo>
                <a:lnTo>
                  <a:pt x="1664461" y="2332544"/>
                </a:lnTo>
                <a:lnTo>
                  <a:pt x="1664461" y="2324663"/>
                </a:lnTo>
                <a:lnTo>
                  <a:pt x="1672350" y="2316783"/>
                </a:lnTo>
                <a:lnTo>
                  <a:pt x="1680238" y="2308903"/>
                </a:lnTo>
                <a:lnTo>
                  <a:pt x="1688127" y="2308903"/>
                </a:lnTo>
                <a:lnTo>
                  <a:pt x="1688127" y="2301023"/>
                </a:lnTo>
                <a:lnTo>
                  <a:pt x="1696015" y="2293142"/>
                </a:lnTo>
                <a:lnTo>
                  <a:pt x="1703903" y="2293142"/>
                </a:lnTo>
                <a:lnTo>
                  <a:pt x="1703903" y="2285262"/>
                </a:lnTo>
                <a:lnTo>
                  <a:pt x="1711792" y="2277382"/>
                </a:lnTo>
                <a:lnTo>
                  <a:pt x="1711792" y="2269502"/>
                </a:lnTo>
                <a:lnTo>
                  <a:pt x="1719680" y="2269502"/>
                </a:lnTo>
                <a:lnTo>
                  <a:pt x="1727569" y="2261622"/>
                </a:lnTo>
                <a:lnTo>
                  <a:pt x="1727569" y="2253741"/>
                </a:lnTo>
                <a:lnTo>
                  <a:pt x="1735457" y="2245861"/>
                </a:lnTo>
                <a:lnTo>
                  <a:pt x="1735457" y="2237981"/>
                </a:lnTo>
                <a:lnTo>
                  <a:pt x="1743346" y="2230101"/>
                </a:lnTo>
                <a:lnTo>
                  <a:pt x="1751234" y="2230101"/>
                </a:lnTo>
                <a:lnTo>
                  <a:pt x="1751234" y="2222221"/>
                </a:lnTo>
                <a:lnTo>
                  <a:pt x="1759123" y="2214340"/>
                </a:lnTo>
                <a:lnTo>
                  <a:pt x="1759123" y="2206460"/>
                </a:lnTo>
                <a:lnTo>
                  <a:pt x="1767011" y="2198580"/>
                </a:lnTo>
                <a:lnTo>
                  <a:pt x="1774899" y="2190700"/>
                </a:lnTo>
                <a:lnTo>
                  <a:pt x="1774899" y="2182819"/>
                </a:lnTo>
                <a:lnTo>
                  <a:pt x="1782788" y="2167059"/>
                </a:lnTo>
                <a:lnTo>
                  <a:pt x="1782788" y="2159179"/>
                </a:lnTo>
                <a:lnTo>
                  <a:pt x="1790676" y="2151299"/>
                </a:lnTo>
                <a:lnTo>
                  <a:pt x="1798565" y="2143418"/>
                </a:lnTo>
                <a:lnTo>
                  <a:pt x="1798565" y="2135538"/>
                </a:lnTo>
                <a:lnTo>
                  <a:pt x="1806453" y="2127658"/>
                </a:lnTo>
                <a:lnTo>
                  <a:pt x="1806453" y="2111897"/>
                </a:lnTo>
                <a:lnTo>
                  <a:pt x="1814342" y="2104017"/>
                </a:lnTo>
                <a:lnTo>
                  <a:pt x="1822230" y="2096137"/>
                </a:lnTo>
                <a:lnTo>
                  <a:pt x="1822230" y="2080377"/>
                </a:lnTo>
                <a:lnTo>
                  <a:pt x="1830119" y="2072496"/>
                </a:lnTo>
                <a:lnTo>
                  <a:pt x="1830119" y="2056736"/>
                </a:lnTo>
                <a:lnTo>
                  <a:pt x="1838007" y="2048856"/>
                </a:lnTo>
                <a:lnTo>
                  <a:pt x="1845895" y="2040976"/>
                </a:lnTo>
                <a:lnTo>
                  <a:pt x="1845895" y="2025215"/>
                </a:lnTo>
                <a:lnTo>
                  <a:pt x="1853784" y="2009455"/>
                </a:lnTo>
                <a:lnTo>
                  <a:pt x="1861672" y="2001574"/>
                </a:lnTo>
                <a:lnTo>
                  <a:pt x="1861672" y="1985814"/>
                </a:lnTo>
                <a:lnTo>
                  <a:pt x="1869561" y="1977934"/>
                </a:lnTo>
                <a:lnTo>
                  <a:pt x="1869561" y="1962173"/>
                </a:lnTo>
                <a:lnTo>
                  <a:pt x="1877449" y="1946413"/>
                </a:lnTo>
                <a:lnTo>
                  <a:pt x="1885338" y="1938533"/>
                </a:lnTo>
                <a:lnTo>
                  <a:pt x="1885338" y="1922772"/>
                </a:lnTo>
                <a:lnTo>
                  <a:pt x="1893226" y="1907012"/>
                </a:lnTo>
                <a:lnTo>
                  <a:pt x="1893226" y="1891251"/>
                </a:lnTo>
                <a:lnTo>
                  <a:pt x="1901114" y="1875491"/>
                </a:lnTo>
                <a:lnTo>
                  <a:pt x="1909003" y="1859731"/>
                </a:lnTo>
                <a:lnTo>
                  <a:pt x="1909003" y="1843970"/>
                </a:lnTo>
                <a:lnTo>
                  <a:pt x="1916891" y="1828210"/>
                </a:lnTo>
                <a:lnTo>
                  <a:pt x="1916891" y="1812449"/>
                </a:lnTo>
                <a:lnTo>
                  <a:pt x="1924780" y="1796689"/>
                </a:lnTo>
                <a:lnTo>
                  <a:pt x="1932668" y="1780928"/>
                </a:lnTo>
                <a:lnTo>
                  <a:pt x="1932668" y="1765168"/>
                </a:lnTo>
                <a:lnTo>
                  <a:pt x="1940557" y="1749408"/>
                </a:lnTo>
                <a:lnTo>
                  <a:pt x="1940557" y="1733647"/>
                </a:lnTo>
                <a:lnTo>
                  <a:pt x="1948445" y="1717887"/>
                </a:lnTo>
                <a:lnTo>
                  <a:pt x="1956334" y="1702126"/>
                </a:lnTo>
                <a:lnTo>
                  <a:pt x="1956334" y="1678486"/>
                </a:lnTo>
                <a:lnTo>
                  <a:pt x="1964222" y="1662725"/>
                </a:lnTo>
                <a:lnTo>
                  <a:pt x="1964222" y="1646965"/>
                </a:lnTo>
                <a:lnTo>
                  <a:pt x="1972110" y="1623324"/>
                </a:lnTo>
                <a:lnTo>
                  <a:pt x="1979999" y="1607564"/>
                </a:lnTo>
                <a:lnTo>
                  <a:pt x="1979999" y="1591803"/>
                </a:lnTo>
                <a:lnTo>
                  <a:pt x="1987887" y="1568163"/>
                </a:lnTo>
                <a:lnTo>
                  <a:pt x="1995776" y="1552402"/>
                </a:lnTo>
                <a:lnTo>
                  <a:pt x="1995776" y="1528761"/>
                </a:lnTo>
                <a:lnTo>
                  <a:pt x="2003664" y="1513001"/>
                </a:lnTo>
                <a:lnTo>
                  <a:pt x="2003664" y="1489360"/>
                </a:lnTo>
                <a:lnTo>
                  <a:pt x="2011553" y="1473600"/>
                </a:lnTo>
                <a:lnTo>
                  <a:pt x="2019441" y="1449959"/>
                </a:lnTo>
                <a:lnTo>
                  <a:pt x="2019441" y="1426319"/>
                </a:lnTo>
                <a:lnTo>
                  <a:pt x="2027330" y="1410558"/>
                </a:lnTo>
                <a:lnTo>
                  <a:pt x="2027330" y="1386918"/>
                </a:lnTo>
                <a:lnTo>
                  <a:pt x="2035218" y="1363277"/>
                </a:lnTo>
                <a:lnTo>
                  <a:pt x="2043106" y="1347516"/>
                </a:lnTo>
                <a:lnTo>
                  <a:pt x="2043106" y="1323876"/>
                </a:lnTo>
                <a:lnTo>
                  <a:pt x="2050995" y="1300235"/>
                </a:lnTo>
                <a:lnTo>
                  <a:pt x="2050995" y="1284475"/>
                </a:lnTo>
                <a:lnTo>
                  <a:pt x="2058883" y="1260834"/>
                </a:lnTo>
                <a:lnTo>
                  <a:pt x="2066772" y="1237193"/>
                </a:lnTo>
                <a:lnTo>
                  <a:pt x="2066772" y="1213553"/>
                </a:lnTo>
                <a:lnTo>
                  <a:pt x="2074660" y="1189912"/>
                </a:lnTo>
                <a:lnTo>
                  <a:pt x="2074660" y="1174152"/>
                </a:lnTo>
                <a:lnTo>
                  <a:pt x="2082549" y="1150511"/>
                </a:lnTo>
                <a:lnTo>
                  <a:pt x="2090437" y="1126870"/>
                </a:lnTo>
                <a:lnTo>
                  <a:pt x="2090437" y="1103230"/>
                </a:lnTo>
                <a:lnTo>
                  <a:pt x="2098326" y="1079589"/>
                </a:lnTo>
                <a:lnTo>
                  <a:pt x="2098326" y="1055948"/>
                </a:lnTo>
                <a:lnTo>
                  <a:pt x="2106214" y="1032308"/>
                </a:lnTo>
                <a:lnTo>
                  <a:pt x="2114102" y="1016547"/>
                </a:lnTo>
                <a:lnTo>
                  <a:pt x="2114102" y="992907"/>
                </a:lnTo>
                <a:lnTo>
                  <a:pt x="2121991" y="969266"/>
                </a:lnTo>
                <a:lnTo>
                  <a:pt x="2121991" y="945625"/>
                </a:lnTo>
                <a:lnTo>
                  <a:pt x="2129879" y="921985"/>
                </a:lnTo>
                <a:lnTo>
                  <a:pt x="2137768" y="898344"/>
                </a:lnTo>
                <a:lnTo>
                  <a:pt x="2137768" y="874704"/>
                </a:lnTo>
                <a:lnTo>
                  <a:pt x="2145656" y="851063"/>
                </a:lnTo>
                <a:lnTo>
                  <a:pt x="2153545" y="827422"/>
                </a:lnTo>
                <a:lnTo>
                  <a:pt x="2153545" y="811662"/>
                </a:lnTo>
                <a:lnTo>
                  <a:pt x="2161433" y="788021"/>
                </a:lnTo>
                <a:lnTo>
                  <a:pt x="2161433" y="764380"/>
                </a:lnTo>
                <a:lnTo>
                  <a:pt x="2169322" y="740740"/>
                </a:lnTo>
                <a:lnTo>
                  <a:pt x="2177210" y="717099"/>
                </a:lnTo>
                <a:lnTo>
                  <a:pt x="2177210" y="693459"/>
                </a:lnTo>
                <a:lnTo>
                  <a:pt x="2185098" y="677698"/>
                </a:lnTo>
                <a:lnTo>
                  <a:pt x="2185098" y="654057"/>
                </a:lnTo>
                <a:lnTo>
                  <a:pt x="2192987" y="630417"/>
                </a:lnTo>
                <a:lnTo>
                  <a:pt x="2200875" y="606776"/>
                </a:lnTo>
                <a:lnTo>
                  <a:pt x="2200875" y="591016"/>
                </a:lnTo>
                <a:lnTo>
                  <a:pt x="2208764" y="567375"/>
                </a:lnTo>
                <a:lnTo>
                  <a:pt x="2208764" y="543734"/>
                </a:lnTo>
                <a:lnTo>
                  <a:pt x="2216652" y="527974"/>
                </a:lnTo>
                <a:lnTo>
                  <a:pt x="2224541" y="504333"/>
                </a:lnTo>
                <a:lnTo>
                  <a:pt x="2224541" y="488573"/>
                </a:lnTo>
                <a:lnTo>
                  <a:pt x="2232429" y="464932"/>
                </a:lnTo>
                <a:lnTo>
                  <a:pt x="2232429" y="449172"/>
                </a:lnTo>
                <a:lnTo>
                  <a:pt x="2240318" y="425531"/>
                </a:lnTo>
                <a:lnTo>
                  <a:pt x="2248206" y="409771"/>
                </a:lnTo>
                <a:lnTo>
                  <a:pt x="2248206" y="386130"/>
                </a:lnTo>
                <a:lnTo>
                  <a:pt x="2256094" y="370370"/>
                </a:lnTo>
                <a:lnTo>
                  <a:pt x="2256094" y="354609"/>
                </a:lnTo>
                <a:lnTo>
                  <a:pt x="2263983" y="330969"/>
                </a:lnTo>
                <a:lnTo>
                  <a:pt x="2271871" y="315208"/>
                </a:lnTo>
                <a:lnTo>
                  <a:pt x="2271871" y="299448"/>
                </a:lnTo>
                <a:lnTo>
                  <a:pt x="2279760" y="283687"/>
                </a:lnTo>
                <a:lnTo>
                  <a:pt x="2287648" y="267927"/>
                </a:lnTo>
                <a:lnTo>
                  <a:pt x="2287648" y="252166"/>
                </a:lnTo>
                <a:lnTo>
                  <a:pt x="2295537" y="236406"/>
                </a:lnTo>
                <a:lnTo>
                  <a:pt x="2295537" y="220646"/>
                </a:lnTo>
                <a:lnTo>
                  <a:pt x="2303425" y="204885"/>
                </a:lnTo>
                <a:lnTo>
                  <a:pt x="2311314" y="189125"/>
                </a:lnTo>
                <a:lnTo>
                  <a:pt x="2311314" y="173364"/>
                </a:lnTo>
                <a:lnTo>
                  <a:pt x="2319202" y="165484"/>
                </a:lnTo>
                <a:lnTo>
                  <a:pt x="2319202" y="149724"/>
                </a:lnTo>
                <a:lnTo>
                  <a:pt x="2327090" y="141843"/>
                </a:lnTo>
                <a:lnTo>
                  <a:pt x="2334979" y="126083"/>
                </a:lnTo>
                <a:lnTo>
                  <a:pt x="2334979" y="118203"/>
                </a:lnTo>
                <a:lnTo>
                  <a:pt x="2342867" y="102442"/>
                </a:lnTo>
                <a:lnTo>
                  <a:pt x="2342867" y="94562"/>
                </a:lnTo>
                <a:lnTo>
                  <a:pt x="2350756" y="86682"/>
                </a:lnTo>
                <a:lnTo>
                  <a:pt x="2358644" y="70921"/>
                </a:lnTo>
                <a:lnTo>
                  <a:pt x="2358644" y="63041"/>
                </a:lnTo>
                <a:lnTo>
                  <a:pt x="2366533" y="55161"/>
                </a:lnTo>
                <a:lnTo>
                  <a:pt x="2366533" y="47281"/>
                </a:lnTo>
                <a:lnTo>
                  <a:pt x="2374421" y="39401"/>
                </a:lnTo>
                <a:lnTo>
                  <a:pt x="2382310" y="31520"/>
                </a:lnTo>
                <a:lnTo>
                  <a:pt x="2390198" y="23640"/>
                </a:lnTo>
                <a:lnTo>
                  <a:pt x="2390198" y="15760"/>
                </a:lnTo>
                <a:lnTo>
                  <a:pt x="2398086" y="15760"/>
                </a:lnTo>
                <a:lnTo>
                  <a:pt x="2405975" y="7880"/>
                </a:lnTo>
                <a:lnTo>
                  <a:pt x="2413863" y="0"/>
                </a:lnTo>
                <a:lnTo>
                  <a:pt x="2453306" y="0"/>
                </a:lnTo>
                <a:lnTo>
                  <a:pt x="2461194" y="7880"/>
                </a:lnTo>
                <a:lnTo>
                  <a:pt x="2469082" y="7880"/>
                </a:lnTo>
                <a:lnTo>
                  <a:pt x="2469082" y="15760"/>
                </a:lnTo>
                <a:lnTo>
                  <a:pt x="2476971" y="15760"/>
                </a:lnTo>
                <a:lnTo>
                  <a:pt x="2476971" y="23640"/>
                </a:lnTo>
                <a:lnTo>
                  <a:pt x="2484859" y="31520"/>
                </a:lnTo>
                <a:lnTo>
                  <a:pt x="2492748" y="31520"/>
                </a:lnTo>
                <a:lnTo>
                  <a:pt x="2492748" y="39401"/>
                </a:lnTo>
                <a:lnTo>
                  <a:pt x="2500636" y="47281"/>
                </a:lnTo>
                <a:lnTo>
                  <a:pt x="2500636" y="55161"/>
                </a:lnTo>
                <a:lnTo>
                  <a:pt x="2508525" y="63041"/>
                </a:lnTo>
                <a:lnTo>
                  <a:pt x="2516413" y="70921"/>
                </a:lnTo>
                <a:lnTo>
                  <a:pt x="2516413" y="86682"/>
                </a:lnTo>
                <a:lnTo>
                  <a:pt x="2524302" y="94562"/>
                </a:lnTo>
                <a:lnTo>
                  <a:pt x="2524302" y="102442"/>
                </a:lnTo>
                <a:lnTo>
                  <a:pt x="2532190" y="118203"/>
                </a:lnTo>
                <a:lnTo>
                  <a:pt x="2540078" y="126083"/>
                </a:lnTo>
                <a:lnTo>
                  <a:pt x="2540078" y="141843"/>
                </a:lnTo>
                <a:lnTo>
                  <a:pt x="2547967" y="149724"/>
                </a:lnTo>
                <a:lnTo>
                  <a:pt x="2547967" y="165484"/>
                </a:lnTo>
                <a:lnTo>
                  <a:pt x="2555855" y="181244"/>
                </a:lnTo>
                <a:lnTo>
                  <a:pt x="2563744" y="189125"/>
                </a:lnTo>
                <a:lnTo>
                  <a:pt x="2563744" y="204885"/>
                </a:lnTo>
                <a:lnTo>
                  <a:pt x="2571632" y="220646"/>
                </a:lnTo>
                <a:lnTo>
                  <a:pt x="2579521" y="236406"/>
                </a:lnTo>
                <a:lnTo>
                  <a:pt x="2579521" y="252166"/>
                </a:lnTo>
                <a:lnTo>
                  <a:pt x="2587409" y="267927"/>
                </a:lnTo>
                <a:lnTo>
                  <a:pt x="2587409" y="283687"/>
                </a:lnTo>
                <a:lnTo>
                  <a:pt x="2595298" y="299448"/>
                </a:lnTo>
                <a:lnTo>
                  <a:pt x="2603186" y="315208"/>
                </a:lnTo>
                <a:lnTo>
                  <a:pt x="2603186" y="330969"/>
                </a:lnTo>
                <a:lnTo>
                  <a:pt x="2611074" y="354609"/>
                </a:lnTo>
                <a:lnTo>
                  <a:pt x="2611074" y="370370"/>
                </a:lnTo>
                <a:lnTo>
                  <a:pt x="2618963" y="386130"/>
                </a:lnTo>
                <a:lnTo>
                  <a:pt x="2626851" y="409771"/>
                </a:lnTo>
                <a:lnTo>
                  <a:pt x="2626851" y="425531"/>
                </a:lnTo>
                <a:lnTo>
                  <a:pt x="2634740" y="449172"/>
                </a:lnTo>
                <a:lnTo>
                  <a:pt x="2634740" y="464932"/>
                </a:lnTo>
                <a:lnTo>
                  <a:pt x="2642628" y="488573"/>
                </a:lnTo>
                <a:lnTo>
                  <a:pt x="2650517" y="504333"/>
                </a:lnTo>
                <a:lnTo>
                  <a:pt x="2650517" y="527974"/>
                </a:lnTo>
                <a:lnTo>
                  <a:pt x="2658405" y="543734"/>
                </a:lnTo>
                <a:lnTo>
                  <a:pt x="2658405" y="567375"/>
                </a:lnTo>
                <a:lnTo>
                  <a:pt x="2666294" y="591016"/>
                </a:lnTo>
                <a:lnTo>
                  <a:pt x="2674182" y="606776"/>
                </a:lnTo>
                <a:lnTo>
                  <a:pt x="2674182" y="630417"/>
                </a:lnTo>
                <a:lnTo>
                  <a:pt x="2682070" y="654057"/>
                </a:lnTo>
                <a:lnTo>
                  <a:pt x="2682070" y="677698"/>
                </a:lnTo>
                <a:lnTo>
                  <a:pt x="2689959" y="693459"/>
                </a:lnTo>
                <a:lnTo>
                  <a:pt x="2697847" y="717099"/>
                </a:lnTo>
                <a:lnTo>
                  <a:pt x="2697847" y="740740"/>
                </a:lnTo>
                <a:lnTo>
                  <a:pt x="2705736" y="764380"/>
                </a:lnTo>
                <a:lnTo>
                  <a:pt x="2713624" y="788021"/>
                </a:lnTo>
                <a:lnTo>
                  <a:pt x="2713624" y="811662"/>
                </a:lnTo>
                <a:lnTo>
                  <a:pt x="2721513" y="827422"/>
                </a:lnTo>
                <a:lnTo>
                  <a:pt x="2721513" y="851063"/>
                </a:lnTo>
                <a:lnTo>
                  <a:pt x="2729401" y="874704"/>
                </a:lnTo>
                <a:lnTo>
                  <a:pt x="2737290" y="898344"/>
                </a:lnTo>
                <a:lnTo>
                  <a:pt x="2737290" y="921985"/>
                </a:lnTo>
                <a:lnTo>
                  <a:pt x="2745178" y="945625"/>
                </a:lnTo>
                <a:lnTo>
                  <a:pt x="2745178" y="969266"/>
                </a:lnTo>
                <a:lnTo>
                  <a:pt x="2753066" y="992907"/>
                </a:lnTo>
                <a:lnTo>
                  <a:pt x="2760955" y="1016547"/>
                </a:lnTo>
                <a:lnTo>
                  <a:pt x="2760955" y="1032308"/>
                </a:lnTo>
                <a:lnTo>
                  <a:pt x="2768843" y="1055948"/>
                </a:lnTo>
                <a:lnTo>
                  <a:pt x="2768843" y="1079589"/>
                </a:lnTo>
                <a:lnTo>
                  <a:pt x="2776732" y="1103230"/>
                </a:lnTo>
                <a:lnTo>
                  <a:pt x="2784620" y="1126870"/>
                </a:lnTo>
                <a:lnTo>
                  <a:pt x="2784620" y="1150511"/>
                </a:lnTo>
                <a:lnTo>
                  <a:pt x="2792509" y="1174152"/>
                </a:lnTo>
                <a:lnTo>
                  <a:pt x="2792509" y="1189912"/>
                </a:lnTo>
                <a:lnTo>
                  <a:pt x="2800397" y="1213553"/>
                </a:lnTo>
                <a:lnTo>
                  <a:pt x="2808286" y="1237193"/>
                </a:lnTo>
                <a:lnTo>
                  <a:pt x="2808286" y="1260834"/>
                </a:lnTo>
                <a:lnTo>
                  <a:pt x="2816174" y="1284475"/>
                </a:lnTo>
                <a:lnTo>
                  <a:pt x="2816174" y="1300235"/>
                </a:lnTo>
                <a:lnTo>
                  <a:pt x="2824062" y="1323876"/>
                </a:lnTo>
                <a:lnTo>
                  <a:pt x="2831951" y="1347516"/>
                </a:lnTo>
                <a:lnTo>
                  <a:pt x="2831951" y="1363277"/>
                </a:lnTo>
                <a:lnTo>
                  <a:pt x="2839839" y="1386918"/>
                </a:lnTo>
                <a:lnTo>
                  <a:pt x="2839839" y="1410558"/>
                </a:lnTo>
                <a:lnTo>
                  <a:pt x="2847728" y="1426319"/>
                </a:lnTo>
                <a:lnTo>
                  <a:pt x="2855616" y="1449959"/>
                </a:lnTo>
                <a:lnTo>
                  <a:pt x="2855616" y="1473600"/>
                </a:lnTo>
                <a:lnTo>
                  <a:pt x="2863505" y="1489360"/>
                </a:lnTo>
                <a:lnTo>
                  <a:pt x="2871393" y="1513001"/>
                </a:lnTo>
                <a:lnTo>
                  <a:pt x="2871393" y="1528761"/>
                </a:lnTo>
                <a:lnTo>
                  <a:pt x="2879282" y="1552402"/>
                </a:lnTo>
                <a:lnTo>
                  <a:pt x="2879282" y="1568163"/>
                </a:lnTo>
                <a:lnTo>
                  <a:pt x="2887170" y="1591803"/>
                </a:lnTo>
                <a:lnTo>
                  <a:pt x="2895058" y="1607564"/>
                </a:lnTo>
                <a:lnTo>
                  <a:pt x="2895058" y="1623324"/>
                </a:lnTo>
                <a:lnTo>
                  <a:pt x="2902947" y="1646965"/>
                </a:lnTo>
                <a:lnTo>
                  <a:pt x="2902947" y="1662725"/>
                </a:lnTo>
                <a:lnTo>
                  <a:pt x="2910835" y="1678486"/>
                </a:lnTo>
                <a:lnTo>
                  <a:pt x="2918724" y="1702126"/>
                </a:lnTo>
                <a:lnTo>
                  <a:pt x="2918724" y="1717887"/>
                </a:lnTo>
                <a:lnTo>
                  <a:pt x="2926612" y="1733647"/>
                </a:lnTo>
                <a:lnTo>
                  <a:pt x="2926612" y="1749408"/>
                </a:lnTo>
                <a:lnTo>
                  <a:pt x="2934501" y="1765168"/>
                </a:lnTo>
                <a:lnTo>
                  <a:pt x="2942389" y="1780928"/>
                </a:lnTo>
                <a:lnTo>
                  <a:pt x="2942389" y="1796689"/>
                </a:lnTo>
                <a:lnTo>
                  <a:pt x="2950278" y="1812449"/>
                </a:lnTo>
                <a:lnTo>
                  <a:pt x="2950278" y="1828210"/>
                </a:lnTo>
                <a:lnTo>
                  <a:pt x="2958166" y="1843970"/>
                </a:lnTo>
                <a:lnTo>
                  <a:pt x="2966054" y="1859731"/>
                </a:lnTo>
                <a:lnTo>
                  <a:pt x="2966054" y="1875491"/>
                </a:lnTo>
                <a:lnTo>
                  <a:pt x="2973943" y="1891251"/>
                </a:lnTo>
                <a:lnTo>
                  <a:pt x="2973943" y="1907012"/>
                </a:lnTo>
                <a:lnTo>
                  <a:pt x="2981831" y="1922772"/>
                </a:lnTo>
                <a:lnTo>
                  <a:pt x="2989720" y="1938533"/>
                </a:lnTo>
                <a:lnTo>
                  <a:pt x="2989720" y="1946413"/>
                </a:lnTo>
                <a:lnTo>
                  <a:pt x="2997608" y="1962173"/>
                </a:lnTo>
                <a:lnTo>
                  <a:pt x="3005497" y="1977934"/>
                </a:lnTo>
                <a:lnTo>
                  <a:pt x="3005497" y="1985814"/>
                </a:lnTo>
                <a:lnTo>
                  <a:pt x="3013385" y="2001574"/>
                </a:lnTo>
                <a:lnTo>
                  <a:pt x="3013385" y="2009455"/>
                </a:lnTo>
                <a:lnTo>
                  <a:pt x="3021274" y="2025215"/>
                </a:lnTo>
                <a:lnTo>
                  <a:pt x="3029162" y="2040976"/>
                </a:lnTo>
                <a:lnTo>
                  <a:pt x="3029162" y="2048856"/>
                </a:lnTo>
                <a:lnTo>
                  <a:pt x="3037050" y="2056736"/>
                </a:lnTo>
                <a:lnTo>
                  <a:pt x="3037050" y="2072496"/>
                </a:lnTo>
                <a:lnTo>
                  <a:pt x="3044939" y="2080377"/>
                </a:lnTo>
                <a:lnTo>
                  <a:pt x="3052827" y="2096137"/>
                </a:lnTo>
                <a:lnTo>
                  <a:pt x="3052827" y="2104017"/>
                </a:lnTo>
                <a:lnTo>
                  <a:pt x="3060716" y="2111897"/>
                </a:lnTo>
                <a:lnTo>
                  <a:pt x="3060716" y="2127658"/>
                </a:lnTo>
                <a:lnTo>
                  <a:pt x="3068604" y="2135538"/>
                </a:lnTo>
                <a:lnTo>
                  <a:pt x="3076493" y="2143418"/>
                </a:lnTo>
                <a:lnTo>
                  <a:pt x="3076493" y="2151299"/>
                </a:lnTo>
                <a:lnTo>
                  <a:pt x="3084381" y="2159179"/>
                </a:lnTo>
                <a:lnTo>
                  <a:pt x="3084381" y="2167059"/>
                </a:lnTo>
                <a:lnTo>
                  <a:pt x="3092270" y="2182819"/>
                </a:lnTo>
                <a:lnTo>
                  <a:pt x="3100158" y="2190700"/>
                </a:lnTo>
                <a:lnTo>
                  <a:pt x="3100158" y="2198580"/>
                </a:lnTo>
                <a:lnTo>
                  <a:pt x="3108046" y="2206460"/>
                </a:lnTo>
                <a:lnTo>
                  <a:pt x="3108046" y="2214340"/>
                </a:lnTo>
                <a:lnTo>
                  <a:pt x="3115935" y="2222221"/>
                </a:lnTo>
                <a:lnTo>
                  <a:pt x="3123823" y="2230101"/>
                </a:lnTo>
                <a:lnTo>
                  <a:pt x="3131712" y="2237981"/>
                </a:lnTo>
                <a:lnTo>
                  <a:pt x="3131712" y="2245861"/>
                </a:lnTo>
                <a:lnTo>
                  <a:pt x="3139600" y="2253741"/>
                </a:lnTo>
                <a:lnTo>
                  <a:pt x="3147489" y="2261622"/>
                </a:lnTo>
                <a:lnTo>
                  <a:pt x="3147489" y="2269502"/>
                </a:lnTo>
                <a:lnTo>
                  <a:pt x="3155377" y="2269502"/>
                </a:lnTo>
                <a:lnTo>
                  <a:pt x="3163266" y="2277382"/>
                </a:lnTo>
                <a:lnTo>
                  <a:pt x="3163266" y="2285262"/>
                </a:lnTo>
                <a:lnTo>
                  <a:pt x="3171154" y="2293142"/>
                </a:lnTo>
                <a:lnTo>
                  <a:pt x="3179042" y="2301023"/>
                </a:lnTo>
                <a:lnTo>
                  <a:pt x="3186931" y="2308903"/>
                </a:lnTo>
                <a:lnTo>
                  <a:pt x="3194819" y="2316783"/>
                </a:lnTo>
                <a:lnTo>
                  <a:pt x="3194819" y="2324663"/>
                </a:lnTo>
                <a:lnTo>
                  <a:pt x="3202708" y="2324663"/>
                </a:lnTo>
                <a:lnTo>
                  <a:pt x="3210596" y="2332544"/>
                </a:lnTo>
                <a:lnTo>
                  <a:pt x="3218485" y="2340424"/>
                </a:lnTo>
                <a:lnTo>
                  <a:pt x="3226373" y="2348304"/>
                </a:lnTo>
                <a:lnTo>
                  <a:pt x="3234262" y="2348304"/>
                </a:lnTo>
                <a:lnTo>
                  <a:pt x="3234262" y="2356184"/>
                </a:lnTo>
                <a:lnTo>
                  <a:pt x="3242150" y="2356184"/>
                </a:lnTo>
                <a:lnTo>
                  <a:pt x="3250038" y="2364064"/>
                </a:lnTo>
                <a:lnTo>
                  <a:pt x="3257927" y="2364064"/>
                </a:lnTo>
                <a:lnTo>
                  <a:pt x="3257927" y="2371945"/>
                </a:lnTo>
                <a:lnTo>
                  <a:pt x="3265815" y="2371945"/>
                </a:lnTo>
                <a:lnTo>
                  <a:pt x="3273704" y="2379825"/>
                </a:lnTo>
                <a:lnTo>
                  <a:pt x="3281592" y="2379825"/>
                </a:lnTo>
                <a:lnTo>
                  <a:pt x="3289481" y="2387705"/>
                </a:lnTo>
                <a:lnTo>
                  <a:pt x="3297369" y="2387705"/>
                </a:lnTo>
                <a:lnTo>
                  <a:pt x="3305258" y="2395585"/>
                </a:lnTo>
                <a:lnTo>
                  <a:pt x="3313146" y="2395585"/>
                </a:lnTo>
                <a:lnTo>
                  <a:pt x="3321034" y="2395585"/>
                </a:lnTo>
                <a:lnTo>
                  <a:pt x="3321034" y="2403465"/>
                </a:lnTo>
                <a:lnTo>
                  <a:pt x="3328923" y="2403465"/>
                </a:lnTo>
                <a:lnTo>
                  <a:pt x="3336811" y="2403465"/>
                </a:lnTo>
                <a:lnTo>
                  <a:pt x="3344700" y="2403465"/>
                </a:lnTo>
                <a:lnTo>
                  <a:pt x="3344700" y="2411346"/>
                </a:lnTo>
                <a:lnTo>
                  <a:pt x="3352588" y="2411346"/>
                </a:lnTo>
                <a:lnTo>
                  <a:pt x="3360477" y="2411346"/>
                </a:lnTo>
                <a:lnTo>
                  <a:pt x="3368365" y="2411346"/>
                </a:lnTo>
                <a:lnTo>
                  <a:pt x="3368365" y="2419226"/>
                </a:lnTo>
                <a:lnTo>
                  <a:pt x="3376254" y="2419226"/>
                </a:lnTo>
                <a:lnTo>
                  <a:pt x="3384142" y="2419226"/>
                </a:lnTo>
                <a:lnTo>
                  <a:pt x="3392030" y="2419226"/>
                </a:lnTo>
                <a:lnTo>
                  <a:pt x="3470915" y="2434986"/>
                </a:lnTo>
                <a:lnTo>
                  <a:pt x="3541911" y="2434986"/>
                </a:lnTo>
                <a:lnTo>
                  <a:pt x="3620795" y="2442867"/>
                </a:lnTo>
                <a:lnTo>
                  <a:pt x="3699680" y="2442867"/>
                </a:lnTo>
                <a:lnTo>
                  <a:pt x="4867169" y="2442867"/>
                </a:lnTo>
                <a:lnTo>
                  <a:pt x="4946054" y="2442867"/>
                </a:lnTo>
              </a:path>
            </a:pathLst>
          </a:custGeom>
          <a:ln w="15763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4305849" y="5845335"/>
            <a:ext cx="567690" cy="3505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sz="850" b="1" spc="-40" dirty="0">
                <a:latin typeface="Segoe UI"/>
                <a:cs typeface="Segoe UI"/>
              </a:rPr>
              <a:t>1.4</a:t>
            </a:r>
            <a:endParaRPr sz="850">
              <a:latin typeface="Segoe UI"/>
              <a:cs typeface="Segoe UI"/>
            </a:endParaRPr>
          </a:p>
          <a:p>
            <a:pPr marR="5080" algn="ctr">
              <a:lnSpc>
                <a:spcPct val="100000"/>
              </a:lnSpc>
              <a:spcBef>
                <a:spcPts val="145"/>
              </a:spcBef>
            </a:pPr>
            <a:r>
              <a:rPr sz="1050" b="1" spc="-35" dirty="0">
                <a:latin typeface="Segoe UI"/>
                <a:cs typeface="Segoe UI"/>
              </a:rPr>
              <a:t>D</a:t>
            </a:r>
            <a:r>
              <a:rPr sz="1050" b="1" spc="-55" dirty="0">
                <a:latin typeface="Segoe UI"/>
                <a:cs typeface="Segoe UI"/>
              </a:rPr>
              <a:t>i</a:t>
            </a:r>
            <a:r>
              <a:rPr sz="1050" b="1" spc="-10" dirty="0">
                <a:latin typeface="Segoe UI"/>
                <a:cs typeface="Segoe UI"/>
              </a:rPr>
              <a:t>a</a:t>
            </a:r>
            <a:r>
              <a:rPr sz="1050" b="1" spc="-35" dirty="0">
                <a:latin typeface="Segoe UI"/>
                <a:cs typeface="Segoe UI"/>
              </a:rPr>
              <a:t>m</a:t>
            </a:r>
            <a:r>
              <a:rPr sz="1050" b="1" spc="-15" dirty="0">
                <a:latin typeface="Segoe UI"/>
                <a:cs typeface="Segoe UI"/>
              </a:rPr>
              <a:t>e</a:t>
            </a:r>
            <a:r>
              <a:rPr sz="1050" b="1" spc="-40" dirty="0">
                <a:latin typeface="Segoe UI"/>
                <a:cs typeface="Segoe UI"/>
              </a:rPr>
              <a:t>t</a:t>
            </a:r>
            <a:r>
              <a:rPr sz="1050" b="1" spc="-15" dirty="0">
                <a:latin typeface="Segoe UI"/>
                <a:cs typeface="Segoe UI"/>
              </a:rPr>
              <a:t>e</a:t>
            </a:r>
            <a:r>
              <a:rPr sz="1050" b="1" spc="-30" dirty="0">
                <a:latin typeface="Segoe UI"/>
                <a:cs typeface="Segoe UI"/>
              </a:rPr>
              <a:t>r</a:t>
            </a:r>
            <a:endParaRPr sz="1050">
              <a:latin typeface="Segoe UI"/>
              <a:cs typeface="Segoe U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26686" y="4215762"/>
            <a:ext cx="203835" cy="668655"/>
          </a:xfrm>
          <a:prstGeom prst="rect">
            <a:avLst/>
          </a:prstGeom>
        </p:spPr>
        <p:txBody>
          <a:bodyPr vert="vert270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50" b="1" spc="-40" dirty="0">
                <a:latin typeface="Segoe UI"/>
                <a:cs typeface="Segoe UI"/>
              </a:rPr>
              <a:t>Probability</a:t>
            </a:r>
            <a:endParaRPr sz="1050">
              <a:latin typeface="Segoe UI"/>
              <a:cs typeface="Segoe U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400512" y="3085777"/>
            <a:ext cx="290195" cy="1581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50" b="1" spc="-10" dirty="0">
                <a:solidFill>
                  <a:srgbClr val="931313"/>
                </a:solidFill>
                <a:latin typeface="Segoe UI"/>
                <a:cs typeface="Segoe UI"/>
              </a:rPr>
              <a:t>M</a:t>
            </a:r>
            <a:r>
              <a:rPr sz="850" b="1" spc="-30" dirty="0">
                <a:solidFill>
                  <a:srgbClr val="931313"/>
                </a:solidFill>
                <a:latin typeface="Segoe UI"/>
                <a:cs typeface="Segoe UI"/>
              </a:rPr>
              <a:t>e</a:t>
            </a:r>
            <a:r>
              <a:rPr sz="850" b="1" spc="-25" dirty="0">
                <a:solidFill>
                  <a:srgbClr val="931313"/>
                </a:solidFill>
                <a:latin typeface="Segoe UI"/>
                <a:cs typeface="Segoe UI"/>
              </a:rPr>
              <a:t>a</a:t>
            </a:r>
            <a:r>
              <a:rPr sz="850" b="1" spc="-10" dirty="0">
                <a:solidFill>
                  <a:srgbClr val="931313"/>
                </a:solidFill>
                <a:latin typeface="Segoe UI"/>
                <a:cs typeface="Segoe UI"/>
              </a:rPr>
              <a:t>n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64813" y="3085777"/>
            <a:ext cx="992505" cy="1581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50" b="1" spc="-15" dirty="0">
                <a:solidFill>
                  <a:srgbClr val="931313"/>
                </a:solidFill>
                <a:latin typeface="Segoe UI"/>
                <a:cs typeface="Segoe UI"/>
              </a:rPr>
              <a:t>Lower</a:t>
            </a:r>
            <a:r>
              <a:rPr sz="850" b="1" spc="-25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850" b="1" spc="-10" dirty="0">
                <a:solidFill>
                  <a:srgbClr val="931313"/>
                </a:solidFill>
                <a:latin typeface="Segoe UI"/>
                <a:cs typeface="Segoe UI"/>
              </a:rPr>
              <a:t>Specification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165690" y="3085777"/>
            <a:ext cx="992505" cy="1581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50" b="1" spc="-25" dirty="0">
                <a:solidFill>
                  <a:srgbClr val="931313"/>
                </a:solidFill>
                <a:latin typeface="Segoe UI"/>
                <a:cs typeface="Segoe UI"/>
              </a:rPr>
              <a:t>Upper</a:t>
            </a:r>
            <a:r>
              <a:rPr sz="850" b="1" spc="-15" dirty="0">
                <a:solidFill>
                  <a:srgbClr val="931313"/>
                </a:solidFill>
                <a:latin typeface="Segoe UI"/>
                <a:cs typeface="Segoe UI"/>
              </a:rPr>
              <a:t> </a:t>
            </a:r>
            <a:r>
              <a:rPr sz="850" b="1" spc="-10" dirty="0">
                <a:solidFill>
                  <a:srgbClr val="931313"/>
                </a:solidFill>
                <a:latin typeface="Segoe UI"/>
                <a:cs typeface="Segoe UI"/>
              </a:rPr>
              <a:t>Specification</a:t>
            </a:r>
            <a:endParaRPr sz="850">
              <a:latin typeface="Segoe UI"/>
              <a:cs typeface="Segoe U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175969" y="3267022"/>
            <a:ext cx="802640" cy="3251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09200"/>
              </a:lnSpc>
              <a:spcBef>
                <a:spcPts val="90"/>
              </a:spcBef>
            </a:pPr>
            <a:r>
              <a:rPr sz="900" spc="0" dirty="0">
                <a:latin typeface="Segoe UI"/>
                <a:cs typeface="Segoe UI"/>
              </a:rPr>
              <a:t>Mean=1.393  StDev=0.05673</a:t>
            </a:r>
            <a:endParaRPr sz="900">
              <a:latin typeface="Segoe UI"/>
              <a:cs typeface="Segoe U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10652" y="996950"/>
            <a:ext cx="6330950" cy="1428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my process capable of </a:t>
            </a:r>
            <a:r>
              <a:rPr sz="2000" spc="-5" dirty="0">
                <a:latin typeface="Arial"/>
                <a:cs typeface="Arial"/>
              </a:rPr>
              <a:t>meeting </a:t>
            </a:r>
            <a:r>
              <a:rPr sz="2000" dirty="0">
                <a:latin typeface="Arial"/>
                <a:cs typeface="Arial"/>
              </a:rPr>
              <a:t>my </a:t>
            </a:r>
            <a:r>
              <a:rPr sz="2000" spc="-5" dirty="0">
                <a:latin typeface="Arial"/>
                <a:cs typeface="Arial"/>
              </a:rPr>
              <a:t>customers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specs?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00">
              <a:latin typeface="Times New Roman"/>
              <a:cs typeface="Times New Roman"/>
            </a:endParaRPr>
          </a:p>
          <a:p>
            <a:pPr marL="1600200" marR="1795145" indent="-1239520">
              <a:lnSpc>
                <a:spcPct val="120000"/>
              </a:lnSpc>
              <a:tabLst>
                <a:tab pos="826135" algn="l"/>
                <a:tab pos="1393190" algn="l"/>
              </a:tabLst>
            </a:pPr>
            <a:r>
              <a:rPr sz="2000" dirty="0">
                <a:latin typeface="Arial"/>
                <a:cs typeface="Arial"/>
              </a:rPr>
              <a:t>Cp	=	(Upper Spec – Lower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Spec)  6 * Standard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Deviation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776727" y="2110739"/>
            <a:ext cx="3121660" cy="0"/>
          </a:xfrm>
          <a:custGeom>
            <a:avLst/>
            <a:gdLst/>
            <a:ahLst/>
            <a:cxnLst/>
            <a:rect l="l" t="t" r="r" b="b"/>
            <a:pathLst>
              <a:path w="3121660">
                <a:moveTo>
                  <a:pt x="0" y="0"/>
                </a:moveTo>
                <a:lnTo>
                  <a:pt x="312115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>
            <a:spLocks noGrp="1"/>
          </p:cNvSpPr>
          <p:nvPr>
            <p:ph type="title"/>
          </p:nvPr>
        </p:nvSpPr>
        <p:spPr>
          <a:xfrm>
            <a:off x="1865693" y="214375"/>
            <a:ext cx="5408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Cp </a:t>
            </a:r>
            <a:r>
              <a:rPr sz="2800" spc="-5" dirty="0"/>
              <a:t>to Measure Process</a:t>
            </a:r>
            <a:r>
              <a:rPr sz="2800" spc="65" dirty="0"/>
              <a:t> </a:t>
            </a:r>
            <a:r>
              <a:rPr sz="2800" spc="-5" dirty="0"/>
              <a:t>Capability</a:t>
            </a:r>
            <a:endParaRPr sz="2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1080</Words>
  <Application>Microsoft Macintosh PowerPoint</Application>
  <PresentationFormat>On-screen Show (4:3)</PresentationFormat>
  <Paragraphs>434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Outline</vt:lpstr>
      <vt:lpstr>New Face of Quality – Low Variation</vt:lpstr>
      <vt:lpstr>Data from the Process Provides Variation Insight</vt:lpstr>
      <vt:lpstr>A Histogram Outlines the Diameter Distribution</vt:lpstr>
      <vt:lpstr>A Normal Distribution defines the Diameter Variation</vt:lpstr>
      <vt:lpstr>Data Assumed as a Sample of a Normal Population</vt:lpstr>
      <vt:lpstr>Assuming a Normal Distribution Establishes Limits</vt:lpstr>
      <vt:lpstr>Cp to Measure Process Capability</vt:lpstr>
      <vt:lpstr>Cp to Measure Process Capability</vt:lpstr>
      <vt:lpstr>Cp to Measure Process Capability</vt:lpstr>
      <vt:lpstr>Process Capability</vt:lpstr>
      <vt:lpstr>Process Capability Calculations</vt:lpstr>
      <vt:lpstr>Process Capability</vt:lpstr>
      <vt:lpstr>Data for Long-term Process Capability</vt:lpstr>
      <vt:lpstr>Calculate the Process Capability</vt:lpstr>
      <vt:lpstr>Interpretation of Capability Output</vt:lpstr>
      <vt:lpstr>Relationship Between Cpk vs Ppk vs Cp</vt:lpstr>
      <vt:lpstr>Acceptable Cpk Levels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Darlene Fink</dc:creator>
  <cp:lastModifiedBy>Production</cp:lastModifiedBy>
  <cp:revision>7</cp:revision>
  <dcterms:created xsi:type="dcterms:W3CDTF">2017-12-12T19:48:47Z</dcterms:created>
  <dcterms:modified xsi:type="dcterms:W3CDTF">2017-12-14T00:30:50Z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2014-11-13T00:00:00Z</vt:filetime>
  </property>
  <property fmtid="{D5CDD505-2E9C-101B-9397-08002B2CF9AE}" pid="3" name="Creator">
    <vt:lpwstr>Acrobat PDFMaker 11 for PowerPoint</vt:lpwstr>
  </property>
  <property fmtid="{D5CDD505-2E9C-101B-9397-08002B2CF9AE}" pid="4" name="LastSaved">
    <vt:filetime>2017-12-12T00:00:00Z</vt:filetime>
  </property>
</Properties>
</file>