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324" r:id="rId4"/>
    <p:sldId id="258" r:id="rId5"/>
    <p:sldId id="325" r:id="rId6"/>
    <p:sldId id="277" r:id="rId7"/>
    <p:sldId id="333" r:id="rId8"/>
    <p:sldId id="351" r:id="rId9"/>
    <p:sldId id="352" r:id="rId10"/>
    <p:sldId id="332" r:id="rId11"/>
    <p:sldId id="364" r:id="rId12"/>
    <p:sldId id="365" r:id="rId13"/>
    <p:sldId id="367" r:id="rId14"/>
    <p:sldId id="384" r:id="rId15"/>
    <p:sldId id="369" r:id="rId16"/>
    <p:sldId id="370" r:id="rId17"/>
    <p:sldId id="366" r:id="rId18"/>
    <p:sldId id="368" r:id="rId19"/>
    <p:sldId id="372" r:id="rId20"/>
    <p:sldId id="371" r:id="rId21"/>
    <p:sldId id="373" r:id="rId22"/>
    <p:sldId id="326" r:id="rId23"/>
    <p:sldId id="361" r:id="rId24"/>
    <p:sldId id="363" r:id="rId25"/>
    <p:sldId id="344" r:id="rId26"/>
    <p:sldId id="345" r:id="rId27"/>
    <p:sldId id="346" r:id="rId28"/>
    <p:sldId id="347" r:id="rId29"/>
    <p:sldId id="348" r:id="rId30"/>
    <p:sldId id="349" r:id="rId31"/>
    <p:sldId id="328" r:id="rId32"/>
    <p:sldId id="353" r:id="rId33"/>
    <p:sldId id="354" r:id="rId34"/>
    <p:sldId id="355" r:id="rId35"/>
    <p:sldId id="356" r:id="rId36"/>
    <p:sldId id="357" r:id="rId37"/>
    <p:sldId id="358" r:id="rId38"/>
    <p:sldId id="359" r:id="rId39"/>
    <p:sldId id="360" r:id="rId40"/>
    <p:sldId id="334" r:id="rId41"/>
    <p:sldId id="335" r:id="rId42"/>
    <p:sldId id="336" r:id="rId43"/>
    <p:sldId id="327" r:id="rId44"/>
    <p:sldId id="329" r:id="rId45"/>
    <p:sldId id="375" r:id="rId46"/>
    <p:sldId id="376" r:id="rId47"/>
    <p:sldId id="381" r:id="rId48"/>
    <p:sldId id="380" r:id="rId49"/>
    <p:sldId id="382" r:id="rId50"/>
    <p:sldId id="378" r:id="rId51"/>
    <p:sldId id="379" r:id="rId52"/>
    <p:sldId id="383" r:id="rId53"/>
    <p:sldId id="385" r:id="rId54"/>
    <p:sldId id="377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4" autoAdjust="0"/>
    <p:restoredTop sz="94825" autoAdjust="0"/>
  </p:normalViewPr>
  <p:slideViewPr>
    <p:cSldViewPr>
      <p:cViewPr varScale="1">
        <p:scale>
          <a:sx n="104" d="100"/>
          <a:sy n="104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5221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759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ge.com/about/environment/calculator/" TargetMode="External"/><Relationship Id="rId2" Type="http://schemas.openxmlformats.org/officeDocument/2006/relationships/hyperlink" Target="http://www.carbonfund.org/business/calculator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attsupwiththat.com/2011/11/18/make-29-on-your-money-guaranteed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ta360.org/dsg.aspx?Data_Set_Group_Id=611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://www.eia.gov/totalenergy/data/annual/pdf/aer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pge.com/mybusiness/myaccount/explanationofbill/billinserts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a.gov/forecasts/aeo/er/pdf/0383er(2012).pdf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flowcharts.llnl.gov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2005publications/CEC-999-2005-007/CEC-999-2005-007.PDF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matescience.gov/Library/sap/sap2-2/final-report/sap2-2-final-chapter9.pdf" TargetMode="Externa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energystar.gov/ia/business/evaluate_performance/site_source.pd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2006publications/CEC-400-2006-005/CEC-400-2006-005.PDF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2006publications/CEC-400-2006-005/CEC-400-2006-005.PD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2006publications/CEC-400-2006-005/CEC-400-2006-005.PDF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2006publications/CEC-400-2006-005/CEC-400-2006-005.PDF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2006publications/CEC-400-2006-005/CEC-400-2006-005.PDF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2006publications/CEC-400-2006-005/CEC-400-2006-005.PDF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rdc.org/globalwarming/energy/eeconomy.pdf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rdc.org/globalwarming/energy/eeconomy.pdf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a.gov/greenpower/documents/purchasing_guide_for_web.pdf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rdc.org/globalwarming/energy/eeconomy.pdf" TargetMode="External"/><Relationship Id="rId2" Type="http://schemas.openxmlformats.org/officeDocument/2006/relationships/hyperlink" Target="http://www.americanprogress.org/wp-content/uploads/issues/2009/08/pdf/systems_thinking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irena.org/DocumentDownloads/Publications/RE_Technologies_Cost_Analysis-SOLAR_PV.pdf" TargetMode="External"/><Relationship Id="rId4" Type="http://schemas.openxmlformats.org/officeDocument/2006/relationships/hyperlink" Target="http://www.c2es.org/docUploads/US_ghg_final_report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virolaw.com/ghg-worse-faster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lorg.com/ear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efworld.org/climate_what.html" TargetMode="External"/><Relationship Id="rId5" Type="http://schemas.openxmlformats.org/officeDocument/2006/relationships/hyperlink" Target="http://amap.no/acia/" TargetMode="Externa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na-profile.com/data/fig_co2-emissions_3.htm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sz="4000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en-US" sz="4000" dirty="0">
              <a:latin typeface="Calibri" pitchFamily="34" charset="0"/>
            </a:endParaRPr>
          </a:p>
          <a:p>
            <a:pPr algn="ctr"/>
            <a:r>
              <a:rPr lang="en-US" sz="2800" dirty="0">
                <a:latin typeface="Calibri" pitchFamily="34" charset="0"/>
              </a:rPr>
              <a:t>Course No. ENRG </a:t>
            </a:r>
            <a:r>
              <a:rPr lang="en-US" sz="2800" dirty="0" smtClean="0">
                <a:latin typeface="Calibri" pitchFamily="34" charset="0"/>
              </a:rPr>
              <a:t>50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Carbon Footprint Calculators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7724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  <a:hlinkClick r:id="rId2"/>
              </a:rPr>
              <a:t>http://www.carbonfund.org/business/calculator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  <a:hlinkClick r:id="rId3"/>
              </a:rPr>
              <a:t>http://www.pge.com/about/environment/calculator/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sources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7586" name="Picture 2" descr="http://wattsupwiththat.files.wordpress.com/2011/11/where-the-world-gets-its-energy.jpg?w=640&amp;h=559"/>
          <p:cNvPicPr>
            <a:picLocks noChangeAspect="1" noChangeArrowheads="1"/>
          </p:cNvPicPr>
          <p:nvPr/>
        </p:nvPicPr>
        <p:blipFill>
          <a:blip r:embed="rId2" cstate="print"/>
          <a:srcRect l="3846" r="7692" b="5871"/>
          <a:stretch>
            <a:fillRect/>
          </a:stretch>
        </p:blipFill>
        <p:spPr bwMode="auto">
          <a:xfrm>
            <a:off x="609600" y="1295400"/>
            <a:ext cx="3833156" cy="3562509"/>
          </a:xfrm>
          <a:prstGeom prst="rect">
            <a:avLst/>
          </a:prstGeom>
          <a:noFill/>
        </p:spPr>
      </p:pic>
      <p:pic>
        <p:nvPicPr>
          <p:cNvPr id="67588" name="Picture 4" descr="http://wattsupwiththat.files.wordpress.com/2011/11/where-the-world-gets-its-electricity.jpg?w=640&amp;h=543"/>
          <p:cNvPicPr>
            <a:picLocks noChangeAspect="1" noChangeArrowheads="1"/>
          </p:cNvPicPr>
          <p:nvPr/>
        </p:nvPicPr>
        <p:blipFill>
          <a:blip r:embed="rId3" cstate="print"/>
          <a:srcRect l="5533" r="4090" b="6522"/>
          <a:stretch>
            <a:fillRect/>
          </a:stretch>
        </p:blipFill>
        <p:spPr bwMode="auto">
          <a:xfrm>
            <a:off x="4495800" y="1295400"/>
            <a:ext cx="4038600" cy="3544078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1143000" y="5943600"/>
            <a:ext cx="701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http://wattsupwiththat.com/2011/11/18/make-29-on-your-money-guaranteed/</a:t>
            </a:r>
            <a:endParaRPr 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sources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8610" name="Picture 2" descr="http://www.data360.org/temp/dsg611_500_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81100"/>
            <a:ext cx="7239000" cy="50673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2514600" y="60071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hlinkClick r:id="rId3"/>
              </a:rPr>
              <a:t>http://www.data360.org/dsg.aspx?Data_Set_Group_Id=611</a:t>
            </a:r>
            <a:endParaRPr lang="en-US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US Energy sources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9099"/>
          <a:stretch>
            <a:fillRect/>
          </a:stretch>
        </p:blipFill>
        <p:spPr bwMode="auto">
          <a:xfrm>
            <a:off x="4019550" y="1180360"/>
            <a:ext cx="4667250" cy="50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7239" y="1219200"/>
            <a:ext cx="2024281" cy="140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33400" y="5801380"/>
            <a:ext cx="4451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 readings: </a:t>
            </a:r>
          </a:p>
          <a:p>
            <a:r>
              <a:rPr lang="en-US" sz="1400" dirty="0" smtClean="0">
                <a:hlinkClick r:id="rId4"/>
              </a:rPr>
              <a:t>http://www.eia.gov/totalenergy/data/annual/pdf/aer.pdf</a:t>
            </a:r>
            <a:endParaRPr lang="en-US" sz="1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190999"/>
            <a:ext cx="2057400" cy="140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 b="16819"/>
          <a:stretch>
            <a:fillRect/>
          </a:stretch>
        </p:blipFill>
        <p:spPr bwMode="auto">
          <a:xfrm>
            <a:off x="1447799" y="2743199"/>
            <a:ext cx="2057399" cy="137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PG&amp;E Energy sources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2600" y="57150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2"/>
              </a:rPr>
              <a:t>http://www.pge.com/mybusiness/myaccount/explanationofbill/billinserts/</a:t>
            </a:r>
            <a:endParaRPr lang="en-US" sz="1400" dirty="0"/>
          </a:p>
        </p:txBody>
      </p:sp>
      <p:pic>
        <p:nvPicPr>
          <p:cNvPr id="3" name="Picture 4" descr="PG&amp;E's 2010 Electric Power Mix Delivered to Retail Customers"/>
          <p:cNvPicPr>
            <a:picLocks noChangeAspect="1" noChangeArrowheads="1"/>
          </p:cNvPicPr>
          <p:nvPr/>
        </p:nvPicPr>
        <p:blipFill>
          <a:blip r:embed="rId3" cstate="print"/>
          <a:srcRect t="13146"/>
          <a:stretch>
            <a:fillRect/>
          </a:stretch>
        </p:blipFill>
        <p:spPr bwMode="auto">
          <a:xfrm>
            <a:off x="2743200" y="1143000"/>
            <a:ext cx="6016916" cy="3352800"/>
          </a:xfrm>
          <a:prstGeom prst="rect">
            <a:avLst/>
          </a:prstGeom>
          <a:noFill/>
        </p:spPr>
      </p:pic>
      <p:pic>
        <p:nvPicPr>
          <p:cNvPr id="2" name="Picture 2" descr="http://www.pge.com/includes/images/shared/myaccount/explanationofbill/billinserts/PowerMixPie.jpg"/>
          <p:cNvPicPr>
            <a:picLocks noChangeAspect="1" noChangeArrowheads="1"/>
          </p:cNvPicPr>
          <p:nvPr/>
        </p:nvPicPr>
        <p:blipFill>
          <a:blip r:embed="rId4" cstate="print"/>
          <a:srcRect r="21008" b="19814"/>
          <a:stretch>
            <a:fillRect/>
          </a:stretch>
        </p:blipFill>
        <p:spPr bwMode="auto">
          <a:xfrm>
            <a:off x="1066800" y="3048000"/>
            <a:ext cx="3505200" cy="320688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162800" y="1295400"/>
            <a:ext cx="697627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2010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5334000"/>
            <a:ext cx="680507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2011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4589" t="4930" r="2657" b="22345"/>
          <a:stretch>
            <a:fillRect/>
          </a:stretch>
        </p:blipFill>
        <p:spPr bwMode="auto">
          <a:xfrm>
            <a:off x="302342" y="990600"/>
            <a:ext cx="868925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81000"/>
            <a:ext cx="1727014" cy="119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38200"/>
            <a:ext cx="6248400" cy="540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200400" y="381000"/>
            <a:ext cx="4953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/>
              </a:rPr>
              <a:t>http://www.eia.gov/forecasts/aeo/er/pdf/0383er(2012).pdf</a:t>
            </a:r>
            <a:endParaRPr lang="en-US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9636" name="Picture 4" descr="ener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685800"/>
            <a:ext cx="8115300" cy="5410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62000" y="6019800"/>
            <a:ext cx="19014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hlinkClick r:id="rId3"/>
              </a:rPr>
              <a:t>https://flowcharts.llnl.gov/</a:t>
            </a:r>
            <a:endParaRPr lang="en-US" sz="1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766763"/>
            <a:ext cx="7343775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81000"/>
            <a:ext cx="1600200" cy="1110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harcourtbrown.com/wp-content/uploads/Electricity-Trans_Electric-Power-Grid_Fig-61.jpg"/>
          <p:cNvPicPr>
            <a:picLocks noChangeAspect="1" noChangeArrowheads="1"/>
          </p:cNvPicPr>
          <p:nvPr/>
        </p:nvPicPr>
        <p:blipFill>
          <a:blip r:embed="rId2" cstate="print"/>
          <a:srcRect l="1923" t="21428" r="1923" b="5268"/>
          <a:stretch>
            <a:fillRect/>
          </a:stretch>
        </p:blipFill>
        <p:spPr bwMode="auto">
          <a:xfrm>
            <a:off x="838200" y="2514600"/>
            <a:ext cx="7620000" cy="3733800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Utility interest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066800"/>
            <a:ext cx="7772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Generation, Transmission, Distribution, End-Use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Supply side management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Demand side management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" y="846669"/>
            <a:ext cx="8001000" cy="5509200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A. </a:t>
            </a:r>
            <a:r>
              <a:rPr lang="en-US" sz="1600" dirty="0" smtClean="0">
                <a:latin typeface="+mn-lt"/>
              </a:rPr>
              <a:t>Introduction to concept of commercial building energy auditing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Why energy efficiency (EE) is important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Energy use and waste in commercial building operations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Prioritizing energy efficiency over renewable energy generation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B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Ordinances, policies and standards governing commercial building audits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San Francisco Existing Commercial Buildings Performance Ordinance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Other audit standards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C. </a:t>
            </a:r>
            <a:r>
              <a:rPr lang="en-US" sz="1600" dirty="0" smtClean="0">
                <a:latin typeface="+mn-lt"/>
              </a:rPr>
              <a:t>Three ASHRAE audit levels</a:t>
            </a:r>
            <a:endParaRPr lang="en-US" sz="16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Level 1, Basic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Level 2, Intermediate, walk through and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Level 3, Detailed analysis of capital-intensive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D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Developing the scope of work in a commercial building audit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Objectives of the audit, including needed data and resources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Assessment management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Responsibilities of audit team members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E. </a:t>
            </a:r>
            <a:r>
              <a:rPr lang="en-US" sz="1600" dirty="0" smtClean="0">
                <a:latin typeface="+mn-lt"/>
              </a:rPr>
              <a:t>Elements in preliminary analysis of building performance data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Engineering and architectural document review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Geographical and climatic review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Review and analysis of current energy use and costs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Benchmarking procedures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F. </a:t>
            </a:r>
            <a:r>
              <a:rPr lang="en-US" sz="1600" dirty="0" smtClean="0">
                <a:latin typeface="+mn-lt"/>
              </a:rPr>
              <a:t>Factors in on-site building assessment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9. Indoor environmental quality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G. </a:t>
            </a:r>
            <a:r>
              <a:rPr lang="en-US" sz="1600" dirty="0" smtClean="0">
                <a:latin typeface="+mn-lt"/>
              </a:rPr>
              <a:t>Analysis of data collected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Prioritize options based on client criteria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H. Audit completion activities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1. Prepare and present written report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2. Assist with development of implementation plan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4084" y="1828800"/>
            <a:ext cx="553389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09600" y="5725180"/>
            <a:ext cx="777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Source: California Energy Commission— Available at</a:t>
            </a:r>
          </a:p>
          <a:p>
            <a:r>
              <a:rPr lang="en-US" sz="1400" dirty="0" smtClean="0">
                <a:hlinkClick r:id="rId3"/>
              </a:rPr>
              <a:t>http://www.energy.ca.gov/2005publications/CEC-999-2005-007/CEC-999-2005-007.PDF</a:t>
            </a:r>
            <a:r>
              <a:rPr lang="en-US" sz="1400" dirty="0" smtClean="0"/>
              <a:t>, Slide 5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381000" y="6096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Since the mid-1970s, California has pursued an aggressive set of efficiency regulations and utility programs. As a result, </a:t>
            </a:r>
            <a:r>
              <a:rPr lang="en-US" i="1" dirty="0" smtClean="0">
                <a:solidFill>
                  <a:srgbClr val="0070C0"/>
                </a:solidFill>
              </a:rPr>
              <a:t>per capita electricity consumption </a:t>
            </a:r>
            <a:r>
              <a:rPr lang="en-US" dirty="0" smtClean="0">
                <a:solidFill>
                  <a:srgbClr val="0070C0"/>
                </a:solidFill>
              </a:rPr>
              <a:t>has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stabilized in that state, while it continues to grow in the United States as a whole.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For job seekers in the field of energy efficiency (EE)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772400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ASES forecast: 73 million jobs in renewable energy and energy efficiency by Y2030. In 2007 alone, this sector provided 9 million jobs and over $1.045T of revenues in the US.</a:t>
            </a:r>
          </a:p>
          <a:p>
            <a:pPr marL="1371600" lvl="5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i="1" dirty="0" smtClean="0">
                <a:solidFill>
                  <a:srgbClr val="002060"/>
                </a:solidFill>
                <a:latin typeface="+mn-lt"/>
              </a:rPr>
              <a:t>- American Solar Energy Society Report</a:t>
            </a:r>
          </a:p>
          <a:p>
            <a:pPr marL="0" lvl="2" fontAlgn="auto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Energy efficiency investments in the US 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were 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$300B in 2004 and 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are expected 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to exceed $700B annually by Y2030.</a:t>
            </a:r>
          </a:p>
          <a:p>
            <a:pPr marL="1371600" lvl="5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000" i="1" dirty="0" smtClean="0">
                <a:solidFill>
                  <a:srgbClr val="002060"/>
                </a:solidFill>
                <a:latin typeface="+mn-lt"/>
              </a:rPr>
              <a:t>The size of the US Energy Efficiency Market, American Council for Energy Efficient Economy, 2008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002060"/>
                </a:solidFill>
                <a:latin typeface="Calibri" pitchFamily="34" charset="0"/>
              </a:rPr>
              <a:t>A.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Introduction to </a:t>
            </a:r>
            <a:r>
              <a:rPr lang="en-US" sz="2800" dirty="0" smtClean="0">
                <a:latin typeface="+mn-lt"/>
              </a:rPr>
              <a:t>concept of commercial building energy auditing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Why energy efficiency (EE) is important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2. Energy use and waste in commercial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Prioritizing energy efficiency over renewable energy generation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use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679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8674" name="Picture 2" descr="USA CO2 emission sour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850" y="1219200"/>
            <a:ext cx="6229350" cy="473392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810000" y="57912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hlinkClick r:id="rId3"/>
              </a:rPr>
              <a:t>http://www.climatescience.gov/Library/sap/sap2-2/final-report/sap2-2-final-chapter9.pdf</a:t>
            </a:r>
            <a:endParaRPr lang="en-US" sz="1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systems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679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57200" y="1295400"/>
            <a:ext cx="8112548" cy="4764302"/>
            <a:chOff x="457200" y="1447800"/>
            <a:chExt cx="8112548" cy="4764302"/>
          </a:xfrm>
        </p:grpSpPr>
        <p:pic>
          <p:nvPicPr>
            <p:cNvPr id="6656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1447800"/>
              <a:ext cx="8112548" cy="4764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609600" y="1524000"/>
              <a:ext cx="6096000" cy="609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Unit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1200" y="1219200"/>
            <a:ext cx="3429000" cy="5890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2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Energy = Power X Time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t="8753" r="30087" b="59737"/>
          <a:stretch>
            <a:fillRect/>
          </a:stretch>
        </p:blipFill>
        <p:spPr bwMode="auto">
          <a:xfrm>
            <a:off x="1066800" y="1905000"/>
            <a:ext cx="5105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679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3430250"/>
            <a:ext cx="3352800" cy="14465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Energy (work)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- watt-hour (</a:t>
            </a:r>
            <a:r>
              <a:rPr lang="en-US" sz="2000" dirty="0" err="1" smtClean="0">
                <a:solidFill>
                  <a:srgbClr val="002060"/>
                </a:solidFill>
                <a:latin typeface="+mn-lt"/>
              </a:rPr>
              <a:t>Wh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- kilowatt-hour (kWh)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- megawatt-hour (</a:t>
            </a:r>
            <a:r>
              <a:rPr lang="en-US" sz="2000" dirty="0" err="1" smtClean="0">
                <a:solidFill>
                  <a:srgbClr val="002060"/>
                </a:solidFill>
                <a:latin typeface="+mn-lt"/>
              </a:rPr>
              <a:t>MWh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)</a:t>
            </a:r>
            <a:endParaRPr lang="en-US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9600" y="3430250"/>
            <a:ext cx="4038600" cy="14465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Power (rate of energy use)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- watts (W)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- kilowatts (kW)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- megawatts (MW)</a:t>
            </a:r>
            <a:endParaRPr lang="en-US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5096470"/>
            <a:ext cx="2948243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 kWh = 1000 W X 1 hour</a:t>
            </a:r>
          </a:p>
          <a:p>
            <a:r>
              <a:rPr lang="en-US" dirty="0" smtClean="0"/>
              <a:t>1 kWh = 100 W X 10 hours</a:t>
            </a:r>
          </a:p>
          <a:p>
            <a:r>
              <a:rPr lang="en-US" dirty="0" smtClean="0"/>
              <a:t>1 kWh = 10 W X 100 hours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More energy and power units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679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t="11904" r="79130" b="59737"/>
          <a:stretch>
            <a:fillRect/>
          </a:stretch>
        </p:blipFill>
        <p:spPr bwMode="auto">
          <a:xfrm>
            <a:off x="1447800" y="1219200"/>
            <a:ext cx="152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62000" y="2571214"/>
            <a:ext cx="3352800" cy="36009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Energy (work): 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British thermal unit (Btu)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Inch-pound (IP) unit system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- 1 </a:t>
            </a:r>
            <a:r>
              <a:rPr lang="en-US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Wh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3.413 Btu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Therm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- 100,000 Btu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Typical unit for natural gas utility bill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Quad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- 1015 Btu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828800"/>
            <a:ext cx="3810000" cy="43088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Power: 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Btu/h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Heat transfer rate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- 1 W = 3.413 Btu/h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Ton (refrigeration)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- 12,000 Btu/h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Cooling equipment capacity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Equals heat flow to melt one ton of ice in 24 hours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Horsepower (hp)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Motors, fans, pumps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- 1 hp = 0.746 kW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53217" t="11904" r="34261" b="59737"/>
          <a:stretch>
            <a:fillRect/>
          </a:stretch>
        </p:blipFill>
        <p:spPr bwMode="auto">
          <a:xfrm>
            <a:off x="6705600" y="1295400"/>
            <a:ext cx="914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What’s  a Btu?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 l="65116" t="71338" r="9302"/>
          <a:stretch>
            <a:fillRect/>
          </a:stretch>
        </p:blipFill>
        <p:spPr bwMode="auto">
          <a:xfrm>
            <a:off x="6178973" y="4572000"/>
            <a:ext cx="197442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679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447800"/>
            <a:ext cx="4953000" cy="45243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Btu = British Thermal Unit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1 Btu = energy required to raise the temperature of 1 pound of water (about 1 pint) by 1 degree Fahrenheit.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The heat generated by the burning of one match (approximately)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50000" t="8493" r="19767" b="66030"/>
          <a:stretch>
            <a:fillRect/>
          </a:stretch>
        </p:blipFill>
        <p:spPr bwMode="auto">
          <a:xfrm>
            <a:off x="6019800" y="1295399"/>
            <a:ext cx="2245362" cy="129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l="68605" t="33970" r="11628" b="28663"/>
          <a:stretch>
            <a:fillRect/>
          </a:stretch>
        </p:blipFill>
        <p:spPr bwMode="auto">
          <a:xfrm>
            <a:off x="6400800" y="2698376"/>
            <a:ext cx="1447800" cy="187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content equivalencies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3505200"/>
            <a:ext cx="7772400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gallon oil = 138 </a:t>
            </a:r>
            <a:r>
              <a:rPr lang="en-US" sz="15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kBtu</a:t>
            </a:r>
            <a:r>
              <a:rPr lang="en-US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1 lb coal = 12.6 </a:t>
            </a:r>
            <a:r>
              <a:rPr lang="en-US" sz="15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kBtu</a:t>
            </a:r>
            <a:r>
              <a:rPr lang="en-US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1 ft</a:t>
            </a:r>
            <a:r>
              <a:rPr lang="en-US" sz="15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natural gas = 1.0 </a:t>
            </a:r>
            <a:r>
              <a:rPr lang="en-US" sz="15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kBtu</a:t>
            </a:r>
            <a:r>
              <a:rPr lang="en-US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 </a:t>
            </a:r>
            <a:endParaRPr lang="en-US" sz="15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t="10191" b="38854"/>
          <a:stretch>
            <a:fillRect/>
          </a:stretch>
        </p:blipFill>
        <p:spPr bwMode="auto">
          <a:xfrm>
            <a:off x="914400" y="1143000"/>
            <a:ext cx="66960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679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4038600"/>
            <a:ext cx="6055504" cy="216982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1 kWh electricity = 0.07 gal oil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                      = 0.5 lb coal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                      = 7.7 ft</a:t>
            </a:r>
            <a:r>
              <a:rPr lang="en-US" baseline="30000" dirty="0" smtClean="0"/>
              <a:t>3</a:t>
            </a:r>
            <a:r>
              <a:rPr lang="en-US" dirty="0" smtClean="0"/>
              <a:t> natural gas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                      = 1 hour of sunlight on 52 ft</a:t>
            </a:r>
            <a:r>
              <a:rPr lang="en-US" baseline="30000" dirty="0" smtClean="0"/>
              <a:t>2</a:t>
            </a:r>
            <a:r>
              <a:rPr lang="en-US" dirty="0" smtClean="0"/>
              <a:t> surface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                         (~300Btu/hr-ft</a:t>
            </a:r>
            <a:r>
              <a:rPr lang="en-US" baseline="30000" dirty="0" smtClean="0"/>
              <a:t>2</a:t>
            </a:r>
            <a:r>
              <a:rPr lang="en-US" dirty="0" smtClean="0"/>
              <a:t> and 12% PV efficiency)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Site energy vs. source energy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6248400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Site energy: measured at the building meter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kWh electricity = 3,412 Btu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- 1 Btu gas = 1 Btu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Source energy: primary energy input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electricity depending on source (gas, coal, etc)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losses in generation and transmission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- Approx. 3 Btu source energy per 1 Btu site energy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- 1 kWh 10,200 source Btu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-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Natural gas</a:t>
            </a:r>
          </a:p>
          <a:p>
            <a:pPr marL="0" lvl="2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roughly 1.04 Btu source per 1 Btu site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Reading material: </a:t>
            </a:r>
            <a:r>
              <a:rPr lang="en-US" sz="1400" dirty="0" smtClean="0">
                <a:hlinkClick r:id="rId2"/>
              </a:rPr>
              <a:t>http://www.energystar.gov/ia/business/evaluate_performance/site_source.pdf</a:t>
            </a:r>
            <a:r>
              <a:rPr lang="en-US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 l="74732" t="8161" r="7041" b="46956"/>
          <a:stretch>
            <a:fillRect/>
          </a:stretch>
        </p:blipFill>
        <p:spPr bwMode="auto">
          <a:xfrm>
            <a:off x="6477000" y="1295400"/>
            <a:ext cx="1981200" cy="326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679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" y="846669"/>
            <a:ext cx="8001000" cy="5509200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A.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Introduction to concept of commercial building energy auditing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1. Why energy efficiency  (EE) is important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2. Energy use and waste in commercial building operations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3. Prioritizing energy efficiency over renewable energy generation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B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Ordinances, policies and standards governing commercial building audits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San Francisco Existing Commercial Buildings Performance Ordinance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Other audit standards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C. </a:t>
            </a:r>
            <a:r>
              <a:rPr lang="en-US" sz="1600" dirty="0" smtClean="0">
                <a:latin typeface="+mn-lt"/>
              </a:rPr>
              <a:t>Three ASHRAE audit levels</a:t>
            </a:r>
            <a:endParaRPr lang="en-US" sz="16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Level 1, Basic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Level 2, Intermediate, walk through and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Level 3, Detailed analysis of capital-intensive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D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Developing the scope of work in a commercial building audit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Objectives of the audit, including needed data and resources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Assessment management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Responsibilities of audit team members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E. </a:t>
            </a:r>
            <a:r>
              <a:rPr lang="en-US" sz="1600" dirty="0" smtClean="0">
                <a:latin typeface="+mn-lt"/>
              </a:rPr>
              <a:t>Elements in preliminary analysis of building performance data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Engineering and architectural document review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Geographical and climatic review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Review and analysis of current energy use and costs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Benchmarking procedures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F. </a:t>
            </a:r>
            <a:r>
              <a:rPr lang="en-US" sz="1600" dirty="0" smtClean="0">
                <a:latin typeface="+mn-lt"/>
              </a:rPr>
              <a:t>Factors in on-site building assessment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9. Indoor environmental quality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G. </a:t>
            </a:r>
            <a:r>
              <a:rPr lang="en-US" sz="1600" dirty="0" smtClean="0">
                <a:latin typeface="+mn-lt"/>
              </a:rPr>
              <a:t>Analysis of data collected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Prioritize options based on client criteria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H. Audit completion activities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1. Prepare and present written report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2. Assist with development of implementation plan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Site energy vs. source energy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 l="17685" t="11701" r="23666" b="6271"/>
          <a:stretch>
            <a:fillRect/>
          </a:stretch>
        </p:blipFill>
        <p:spPr bwMode="auto">
          <a:xfrm>
            <a:off x="1981200" y="1233487"/>
            <a:ext cx="5181600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679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Commercial electricity use by building type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 l="1820" t="7092" r="2617"/>
          <a:stretch>
            <a:fillRect/>
          </a:stretch>
        </p:blipFill>
        <p:spPr bwMode="auto">
          <a:xfrm>
            <a:off x="609600" y="1600200"/>
            <a:ext cx="80010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0" y="5943600"/>
            <a:ext cx="739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http://www.energy.ca.gov/2006publications/CEC-400-2006-005/CEC-400-2006-005.PDF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1143000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California Commercial End-use Survey</a:t>
            </a:r>
            <a:endParaRPr lang="en-US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Commercial gas usage by building type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 t="7551"/>
          <a:stretch>
            <a:fillRect/>
          </a:stretch>
        </p:blipFill>
        <p:spPr bwMode="auto">
          <a:xfrm>
            <a:off x="381000" y="1600200"/>
            <a:ext cx="8420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0" y="5943600"/>
            <a:ext cx="739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http://www.energy.ca.gov/2006publications/CEC-400-2006-005/CEC-400-2006-005.PDF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1143000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California Commercial End-use Survey</a:t>
            </a:r>
            <a:endParaRPr lang="en-US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Electric usage by end use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 t="6598" r="909"/>
          <a:stretch>
            <a:fillRect/>
          </a:stretch>
        </p:blipFill>
        <p:spPr bwMode="auto">
          <a:xfrm>
            <a:off x="381000" y="1524000"/>
            <a:ext cx="83058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0" y="5943600"/>
            <a:ext cx="739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http://www.energy.ca.gov/2006publications/CEC-400-2006-005/CEC-400-2006-005.PDF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1143000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California Commercial End-use Survey</a:t>
            </a:r>
            <a:endParaRPr lang="en-US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Natural gas usage by end use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 t="8065" r="1515"/>
          <a:stretch>
            <a:fillRect/>
          </a:stretch>
        </p:blipFill>
        <p:spPr bwMode="auto">
          <a:xfrm>
            <a:off x="381000" y="1524000"/>
            <a:ext cx="835818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0" y="5943600"/>
            <a:ext cx="739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http://www.energy.ca.gov/2006publications/CEC-400-2006-005/CEC-400-2006-005.PDF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1143000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California Commercial End-use Survey</a:t>
            </a:r>
            <a:endParaRPr lang="en-US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Electric usage (</a:t>
            </a:r>
            <a:r>
              <a:rPr lang="en-US" sz="26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GWh</a:t>
            </a: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by building type and end use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 t="6034"/>
          <a:stretch>
            <a:fillRect/>
          </a:stretch>
        </p:blipFill>
        <p:spPr bwMode="auto">
          <a:xfrm>
            <a:off x="533400" y="2057400"/>
            <a:ext cx="8124825" cy="356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0" y="5943600"/>
            <a:ext cx="739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http://www.energy.ca.gov/2006publications/CEC-400-2006-005/CEC-400-2006-005.PDF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1143000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California Commercial End-use Survey</a:t>
            </a:r>
            <a:endParaRPr lang="en-US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Natural gas usage (</a:t>
            </a:r>
            <a:r>
              <a:rPr lang="en-US" sz="26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Mtherms</a:t>
            </a: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by building type and end use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 t="7149"/>
          <a:stretch>
            <a:fillRect/>
          </a:stretch>
        </p:blipFill>
        <p:spPr bwMode="auto">
          <a:xfrm>
            <a:off x="533400" y="1600200"/>
            <a:ext cx="7924800" cy="437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0" y="5943600"/>
            <a:ext cx="739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http://www.energy.ca.gov/2006publications/CEC-400-2006-005/CEC-400-2006-005.PDF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1143000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California Commercial End-use Survey</a:t>
            </a:r>
            <a:endParaRPr lang="en-US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California Commercial End-use Survey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5181600" cy="5890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Office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0"/>
            <a:ext cx="5824537" cy="450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5181600" cy="5890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Retail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447800"/>
            <a:ext cx="5662612" cy="468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California Commercial End-use Survey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5181600" cy="5890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School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97430"/>
            <a:ext cx="5943600" cy="488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California Commercial End-use Survey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002060"/>
                </a:solidFill>
                <a:latin typeface="Calibri" pitchFamily="34" charset="0"/>
              </a:rPr>
              <a:t>A.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Introduction to </a:t>
            </a:r>
            <a:r>
              <a:rPr lang="en-US" sz="2800" dirty="0" smtClean="0">
                <a:latin typeface="+mn-lt"/>
              </a:rPr>
              <a:t>concept of commercial building energy auditing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1. Why energy efficiency (EE) is important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2. Energy use and waste in commercial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3. Prioritizing energy efficiency over renewable energy generation</a:t>
            </a:r>
            <a:endParaRPr lang="en-US" sz="2800" dirty="0"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6400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5181600" cy="5890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Restaurant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California Commercial End-use Survey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51816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Food stores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6938" y="1719263"/>
            <a:ext cx="6371070" cy="452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California Commercial End-use Survey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682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Energy use and waste in commercial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5181600" cy="5890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Non-refrigeration warehouse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 l="8046" t="8653" r="16092" b="6550"/>
          <a:stretch>
            <a:fillRect/>
          </a:stretch>
        </p:blipFill>
        <p:spPr bwMode="auto">
          <a:xfrm>
            <a:off x="2438400" y="1981200"/>
            <a:ext cx="5410200" cy="401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California Commercial End-use Survey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002060"/>
                </a:solidFill>
                <a:latin typeface="Calibri" pitchFamily="34" charset="0"/>
              </a:rPr>
              <a:t>A.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Introduction to </a:t>
            </a:r>
            <a:r>
              <a:rPr lang="en-US" sz="2800" dirty="0" smtClean="0">
                <a:latin typeface="+mn-lt"/>
              </a:rPr>
              <a:t>concept of commercial building energy auditing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Why energy efficiency (EE) is important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Energy use and waste in commercial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3. Prioritizing energy efficiency over renewable energy generation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Renewable energy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3352800" cy="4262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 energy coming from natural resources which are renewable: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400" dirty="0" smtClean="0"/>
              <a:t> Solar PV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400" dirty="0" smtClean="0"/>
              <a:t> Geothermal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400" dirty="0" smtClean="0"/>
              <a:t> Wind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400" dirty="0" smtClean="0"/>
              <a:t> </a:t>
            </a:r>
            <a:r>
              <a:rPr lang="en-US" sz="2400" dirty="0" err="1" smtClean="0"/>
              <a:t>Biofuel</a:t>
            </a:r>
            <a:endParaRPr lang="en-US" sz="2400" dirty="0" smtClean="0"/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400" dirty="0" smtClean="0"/>
              <a:t> Solar thermal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en-US" sz="2400" dirty="0" smtClean="0"/>
              <a:t> Hydro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 t="9099"/>
          <a:stretch>
            <a:fillRect/>
          </a:stretch>
        </p:blipFill>
        <p:spPr bwMode="auto">
          <a:xfrm>
            <a:off x="4019550" y="1180360"/>
            <a:ext cx="4667250" cy="50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Renewable energy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074" name="Picture 2" descr="http://upload.wikimedia.org/wikipedia/commons/thumb/6/65/GlobalREPowerCapacity-exHydro-Eng.png/300px-GlobalREPowerCapacity-exHydro-E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5356943" cy="4803395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6452" t="18730" r="9677"/>
          <a:stretch>
            <a:fillRect/>
          </a:stretch>
        </p:blipFill>
        <p:spPr bwMode="auto">
          <a:xfrm>
            <a:off x="6172200" y="1219200"/>
            <a:ext cx="251137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Renewable energy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730" y="1447800"/>
            <a:ext cx="758307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 l="6452" t="18730" r="9677"/>
          <a:stretch>
            <a:fillRect/>
          </a:stretch>
        </p:blipFill>
        <p:spPr bwMode="auto">
          <a:xfrm>
            <a:off x="6023021" y="381000"/>
            <a:ext cx="251137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66800"/>
            <a:ext cx="7945120" cy="511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4572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 comparison 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490" y="446340"/>
            <a:ext cx="8104110" cy="582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461412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9600" y="381000"/>
            <a:ext cx="80010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Renewable energy price has reduced dramatically, but……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002060"/>
                </a:solidFill>
                <a:latin typeface="Calibri" pitchFamily="34" charset="0"/>
              </a:rPr>
              <a:t>A.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Introduction to </a:t>
            </a:r>
            <a:r>
              <a:rPr lang="en-US" sz="2800" dirty="0" smtClean="0">
                <a:latin typeface="+mn-lt"/>
              </a:rPr>
              <a:t>concept of commercial building energy auditing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1. Why energy efficiency (EE) is important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Energy use and waste in commercial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Prioritizing energy efficiency over renewable energy generation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609600"/>
            <a:ext cx="80010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Renewables</a:t>
            </a: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cost more to achieve the same CO2 reduction</a:t>
            </a: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696200" cy="472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419600" y="5895201"/>
            <a:ext cx="4038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http://www.nrdc.org/globalwarming/energy/eeconomy.pdf</a:t>
            </a:r>
            <a:endParaRPr lang="en-US" sz="12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2" cstate="print"/>
          <a:srcRect l="5085" r="3390"/>
          <a:stretch>
            <a:fillRect/>
          </a:stretch>
        </p:blipFill>
        <p:spPr bwMode="auto">
          <a:xfrm>
            <a:off x="381000" y="304800"/>
            <a:ext cx="8382000" cy="635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114800" y="65048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hlinkClick r:id="rId3"/>
              </a:rPr>
              <a:t>http://www.nrdc.org/globalwarming/energy/eeconomy.pdf</a:t>
            </a:r>
            <a:endParaRPr lang="en-US" sz="12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85800"/>
            <a:ext cx="7543800" cy="5047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85800" y="5943600"/>
            <a:ext cx="685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/>
              </a:rPr>
              <a:t>http://www.epa.gov/greenpower/documents/purchasing_guide_for_web.pdf</a:t>
            </a:r>
            <a:endParaRPr lang="en-US" sz="14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574357"/>
            <a:ext cx="7467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Shorter payback period for energy efficiency projects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0" y="1600200"/>
          <a:ext cx="7620000" cy="3605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762000"/>
                <a:gridCol w="838200"/>
                <a:gridCol w="1066800"/>
                <a:gridCol w="762000"/>
                <a:gridCol w="838200"/>
              </a:tblGrid>
              <a:tr h="46566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Project Description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Cost</a:t>
                      </a:r>
                    </a:p>
                    <a:p>
                      <a:pPr algn="ctr"/>
                      <a:r>
                        <a:rPr lang="en-US" sz="1600" dirty="0" smtClean="0"/>
                        <a:t>($)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Rebate </a:t>
                      </a:r>
                    </a:p>
                    <a:p>
                      <a:pPr algn="ctr"/>
                      <a:r>
                        <a:rPr lang="en-US" sz="1600" dirty="0" smtClean="0"/>
                        <a:t>($)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Annual savings($)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Pay-back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ROI</a:t>
                      </a:r>
                      <a:endParaRPr lang="en-US" sz="1600" dirty="0"/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Installed dimmers in alcoves and stairwells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83,034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21,108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46,853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 yrs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73%</a:t>
                      </a:r>
                      <a:endParaRPr lang="en-US" sz="1600" dirty="0"/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Retrofitted variable-freq. drives on main</a:t>
                      </a:r>
                      <a:r>
                        <a:rPr lang="en-US" sz="1600" baseline="0" dirty="0" smtClean="0"/>
                        <a:t> supply fan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73,000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29,400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12,000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3.6 yrs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28%</a:t>
                      </a:r>
                      <a:endParaRPr lang="en-US" sz="1600" dirty="0"/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Installed automated drip irrigation</a:t>
                      </a:r>
                      <a:r>
                        <a:rPr lang="en-US" sz="1600" baseline="0" dirty="0" smtClean="0"/>
                        <a:t> system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3,610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9,001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 yrs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249%</a:t>
                      </a:r>
                      <a:endParaRPr lang="en-US" sz="1600" dirty="0"/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Reduced run-time on parking garage fans to 10 </a:t>
                      </a:r>
                      <a:r>
                        <a:rPr lang="en-US" sz="1600" dirty="0" err="1" smtClean="0"/>
                        <a:t>mins</a:t>
                      </a:r>
                      <a:r>
                        <a:rPr lang="en-US" sz="1600" dirty="0" smtClean="0"/>
                        <a:t> in am/pm rush hours without sacrificing air quality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98,000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instant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48,204%</a:t>
                      </a:r>
                      <a:endParaRPr lang="en-US" sz="1600" dirty="0"/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Installed waterless urinals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35,374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5,396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6,338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4.7 yrs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54102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Source: “Building Optimization: The Value Proposition, ” George Denise, National Conference on Building Commissioning, Newport Beech, Calif., 21 April 2008.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Before Adding, Try Reducing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9829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Prioritizing EE over renewable energy generation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5015" y="1295400"/>
            <a:ext cx="763078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Reading links: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r>
              <a:rPr lang="en-US" sz="2000" dirty="0" smtClean="0"/>
              <a:t>Energy Efficiency and Systems Thinking</a:t>
            </a:r>
          </a:p>
          <a:p>
            <a:r>
              <a:rPr lang="en-US" sz="2000" dirty="0" smtClean="0">
                <a:hlinkClick r:id="rId2"/>
              </a:rPr>
              <a:t>http://www.americanprogress.org/wp-content/uploads/issues/2009/08/pdf/systems_thinking.pdf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The New Energy Economy</a:t>
            </a:r>
          </a:p>
          <a:p>
            <a:r>
              <a:rPr lang="en-US" sz="2000" dirty="0" smtClean="0">
                <a:hlinkClick r:id="rId3"/>
              </a:rPr>
              <a:t>http://www.nrdc.org/globalwarming/energy/eeconomy.pdf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Reducing US GHG Emissions: How much at what cost?</a:t>
            </a:r>
          </a:p>
          <a:p>
            <a:r>
              <a:rPr lang="en-US" sz="2000" dirty="0" smtClean="0">
                <a:hlinkClick r:id="rId4"/>
              </a:rPr>
              <a:t>http://www.c2es.org/docUploads/US_ghg_final_report.pdf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Solar </a:t>
            </a:r>
            <a:r>
              <a:rPr lang="en-US" sz="2000" dirty="0" err="1" smtClean="0"/>
              <a:t>Photovoltaics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http://www.irena.org/DocumentDownloads/Publications/RE_Technologies_Cost_Analysis-SOLAR_PV.pdf</a:t>
            </a:r>
            <a:r>
              <a:rPr lang="en-US" sz="2000" dirty="0" smtClean="0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What is energy efficiency (EE)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1"/>
            <a:ext cx="77724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7030A0"/>
                </a:solidFill>
                <a:latin typeface="+mn-lt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+mn-lt"/>
              </a:rPr>
              <a:t>Using less energy to provide the same service.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7030A0"/>
                </a:solidFill>
                <a:latin typeface="+mn-lt"/>
              </a:rPr>
              <a:t> The goal of efforts to reduce the amount of energy required to provide products and services.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7030A0"/>
                </a:solidFill>
                <a:latin typeface="+mn-lt"/>
              </a:rPr>
              <a:t> Energy efficiency and renewable energy are the twin pillars of sustainable energy policy.</a:t>
            </a:r>
          </a:p>
        </p:txBody>
      </p:sp>
      <p:pic>
        <p:nvPicPr>
          <p:cNvPr id="10242" name="Picture 2" descr="What's Energy Efficiency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724400"/>
            <a:ext cx="7096125" cy="13620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05400" y="5867400"/>
            <a:ext cx="3025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Lawrence Berkeley National Laboratory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CO2/GHG emission getting worse, faster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9704" name="Picture 8" descr="http://envirolaw.com/wp-content/uploads/preliminary_2009_2010_fossil_carbon_emiss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077200" cy="4401584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5326727" y="5867400"/>
            <a:ext cx="3207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3"/>
              </a:rPr>
              <a:t>http://envirolaw.com/ghg-worse-faster/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1722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Climate change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9702" name="Picture 6" descr="http://www.sflorg.com/ear/wp-content/uploads/2008/03/china_pol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8654" y="3581400"/>
            <a:ext cx="3360046" cy="219075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732867" y="5867400"/>
            <a:ext cx="19539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hlinkClick r:id="rId3"/>
              </a:rPr>
              <a:t>http://www.sflorg.com/ear/</a:t>
            </a:r>
            <a:endParaRPr lang="en-US" sz="1200" dirty="0"/>
          </a:p>
        </p:txBody>
      </p:sp>
      <p:pic>
        <p:nvPicPr>
          <p:cNvPr id="54276" name="Picture 4" descr="http://www.onesky.ca/images/uploads/content-images/arctic_ssmi1979-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19200"/>
            <a:ext cx="3469879" cy="458152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79147" y="5791200"/>
            <a:ext cx="2983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Arctic Climate Change Assessment</a:t>
            </a:r>
          </a:p>
          <a:p>
            <a:r>
              <a:rPr lang="en-US" sz="1400" dirty="0" smtClean="0">
                <a:hlinkClick r:id="rId5"/>
              </a:rPr>
              <a:t>http://amap.no/acia/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724400" y="1371600"/>
            <a:ext cx="3865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reading materials: </a:t>
            </a:r>
          </a:p>
          <a:p>
            <a:r>
              <a:rPr lang="en-US" dirty="0" smtClean="0">
                <a:hlinkClick r:id="rId6"/>
              </a:rPr>
              <a:t>http://iefworld.org/climate_what.html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1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 Capita and Total Carbon Dioxide Emissions, 2005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896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Why energy efficiency (EE) important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55302" name="Picture 6" descr="Per Capita and Total Carbon Dioxide Emissions, 2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6934200" cy="470131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286000" y="1143000"/>
            <a:ext cx="6155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CO2 emission in tons per person                          Total CO2 emissions in million tons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457200" y="61238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hlinkClick r:id="rId3"/>
              </a:rPr>
              <a:t>http://www.china-profile.com/data/fig_co2-emissions_3.htm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9077</TotalTime>
  <Words>2573</Words>
  <Application>Microsoft Office PowerPoint</Application>
  <PresentationFormat>On-screen Show (4:3)</PresentationFormat>
  <Paragraphs>415</Paragraphs>
  <Slides>54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Wendy L. Miller</cp:lastModifiedBy>
  <cp:revision>101</cp:revision>
  <dcterms:created xsi:type="dcterms:W3CDTF">2012-07-02T05:20:48Z</dcterms:created>
  <dcterms:modified xsi:type="dcterms:W3CDTF">2012-10-24T18:04:25Z</dcterms:modified>
</cp:coreProperties>
</file>