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6" r:id="rId2"/>
    <p:sldId id="330" r:id="rId3"/>
    <p:sldId id="258" r:id="rId4"/>
    <p:sldId id="277" r:id="rId5"/>
    <p:sldId id="347" r:id="rId6"/>
    <p:sldId id="346" r:id="rId7"/>
    <p:sldId id="348" r:id="rId8"/>
    <p:sldId id="331" r:id="rId9"/>
    <p:sldId id="328" r:id="rId10"/>
    <p:sldId id="349" r:id="rId11"/>
    <p:sldId id="332" r:id="rId12"/>
    <p:sldId id="333" r:id="rId13"/>
    <p:sldId id="351" r:id="rId14"/>
    <p:sldId id="352" r:id="rId15"/>
    <p:sldId id="353" r:id="rId16"/>
    <p:sldId id="355" r:id="rId17"/>
    <p:sldId id="354" r:id="rId18"/>
    <p:sldId id="356" r:id="rId19"/>
    <p:sldId id="357" r:id="rId20"/>
    <p:sldId id="358" r:id="rId21"/>
    <p:sldId id="359" r:id="rId22"/>
    <p:sldId id="367" r:id="rId23"/>
    <p:sldId id="360" r:id="rId24"/>
    <p:sldId id="361" r:id="rId25"/>
    <p:sldId id="371" r:id="rId26"/>
    <p:sldId id="362" r:id="rId27"/>
    <p:sldId id="368" r:id="rId28"/>
    <p:sldId id="372" r:id="rId29"/>
    <p:sldId id="373" r:id="rId30"/>
    <p:sldId id="374" r:id="rId31"/>
    <p:sldId id="369" r:id="rId32"/>
    <p:sldId id="375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2" autoAdjust="0"/>
    <p:restoredTop sz="94783" autoAdjust="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Introduction to Lighting Systems and Controls                                        Course No. ENRG54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23FDA76-0272-4E67-B0FC-6A1C779C73CF}" type="datetimeFigureOut">
              <a:rPr lang="en-US"/>
              <a:pPr>
                <a:defRPr/>
              </a:pPr>
              <a:t>11/22/2012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A. Introduction to Fundamentals of Lighting                                      Slide No. A.1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2C3713-6C58-484A-832B-27798C4A71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8352215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Introduction to Lighting Systems and Controls                                        Course No. ENRG54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2A57C48-6032-4B84-9EF5-EB6F5603C77F}" type="datetimeFigureOut">
              <a:rPr lang="en-US"/>
              <a:pPr>
                <a:defRPr/>
              </a:pPr>
              <a:t>11/22/2012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A. Introduction to Fundamentals of Lighting                                      Slide No. A.1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7A7E6FF-495B-49EC-8C49-7D17734085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1827592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60136-53EB-44A8-A773-863655CF425A}" type="datetime1">
              <a:rPr lang="en-US"/>
              <a:pPr>
                <a:defRPr/>
              </a:pPr>
              <a:t>11/22/2012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8D30A-AD37-4D5C-956A-178ED26733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3B01FE-2EFA-4211-87E8-0E74DF458611}" type="datetime1">
              <a:rPr lang="en-US"/>
              <a:pPr>
                <a:defRPr/>
              </a:pPr>
              <a:t>11/22/2012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59F44-2AC9-4BC4-A87E-943B95A543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93FB7-73A4-4CEA-BD15-0C192F417CFA}" type="datetime1">
              <a:rPr lang="en-US"/>
              <a:pPr>
                <a:defRPr/>
              </a:pPr>
              <a:t>11/22/2012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09861-50A4-43C1-910C-8B0DE0F972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E9756-E427-4CCC-B42B-2927F7684862}" type="datetime1">
              <a:rPr lang="en-US"/>
              <a:pPr>
                <a:defRPr/>
              </a:pPr>
              <a:t>11/22/2012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804D3-B501-4860-BED5-36207180A9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F3181-BCD2-41CA-B696-63CE332C861C}" type="datetime1">
              <a:rPr lang="en-US"/>
              <a:pPr>
                <a:defRPr/>
              </a:pPr>
              <a:t>11/22/2012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F5FD3-10C5-4554-A7A0-3FFA67E2DA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15D6E-27B8-4E3E-A178-22D200890FAA}" type="datetime1">
              <a:rPr lang="en-US"/>
              <a:pPr>
                <a:defRPr/>
              </a:pPr>
              <a:t>11/22/2012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1799D-2852-4531-BCB5-78677EA1C5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88C04-1C6E-44EC-B231-45856FE6EB79}" type="datetime1">
              <a:rPr lang="en-US"/>
              <a:pPr>
                <a:defRPr/>
              </a:pPr>
              <a:t>11/22/2012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86EEA-FBA1-4683-82BD-DFFBFE080C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0773A-691A-4AFB-AC9B-DF8DC8B4E898}" type="datetime1">
              <a:rPr lang="en-US"/>
              <a:pPr>
                <a:defRPr/>
              </a:pPr>
              <a:t>11/22/2012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7C1C6-3E42-4978-9040-84FDA77E97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8740E-4755-4AC1-9881-17545B921F62}" type="datetime1">
              <a:rPr lang="en-US"/>
              <a:pPr>
                <a:defRPr/>
              </a:pPr>
              <a:t>11/22/2012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AAB19-BB8A-480F-B330-6B33794490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1B7AC-B6ED-42DC-97EE-8F37A451F6F9}" type="datetime1">
              <a:rPr lang="en-US"/>
              <a:pPr>
                <a:defRPr/>
              </a:pPr>
              <a:t>11/22/2012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45E9D-4716-46E8-A958-145F99A53A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2BA6E-7FC1-46D0-9662-BC805EBC3794}" type="datetime1">
              <a:rPr lang="en-US"/>
              <a:pPr>
                <a:defRPr/>
              </a:pPr>
              <a:t>11/22/2012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8F042-DE36-4021-9A87-5C419CD787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5E34CF4-7EBA-4187-BC33-997591D3932F}" type="datetime1">
              <a:rPr lang="en-US"/>
              <a:pPr>
                <a:defRPr/>
              </a:pPr>
              <a:t>11/22/2012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834A40A-E242-41CD-B93C-86B25223FB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ali.ashrae.biz/2012winterconferencecourses/std90-1envelope/Complying_90-1-2010_Env_Ltg_Chicago_2012_Final_Slides.pdf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ali.ashrae.biz/2012winterconferencecourses/std90-1envelope/Complying_90-1-2010_Env_Ltg_Chicago_2012_Final_Slides.pdf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ali.ashrae.biz/2012winterconferencecourses/std90-1envelope/Complying_90-1-2010_Env_Ltg_Chicago_2012_Final_Slides.pdf" TargetMode="Externa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ali.ashrae.biz/2012winterconferencecourses/std90-1envelope/Complying_90-1-2010_Env_Ltg_Chicago_2012_Final_Slides.pdf" TargetMode="Externa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ali.ashrae.biz/2012winterconferencecourses/std90-1envelope/Complying_90-1-2010_Env_Ltg_Chicago_2012_Final_Slides.pdf" TargetMode="Externa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ali.ashrae.biz/2012winterconferencecourses/std90-1envelope/Complying_90-1-2010_Env_Ltg_Chicago_2012_Final_Slides.pdf" TargetMode="Externa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ali.ashrae.biz/2012winterconferencecourses/std90-1envelope/Complying_90-1-2010_Env_Ltg_Chicago_2012_Final_Slides.pdf" TargetMode="Externa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ali.ashrae.biz/2012winterconferencecourses/std90-1envelope/Complying_90-1-2010_Env_Ltg_Chicago_2012_Final_Slides.pdf" TargetMode="Externa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://ali.ashrae.biz/2012winterconferencecourses/std90-1envelope/Complying_90-1-2010_Env_Ltg_Chicago_2012_Final_Slides.pdf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://ali.ashrae.biz/2012winterconferencecourses/std90-1envelope/Complying_90-1-2010_Env_Ltg_Chicago_2012_Final_Slides.pdf" TargetMode="Externa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://ali.ashrae.biz/2012winterconferencecourses/std90-1envelope/Complying_90-1-2010_Env_Ltg_Chicago_2012_Final_Slides.pdf" TargetMode="Externa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ali.ashrae.biz/2012winterconferencecourses/std90-1envelope/Complying_90-1-2010_Env_Ltg_Chicago_2012_Final_Slides.pdf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ohnderbyshire.com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TextBox 8"/>
          <p:cNvSpPr txBox="1">
            <a:spLocks noChangeArrowheads="1"/>
          </p:cNvSpPr>
          <p:nvPr/>
        </p:nvSpPr>
        <p:spPr bwMode="auto">
          <a:xfrm>
            <a:off x="685800" y="1447800"/>
            <a:ext cx="7620000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>
                <a:solidFill>
                  <a:srgbClr val="0070C0"/>
                </a:solidFill>
                <a:latin typeface="Calibri" pitchFamily="34" charset="0"/>
              </a:rPr>
              <a:t>Introduction to </a:t>
            </a:r>
            <a:r>
              <a:rPr lang="en-US" sz="4000" dirty="0" smtClean="0">
                <a:solidFill>
                  <a:srgbClr val="0070C0"/>
                </a:solidFill>
                <a:latin typeface="Calibri" pitchFamily="34" charset="0"/>
              </a:rPr>
              <a:t>Commercial Building Audits</a:t>
            </a:r>
            <a:endParaRPr lang="en-US" sz="4000" dirty="0">
              <a:solidFill>
                <a:srgbClr val="0070C0"/>
              </a:solidFill>
              <a:latin typeface="Calibri" pitchFamily="34" charset="0"/>
            </a:endParaRPr>
          </a:p>
          <a:p>
            <a:pPr algn="ctr"/>
            <a:endParaRPr lang="en-US" sz="4000" dirty="0">
              <a:latin typeface="Calibri" pitchFamily="34" charset="0"/>
            </a:endParaRPr>
          </a:p>
          <a:p>
            <a:pPr algn="ctr"/>
            <a:r>
              <a:rPr lang="en-US" sz="2800" dirty="0">
                <a:latin typeface="Calibri" pitchFamily="34" charset="0"/>
              </a:rPr>
              <a:t>Course No. ENRG </a:t>
            </a:r>
            <a:r>
              <a:rPr lang="en-US" sz="2800" dirty="0" smtClean="0">
                <a:latin typeface="Calibri" pitchFamily="34" charset="0"/>
              </a:rPr>
              <a:t>50</a:t>
            </a:r>
            <a:endParaRPr lang="en-US" sz="28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81001"/>
            <a:ext cx="82296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Occupant interviews and assessment of building operations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98676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Occupant interviews and assessment of building operations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95401"/>
            <a:ext cx="8077200" cy="2769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C00000"/>
                </a:solidFill>
                <a:latin typeface="+mn-lt"/>
              </a:rPr>
              <a:t>What questions should be asked?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C00000"/>
                </a:solidFill>
                <a:latin typeface="+mn-lt"/>
              </a:rPr>
              <a:t> 	Homework of Chapter D, you have already generate a questionnaire for on-line energy interview. 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C00000"/>
                </a:solidFill>
                <a:latin typeface="+mn-lt"/>
              </a:rPr>
              <a:t>	Practice to ask those questions to the facility manager and finish the questionnaire report.   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endParaRPr lang="en-US" sz="2400" dirty="0" smtClean="0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0" name="TextBox 8"/>
          <p:cNvSpPr txBox="1">
            <a:spLocks noChangeArrowheads="1"/>
          </p:cNvSpPr>
          <p:nvPr/>
        </p:nvSpPr>
        <p:spPr bwMode="auto">
          <a:xfrm>
            <a:off x="762000" y="908477"/>
            <a:ext cx="7620000" cy="5339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F. </a:t>
            </a: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Factors in on-site building assessment</a:t>
            </a:r>
            <a:endParaRPr lang="en-US" sz="2800" dirty="0">
              <a:solidFill>
                <a:srgbClr val="002060"/>
              </a:solidFill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1. Common safety hazards and field safety techniques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2. Occupant interviews and assessment of building operations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3. Building envelope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4. Electrical systems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5. HVAC&amp;R systems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6. Lighting systems and use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7. Miscellaneous other energy use systems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8. Domestic water systems and use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9. Indoor environmental quality</a:t>
            </a: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Calibri" pitchFamily="34" charset="0"/>
              </a:rPr>
              <a:t>Introduction to </a:t>
            </a:r>
            <a:r>
              <a:rPr lang="en-US" dirty="0" smtClean="0">
                <a:solidFill>
                  <a:srgbClr val="0070C0"/>
                </a:solidFill>
                <a:latin typeface="Calibri" pitchFamily="34" charset="0"/>
              </a:rPr>
              <a:t>Commercial Building Audits</a:t>
            </a:r>
            <a:endParaRPr lang="en-US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81001"/>
            <a:ext cx="82296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Building envelope system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0861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Building envelope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28074"/>
          <a:stretch>
            <a:fillRect/>
          </a:stretch>
        </p:blipFill>
        <p:spPr bwMode="auto">
          <a:xfrm>
            <a:off x="762000" y="2057400"/>
            <a:ext cx="7731964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85800" y="1219200"/>
            <a:ext cx="54040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Opaque enclosure – wall, roof, floor</a:t>
            </a:r>
          </a:p>
          <a:p>
            <a:r>
              <a:rPr lang="en-US" dirty="0" smtClean="0"/>
              <a:t>Fenestration – windows, skylights, shading devices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81001"/>
            <a:ext cx="82296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Opaque classes of construction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0861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Building envelope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l="19375" t="18000" r="11250" b="8000"/>
          <a:stretch>
            <a:fillRect/>
          </a:stretch>
        </p:blipFill>
        <p:spPr bwMode="auto">
          <a:xfrm>
            <a:off x="914400" y="1143000"/>
            <a:ext cx="7467600" cy="497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533400" y="5867400"/>
            <a:ext cx="3657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>
                <a:hlinkClick r:id="rId3"/>
              </a:rPr>
              <a:t>http://ali.ashrae.biz/2012winterconferencecourses/std90-1envelope/Complying_90-1-2010_Env_Ltg_Chicago_2012_Final_Slides.pdf</a:t>
            </a:r>
            <a:endParaRPr lang="en-US" sz="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9375" t="23000" r="10000" b="7000"/>
          <a:stretch>
            <a:fillRect/>
          </a:stretch>
        </p:blipFill>
        <p:spPr bwMode="auto">
          <a:xfrm>
            <a:off x="152400" y="1143000"/>
            <a:ext cx="86106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81001"/>
            <a:ext cx="82296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Opaque classes of construction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0861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Building envelope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3400" y="5867400"/>
            <a:ext cx="3657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>
                <a:hlinkClick r:id="rId3"/>
              </a:rPr>
              <a:t>http://ali.ashrae.biz/2012winterconferencecourses/std90-1envelope/Complying_90-1-2010_Env_Ltg_Chicago_2012_Final_Slides.pdf</a:t>
            </a:r>
            <a:endParaRPr lang="en-US" sz="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81001"/>
            <a:ext cx="82296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ASHRAE Standard 90.1 – Envelope classifications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0861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Building envelope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3400" y="5867400"/>
            <a:ext cx="3657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>
                <a:hlinkClick r:id="rId2"/>
              </a:rPr>
              <a:t>http://ali.ashrae.biz/2012winterconferencecourses/std90-1envelope/Complying_90-1-2010_Env_Ltg_Chicago_2012_Final_Slides.pdf</a:t>
            </a:r>
            <a:endParaRPr lang="en-US" sz="800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 l="6540" t="24572" r="3766"/>
          <a:stretch>
            <a:fillRect/>
          </a:stretch>
        </p:blipFill>
        <p:spPr bwMode="auto">
          <a:xfrm>
            <a:off x="838200" y="1524000"/>
            <a:ext cx="7315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81001"/>
            <a:ext cx="82296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Indirectly conditioned space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0861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Building envelope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3400" y="5867400"/>
            <a:ext cx="3657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>
                <a:hlinkClick r:id="rId2"/>
              </a:rPr>
              <a:t>http://ali.ashrae.biz/2012winterconferencecourses/std90-1envelope/Complying_90-1-2010_Env_Ltg_Chicago_2012_Final_Slides.pdf</a:t>
            </a:r>
            <a:endParaRPr lang="en-US" sz="8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 t="11319" r="7000"/>
          <a:stretch>
            <a:fillRect/>
          </a:stretch>
        </p:blipFill>
        <p:spPr bwMode="auto">
          <a:xfrm>
            <a:off x="609600" y="1295400"/>
            <a:ext cx="7086600" cy="4423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81001"/>
            <a:ext cx="82296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Opaque enclosure heat transfer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0861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Building envelope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9601" y="1371600"/>
            <a:ext cx="4038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zh-CN" dirty="0" smtClean="0"/>
              <a:t> R-value</a:t>
            </a:r>
          </a:p>
          <a:p>
            <a:r>
              <a:rPr lang="en-US" dirty="0" smtClean="0"/>
              <a:t>   - Thermal resistance</a:t>
            </a:r>
          </a:p>
          <a:p>
            <a:r>
              <a:rPr lang="en-US" dirty="0" smtClean="0"/>
              <a:t>   - Add layers for total </a:t>
            </a:r>
            <a:r>
              <a:rPr lang="en-US" dirty="0" smtClean="0"/>
              <a:t>R-value</a:t>
            </a:r>
          </a:p>
          <a:p>
            <a:r>
              <a:rPr lang="en-US" dirty="0" smtClean="0"/>
              <a:t> </a:t>
            </a:r>
            <a:r>
              <a:rPr lang="en-US" dirty="0" smtClean="0"/>
              <a:t>  - Larger R-value has greater thermal resistance</a:t>
            </a:r>
            <a:endParaRPr lang="en-US" dirty="0" smtClean="0"/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U-factor</a:t>
            </a:r>
          </a:p>
          <a:p>
            <a:r>
              <a:rPr lang="en-US" dirty="0" smtClean="0"/>
              <a:t>   - Thermal transmittance</a:t>
            </a:r>
          </a:p>
          <a:p>
            <a:r>
              <a:rPr lang="en-US" dirty="0" smtClean="0"/>
              <a:t>   - = 1/R-value</a:t>
            </a:r>
          </a:p>
          <a:p>
            <a:r>
              <a:rPr lang="en-US" dirty="0" smtClean="0"/>
              <a:t>   - IP unites = Btu/hr-°F-ft</a:t>
            </a:r>
            <a:r>
              <a:rPr lang="en-US" baseline="30000" dirty="0" smtClean="0"/>
              <a:t>2</a:t>
            </a:r>
          </a:p>
          <a:p>
            <a:r>
              <a:rPr lang="en-US" dirty="0" smtClean="0"/>
              <a:t>   - SI units = W/°C-m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4339203" y="1598474"/>
            <a:ext cx="4195197" cy="3659326"/>
            <a:chOff x="4038600" y="1371600"/>
            <a:chExt cx="4195197" cy="3659326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46781" t="9825" b="32845"/>
            <a:stretch>
              <a:fillRect/>
            </a:stretch>
          </p:blipFill>
          <p:spPr bwMode="auto">
            <a:xfrm>
              <a:off x="4419600" y="1371600"/>
              <a:ext cx="3814197" cy="274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4038600" y="3276600"/>
              <a:ext cx="2057400" cy="175432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U-Factor is the rate of heat flow in Btu/h through one ft</a:t>
              </a:r>
              <a:r>
                <a:rPr lang="en-US" baseline="30000" dirty="0" smtClean="0"/>
                <a:t>2</a:t>
              </a:r>
              <a:r>
                <a:rPr lang="en-US" dirty="0" smtClean="0"/>
                <a:t> area when one side is 1° F warmer</a:t>
              </a:r>
              <a:endParaRPr lang="en-US" dirty="0"/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81001"/>
            <a:ext cx="82296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U-Factor calculation – concrete floor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0861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Building envelope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t="7912" r="7979" b="4063"/>
          <a:stretch>
            <a:fillRect/>
          </a:stretch>
        </p:blipFill>
        <p:spPr bwMode="auto">
          <a:xfrm>
            <a:off x="228600" y="1219200"/>
            <a:ext cx="77724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81001"/>
            <a:ext cx="82296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U-Factor calculation – wood framed wall – parallel path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0861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Building envelope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t="8646" r="6530"/>
          <a:stretch>
            <a:fillRect/>
          </a:stretch>
        </p:blipFill>
        <p:spPr bwMode="auto">
          <a:xfrm>
            <a:off x="685800" y="1219200"/>
            <a:ext cx="71628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85800" y="846669"/>
            <a:ext cx="8001000" cy="5570756"/>
          </a:xfrm>
          <a:prstGeom prst="rect">
            <a:avLst/>
          </a:prstGeom>
          <a:noFill/>
        </p:spPr>
        <p:txBody>
          <a:bodyPr wrap="square" numCol="2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rgbClr val="0070C0"/>
                </a:solidFill>
                <a:latin typeface="+mn-lt"/>
              </a:rPr>
              <a:t>Outline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A. </a:t>
            </a:r>
            <a:r>
              <a:rPr lang="en-US" sz="1600" dirty="0" smtClean="0">
                <a:latin typeface="+mn-lt"/>
              </a:rPr>
              <a:t>Introduction to concept of commercial building energy auditing</a:t>
            </a:r>
            <a:endParaRPr lang="en-US" sz="16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Why energy efficiency (EE) is important</a:t>
            </a:r>
            <a:endParaRPr lang="en-US" sz="1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Energy use and waste in commercial building operations</a:t>
            </a:r>
            <a:endParaRPr lang="en-US" sz="1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Prioritizing energy efficiency over renewable energy generation</a:t>
            </a:r>
            <a:endParaRPr lang="en-US" sz="1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latin typeface="+mn-lt"/>
              </a:rPr>
              <a:t>B</a:t>
            </a:r>
            <a:r>
              <a:rPr lang="en-US" sz="1600" dirty="0">
                <a:latin typeface="+mn-lt"/>
              </a:rPr>
              <a:t>. </a:t>
            </a:r>
            <a:r>
              <a:rPr lang="en-US" sz="1600" dirty="0" smtClean="0">
                <a:latin typeface="+mn-lt"/>
              </a:rPr>
              <a:t>Ordinances, policies and standards governing commercial building audits</a:t>
            </a:r>
            <a:endParaRPr lang="en-US" sz="16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San Francisco Existing Commercial Buildings Performance Ordinance</a:t>
            </a:r>
            <a:endParaRPr lang="en-US" sz="1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State of California energy goals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ASHRAE standards, including Building Energy Assessment Professional (BEAP)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4. Other audit standards</a:t>
            </a:r>
            <a:endParaRPr lang="en-US" sz="1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C. </a:t>
            </a:r>
            <a:r>
              <a:rPr lang="en-US" sz="1600" dirty="0" smtClean="0">
                <a:latin typeface="+mn-lt"/>
              </a:rPr>
              <a:t>Three ASHRAE audit levels</a:t>
            </a:r>
            <a:endParaRPr lang="en-US" sz="1600" dirty="0">
              <a:latin typeface="+mn-lt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Preliminary energy use analysis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Level 1, Walk-through analysis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Level 2, Intermediate, energy survey and energy analysis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4. Level 3, Detailed analysis of capital-intensive modifications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latin typeface="+mn-lt"/>
              </a:rPr>
              <a:t>D</a:t>
            </a:r>
            <a:r>
              <a:rPr lang="en-US" sz="1600" dirty="0">
                <a:latin typeface="+mn-lt"/>
              </a:rPr>
              <a:t>. </a:t>
            </a:r>
            <a:r>
              <a:rPr lang="en-US" sz="1600" dirty="0" smtClean="0">
                <a:latin typeface="+mn-lt"/>
              </a:rPr>
              <a:t>Developing the scope of work in a commercial building audit</a:t>
            </a:r>
            <a:endParaRPr lang="en-US" sz="16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Objectives of the audit, including needed data and resources</a:t>
            </a:r>
            <a:endParaRPr lang="en-US" sz="1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Assessment management</a:t>
            </a:r>
            <a:endParaRPr lang="en-US" sz="1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Responsibilities of audit team members</a:t>
            </a:r>
            <a:endParaRPr lang="en-US" sz="1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E. </a:t>
            </a:r>
            <a:r>
              <a:rPr lang="en-US" sz="1600" dirty="0" smtClean="0">
                <a:latin typeface="+mn-lt"/>
              </a:rPr>
              <a:t>Elements in preliminary analysis of building performance data</a:t>
            </a:r>
            <a:endParaRPr lang="en-US" sz="16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Engineering and architectural document review</a:t>
            </a:r>
            <a:endParaRPr lang="en-US" sz="12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Geographical and climatic review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Review and analysis of current energy use and costs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4. Benchmarking procedures</a:t>
            </a:r>
            <a:endParaRPr lang="en-US" sz="1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rgbClr val="FF0000"/>
                </a:solidFill>
                <a:latin typeface="+mn-lt"/>
              </a:rPr>
              <a:t>F. </a:t>
            </a:r>
            <a:r>
              <a:rPr lang="en-US" sz="1600" dirty="0" smtClean="0">
                <a:solidFill>
                  <a:srgbClr val="FF0000"/>
                </a:solidFill>
                <a:latin typeface="+mn-lt"/>
              </a:rPr>
              <a:t>Factors in on-site building assessment</a:t>
            </a:r>
            <a:endParaRPr lang="en-US" sz="1600" dirty="0">
              <a:solidFill>
                <a:srgbClr val="FF0000"/>
              </a:solidFill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  <a:latin typeface="+mn-lt"/>
              </a:rPr>
              <a:t>1. Common safety hazards and field safety techniques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  <a:latin typeface="+mn-lt"/>
              </a:rPr>
              <a:t>2. Occupant interviews and assessment of building operations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  <a:latin typeface="+mn-lt"/>
              </a:rPr>
              <a:t>3. Building envelope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  <a:latin typeface="+mn-lt"/>
              </a:rPr>
              <a:t>4. Electrical systems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  <a:latin typeface="+mn-lt"/>
              </a:rPr>
              <a:t>5. HVAC&amp;R systems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  <a:latin typeface="+mn-lt"/>
              </a:rPr>
              <a:t>6. Lighting systems and use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  <a:latin typeface="+mn-lt"/>
              </a:rPr>
              <a:t>7. Miscellaneous other energy use systems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  <a:latin typeface="+mn-lt"/>
              </a:rPr>
              <a:t>8. Domestic water systems and use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  <a:latin typeface="+mn-lt"/>
              </a:rPr>
              <a:t>9. Indoor environmental quality</a:t>
            </a:r>
            <a:endParaRPr lang="en-US" sz="1200" dirty="0">
              <a:solidFill>
                <a:srgbClr val="FF000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G. </a:t>
            </a:r>
            <a:r>
              <a:rPr lang="en-US" sz="1600" dirty="0" smtClean="0">
                <a:latin typeface="+mn-lt"/>
              </a:rPr>
              <a:t>Analysis of data collected</a:t>
            </a:r>
            <a:endParaRPr lang="en-US" sz="1600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Identify opportunities for efficiency improvement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Calculate value of efficiency improvements and return on investment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3. Prioritize options based on client criteria</a:t>
            </a:r>
            <a:endParaRPr lang="en-US" sz="1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latin typeface="+mn-lt"/>
              </a:rPr>
              <a:t>H. Audit completion activities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1. Prepare and present written report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</a:rPr>
              <a:t>2. Assist with development of implementation plan</a:t>
            </a:r>
            <a:endParaRPr lang="en-US" sz="12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077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Calibri" pitchFamily="34" charset="0"/>
              </a:rPr>
              <a:t>Introduction to </a:t>
            </a:r>
            <a:r>
              <a:rPr lang="en-US" dirty="0" smtClean="0">
                <a:solidFill>
                  <a:srgbClr val="0070C0"/>
                </a:solidFill>
                <a:latin typeface="Calibri" pitchFamily="34" charset="0"/>
              </a:rPr>
              <a:t>Commercial Building Audits</a:t>
            </a:r>
            <a:endParaRPr lang="en-US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3078" name="Rectangle 9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81001"/>
            <a:ext cx="82296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U-Factor calculation – steel framed wall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0861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Building envelope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t="7895"/>
          <a:stretch>
            <a:fillRect/>
          </a:stretch>
        </p:blipFill>
        <p:spPr bwMode="auto">
          <a:xfrm>
            <a:off x="838200" y="1219200"/>
            <a:ext cx="7315200" cy="4726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81001"/>
            <a:ext cx="82296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Application of U-Factor calculation methods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0861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Building envelope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t="8079" r="3486"/>
          <a:stretch>
            <a:fillRect/>
          </a:stretch>
        </p:blipFill>
        <p:spPr bwMode="auto">
          <a:xfrm>
            <a:off x="609600" y="1219200"/>
            <a:ext cx="7501466" cy="4862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81001"/>
            <a:ext cx="82296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Fenestration prescriptive requirements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0861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Building envelope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3400" y="5867400"/>
            <a:ext cx="3657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>
                <a:hlinkClick r:id="rId2"/>
              </a:rPr>
              <a:t>http://ali.ashrae.biz/2012winterconferencecourses/std90-1envelope/Complying_90-1-2010_Env_Ltg_Chicago_2012_Final_Slides.pdf</a:t>
            </a:r>
            <a:endParaRPr lang="en-US" sz="800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 l="25625" t="39000" r="19375" b="10000"/>
          <a:stretch>
            <a:fillRect/>
          </a:stretch>
        </p:blipFill>
        <p:spPr bwMode="auto">
          <a:xfrm>
            <a:off x="990600" y="1371599"/>
            <a:ext cx="7086600" cy="4107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81001"/>
            <a:ext cx="82296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Fenestration &amp; doors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0861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Building envelope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8201" y="1524000"/>
            <a:ext cx="7162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following are mandatory provisions for fenestration and doors: </a:t>
            </a:r>
          </a:p>
          <a:p>
            <a:r>
              <a:rPr lang="en-US" sz="2400" dirty="0" smtClean="0"/>
              <a:t> 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dirty="0" smtClean="0"/>
              <a:t>Rating of fenestration products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dirty="0" smtClean="0"/>
              <a:t>Labeling of fenestration products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dirty="0" smtClean="0"/>
              <a:t>Labeling of doors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dirty="0" smtClean="0"/>
              <a:t>U-factor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dirty="0" smtClean="0"/>
              <a:t>Solar heat gain coefficient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dirty="0" smtClean="0"/>
              <a:t>Visible light transmittance</a:t>
            </a:r>
            <a:endParaRPr lang="en-US" sz="24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81001"/>
            <a:ext cx="82296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Fenestration &amp; Doors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0861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Building envelope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0" y="1447800"/>
            <a:ext cx="38862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NFRC-National Fenestration Rating Council:</a:t>
            </a:r>
          </a:p>
          <a:p>
            <a:r>
              <a:rPr lang="en-US" sz="2400" dirty="0" smtClean="0"/>
              <a:t>    a </a:t>
            </a:r>
            <a:r>
              <a:rPr lang="en-US" sz="2400" dirty="0" smtClean="0"/>
              <a:t>non-profit organization that administers the only uniform, independent rating and labeling system for the energy performance of windows, doors, skylights, and attachment products. </a:t>
            </a:r>
            <a:endParaRPr lang="en-US" sz="2400" dirty="0"/>
          </a:p>
        </p:txBody>
      </p:sp>
      <p:pic>
        <p:nvPicPr>
          <p:cNvPr id="11266" name="Picture 2" descr="http://www.nfrc.org/images/weblabel-nfrclab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371600"/>
            <a:ext cx="3886200" cy="4743967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914400" y="5715000"/>
            <a:ext cx="268188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http://www.nfrc.org/default.aspx</a:t>
            </a:r>
            <a:endParaRPr lang="en-US" sz="14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81001"/>
            <a:ext cx="82296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Fenestration &amp; Doors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0861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Building envelope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11266" name="Picture 2" descr="http://www.nfrc.org/images/weblabel-nfrclab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5404" y="1371601"/>
            <a:ext cx="2808995" cy="3428999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5791200" y="5105400"/>
            <a:ext cx="268188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http://www.nfrc.org/default.aspx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09600" y="1066800"/>
            <a:ext cx="51054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U-factor: </a:t>
            </a:r>
          </a:p>
          <a:p>
            <a:r>
              <a:rPr lang="en-US" sz="1600" dirty="0" smtClean="0"/>
              <a:t>  - measures how well a product prevents heat from escaping.</a:t>
            </a:r>
          </a:p>
          <a:p>
            <a:r>
              <a:rPr lang="en-US" sz="1600" dirty="0" smtClean="0"/>
              <a:t> </a:t>
            </a:r>
            <a:r>
              <a:rPr lang="en-US" sz="1600" dirty="0" smtClean="0"/>
              <a:t> - 0.20 ~ 1.20</a:t>
            </a:r>
          </a:p>
          <a:p>
            <a:r>
              <a:rPr lang="en-US" sz="1600" dirty="0" smtClean="0"/>
              <a:t> </a:t>
            </a:r>
            <a:r>
              <a:rPr lang="en-US" sz="1600" dirty="0" smtClean="0"/>
              <a:t> - the lower, the better its insulting value</a:t>
            </a:r>
          </a:p>
          <a:p>
            <a:r>
              <a:rPr lang="en-US" dirty="0" smtClean="0"/>
              <a:t>Solar Heat Gain Coefficient:</a:t>
            </a:r>
          </a:p>
          <a:p>
            <a:r>
              <a:rPr lang="en-US" sz="1400" dirty="0" smtClean="0"/>
              <a:t>  - measures how well a product blocks heat caused by sunlight</a:t>
            </a:r>
          </a:p>
          <a:p>
            <a:r>
              <a:rPr lang="en-US" sz="1400" dirty="0" smtClean="0"/>
              <a:t> </a:t>
            </a:r>
            <a:r>
              <a:rPr lang="en-US" sz="1400" dirty="0" smtClean="0"/>
              <a:t> - 0~1</a:t>
            </a:r>
          </a:p>
          <a:p>
            <a:r>
              <a:rPr lang="en-US" sz="1400" dirty="0" smtClean="0"/>
              <a:t> </a:t>
            </a:r>
            <a:r>
              <a:rPr lang="en-US" sz="1400" dirty="0" smtClean="0"/>
              <a:t> - the lower, the less solar heat it transmits</a:t>
            </a:r>
          </a:p>
          <a:p>
            <a:r>
              <a:rPr lang="en-US" dirty="0" smtClean="0"/>
              <a:t>Visible Transmittance:</a:t>
            </a:r>
          </a:p>
          <a:p>
            <a:r>
              <a:rPr lang="en-US" sz="1400" dirty="0" smtClean="0"/>
              <a:t>  - measured how much light comes through a product</a:t>
            </a:r>
          </a:p>
          <a:p>
            <a:r>
              <a:rPr lang="en-US" sz="1400" dirty="0" smtClean="0"/>
              <a:t> </a:t>
            </a:r>
            <a:r>
              <a:rPr lang="en-US" sz="1400" dirty="0" smtClean="0"/>
              <a:t> - 0~1</a:t>
            </a:r>
          </a:p>
          <a:p>
            <a:r>
              <a:rPr lang="en-US" sz="1400" dirty="0" smtClean="0"/>
              <a:t> </a:t>
            </a:r>
            <a:r>
              <a:rPr lang="en-US" sz="1400" dirty="0" smtClean="0"/>
              <a:t> - the higher, the more light is transmitted</a:t>
            </a:r>
          </a:p>
          <a:p>
            <a:r>
              <a:rPr lang="en-US" dirty="0" smtClean="0"/>
              <a:t>Air Leakage:</a:t>
            </a:r>
          </a:p>
          <a:p>
            <a:r>
              <a:rPr lang="en-US" sz="1400" dirty="0" smtClean="0"/>
              <a:t>  - indicated by an air leakage rating expressed as the equivalent cubic feet of air passing through a square foot of window area (</a:t>
            </a:r>
            <a:r>
              <a:rPr lang="en-US" sz="1400" dirty="0" err="1" smtClean="0"/>
              <a:t>cfm</a:t>
            </a:r>
            <a:r>
              <a:rPr lang="en-US" sz="1400" dirty="0" smtClean="0"/>
              <a:t>/sq ft)</a:t>
            </a:r>
            <a:endParaRPr lang="en-US" sz="1400" dirty="0" smtClean="0"/>
          </a:p>
          <a:p>
            <a:r>
              <a:rPr lang="en-US" dirty="0" smtClean="0"/>
              <a:t>Condensation Resistance:</a:t>
            </a:r>
          </a:p>
          <a:p>
            <a:r>
              <a:rPr lang="en-US" sz="1400" dirty="0" smtClean="0"/>
              <a:t>  - measured the ability of a product to resist the formation of condensation on the interior surface of that product.</a:t>
            </a:r>
          </a:p>
          <a:p>
            <a:r>
              <a:rPr lang="en-US" sz="1400" dirty="0" smtClean="0"/>
              <a:t> </a:t>
            </a:r>
            <a:r>
              <a:rPr lang="en-US" sz="1400" dirty="0" smtClean="0"/>
              <a:t> - 1~100</a:t>
            </a:r>
            <a:endParaRPr lang="en-US" sz="14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81001"/>
            <a:ext cx="82296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Air leakage: Vestibules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0861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Building envelope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3400" y="5867400"/>
            <a:ext cx="3657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>
                <a:hlinkClick r:id="rId2"/>
              </a:rPr>
              <a:t>http://ali.ashrae.biz/2012winterconferencecourses/std90-1envelope/Complying_90-1-2010_Env_Ltg_Chicago_2012_Final_Slides.pdf</a:t>
            </a:r>
            <a:endParaRPr lang="en-US" sz="8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 l="56250" t="39000" r="16250" b="26000"/>
          <a:stretch>
            <a:fillRect/>
          </a:stretch>
        </p:blipFill>
        <p:spPr bwMode="auto">
          <a:xfrm>
            <a:off x="5105400" y="1447800"/>
            <a:ext cx="33528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609601" y="1447800"/>
            <a:ext cx="4191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Applies to: </a:t>
            </a:r>
          </a:p>
          <a:p>
            <a:r>
              <a:rPr lang="en-US" dirty="0" smtClean="0"/>
              <a:t> </a:t>
            </a:r>
            <a:r>
              <a:rPr lang="en-US" dirty="0" smtClean="0"/>
              <a:t> - doors that separate conditioned space from the exterior.</a:t>
            </a:r>
          </a:p>
          <a:p>
            <a:endParaRPr lang="en-US" dirty="0" smtClean="0"/>
          </a:p>
          <a:p>
            <a:r>
              <a:rPr lang="en-US" dirty="0" smtClean="0"/>
              <a:t>Requirements:</a:t>
            </a:r>
          </a:p>
          <a:p>
            <a:r>
              <a:rPr lang="en-US" dirty="0" smtClean="0"/>
              <a:t> </a:t>
            </a:r>
            <a:r>
              <a:rPr lang="en-US" dirty="0" smtClean="0"/>
              <a:t> - such doors shall be protected with an enclosed vestibule.</a:t>
            </a:r>
          </a:p>
          <a:p>
            <a:r>
              <a:rPr lang="en-US" dirty="0" smtClean="0"/>
              <a:t> </a:t>
            </a:r>
            <a:r>
              <a:rPr lang="en-US" dirty="0" smtClean="0"/>
              <a:t> - all doors opening into or out of the vestibule shall be equipped with self-closing devices</a:t>
            </a:r>
          </a:p>
          <a:p>
            <a:r>
              <a:rPr lang="en-US" dirty="0" smtClean="0"/>
              <a:t> </a:t>
            </a:r>
            <a:r>
              <a:rPr lang="en-US" dirty="0" smtClean="0"/>
              <a:t> - interior and exterior doors shall: </a:t>
            </a:r>
          </a:p>
          <a:p>
            <a:r>
              <a:rPr lang="en-US" dirty="0" smtClean="0"/>
              <a:t> </a:t>
            </a:r>
            <a:r>
              <a:rPr lang="en-US" dirty="0" smtClean="0"/>
              <a:t>    1) not be required to be open at the same time</a:t>
            </a:r>
          </a:p>
          <a:p>
            <a:r>
              <a:rPr lang="en-US" dirty="0" smtClean="0"/>
              <a:t> </a:t>
            </a:r>
            <a:r>
              <a:rPr lang="en-US" dirty="0" smtClean="0"/>
              <a:t>    2) be separated by a minimum distance of 7 ft, when closed.</a:t>
            </a:r>
          </a:p>
          <a:p>
            <a:r>
              <a:rPr lang="en-US" dirty="0" smtClean="0"/>
              <a:t> </a:t>
            </a:r>
            <a:r>
              <a:rPr lang="en-US" dirty="0" smtClean="0"/>
              <a:t>   </a:t>
            </a:r>
            <a:endParaRPr lang="en-US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81001"/>
            <a:ext cx="82296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Climate Zone 1A, Fenestration Elements only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0861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Building envelope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3400" y="5867400"/>
            <a:ext cx="3657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>
                <a:hlinkClick r:id="rId2"/>
              </a:rPr>
              <a:t>http://ali.ashrae.biz/2012winterconferencecourses/std90-1envelope/Complying_90-1-2010_Env_Ltg_Chicago_2012_Final_Slides.pdf</a:t>
            </a:r>
            <a:endParaRPr lang="en-US" sz="800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 l="18750" t="39000" r="17500" b="9000"/>
          <a:stretch>
            <a:fillRect/>
          </a:stretch>
        </p:blipFill>
        <p:spPr bwMode="auto">
          <a:xfrm>
            <a:off x="685800" y="1371600"/>
            <a:ext cx="77724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81001"/>
            <a:ext cx="82296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Climate Zone 2(A, B) Fenestration Elements only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0861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Building envelope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3400" y="5867400"/>
            <a:ext cx="3657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>
                <a:hlinkClick r:id="rId2"/>
              </a:rPr>
              <a:t>http://ali.ashrae.biz/2012winterconferencecourses/std90-1envelope/Complying_90-1-2010_Env_Ltg_Chicago_2012_Final_Slides.pdf</a:t>
            </a:r>
            <a:endParaRPr lang="en-US" sz="800" dirty="0"/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3" cstate="print"/>
          <a:srcRect l="28750" t="32000" r="15625" b="25000"/>
          <a:stretch>
            <a:fillRect/>
          </a:stretch>
        </p:blipFill>
        <p:spPr bwMode="auto">
          <a:xfrm>
            <a:off x="567070" y="1371600"/>
            <a:ext cx="804353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81001"/>
            <a:ext cx="82296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Climate Zone 4 (A,B) Fenestration Elements only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0861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Building envelope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3400" y="5867400"/>
            <a:ext cx="3657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>
                <a:hlinkClick r:id="rId2"/>
              </a:rPr>
              <a:t>http://ali.ashrae.biz/2012winterconferencecourses/std90-1envelope/Complying_90-1-2010_Env_Ltg_Chicago_2012_Final_Slides.pdf</a:t>
            </a:r>
            <a:endParaRPr lang="en-US" sz="800" dirty="0"/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3" cstate="print"/>
          <a:srcRect l="28750" t="32000" r="15625" b="26000"/>
          <a:stretch>
            <a:fillRect/>
          </a:stretch>
        </p:blipFill>
        <p:spPr bwMode="auto">
          <a:xfrm>
            <a:off x="381000" y="1524000"/>
            <a:ext cx="8396514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0" name="TextBox 8"/>
          <p:cNvSpPr txBox="1">
            <a:spLocks noChangeArrowheads="1"/>
          </p:cNvSpPr>
          <p:nvPr/>
        </p:nvSpPr>
        <p:spPr bwMode="auto">
          <a:xfrm>
            <a:off x="762000" y="908477"/>
            <a:ext cx="7620000" cy="5339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F. </a:t>
            </a: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Factors in on-site building assessment</a:t>
            </a:r>
            <a:endParaRPr lang="en-US" sz="2800" dirty="0">
              <a:solidFill>
                <a:srgbClr val="002060"/>
              </a:solidFill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1. Common safety hazards and field safety techniques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2. Occupant interviews and assessment of building operations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3. Building envelope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4. Electrical systems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5. HVAC&amp;R systems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6. Lighting systems and use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7. Miscellaneous other energy use systems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8. Domestic water systems and use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9. Indoor environmental quality</a:t>
            </a: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Calibri" pitchFamily="34" charset="0"/>
              </a:rPr>
              <a:t>Introduction to </a:t>
            </a:r>
            <a:r>
              <a:rPr lang="en-US" dirty="0" smtClean="0">
                <a:solidFill>
                  <a:srgbClr val="0070C0"/>
                </a:solidFill>
                <a:latin typeface="Calibri" pitchFamily="34" charset="0"/>
              </a:rPr>
              <a:t>Commercial Building Audits</a:t>
            </a:r>
            <a:endParaRPr lang="en-US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81001"/>
            <a:ext cx="82296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Climate Zone 6(A,B) Fenestration Elements only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0861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Building envelope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3400" y="5867400"/>
            <a:ext cx="3657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>
                <a:hlinkClick r:id="rId2"/>
              </a:rPr>
              <a:t>http://ali.ashrae.biz/2012winterconferencecourses/std90-1envelope/Complying_90-1-2010_Env_Ltg_Chicago_2012_Final_Slides.pdf</a:t>
            </a:r>
            <a:endParaRPr lang="en-US" sz="800" dirty="0"/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3" cstate="print"/>
          <a:srcRect l="28750" t="32000" r="16250" b="25000"/>
          <a:stretch>
            <a:fillRect/>
          </a:stretch>
        </p:blipFill>
        <p:spPr bwMode="auto">
          <a:xfrm>
            <a:off x="685800" y="1524000"/>
            <a:ext cx="7797209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81001"/>
            <a:ext cx="82296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Glazing types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0861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Building envelope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3400" y="5867400"/>
            <a:ext cx="3657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>
                <a:hlinkClick r:id="rId2"/>
              </a:rPr>
              <a:t>http://ali.ashrae.biz/2012winterconferencecourses/std90-1envelope/Complying_90-1-2010_Env_Ltg_Chicago_2012_Final_Slides.pdf</a:t>
            </a:r>
            <a:endParaRPr lang="en-US" sz="800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 l="26250" t="36000" r="20625" b="10000"/>
          <a:stretch>
            <a:fillRect/>
          </a:stretch>
        </p:blipFill>
        <p:spPr bwMode="auto">
          <a:xfrm>
            <a:off x="914400" y="1295400"/>
            <a:ext cx="6477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 cstate="print"/>
          <a:srcRect l="35000" t="32000" r="18125" b="19000"/>
          <a:stretch>
            <a:fillRect/>
          </a:stretch>
        </p:blipFill>
        <p:spPr bwMode="auto">
          <a:xfrm>
            <a:off x="914400" y="1295400"/>
            <a:ext cx="7239000" cy="4729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81001"/>
            <a:ext cx="82296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Credit for external shading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0861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Building envelope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3400" y="5867400"/>
            <a:ext cx="3657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>
                <a:hlinkClick r:id="rId3"/>
              </a:rPr>
              <a:t>http://ali.ashrae.biz/2012winterconferencecourses/std90-1envelope/Complying_90-1-2010_Env_Ltg_Chicago_2012_Final_Slides.pdf</a:t>
            </a:r>
            <a:endParaRPr lang="en-US" sz="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80010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Common safety hazards and field safety techniques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22559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Common safety hazards and field safety techniques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19200"/>
            <a:ext cx="6934200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latin typeface="+mn-lt"/>
              </a:rPr>
              <a:t> Prepared during the day of on-site survey, you may: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- climb a ladder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- enter a interstitial space or get on roof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- check the roof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- work in hot, cold, freezing, noisy and/or dark space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- be exposed to chemical hazard if for laboratory  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latin typeface="+mn-lt"/>
              </a:rPr>
              <a:t> Dress appropriately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- avoid loose clothing and jewelry;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- avoid open-toe shoes</a:t>
            </a: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- wear glasses/gargle when necessary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80010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Safety tips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22559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Common safety hazards and field safety techniques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19200"/>
            <a:ext cx="5410200" cy="36625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Work in group or in pair if possible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Get familiar with the building and emergency exit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Wear eye and ear protection if necessary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Make sure all ladders are secure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Do not touch equipment and ask facility staff to help if needed</a:t>
            </a:r>
          </a:p>
        </p:txBody>
      </p:sp>
      <p:pic>
        <p:nvPicPr>
          <p:cNvPr id="3076" name="Picture 4" descr="Rope ladder ceiling fixture"/>
          <p:cNvPicPr>
            <a:picLocks noChangeAspect="1" noChangeArrowheads="1"/>
          </p:cNvPicPr>
          <p:nvPr/>
        </p:nvPicPr>
        <p:blipFill>
          <a:blip r:embed="rId2" cstate="print"/>
          <a:srcRect t="19811"/>
          <a:stretch>
            <a:fillRect/>
          </a:stretch>
        </p:blipFill>
        <p:spPr bwMode="auto">
          <a:xfrm>
            <a:off x="6248400" y="1447800"/>
            <a:ext cx="2019300" cy="2159001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6324600" y="3657600"/>
            <a:ext cx="193033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hlinkClick r:id="rId3"/>
              </a:rPr>
              <a:t>http://www.johnderbyshire.com</a:t>
            </a:r>
            <a:endParaRPr lang="en-US" sz="1000" dirty="0"/>
          </a:p>
        </p:txBody>
      </p:sp>
      <p:pic>
        <p:nvPicPr>
          <p:cNvPr id="10" name="Picture 9" descr="20120627_SFYC_Xin_pic 016.jpg"/>
          <p:cNvPicPr>
            <a:picLocks noChangeAspect="1"/>
          </p:cNvPicPr>
          <p:nvPr/>
        </p:nvPicPr>
        <p:blipFill>
          <a:blip r:embed="rId4" cstate="print"/>
          <a:srcRect l="7865" t="27507" r="27528" b="44377"/>
          <a:stretch>
            <a:fillRect/>
          </a:stretch>
        </p:blipFill>
        <p:spPr>
          <a:xfrm>
            <a:off x="4953000" y="4724400"/>
            <a:ext cx="3505200" cy="1143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80010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Site Visit Safety Activity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22559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Common safety hazards and field safety techniques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19200"/>
            <a:ext cx="8001000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Aspects of facilities where safety is a concern: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- Hard to reach equipment (require ladders)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- Rotary equipment 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- Hot surfaces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- Combustion gases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- Pipes and other low-hanging equipment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- Keyed entries and automated door locks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- pressurized spaces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                          </a:t>
            </a:r>
            <a:r>
              <a:rPr lang="en-US" sz="1400" dirty="0" smtClean="0">
                <a:solidFill>
                  <a:srgbClr val="002060"/>
                </a:solidFill>
                <a:latin typeface="+mn-lt"/>
              </a:rPr>
              <a:t> information source: PG&amp;E Energy Auditing Techniques</a:t>
            </a:r>
            <a:endParaRPr lang="en-US" sz="1400" dirty="0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8001000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Site Visit Safety Activity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22559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Common safety hazards and field safety techniques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19200"/>
            <a:ext cx="8001000" cy="51706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Environmental/behavior factors that add to risk: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- Need to move quickly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- Move on sloped surface/roof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- Low Lighting in some areas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- Noisy environments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- Extreme hot or cold conditions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- Wet/slick floors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- Code compliance issues (electrical, gas, refrigerant…)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srgbClr val="002060"/>
                </a:solidFill>
                <a:latin typeface="+mn-lt"/>
              </a:rPr>
              <a:t>		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srgbClr val="002060"/>
                </a:solidFill>
                <a:latin typeface="+mn-lt"/>
              </a:rPr>
              <a:t>		information source: PG&amp;E Energy Auditing Techniques</a:t>
            </a:r>
            <a:endParaRPr lang="en-US" sz="1400" dirty="0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0" name="TextBox 8"/>
          <p:cNvSpPr txBox="1">
            <a:spLocks noChangeArrowheads="1"/>
          </p:cNvSpPr>
          <p:nvPr/>
        </p:nvSpPr>
        <p:spPr bwMode="auto">
          <a:xfrm>
            <a:off x="762000" y="908477"/>
            <a:ext cx="7620000" cy="5339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F. </a:t>
            </a: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Factors in on-site building assessment</a:t>
            </a:r>
            <a:endParaRPr lang="en-US" sz="2800" dirty="0">
              <a:solidFill>
                <a:srgbClr val="002060"/>
              </a:solidFill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1. Common safety hazards and field safety techniques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2. Occupant interviews and assessment of building operations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3. Building envelope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4. Electrical systems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5. HVAC&amp;R systems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6. Lighting systems and use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7. Miscellaneous other energy use systems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8. Domestic water systems and use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9. Indoor environmental quality</a:t>
            </a: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Calibri" pitchFamily="34" charset="0"/>
              </a:rPr>
              <a:t>Introduction to </a:t>
            </a:r>
            <a:r>
              <a:rPr lang="en-US" dirty="0" smtClean="0">
                <a:solidFill>
                  <a:srgbClr val="0070C0"/>
                </a:solidFill>
                <a:latin typeface="Calibri" pitchFamily="34" charset="0"/>
              </a:rPr>
              <a:t>Commercial Building Audits</a:t>
            </a:r>
            <a:endParaRPr lang="en-US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521" y="6248400"/>
            <a:ext cx="208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Course No. ENRG </a:t>
            </a:r>
            <a:r>
              <a:rPr lang="en-US" dirty="0" smtClean="0">
                <a:latin typeface="Calibri" pitchFamily="34" charset="0"/>
              </a:rPr>
              <a:t>50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81001"/>
            <a:ext cx="8229600" cy="49244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Occupant interviews and assessment of building operations</a:t>
            </a:r>
            <a:endParaRPr lang="en-US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98676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Occupant interviews and assessment of building operations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95400"/>
            <a:ext cx="61722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Who should be interviewed? (if applicable) 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 - executive team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 - energy manager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 - facility manager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 - facility staff</a:t>
            </a:r>
          </a:p>
          <a:p>
            <a:pPr marL="0" lvl="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 - facility users/customers</a:t>
            </a:r>
            <a:endParaRPr lang="en-US" sz="2400" dirty="0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8321</TotalTime>
  <Words>1658</Words>
  <Application>Microsoft Office PowerPoint</Application>
  <PresentationFormat>On-screen Show (4:3)</PresentationFormat>
  <Paragraphs>271</Paragraphs>
  <Slides>32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Xin Ai</dc:creator>
  <cp:lastModifiedBy>Xin Ai</cp:lastModifiedBy>
  <cp:revision>94</cp:revision>
  <dcterms:created xsi:type="dcterms:W3CDTF">2012-07-02T05:20:48Z</dcterms:created>
  <dcterms:modified xsi:type="dcterms:W3CDTF">2012-11-22T20:15:33Z</dcterms:modified>
</cp:coreProperties>
</file>