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256" r:id="rId2"/>
    <p:sldId id="330" r:id="rId3"/>
    <p:sldId id="385" r:id="rId4"/>
    <p:sldId id="386" r:id="rId5"/>
    <p:sldId id="397" r:id="rId6"/>
    <p:sldId id="387" r:id="rId7"/>
    <p:sldId id="389" r:id="rId8"/>
    <p:sldId id="399" r:id="rId9"/>
    <p:sldId id="398" r:id="rId10"/>
    <p:sldId id="388" r:id="rId11"/>
    <p:sldId id="396" r:id="rId12"/>
    <p:sldId id="336" r:id="rId13"/>
    <p:sldId id="338" r:id="rId14"/>
    <p:sldId id="340" r:id="rId15"/>
    <p:sldId id="341" r:id="rId16"/>
    <p:sldId id="342" r:id="rId17"/>
    <p:sldId id="343" r:id="rId18"/>
    <p:sldId id="344" r:id="rId19"/>
    <p:sldId id="346" r:id="rId20"/>
    <p:sldId id="347" r:id="rId21"/>
    <p:sldId id="349" r:id="rId22"/>
    <p:sldId id="348" r:id="rId23"/>
    <p:sldId id="350" r:id="rId24"/>
    <p:sldId id="351" r:id="rId25"/>
    <p:sldId id="352" r:id="rId26"/>
    <p:sldId id="353" r:id="rId27"/>
    <p:sldId id="354" r:id="rId28"/>
    <p:sldId id="355" r:id="rId29"/>
    <p:sldId id="356" r:id="rId30"/>
    <p:sldId id="357" r:id="rId31"/>
    <p:sldId id="358" r:id="rId32"/>
    <p:sldId id="359" r:id="rId33"/>
    <p:sldId id="360" r:id="rId34"/>
    <p:sldId id="361" r:id="rId35"/>
    <p:sldId id="362" r:id="rId36"/>
    <p:sldId id="363" r:id="rId37"/>
    <p:sldId id="364" r:id="rId38"/>
    <p:sldId id="366" r:id="rId39"/>
    <p:sldId id="381" r:id="rId40"/>
    <p:sldId id="382" r:id="rId41"/>
    <p:sldId id="383" r:id="rId42"/>
    <p:sldId id="370" r:id="rId43"/>
    <p:sldId id="369" r:id="rId44"/>
    <p:sldId id="371" r:id="rId45"/>
    <p:sldId id="377" r:id="rId46"/>
    <p:sldId id="378" r:id="rId47"/>
    <p:sldId id="384" r:id="rId48"/>
    <p:sldId id="380" r:id="rId49"/>
    <p:sldId id="376" r:id="rId50"/>
    <p:sldId id="374" r:id="rId51"/>
    <p:sldId id="372" r:id="rId52"/>
    <p:sldId id="373" r:id="rId53"/>
    <p:sldId id="368" r:id="rId5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4825" autoAdjust="0"/>
  </p:normalViewPr>
  <p:slideViewPr>
    <p:cSldViewPr>
      <p:cViewPr varScale="1">
        <p:scale>
          <a:sx n="75" d="100"/>
          <a:sy n="75" d="100"/>
        </p:scale>
        <p:origin x="-7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Introduction to Lighting Systems and Controls                                        Course No. ENRG54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23FDA76-0272-4E67-B0FC-6A1C779C73CF}" type="datetimeFigureOut">
              <a:rPr lang="en-US"/>
              <a:pPr>
                <a:defRPr/>
              </a:pPr>
              <a:t>12/11/2012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A. Introduction to Fundamentals of Lighting                                      Slide No. A.1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72C3713-6C58-484A-832B-27798C4A71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835221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Introduction to Lighting Systems and Controls                                        Course No. ENRG54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2A57C48-6032-4B84-9EF5-EB6F5603C77F}" type="datetimeFigureOut">
              <a:rPr lang="en-US"/>
              <a:pPr>
                <a:defRPr/>
              </a:pPr>
              <a:t>12/11/2012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A. Introduction to Fundamentals of Lighting                                      Slide No. A.1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7A7E6FF-495B-49EC-8C49-7D17734085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827592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60136-53EB-44A8-A773-863655CF425A}" type="datetime1">
              <a:rPr lang="en-US"/>
              <a:pPr>
                <a:defRPr/>
              </a:pPr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Introduction to Fundamentals of Lighting                                               Slide No. A.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8D30A-AD37-4D5C-956A-178ED26733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B01FE-2EFA-4211-87E8-0E74DF458611}" type="datetime1">
              <a:rPr lang="en-US"/>
              <a:pPr>
                <a:defRPr/>
              </a:pPr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Introduction to Fundamentals of Lighting                                               Slide No. A.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59F44-2AC9-4BC4-A87E-943B95A543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93FB7-73A4-4CEA-BD15-0C192F417CFA}" type="datetime1">
              <a:rPr lang="en-US"/>
              <a:pPr>
                <a:defRPr/>
              </a:pPr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Introduction to Fundamentals of Lighting                                               Slide No. A.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09861-50A4-43C1-910C-8B0DE0F972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E9756-E427-4CCC-B42B-2927F7684862}" type="datetime1">
              <a:rPr lang="en-US"/>
              <a:pPr>
                <a:defRPr/>
              </a:pPr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Introduction to Fundamentals of Lighting                                               Slide No. A.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804D3-B501-4860-BED5-36207180A9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F3181-BCD2-41CA-B696-63CE332C861C}" type="datetime1">
              <a:rPr lang="en-US"/>
              <a:pPr>
                <a:defRPr/>
              </a:pPr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Introduction to Fundamentals of Lighting                                               Slide No. A.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F5FD3-10C5-4554-A7A0-3FFA67E2DA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15D6E-27B8-4E3E-A178-22D200890FAA}" type="datetime1">
              <a:rPr lang="en-US"/>
              <a:pPr>
                <a:defRPr/>
              </a:pPr>
              <a:t>12/11/2012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Introduction to Fundamentals of Lighting                                               Slide No. A.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1799D-2852-4531-BCB5-78677EA1C5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88C04-1C6E-44EC-B231-45856FE6EB79}" type="datetime1">
              <a:rPr lang="en-US"/>
              <a:pPr>
                <a:defRPr/>
              </a:pPr>
              <a:t>12/11/2012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Introduction to Fundamentals of Lighting                                               Slide No. A.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86EEA-FBA1-4683-82BD-DFFBFE080C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0773A-691A-4AFB-AC9B-DF8DC8B4E898}" type="datetime1">
              <a:rPr lang="en-US"/>
              <a:pPr>
                <a:defRPr/>
              </a:pPr>
              <a:t>12/11/2012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Introduction to Fundamentals of Lighting                                               Slide No. A.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7C1C6-3E42-4978-9040-84FDA77E97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8740E-4755-4AC1-9881-17545B921F62}" type="datetime1">
              <a:rPr lang="en-US"/>
              <a:pPr>
                <a:defRPr/>
              </a:pPr>
              <a:t>12/11/2012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Introduction to Fundamentals of Lighting                                               Slide No. A.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AAB19-BB8A-480F-B330-6B33794490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1B7AC-B6ED-42DC-97EE-8F37A451F6F9}" type="datetime1">
              <a:rPr lang="en-US"/>
              <a:pPr>
                <a:defRPr/>
              </a:pPr>
              <a:t>12/11/2012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Introduction to Fundamentals of Lighting                                               Slide No. A.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45E9D-4716-46E8-A958-145F99A53A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2BA6E-7FC1-46D0-9662-BC805EBC3794}" type="datetime1">
              <a:rPr lang="en-US"/>
              <a:pPr>
                <a:defRPr/>
              </a:pPr>
              <a:t>12/11/2012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Introduction to Fundamentals of Lighting                                               Slide No. A.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8F042-DE36-4021-9A87-5C419CD787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5E34CF4-7EBA-4187-BC33-997591D3932F}" type="datetime1">
              <a:rPr lang="en-US"/>
              <a:pPr>
                <a:defRPr/>
              </a:pPr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Introduction to Fundamentals of Lighting                                               Slide No. A.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834A40A-E242-41CD-B93C-86B25223FB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ergy.ca.gov/2006publications/CEC-400-2006-005/CEC-400-2006-005.PDF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ergy.ca.gov/2006publications/CEC-400-2006-005/CEC-400-2006-005.PDF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7620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TextBox 8"/>
          <p:cNvSpPr txBox="1">
            <a:spLocks noChangeArrowheads="1"/>
          </p:cNvSpPr>
          <p:nvPr/>
        </p:nvSpPr>
        <p:spPr bwMode="auto">
          <a:xfrm>
            <a:off x="685800" y="1447800"/>
            <a:ext cx="7620000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dirty="0">
                <a:solidFill>
                  <a:srgbClr val="0070C0"/>
                </a:solidFill>
                <a:latin typeface="Calibri" pitchFamily="34" charset="0"/>
              </a:rPr>
              <a:t>Introduction to </a:t>
            </a:r>
            <a:r>
              <a:rPr lang="en-US" sz="4000" dirty="0" smtClean="0">
                <a:solidFill>
                  <a:srgbClr val="0070C0"/>
                </a:solidFill>
                <a:latin typeface="Calibri" pitchFamily="34" charset="0"/>
              </a:rPr>
              <a:t>Commercial Building Audits</a:t>
            </a:r>
            <a:endParaRPr lang="en-US" sz="4000" dirty="0">
              <a:solidFill>
                <a:srgbClr val="0070C0"/>
              </a:solidFill>
              <a:latin typeface="Calibri" pitchFamily="34" charset="0"/>
            </a:endParaRPr>
          </a:p>
          <a:p>
            <a:pPr algn="ctr"/>
            <a:endParaRPr lang="en-US" sz="4000" dirty="0">
              <a:latin typeface="Calibri" pitchFamily="34" charset="0"/>
            </a:endParaRPr>
          </a:p>
          <a:p>
            <a:pPr algn="ctr"/>
            <a:r>
              <a:rPr lang="en-US" sz="2800" dirty="0">
                <a:latin typeface="Calibri" pitchFamily="34" charset="0"/>
              </a:rPr>
              <a:t>Course No. ENRG </a:t>
            </a:r>
            <a:r>
              <a:rPr lang="en-US" sz="2800" dirty="0" smtClean="0">
                <a:latin typeface="Calibri" pitchFamily="34" charset="0"/>
              </a:rPr>
              <a:t>50</a:t>
            </a:r>
            <a:endParaRPr lang="en-US" sz="28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Electrical symbol list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517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4. Electrical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5625" t="31000" r="17500" b="7000"/>
          <a:stretch>
            <a:fillRect/>
          </a:stretch>
        </p:blipFill>
        <p:spPr bwMode="auto">
          <a:xfrm>
            <a:off x="457200" y="1371600"/>
            <a:ext cx="81534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Electrical symbol list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517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4. Electrical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6250" t="16000" r="15000" b="4000"/>
          <a:stretch>
            <a:fillRect/>
          </a:stretch>
        </p:blipFill>
        <p:spPr bwMode="auto">
          <a:xfrm>
            <a:off x="1143000" y="1184564"/>
            <a:ext cx="6858000" cy="498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7620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0" name="TextBox 8"/>
          <p:cNvSpPr txBox="1">
            <a:spLocks noChangeArrowheads="1"/>
          </p:cNvSpPr>
          <p:nvPr/>
        </p:nvSpPr>
        <p:spPr bwMode="auto">
          <a:xfrm>
            <a:off x="762000" y="908477"/>
            <a:ext cx="7620000" cy="533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 smtClean="0">
                <a:solidFill>
                  <a:srgbClr val="002060"/>
                </a:solidFill>
                <a:latin typeface="Calibri" pitchFamily="34" charset="0"/>
              </a:rPr>
              <a:t>F. 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Factors in on-site building assessment</a:t>
            </a:r>
            <a:endParaRPr lang="en-US" sz="2800" dirty="0">
              <a:solidFill>
                <a:srgbClr val="002060"/>
              </a:solidFill>
              <a:latin typeface="+mn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1. Common safety hazards and field safety techniques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2. Occupant interviews and assessment of building operations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3. Building envelope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4. Electrical systems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5. HVAC&amp;R systems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6. Lighting systems and use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7. Miscellaneous other energy use systems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8. Domestic water systems and use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9. Indoor environmental quality</a:t>
            </a: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609600" y="381000"/>
            <a:ext cx="4495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Calibri" pitchFamily="34" charset="0"/>
              </a:rPr>
              <a:t>Introduction to </a:t>
            </a:r>
            <a:r>
              <a:rPr lang="en-US" dirty="0" smtClean="0">
                <a:solidFill>
                  <a:srgbClr val="0070C0"/>
                </a:solidFill>
                <a:latin typeface="Calibri" pitchFamily="34" charset="0"/>
              </a:rPr>
              <a:t>Commercial Building Audits</a:t>
            </a:r>
            <a:endParaRPr lang="en-US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What is HVAC&amp;R 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" y="1676400"/>
            <a:ext cx="3810000" cy="3323987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0" lvl="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H: Heating</a:t>
            </a:r>
          </a:p>
          <a:p>
            <a:pPr marL="0" lvl="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V: Ventilation</a:t>
            </a:r>
          </a:p>
          <a:p>
            <a:pPr marL="0" lvl="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A: Air</a:t>
            </a:r>
          </a:p>
          <a:p>
            <a:pPr marL="0" lvl="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C: Conditioning/Cooling</a:t>
            </a:r>
          </a:p>
          <a:p>
            <a:pPr marL="0" lvl="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R : Refrigeration  </a:t>
            </a:r>
            <a:endParaRPr lang="en-US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1371600"/>
            <a:ext cx="4038600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What does the owner want?</a:t>
            </a:r>
          </a:p>
          <a:p>
            <a:pPr marL="0" lvl="2" fontAlgn="auto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Thermal comfort</a:t>
            </a:r>
          </a:p>
          <a:p>
            <a:pPr marL="0" lvl="2" fontAlgn="auto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Indoor air quality</a:t>
            </a:r>
          </a:p>
          <a:p>
            <a:pPr marL="0" lvl="2" fontAlgn="auto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Low first cost</a:t>
            </a:r>
          </a:p>
          <a:p>
            <a:pPr marL="0" lvl="2" fontAlgn="auto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Problem free</a:t>
            </a:r>
          </a:p>
          <a:p>
            <a:pPr marL="0" lvl="2" fontAlgn="auto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Low operating cost</a:t>
            </a:r>
          </a:p>
          <a:p>
            <a:pPr marL="0" lvl="2" fontAlgn="auto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Green, energy efficiency</a:t>
            </a:r>
            <a:endParaRPr lang="en-US" sz="2800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What does an owner get?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657600" y="1524000"/>
            <a:ext cx="5000625" cy="4133850"/>
            <a:chOff x="3657600" y="1524000"/>
            <a:chExt cx="5000625" cy="413385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33800" y="1524000"/>
              <a:ext cx="4924425" cy="4133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9"/>
            <p:cNvSpPr/>
            <p:nvPr/>
          </p:nvSpPr>
          <p:spPr>
            <a:xfrm>
              <a:off x="3657600" y="3886200"/>
              <a:ext cx="1143000" cy="1143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85800" y="1219200"/>
            <a:ext cx="4038600" cy="5093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Ducts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Fans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Pipes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Pumps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Motors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Coils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Compressors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Boilers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Controls (thermostat)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Contractor</a:t>
            </a:r>
            <a:endParaRPr lang="en-US" sz="2800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Heating: boiler, furnace, heat pump, electric resistance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3886200"/>
            <a:ext cx="25431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1371600"/>
            <a:ext cx="20288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85800" y="1143000"/>
            <a:ext cx="4038600" cy="4170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Heat is thermal energy and is quantified by the temperature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Heating is to deliver heat to an area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Byproduct: reduction in relative humidity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Can be delivered w/o ventilation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Measured in BTU 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Raise 1 lb water 1°F</a:t>
            </a:r>
            <a:endParaRPr lang="en-US" sz="2400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Ventilation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0" y="1143000"/>
            <a:ext cx="4419600" cy="469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Fresh Air must be provided (Make-up Air)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Some air may be re-circulated (Return Air)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Exhaust Air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Why?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Odors &amp; Vapors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Air-borne pathogens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Oxygen supply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Carbon oxides removal: CO &amp; CO</a:t>
            </a:r>
            <a:r>
              <a:rPr lang="en-US" sz="2400" baseline="-25000" dirty="0" smtClean="0">
                <a:solidFill>
                  <a:srgbClr val="002060"/>
                </a:solidFill>
                <a:latin typeface="+mn-lt"/>
              </a:rPr>
              <a:t>2</a:t>
            </a:r>
            <a:endParaRPr lang="en-US" sz="2400" baseline="-250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2362200"/>
            <a:ext cx="28003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Air Conditioning: direct expansion (DX), chilled water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0" y="1143000"/>
            <a:ext cx="5791200" cy="30623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Cool is the absence of heat (removing heat)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Cooling is the removal of heat to somewhere else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Byproduct: increase in relative humidity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Can be delivered w/o ventilation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Measured in tons or 12,000 Btu/hr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Freeze one ton water in 1 day</a:t>
            </a:r>
            <a:endParaRPr lang="en-US" sz="24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8623" y="3733800"/>
            <a:ext cx="3519577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Refrigeration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0" y="1143000"/>
            <a:ext cx="4038600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Cooling or maintaining the temperature of a product not people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Designed for specific conditions for specific products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Freezer -  10 - 5 °F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Refrigerator 34-40°F</a:t>
            </a:r>
            <a:endParaRPr lang="en-US" sz="24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524000"/>
            <a:ext cx="3124200" cy="1935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3733800"/>
            <a:ext cx="3124200" cy="2309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Electric usage by end use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 t="6598" r="909"/>
          <a:stretch>
            <a:fillRect/>
          </a:stretch>
        </p:blipFill>
        <p:spPr bwMode="auto">
          <a:xfrm>
            <a:off x="381000" y="1524000"/>
            <a:ext cx="830580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762000" y="5943600"/>
            <a:ext cx="73914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3"/>
              </a:rPr>
              <a:t>http://www.energy.ca.gov/2006publications/CEC-400-2006-005/CEC-400-2006-005.PDF</a:t>
            </a:r>
            <a:endParaRPr lang="en-US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685800" y="1143000"/>
            <a:ext cx="4442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California Commercial End-use Survey</a:t>
            </a:r>
            <a:endParaRPr lang="en-US" b="1" dirty="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7620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85800" y="846669"/>
            <a:ext cx="8001000" cy="5570756"/>
          </a:xfrm>
          <a:prstGeom prst="rect">
            <a:avLst/>
          </a:prstGeom>
          <a:noFill/>
        </p:spPr>
        <p:txBody>
          <a:bodyPr wrap="square" numCol="2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70C0"/>
                </a:solidFill>
                <a:latin typeface="+mn-lt"/>
              </a:rPr>
              <a:t>Outline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+mn-lt"/>
              </a:rPr>
              <a:t>A. </a:t>
            </a:r>
            <a:r>
              <a:rPr lang="en-US" sz="1600" dirty="0" smtClean="0">
                <a:latin typeface="+mn-lt"/>
              </a:rPr>
              <a:t>Introduction to concept of commercial building energy auditing</a:t>
            </a:r>
            <a:endParaRPr lang="en-US" sz="1600" dirty="0">
              <a:latin typeface="+mn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1. Why energy efficiency (EE) is important</a:t>
            </a:r>
            <a:endParaRPr lang="en-US" sz="1200" dirty="0">
              <a:latin typeface="+mn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2. Energy use and waste in commercial building operations</a:t>
            </a:r>
            <a:endParaRPr lang="en-US" sz="1200" dirty="0">
              <a:latin typeface="+mn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3. Prioritizing energy efficiency over renewable energy generation</a:t>
            </a:r>
            <a:endParaRPr lang="en-US" sz="12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smtClean="0">
                <a:latin typeface="+mn-lt"/>
              </a:rPr>
              <a:t>B</a:t>
            </a:r>
            <a:r>
              <a:rPr lang="en-US" sz="1600" dirty="0">
                <a:latin typeface="+mn-lt"/>
              </a:rPr>
              <a:t>. </a:t>
            </a:r>
            <a:r>
              <a:rPr lang="en-US" sz="1600" dirty="0" smtClean="0">
                <a:latin typeface="+mn-lt"/>
              </a:rPr>
              <a:t>Ordinances, policies and standards governing commercial building audits</a:t>
            </a:r>
            <a:endParaRPr lang="en-US" sz="1600" dirty="0">
              <a:latin typeface="+mn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1. San Francisco Existing Commercial Buildings Performance Ordinance</a:t>
            </a:r>
            <a:endParaRPr lang="en-US" sz="1200" dirty="0">
              <a:latin typeface="+mn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2. State of California energy goals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3. ASHRAE standards, including Building Energy Assessment Professional (BEAP)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4. Other audit standards</a:t>
            </a:r>
            <a:endParaRPr lang="en-US" sz="12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+mn-lt"/>
              </a:rPr>
              <a:t>C. </a:t>
            </a:r>
            <a:r>
              <a:rPr lang="en-US" sz="1600" dirty="0" smtClean="0">
                <a:latin typeface="+mn-lt"/>
              </a:rPr>
              <a:t>Three ASHRAE audit levels</a:t>
            </a:r>
            <a:endParaRPr lang="en-US" sz="1600" dirty="0">
              <a:latin typeface="+mn-lt"/>
            </a:endParaRP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1. Preliminary energy use analysis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2. Level 1, Walk-through analysis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3. Level 2, Intermediate, energy survey and energy analysis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4. Level 3, Detailed analysis of capital-intensive modifications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smtClean="0">
                <a:latin typeface="+mn-lt"/>
              </a:rPr>
              <a:t>D</a:t>
            </a:r>
            <a:r>
              <a:rPr lang="en-US" sz="1600" dirty="0">
                <a:latin typeface="+mn-lt"/>
              </a:rPr>
              <a:t>. </a:t>
            </a:r>
            <a:r>
              <a:rPr lang="en-US" sz="1600" dirty="0" smtClean="0">
                <a:latin typeface="+mn-lt"/>
              </a:rPr>
              <a:t>Developing the scope of work in a commercial building audit</a:t>
            </a:r>
            <a:endParaRPr lang="en-US" sz="1600" dirty="0">
              <a:latin typeface="+mn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1. Objectives of the audit, including needed data and resources</a:t>
            </a:r>
            <a:endParaRPr lang="en-US" sz="1200" dirty="0">
              <a:latin typeface="+mn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2. Assessment management</a:t>
            </a:r>
            <a:endParaRPr lang="en-US" sz="1200" dirty="0">
              <a:latin typeface="+mn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3. Responsibilities of audit team members</a:t>
            </a:r>
            <a:endParaRPr lang="en-US" sz="12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+mn-lt"/>
              </a:rPr>
              <a:t>E. </a:t>
            </a:r>
            <a:r>
              <a:rPr lang="en-US" sz="1600" dirty="0" smtClean="0">
                <a:latin typeface="+mn-lt"/>
              </a:rPr>
              <a:t>Elements in preliminary analysis of building performance data</a:t>
            </a:r>
            <a:endParaRPr lang="en-US" sz="1600" dirty="0">
              <a:latin typeface="+mn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1. Engineering and architectural document review</a:t>
            </a:r>
            <a:endParaRPr lang="en-US" sz="1200" dirty="0">
              <a:latin typeface="+mn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2. Geographical and climatic review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3. Review and analysis of current energy use and costs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4. Benchmarking procedures</a:t>
            </a:r>
            <a:endParaRPr lang="en-US" sz="12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FF0000"/>
                </a:solidFill>
                <a:latin typeface="+mn-lt"/>
              </a:rPr>
              <a:t>F. </a:t>
            </a:r>
            <a:r>
              <a:rPr lang="en-US" sz="1600" dirty="0" smtClean="0">
                <a:solidFill>
                  <a:srgbClr val="FF0000"/>
                </a:solidFill>
                <a:latin typeface="+mn-lt"/>
              </a:rPr>
              <a:t>Factors in on-site building assessment</a:t>
            </a:r>
            <a:endParaRPr lang="en-US" sz="1600" dirty="0">
              <a:solidFill>
                <a:srgbClr val="FF0000"/>
              </a:solidFill>
              <a:latin typeface="+mn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rgbClr val="FF0000"/>
                </a:solidFill>
                <a:latin typeface="+mn-lt"/>
              </a:rPr>
              <a:t>1. Common safety hazards and field safety techniques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rgbClr val="FF0000"/>
                </a:solidFill>
                <a:latin typeface="+mn-lt"/>
              </a:rPr>
              <a:t>2. Occupant interviews and assessment of building operations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rgbClr val="FF0000"/>
                </a:solidFill>
                <a:latin typeface="+mn-lt"/>
              </a:rPr>
              <a:t>3. Building envelope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rgbClr val="FF0000"/>
                </a:solidFill>
                <a:latin typeface="+mn-lt"/>
              </a:rPr>
              <a:t>4. Electrical systems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rgbClr val="FF0000"/>
                </a:solidFill>
                <a:latin typeface="+mn-lt"/>
              </a:rPr>
              <a:t>5. HVAC&amp;R systems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rgbClr val="FF0000"/>
                </a:solidFill>
                <a:latin typeface="+mn-lt"/>
              </a:rPr>
              <a:t>6. Lighting systems and use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rgbClr val="FF0000"/>
                </a:solidFill>
                <a:latin typeface="+mn-lt"/>
              </a:rPr>
              <a:t>7. Miscellaneous other energy use systems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rgbClr val="FF0000"/>
                </a:solidFill>
                <a:latin typeface="+mn-lt"/>
              </a:rPr>
              <a:t>8. Domestic water systems and use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rgbClr val="FF0000"/>
                </a:solidFill>
                <a:latin typeface="+mn-lt"/>
              </a:rPr>
              <a:t>9. Indoor environmental quality</a:t>
            </a:r>
            <a:endParaRPr lang="en-US" sz="1200" dirty="0">
              <a:solidFill>
                <a:srgbClr val="FF000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+mn-lt"/>
              </a:rPr>
              <a:t>G. </a:t>
            </a:r>
            <a:r>
              <a:rPr lang="en-US" sz="1600" dirty="0" smtClean="0">
                <a:latin typeface="+mn-lt"/>
              </a:rPr>
              <a:t>Analysis of data collected</a:t>
            </a:r>
            <a:endParaRPr lang="en-US" sz="1600" dirty="0">
              <a:latin typeface="+mn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1. Identify opportunities for efficiency improvement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2. Calculate value of efficiency improvements and return on investment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3. Prioritize options based on client criteria</a:t>
            </a:r>
            <a:endParaRPr lang="en-US" sz="12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smtClean="0">
                <a:latin typeface="+mn-lt"/>
              </a:rPr>
              <a:t>H. Audit completion activities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1. Prepare and present written report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latin typeface="+mn-lt"/>
              </a:rPr>
              <a:t>2. Assist with development of implementation plan</a:t>
            </a:r>
            <a:endParaRPr lang="en-US" sz="12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077" name="TextBox 7"/>
          <p:cNvSpPr txBox="1">
            <a:spLocks noChangeArrowheads="1"/>
          </p:cNvSpPr>
          <p:nvPr/>
        </p:nvSpPr>
        <p:spPr bwMode="auto">
          <a:xfrm>
            <a:off x="609600" y="381000"/>
            <a:ext cx="4495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Calibri" pitchFamily="34" charset="0"/>
              </a:rPr>
              <a:t>Introduction to </a:t>
            </a:r>
            <a:r>
              <a:rPr lang="en-US" dirty="0" smtClean="0">
                <a:solidFill>
                  <a:srgbClr val="0070C0"/>
                </a:solidFill>
                <a:latin typeface="Calibri" pitchFamily="34" charset="0"/>
              </a:rPr>
              <a:t>Commercial Building Audits</a:t>
            </a:r>
            <a:endParaRPr lang="en-US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3078" name="Rectangle 9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Natural gas usage by end use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 t="8065" r="1515"/>
          <a:stretch>
            <a:fillRect/>
          </a:stretch>
        </p:blipFill>
        <p:spPr bwMode="auto">
          <a:xfrm>
            <a:off x="381000" y="1524000"/>
            <a:ext cx="835818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762000" y="5943600"/>
            <a:ext cx="73914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3"/>
              </a:rPr>
              <a:t>http://www.energy.ca.gov/2006publications/CEC-400-2006-005/CEC-400-2006-005.PDF</a:t>
            </a:r>
            <a:endParaRPr lang="en-US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685800" y="1143000"/>
            <a:ext cx="4442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California Commercial End-use Survey</a:t>
            </a:r>
            <a:endParaRPr lang="en-US" b="1" dirty="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Energy Cost Factors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0" y="1143000"/>
            <a:ext cx="6324600" cy="4478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Occupied hours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Climate zone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Building shell &amp; fenestration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End-use of HVAC-R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Interior temperature requirements set-points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IAQ requirements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Equipment efficiency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Equipment control schemes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Equipment maintenance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Commissioning and retro-commissioning</a:t>
            </a:r>
            <a:endParaRPr lang="en-US" sz="2400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HVAC system types: 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0" y="1143000"/>
            <a:ext cx="4572000" cy="4847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Common system types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Single zone: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    Split system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    Packaged single zone (PSZ)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    Fan-coil (FC)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    Water loop heat pump (WLHP)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- Multi-zone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    Constant volume reheat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    Variable air volume (VAV) with reheat: parallel/series boxes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    Dual duct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HVAC system types: 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0" y="1143000"/>
            <a:ext cx="4572000" cy="34317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Advanced system types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Displacement ventilation (DV)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Under-floor air distribution (UFAD)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Chilled beams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Dedicated outside air system (DOAS)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Variable refrigerant flow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HVAC system type: split system  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 l="25000" t="39000" r="22500" b="24515"/>
          <a:stretch>
            <a:fillRect/>
          </a:stretch>
        </p:blipFill>
        <p:spPr bwMode="auto">
          <a:xfrm>
            <a:off x="762000" y="1524000"/>
            <a:ext cx="7543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447800" y="5181600"/>
            <a:ext cx="6583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Common Split System			Mini-Split System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HVAC system type: package single zone (PSZ) system  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24375" t="30000" r="22500" b="17000"/>
          <a:stretch>
            <a:fillRect/>
          </a:stretch>
        </p:blipFill>
        <p:spPr bwMode="auto">
          <a:xfrm>
            <a:off x="914400" y="1382358"/>
            <a:ext cx="7315200" cy="4561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HVAC system type: Fan coil (FC) system  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23750" t="28000" r="21875" b="21000"/>
          <a:stretch>
            <a:fillRect/>
          </a:stretch>
        </p:blipFill>
        <p:spPr bwMode="auto">
          <a:xfrm>
            <a:off x="685800" y="1447800"/>
            <a:ext cx="779929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HVAC system type: Water-loop heat pump (WLHP) 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24375" t="31000" r="22500" b="17000"/>
          <a:stretch>
            <a:fillRect/>
          </a:stretch>
        </p:blipFill>
        <p:spPr bwMode="auto">
          <a:xfrm>
            <a:off x="457200" y="1447799"/>
            <a:ext cx="7924800" cy="484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HVAC system type: multi-zone systems  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23675" t="28000" r="21875" b="14000"/>
          <a:stretch>
            <a:fillRect/>
          </a:stretch>
        </p:blipFill>
        <p:spPr bwMode="auto">
          <a:xfrm>
            <a:off x="838200" y="1219200"/>
            <a:ext cx="7543800" cy="5022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HVAC type: constant volume and VAV multi-zone system  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l="23750" t="31000" r="22500" b="16000"/>
          <a:stretch>
            <a:fillRect/>
          </a:stretch>
        </p:blipFill>
        <p:spPr bwMode="auto">
          <a:xfrm>
            <a:off x="762000" y="1371600"/>
            <a:ext cx="7620000" cy="4696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7620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0" name="TextBox 8"/>
          <p:cNvSpPr txBox="1">
            <a:spLocks noChangeArrowheads="1"/>
          </p:cNvSpPr>
          <p:nvPr/>
        </p:nvSpPr>
        <p:spPr bwMode="auto">
          <a:xfrm>
            <a:off x="762000" y="908477"/>
            <a:ext cx="7620000" cy="533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 smtClean="0">
                <a:solidFill>
                  <a:srgbClr val="002060"/>
                </a:solidFill>
                <a:latin typeface="Calibri" pitchFamily="34" charset="0"/>
              </a:rPr>
              <a:t>F. 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Factors in on-site building assessment</a:t>
            </a:r>
            <a:endParaRPr lang="en-US" sz="2800" dirty="0">
              <a:solidFill>
                <a:srgbClr val="002060"/>
              </a:solidFill>
              <a:latin typeface="+mn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1. Common safety hazards and field safety techniques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2. Occupant interviews and assessment of building operations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3. Building envelope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4. Electrical systems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5. HVAC&amp;R systems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6. Lighting systems and use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7. Miscellaneous other energy use systems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8. Domestic water systems and use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rPr>
              <a:t>9. Indoor environmental quality</a:t>
            </a: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609600" y="381000"/>
            <a:ext cx="4495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Calibri" pitchFamily="34" charset="0"/>
              </a:rPr>
              <a:t>Introduction to </a:t>
            </a:r>
            <a:r>
              <a:rPr lang="en-US" dirty="0" smtClean="0">
                <a:solidFill>
                  <a:srgbClr val="0070C0"/>
                </a:solidFill>
                <a:latin typeface="Calibri" pitchFamily="34" charset="0"/>
              </a:rPr>
              <a:t>Commercial Building Audits</a:t>
            </a:r>
            <a:endParaRPr lang="en-US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HVAC type: package Variable Air Volume (PVAV) system  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l="24375" t="30689" r="21875" b="25000"/>
          <a:stretch>
            <a:fillRect/>
          </a:stretch>
        </p:blipFill>
        <p:spPr bwMode="auto">
          <a:xfrm>
            <a:off x="772459" y="1524000"/>
            <a:ext cx="7838141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HVAC system type: packaged air handler 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l="23750" t="34000" r="25000" b="16000"/>
          <a:stretch>
            <a:fillRect/>
          </a:stretch>
        </p:blipFill>
        <p:spPr bwMode="auto">
          <a:xfrm>
            <a:off x="762000" y="1373459"/>
            <a:ext cx="7620000" cy="4646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HVAC system type: Dual-duct VAV system  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23750" t="33000" r="21875" b="17000"/>
          <a:stretch>
            <a:fillRect/>
          </a:stretch>
        </p:blipFill>
        <p:spPr bwMode="auto">
          <a:xfrm>
            <a:off x="609600" y="1524000"/>
            <a:ext cx="7848600" cy="451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HVAC system type: under floor air distribution (UFAD)   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l="25625" t="27000" r="30000" b="20000"/>
          <a:stretch>
            <a:fillRect/>
          </a:stretch>
        </p:blipFill>
        <p:spPr bwMode="auto">
          <a:xfrm>
            <a:off x="1143000" y="1223493"/>
            <a:ext cx="6629400" cy="4948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HVAC system type: Active chilled beam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l="23750" t="32000" r="21875" b="12000"/>
          <a:stretch>
            <a:fillRect/>
          </a:stretch>
        </p:blipFill>
        <p:spPr bwMode="auto">
          <a:xfrm>
            <a:off x="685800" y="1295400"/>
            <a:ext cx="7391400" cy="4757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HVAC system type: dedicated outside air system (DOAS)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32660" t="37000" r="12500" b="24000"/>
          <a:stretch>
            <a:fillRect/>
          </a:stretch>
        </p:blipFill>
        <p:spPr bwMode="auto">
          <a:xfrm>
            <a:off x="685799" y="1828800"/>
            <a:ext cx="8057617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HVAC system type: variable refrigerant flow 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47500" t="31000" r="21875" b="35000"/>
          <a:stretch>
            <a:fillRect/>
          </a:stretch>
        </p:blipFill>
        <p:spPr bwMode="auto">
          <a:xfrm>
            <a:off x="1752600" y="1488234"/>
            <a:ext cx="5943600" cy="4124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Economizers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23750" t="36000" r="50625" b="24000"/>
          <a:stretch>
            <a:fillRect/>
          </a:stretch>
        </p:blipFill>
        <p:spPr bwMode="auto">
          <a:xfrm>
            <a:off x="4114800" y="1295400"/>
            <a:ext cx="4648200" cy="4534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33400" y="1295400"/>
            <a:ext cx="35814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/>
              <a:t>The economizer cycle refers to using controls and dampers to make use of outside air for “free” cooling when it makes sense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/>
              <a:t>Controls used to bring in outside air instead of return air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/>
              <a:t>An “economizer” is generally not a single piece of equipment, although people may refer to it as such</a:t>
            </a:r>
            <a:endParaRPr lang="en-US" sz="20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Economizer operation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 l="25000" t="36000" r="21875" b="29000"/>
          <a:stretch>
            <a:fillRect/>
          </a:stretch>
        </p:blipFill>
        <p:spPr bwMode="auto">
          <a:xfrm>
            <a:off x="653142" y="1905000"/>
            <a:ext cx="7957457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Psychrometric</a:t>
            </a: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Chart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9220" name="Picture 4" descr="Fig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179530"/>
            <a:ext cx="6172200" cy="49926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Electrical systems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517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4. Electrical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" y="1219200"/>
            <a:ext cx="7848600" cy="4467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The electrical system in a building comprises the infrastructure that brings in electrical supply, including: </a:t>
            </a:r>
          </a:p>
          <a:p>
            <a:pPr marL="0" lvl="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electrical substation</a:t>
            </a:r>
          </a:p>
          <a:p>
            <a:pPr marL="0" lvl="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transformers</a:t>
            </a:r>
          </a:p>
          <a:p>
            <a:pPr marL="0" lvl="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distribution systems</a:t>
            </a:r>
          </a:p>
          <a:p>
            <a:pPr marL="0" lvl="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circuit breakers</a:t>
            </a:r>
          </a:p>
          <a:p>
            <a:pPr marL="0" lvl="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electrical meters</a:t>
            </a:r>
          </a:p>
          <a:p>
            <a:pPr marL="0" lvl="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capacitors, etc </a:t>
            </a:r>
            <a:endParaRPr lang="en-US" sz="24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00600" y="5715000"/>
            <a:ext cx="3048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An electrical distribution system provides power to the entire facility.</a:t>
            </a:r>
            <a:endParaRPr lang="en-US" sz="1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2667000"/>
            <a:ext cx="3673475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63490" name="Picture 2" descr="Fig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143000"/>
            <a:ext cx="6096000" cy="468157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Psychrometric</a:t>
            </a: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Chart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6019800"/>
            <a:ext cx="51054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http://www.sp.uconn.edu/~mdarre/NE-127/NewFiles/psychrometric_inset.html</a:t>
            </a:r>
            <a:endParaRPr lang="en-US" sz="11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9218" name="Picture 2" descr="http://www.sp.uconn.edu/~mdarre/NE-127/Images/psc_0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371600"/>
            <a:ext cx="6324600" cy="426782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Psychrometric</a:t>
            </a: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Chart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5788223"/>
            <a:ext cx="7742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Reading material: http://www.ohio.edu/mechanical/thermo/Applied/Chapt.7_11/Chapter10b.html</a:t>
            </a:r>
            <a:endParaRPr lang="en-US" sz="14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Components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0" y="1371600"/>
            <a:ext cx="7620000" cy="4078039"/>
          </a:xfrm>
          <a:prstGeom prst="rect">
            <a:avLst/>
          </a:prstGeom>
          <a:noFill/>
        </p:spPr>
        <p:txBody>
          <a:bodyPr wrap="square" numCol="2">
            <a:spAutoFit/>
          </a:bodyPr>
          <a:lstStyle/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Compressor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Evaporator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Condenser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Throttling valve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Steam boiler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Hot water boiler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Cooling tower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Evaporative condenser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Filters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Dampers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Fans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Pumps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Duct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Coils (heat exchangers)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Diffusers</a:t>
            </a:r>
          </a:p>
          <a:p>
            <a:pPr marL="0" lvl="2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Humidifiers</a:t>
            </a:r>
            <a:endParaRPr lang="en-US" sz="2800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Common packaged system problems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 l="26875" t="30000" r="27500" b="17000"/>
          <a:stretch>
            <a:fillRect/>
          </a:stretch>
        </p:blipFill>
        <p:spPr bwMode="auto">
          <a:xfrm>
            <a:off x="1066800" y="1295400"/>
            <a:ext cx="6324600" cy="45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Field Identification an HVAC Zone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1219200"/>
            <a:ext cx="746759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/>
              <a:t>Ask facility staff/engineer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/>
              <a:t>Review as-built mechanical drawings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/>
              <a:t>Inventory the number of thermostats and HVAC units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/>
              <a:t>Observe placement of units to thermostats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/>
              <a:t>Go after hours and observe response to changed set-points</a:t>
            </a:r>
            <a:endParaRPr lang="en-US" sz="2000" dirty="0"/>
          </a:p>
        </p:txBody>
      </p:sp>
      <p:pic>
        <p:nvPicPr>
          <p:cNvPr id="10" name="Picture 9" descr="20111205_SEMI 2nd 027.jpg"/>
          <p:cNvPicPr>
            <a:picLocks noChangeAspect="1"/>
          </p:cNvPicPr>
          <p:nvPr/>
        </p:nvPicPr>
        <p:blipFill>
          <a:blip r:embed="rId2" cstate="print"/>
          <a:srcRect b="13777"/>
          <a:stretch>
            <a:fillRect/>
          </a:stretch>
        </p:blipFill>
        <p:spPr>
          <a:xfrm>
            <a:off x="4572000" y="3505200"/>
            <a:ext cx="4010108" cy="25908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Unitary HVAC Nameplate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0" y="1295400"/>
            <a:ext cx="3429000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/>
              <a:t> Brand/Model #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/>
              <a:t> Age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/>
              <a:t> Voltage/Amperage/kW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/>
              <a:t> Other information: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  - rated efficiency?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  - Heating/cooling capacity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  - Air flow rate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  - Liquid flow rate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  - Pressure rise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/>
              <a:t>  - Refrigerant</a:t>
            </a:r>
          </a:p>
        </p:txBody>
      </p:sp>
      <p:pic>
        <p:nvPicPr>
          <p:cNvPr id="11" name="Picture 10" descr="Nameplate.JPG"/>
          <p:cNvPicPr>
            <a:picLocks noChangeAspect="1"/>
          </p:cNvPicPr>
          <p:nvPr/>
        </p:nvPicPr>
        <p:blipFill>
          <a:blip r:embed="rId2" cstate="print"/>
          <a:srcRect l="5950" t="21111" r="4793" b="12222"/>
          <a:stretch>
            <a:fillRect/>
          </a:stretch>
        </p:blipFill>
        <p:spPr>
          <a:xfrm>
            <a:off x="4343400" y="1447800"/>
            <a:ext cx="3962400" cy="39624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Model number nomenclature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5410200" y="3276600"/>
            <a:ext cx="2590800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19200"/>
            <a:ext cx="371157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5029200" y="5715000"/>
            <a:ext cx="3352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http://www.docs.hvacpartners.com/idc/groups/public/documents/techlit/48tc-02pd.pdf</a:t>
            </a:r>
            <a:endParaRPr lang="en-US" sz="12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Model number nomenclature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117600"/>
            <a:ext cx="6126163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Energy Efficiency Opportunities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0" y="1219200"/>
            <a:ext cx="441960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1" dirty="0" smtClean="0"/>
              <a:t> Retrofits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  - High efficiency units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  - Evaporative cooling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1" dirty="0" smtClean="0"/>
              <a:t> Controls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  - Scheduling/reduce operating hours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  - Programmable thermostats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  - Economizer operation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  - Demand control ventilation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b="1" dirty="0" smtClean="0"/>
              <a:t> Operations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  - Reduce cooling loads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  - Keep units maintained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The opportunity: controls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8200" y="1676400"/>
            <a:ext cx="71628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smtClean="0"/>
              <a:t> controls are generally the most cost effective of EEMs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smtClean="0"/>
              <a:t> What ever doesn’t have controls probably needs it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smtClean="0"/>
              <a:t> Control reduce opportunity for human “enhancements”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smtClean="0"/>
              <a:t> Limit hours of operation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smtClean="0"/>
              <a:t> Use to maximize system efficient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Electrical systems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517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4. Electrical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" y="1219200"/>
            <a:ext cx="78486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A typical electrical distribution facility in a building will generally include the following: </a:t>
            </a:r>
          </a:p>
          <a:p>
            <a:pPr marL="0" lvl="2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 Power distribution systems for equipments, including indoor substation, transformers, building distribution, process control system, building electrical service systems, and protection systems</a:t>
            </a:r>
          </a:p>
          <a:p>
            <a:pPr marL="0" lvl="2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 Power outlet system for movable equipments, material-handling systems, and transportation system</a:t>
            </a:r>
          </a:p>
          <a:p>
            <a:pPr marL="0" lvl="2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 Auxiliary systems, like air conditioning and refrigeration, compressed air systems, lighting, fire alarm systems, communication and computer-based equipments</a:t>
            </a:r>
          </a:p>
          <a:p>
            <a:pPr marL="0" lvl="2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 DG sets/cogeneration equipments/UPS/inverter</a:t>
            </a:r>
            <a:endParaRPr lang="en-US" sz="2400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Scheduling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4400" y="1371600"/>
            <a:ext cx="7048724" cy="1287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Mechanical time clocks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Consider twist timers to reduce usage during off-hours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Some have seasonal/astronomical timers and/or multiple channels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3352800"/>
            <a:ext cx="634047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057400"/>
            <a:ext cx="6721475" cy="397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Setbacks and programmable thermostats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1295400"/>
            <a:ext cx="6505307" cy="1131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/>
              <a:t> Install programmable thermostats on all units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/>
              <a:t> Scroll through settings during audit</a:t>
            </a:r>
            <a:endParaRPr lang="en-US" sz="2400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Commissioning is important!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295400"/>
            <a:ext cx="7788275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400" y="2514600"/>
            <a:ext cx="7162800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ENRG 55 A and B will cover more comprehensive knowledge of HAVC</a:t>
            </a:r>
            <a:endParaRPr lang="en-US" sz="3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05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5. HVAC&amp;R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Electrical systems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517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4. Electrical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" y="1219200"/>
            <a:ext cx="4191000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 fontAlgn="auto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Lighting systems are the most complex part of an electrical design, including:</a:t>
            </a:r>
          </a:p>
          <a:p>
            <a:pPr marL="0" lvl="2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all the lighting fixtures and their controls</a:t>
            </a:r>
          </a:p>
          <a:p>
            <a:pPr marL="0" lvl="2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- have very detailed requirement as per the NEC and require documentation</a:t>
            </a:r>
          </a:p>
          <a:p>
            <a:pPr marL="0" lvl="2" fontAlgn="auto">
              <a:spcBef>
                <a:spcPts val="600"/>
              </a:spcBef>
              <a:spcAft>
                <a:spcPts val="600"/>
              </a:spcAft>
              <a:defRPr/>
            </a:pPr>
            <a:endParaRPr lang="en-US" sz="24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371600"/>
            <a:ext cx="3444875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Guidelines on selection of electrical motors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517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4. Electrical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" y="1219200"/>
            <a:ext cx="7848600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 fontAlgn="auto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Select more energy-efficient motors</a:t>
            </a:r>
          </a:p>
          <a:p>
            <a:pPr marL="0" lvl="2" fontAlgn="auto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Motor horsepower ratings shall not exceed 20% of the calculated maximum load</a:t>
            </a:r>
          </a:p>
          <a:p>
            <a:pPr marL="0" lvl="2" fontAlgn="auto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Motor nameplates shall list the nominal full load motor efficiencies and the full load power factor</a:t>
            </a:r>
          </a:p>
          <a:p>
            <a:pPr marL="0" lvl="2" fontAlgn="auto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Insist on proper rewinding practices for rewound motors</a:t>
            </a:r>
          </a:p>
          <a:p>
            <a:pPr marL="0" lvl="2" fontAlgn="auto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obtain certificates and keep record of the motor efficiency.</a:t>
            </a:r>
          </a:p>
          <a:p>
            <a:pPr marL="0" lvl="2" fontAlgn="auto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Install soft start energy savers and variable speed drives based on the application requirement</a:t>
            </a:r>
            <a:endParaRPr lang="en-US" sz="2400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57200"/>
            <a:ext cx="8439150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533400" y="6324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3400" y="1066800"/>
            <a:ext cx="80772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6705521" y="6248400"/>
            <a:ext cx="20845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Course No. ENRG </a:t>
            </a:r>
            <a:r>
              <a:rPr lang="en-US" dirty="0" smtClean="0">
                <a:latin typeface="Calibri" pitchFamily="34" charset="0"/>
              </a:rPr>
              <a:t>50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1"/>
            <a:ext cx="8229600" cy="4924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Electrical systems</a:t>
            </a:r>
            <a:endParaRPr lang="en-US" sz="2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533400" y="6324600"/>
            <a:ext cx="20517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" pitchFamily="34" charset="0"/>
              </a:rPr>
              <a:t>4. Electrical systems</a:t>
            </a:r>
            <a:endParaRPr lang="en-US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" y="1219200"/>
            <a:ext cx="7848600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 fontAlgn="auto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Energy accounting </a:t>
            </a:r>
          </a:p>
          <a:p>
            <a:pPr marL="0" lvl="2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 - To analyze the current equipment energy consumption, and justify savings after EEMs implementation</a:t>
            </a:r>
          </a:p>
          <a:p>
            <a:pPr marL="0" lvl="2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 - To help identify the optimum usage of demand allocation, improve the load factor</a:t>
            </a:r>
          </a:p>
          <a:p>
            <a:pPr marL="0" lvl="2" fontAlgn="auto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Monitoring and control</a:t>
            </a:r>
          </a:p>
          <a:p>
            <a:pPr marL="0" lvl="2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 - major equipment/system (HVAC, pumping system etc) may need to be monitored by energy meters</a:t>
            </a:r>
          </a:p>
          <a:p>
            <a:pPr marL="0" lvl="2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400" dirty="0" smtClean="0">
                <a:solidFill>
                  <a:srgbClr val="002060"/>
                </a:solidFill>
                <a:latin typeface="+mn-lt"/>
              </a:rPr>
              <a:t>    - proper control strategies will save significantly</a:t>
            </a:r>
            <a:endParaRPr lang="en-US" sz="2400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9963</TotalTime>
  <Words>2147</Words>
  <Application>Microsoft Office PowerPoint</Application>
  <PresentationFormat>On-screen Show (4:3)</PresentationFormat>
  <Paragraphs>377</Paragraphs>
  <Slides>53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Xin Ai</dc:creator>
  <cp:lastModifiedBy>Xin Ai</cp:lastModifiedBy>
  <cp:revision>129</cp:revision>
  <dcterms:created xsi:type="dcterms:W3CDTF">2012-07-02T05:20:48Z</dcterms:created>
  <dcterms:modified xsi:type="dcterms:W3CDTF">2012-12-11T18:24:09Z</dcterms:modified>
</cp:coreProperties>
</file>