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335" r:id="rId3"/>
    <p:sldId id="258" r:id="rId4"/>
    <p:sldId id="330" r:id="rId5"/>
    <p:sldId id="357" r:id="rId6"/>
    <p:sldId id="359" r:id="rId7"/>
    <p:sldId id="360" r:id="rId8"/>
    <p:sldId id="358" r:id="rId9"/>
    <p:sldId id="364" r:id="rId10"/>
    <p:sldId id="365" r:id="rId11"/>
    <p:sldId id="331" r:id="rId12"/>
    <p:sldId id="336" r:id="rId13"/>
    <p:sldId id="337" r:id="rId14"/>
    <p:sldId id="339" r:id="rId15"/>
    <p:sldId id="340" r:id="rId16"/>
    <p:sldId id="341" r:id="rId17"/>
    <p:sldId id="342" r:id="rId18"/>
    <p:sldId id="343" r:id="rId19"/>
    <p:sldId id="345" r:id="rId20"/>
    <p:sldId id="338" r:id="rId21"/>
    <p:sldId id="344" r:id="rId22"/>
    <p:sldId id="333" r:id="rId23"/>
    <p:sldId id="346" r:id="rId24"/>
    <p:sldId id="348" r:id="rId25"/>
    <p:sldId id="347" r:id="rId26"/>
    <p:sldId id="349" r:id="rId27"/>
    <p:sldId id="350" r:id="rId28"/>
    <p:sldId id="351" r:id="rId29"/>
    <p:sldId id="352" r:id="rId30"/>
    <p:sldId id="332" r:id="rId31"/>
    <p:sldId id="362" r:id="rId32"/>
    <p:sldId id="363" r:id="rId33"/>
    <p:sldId id="354" r:id="rId34"/>
    <p:sldId id="353" r:id="rId35"/>
    <p:sldId id="355" r:id="rId36"/>
    <p:sldId id="366" r:id="rId37"/>
    <p:sldId id="367" r:id="rId38"/>
    <p:sldId id="274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825" autoAdjust="0"/>
  </p:normalViewPr>
  <p:slideViewPr>
    <p:cSldViewPr>
      <p:cViewPr varScale="1">
        <p:scale>
          <a:sx n="75" d="100"/>
          <a:sy n="75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35221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82759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sz="4000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en-US" sz="4000" dirty="0">
              <a:latin typeface="Calibri" pitchFamily="34" charset="0"/>
            </a:endParaRPr>
          </a:p>
          <a:p>
            <a:pPr algn="ctr"/>
            <a:r>
              <a:rPr lang="en-US" sz="2800" dirty="0">
                <a:latin typeface="Calibri" pitchFamily="34" charset="0"/>
              </a:rPr>
              <a:t>Course No. ENRG </a:t>
            </a:r>
            <a:r>
              <a:rPr lang="en-US" sz="2800" dirty="0" smtClean="0">
                <a:latin typeface="Calibri" pitchFamily="34" charset="0"/>
              </a:rPr>
              <a:t>50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Identify opportunities for efficiency improvement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52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Identify opportunities for efficiency improvement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Miscellaneous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Choose Energy Star equipment and look up available incentives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Set up office equipment automatically if not being used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Use plug-load controllers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Timer controls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27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G.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Analysis of data collected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Prioritize options based on client criteria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saving equation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Power </a:t>
            </a:r>
            <a:r>
              <a:rPr lang="en-US" sz="2400" dirty="0" smtClean="0"/>
              <a:t>= The Rate of Consumption kilowatts kW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Time   </a:t>
            </a:r>
            <a:r>
              <a:rPr lang="en-US" sz="2400" dirty="0" smtClean="0"/>
              <a:t> = The Duration of Consumption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Energy =  Power  X Time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          = Total Consumption in Kilowatt hours kWh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Control  strategy:  regulate the rate of consumption (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power)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, or the duration of consumption (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time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), or both.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867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saving calculation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Energy =  Power  X Time  = Total kWh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If reducing power only (e.g. de-lamping, re-lamping): 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  ∆ Energy = ∆ Power X Time = (Power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–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)X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If reducing time only (e.g. timer control):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  ∆ Energy = Power X ∆Time = Power X (Time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–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457200" indent="-457200">
              <a:lnSpc>
                <a:spcPct val="150000"/>
              </a:lnSpc>
              <a:buAutoNum type="arabicPeriod" startAt="3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If both power and time reduced (e.g. install VFD)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 ∆ Energy =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–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 example: Motor Power Equations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Using information from the nameplate, motor usage can be estimated as: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kWh = (hp)(0.746kW/hp)(%Loaded)(hours)/Efficiency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kWh = (FLA)(Volts)(PF)(%Loaded)(hours)(Phase^</a:t>
            </a:r>
            <a:r>
              <a:rPr lang="en-US" sz="2400" baseline="30000" dirty="0" smtClean="0">
                <a:solidFill>
                  <a:srgbClr val="002060"/>
                </a:solidFill>
                <a:latin typeface="+mn-lt"/>
              </a:rPr>
              <a:t>1/2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hp: horsepower       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FLA: full load amps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PF: power factor       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867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Motor Power Equations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Calculate percent load (%Loaded)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Measure RPM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Find nameplate RPM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Identify synchronous speed from table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Apply equation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867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Motor Power Equations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577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Induction motor synchronous speeds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3125" t="13000" r="23125" b="48000"/>
          <a:stretch>
            <a:fillRect/>
          </a:stretch>
        </p:blipFill>
        <p:spPr bwMode="auto">
          <a:xfrm>
            <a:off x="636954" y="1905000"/>
            <a:ext cx="789744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90600" y="5638800"/>
            <a:ext cx="5429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Motors designed for 50 Hz are common outside US</a:t>
            </a:r>
          </a:p>
          <a:p>
            <a:r>
              <a:rPr lang="en-US" dirty="0" smtClean="0"/>
              <a:t>Motors designed for 60 Hz are common in 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867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Motor Power Equations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577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Slip Load Calculation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24088"/>
            <a:ext cx="724314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867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Motor Power Equations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Slip Load Calculation example:</a:t>
            </a:r>
          </a:p>
          <a:p>
            <a:r>
              <a:rPr lang="en-US" dirty="0" smtClean="0"/>
              <a:t>Given: Synchronous speed in rpm = 1800</a:t>
            </a:r>
          </a:p>
          <a:p>
            <a:r>
              <a:rPr lang="en-US" dirty="0" smtClean="0"/>
              <a:t>            Nameplate full load speed = 1750</a:t>
            </a:r>
          </a:p>
          <a:p>
            <a:r>
              <a:rPr lang="en-US" dirty="0" smtClean="0"/>
              <a:t>            Measured speed in rpm = 1770</a:t>
            </a:r>
          </a:p>
          <a:p>
            <a:r>
              <a:rPr lang="en-US" dirty="0" smtClean="0"/>
              <a:t>            Nameplate rated horsepower = 25 hp</a:t>
            </a:r>
          </a:p>
          <a:p>
            <a:endParaRPr lang="en-US" dirty="0" smtClean="0"/>
          </a:p>
          <a:p>
            <a:r>
              <a:rPr lang="en-US" dirty="0" smtClean="0"/>
              <a:t>Determine actual output horsepower</a:t>
            </a:r>
          </a:p>
          <a:p>
            <a:endParaRPr lang="en-US" dirty="0" smtClean="0"/>
          </a:p>
          <a:p>
            <a:r>
              <a:rPr lang="en-US" dirty="0" smtClean="0"/>
              <a:t>By slip load calculation equation: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Actual output horsepower would be 60% X 25 hp = 15 hp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/>
        </p:nvGraphicFramePr>
        <p:xfrm>
          <a:off x="1676400" y="4038600"/>
          <a:ext cx="5029200" cy="911894"/>
        </p:xfrm>
        <a:graphic>
          <a:graphicData uri="http://schemas.openxmlformats.org/presentationml/2006/ole">
            <p:oleObj spid="_x0000_s3074" name="Equation" r:id="rId3" imgW="21589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867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Motor Power Equations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715000"/>
            <a:ext cx="56388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Reading link: </a:t>
            </a:r>
          </a:p>
          <a:p>
            <a:r>
              <a:rPr lang="en-US" sz="1200" dirty="0" smtClean="0"/>
              <a:t>http://www1.eere.energy.gov/manufacturing/tech_deployment/pdfs/10097517.pdf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143000"/>
            <a:ext cx="5610225" cy="4802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846669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A. </a:t>
            </a:r>
            <a:r>
              <a:rPr lang="en-US" sz="1600" dirty="0" smtClean="0">
                <a:latin typeface="+mn-lt"/>
              </a:rPr>
              <a:t>Introduction to concept of commercial building energy auditing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Why energy efficiency (EE) is important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Energy use and waste in commercial building operations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Prioritizing energy efficiency over renewable energy generation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B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Ordinances, policies and standards governing commercial building audits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San Francisco Existing Commercial Buildings Performance Ordinance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Other audit standards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C. </a:t>
            </a:r>
            <a:r>
              <a:rPr lang="en-US" sz="1600" dirty="0" smtClean="0">
                <a:latin typeface="+mn-lt"/>
              </a:rPr>
              <a:t>Three ASHRAE audit levels</a:t>
            </a:r>
            <a:endParaRPr lang="en-US" sz="16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Preliminary energy use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Level 1, Walk-through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Level 2, Intermediate, energy survey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D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Developing the scope of work in a commercial building audit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Objectives of the audit, including needed data and resources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Assessment management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Responsibilities of audit team members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F. </a:t>
            </a:r>
            <a:r>
              <a:rPr lang="en-US" sz="1600" dirty="0" smtClean="0">
                <a:latin typeface="+mn-lt"/>
              </a:rPr>
              <a:t>Factors in on-site building assessment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9. Indoor environmental quality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G.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Analysis of data collected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3. Prioritize options based on client criteria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/>
              <a:t>2. Assist with development of implementation plan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 practice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∆ Energy = ∆ Power X Time = (Power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–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)X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∆ Energy = Power X ∆Time = Power X (Time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–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457200" indent="-457200">
              <a:lnSpc>
                <a:spcPct val="150000"/>
              </a:lnSpc>
              <a:buAutoNum type="arabicPeriod" startAt="3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∆ Energy =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–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50000"/>
              </a:lnSpc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  <a:buAutoNum type="arabicPeriod" startAt="3"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  <a:buAutoNum type="arabicPeriod" startAt="3"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  <a:buAutoNum type="arabicPeriod" startAt="3"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143000" y="2971800"/>
          <a:ext cx="7010399" cy="274320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373052"/>
                <a:gridCol w="442325"/>
                <a:gridCol w="407769"/>
                <a:gridCol w="534478"/>
                <a:gridCol w="463060"/>
                <a:gridCol w="442325"/>
                <a:gridCol w="645058"/>
                <a:gridCol w="829360"/>
                <a:gridCol w="829360"/>
                <a:gridCol w="601287"/>
                <a:gridCol w="213726"/>
                <a:gridCol w="228599"/>
              </a:tblGrid>
              <a:tr h="146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Blended energy rate ($/kWh)</a:t>
                      </a:r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annual $/kWh</a:t>
                      </a:r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0.151623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Annual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Annual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Annual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Annual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Annual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Annual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Pre kW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Post kW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kW reduced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Pre hours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post hours  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hours (savings)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energy savings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energy saving %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dollar ($) savings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Sample - notes</a:t>
                      </a:r>
                      <a:endParaRPr lang="en-US" sz="1000" b="0" i="1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=B6-C6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=E6-F6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=(B6*E6)-(C6*F6)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=H6/(B6*E6)*100%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 =H6*$B$2 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0" marR="0" marT="0" marB="0" anchor="b"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Lighting I - de-lamping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1.46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0.96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0.50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1246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1246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618.51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34.00%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 $        93.78 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0" marR="0" marT="0" marB="0" anchor="b"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Lighting II - occupancy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1.46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1.46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1246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747.6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498.40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727.66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40.00%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 $       110.33 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0" marR="0" marT="0" marB="0" anchor="b"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Lighting III - combine I &amp; II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1.46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0.96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0.50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1246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747.6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1,101.46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60.55%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 $       167.01 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0" marR="0" marT="0" marB="0" anchor="b"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Motor 5HP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4.37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4.29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0.08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3431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3431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274.48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1.83%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 $        41.62 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0" marR="0" marT="0" marB="0" anchor="b"/>
                </a:tc>
              </a:tr>
              <a:tr h="1460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Motor 7.5 HP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4.37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4.22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0.15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3431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3431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0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514.65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3.43%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 $        78.03 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 payback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1592282"/>
            <a:ext cx="78486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Estimated cost: </a:t>
            </a:r>
          </a:p>
          <a:p>
            <a:pPr marL="457200" indent="-457200"/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- when the aging equipment need to be replaced, or for scheduled renovation, the cost will be the difference between the high-efficient product/service and code-required one, not the full cost of the high efficient one.</a:t>
            </a:r>
          </a:p>
          <a:p>
            <a:pPr marL="457200" indent="-457200"/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/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Annual saving = (average utility rate) X (∆ Energy) </a:t>
            </a:r>
          </a:p>
          <a:p>
            <a:pPr marL="457200" indent="-457200"/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/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Simple payback period = estimated cost / annual savings</a:t>
            </a:r>
          </a:p>
          <a:p>
            <a:pPr marL="457200" indent="-457200"/>
            <a:endParaRPr lang="en-US" dirty="0" smtClean="0">
              <a:latin typeface="+mn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90490"/>
            <a:ext cx="8001000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Capital Project metrics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9248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Present worth (PW) 		[Present Value]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Future worth (FW)		[Future Value]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Annual worth (AW)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Internal rate of return (IRR)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External rate of return (ERR)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Minimum attractive rate of return (MARR)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Payback period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Note: payback is generally not appropriate as a primary decision rule!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90490"/>
            <a:ext cx="8001000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Internal Rate of Return Method (IRR)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924800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One of the more popular measure of investment performance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Comparison of IRR among alternatives can result in incorrect decisions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Compare IRR only to MARR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The base alternative must be attractive (rate of return greater than the MARR)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The additional investment in other alternatives must itself make a satisfactory return on the increment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90490"/>
            <a:ext cx="8001000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Financial analysis template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1295400"/>
          <a:ext cx="7620001" cy="1717548"/>
        </p:xfrm>
        <a:graphic>
          <a:graphicData uri="http://schemas.openxmlformats.org/drawingml/2006/table">
            <a:tbl>
              <a:tblPr/>
              <a:tblGrid>
                <a:gridCol w="1282086"/>
                <a:gridCol w="1003914"/>
                <a:gridCol w="1066800"/>
                <a:gridCol w="1143000"/>
                <a:gridCol w="1219200"/>
                <a:gridCol w="914400"/>
                <a:gridCol w="990601"/>
              </a:tblGrid>
              <a:tr h="546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Measure</a:t>
                      </a:r>
                      <a:endParaRPr lang="en-US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Description of Measure</a:t>
                      </a:r>
                      <a:endParaRPr lang="en-US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Annual Savings (kW)</a:t>
                      </a:r>
                      <a:endParaRPr lang="en-US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62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Annual Savings (kWh)</a:t>
                      </a:r>
                      <a:endParaRPr lang="en-US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Estimated Implementation Cost</a:t>
                      </a:r>
                      <a:endParaRPr lang="en-US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Simple Payback (years)</a:t>
                      </a:r>
                      <a:endParaRPr lang="en-US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Internal Rate of Return (%)</a:t>
                      </a:r>
                      <a:endParaRPr lang="en-US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854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Measure 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Measure 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Measure 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Measure 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5943600" algn="r"/>
                        </a:tabLst>
                      </a:pPr>
                      <a:endParaRPr lang="en-US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5697" marR="456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90490"/>
            <a:ext cx="8001000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Audit report example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924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j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878261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90490"/>
            <a:ext cx="8001000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Sample report – </a:t>
            </a:r>
            <a:r>
              <a:rPr lang="en-US" sz="2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con’d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975" y="1409812"/>
            <a:ext cx="7210425" cy="42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90490"/>
            <a:ext cx="8001000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Sample report – </a:t>
            </a:r>
            <a:r>
              <a:rPr lang="en-US" sz="2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con’d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199"/>
            <a:ext cx="7239000" cy="5046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90490"/>
            <a:ext cx="8001000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Sample report – </a:t>
            </a:r>
            <a:r>
              <a:rPr lang="en-US" sz="2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con’d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776682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81200"/>
            <a:ext cx="792411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90490"/>
            <a:ext cx="8001000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Sample report – </a:t>
            </a:r>
            <a:r>
              <a:rPr lang="en-US" sz="2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con’d</a:t>
            </a:r>
            <a:endParaRPr lang="en-US" sz="2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3917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2. Calculate value of efficiency improvements and return on investment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203" y="1371600"/>
            <a:ext cx="8225353" cy="42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27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G.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Analysis of data collected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3. Prioritize options based on client criteria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27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G.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Analysis of data collected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3. Prioritize options based on client criteria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80010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Based on customers demand/concern/situation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If the owners/users are going to remodel the facility, it will be a good time for EEMs implementation. (HVAC, lighting, etc)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If the owners want to get LEED certificate, it will be feasible to implement the most EEMs and install renewable energy.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If one or more major equipments close to the end of life, it will be a good to upgrade to high-efficiency one. (furnace, boilers, motors, etc)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If a lot of concerns or complains, it will be a good time to change and implement EEMs accordingly. (lightings, HVAC, etc)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Prioritize options based on client criteria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42037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Prioritize options based on client criteria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80010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Based on timing/financial factors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Avoid peak season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The owners/users may have financial freeze period, or spending season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May limit by capital cap, cost less than certain amount may be easier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financial analysis: IRR method or simple payback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if can’t implement all, start with “low hanging fruits”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Prioritize options based on client criteria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42037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Prioritize options based on client criteria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846669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A. </a:t>
            </a:r>
            <a:r>
              <a:rPr lang="en-US" sz="1600" dirty="0" smtClean="0">
                <a:latin typeface="+mn-lt"/>
              </a:rPr>
              <a:t>Introduction to concept of commercial building energy auditing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Why energy efficiency (EE) is important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Energy use and waste in commercial building operations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Prioritizing energy efficiency over renewable energy generation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B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Ordinances, policies and standards governing commercial building audits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San Francisco Existing Commercial Buildings Performance Ordinance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Other audit standards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C. </a:t>
            </a:r>
            <a:r>
              <a:rPr lang="en-US" sz="1600" dirty="0" smtClean="0">
                <a:latin typeface="+mn-lt"/>
              </a:rPr>
              <a:t>Three ASHRAE audit levels</a:t>
            </a:r>
            <a:endParaRPr lang="en-US" sz="16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Preliminary energy use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Level 1, Walk-through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Level 2, Intermediate, energy survey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D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Developing the scope of work in a commercial building audit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Objectives of the audit, including needed data and resources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Assessment management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Responsibilities of audit team members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F. </a:t>
            </a:r>
            <a:r>
              <a:rPr lang="en-US" sz="1600" dirty="0" smtClean="0">
                <a:latin typeface="+mn-lt"/>
              </a:rPr>
              <a:t>Factors in on-site building assessment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9. Indoor environmental quality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G. </a:t>
            </a:r>
            <a:r>
              <a:rPr lang="en-US" sz="1600" dirty="0" smtClean="0">
                <a:latin typeface="+mn-lt"/>
              </a:rPr>
              <a:t>Analysis of data collected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Prioritize options based on client criteria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2. Assist with development of implementation plan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Prepare and present written report 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3707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Prepare and present written report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579120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http://inside.redwoods.edu/StrategicPlanning/AccreditationSS/documents/EnergyAudit.KEMA.pdf</a:t>
            </a:r>
            <a:endParaRPr lang="en-US" sz="1000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92200"/>
            <a:ext cx="4054475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85800" y="129540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example: 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Prepare and present written report 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28125" t="19000" r="30000" b="16000"/>
          <a:stretch>
            <a:fillRect/>
          </a:stretch>
        </p:blipFill>
        <p:spPr bwMode="auto">
          <a:xfrm>
            <a:off x="3124200" y="1143000"/>
            <a:ext cx="5105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5800" y="129540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example: </a:t>
            </a: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3707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Prepare and present written report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Prepare and present written report 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1" y="1295400"/>
            <a:ext cx="777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Prepare to present the report/proposal to the clients: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Prepare both short and long version of presentation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Prepare PPT file and also print out and bring hardcopy, in case may not have chance to use a computer/projector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Depending on audience, the focus may vary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There may be more than one presentation and discussion. After getting feedback from the client, one may modify and adjust proposed EEMs.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3707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Prepare and present written report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Assist with development of implementation plan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1" y="1295400"/>
            <a:ext cx="77724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Assist clients if necessary: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Find contractors/professionals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Make sure the implementation plan meets the code/standard and the designed saving goal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Claim rebate/incentives properly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Commissioning and Retro-commissioning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/>
              <a:t>   - Revisit clients regularly to follow up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9721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Assist with development of implementation plan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685800" y="685800"/>
            <a:ext cx="7924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Useful resource: </a:t>
            </a: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7C455E-78ED-405D-BDB7-993DDF7B2515}" type="slidenum">
              <a:rPr lang="en-US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27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G.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Analysis of data collected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Prioritize options based on client criteria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Identify opportunities for efficiency improvement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52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Identify opportunities for efficiency improvement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HVAC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The most “bang for the buck” comes from </a:t>
            </a: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controls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Lead with simple measures like time clocks and programmable t-stats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Economizers fail frequently and make a big difference in CA climates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A lot can be accomplished through good management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Evaporative cooling avoids compressor energy use and can result in big savings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Replacing unitary equipment can yield big savings but at high cost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Identify opportunities for efficiency improvement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52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Identify opportunities for efficiency improvement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Lighting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Change out inefficient lighting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     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Replace incandescent lamps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replace halogens used as ambient sources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Replace T-12 fluorescents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Replace magnetically ballasted fluorescents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Replace mercury vapor lamps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Use LED for exit signs and signage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Identify opportunities for efficiency improvement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52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Identify opportunities for efficiency improvement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Lighting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De-lamp in over-illuminated spaces or service areas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Add lighting controls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+mn-lt"/>
              </a:rPr>
              <a:t>     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Sweeps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Timers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Occupancy sensors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Daylighting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/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photosensor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controls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Identify opportunities for efficiency improvement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52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Identify opportunities for efficiency improvement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Motors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Focus on motors with long run times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Data collected by loggers can help identify opportunities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Match motor size to the actual load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Consider VFD’s for applications with variable loads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Identify opportunities for efficiency improvement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52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Identify opportunities for efficiency improvement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Motors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Focus on motors with long run times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Data collected by loggers can help identify opportunities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Match motor size to the actual load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Consider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Adjustable Speed Drives (ASD)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for applications with variable loads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PG&amp;E incents ASD for HVAC fans&amp; air handlers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6402</TotalTime>
  <Words>2620</Words>
  <Application>Microsoft Office PowerPoint</Application>
  <PresentationFormat>On-screen Show (4:3)</PresentationFormat>
  <Paragraphs>435</Paragraphs>
  <Slides>38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Xin Ai</cp:lastModifiedBy>
  <cp:revision>75</cp:revision>
  <dcterms:created xsi:type="dcterms:W3CDTF">2012-07-02T05:20:48Z</dcterms:created>
  <dcterms:modified xsi:type="dcterms:W3CDTF">2012-12-14T08:54:21Z</dcterms:modified>
</cp:coreProperties>
</file>