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9"/>
  </p:notesMasterIdLst>
  <p:handoutMasterIdLst>
    <p:handoutMasterId r:id="rId60"/>
  </p:handoutMasterIdLst>
  <p:sldIdLst>
    <p:sldId id="256" r:id="rId2"/>
    <p:sldId id="330" r:id="rId3"/>
    <p:sldId id="340" r:id="rId4"/>
    <p:sldId id="341" r:id="rId5"/>
    <p:sldId id="421" r:id="rId6"/>
    <p:sldId id="422" r:id="rId7"/>
    <p:sldId id="401" r:id="rId8"/>
    <p:sldId id="402" r:id="rId9"/>
    <p:sldId id="403" r:id="rId10"/>
    <p:sldId id="404" r:id="rId11"/>
    <p:sldId id="405" r:id="rId12"/>
    <p:sldId id="423" r:id="rId13"/>
    <p:sldId id="410" r:id="rId14"/>
    <p:sldId id="411" r:id="rId15"/>
    <p:sldId id="412" r:id="rId16"/>
    <p:sldId id="417" r:id="rId17"/>
    <p:sldId id="424" r:id="rId18"/>
    <p:sldId id="425" r:id="rId19"/>
    <p:sldId id="416" r:id="rId20"/>
    <p:sldId id="428" r:id="rId21"/>
    <p:sldId id="429" r:id="rId22"/>
    <p:sldId id="430" r:id="rId23"/>
    <p:sldId id="431" r:id="rId24"/>
    <p:sldId id="432" r:id="rId25"/>
    <p:sldId id="443" r:id="rId26"/>
    <p:sldId id="444" r:id="rId27"/>
    <p:sldId id="445" r:id="rId28"/>
    <p:sldId id="448" r:id="rId29"/>
    <p:sldId id="434" r:id="rId30"/>
    <p:sldId id="447" r:id="rId31"/>
    <p:sldId id="446" r:id="rId32"/>
    <p:sldId id="442" r:id="rId33"/>
    <p:sldId id="438" r:id="rId34"/>
    <p:sldId id="440" r:id="rId35"/>
    <p:sldId id="344" r:id="rId36"/>
    <p:sldId id="345" r:id="rId37"/>
    <p:sldId id="375" r:id="rId38"/>
    <p:sldId id="373" r:id="rId39"/>
    <p:sldId id="396" r:id="rId40"/>
    <p:sldId id="399" r:id="rId41"/>
    <p:sldId id="376" r:id="rId42"/>
    <p:sldId id="377" r:id="rId43"/>
    <p:sldId id="426" r:id="rId44"/>
    <p:sldId id="378" r:id="rId45"/>
    <p:sldId id="383" r:id="rId46"/>
    <p:sldId id="384" r:id="rId47"/>
    <p:sldId id="385" r:id="rId48"/>
    <p:sldId id="386" r:id="rId49"/>
    <p:sldId id="382" r:id="rId50"/>
    <p:sldId id="398" r:id="rId51"/>
    <p:sldId id="387" r:id="rId52"/>
    <p:sldId id="388" r:id="rId53"/>
    <p:sldId id="389" r:id="rId54"/>
    <p:sldId id="391" r:id="rId55"/>
    <p:sldId id="392" r:id="rId56"/>
    <p:sldId id="393" r:id="rId57"/>
    <p:sldId id="395" r:id="rId5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487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825" autoAdjust="0"/>
  </p:normalViewPr>
  <p:slideViewPr>
    <p:cSldViewPr>
      <p:cViewPr varScale="1">
        <p:scale>
          <a:sx n="75" d="100"/>
          <a:sy n="75" d="100"/>
        </p:scale>
        <p:origin x="-101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23FDA76-0272-4E67-B0FC-6A1C779C73CF}" type="datetimeFigureOut">
              <a:rPr lang="en-US"/>
              <a:pPr>
                <a:defRPr/>
              </a:pPr>
              <a:t>12/7/2012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72C3713-6C58-484A-832B-27798C4A718C}" type="slidenum">
              <a:rPr lang="en-US"/>
              <a:pPr>
                <a:defRPr/>
              </a:pPr>
              <a:t>‹#›</a:t>
            </a:fld>
            <a:endParaRPr lang="en-US"/>
          </a:p>
        </p:txBody>
      </p:sp>
    </p:spTree>
    <p:extLst>
      <p:ext uri="{BB962C8B-B14F-4D97-AF65-F5344CB8AC3E}">
        <p14:creationId xmlns:p14="http://schemas.microsoft.com/office/powerpoint/2010/main" xmlns="" val="328352215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2A57C48-6032-4B84-9EF5-EB6F5603C77F}" type="datetimeFigureOut">
              <a:rPr lang="en-US"/>
              <a:pPr>
                <a:defRPr/>
              </a:pPr>
              <a:t>12/7/2012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7A7E6FF-495B-49EC-8C49-7D1773408597}" type="slidenum">
              <a:rPr lang="en-US"/>
              <a:pPr>
                <a:defRPr/>
              </a:pPr>
              <a:t>‹#›</a:t>
            </a:fld>
            <a:endParaRPr lang="en-US"/>
          </a:p>
        </p:txBody>
      </p:sp>
    </p:spTree>
    <p:extLst>
      <p:ext uri="{BB962C8B-B14F-4D97-AF65-F5344CB8AC3E}">
        <p14:creationId xmlns:p14="http://schemas.microsoft.com/office/powerpoint/2010/main" xmlns="" val="2818275922"/>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D60136-53EB-44A8-A773-863655CF425A}" type="datetime1">
              <a:rPr lang="en-US"/>
              <a:pPr>
                <a:defRPr/>
              </a:pPr>
              <a:t>12/7/2012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E5C8D30A-AD37-4D5C-956A-178ED267331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3B01FE-2EFA-4211-87E8-0E74DF458611}" type="datetime1">
              <a:rPr lang="en-US"/>
              <a:pPr>
                <a:defRPr/>
              </a:pPr>
              <a:t>12/7/2012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59759F44-2AC9-4BC4-A87E-943B95A5431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593FB7-73A4-4CEA-BD15-0C192F417CFA}" type="datetime1">
              <a:rPr lang="en-US"/>
              <a:pPr>
                <a:defRPr/>
              </a:pPr>
              <a:t>12/7/2012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34309861-50A4-43C1-910C-8B0DE0F972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2E9756-E427-4CCC-B42B-2927F7684862}" type="datetime1">
              <a:rPr lang="en-US"/>
              <a:pPr>
                <a:defRPr/>
              </a:pPr>
              <a:t>12/7/2012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44E804D3-B501-4860-BED5-36207180A9D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37F3181-BCD2-41CA-B696-63CE332C861C}" type="datetime1">
              <a:rPr lang="en-US"/>
              <a:pPr>
                <a:defRPr/>
              </a:pPr>
              <a:t>12/7/2012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F86F5FD3-10C5-4554-A7A0-3FFA67E2DA6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5B15D6E-27B8-4E3E-A178-22D200890FAA}" type="datetime1">
              <a:rPr lang="en-US"/>
              <a:pPr>
                <a:defRPr/>
              </a:pPr>
              <a:t>12/7/2012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35C1799D-2852-4531-BCB5-78677EA1C5F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8D88C04-1C6E-44EC-B231-45856FE6EB79}" type="datetime1">
              <a:rPr lang="en-US"/>
              <a:pPr>
                <a:defRPr/>
              </a:pPr>
              <a:t>12/7/2012</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9" name="Slide Number Placeholder 5"/>
          <p:cNvSpPr>
            <a:spLocks noGrp="1"/>
          </p:cNvSpPr>
          <p:nvPr>
            <p:ph type="sldNum" sz="quarter" idx="12"/>
          </p:nvPr>
        </p:nvSpPr>
        <p:spPr/>
        <p:txBody>
          <a:bodyPr/>
          <a:lstStyle>
            <a:lvl1pPr>
              <a:defRPr/>
            </a:lvl1pPr>
          </a:lstStyle>
          <a:p>
            <a:pPr>
              <a:defRPr/>
            </a:pPr>
            <a:fld id="{F5586EEA-FBA1-4683-82BD-DFFBFE080C2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960773A-691A-4AFB-AC9B-DF8DC8B4E898}" type="datetime1">
              <a:rPr lang="en-US"/>
              <a:pPr>
                <a:defRPr/>
              </a:pPr>
              <a:t>12/7/2012</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5" name="Slide Number Placeholder 5"/>
          <p:cNvSpPr>
            <a:spLocks noGrp="1"/>
          </p:cNvSpPr>
          <p:nvPr>
            <p:ph type="sldNum" sz="quarter" idx="12"/>
          </p:nvPr>
        </p:nvSpPr>
        <p:spPr/>
        <p:txBody>
          <a:bodyPr/>
          <a:lstStyle>
            <a:lvl1pPr>
              <a:defRPr/>
            </a:lvl1pPr>
          </a:lstStyle>
          <a:p>
            <a:pPr>
              <a:defRPr/>
            </a:pPr>
            <a:fld id="{2BF7C1C6-3E42-4978-9040-84FDA77E97A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218740E-4755-4AC1-9881-17545B921F62}" type="datetime1">
              <a:rPr lang="en-US"/>
              <a:pPr>
                <a:defRPr/>
              </a:pPr>
              <a:t>12/7/2012</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4" name="Slide Number Placeholder 5"/>
          <p:cNvSpPr>
            <a:spLocks noGrp="1"/>
          </p:cNvSpPr>
          <p:nvPr>
            <p:ph type="sldNum" sz="quarter" idx="12"/>
          </p:nvPr>
        </p:nvSpPr>
        <p:spPr/>
        <p:txBody>
          <a:bodyPr/>
          <a:lstStyle>
            <a:lvl1pPr>
              <a:defRPr/>
            </a:lvl1pPr>
          </a:lstStyle>
          <a:p>
            <a:pPr>
              <a:defRPr/>
            </a:pPr>
            <a:fld id="{FEEAAB19-BB8A-480F-B330-6B33794490C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61B7AC-B6ED-42DC-97EE-8F37A451F6F9}" type="datetime1">
              <a:rPr lang="en-US"/>
              <a:pPr>
                <a:defRPr/>
              </a:pPr>
              <a:t>12/7/2012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D445E9D-4716-46E8-A958-145F99A53A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132BA6E-7FC1-46D0-9662-BC805EBC3794}" type="datetime1">
              <a:rPr lang="en-US"/>
              <a:pPr>
                <a:defRPr/>
              </a:pPr>
              <a:t>12/7/2012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688F042-DE36-4021-9A87-5C419CD787A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5E34CF4-7EBA-4187-BC33-997591D3932F}" type="datetime1">
              <a:rPr lang="en-US"/>
              <a:pPr>
                <a:defRPr/>
              </a:pPr>
              <a:t>12/7/2012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Introduction to Fundamentals of Lighting                                               Slide No. A.</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834A40A-E242-41CD-B93C-86B25223FBA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http://wbdg.org/ccb/FEDGREEN/fgs_01571911.pdf" TargetMode="External"/><Relationship Id="rId2" Type="http://schemas.openxmlformats.org/officeDocument/2006/relationships/hyperlink" Target="http://www.wbdg.org/ccb/browse_doc.php?d=8020"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8"/>
          <p:cNvSpPr txBox="1">
            <a:spLocks noChangeArrowheads="1"/>
          </p:cNvSpPr>
          <p:nvPr/>
        </p:nvSpPr>
        <p:spPr bwMode="auto">
          <a:xfrm>
            <a:off x="685800" y="1447800"/>
            <a:ext cx="7620000" cy="2369880"/>
          </a:xfrm>
          <a:prstGeom prst="rect">
            <a:avLst/>
          </a:prstGeom>
          <a:noFill/>
          <a:ln w="9525">
            <a:noFill/>
            <a:miter lim="800000"/>
            <a:headEnd/>
            <a:tailEnd/>
          </a:ln>
        </p:spPr>
        <p:txBody>
          <a:bodyPr>
            <a:spAutoFit/>
          </a:bodyPr>
          <a:lstStyle/>
          <a:p>
            <a:pPr algn="ctr"/>
            <a:r>
              <a:rPr lang="en-US" sz="4000" dirty="0">
                <a:solidFill>
                  <a:srgbClr val="0070C0"/>
                </a:solidFill>
                <a:latin typeface="Calibri" pitchFamily="34" charset="0"/>
              </a:rPr>
              <a:t>Introduction to </a:t>
            </a:r>
            <a:r>
              <a:rPr lang="en-US" sz="4000" dirty="0" smtClean="0">
                <a:solidFill>
                  <a:srgbClr val="0070C0"/>
                </a:solidFill>
                <a:latin typeface="Calibri" pitchFamily="34" charset="0"/>
              </a:rPr>
              <a:t>Commercial Building Audits</a:t>
            </a:r>
            <a:endParaRPr lang="en-US" sz="4000" dirty="0">
              <a:solidFill>
                <a:srgbClr val="0070C0"/>
              </a:solidFill>
              <a:latin typeface="Calibri" pitchFamily="34" charset="0"/>
            </a:endParaRPr>
          </a:p>
          <a:p>
            <a:pPr algn="ctr"/>
            <a:endParaRPr lang="en-US" sz="4000" dirty="0">
              <a:latin typeface="Calibri" pitchFamily="34" charset="0"/>
            </a:endParaRPr>
          </a:p>
          <a:p>
            <a:pPr algn="ctr"/>
            <a:r>
              <a:rPr lang="en-US" sz="2800" dirty="0">
                <a:latin typeface="Calibri" pitchFamily="34" charset="0"/>
              </a:rPr>
              <a:t>Course No. ENRG </a:t>
            </a:r>
            <a:r>
              <a:rPr lang="en-US" sz="2800" dirty="0" smtClean="0">
                <a:latin typeface="Calibri" pitchFamily="34" charset="0"/>
              </a:rPr>
              <a:t>50</a:t>
            </a:r>
            <a:endParaRPr lang="en-US" sz="2800" dirty="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Energy Star appliance list</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9" name="Rectangle 8"/>
          <p:cNvSpPr/>
          <p:nvPr/>
        </p:nvSpPr>
        <p:spPr>
          <a:xfrm>
            <a:off x="609600" y="5943600"/>
            <a:ext cx="6477000" cy="307777"/>
          </a:xfrm>
          <a:prstGeom prst="rect">
            <a:avLst/>
          </a:prstGeom>
          <a:ln>
            <a:solidFill>
              <a:schemeClr val="tx2"/>
            </a:solidFill>
          </a:ln>
        </p:spPr>
        <p:txBody>
          <a:bodyPr wrap="square">
            <a:spAutoFit/>
          </a:bodyPr>
          <a:lstStyle/>
          <a:p>
            <a:r>
              <a:rPr lang="en-US" sz="1400" dirty="0" smtClean="0"/>
              <a:t>http://www.energystar.gov/index.cfm?c=products.pr_find_es_products</a:t>
            </a:r>
            <a:endParaRPr lang="en-US" sz="1400" dirty="0"/>
          </a:p>
        </p:txBody>
      </p:sp>
      <p:pic>
        <p:nvPicPr>
          <p:cNvPr id="51204" name="Picture 4"/>
          <p:cNvPicPr>
            <a:picLocks noChangeAspect="1" noChangeArrowheads="1"/>
          </p:cNvPicPr>
          <p:nvPr/>
        </p:nvPicPr>
        <p:blipFill>
          <a:blip r:embed="rId2" cstate="print"/>
          <a:srcRect b="8974"/>
          <a:stretch>
            <a:fillRect/>
          </a:stretch>
        </p:blipFill>
        <p:spPr bwMode="auto">
          <a:xfrm>
            <a:off x="1066800" y="1219200"/>
            <a:ext cx="7132638" cy="46482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Miscellaneous other energy use systems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609600" y="1219200"/>
            <a:ext cx="8001000" cy="1200329"/>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PG&amp;E offers Rebate for Business Computing:</a:t>
            </a:r>
          </a:p>
          <a:p>
            <a:pPr marL="0" lvl="2" fontAlgn="auto">
              <a:spcBef>
                <a:spcPts val="0"/>
              </a:spcBef>
              <a:spcAft>
                <a:spcPts val="0"/>
              </a:spcAft>
              <a:defRPr/>
            </a:pPr>
            <a:r>
              <a:rPr lang="en-US" sz="2400" dirty="0" smtClean="0">
                <a:solidFill>
                  <a:srgbClr val="002060"/>
                </a:solidFill>
                <a:latin typeface="+mn-lt"/>
              </a:rPr>
              <a:t>  - Network desktop computer power management software</a:t>
            </a:r>
          </a:p>
          <a:p>
            <a:pPr marL="0" lvl="2" fontAlgn="auto">
              <a:spcBef>
                <a:spcPts val="0"/>
              </a:spcBef>
              <a:spcAft>
                <a:spcPts val="0"/>
              </a:spcAft>
              <a:defRPr/>
            </a:pPr>
            <a:r>
              <a:rPr lang="en-US" sz="2400" dirty="0" smtClean="0">
                <a:solidFill>
                  <a:srgbClr val="002060"/>
                </a:solidFill>
                <a:latin typeface="+mn-lt"/>
              </a:rPr>
              <a:t>  - Plug load occupancy sensors</a:t>
            </a:r>
            <a:endParaRPr lang="en-US" sz="2400" dirty="0">
              <a:solidFill>
                <a:srgbClr val="002060"/>
              </a:solidFill>
              <a:latin typeface="+mn-lt"/>
            </a:endParaRPr>
          </a:p>
        </p:txBody>
      </p:sp>
      <p:sp>
        <p:nvSpPr>
          <p:cNvPr id="9" name="Rectangle 8"/>
          <p:cNvSpPr/>
          <p:nvPr/>
        </p:nvSpPr>
        <p:spPr>
          <a:xfrm>
            <a:off x="1447800" y="4876800"/>
            <a:ext cx="6172200" cy="584775"/>
          </a:xfrm>
          <a:prstGeom prst="rect">
            <a:avLst/>
          </a:prstGeom>
        </p:spPr>
        <p:txBody>
          <a:bodyPr wrap="square">
            <a:spAutoFit/>
          </a:bodyPr>
          <a:lstStyle/>
          <a:p>
            <a:r>
              <a:rPr lang="en-US" sz="1600" dirty="0" smtClean="0"/>
              <a:t>http://www.pge.com/includes/docs/pdfs/mybusiness/energysavingsrebates/incentivesbyindustry/businesscomputing_final.pdf</a:t>
            </a:r>
            <a:endParaRPr lang="en-US" sz="1600" dirty="0"/>
          </a:p>
        </p:txBody>
      </p:sp>
      <p:pic>
        <p:nvPicPr>
          <p:cNvPr id="50177" name="Picture 1"/>
          <p:cNvPicPr>
            <a:picLocks noChangeAspect="1" noChangeArrowheads="1"/>
          </p:cNvPicPr>
          <p:nvPr/>
        </p:nvPicPr>
        <p:blipFill>
          <a:blip r:embed="rId2" cstate="print"/>
          <a:srcRect l="11250" t="50000" r="7500" b="29000"/>
          <a:stretch>
            <a:fillRect/>
          </a:stretch>
        </p:blipFill>
        <p:spPr bwMode="auto">
          <a:xfrm>
            <a:off x="1524000" y="3352800"/>
            <a:ext cx="6172200" cy="99704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0" name="Rectangle 9"/>
          <p:cNvSpPr/>
          <p:nvPr/>
        </p:nvSpPr>
        <p:spPr>
          <a:xfrm>
            <a:off x="914400" y="5786735"/>
            <a:ext cx="7162800" cy="461665"/>
          </a:xfrm>
          <a:prstGeom prst="rect">
            <a:avLst/>
          </a:prstGeom>
        </p:spPr>
        <p:txBody>
          <a:bodyPr wrap="square">
            <a:spAutoFit/>
          </a:bodyPr>
          <a:lstStyle/>
          <a:p>
            <a:r>
              <a:rPr lang="en-US" sz="1200" dirty="0" smtClean="0"/>
              <a:t>http://www.pge.com/includes/docs/pdfs/mybusiness/energysavingsrebates/rebatesincentives/vendorlist_computerpowermanagementsoftware.pdf</a:t>
            </a:r>
            <a:endParaRPr lang="en-US" sz="1200" dirty="0"/>
          </a:p>
        </p:txBody>
      </p:sp>
      <p:pic>
        <p:nvPicPr>
          <p:cNvPr id="76803" name="Picture 3"/>
          <p:cNvPicPr>
            <a:picLocks noChangeAspect="1" noChangeArrowheads="1"/>
          </p:cNvPicPr>
          <p:nvPr/>
        </p:nvPicPr>
        <p:blipFill>
          <a:blip r:embed="rId2" cstate="print"/>
          <a:srcRect/>
          <a:stretch>
            <a:fillRect/>
          </a:stretch>
        </p:blipFill>
        <p:spPr bwMode="auto">
          <a:xfrm>
            <a:off x="1828800" y="533400"/>
            <a:ext cx="5314108" cy="51816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Miscellaneous other energy use systems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685800" y="1143000"/>
            <a:ext cx="5181600" cy="4924425"/>
          </a:xfrm>
          <a:prstGeom prst="rect">
            <a:avLst/>
          </a:prstGeom>
          <a:noFill/>
        </p:spPr>
        <p:txBody>
          <a:bodyPr>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Plug-load controllers</a:t>
            </a:r>
          </a:p>
          <a:p>
            <a:pPr marL="0" lvl="2" fontAlgn="auto">
              <a:spcBef>
                <a:spcPts val="0"/>
              </a:spcBef>
              <a:spcAft>
                <a:spcPts val="0"/>
              </a:spcAft>
              <a:defRPr/>
            </a:pPr>
            <a:r>
              <a:rPr lang="en-US" sz="2200" dirty="0" smtClean="0">
                <a:solidFill>
                  <a:srgbClr val="002060"/>
                </a:solidFill>
                <a:latin typeface="+mn-lt"/>
              </a:rPr>
              <a:t>   Applications: </a:t>
            </a:r>
          </a:p>
          <a:p>
            <a:pPr marL="0" lvl="2" fontAlgn="auto">
              <a:spcBef>
                <a:spcPts val="0"/>
              </a:spcBef>
              <a:spcAft>
                <a:spcPts val="0"/>
              </a:spcAft>
              <a:defRPr/>
            </a:pPr>
            <a:r>
              <a:rPr lang="en-US" sz="2200" dirty="0" smtClean="0">
                <a:solidFill>
                  <a:srgbClr val="002060"/>
                </a:solidFill>
                <a:latin typeface="+mn-lt"/>
              </a:rPr>
              <a:t>    - computers</a:t>
            </a:r>
          </a:p>
          <a:p>
            <a:pPr marL="0" lvl="2" fontAlgn="auto">
              <a:spcBef>
                <a:spcPts val="0"/>
              </a:spcBef>
              <a:spcAft>
                <a:spcPts val="0"/>
              </a:spcAft>
              <a:defRPr/>
            </a:pPr>
            <a:r>
              <a:rPr lang="en-US" sz="2200" dirty="0" smtClean="0">
                <a:solidFill>
                  <a:srgbClr val="002060"/>
                </a:solidFill>
                <a:latin typeface="+mn-lt"/>
              </a:rPr>
              <a:t>    - task lighting</a:t>
            </a:r>
          </a:p>
          <a:p>
            <a:pPr marL="0" lvl="2" fontAlgn="auto">
              <a:spcBef>
                <a:spcPts val="0"/>
              </a:spcBef>
              <a:spcAft>
                <a:spcPts val="0"/>
              </a:spcAft>
              <a:defRPr/>
            </a:pPr>
            <a:r>
              <a:rPr lang="en-US" sz="2200" dirty="0" smtClean="0">
                <a:solidFill>
                  <a:srgbClr val="002060"/>
                </a:solidFill>
                <a:latin typeface="+mn-lt"/>
              </a:rPr>
              <a:t>    - copiers</a:t>
            </a:r>
          </a:p>
          <a:p>
            <a:pPr marL="0" lvl="2" fontAlgn="auto">
              <a:spcBef>
                <a:spcPts val="0"/>
              </a:spcBef>
              <a:spcAft>
                <a:spcPts val="0"/>
              </a:spcAft>
              <a:defRPr/>
            </a:pPr>
            <a:r>
              <a:rPr lang="en-US" sz="2200" dirty="0" smtClean="0">
                <a:solidFill>
                  <a:srgbClr val="002060"/>
                </a:solidFill>
                <a:latin typeface="+mn-lt"/>
              </a:rPr>
              <a:t>    - Fax machines</a:t>
            </a:r>
          </a:p>
          <a:p>
            <a:pPr marL="0" lvl="2" fontAlgn="auto">
              <a:spcBef>
                <a:spcPts val="0"/>
              </a:spcBef>
              <a:spcAft>
                <a:spcPts val="0"/>
              </a:spcAft>
              <a:defRPr/>
            </a:pPr>
            <a:r>
              <a:rPr lang="en-US" sz="2200" dirty="0" smtClean="0">
                <a:solidFill>
                  <a:srgbClr val="002060"/>
                </a:solidFill>
                <a:latin typeface="+mn-lt"/>
              </a:rPr>
              <a:t>    - vending machines</a:t>
            </a:r>
          </a:p>
          <a:p>
            <a:pPr marL="0" lvl="2" fontAlgn="auto">
              <a:spcBef>
                <a:spcPts val="0"/>
              </a:spcBef>
              <a:spcAft>
                <a:spcPts val="0"/>
              </a:spcAft>
              <a:defRPr/>
            </a:pPr>
            <a:endParaRPr lang="en-US" sz="2200" dirty="0" smtClean="0">
              <a:solidFill>
                <a:srgbClr val="002060"/>
              </a:solidFill>
              <a:latin typeface="+mn-lt"/>
            </a:endParaRPr>
          </a:p>
          <a:p>
            <a:pPr marL="0" lvl="2" fontAlgn="auto">
              <a:spcBef>
                <a:spcPts val="0"/>
              </a:spcBef>
              <a:spcAft>
                <a:spcPts val="0"/>
              </a:spcAft>
              <a:buFont typeface="Arial" pitchFamily="34" charset="0"/>
              <a:buChar char="•"/>
              <a:defRPr/>
            </a:pPr>
            <a:r>
              <a:rPr lang="en-US" sz="2400" dirty="0" smtClean="0">
                <a:solidFill>
                  <a:srgbClr val="002060"/>
                </a:solidFill>
                <a:latin typeface="+mn-lt"/>
              </a:rPr>
              <a:t> Timer controls</a:t>
            </a:r>
          </a:p>
          <a:p>
            <a:pPr marL="0" lvl="2" fontAlgn="auto">
              <a:spcBef>
                <a:spcPts val="0"/>
              </a:spcBef>
              <a:spcAft>
                <a:spcPts val="0"/>
              </a:spcAft>
              <a:defRPr/>
            </a:pPr>
            <a:r>
              <a:rPr lang="en-US" sz="2400" dirty="0" smtClean="0">
                <a:solidFill>
                  <a:srgbClr val="002060"/>
                </a:solidFill>
                <a:latin typeface="+mn-lt"/>
              </a:rPr>
              <a:t>    </a:t>
            </a:r>
            <a:r>
              <a:rPr lang="en-US" sz="2200" dirty="0" smtClean="0">
                <a:solidFill>
                  <a:srgbClr val="002060"/>
                </a:solidFill>
                <a:latin typeface="+mn-lt"/>
              </a:rPr>
              <a:t>- isolate timer for individual devices</a:t>
            </a:r>
          </a:p>
          <a:p>
            <a:pPr marL="0" lvl="2" fontAlgn="auto">
              <a:spcBef>
                <a:spcPts val="0"/>
              </a:spcBef>
              <a:spcAft>
                <a:spcPts val="0"/>
              </a:spcAft>
              <a:defRPr/>
            </a:pPr>
            <a:r>
              <a:rPr lang="en-US" sz="2200" dirty="0" smtClean="0">
                <a:solidFill>
                  <a:srgbClr val="002060"/>
                </a:solidFill>
                <a:latin typeface="+mn-lt"/>
              </a:rPr>
              <a:t>    - demand savings (12-6pm)</a:t>
            </a:r>
          </a:p>
          <a:p>
            <a:pPr marL="0" lvl="2" fontAlgn="auto">
              <a:spcBef>
                <a:spcPts val="0"/>
              </a:spcBef>
              <a:spcAft>
                <a:spcPts val="0"/>
              </a:spcAft>
              <a:defRPr/>
            </a:pPr>
            <a:r>
              <a:rPr lang="en-US" sz="2200" dirty="0" smtClean="0">
                <a:solidFill>
                  <a:srgbClr val="002060"/>
                </a:solidFill>
                <a:latin typeface="+mn-lt"/>
              </a:rPr>
              <a:t>    - eliminate waste from loads with consistent usage patterns (coffee machines, irons)</a:t>
            </a:r>
            <a:endParaRPr lang="en-US" sz="2200" dirty="0">
              <a:solidFill>
                <a:srgbClr val="002060"/>
              </a:solidFill>
              <a:latin typeface="+mn-lt"/>
            </a:endParaRPr>
          </a:p>
        </p:txBody>
      </p:sp>
      <p:pic>
        <p:nvPicPr>
          <p:cNvPr id="12290" name="Picture 2"/>
          <p:cNvPicPr>
            <a:picLocks noChangeAspect="1" noChangeArrowheads="1"/>
          </p:cNvPicPr>
          <p:nvPr/>
        </p:nvPicPr>
        <p:blipFill>
          <a:blip r:embed="rId2" cstate="print"/>
          <a:srcRect l="8011" t="53435" r="56509" b="12977"/>
          <a:stretch>
            <a:fillRect/>
          </a:stretch>
        </p:blipFill>
        <p:spPr bwMode="auto">
          <a:xfrm>
            <a:off x="5715000" y="2895600"/>
            <a:ext cx="2362200" cy="1676400"/>
          </a:xfrm>
          <a:prstGeom prst="rect">
            <a:avLst/>
          </a:prstGeom>
          <a:noFill/>
          <a:ln w="9525">
            <a:noFill/>
            <a:miter lim="800000"/>
            <a:headEnd/>
            <a:tailEnd/>
          </a:ln>
        </p:spPr>
      </p:pic>
      <p:pic>
        <p:nvPicPr>
          <p:cNvPr id="45057" name="Picture 1"/>
          <p:cNvPicPr>
            <a:picLocks noChangeAspect="1" noChangeArrowheads="1"/>
          </p:cNvPicPr>
          <p:nvPr/>
        </p:nvPicPr>
        <p:blipFill>
          <a:blip r:embed="rId3" cstate="print"/>
          <a:srcRect l="39366"/>
          <a:stretch>
            <a:fillRect/>
          </a:stretch>
        </p:blipFill>
        <p:spPr bwMode="auto">
          <a:xfrm>
            <a:off x="4800600" y="1219200"/>
            <a:ext cx="3521075" cy="1692275"/>
          </a:xfrm>
          <a:prstGeom prst="rect">
            <a:avLst/>
          </a:prstGeom>
          <a:noFill/>
          <a:ln w="9525">
            <a:noFill/>
            <a:miter lim="800000"/>
            <a:headEnd/>
            <a:tailEnd/>
          </a:ln>
          <a:effectLst/>
        </p:spPr>
      </p:pic>
      <p:pic>
        <p:nvPicPr>
          <p:cNvPr id="45058" name="Picture 2"/>
          <p:cNvPicPr>
            <a:picLocks noChangeAspect="1" noChangeArrowheads="1"/>
          </p:cNvPicPr>
          <p:nvPr/>
        </p:nvPicPr>
        <p:blipFill>
          <a:blip r:embed="rId4" cstate="print"/>
          <a:srcRect/>
          <a:stretch>
            <a:fillRect/>
          </a:stretch>
        </p:blipFill>
        <p:spPr bwMode="auto">
          <a:xfrm>
            <a:off x="6858000" y="4572000"/>
            <a:ext cx="1616075" cy="1692275"/>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Miscellaneous other energy use systems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762000" y="1828800"/>
            <a:ext cx="4495800" cy="2616101"/>
          </a:xfrm>
          <a:prstGeom prst="rect">
            <a:avLst/>
          </a:prstGeom>
          <a:noFill/>
        </p:spPr>
        <p:txBody>
          <a:bodyPr wrap="square">
            <a:spAutoFit/>
          </a:bodyPr>
          <a:lstStyle/>
          <a:p>
            <a:pPr marL="0" lvl="2" fontAlgn="auto">
              <a:spcBef>
                <a:spcPts val="600"/>
              </a:spcBef>
              <a:spcAft>
                <a:spcPts val="60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Vending machine controller</a:t>
            </a:r>
          </a:p>
          <a:p>
            <a:pPr marL="0" lvl="2" fontAlgn="auto">
              <a:spcBef>
                <a:spcPts val="600"/>
              </a:spcBef>
              <a:spcAft>
                <a:spcPts val="600"/>
              </a:spcAft>
              <a:defRPr/>
            </a:pPr>
            <a:r>
              <a:rPr lang="en-US" sz="2400" dirty="0" smtClean="0">
                <a:solidFill>
                  <a:srgbClr val="002060"/>
                </a:solidFill>
                <a:latin typeface="+mn-lt"/>
              </a:rPr>
              <a:t>   - turns off light and compressor if no one is there</a:t>
            </a:r>
          </a:p>
          <a:p>
            <a:pPr marL="0" lvl="2" fontAlgn="auto">
              <a:spcBef>
                <a:spcPts val="600"/>
              </a:spcBef>
              <a:spcAft>
                <a:spcPts val="600"/>
              </a:spcAft>
              <a:defRPr/>
            </a:pPr>
            <a:r>
              <a:rPr lang="en-US" sz="2400" dirty="0" smtClean="0">
                <a:solidFill>
                  <a:srgbClr val="002060"/>
                </a:solidFill>
                <a:latin typeface="+mn-lt"/>
              </a:rPr>
              <a:t>   - cycles compressor on if case exceeds a max temperature to insure product is cold</a:t>
            </a:r>
          </a:p>
        </p:txBody>
      </p:sp>
      <p:pic>
        <p:nvPicPr>
          <p:cNvPr id="44033" name="Picture 1"/>
          <p:cNvPicPr>
            <a:picLocks noChangeAspect="1" noChangeArrowheads="1"/>
          </p:cNvPicPr>
          <p:nvPr/>
        </p:nvPicPr>
        <p:blipFill>
          <a:blip r:embed="rId2" cstate="print"/>
          <a:srcRect/>
          <a:stretch>
            <a:fillRect/>
          </a:stretch>
        </p:blipFill>
        <p:spPr bwMode="auto">
          <a:xfrm>
            <a:off x="5105400" y="1524000"/>
            <a:ext cx="3063875" cy="3825875"/>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Miscellaneous other energy use systems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609600" y="1143000"/>
            <a:ext cx="5181600" cy="461665"/>
          </a:xfrm>
          <a:prstGeom prst="rect">
            <a:avLst/>
          </a:prstGeom>
          <a:noFill/>
        </p:spPr>
        <p:txBody>
          <a:bodyPr>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Vending machine controller results</a:t>
            </a:r>
            <a:endParaRPr lang="en-US" sz="2400" dirty="0">
              <a:solidFill>
                <a:srgbClr val="002060"/>
              </a:solidFill>
              <a:latin typeface="+mn-lt"/>
            </a:endParaRPr>
          </a:p>
        </p:txBody>
      </p:sp>
      <p:pic>
        <p:nvPicPr>
          <p:cNvPr id="14338" name="Picture 2"/>
          <p:cNvPicPr>
            <a:picLocks noChangeAspect="1" noChangeArrowheads="1"/>
          </p:cNvPicPr>
          <p:nvPr/>
        </p:nvPicPr>
        <p:blipFill>
          <a:blip r:embed="rId2" cstate="print"/>
          <a:srcRect l="9001" t="16573" r="8861" b="9604"/>
          <a:stretch>
            <a:fillRect/>
          </a:stretch>
        </p:blipFill>
        <p:spPr bwMode="auto">
          <a:xfrm>
            <a:off x="1295400" y="1676399"/>
            <a:ext cx="6629400" cy="4449871"/>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676400" y="2209800"/>
            <a:ext cx="6096000" cy="3810000"/>
            <a:chOff x="2286000" y="2286000"/>
            <a:chExt cx="6096000" cy="3810000"/>
          </a:xfrm>
        </p:grpSpPr>
        <p:pic>
          <p:nvPicPr>
            <p:cNvPr id="19458" name="Picture 2"/>
            <p:cNvPicPr>
              <a:picLocks noChangeAspect="1" noChangeArrowheads="1"/>
            </p:cNvPicPr>
            <p:nvPr/>
          </p:nvPicPr>
          <p:blipFill>
            <a:blip r:embed="rId2" cstate="print"/>
            <a:srcRect l="4611" t="15444" r="3170" b="7336"/>
            <a:stretch>
              <a:fillRect/>
            </a:stretch>
          </p:blipFill>
          <p:spPr bwMode="auto">
            <a:xfrm>
              <a:off x="2286000" y="2286000"/>
              <a:ext cx="6096000" cy="3810000"/>
            </a:xfrm>
            <a:prstGeom prst="rect">
              <a:avLst/>
            </a:prstGeom>
            <a:noFill/>
            <a:ln w="9525">
              <a:noFill/>
              <a:miter lim="800000"/>
              <a:headEnd/>
              <a:tailEnd/>
            </a:ln>
          </p:spPr>
        </p:pic>
        <p:sp>
          <p:nvSpPr>
            <p:cNvPr id="9" name="Rectangle 8"/>
            <p:cNvSpPr/>
            <p:nvPr/>
          </p:nvSpPr>
          <p:spPr>
            <a:xfrm>
              <a:off x="2286000" y="2286000"/>
              <a:ext cx="3048000" cy="1981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Miscellaneous tools and resources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1143000" y="1219200"/>
            <a:ext cx="3200400" cy="2862322"/>
          </a:xfrm>
          <a:prstGeom prst="rect">
            <a:avLst/>
          </a:prstGeom>
          <a:noFill/>
        </p:spPr>
        <p:txBody>
          <a:bodyPr wrap="square">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Clamp-on amp meters</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Split extension cords</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Plug load boxed</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Temperature loggers</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Occupancy sensors</a:t>
            </a:r>
            <a:endParaRPr lang="en-US" sz="2400" dirty="0">
              <a:solidFill>
                <a:srgbClr val="002060"/>
              </a:solidFill>
              <a:latin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Miscellaneous other energy use systems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pic>
        <p:nvPicPr>
          <p:cNvPr id="77827" name="Picture 3"/>
          <p:cNvPicPr>
            <a:picLocks noChangeAspect="1" noChangeArrowheads="1"/>
          </p:cNvPicPr>
          <p:nvPr/>
        </p:nvPicPr>
        <p:blipFill>
          <a:blip r:embed="rId2" cstate="print"/>
          <a:srcRect l="11334"/>
          <a:stretch>
            <a:fillRect/>
          </a:stretch>
        </p:blipFill>
        <p:spPr bwMode="auto">
          <a:xfrm>
            <a:off x="685800" y="1143000"/>
            <a:ext cx="7513638" cy="4359275"/>
          </a:xfrm>
          <a:prstGeom prst="rect">
            <a:avLst/>
          </a:prstGeom>
          <a:noFill/>
          <a:ln w="9525">
            <a:noFill/>
            <a:miter lim="800000"/>
            <a:headEnd/>
            <a:tailEnd/>
          </a:ln>
          <a:effectLst/>
        </p:spPr>
      </p:pic>
      <p:sp>
        <p:nvSpPr>
          <p:cNvPr id="11" name="Rectangle 10"/>
          <p:cNvSpPr/>
          <p:nvPr/>
        </p:nvSpPr>
        <p:spPr>
          <a:xfrm>
            <a:off x="838200" y="5791200"/>
            <a:ext cx="6477000" cy="461665"/>
          </a:xfrm>
          <a:prstGeom prst="rect">
            <a:avLst/>
          </a:prstGeom>
        </p:spPr>
        <p:txBody>
          <a:bodyPr wrap="square">
            <a:spAutoFit/>
          </a:bodyPr>
          <a:lstStyle/>
          <a:p>
            <a:r>
              <a:rPr lang="en-US" sz="1200" dirty="0" smtClean="0"/>
              <a:t>http://www.pge.com/includes/docs/pdfs/mybusiness/energysavingsrebates/incentivesbyindustry/Business_Rebates_List.pdf</a:t>
            </a:r>
            <a:endParaRPr lang="en-U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762000" y="908477"/>
            <a:ext cx="7620000" cy="5339923"/>
          </a:xfrm>
          <a:prstGeom prst="rect">
            <a:avLst/>
          </a:prstGeom>
          <a:noFill/>
          <a:ln w="9525">
            <a:noFill/>
            <a:miter lim="800000"/>
            <a:headEnd/>
            <a:tailEnd/>
          </a:ln>
        </p:spPr>
        <p:txBody>
          <a:bodyPr>
            <a:spAutoFit/>
          </a:bodyPr>
          <a:lstStyle/>
          <a:p>
            <a:pPr>
              <a:spcBef>
                <a:spcPts val="600"/>
              </a:spcBef>
              <a:spcAft>
                <a:spcPts val="600"/>
              </a:spcAft>
            </a:pPr>
            <a:r>
              <a:rPr lang="en-US" sz="2800" dirty="0" smtClean="0">
                <a:solidFill>
                  <a:srgbClr val="002060"/>
                </a:solidFill>
                <a:latin typeface="Calibri" pitchFamily="34" charset="0"/>
              </a:rPr>
              <a:t>F. </a:t>
            </a:r>
            <a:r>
              <a:rPr lang="en-US" sz="2800" dirty="0" smtClean="0">
                <a:solidFill>
                  <a:srgbClr val="002060"/>
                </a:solidFill>
                <a:latin typeface="+mn-lt"/>
              </a:rPr>
              <a:t>Factors in on-site building assessment</a:t>
            </a:r>
            <a:endParaRPr lang="en-US" sz="2800" dirty="0">
              <a:solidFill>
                <a:srgbClr val="002060"/>
              </a:solidFill>
              <a:latin typeface="+mn-lt"/>
            </a:endParaRPr>
          </a:p>
          <a:p>
            <a:pPr lvl="1" fontAlgn="auto">
              <a:spcBef>
                <a:spcPts val="0"/>
              </a:spcBef>
              <a:spcAft>
                <a:spcPts val="0"/>
              </a:spcAft>
              <a:defRPr/>
            </a:pPr>
            <a:r>
              <a:rPr lang="en-US" sz="2800" dirty="0" smtClean="0">
                <a:solidFill>
                  <a:schemeClr val="tx2">
                    <a:lumMod val="40000"/>
                    <a:lumOff val="60000"/>
                  </a:schemeClr>
                </a:solidFill>
                <a:latin typeface="+mn-lt"/>
              </a:rPr>
              <a:t>1. Common safety hazards and field safety techniques</a:t>
            </a:r>
          </a:p>
          <a:p>
            <a:pPr lvl="1" fontAlgn="auto">
              <a:spcBef>
                <a:spcPts val="0"/>
              </a:spcBef>
              <a:spcAft>
                <a:spcPts val="0"/>
              </a:spcAft>
              <a:defRPr/>
            </a:pPr>
            <a:r>
              <a:rPr lang="en-US" sz="2800" dirty="0" smtClean="0">
                <a:solidFill>
                  <a:schemeClr val="tx2">
                    <a:lumMod val="40000"/>
                    <a:lumOff val="60000"/>
                  </a:schemeClr>
                </a:solidFill>
                <a:latin typeface="+mn-lt"/>
              </a:rPr>
              <a:t>2. Occupant interviews and assessment of building operations</a:t>
            </a:r>
          </a:p>
          <a:p>
            <a:pPr lvl="1" fontAlgn="auto">
              <a:spcBef>
                <a:spcPts val="0"/>
              </a:spcBef>
              <a:spcAft>
                <a:spcPts val="0"/>
              </a:spcAft>
              <a:defRPr/>
            </a:pPr>
            <a:r>
              <a:rPr lang="en-US" sz="2800" dirty="0" smtClean="0">
                <a:solidFill>
                  <a:schemeClr val="tx2">
                    <a:lumMod val="40000"/>
                    <a:lumOff val="60000"/>
                  </a:schemeClr>
                </a:solidFill>
                <a:latin typeface="+mn-lt"/>
              </a:rPr>
              <a:t>3. Building envelope</a:t>
            </a:r>
          </a:p>
          <a:p>
            <a:pPr lvl="1" fontAlgn="auto">
              <a:spcBef>
                <a:spcPts val="0"/>
              </a:spcBef>
              <a:spcAft>
                <a:spcPts val="0"/>
              </a:spcAft>
              <a:defRPr/>
            </a:pPr>
            <a:r>
              <a:rPr lang="en-US" sz="2800" dirty="0" smtClean="0">
                <a:solidFill>
                  <a:schemeClr val="tx2">
                    <a:lumMod val="40000"/>
                    <a:lumOff val="60000"/>
                  </a:schemeClr>
                </a:solidFill>
                <a:latin typeface="+mn-lt"/>
              </a:rPr>
              <a:t>4. Electrical systems</a:t>
            </a:r>
          </a:p>
          <a:p>
            <a:pPr lvl="1" fontAlgn="auto">
              <a:spcBef>
                <a:spcPts val="0"/>
              </a:spcBef>
              <a:spcAft>
                <a:spcPts val="0"/>
              </a:spcAft>
              <a:defRPr/>
            </a:pPr>
            <a:r>
              <a:rPr lang="en-US" sz="2800" dirty="0" smtClean="0">
                <a:solidFill>
                  <a:schemeClr val="tx2">
                    <a:lumMod val="40000"/>
                    <a:lumOff val="60000"/>
                  </a:schemeClr>
                </a:solidFill>
                <a:latin typeface="+mn-lt"/>
              </a:rPr>
              <a:t>5. HVAC&amp;R systems</a:t>
            </a:r>
          </a:p>
          <a:p>
            <a:pPr lvl="1" fontAlgn="auto">
              <a:spcBef>
                <a:spcPts val="0"/>
              </a:spcBef>
              <a:spcAft>
                <a:spcPts val="0"/>
              </a:spcAft>
              <a:defRPr/>
            </a:pPr>
            <a:r>
              <a:rPr lang="en-US" sz="2800" dirty="0" smtClean="0">
                <a:solidFill>
                  <a:schemeClr val="tx2">
                    <a:lumMod val="40000"/>
                    <a:lumOff val="60000"/>
                  </a:schemeClr>
                </a:solidFill>
                <a:latin typeface="+mn-lt"/>
              </a:rPr>
              <a:t>6. Lighting systems and use</a:t>
            </a:r>
          </a:p>
          <a:p>
            <a:pPr lvl="1" fontAlgn="auto">
              <a:spcBef>
                <a:spcPts val="0"/>
              </a:spcBef>
              <a:spcAft>
                <a:spcPts val="0"/>
              </a:spcAft>
              <a:defRPr/>
            </a:pPr>
            <a:r>
              <a:rPr lang="en-US" sz="2800" dirty="0" smtClean="0">
                <a:solidFill>
                  <a:schemeClr val="tx2">
                    <a:lumMod val="40000"/>
                    <a:lumOff val="60000"/>
                  </a:schemeClr>
                </a:solidFill>
                <a:latin typeface="+mn-lt"/>
              </a:rPr>
              <a:t>7. Miscellaneous other energy use systems</a:t>
            </a:r>
          </a:p>
          <a:p>
            <a:pPr lvl="1" fontAlgn="auto">
              <a:spcBef>
                <a:spcPts val="0"/>
              </a:spcBef>
              <a:spcAft>
                <a:spcPts val="0"/>
              </a:spcAft>
              <a:defRPr/>
            </a:pPr>
            <a:r>
              <a:rPr lang="en-US" sz="2800" dirty="0" smtClean="0">
                <a:solidFill>
                  <a:srgbClr val="FF0000"/>
                </a:solidFill>
                <a:latin typeface="+mn-lt"/>
              </a:rPr>
              <a:t>8. Domestic water systems and use</a:t>
            </a:r>
          </a:p>
          <a:p>
            <a:pPr lvl="1" fontAlgn="auto">
              <a:spcBef>
                <a:spcPts val="0"/>
              </a:spcBef>
              <a:spcAft>
                <a:spcPts val="0"/>
              </a:spcAft>
              <a:defRPr/>
            </a:pPr>
            <a:r>
              <a:rPr lang="en-US" sz="2800" dirty="0" smtClean="0">
                <a:solidFill>
                  <a:schemeClr val="tx2">
                    <a:lumMod val="40000"/>
                    <a:lumOff val="60000"/>
                  </a:schemeClr>
                </a:solidFill>
                <a:latin typeface="+mn-lt"/>
              </a:rPr>
              <a:t>9. Indoor environmental quality</a:t>
            </a:r>
          </a:p>
        </p:txBody>
      </p:sp>
      <p:sp>
        <p:nvSpPr>
          <p:cNvPr id="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Domestic water systems and use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2" name="TextBox 11"/>
          <p:cNvSpPr txBox="1"/>
          <p:nvPr/>
        </p:nvSpPr>
        <p:spPr>
          <a:xfrm>
            <a:off x="609600" y="1219200"/>
            <a:ext cx="6019800" cy="4124206"/>
          </a:xfrm>
          <a:prstGeom prst="rect">
            <a:avLst/>
          </a:prstGeom>
          <a:noFill/>
        </p:spPr>
        <p:txBody>
          <a:bodyPr wrap="square">
            <a:spAutoFit/>
          </a:bodyPr>
          <a:lstStyle/>
          <a:p>
            <a:pPr marL="0" lvl="2" fontAlgn="auto">
              <a:spcBef>
                <a:spcPts val="600"/>
              </a:spcBef>
              <a:spcAft>
                <a:spcPts val="600"/>
              </a:spcAft>
              <a:defRPr/>
            </a:pPr>
            <a:r>
              <a:rPr lang="en-US" sz="2400" dirty="0" smtClean="0">
                <a:solidFill>
                  <a:srgbClr val="002060"/>
                </a:solidFill>
                <a:latin typeface="+mn-lt"/>
              </a:rPr>
              <a:t>Primary water use purposes in buildings:</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Toilets</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Showers</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Wash basins</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Kitchens</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Laundry</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HVAC</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Landscaping</a:t>
            </a:r>
            <a:endParaRPr lang="en-US" sz="2400" dirty="0">
              <a:solidFill>
                <a:srgbClr val="002060"/>
              </a:solidFill>
              <a:latin typeface="+mn-lt"/>
            </a:endParaRPr>
          </a:p>
        </p:txBody>
      </p:sp>
      <p:pic>
        <p:nvPicPr>
          <p:cNvPr id="1026" name="Picture 2"/>
          <p:cNvPicPr>
            <a:picLocks noChangeAspect="1" noChangeArrowheads="1"/>
          </p:cNvPicPr>
          <p:nvPr/>
        </p:nvPicPr>
        <p:blipFill>
          <a:blip r:embed="rId2" cstate="print"/>
          <a:srcRect/>
          <a:stretch>
            <a:fillRect/>
          </a:stretch>
        </p:blipFill>
        <p:spPr bwMode="auto">
          <a:xfrm>
            <a:off x="5334000" y="1828800"/>
            <a:ext cx="2486025" cy="2004041"/>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334000" y="4130488"/>
            <a:ext cx="2438400" cy="1792941"/>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846669"/>
            <a:ext cx="8001000" cy="5570756"/>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sz="1600" dirty="0">
                <a:latin typeface="+mn-lt"/>
              </a:rPr>
              <a:t>A. </a:t>
            </a:r>
            <a:r>
              <a:rPr lang="en-US" sz="1600" dirty="0" smtClean="0">
                <a:latin typeface="+mn-lt"/>
              </a:rPr>
              <a:t>Introduction to concept of commercial building energy auditing</a:t>
            </a:r>
            <a:endParaRPr lang="en-US" sz="1600" dirty="0">
              <a:latin typeface="+mn-lt"/>
            </a:endParaRPr>
          </a:p>
          <a:p>
            <a:pPr lvl="1" fontAlgn="auto">
              <a:spcBef>
                <a:spcPts val="0"/>
              </a:spcBef>
              <a:spcAft>
                <a:spcPts val="0"/>
              </a:spcAft>
              <a:defRPr/>
            </a:pPr>
            <a:r>
              <a:rPr lang="en-US" sz="1200" dirty="0" smtClean="0">
                <a:latin typeface="+mn-lt"/>
              </a:rPr>
              <a:t>1. Why energy efficiency (EE) is important</a:t>
            </a:r>
            <a:endParaRPr lang="en-US" sz="1200" dirty="0">
              <a:latin typeface="+mn-lt"/>
            </a:endParaRPr>
          </a:p>
          <a:p>
            <a:pPr lvl="1" fontAlgn="auto">
              <a:spcBef>
                <a:spcPts val="0"/>
              </a:spcBef>
              <a:spcAft>
                <a:spcPts val="0"/>
              </a:spcAft>
              <a:defRPr/>
            </a:pPr>
            <a:r>
              <a:rPr lang="en-US" sz="1200" dirty="0" smtClean="0">
                <a:latin typeface="+mn-lt"/>
              </a:rPr>
              <a:t>2. Energy use and waste in commercial building operations</a:t>
            </a:r>
            <a:endParaRPr lang="en-US" sz="1200" dirty="0">
              <a:latin typeface="+mn-lt"/>
            </a:endParaRPr>
          </a:p>
          <a:p>
            <a:pPr lvl="1" fontAlgn="auto">
              <a:spcBef>
                <a:spcPts val="0"/>
              </a:spcBef>
              <a:spcAft>
                <a:spcPts val="0"/>
              </a:spcAft>
              <a:defRPr/>
            </a:pPr>
            <a:r>
              <a:rPr lang="en-US" sz="1200" dirty="0" smtClean="0">
                <a:latin typeface="+mn-lt"/>
              </a:rPr>
              <a:t>3. Prioritizing energy efficiency over renewable energy generation</a:t>
            </a:r>
            <a:endParaRPr lang="en-US" sz="1200" dirty="0">
              <a:latin typeface="+mn-lt"/>
            </a:endParaRPr>
          </a:p>
          <a:p>
            <a:pPr fontAlgn="auto">
              <a:spcBef>
                <a:spcPts val="0"/>
              </a:spcBef>
              <a:spcAft>
                <a:spcPts val="0"/>
              </a:spcAft>
              <a:defRPr/>
            </a:pPr>
            <a:r>
              <a:rPr lang="en-US" sz="1600" dirty="0" smtClean="0">
                <a:latin typeface="+mn-lt"/>
              </a:rPr>
              <a:t>B</a:t>
            </a:r>
            <a:r>
              <a:rPr lang="en-US" sz="1600" dirty="0">
                <a:latin typeface="+mn-lt"/>
              </a:rPr>
              <a:t>. </a:t>
            </a:r>
            <a:r>
              <a:rPr lang="en-US" sz="1600" dirty="0" smtClean="0">
                <a:latin typeface="+mn-lt"/>
              </a:rPr>
              <a:t>Ordinances, policies and standards governing commercial building audits</a:t>
            </a:r>
            <a:endParaRPr lang="en-US" sz="1600" dirty="0">
              <a:latin typeface="+mn-lt"/>
            </a:endParaRPr>
          </a:p>
          <a:p>
            <a:pPr lvl="1" fontAlgn="auto">
              <a:spcBef>
                <a:spcPts val="0"/>
              </a:spcBef>
              <a:spcAft>
                <a:spcPts val="0"/>
              </a:spcAft>
              <a:defRPr/>
            </a:pPr>
            <a:r>
              <a:rPr lang="en-US" sz="1200" dirty="0" smtClean="0">
                <a:latin typeface="+mn-lt"/>
              </a:rPr>
              <a:t>1. San Francisco Existing Commercial Buildings Performance Ordinance</a:t>
            </a:r>
            <a:endParaRPr lang="en-US" sz="1200" dirty="0">
              <a:latin typeface="+mn-lt"/>
            </a:endParaRPr>
          </a:p>
          <a:p>
            <a:pPr lvl="1" fontAlgn="auto">
              <a:spcBef>
                <a:spcPts val="0"/>
              </a:spcBef>
              <a:spcAft>
                <a:spcPts val="0"/>
              </a:spcAft>
              <a:defRPr/>
            </a:pPr>
            <a:r>
              <a:rPr lang="en-US" sz="1200" dirty="0" smtClean="0">
                <a:latin typeface="+mn-lt"/>
              </a:rPr>
              <a:t>2. State of California energy goals</a:t>
            </a:r>
          </a:p>
          <a:p>
            <a:pPr lvl="1" fontAlgn="auto">
              <a:spcBef>
                <a:spcPts val="0"/>
              </a:spcBef>
              <a:spcAft>
                <a:spcPts val="0"/>
              </a:spcAft>
              <a:defRPr/>
            </a:pPr>
            <a:r>
              <a:rPr lang="en-US" sz="1200" dirty="0" smtClean="0">
                <a:latin typeface="+mn-lt"/>
              </a:rPr>
              <a:t>3. ASHRAE standards, including Building Energy Assessment Professional (BEAP)</a:t>
            </a:r>
          </a:p>
          <a:p>
            <a:pPr lvl="1" fontAlgn="auto">
              <a:spcBef>
                <a:spcPts val="0"/>
              </a:spcBef>
              <a:spcAft>
                <a:spcPts val="0"/>
              </a:spcAft>
              <a:defRPr/>
            </a:pPr>
            <a:r>
              <a:rPr lang="en-US" sz="1200" dirty="0" smtClean="0">
                <a:latin typeface="+mn-lt"/>
              </a:rPr>
              <a:t>4. Other audit standards</a:t>
            </a:r>
            <a:endParaRPr lang="en-US" sz="1200" dirty="0">
              <a:latin typeface="+mn-lt"/>
            </a:endParaRPr>
          </a:p>
          <a:p>
            <a:pPr fontAlgn="auto">
              <a:spcBef>
                <a:spcPts val="0"/>
              </a:spcBef>
              <a:spcAft>
                <a:spcPts val="0"/>
              </a:spcAft>
              <a:defRPr/>
            </a:pPr>
            <a:r>
              <a:rPr lang="en-US" sz="1600" dirty="0">
                <a:latin typeface="+mn-lt"/>
              </a:rPr>
              <a:t>C. </a:t>
            </a:r>
            <a:r>
              <a:rPr lang="en-US" sz="1600" dirty="0" smtClean="0">
                <a:latin typeface="+mn-lt"/>
              </a:rPr>
              <a:t>Three ASHRAE audit levels</a:t>
            </a:r>
            <a:endParaRPr lang="en-US" sz="1600" dirty="0">
              <a:latin typeface="+mn-lt"/>
            </a:endParaRPr>
          </a:p>
          <a:p>
            <a:pPr marL="800100" lvl="1" indent="-342900" fontAlgn="auto">
              <a:spcBef>
                <a:spcPts val="0"/>
              </a:spcBef>
              <a:spcAft>
                <a:spcPts val="0"/>
              </a:spcAft>
              <a:defRPr/>
            </a:pPr>
            <a:r>
              <a:rPr lang="en-US" sz="1200" dirty="0" smtClean="0">
                <a:latin typeface="+mn-lt"/>
              </a:rPr>
              <a:t>1. Preliminary energy use analysis</a:t>
            </a:r>
          </a:p>
          <a:p>
            <a:pPr marL="800100" lvl="1" indent="-342900" fontAlgn="auto">
              <a:spcBef>
                <a:spcPts val="0"/>
              </a:spcBef>
              <a:spcAft>
                <a:spcPts val="0"/>
              </a:spcAft>
              <a:defRPr/>
            </a:pPr>
            <a:r>
              <a:rPr lang="en-US" sz="1200" dirty="0" smtClean="0">
                <a:latin typeface="+mn-lt"/>
              </a:rPr>
              <a:t>2. Level 1, Walk-through analysis</a:t>
            </a:r>
          </a:p>
          <a:p>
            <a:pPr marL="800100" lvl="1" indent="-342900" fontAlgn="auto">
              <a:spcBef>
                <a:spcPts val="0"/>
              </a:spcBef>
              <a:spcAft>
                <a:spcPts val="0"/>
              </a:spcAft>
              <a:defRPr/>
            </a:pPr>
            <a:r>
              <a:rPr lang="en-US" sz="1200" dirty="0" smtClean="0">
                <a:latin typeface="+mn-lt"/>
              </a:rPr>
              <a:t>3. Level 2, Intermediate, energy survey and energy analysis</a:t>
            </a:r>
          </a:p>
          <a:p>
            <a:pPr marL="800100" lvl="1" indent="-342900" fontAlgn="auto">
              <a:spcBef>
                <a:spcPts val="0"/>
              </a:spcBef>
              <a:spcAft>
                <a:spcPts val="0"/>
              </a:spcAft>
              <a:defRPr/>
            </a:pPr>
            <a:r>
              <a:rPr lang="en-US" sz="1200" dirty="0" smtClean="0">
                <a:latin typeface="+mn-lt"/>
              </a:rPr>
              <a:t>4. Level 3, Detailed analysis of capital-intensive modifications</a:t>
            </a:r>
          </a:p>
          <a:p>
            <a:pPr fontAlgn="auto">
              <a:spcBef>
                <a:spcPts val="0"/>
              </a:spcBef>
              <a:spcAft>
                <a:spcPts val="0"/>
              </a:spcAft>
              <a:defRPr/>
            </a:pPr>
            <a:r>
              <a:rPr lang="en-US" sz="1600" dirty="0" smtClean="0">
                <a:latin typeface="+mn-lt"/>
              </a:rPr>
              <a:t>D</a:t>
            </a:r>
            <a:r>
              <a:rPr lang="en-US" sz="1600" dirty="0">
                <a:latin typeface="+mn-lt"/>
              </a:rPr>
              <a:t>. </a:t>
            </a:r>
            <a:r>
              <a:rPr lang="en-US" sz="1600" dirty="0" smtClean="0">
                <a:latin typeface="+mn-lt"/>
              </a:rPr>
              <a:t>Developing the scope of work in a commercial building audit</a:t>
            </a:r>
            <a:endParaRPr lang="en-US" sz="1600" dirty="0">
              <a:latin typeface="+mn-lt"/>
            </a:endParaRPr>
          </a:p>
          <a:p>
            <a:pPr lvl="1" fontAlgn="auto">
              <a:spcBef>
                <a:spcPts val="0"/>
              </a:spcBef>
              <a:spcAft>
                <a:spcPts val="0"/>
              </a:spcAft>
              <a:defRPr/>
            </a:pPr>
            <a:r>
              <a:rPr lang="en-US" sz="1200" dirty="0" smtClean="0">
                <a:latin typeface="+mn-lt"/>
              </a:rPr>
              <a:t>1. Objectives of the audit, including needed data and resources</a:t>
            </a:r>
            <a:endParaRPr lang="en-US" sz="1200" dirty="0">
              <a:latin typeface="+mn-lt"/>
            </a:endParaRPr>
          </a:p>
          <a:p>
            <a:pPr lvl="1" fontAlgn="auto">
              <a:spcBef>
                <a:spcPts val="0"/>
              </a:spcBef>
              <a:spcAft>
                <a:spcPts val="0"/>
              </a:spcAft>
              <a:defRPr/>
            </a:pPr>
            <a:r>
              <a:rPr lang="en-US" sz="1200" dirty="0" smtClean="0">
                <a:latin typeface="+mn-lt"/>
              </a:rPr>
              <a:t>2. Assessment management</a:t>
            </a:r>
            <a:endParaRPr lang="en-US" sz="1200" dirty="0">
              <a:latin typeface="+mn-lt"/>
            </a:endParaRPr>
          </a:p>
          <a:p>
            <a:pPr lvl="1" fontAlgn="auto">
              <a:spcBef>
                <a:spcPts val="0"/>
              </a:spcBef>
              <a:spcAft>
                <a:spcPts val="0"/>
              </a:spcAft>
              <a:defRPr/>
            </a:pPr>
            <a:r>
              <a:rPr lang="en-US" sz="1200" dirty="0" smtClean="0">
                <a:latin typeface="+mn-lt"/>
              </a:rPr>
              <a:t>3. Responsibilities of audit team members</a:t>
            </a:r>
            <a:endParaRPr lang="en-US" sz="1200" dirty="0">
              <a:latin typeface="+mn-lt"/>
            </a:endParaRPr>
          </a:p>
          <a:p>
            <a:pPr fontAlgn="auto">
              <a:spcBef>
                <a:spcPts val="0"/>
              </a:spcBef>
              <a:spcAft>
                <a:spcPts val="0"/>
              </a:spcAft>
              <a:defRPr/>
            </a:pPr>
            <a:r>
              <a:rPr lang="en-US" sz="1600" dirty="0">
                <a:latin typeface="+mn-lt"/>
              </a:rPr>
              <a:t>E. </a:t>
            </a:r>
            <a:r>
              <a:rPr lang="en-US" sz="1600" dirty="0" smtClean="0">
                <a:latin typeface="+mn-lt"/>
              </a:rPr>
              <a:t>Elements in preliminary analysis of building performance data</a:t>
            </a:r>
            <a:endParaRPr lang="en-US" sz="1600" dirty="0">
              <a:latin typeface="+mn-lt"/>
            </a:endParaRPr>
          </a:p>
          <a:p>
            <a:pPr lvl="1" fontAlgn="auto">
              <a:spcBef>
                <a:spcPts val="0"/>
              </a:spcBef>
              <a:spcAft>
                <a:spcPts val="0"/>
              </a:spcAft>
              <a:defRPr/>
            </a:pPr>
            <a:r>
              <a:rPr lang="en-US" sz="1200" dirty="0" smtClean="0">
                <a:latin typeface="+mn-lt"/>
              </a:rPr>
              <a:t>1. Engineering and architectural document review</a:t>
            </a:r>
            <a:endParaRPr lang="en-US" sz="1200" dirty="0">
              <a:latin typeface="+mn-lt"/>
            </a:endParaRPr>
          </a:p>
          <a:p>
            <a:pPr lvl="1" fontAlgn="auto">
              <a:spcBef>
                <a:spcPts val="0"/>
              </a:spcBef>
              <a:spcAft>
                <a:spcPts val="0"/>
              </a:spcAft>
              <a:defRPr/>
            </a:pPr>
            <a:r>
              <a:rPr lang="en-US" sz="1200" dirty="0" smtClean="0">
                <a:latin typeface="+mn-lt"/>
              </a:rPr>
              <a:t>2. Geographical and climatic review</a:t>
            </a:r>
          </a:p>
          <a:p>
            <a:pPr lvl="1" fontAlgn="auto">
              <a:spcBef>
                <a:spcPts val="0"/>
              </a:spcBef>
              <a:spcAft>
                <a:spcPts val="0"/>
              </a:spcAft>
              <a:defRPr/>
            </a:pPr>
            <a:r>
              <a:rPr lang="en-US" sz="1200" dirty="0" smtClean="0">
                <a:latin typeface="+mn-lt"/>
              </a:rPr>
              <a:t>3. Review and analysis of current energy use and costs</a:t>
            </a:r>
          </a:p>
          <a:p>
            <a:pPr lvl="1" fontAlgn="auto">
              <a:spcBef>
                <a:spcPts val="0"/>
              </a:spcBef>
              <a:spcAft>
                <a:spcPts val="0"/>
              </a:spcAft>
              <a:defRPr/>
            </a:pPr>
            <a:r>
              <a:rPr lang="en-US" sz="1200" dirty="0" smtClean="0">
                <a:latin typeface="+mn-lt"/>
              </a:rPr>
              <a:t>4. Benchmarking procedures</a:t>
            </a:r>
            <a:endParaRPr lang="en-US" sz="1200" dirty="0">
              <a:latin typeface="+mn-lt"/>
            </a:endParaRPr>
          </a:p>
          <a:p>
            <a:pPr fontAlgn="auto">
              <a:spcBef>
                <a:spcPts val="0"/>
              </a:spcBef>
              <a:spcAft>
                <a:spcPts val="0"/>
              </a:spcAft>
              <a:defRPr/>
            </a:pPr>
            <a:r>
              <a:rPr lang="en-US" sz="1600" dirty="0">
                <a:solidFill>
                  <a:srgbClr val="FF0000"/>
                </a:solidFill>
                <a:latin typeface="+mn-lt"/>
              </a:rPr>
              <a:t>F. </a:t>
            </a:r>
            <a:r>
              <a:rPr lang="en-US" sz="1600" dirty="0" smtClean="0">
                <a:solidFill>
                  <a:srgbClr val="FF0000"/>
                </a:solidFill>
                <a:latin typeface="+mn-lt"/>
              </a:rPr>
              <a:t>Factors in on-site building assessment</a:t>
            </a:r>
            <a:endParaRPr lang="en-US" sz="1600" dirty="0">
              <a:solidFill>
                <a:srgbClr val="FF0000"/>
              </a:solidFill>
              <a:latin typeface="+mn-lt"/>
            </a:endParaRPr>
          </a:p>
          <a:p>
            <a:pPr lvl="1" fontAlgn="auto">
              <a:spcBef>
                <a:spcPts val="0"/>
              </a:spcBef>
              <a:spcAft>
                <a:spcPts val="0"/>
              </a:spcAft>
              <a:defRPr/>
            </a:pPr>
            <a:r>
              <a:rPr lang="en-US" sz="1200" dirty="0" smtClean="0">
                <a:solidFill>
                  <a:srgbClr val="FF0000"/>
                </a:solidFill>
                <a:latin typeface="+mn-lt"/>
              </a:rPr>
              <a:t>1. Common safety hazards and field safety techniques</a:t>
            </a:r>
          </a:p>
          <a:p>
            <a:pPr lvl="1" fontAlgn="auto">
              <a:spcBef>
                <a:spcPts val="0"/>
              </a:spcBef>
              <a:spcAft>
                <a:spcPts val="0"/>
              </a:spcAft>
              <a:defRPr/>
            </a:pPr>
            <a:r>
              <a:rPr lang="en-US" sz="1200" dirty="0" smtClean="0">
                <a:solidFill>
                  <a:srgbClr val="FF0000"/>
                </a:solidFill>
                <a:latin typeface="+mn-lt"/>
              </a:rPr>
              <a:t>2. Occupant interviews and assessment of building operations</a:t>
            </a:r>
          </a:p>
          <a:p>
            <a:pPr lvl="1" fontAlgn="auto">
              <a:spcBef>
                <a:spcPts val="0"/>
              </a:spcBef>
              <a:spcAft>
                <a:spcPts val="0"/>
              </a:spcAft>
              <a:defRPr/>
            </a:pPr>
            <a:r>
              <a:rPr lang="en-US" sz="1200" dirty="0" smtClean="0">
                <a:solidFill>
                  <a:srgbClr val="FF0000"/>
                </a:solidFill>
                <a:latin typeface="+mn-lt"/>
              </a:rPr>
              <a:t>3. Building envelope</a:t>
            </a:r>
          </a:p>
          <a:p>
            <a:pPr lvl="1" fontAlgn="auto">
              <a:spcBef>
                <a:spcPts val="0"/>
              </a:spcBef>
              <a:spcAft>
                <a:spcPts val="0"/>
              </a:spcAft>
              <a:defRPr/>
            </a:pPr>
            <a:r>
              <a:rPr lang="en-US" sz="1200" dirty="0" smtClean="0">
                <a:solidFill>
                  <a:srgbClr val="FF0000"/>
                </a:solidFill>
                <a:latin typeface="+mn-lt"/>
              </a:rPr>
              <a:t>4. Electrical systems</a:t>
            </a:r>
          </a:p>
          <a:p>
            <a:pPr lvl="1" fontAlgn="auto">
              <a:spcBef>
                <a:spcPts val="0"/>
              </a:spcBef>
              <a:spcAft>
                <a:spcPts val="0"/>
              </a:spcAft>
              <a:defRPr/>
            </a:pPr>
            <a:r>
              <a:rPr lang="en-US" sz="1200" dirty="0" smtClean="0">
                <a:solidFill>
                  <a:srgbClr val="FF0000"/>
                </a:solidFill>
                <a:latin typeface="+mn-lt"/>
              </a:rPr>
              <a:t>5. HVAC&amp;R systems</a:t>
            </a:r>
          </a:p>
          <a:p>
            <a:pPr lvl="1" fontAlgn="auto">
              <a:spcBef>
                <a:spcPts val="0"/>
              </a:spcBef>
              <a:spcAft>
                <a:spcPts val="0"/>
              </a:spcAft>
              <a:defRPr/>
            </a:pPr>
            <a:r>
              <a:rPr lang="en-US" sz="1200" dirty="0" smtClean="0">
                <a:solidFill>
                  <a:srgbClr val="FF0000"/>
                </a:solidFill>
                <a:latin typeface="+mn-lt"/>
              </a:rPr>
              <a:t>6. Lighting systems and use</a:t>
            </a:r>
          </a:p>
          <a:p>
            <a:pPr lvl="1" fontAlgn="auto">
              <a:spcBef>
                <a:spcPts val="0"/>
              </a:spcBef>
              <a:spcAft>
                <a:spcPts val="0"/>
              </a:spcAft>
              <a:defRPr/>
            </a:pPr>
            <a:r>
              <a:rPr lang="en-US" sz="1200" dirty="0" smtClean="0">
                <a:solidFill>
                  <a:srgbClr val="FF0000"/>
                </a:solidFill>
                <a:latin typeface="+mn-lt"/>
              </a:rPr>
              <a:t>7. Miscellaneous other energy use systems</a:t>
            </a:r>
          </a:p>
          <a:p>
            <a:pPr lvl="1" fontAlgn="auto">
              <a:spcBef>
                <a:spcPts val="0"/>
              </a:spcBef>
              <a:spcAft>
                <a:spcPts val="0"/>
              </a:spcAft>
              <a:defRPr/>
            </a:pPr>
            <a:r>
              <a:rPr lang="en-US" sz="1200" dirty="0" smtClean="0">
                <a:solidFill>
                  <a:srgbClr val="FF0000"/>
                </a:solidFill>
                <a:latin typeface="+mn-lt"/>
              </a:rPr>
              <a:t>8. Domestic water systems and use</a:t>
            </a:r>
          </a:p>
          <a:p>
            <a:pPr lvl="1" fontAlgn="auto">
              <a:spcBef>
                <a:spcPts val="0"/>
              </a:spcBef>
              <a:spcAft>
                <a:spcPts val="0"/>
              </a:spcAft>
              <a:defRPr/>
            </a:pPr>
            <a:r>
              <a:rPr lang="en-US" sz="1200" dirty="0" smtClean="0">
                <a:solidFill>
                  <a:srgbClr val="FF0000"/>
                </a:solidFill>
                <a:latin typeface="+mn-lt"/>
              </a:rPr>
              <a:t>9. Indoor environmental quality</a:t>
            </a:r>
            <a:endParaRPr lang="en-US" sz="1200" dirty="0">
              <a:solidFill>
                <a:srgbClr val="FF0000"/>
              </a:solidFill>
              <a:latin typeface="+mn-lt"/>
            </a:endParaRPr>
          </a:p>
          <a:p>
            <a:pPr fontAlgn="auto">
              <a:spcBef>
                <a:spcPts val="0"/>
              </a:spcBef>
              <a:spcAft>
                <a:spcPts val="0"/>
              </a:spcAft>
              <a:defRPr/>
            </a:pPr>
            <a:r>
              <a:rPr lang="en-US" sz="1600" dirty="0">
                <a:latin typeface="+mn-lt"/>
              </a:rPr>
              <a:t>G. </a:t>
            </a:r>
            <a:r>
              <a:rPr lang="en-US" sz="1600" dirty="0" smtClean="0">
                <a:latin typeface="+mn-lt"/>
              </a:rPr>
              <a:t>Analysis of data collected</a:t>
            </a:r>
            <a:endParaRPr lang="en-US" sz="1600" dirty="0">
              <a:latin typeface="+mn-lt"/>
            </a:endParaRPr>
          </a:p>
          <a:p>
            <a:pPr lvl="1" fontAlgn="auto">
              <a:spcBef>
                <a:spcPts val="0"/>
              </a:spcBef>
              <a:spcAft>
                <a:spcPts val="0"/>
              </a:spcAft>
              <a:defRPr/>
            </a:pPr>
            <a:r>
              <a:rPr lang="en-US" sz="1200" dirty="0" smtClean="0">
                <a:latin typeface="+mn-lt"/>
              </a:rPr>
              <a:t>1. Identify opportunities for efficiency improvement</a:t>
            </a:r>
          </a:p>
          <a:p>
            <a:pPr lvl="1" fontAlgn="auto">
              <a:spcBef>
                <a:spcPts val="0"/>
              </a:spcBef>
              <a:spcAft>
                <a:spcPts val="0"/>
              </a:spcAft>
              <a:defRPr/>
            </a:pPr>
            <a:r>
              <a:rPr lang="en-US" sz="1200" dirty="0" smtClean="0">
                <a:latin typeface="+mn-lt"/>
              </a:rPr>
              <a:t>2. Calculate value of efficiency improvements and return on investment</a:t>
            </a:r>
          </a:p>
          <a:p>
            <a:pPr lvl="1" fontAlgn="auto">
              <a:spcBef>
                <a:spcPts val="0"/>
              </a:spcBef>
              <a:spcAft>
                <a:spcPts val="0"/>
              </a:spcAft>
              <a:defRPr/>
            </a:pPr>
            <a:r>
              <a:rPr lang="en-US" sz="1200" dirty="0" smtClean="0">
                <a:latin typeface="+mn-lt"/>
              </a:rPr>
              <a:t>3. Prioritize options based on client criteria</a:t>
            </a:r>
            <a:endParaRPr lang="en-US" sz="1200" dirty="0">
              <a:latin typeface="+mn-lt"/>
            </a:endParaRPr>
          </a:p>
          <a:p>
            <a:pPr fontAlgn="auto">
              <a:spcBef>
                <a:spcPts val="0"/>
              </a:spcBef>
              <a:spcAft>
                <a:spcPts val="0"/>
              </a:spcAft>
              <a:defRPr/>
            </a:pPr>
            <a:r>
              <a:rPr lang="en-US" sz="1600" dirty="0" smtClean="0">
                <a:latin typeface="+mn-lt"/>
              </a:rPr>
              <a:t>H. Audit completion activities</a:t>
            </a:r>
          </a:p>
          <a:p>
            <a:pPr lvl="1" fontAlgn="auto">
              <a:spcBef>
                <a:spcPts val="0"/>
              </a:spcBef>
              <a:spcAft>
                <a:spcPts val="0"/>
              </a:spcAft>
              <a:defRPr/>
            </a:pPr>
            <a:r>
              <a:rPr lang="en-US" sz="1200" dirty="0" smtClean="0">
                <a:latin typeface="+mn-lt"/>
              </a:rPr>
              <a:t>1. Prepare and present written report</a:t>
            </a:r>
          </a:p>
          <a:p>
            <a:pPr lvl="1" fontAlgn="auto">
              <a:spcBef>
                <a:spcPts val="0"/>
              </a:spcBef>
              <a:spcAft>
                <a:spcPts val="0"/>
              </a:spcAft>
              <a:defRPr/>
            </a:pPr>
            <a:r>
              <a:rPr lang="en-US" sz="1200" dirty="0" smtClean="0">
                <a:latin typeface="+mn-lt"/>
              </a:rPr>
              <a:t>2. Assist with development of implementation plan</a:t>
            </a:r>
            <a:endParaRPr lang="en-US" sz="1200" dirty="0">
              <a:solidFill>
                <a:srgbClr val="0070C0"/>
              </a:solidFill>
              <a:latin typeface="+mn-lt"/>
            </a:endParaRPr>
          </a:p>
        </p:txBody>
      </p:sp>
      <p:sp>
        <p:nvSpPr>
          <p:cNvPr id="307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307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Domestic water systems and use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2" name="TextBox 11"/>
          <p:cNvSpPr txBox="1"/>
          <p:nvPr/>
        </p:nvSpPr>
        <p:spPr>
          <a:xfrm>
            <a:off x="609600" y="1219200"/>
            <a:ext cx="7924800" cy="3724096"/>
          </a:xfrm>
          <a:prstGeom prst="rect">
            <a:avLst/>
          </a:prstGeom>
          <a:noFill/>
        </p:spPr>
        <p:txBody>
          <a:bodyPr wrap="square">
            <a:spAutoFit/>
          </a:bodyPr>
          <a:lstStyle/>
          <a:p>
            <a:pPr marL="0" lvl="2" fontAlgn="auto">
              <a:spcBef>
                <a:spcPts val="600"/>
              </a:spcBef>
              <a:spcAft>
                <a:spcPts val="600"/>
              </a:spcAft>
              <a:buFont typeface="Arial" pitchFamily="34" charset="0"/>
              <a:buChar char="•"/>
              <a:defRPr/>
            </a:pPr>
            <a:r>
              <a:rPr lang="en-US" sz="2400" dirty="0" smtClean="0">
                <a:solidFill>
                  <a:srgbClr val="002060"/>
                </a:solidFill>
                <a:latin typeface="+mn-lt"/>
              </a:rPr>
              <a:t>   Although water-consuming activities often remain similar, the sophistication of water infrastructure as well as the quantities and use patterns can vary significantly depending on the primary purpose of the building </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Showers and toilets are particularly important in residences, schools, hotels and office building</a:t>
            </a:r>
          </a:p>
          <a:p>
            <a:pPr marL="0" lvl="2" fontAlgn="auto">
              <a:spcBef>
                <a:spcPts val="600"/>
              </a:spcBef>
              <a:spcAft>
                <a:spcPts val="600"/>
              </a:spcAft>
              <a:buFont typeface="Arial" pitchFamily="34" charset="0"/>
              <a:buChar char="•"/>
              <a:defRPr/>
            </a:pPr>
            <a:r>
              <a:rPr lang="en-US" sz="2400" dirty="0" smtClean="0">
                <a:solidFill>
                  <a:srgbClr val="002060"/>
                </a:solidFill>
                <a:latin typeface="+mn-lt"/>
              </a:rPr>
              <a:t>   HVAC system and landscaping can be major user of water for shopping  center and other large commercial and institutional buildings.</a:t>
            </a:r>
            <a:endParaRPr lang="en-US" sz="2400" dirty="0">
              <a:solidFill>
                <a:srgbClr val="002060"/>
              </a:solidFill>
              <a:latin typeface="+mn-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Domestic water systems and use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9" name="Rectangle 8"/>
          <p:cNvSpPr/>
          <p:nvPr/>
        </p:nvSpPr>
        <p:spPr>
          <a:xfrm>
            <a:off x="762000" y="5943600"/>
            <a:ext cx="3034805" cy="276999"/>
          </a:xfrm>
          <a:prstGeom prst="rect">
            <a:avLst/>
          </a:prstGeom>
        </p:spPr>
        <p:txBody>
          <a:bodyPr wrap="none">
            <a:spAutoFit/>
          </a:bodyPr>
          <a:lstStyle/>
          <a:p>
            <a:r>
              <a:rPr lang="en-US" sz="1200" dirty="0" smtClean="0"/>
              <a:t>http://infohouse.p2ric.org/ref/01/00692.pdf</a:t>
            </a:r>
            <a:endParaRPr lang="en-US" sz="1200" dirty="0"/>
          </a:p>
        </p:txBody>
      </p:sp>
      <p:pic>
        <p:nvPicPr>
          <p:cNvPr id="2050" name="Picture 2"/>
          <p:cNvPicPr>
            <a:picLocks noChangeAspect="1" noChangeArrowheads="1"/>
          </p:cNvPicPr>
          <p:nvPr/>
        </p:nvPicPr>
        <p:blipFill>
          <a:blip r:embed="rId2" cstate="print"/>
          <a:srcRect/>
          <a:stretch>
            <a:fillRect/>
          </a:stretch>
        </p:blipFill>
        <p:spPr bwMode="auto">
          <a:xfrm>
            <a:off x="533400" y="1447800"/>
            <a:ext cx="3987487" cy="3352800"/>
          </a:xfrm>
          <a:prstGeom prst="rect">
            <a:avLst/>
          </a:prstGeom>
          <a:noFill/>
          <a:ln w="9525">
            <a:noFill/>
            <a:miter lim="800000"/>
            <a:headEnd/>
            <a:tailEnd/>
          </a:ln>
        </p:spPr>
      </p:pic>
      <p:pic>
        <p:nvPicPr>
          <p:cNvPr id="11" name="Picture 3"/>
          <p:cNvPicPr>
            <a:picLocks noChangeAspect="1" noChangeArrowheads="1"/>
          </p:cNvPicPr>
          <p:nvPr/>
        </p:nvPicPr>
        <p:blipFill>
          <a:blip r:embed="rId3" cstate="print"/>
          <a:srcRect/>
          <a:stretch>
            <a:fillRect/>
          </a:stretch>
        </p:blipFill>
        <p:spPr bwMode="auto">
          <a:xfrm>
            <a:off x="4645669" y="1447800"/>
            <a:ext cx="3964931" cy="3352801"/>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Domestic water systems and use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9" name="Rectangle 8"/>
          <p:cNvSpPr/>
          <p:nvPr/>
        </p:nvSpPr>
        <p:spPr>
          <a:xfrm>
            <a:off x="762000" y="5943600"/>
            <a:ext cx="3034805" cy="276999"/>
          </a:xfrm>
          <a:prstGeom prst="rect">
            <a:avLst/>
          </a:prstGeom>
        </p:spPr>
        <p:txBody>
          <a:bodyPr wrap="none">
            <a:spAutoFit/>
          </a:bodyPr>
          <a:lstStyle/>
          <a:p>
            <a:r>
              <a:rPr lang="en-US" sz="1200" dirty="0" smtClean="0"/>
              <a:t>http://infohouse.p2ric.org/ref/01/00692.pdf</a:t>
            </a:r>
            <a:endParaRPr lang="en-US" sz="1200" dirty="0"/>
          </a:p>
        </p:txBody>
      </p:sp>
      <p:pic>
        <p:nvPicPr>
          <p:cNvPr id="3074" name="Picture 2"/>
          <p:cNvPicPr>
            <a:picLocks noChangeAspect="1" noChangeArrowheads="1"/>
          </p:cNvPicPr>
          <p:nvPr/>
        </p:nvPicPr>
        <p:blipFill>
          <a:blip r:embed="rId2" cstate="print"/>
          <a:srcRect/>
          <a:stretch>
            <a:fillRect/>
          </a:stretch>
        </p:blipFill>
        <p:spPr bwMode="auto">
          <a:xfrm>
            <a:off x="439941" y="1447800"/>
            <a:ext cx="4112195" cy="3352800"/>
          </a:xfrm>
          <a:prstGeom prst="rect">
            <a:avLst/>
          </a:prstGeom>
          <a:noFill/>
          <a:ln w="9525">
            <a:noFill/>
            <a:miter lim="800000"/>
            <a:headEnd/>
            <a:tailEnd/>
          </a:ln>
        </p:spPr>
      </p:pic>
      <p:pic>
        <p:nvPicPr>
          <p:cNvPr id="12" name="Picture 3"/>
          <p:cNvPicPr>
            <a:picLocks noChangeAspect="1" noChangeArrowheads="1"/>
          </p:cNvPicPr>
          <p:nvPr/>
        </p:nvPicPr>
        <p:blipFill>
          <a:blip r:embed="rId3" cstate="print"/>
          <a:srcRect/>
          <a:stretch>
            <a:fillRect/>
          </a:stretch>
        </p:blipFill>
        <p:spPr bwMode="auto">
          <a:xfrm>
            <a:off x="4572000" y="1447800"/>
            <a:ext cx="4076226" cy="33528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Domestic water systems and use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9" name="Rectangle 8"/>
          <p:cNvSpPr/>
          <p:nvPr/>
        </p:nvSpPr>
        <p:spPr>
          <a:xfrm>
            <a:off x="762000" y="5943600"/>
            <a:ext cx="3034805" cy="276999"/>
          </a:xfrm>
          <a:prstGeom prst="rect">
            <a:avLst/>
          </a:prstGeom>
        </p:spPr>
        <p:txBody>
          <a:bodyPr wrap="none">
            <a:spAutoFit/>
          </a:bodyPr>
          <a:lstStyle/>
          <a:p>
            <a:r>
              <a:rPr lang="en-US" sz="1200" dirty="0" smtClean="0"/>
              <a:t>http://infohouse.p2ric.org/ref/01/00692.pdf</a:t>
            </a:r>
            <a:endParaRPr lang="en-US" sz="1200" dirty="0"/>
          </a:p>
        </p:txBody>
      </p:sp>
      <p:pic>
        <p:nvPicPr>
          <p:cNvPr id="4098" name="Picture 2"/>
          <p:cNvPicPr>
            <a:picLocks noChangeAspect="1" noChangeArrowheads="1"/>
          </p:cNvPicPr>
          <p:nvPr/>
        </p:nvPicPr>
        <p:blipFill>
          <a:blip r:embed="rId2" cstate="print"/>
          <a:srcRect/>
          <a:stretch>
            <a:fillRect/>
          </a:stretch>
        </p:blipFill>
        <p:spPr bwMode="auto">
          <a:xfrm>
            <a:off x="533400" y="1371600"/>
            <a:ext cx="4129088" cy="3295201"/>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4799409" y="1371600"/>
            <a:ext cx="3734991" cy="328576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Domestic water systems and use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0" name="TextBox 9"/>
          <p:cNvSpPr txBox="1"/>
          <p:nvPr/>
        </p:nvSpPr>
        <p:spPr>
          <a:xfrm>
            <a:off x="609600" y="1295400"/>
            <a:ext cx="7924800" cy="4539704"/>
          </a:xfrm>
          <a:prstGeom prst="rect">
            <a:avLst/>
          </a:prstGeom>
          <a:noFill/>
        </p:spPr>
        <p:txBody>
          <a:bodyPr wrap="square" rtlCol="0">
            <a:spAutoFit/>
          </a:bodyPr>
          <a:lstStyle/>
          <a:p>
            <a:pPr>
              <a:spcBef>
                <a:spcPts val="600"/>
              </a:spcBef>
            </a:pPr>
            <a:r>
              <a:rPr lang="en-US" sz="2400" dirty="0" smtClean="0">
                <a:solidFill>
                  <a:srgbClr val="002060"/>
                </a:solidFill>
                <a:latin typeface="+mn-lt"/>
              </a:rPr>
              <a:t>Planning questions in a building site survey:</a:t>
            </a:r>
          </a:p>
          <a:p>
            <a:pPr>
              <a:spcBef>
                <a:spcPts val="600"/>
              </a:spcBef>
              <a:buFont typeface="Arial" pitchFamily="34" charset="0"/>
              <a:buChar char="•"/>
            </a:pPr>
            <a:r>
              <a:rPr lang="en-US" sz="2400" dirty="0" smtClean="0">
                <a:solidFill>
                  <a:srgbClr val="002060"/>
                </a:solidFill>
                <a:latin typeface="+mn-lt"/>
              </a:rPr>
              <a:t>How much water is consumed in different functions of the building?</a:t>
            </a:r>
          </a:p>
          <a:p>
            <a:pPr>
              <a:spcBef>
                <a:spcPts val="600"/>
              </a:spcBef>
              <a:buFont typeface="Arial" pitchFamily="34" charset="0"/>
              <a:buChar char="•"/>
            </a:pPr>
            <a:r>
              <a:rPr lang="en-US" sz="2400" dirty="0" smtClean="0">
                <a:solidFill>
                  <a:srgbClr val="002060"/>
                </a:solidFill>
                <a:latin typeface="+mn-lt"/>
              </a:rPr>
              <a:t>Which functions are the main consumers: HVAC, toilet facilities, technical areas, irrigation, others?</a:t>
            </a:r>
          </a:p>
          <a:p>
            <a:pPr>
              <a:spcBef>
                <a:spcPts val="600"/>
              </a:spcBef>
              <a:buFont typeface="Arial" pitchFamily="34" charset="0"/>
              <a:buChar char="•"/>
            </a:pPr>
            <a:r>
              <a:rPr lang="en-US" sz="2400" dirty="0" smtClean="0">
                <a:solidFill>
                  <a:srgbClr val="002060"/>
                </a:solidFill>
                <a:latin typeface="+mn-lt"/>
              </a:rPr>
              <a:t>What are the direct and indirect costs of water use in the building?</a:t>
            </a:r>
          </a:p>
          <a:p>
            <a:pPr>
              <a:spcBef>
                <a:spcPts val="600"/>
              </a:spcBef>
              <a:buFont typeface="Arial" pitchFamily="34" charset="0"/>
              <a:buChar char="•"/>
            </a:pPr>
            <a:r>
              <a:rPr lang="en-US" sz="2400" dirty="0" smtClean="0">
                <a:solidFill>
                  <a:srgbClr val="002060"/>
                </a:solidFill>
                <a:latin typeface="+mn-lt"/>
              </a:rPr>
              <a:t>What type of maintenance routines (such as leak inspections or equipment maintenance) are in place today?</a:t>
            </a:r>
          </a:p>
          <a:p>
            <a:pPr>
              <a:spcBef>
                <a:spcPts val="600"/>
              </a:spcBef>
              <a:buFont typeface="Arial" pitchFamily="34" charset="0"/>
              <a:buChar char="•"/>
            </a:pPr>
            <a:r>
              <a:rPr lang="en-US" sz="2400" dirty="0" smtClean="0">
                <a:solidFill>
                  <a:srgbClr val="002060"/>
                </a:solidFill>
                <a:latin typeface="+mn-lt"/>
              </a:rPr>
              <a:t>What water reuse and recycling systems are in use or have been considered?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Office building water savings opportunities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0" name="TextBox 9"/>
          <p:cNvSpPr txBox="1"/>
          <p:nvPr/>
        </p:nvSpPr>
        <p:spPr>
          <a:xfrm>
            <a:off x="609600" y="1295400"/>
            <a:ext cx="7924800" cy="907941"/>
          </a:xfrm>
          <a:prstGeom prst="rect">
            <a:avLst/>
          </a:prstGeom>
          <a:noFill/>
        </p:spPr>
        <p:txBody>
          <a:bodyPr wrap="square" rtlCol="0">
            <a:spAutoFit/>
          </a:bodyPr>
          <a:lstStyle/>
          <a:p>
            <a:pPr>
              <a:spcBef>
                <a:spcPts val="600"/>
              </a:spcBef>
              <a:buFont typeface="Arial" pitchFamily="34" charset="0"/>
              <a:buChar char="•"/>
            </a:pPr>
            <a:r>
              <a:rPr lang="en-US" sz="2400" dirty="0" smtClean="0">
                <a:solidFill>
                  <a:srgbClr val="002060"/>
                </a:solidFill>
                <a:latin typeface="+mn-lt"/>
              </a:rPr>
              <a:t> Low-flow plumbing fixtures</a:t>
            </a:r>
          </a:p>
          <a:p>
            <a:pPr>
              <a:spcBef>
                <a:spcPts val="600"/>
              </a:spcBef>
              <a:buFont typeface="Arial" pitchFamily="34" charset="0"/>
              <a:buChar char="•"/>
            </a:pPr>
            <a:endParaRPr lang="en-US" sz="2400" dirty="0" smtClean="0">
              <a:solidFill>
                <a:srgbClr val="002060"/>
              </a:solidFill>
              <a:latin typeface="+mn-lt"/>
            </a:endParaRPr>
          </a:p>
        </p:txBody>
      </p:sp>
      <p:pic>
        <p:nvPicPr>
          <p:cNvPr id="5122" name="Picture 2" descr="Figures 1, 2, and 3: These show the general difference in water flow stream between unrestricted (left), 2.2 gpm aerator flow (middle), and 0.5 gpm aerator flow (right) faucets. These are common gooseneck sink faucets showing available flow rates. Courtes"/>
          <p:cNvPicPr>
            <a:picLocks noChangeAspect="1" noChangeArrowheads="1"/>
          </p:cNvPicPr>
          <p:nvPr/>
        </p:nvPicPr>
        <p:blipFill>
          <a:blip r:embed="rId2" cstate="print"/>
          <a:srcRect/>
          <a:stretch>
            <a:fillRect/>
          </a:stretch>
        </p:blipFill>
        <p:spPr bwMode="auto">
          <a:xfrm>
            <a:off x="7010400" y="3733800"/>
            <a:ext cx="1428750" cy="1905000"/>
          </a:xfrm>
          <a:prstGeom prst="rect">
            <a:avLst/>
          </a:prstGeom>
          <a:noFill/>
        </p:spPr>
      </p:pic>
      <p:pic>
        <p:nvPicPr>
          <p:cNvPr id="5124" name="Picture 4" descr="Figures 1, 2, and 3: These show the general difference in water flow stream between unrestricted (left), 2.2 gpm aerator flow (middle), and 0.5 gpm aerator flow (right) faucets. These are common gooseneck sink faucets showing available flow rates. Courtes"/>
          <p:cNvPicPr>
            <a:picLocks noChangeAspect="1" noChangeArrowheads="1"/>
          </p:cNvPicPr>
          <p:nvPr/>
        </p:nvPicPr>
        <p:blipFill>
          <a:blip r:embed="rId3" cstate="print"/>
          <a:srcRect/>
          <a:stretch>
            <a:fillRect/>
          </a:stretch>
        </p:blipFill>
        <p:spPr bwMode="auto">
          <a:xfrm>
            <a:off x="7010400" y="1600200"/>
            <a:ext cx="1428750" cy="1905000"/>
          </a:xfrm>
          <a:prstGeom prst="rect">
            <a:avLst/>
          </a:prstGeom>
          <a:noFill/>
        </p:spPr>
      </p:pic>
      <p:graphicFrame>
        <p:nvGraphicFramePr>
          <p:cNvPr id="11" name="Table 10"/>
          <p:cNvGraphicFramePr>
            <a:graphicFrameLocks noGrp="1"/>
          </p:cNvGraphicFramePr>
          <p:nvPr/>
        </p:nvGraphicFramePr>
        <p:xfrm>
          <a:off x="533400" y="2057400"/>
          <a:ext cx="6248400" cy="3124200"/>
        </p:xfrm>
        <a:graphic>
          <a:graphicData uri="http://schemas.openxmlformats.org/drawingml/2006/table">
            <a:tbl>
              <a:tblPr/>
              <a:tblGrid>
                <a:gridCol w="808616"/>
                <a:gridCol w="955638"/>
                <a:gridCol w="808616"/>
                <a:gridCol w="955638"/>
                <a:gridCol w="1323191"/>
                <a:gridCol w="1396701"/>
              </a:tblGrid>
              <a:tr h="312420">
                <a:tc gridSpan="6">
                  <a:txBody>
                    <a:bodyPr/>
                    <a:lstStyle/>
                    <a:p>
                      <a:pPr fontAlgn="t">
                        <a:spcAft>
                          <a:spcPts val="600"/>
                        </a:spcAft>
                      </a:pPr>
                      <a:r>
                        <a:rPr lang="en-US" sz="1400" b="0" dirty="0">
                          <a:solidFill>
                            <a:srgbClr val="000000"/>
                          </a:solidFill>
                          <a:latin typeface="Arial"/>
                        </a:rPr>
                        <a:t>able 1: Fixture Water Usage Reduction Since 1992</a:t>
                      </a:r>
                      <a:endParaRPr lang="en-US" sz="1400" b="0" dirty="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12420">
                <a:tc rowSpan="2">
                  <a:txBody>
                    <a:bodyPr/>
                    <a:lstStyle/>
                    <a:p>
                      <a:pPr fontAlgn="t">
                        <a:spcAft>
                          <a:spcPts val="600"/>
                        </a:spcAft>
                      </a:pPr>
                      <a:r>
                        <a:rPr lang="en-US" sz="1400" b="0">
                          <a:solidFill>
                            <a:srgbClr val="000000"/>
                          </a:solidFill>
                          <a:latin typeface="Arial"/>
                        </a:rPr>
                        <a:t>Fixture type</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5">
                  <a:txBody>
                    <a:bodyPr/>
                    <a:lstStyle/>
                    <a:p>
                      <a:pPr algn="ctr" fontAlgn="t">
                        <a:spcAft>
                          <a:spcPts val="600"/>
                        </a:spcAft>
                      </a:pPr>
                      <a:r>
                        <a:rPr lang="en-US" sz="1400" b="0">
                          <a:solidFill>
                            <a:srgbClr val="000000"/>
                          </a:solidFill>
                          <a:latin typeface="Arial"/>
                        </a:rPr>
                        <a:t>Usage rate (gallons/flush (gpf) or gallons per minute (gpm))</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37260">
                <a:tc vMerge="1">
                  <a:txBody>
                    <a:bodyPr/>
                    <a:lstStyle/>
                    <a:p>
                      <a:endParaRPr lang="en-US"/>
                    </a:p>
                  </a:txBody>
                  <a:tcPr/>
                </a:tc>
                <a:tc>
                  <a:txBody>
                    <a:bodyPr/>
                    <a:lstStyle/>
                    <a:p>
                      <a:pPr algn="ctr" fontAlgn="t">
                        <a:spcAft>
                          <a:spcPts val="600"/>
                        </a:spcAft>
                      </a:pPr>
                      <a:r>
                        <a:rPr lang="en-US" sz="1400" b="0">
                          <a:solidFill>
                            <a:srgbClr val="000000"/>
                          </a:solidFill>
                          <a:latin typeface="Arial"/>
                        </a:rPr>
                        <a:t>Pre-1992</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spcAft>
                          <a:spcPts val="600"/>
                        </a:spcAft>
                      </a:pPr>
                      <a:r>
                        <a:rPr lang="en-US" sz="1400" b="0">
                          <a:solidFill>
                            <a:srgbClr val="000000"/>
                          </a:solidFill>
                          <a:latin typeface="Arial"/>
                        </a:rPr>
                        <a:t>1st generation</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spcAft>
                          <a:spcPts val="600"/>
                        </a:spcAft>
                      </a:pPr>
                      <a:r>
                        <a:rPr lang="en-US" sz="1400" b="0">
                          <a:solidFill>
                            <a:srgbClr val="000000"/>
                          </a:solidFill>
                          <a:latin typeface="Arial"/>
                        </a:rPr>
                        <a:t>2</a:t>
                      </a:r>
                      <a:r>
                        <a:rPr lang="en-US" sz="1400" b="0" baseline="30000">
                          <a:solidFill>
                            <a:srgbClr val="000000"/>
                          </a:solidFill>
                          <a:latin typeface="Arial"/>
                        </a:rPr>
                        <a:t>nd</a:t>
                      </a:r>
                      <a:r>
                        <a:rPr lang="en-US" sz="1400" b="0">
                          <a:solidFill>
                            <a:srgbClr val="000000"/>
                          </a:solidFill>
                          <a:latin typeface="Arial"/>
                        </a:rPr>
                        <a:t> generation</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spcAft>
                          <a:spcPts val="600"/>
                        </a:spcAft>
                      </a:pPr>
                      <a:r>
                        <a:rPr lang="en-US" sz="1400" b="0">
                          <a:solidFill>
                            <a:srgbClr val="000000"/>
                          </a:solidFill>
                          <a:latin typeface="Arial"/>
                        </a:rPr>
                        <a:t>3</a:t>
                      </a:r>
                      <a:r>
                        <a:rPr lang="en-US" sz="1400" b="0" baseline="30000">
                          <a:solidFill>
                            <a:srgbClr val="000000"/>
                          </a:solidFill>
                          <a:latin typeface="Arial"/>
                        </a:rPr>
                        <a:t>rd</a:t>
                      </a:r>
                      <a:r>
                        <a:rPr lang="en-US" sz="1400" b="0">
                          <a:solidFill>
                            <a:srgbClr val="000000"/>
                          </a:solidFill>
                          <a:latin typeface="Arial"/>
                        </a:rPr>
                        <a:t> generation high-efficiency</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fontAlgn="t">
                        <a:spcAft>
                          <a:spcPts val="600"/>
                        </a:spcAft>
                      </a:pPr>
                      <a:r>
                        <a:rPr lang="en-US" sz="1400" b="0">
                          <a:solidFill>
                            <a:srgbClr val="000000"/>
                          </a:solidFill>
                          <a:latin typeface="Arial"/>
                        </a:rPr>
                        <a:t>% Reduction from pre-1992</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24840">
                <a:tc>
                  <a:txBody>
                    <a:bodyPr/>
                    <a:lstStyle/>
                    <a:p>
                      <a:pPr fontAlgn="t">
                        <a:spcAft>
                          <a:spcPts val="600"/>
                        </a:spcAft>
                      </a:pPr>
                      <a:r>
                        <a:rPr lang="en-US" sz="1400" b="0">
                          <a:solidFill>
                            <a:srgbClr val="000000"/>
                          </a:solidFill>
                          <a:latin typeface="Arial"/>
                        </a:rPr>
                        <a:t>Water closet</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3.5 gpf</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1.6 gpf</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1.28 gpf</a:t>
                      </a:r>
                      <a:r>
                        <a:rPr lang="en-US" sz="1400" b="0" baseline="30000">
                          <a:solidFill>
                            <a:srgbClr val="000000"/>
                          </a:solidFill>
                          <a:latin typeface="Arial"/>
                        </a:rPr>
                        <a:t>1</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Dual flush (1. 6/0. 8 gpf)</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63.43%</a:t>
                      </a:r>
                      <a:r>
                        <a:rPr lang="en-US" sz="1400" b="0" baseline="30000">
                          <a:solidFill>
                            <a:srgbClr val="000000"/>
                          </a:solidFill>
                          <a:latin typeface="Arial"/>
                        </a:rPr>
                        <a:t>2</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420">
                <a:tc>
                  <a:txBody>
                    <a:bodyPr/>
                    <a:lstStyle/>
                    <a:p>
                      <a:pPr fontAlgn="t">
                        <a:spcAft>
                          <a:spcPts val="600"/>
                        </a:spcAft>
                      </a:pPr>
                      <a:r>
                        <a:rPr lang="en-US" sz="1400" b="0">
                          <a:solidFill>
                            <a:srgbClr val="000000"/>
                          </a:solidFill>
                          <a:latin typeface="Arial"/>
                        </a:rPr>
                        <a:t>Urinal</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2.0 gpf</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1.0 gpf</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0.5 gpf</a:t>
                      </a:r>
                      <a:r>
                        <a:rPr lang="en-US" sz="1400" b="0" baseline="30000">
                          <a:solidFill>
                            <a:srgbClr val="000000"/>
                          </a:solidFill>
                          <a:latin typeface="Arial"/>
                        </a:rPr>
                        <a:t>1</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0.125 gpf</a:t>
                      </a:r>
                      <a:r>
                        <a:rPr lang="en-US" sz="1400" b="0" baseline="30000">
                          <a:solidFill>
                            <a:srgbClr val="000000"/>
                          </a:solidFill>
                          <a:latin typeface="Arial"/>
                        </a:rPr>
                        <a:t>3</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93.75%</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420">
                <a:tc>
                  <a:txBody>
                    <a:bodyPr/>
                    <a:lstStyle/>
                    <a:p>
                      <a:pPr fontAlgn="t">
                        <a:spcAft>
                          <a:spcPts val="600"/>
                        </a:spcAft>
                      </a:pPr>
                      <a:r>
                        <a:rPr lang="en-US" sz="1400" b="0">
                          <a:solidFill>
                            <a:srgbClr val="000000"/>
                          </a:solidFill>
                          <a:latin typeface="Arial"/>
                        </a:rPr>
                        <a:t>Shower</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5.5 gpm</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2.5 gpm</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2.0 gpm</a:t>
                      </a:r>
                      <a:r>
                        <a:rPr lang="en-US" sz="1400" b="0" baseline="30000">
                          <a:solidFill>
                            <a:srgbClr val="000000"/>
                          </a:solidFill>
                          <a:latin typeface="Arial"/>
                        </a:rPr>
                        <a:t>1</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1.75 gpm</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68.18%</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420">
                <a:tc>
                  <a:txBody>
                    <a:bodyPr/>
                    <a:lstStyle/>
                    <a:p>
                      <a:pPr fontAlgn="t">
                        <a:spcAft>
                          <a:spcPts val="600"/>
                        </a:spcAft>
                      </a:pPr>
                      <a:r>
                        <a:rPr lang="en-US" sz="1400" b="0">
                          <a:solidFill>
                            <a:srgbClr val="000000"/>
                          </a:solidFill>
                          <a:latin typeface="Arial"/>
                        </a:rPr>
                        <a:t>Faucet</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3.0 gpm</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2.2 gpm</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a:solidFill>
                            <a:srgbClr val="000000"/>
                          </a:solidFill>
                          <a:latin typeface="Arial"/>
                        </a:rPr>
                        <a:t>1.5 gpm</a:t>
                      </a:r>
                      <a:r>
                        <a:rPr lang="en-US" sz="1400" b="0" baseline="30000">
                          <a:solidFill>
                            <a:srgbClr val="000000"/>
                          </a:solidFill>
                          <a:latin typeface="Arial"/>
                        </a:rPr>
                        <a:t>1</a:t>
                      </a:r>
                      <a:endParaRPr lang="en-US" sz="1400" b="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dirty="0">
                          <a:solidFill>
                            <a:srgbClr val="000000"/>
                          </a:solidFill>
                          <a:latin typeface="Arial"/>
                        </a:rPr>
                        <a:t>0.5 </a:t>
                      </a:r>
                      <a:r>
                        <a:rPr lang="en-US" sz="1400" b="0" dirty="0" err="1">
                          <a:solidFill>
                            <a:srgbClr val="000000"/>
                          </a:solidFill>
                          <a:latin typeface="Arial"/>
                        </a:rPr>
                        <a:t>gpm</a:t>
                      </a:r>
                      <a:endParaRPr lang="en-US" sz="1400" b="0" dirty="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spcAft>
                          <a:spcPts val="600"/>
                        </a:spcAft>
                      </a:pPr>
                      <a:r>
                        <a:rPr lang="en-US" sz="1400" b="0" dirty="0">
                          <a:solidFill>
                            <a:srgbClr val="000000"/>
                          </a:solidFill>
                          <a:latin typeface="Arial"/>
                        </a:rPr>
                        <a:t>83.33%</a:t>
                      </a:r>
                      <a:endParaRPr lang="en-US" sz="1400" b="0" dirty="0">
                        <a:solidFill>
                          <a:srgbClr val="000000"/>
                        </a:solidFil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Water efficiency strategies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609600" y="1600200"/>
            <a:ext cx="7543800" cy="365314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219200" y="228600"/>
            <a:ext cx="6400800" cy="6276271"/>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Office building water savings opportunities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0" name="TextBox 9"/>
          <p:cNvSpPr txBox="1"/>
          <p:nvPr/>
        </p:nvSpPr>
        <p:spPr>
          <a:xfrm>
            <a:off x="609600" y="1295400"/>
            <a:ext cx="7924800" cy="3954929"/>
          </a:xfrm>
          <a:prstGeom prst="rect">
            <a:avLst/>
          </a:prstGeom>
          <a:noFill/>
        </p:spPr>
        <p:txBody>
          <a:bodyPr wrap="square" rtlCol="0">
            <a:spAutoFit/>
          </a:bodyPr>
          <a:lstStyle/>
          <a:p>
            <a:pPr>
              <a:spcBef>
                <a:spcPts val="600"/>
              </a:spcBef>
              <a:buFont typeface="Arial" pitchFamily="34" charset="0"/>
              <a:buChar char="•"/>
            </a:pPr>
            <a:r>
              <a:rPr lang="en-US" sz="2400" dirty="0" smtClean="0">
                <a:solidFill>
                  <a:srgbClr val="002060"/>
                </a:solidFill>
                <a:latin typeface="+mn-lt"/>
              </a:rPr>
              <a:t> Insulate piping and storage tanks:</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avoid long water flow waiting for hot water coming</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reduce heat losses</a:t>
            </a:r>
          </a:p>
          <a:p>
            <a:pPr>
              <a:spcBef>
                <a:spcPts val="600"/>
              </a:spcBef>
            </a:pPr>
            <a:endParaRPr lang="en-US" sz="2400" dirty="0" smtClean="0">
              <a:solidFill>
                <a:srgbClr val="002060"/>
              </a:solidFill>
              <a:latin typeface="+mn-lt"/>
            </a:endParaRPr>
          </a:p>
          <a:p>
            <a:pPr>
              <a:spcBef>
                <a:spcPts val="600"/>
              </a:spcBef>
              <a:buFont typeface="Arial" pitchFamily="34" charset="0"/>
              <a:buChar char="•"/>
            </a:pPr>
            <a:r>
              <a:rPr lang="en-US" sz="2400" dirty="0" smtClean="0">
                <a:solidFill>
                  <a:srgbClr val="002060"/>
                </a:solidFill>
                <a:latin typeface="+mn-lt"/>
              </a:rPr>
              <a:t> </a:t>
            </a:r>
            <a:r>
              <a:rPr lang="en-US" sz="2400" dirty="0" smtClean="0">
                <a:solidFill>
                  <a:srgbClr val="002060"/>
                </a:solidFill>
                <a:latin typeface="+mn-lt"/>
              </a:rPr>
              <a:t>Pressure reduction</a:t>
            </a:r>
          </a:p>
          <a:p>
            <a:pPr>
              <a:spcBef>
                <a:spcPts val="600"/>
              </a:spcBef>
            </a:pPr>
            <a:r>
              <a:rPr lang="en-US" sz="2400" dirty="0" smtClean="0">
                <a:solidFill>
                  <a:srgbClr val="002060"/>
                </a:solidFill>
                <a:latin typeface="+mn-lt"/>
              </a:rPr>
              <a:t>   - applicable to high-rise and commercial settings</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most plumbing codes required pressure-reduction valves on systems where pressures exceed 80 psi.</a:t>
            </a:r>
          </a:p>
          <a:p>
            <a:pPr>
              <a:spcBef>
                <a:spcPts val="600"/>
              </a:spcBef>
              <a:buFont typeface="Arial" pitchFamily="34" charset="0"/>
              <a:buChar char="•"/>
            </a:pPr>
            <a:endParaRPr lang="en-US" sz="2400" dirty="0" smtClean="0">
              <a:solidFill>
                <a:srgbClr val="002060"/>
              </a:solidFill>
              <a:latin typeface="+mn-l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0" name="TextBox 9"/>
          <p:cNvSpPr txBox="1"/>
          <p:nvPr/>
        </p:nvSpPr>
        <p:spPr>
          <a:xfrm>
            <a:off x="762000" y="1600200"/>
            <a:ext cx="3657600" cy="3801041"/>
          </a:xfrm>
          <a:prstGeom prst="rect">
            <a:avLst/>
          </a:prstGeom>
          <a:noFill/>
        </p:spPr>
        <p:txBody>
          <a:bodyPr wrap="square" rtlCol="0">
            <a:spAutoFit/>
          </a:bodyPr>
          <a:lstStyle/>
          <a:p>
            <a:pPr>
              <a:lnSpc>
                <a:spcPct val="150000"/>
              </a:lnSpc>
              <a:spcBef>
                <a:spcPts val="600"/>
              </a:spcBef>
              <a:buFont typeface="Arial" pitchFamily="34" charset="0"/>
              <a:buChar char="•"/>
            </a:pPr>
            <a:r>
              <a:rPr lang="en-US" sz="2400" dirty="0" smtClean="0">
                <a:solidFill>
                  <a:srgbClr val="002060"/>
                </a:solidFill>
                <a:latin typeface="+mn-lt"/>
              </a:rPr>
              <a:t> Fix all leaks!</a:t>
            </a:r>
          </a:p>
          <a:p>
            <a:pPr>
              <a:lnSpc>
                <a:spcPct val="150000"/>
              </a:lnSpc>
              <a:spcBef>
                <a:spcPts val="600"/>
              </a:spcBef>
            </a:pPr>
            <a:r>
              <a:rPr lang="en-US" sz="2400" dirty="0" smtClean="0">
                <a:solidFill>
                  <a:srgbClr val="002060"/>
                </a:solidFill>
                <a:latin typeface="+mn-lt"/>
              </a:rPr>
              <a:t>Even a small drip adds up:</a:t>
            </a:r>
          </a:p>
          <a:p>
            <a:pPr>
              <a:lnSpc>
                <a:spcPct val="150000"/>
              </a:lnSpc>
              <a:spcBef>
                <a:spcPts val="600"/>
              </a:spcBef>
            </a:pPr>
            <a:r>
              <a:rPr lang="en-US" sz="2400" dirty="0" smtClean="0">
                <a:solidFill>
                  <a:srgbClr val="002060"/>
                </a:solidFill>
                <a:latin typeface="+mn-lt"/>
              </a:rPr>
              <a:t> </a:t>
            </a:r>
            <a:r>
              <a:rPr lang="en-US" sz="2400" dirty="0" smtClean="0">
                <a:solidFill>
                  <a:srgbClr val="002060"/>
                </a:solidFill>
                <a:latin typeface="+mn-lt"/>
              </a:rPr>
              <a:t>  - </a:t>
            </a:r>
            <a:r>
              <a:rPr lang="en-US" sz="2400" dirty="0" smtClean="0">
                <a:solidFill>
                  <a:srgbClr val="002060"/>
                </a:solidFill>
                <a:latin typeface="+mn-lt"/>
              </a:rPr>
              <a:t>50,000 gallons/yr</a:t>
            </a:r>
          </a:p>
          <a:p>
            <a:pPr>
              <a:lnSpc>
                <a:spcPct val="150000"/>
              </a:lnSpc>
              <a:spcBef>
                <a:spcPts val="600"/>
              </a:spcBef>
            </a:pPr>
            <a:r>
              <a:rPr lang="en-US" sz="2400" dirty="0" smtClean="0">
                <a:solidFill>
                  <a:srgbClr val="002060"/>
                </a:solidFill>
                <a:latin typeface="+mn-lt"/>
              </a:rPr>
              <a:t>   - $350 for water</a:t>
            </a:r>
          </a:p>
          <a:p>
            <a:pPr>
              <a:lnSpc>
                <a:spcPct val="150000"/>
              </a:lnSpc>
              <a:spcBef>
                <a:spcPts val="600"/>
              </a:spcBef>
            </a:pPr>
            <a:r>
              <a:rPr lang="en-US" sz="2400" dirty="0" smtClean="0">
                <a:solidFill>
                  <a:srgbClr val="002060"/>
                </a:solidFill>
                <a:latin typeface="+mn-lt"/>
              </a:rPr>
              <a:t>   - </a:t>
            </a:r>
            <a:r>
              <a:rPr lang="en-US" sz="2400" dirty="0" smtClean="0">
                <a:solidFill>
                  <a:srgbClr val="002060"/>
                </a:solidFill>
                <a:latin typeface="+mn-lt"/>
              </a:rPr>
              <a:t>$700 for water heating</a:t>
            </a:r>
            <a:endParaRPr lang="en-US" sz="2400" dirty="0" smtClean="0">
              <a:solidFill>
                <a:srgbClr val="002060"/>
              </a:solidFill>
              <a:latin typeface="+mn-lt"/>
            </a:endParaRPr>
          </a:p>
          <a:p>
            <a:pPr>
              <a:lnSpc>
                <a:spcPct val="150000"/>
              </a:lnSpc>
              <a:spcBef>
                <a:spcPts val="600"/>
              </a:spcBef>
            </a:pPr>
            <a:endParaRPr lang="en-US" sz="2400" dirty="0" smtClean="0">
              <a:solidFill>
                <a:srgbClr val="002060"/>
              </a:solidFill>
              <a:latin typeface="+mn-lt"/>
            </a:endParaRPr>
          </a:p>
        </p:txBody>
      </p:sp>
      <p:pic>
        <p:nvPicPr>
          <p:cNvPr id="5122" name="Picture 2"/>
          <p:cNvPicPr>
            <a:picLocks noChangeAspect="1" noChangeArrowheads="1"/>
          </p:cNvPicPr>
          <p:nvPr/>
        </p:nvPicPr>
        <p:blipFill>
          <a:blip r:embed="rId2" cstate="print"/>
          <a:srcRect l="57459" t="22047" r="2363" b="8661"/>
          <a:stretch>
            <a:fillRect/>
          </a:stretch>
        </p:blipFill>
        <p:spPr bwMode="auto">
          <a:xfrm>
            <a:off x="5105400" y="1752599"/>
            <a:ext cx="3048000" cy="3944471"/>
          </a:xfrm>
          <a:prstGeom prst="rect">
            <a:avLst/>
          </a:prstGeom>
          <a:noFill/>
          <a:ln w="9525">
            <a:noFill/>
            <a:miter lim="800000"/>
            <a:headEnd/>
            <a:tailEnd/>
          </a:ln>
        </p:spPr>
      </p:pic>
      <p:sp>
        <p:nvSpPr>
          <p:cNvPr id="9" name="TextBox 8"/>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Office building water savings opportunities</a:t>
            </a:r>
            <a:endParaRPr lang="en-US" sz="2600" dirty="0">
              <a:solidFill>
                <a:srgbClr val="7030A0"/>
              </a:solidFill>
              <a:effectLst>
                <a:outerShdw blurRad="38100" dist="38100" dir="2700000" algn="tl">
                  <a:srgbClr val="000000">
                    <a:alpha val="43137"/>
                  </a:srgbClr>
                </a:outerShdw>
              </a:effectLst>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762000" y="908477"/>
            <a:ext cx="7620000" cy="5339923"/>
          </a:xfrm>
          <a:prstGeom prst="rect">
            <a:avLst/>
          </a:prstGeom>
          <a:noFill/>
          <a:ln w="9525">
            <a:noFill/>
            <a:miter lim="800000"/>
            <a:headEnd/>
            <a:tailEnd/>
          </a:ln>
        </p:spPr>
        <p:txBody>
          <a:bodyPr>
            <a:spAutoFit/>
          </a:bodyPr>
          <a:lstStyle/>
          <a:p>
            <a:pPr>
              <a:spcBef>
                <a:spcPts val="600"/>
              </a:spcBef>
              <a:spcAft>
                <a:spcPts val="600"/>
              </a:spcAft>
            </a:pPr>
            <a:r>
              <a:rPr lang="en-US" sz="2800" dirty="0" smtClean="0">
                <a:solidFill>
                  <a:srgbClr val="002060"/>
                </a:solidFill>
                <a:latin typeface="Calibri" pitchFamily="34" charset="0"/>
              </a:rPr>
              <a:t>F. </a:t>
            </a:r>
            <a:r>
              <a:rPr lang="en-US" sz="2800" dirty="0" smtClean="0">
                <a:solidFill>
                  <a:srgbClr val="002060"/>
                </a:solidFill>
                <a:latin typeface="+mn-lt"/>
              </a:rPr>
              <a:t>Factors in on-site building assessment</a:t>
            </a:r>
            <a:endParaRPr lang="en-US" sz="2800" dirty="0">
              <a:solidFill>
                <a:srgbClr val="002060"/>
              </a:solidFill>
              <a:latin typeface="+mn-lt"/>
            </a:endParaRPr>
          </a:p>
          <a:p>
            <a:pPr lvl="1" fontAlgn="auto">
              <a:spcBef>
                <a:spcPts val="0"/>
              </a:spcBef>
              <a:spcAft>
                <a:spcPts val="0"/>
              </a:spcAft>
              <a:defRPr/>
            </a:pPr>
            <a:r>
              <a:rPr lang="en-US" sz="2800" dirty="0" smtClean="0">
                <a:solidFill>
                  <a:schemeClr val="tx2">
                    <a:lumMod val="40000"/>
                    <a:lumOff val="60000"/>
                  </a:schemeClr>
                </a:solidFill>
                <a:latin typeface="+mn-lt"/>
              </a:rPr>
              <a:t>1. Common safety hazards and field safety techniques</a:t>
            </a:r>
          </a:p>
          <a:p>
            <a:pPr lvl="1" fontAlgn="auto">
              <a:spcBef>
                <a:spcPts val="0"/>
              </a:spcBef>
              <a:spcAft>
                <a:spcPts val="0"/>
              </a:spcAft>
              <a:defRPr/>
            </a:pPr>
            <a:r>
              <a:rPr lang="en-US" sz="2800" dirty="0" smtClean="0">
                <a:solidFill>
                  <a:schemeClr val="tx2">
                    <a:lumMod val="40000"/>
                    <a:lumOff val="60000"/>
                  </a:schemeClr>
                </a:solidFill>
                <a:latin typeface="+mn-lt"/>
              </a:rPr>
              <a:t>2. Occupant interviews and assessment of building operations</a:t>
            </a:r>
          </a:p>
          <a:p>
            <a:pPr lvl="1" fontAlgn="auto">
              <a:spcBef>
                <a:spcPts val="0"/>
              </a:spcBef>
              <a:spcAft>
                <a:spcPts val="0"/>
              </a:spcAft>
              <a:defRPr/>
            </a:pPr>
            <a:r>
              <a:rPr lang="en-US" sz="2800" dirty="0" smtClean="0">
                <a:solidFill>
                  <a:schemeClr val="tx2">
                    <a:lumMod val="40000"/>
                    <a:lumOff val="60000"/>
                  </a:schemeClr>
                </a:solidFill>
                <a:latin typeface="+mn-lt"/>
              </a:rPr>
              <a:t>3. Building envelope</a:t>
            </a:r>
          </a:p>
          <a:p>
            <a:pPr lvl="1" fontAlgn="auto">
              <a:spcBef>
                <a:spcPts val="0"/>
              </a:spcBef>
              <a:spcAft>
                <a:spcPts val="0"/>
              </a:spcAft>
              <a:defRPr/>
            </a:pPr>
            <a:r>
              <a:rPr lang="en-US" sz="2800" dirty="0" smtClean="0">
                <a:solidFill>
                  <a:schemeClr val="tx2">
                    <a:lumMod val="40000"/>
                    <a:lumOff val="60000"/>
                  </a:schemeClr>
                </a:solidFill>
                <a:latin typeface="+mn-lt"/>
              </a:rPr>
              <a:t>4. Electrical systems</a:t>
            </a:r>
          </a:p>
          <a:p>
            <a:pPr lvl="1" fontAlgn="auto">
              <a:spcBef>
                <a:spcPts val="0"/>
              </a:spcBef>
              <a:spcAft>
                <a:spcPts val="0"/>
              </a:spcAft>
              <a:defRPr/>
            </a:pPr>
            <a:r>
              <a:rPr lang="en-US" sz="2800" dirty="0" smtClean="0">
                <a:solidFill>
                  <a:schemeClr val="tx2">
                    <a:lumMod val="40000"/>
                    <a:lumOff val="60000"/>
                  </a:schemeClr>
                </a:solidFill>
                <a:latin typeface="+mn-lt"/>
              </a:rPr>
              <a:t>5. HVAC&amp;R systems</a:t>
            </a:r>
          </a:p>
          <a:p>
            <a:pPr lvl="1" fontAlgn="auto">
              <a:spcBef>
                <a:spcPts val="0"/>
              </a:spcBef>
              <a:spcAft>
                <a:spcPts val="0"/>
              </a:spcAft>
              <a:defRPr/>
            </a:pPr>
            <a:r>
              <a:rPr lang="en-US" sz="2800" dirty="0" smtClean="0">
                <a:solidFill>
                  <a:schemeClr val="tx2">
                    <a:lumMod val="40000"/>
                    <a:lumOff val="60000"/>
                  </a:schemeClr>
                </a:solidFill>
                <a:latin typeface="+mn-lt"/>
              </a:rPr>
              <a:t>6. Lighting systems and use</a:t>
            </a:r>
          </a:p>
          <a:p>
            <a:pPr lvl="1" fontAlgn="auto">
              <a:spcBef>
                <a:spcPts val="0"/>
              </a:spcBef>
              <a:spcAft>
                <a:spcPts val="0"/>
              </a:spcAft>
              <a:defRPr/>
            </a:pPr>
            <a:r>
              <a:rPr lang="en-US" sz="2800" dirty="0" smtClean="0">
                <a:solidFill>
                  <a:srgbClr val="FF0000"/>
                </a:solidFill>
                <a:latin typeface="+mn-lt"/>
              </a:rPr>
              <a:t>7. Miscellaneous other energy use systems</a:t>
            </a:r>
          </a:p>
          <a:p>
            <a:pPr lvl="1" fontAlgn="auto">
              <a:spcBef>
                <a:spcPts val="0"/>
              </a:spcBef>
              <a:spcAft>
                <a:spcPts val="0"/>
              </a:spcAft>
              <a:defRPr/>
            </a:pPr>
            <a:r>
              <a:rPr lang="en-US" sz="2800" dirty="0" smtClean="0">
                <a:solidFill>
                  <a:schemeClr val="tx2">
                    <a:lumMod val="40000"/>
                    <a:lumOff val="60000"/>
                  </a:schemeClr>
                </a:solidFill>
                <a:latin typeface="+mn-lt"/>
              </a:rPr>
              <a:t>8. Domestic water systems and use</a:t>
            </a:r>
          </a:p>
          <a:p>
            <a:pPr lvl="1" fontAlgn="auto">
              <a:spcBef>
                <a:spcPts val="0"/>
              </a:spcBef>
              <a:spcAft>
                <a:spcPts val="0"/>
              </a:spcAft>
              <a:defRPr/>
            </a:pPr>
            <a:r>
              <a:rPr lang="en-US" sz="2800" dirty="0" smtClean="0">
                <a:solidFill>
                  <a:schemeClr val="tx2">
                    <a:lumMod val="40000"/>
                    <a:lumOff val="60000"/>
                  </a:schemeClr>
                </a:solidFill>
                <a:latin typeface="+mn-lt"/>
              </a:rPr>
              <a:t>9. Indoor environmental quality</a:t>
            </a:r>
          </a:p>
        </p:txBody>
      </p:sp>
      <p:sp>
        <p:nvSpPr>
          <p:cNvPr id="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Water efficiency strategies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0" name="TextBox 9"/>
          <p:cNvSpPr txBox="1"/>
          <p:nvPr/>
        </p:nvSpPr>
        <p:spPr>
          <a:xfrm>
            <a:off x="609600" y="1295400"/>
            <a:ext cx="7924800" cy="3062377"/>
          </a:xfrm>
          <a:prstGeom prst="rect">
            <a:avLst/>
          </a:prstGeom>
          <a:noFill/>
        </p:spPr>
        <p:txBody>
          <a:bodyPr wrap="square" rtlCol="0">
            <a:spAutoFit/>
          </a:bodyPr>
          <a:lstStyle/>
          <a:p>
            <a:pPr>
              <a:spcBef>
                <a:spcPts val="600"/>
              </a:spcBef>
            </a:pPr>
            <a:r>
              <a:rPr lang="en-US" sz="2400" dirty="0" smtClean="0">
                <a:solidFill>
                  <a:srgbClr val="002060"/>
                </a:solidFill>
                <a:latin typeface="+mn-lt"/>
              </a:rPr>
              <a:t>Efficient landscape design:</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Use of recycles water for irrigation, where supplies are available</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Minimize turf grass</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Low water consuming plant species</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Weathe</a:t>
            </a:r>
            <a:r>
              <a:rPr lang="en-US" sz="2400" dirty="0" smtClean="0">
                <a:solidFill>
                  <a:srgbClr val="002060"/>
                </a:solidFill>
                <a:latin typeface="+mn-lt"/>
              </a:rPr>
              <a:t>r based irrigation scheduling</a:t>
            </a:r>
            <a:endParaRPr lang="en-US" sz="2400" dirty="0" smtClean="0">
              <a:solidFill>
                <a:srgbClr val="002060"/>
              </a:solidFill>
              <a:latin typeface="+mn-lt"/>
            </a:endParaRPr>
          </a:p>
          <a:p>
            <a:pPr>
              <a:spcBef>
                <a:spcPts val="600"/>
              </a:spcBef>
              <a:buFont typeface="Arial" pitchFamily="34" charset="0"/>
              <a:buChar char="•"/>
            </a:pPr>
            <a:endParaRPr lang="en-US" sz="2400" dirty="0" smtClean="0">
              <a:solidFill>
                <a:srgbClr val="002060"/>
              </a:solidFill>
              <a:latin typeface="+mn-l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Water efficiency strategies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0" name="TextBox 9"/>
          <p:cNvSpPr txBox="1"/>
          <p:nvPr/>
        </p:nvSpPr>
        <p:spPr>
          <a:xfrm>
            <a:off x="609600" y="1295400"/>
            <a:ext cx="7924800" cy="4324261"/>
          </a:xfrm>
          <a:prstGeom prst="rect">
            <a:avLst/>
          </a:prstGeom>
          <a:noFill/>
        </p:spPr>
        <p:txBody>
          <a:bodyPr wrap="square" rtlCol="0">
            <a:spAutoFit/>
          </a:bodyPr>
          <a:lstStyle/>
          <a:p>
            <a:pPr>
              <a:spcBef>
                <a:spcPts val="600"/>
              </a:spcBef>
            </a:pPr>
            <a:r>
              <a:rPr lang="en-US" sz="2400" dirty="0" smtClean="0">
                <a:solidFill>
                  <a:srgbClr val="002060"/>
                </a:solidFill>
                <a:latin typeface="+mn-lt"/>
              </a:rPr>
              <a:t>Restaurant: </a:t>
            </a:r>
          </a:p>
          <a:p>
            <a:pPr>
              <a:spcBef>
                <a:spcPts val="600"/>
              </a:spcBef>
              <a:buFont typeface="Arial" pitchFamily="34" charset="0"/>
              <a:buChar char="•"/>
            </a:pPr>
            <a:r>
              <a:rPr lang="en-US" sz="2400" dirty="0" smtClean="0">
                <a:solidFill>
                  <a:srgbClr val="002060"/>
                </a:solidFill>
                <a:latin typeface="+mn-lt"/>
              </a:rPr>
              <a:t> </a:t>
            </a:r>
            <a:r>
              <a:rPr lang="en-US" sz="2400" dirty="0" smtClean="0">
                <a:solidFill>
                  <a:srgbClr val="002060"/>
                </a:solidFill>
                <a:latin typeface="+mn-lt"/>
              </a:rPr>
              <a:t> Dishwashers: 2/3 of total water consumption in a restaurant. Replace low efficiency dishwashers by high efficiency one:</a:t>
            </a:r>
          </a:p>
          <a:p>
            <a:pPr>
              <a:spcBef>
                <a:spcPts val="600"/>
              </a:spcBef>
            </a:pPr>
            <a:r>
              <a:rPr lang="en-US" sz="2400" dirty="0" smtClean="0">
                <a:solidFill>
                  <a:srgbClr val="002060"/>
                </a:solidFill>
                <a:latin typeface="+mn-lt"/>
              </a:rPr>
              <a:t>    - Yearly water savings: up to 1.5 acre-feet per machine</a:t>
            </a:r>
            <a:endParaRPr lang="en-US" sz="2400" dirty="0" smtClean="0">
              <a:solidFill>
                <a:srgbClr val="002060"/>
              </a:solidFill>
              <a:latin typeface="+mn-lt"/>
            </a:endParaRPr>
          </a:p>
          <a:p>
            <a:pPr>
              <a:spcBef>
                <a:spcPts val="600"/>
              </a:spcBef>
            </a:pPr>
            <a:r>
              <a:rPr lang="en-US" sz="2400" dirty="0" smtClean="0">
                <a:solidFill>
                  <a:srgbClr val="002060"/>
                </a:solidFill>
                <a:latin typeface="+mn-lt"/>
              </a:rPr>
              <a:t>    - Yearly energy savings: up to 66,000 kWh per machine</a:t>
            </a:r>
          </a:p>
          <a:p>
            <a:pPr>
              <a:spcBef>
                <a:spcPts val="600"/>
              </a:spcBef>
              <a:buFont typeface="Arial" pitchFamily="34" charset="0"/>
              <a:buChar char="•"/>
            </a:pPr>
            <a:r>
              <a:rPr lang="en-US" sz="2400" dirty="0" smtClean="0">
                <a:solidFill>
                  <a:srgbClr val="002060"/>
                </a:solidFill>
                <a:latin typeface="+mn-lt"/>
              </a:rPr>
              <a:t> </a:t>
            </a:r>
            <a:r>
              <a:rPr lang="en-US" sz="2400" dirty="0" smtClean="0">
                <a:solidFill>
                  <a:srgbClr val="002060"/>
                </a:solidFill>
                <a:latin typeface="+mn-lt"/>
              </a:rPr>
              <a:t> Ice machines:</a:t>
            </a:r>
          </a:p>
          <a:p>
            <a:pPr>
              <a:spcBef>
                <a:spcPts val="600"/>
              </a:spcBef>
            </a:pPr>
            <a:r>
              <a:rPr lang="en-US" sz="2400" dirty="0" smtClean="0">
                <a:solidFill>
                  <a:srgbClr val="002060"/>
                </a:solidFill>
                <a:latin typeface="+mn-lt"/>
              </a:rPr>
              <a:t> </a:t>
            </a:r>
            <a:r>
              <a:rPr lang="en-US" sz="2400" dirty="0" smtClean="0">
                <a:solidFill>
                  <a:srgbClr val="002060"/>
                </a:solidFill>
                <a:latin typeface="+mn-lt"/>
              </a:rPr>
              <a:t>   - water-cooled ice machine typically use 10 times as much water as air-cooled ice machines.</a:t>
            </a:r>
          </a:p>
          <a:p>
            <a:pPr>
              <a:spcBef>
                <a:spcPts val="600"/>
              </a:spcBef>
              <a:buFont typeface="Arial" pitchFamily="34" charset="0"/>
              <a:buChar char="•"/>
            </a:pPr>
            <a:r>
              <a:rPr lang="en-US" sz="2400" dirty="0" smtClean="0">
                <a:solidFill>
                  <a:srgbClr val="002060"/>
                </a:solidFill>
                <a:latin typeface="+mn-lt"/>
              </a:rPr>
              <a:t>  Pre-rinse nozzles</a:t>
            </a:r>
          </a:p>
          <a:p>
            <a:pPr>
              <a:spcBef>
                <a:spcPts val="600"/>
              </a:spcBef>
              <a:buFont typeface="Arial" pitchFamily="34" charset="0"/>
              <a:buChar char="•"/>
            </a:pPr>
            <a:r>
              <a:rPr lang="en-US" sz="2400" dirty="0" smtClean="0">
                <a:solidFill>
                  <a:srgbClr val="002060"/>
                </a:solidFill>
                <a:latin typeface="+mn-lt"/>
              </a:rPr>
              <a:t> </a:t>
            </a:r>
            <a:r>
              <a:rPr lang="en-US" sz="2400" dirty="0" smtClean="0">
                <a:solidFill>
                  <a:srgbClr val="002060"/>
                </a:solidFill>
                <a:latin typeface="+mn-lt"/>
              </a:rPr>
              <a:t> Garbage disposers</a:t>
            </a:r>
            <a:endParaRPr lang="en-US" sz="2400" dirty="0" smtClean="0">
              <a:solidFill>
                <a:srgbClr val="002060"/>
              </a:solidFill>
              <a:latin typeface="+mn-l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5"/>
          <p:cNvSpPr>
            <a:spLocks noChangeArrowheads="1"/>
          </p:cNvSpPr>
          <p:nvPr/>
        </p:nvSpPr>
        <p:spPr bwMode="auto">
          <a:xfrm>
            <a:off x="609600" y="1143000"/>
            <a:ext cx="5257800" cy="954107"/>
          </a:xfrm>
          <a:prstGeom prst="rect">
            <a:avLst/>
          </a:prstGeom>
          <a:noFill/>
          <a:ln w="9525">
            <a:noFill/>
            <a:miter lim="800000"/>
            <a:headEnd/>
            <a:tailEnd/>
          </a:ln>
        </p:spPr>
        <p:txBody>
          <a:bodyPr wrap="square">
            <a:spAutoFit/>
          </a:bodyPr>
          <a:lstStyle/>
          <a:p>
            <a:r>
              <a:rPr lang="en-US" sz="2800" dirty="0" smtClean="0">
                <a:latin typeface="Calibri" pitchFamily="34" charset="0"/>
              </a:rPr>
              <a:t>Water </a:t>
            </a:r>
            <a:r>
              <a:rPr lang="en-US" sz="2800" dirty="0">
                <a:latin typeface="Calibri" pitchFamily="34" charset="0"/>
              </a:rPr>
              <a:t>nuzzle </a:t>
            </a:r>
            <a:r>
              <a:rPr lang="en-US" sz="2800" dirty="0" smtClean="0">
                <a:latin typeface="Calibri" pitchFamily="34" charset="0"/>
              </a:rPr>
              <a:t>&lt;1.5 GPM at 40 psi</a:t>
            </a:r>
            <a:endParaRPr lang="en-US" sz="2800" dirty="0">
              <a:latin typeface="Calibri" pitchFamily="34" charset="0"/>
            </a:endParaRPr>
          </a:p>
          <a:p>
            <a:r>
              <a:rPr lang="en-US" sz="2800" dirty="0" smtClean="0">
                <a:latin typeface="Calibri" pitchFamily="34" charset="0"/>
              </a:rPr>
              <a:t>Standard A11.10.1M  </a:t>
            </a:r>
            <a:endParaRPr lang="en-US" sz="2800" dirty="0">
              <a:latin typeface="Calibri" pitchFamily="34" charset="0"/>
            </a:endParaRPr>
          </a:p>
        </p:txBody>
      </p:sp>
      <p:pic>
        <p:nvPicPr>
          <p:cNvPr id="17413" name="Picture 2" descr="C:\Documents and Settings\Xin Ai\My Documents\Xin_business\PEC_classes\SFYC_audit\Xin_pics\20120627_SFYC_Xin_pic 085.jpg"/>
          <p:cNvPicPr>
            <a:picLocks noChangeAspect="1" noChangeArrowheads="1"/>
          </p:cNvPicPr>
          <p:nvPr/>
        </p:nvPicPr>
        <p:blipFill>
          <a:blip r:embed="rId2" cstate="print"/>
          <a:srcRect l="14893" t="21906" r="10678" b="14369"/>
          <a:stretch>
            <a:fillRect/>
          </a:stretch>
        </p:blipFill>
        <p:spPr bwMode="auto">
          <a:xfrm>
            <a:off x="4572000" y="2971800"/>
            <a:ext cx="4038600" cy="2590800"/>
          </a:xfrm>
          <a:prstGeom prst="rect">
            <a:avLst/>
          </a:prstGeom>
          <a:noFill/>
          <a:ln w="9525">
            <a:noFill/>
            <a:miter lim="800000"/>
            <a:headEnd/>
            <a:tailEnd/>
          </a:ln>
        </p:spPr>
      </p:pic>
      <p:pic>
        <p:nvPicPr>
          <p:cNvPr id="17414" name="Picture 3"/>
          <p:cNvPicPr>
            <a:picLocks noChangeAspect="1" noChangeArrowheads="1"/>
          </p:cNvPicPr>
          <p:nvPr/>
        </p:nvPicPr>
        <p:blipFill>
          <a:blip r:embed="rId3" cstate="print"/>
          <a:srcRect/>
          <a:stretch>
            <a:fillRect/>
          </a:stretch>
        </p:blipFill>
        <p:spPr bwMode="auto">
          <a:xfrm>
            <a:off x="6324600" y="1066800"/>
            <a:ext cx="1828800" cy="1643063"/>
          </a:xfrm>
          <a:prstGeom prst="rect">
            <a:avLst/>
          </a:prstGeom>
          <a:noFill/>
          <a:ln w="9525">
            <a:noFill/>
            <a:miter lim="800000"/>
            <a:headEnd/>
            <a:tailEnd/>
          </a:ln>
        </p:spPr>
      </p:pic>
      <p:pic>
        <p:nvPicPr>
          <p:cNvPr id="17415" name="Picture 4"/>
          <p:cNvPicPr>
            <a:picLocks noChangeAspect="1" noChangeArrowheads="1"/>
          </p:cNvPicPr>
          <p:nvPr/>
        </p:nvPicPr>
        <p:blipFill>
          <a:blip r:embed="rId4" cstate="print"/>
          <a:srcRect l="64375" t="46001" r="3751" b="20000"/>
          <a:stretch>
            <a:fillRect/>
          </a:stretch>
        </p:blipFill>
        <p:spPr bwMode="auto">
          <a:xfrm>
            <a:off x="457200" y="2971800"/>
            <a:ext cx="3886200" cy="2590800"/>
          </a:xfrm>
          <a:prstGeom prst="rect">
            <a:avLst/>
          </a:prstGeom>
          <a:noFill/>
          <a:ln w="9525">
            <a:noFill/>
            <a:miter lim="800000"/>
            <a:headEnd/>
            <a:tailEnd/>
          </a:ln>
        </p:spPr>
      </p:pic>
      <p:cxnSp>
        <p:nvCxnSpPr>
          <p:cNvPr id="8" name="Straight Connector 7"/>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11"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2" name="TextBox 11"/>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Kitchen</a:t>
            </a:r>
            <a:endParaRPr lang="en-US" sz="2600" dirty="0">
              <a:solidFill>
                <a:srgbClr val="7030A0"/>
              </a:solidFill>
              <a:effectLst>
                <a:outerShdw blurRad="38100" dist="38100" dir="2700000" algn="tl">
                  <a:srgbClr val="000000">
                    <a:alpha val="43137"/>
                  </a:srgbClr>
                </a:outerShdw>
              </a:effectLst>
              <a:latin typeface="+mn-l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Kitchen</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pic>
        <p:nvPicPr>
          <p:cNvPr id="9218" name="Picture 2"/>
          <p:cNvPicPr>
            <a:picLocks noChangeAspect="1" noChangeArrowheads="1"/>
          </p:cNvPicPr>
          <p:nvPr/>
        </p:nvPicPr>
        <p:blipFill>
          <a:blip r:embed="rId2" cstate="print"/>
          <a:srcRect/>
          <a:stretch>
            <a:fillRect/>
          </a:stretch>
        </p:blipFill>
        <p:spPr bwMode="auto">
          <a:xfrm>
            <a:off x="1371600" y="1295400"/>
            <a:ext cx="6362700" cy="479107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Domestic water systems and use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46415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Domestic water systems and use</a:t>
            </a:r>
            <a:endParaRPr lang="en-US" dirty="0">
              <a:solidFill>
                <a:srgbClr val="002060"/>
              </a:solidFill>
              <a:latin typeface="Calibri" pitchFamily="34" charset="0"/>
            </a:endParaRPr>
          </a:p>
        </p:txBody>
      </p:sp>
      <p:sp>
        <p:nvSpPr>
          <p:cNvPr id="12" name="TextBox 11"/>
          <p:cNvSpPr txBox="1"/>
          <p:nvPr/>
        </p:nvSpPr>
        <p:spPr>
          <a:xfrm>
            <a:off x="609600" y="1219200"/>
            <a:ext cx="5181600" cy="589072"/>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reading links: </a:t>
            </a:r>
            <a:endParaRPr lang="en-US" sz="2400" dirty="0">
              <a:solidFill>
                <a:srgbClr val="002060"/>
              </a:solidFill>
              <a:latin typeface="+mn-lt"/>
            </a:endParaRPr>
          </a:p>
        </p:txBody>
      </p:sp>
      <p:sp>
        <p:nvSpPr>
          <p:cNvPr id="9" name="Rectangle 8"/>
          <p:cNvSpPr/>
          <p:nvPr/>
        </p:nvSpPr>
        <p:spPr>
          <a:xfrm>
            <a:off x="762000" y="2819400"/>
            <a:ext cx="7162800" cy="646331"/>
          </a:xfrm>
          <a:prstGeom prst="rect">
            <a:avLst/>
          </a:prstGeom>
        </p:spPr>
        <p:txBody>
          <a:bodyPr wrap="square">
            <a:spAutoFit/>
          </a:bodyPr>
          <a:lstStyle/>
          <a:p>
            <a:r>
              <a:rPr lang="en-US" dirty="0" smtClean="0"/>
              <a:t>http://www.afedonline.org/water%20efficiency%20manual/PDF/5Chapter%204_Buildings.pdf</a:t>
            </a:r>
            <a:endParaRPr lang="en-US" dirty="0"/>
          </a:p>
        </p:txBody>
      </p:sp>
      <p:sp>
        <p:nvSpPr>
          <p:cNvPr id="10" name="Rectangle 9"/>
          <p:cNvSpPr/>
          <p:nvPr/>
        </p:nvSpPr>
        <p:spPr>
          <a:xfrm>
            <a:off x="762000" y="1905000"/>
            <a:ext cx="7620000" cy="646331"/>
          </a:xfrm>
          <a:prstGeom prst="rect">
            <a:avLst/>
          </a:prstGeom>
        </p:spPr>
        <p:txBody>
          <a:bodyPr wrap="square">
            <a:spAutoFit/>
          </a:bodyPr>
          <a:lstStyle/>
          <a:p>
            <a:r>
              <a:rPr lang="en-US" dirty="0" smtClean="0"/>
              <a:t>http</a:t>
            </a:r>
            <a:r>
              <a:rPr lang="en-US" dirty="0" smtClean="0"/>
              <a:t>://www.csemag.com/home/single-article/10-ways-to-save-water-in-commercial-buildings/8f74baabfc.html</a:t>
            </a:r>
            <a:endParaRPr lang="en-US" dirty="0"/>
          </a:p>
        </p:txBody>
      </p:sp>
      <p:sp>
        <p:nvSpPr>
          <p:cNvPr id="11" name="Rectangle 10"/>
          <p:cNvSpPr/>
          <p:nvPr/>
        </p:nvSpPr>
        <p:spPr>
          <a:xfrm>
            <a:off x="762000" y="3810000"/>
            <a:ext cx="7162800" cy="646331"/>
          </a:xfrm>
          <a:prstGeom prst="rect">
            <a:avLst/>
          </a:prstGeom>
        </p:spPr>
        <p:txBody>
          <a:bodyPr wrap="square">
            <a:spAutoFit/>
          </a:bodyPr>
          <a:lstStyle/>
          <a:p>
            <a:r>
              <a:rPr lang="en-US" dirty="0" smtClean="0"/>
              <a:t>http://www.ose.state.nm.us/water-info/conservation/pdf-manuals/cii-users-guide.pdf</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762000" y="908477"/>
            <a:ext cx="7620000" cy="5339923"/>
          </a:xfrm>
          <a:prstGeom prst="rect">
            <a:avLst/>
          </a:prstGeom>
          <a:noFill/>
          <a:ln w="9525">
            <a:noFill/>
            <a:miter lim="800000"/>
            <a:headEnd/>
            <a:tailEnd/>
          </a:ln>
        </p:spPr>
        <p:txBody>
          <a:bodyPr>
            <a:spAutoFit/>
          </a:bodyPr>
          <a:lstStyle/>
          <a:p>
            <a:pPr>
              <a:spcBef>
                <a:spcPts val="600"/>
              </a:spcBef>
              <a:spcAft>
                <a:spcPts val="600"/>
              </a:spcAft>
            </a:pPr>
            <a:r>
              <a:rPr lang="en-US" sz="2800" dirty="0" smtClean="0">
                <a:solidFill>
                  <a:srgbClr val="002060"/>
                </a:solidFill>
                <a:latin typeface="Calibri" pitchFamily="34" charset="0"/>
              </a:rPr>
              <a:t>F. </a:t>
            </a:r>
            <a:r>
              <a:rPr lang="en-US" sz="2800" dirty="0" smtClean="0">
                <a:solidFill>
                  <a:srgbClr val="002060"/>
                </a:solidFill>
                <a:latin typeface="+mn-lt"/>
              </a:rPr>
              <a:t>Factors in on-site building assessment</a:t>
            </a:r>
            <a:endParaRPr lang="en-US" sz="2800" dirty="0">
              <a:solidFill>
                <a:srgbClr val="002060"/>
              </a:solidFill>
              <a:latin typeface="+mn-lt"/>
            </a:endParaRPr>
          </a:p>
          <a:p>
            <a:pPr lvl="1" fontAlgn="auto">
              <a:spcBef>
                <a:spcPts val="0"/>
              </a:spcBef>
              <a:spcAft>
                <a:spcPts val="0"/>
              </a:spcAft>
              <a:defRPr/>
            </a:pPr>
            <a:r>
              <a:rPr lang="en-US" sz="2800" dirty="0" smtClean="0">
                <a:solidFill>
                  <a:schemeClr val="tx2">
                    <a:lumMod val="40000"/>
                    <a:lumOff val="60000"/>
                  </a:schemeClr>
                </a:solidFill>
                <a:latin typeface="+mn-lt"/>
              </a:rPr>
              <a:t>1. Common safety hazards and field safety techniques</a:t>
            </a:r>
          </a:p>
          <a:p>
            <a:pPr lvl="1" fontAlgn="auto">
              <a:spcBef>
                <a:spcPts val="0"/>
              </a:spcBef>
              <a:spcAft>
                <a:spcPts val="0"/>
              </a:spcAft>
              <a:defRPr/>
            </a:pPr>
            <a:r>
              <a:rPr lang="en-US" sz="2800" dirty="0" smtClean="0">
                <a:solidFill>
                  <a:schemeClr val="tx2">
                    <a:lumMod val="40000"/>
                    <a:lumOff val="60000"/>
                  </a:schemeClr>
                </a:solidFill>
                <a:latin typeface="+mn-lt"/>
              </a:rPr>
              <a:t>2. Occupant interviews and assessment of building operations</a:t>
            </a:r>
          </a:p>
          <a:p>
            <a:pPr lvl="1" fontAlgn="auto">
              <a:spcBef>
                <a:spcPts val="0"/>
              </a:spcBef>
              <a:spcAft>
                <a:spcPts val="0"/>
              </a:spcAft>
              <a:defRPr/>
            </a:pPr>
            <a:r>
              <a:rPr lang="en-US" sz="2800" dirty="0" smtClean="0">
                <a:solidFill>
                  <a:schemeClr val="tx2">
                    <a:lumMod val="40000"/>
                    <a:lumOff val="60000"/>
                  </a:schemeClr>
                </a:solidFill>
                <a:latin typeface="+mn-lt"/>
              </a:rPr>
              <a:t>3. Building envelope</a:t>
            </a:r>
          </a:p>
          <a:p>
            <a:pPr lvl="1" fontAlgn="auto">
              <a:spcBef>
                <a:spcPts val="0"/>
              </a:spcBef>
              <a:spcAft>
                <a:spcPts val="0"/>
              </a:spcAft>
              <a:defRPr/>
            </a:pPr>
            <a:r>
              <a:rPr lang="en-US" sz="2800" dirty="0" smtClean="0">
                <a:solidFill>
                  <a:schemeClr val="tx2">
                    <a:lumMod val="40000"/>
                    <a:lumOff val="60000"/>
                  </a:schemeClr>
                </a:solidFill>
                <a:latin typeface="+mn-lt"/>
              </a:rPr>
              <a:t>4. Electrical systems</a:t>
            </a:r>
          </a:p>
          <a:p>
            <a:pPr lvl="1" fontAlgn="auto">
              <a:spcBef>
                <a:spcPts val="0"/>
              </a:spcBef>
              <a:spcAft>
                <a:spcPts val="0"/>
              </a:spcAft>
              <a:defRPr/>
            </a:pPr>
            <a:r>
              <a:rPr lang="en-US" sz="2800" dirty="0" smtClean="0">
                <a:solidFill>
                  <a:schemeClr val="tx2">
                    <a:lumMod val="40000"/>
                    <a:lumOff val="60000"/>
                  </a:schemeClr>
                </a:solidFill>
                <a:latin typeface="+mn-lt"/>
              </a:rPr>
              <a:t>5. HVAC&amp;R systems</a:t>
            </a:r>
          </a:p>
          <a:p>
            <a:pPr lvl="1" fontAlgn="auto">
              <a:spcBef>
                <a:spcPts val="0"/>
              </a:spcBef>
              <a:spcAft>
                <a:spcPts val="0"/>
              </a:spcAft>
              <a:defRPr/>
            </a:pPr>
            <a:r>
              <a:rPr lang="en-US" sz="2800" dirty="0" smtClean="0">
                <a:solidFill>
                  <a:schemeClr val="tx2">
                    <a:lumMod val="40000"/>
                    <a:lumOff val="60000"/>
                  </a:schemeClr>
                </a:solidFill>
                <a:latin typeface="+mn-lt"/>
              </a:rPr>
              <a:t>6. Lighting systems and use</a:t>
            </a:r>
          </a:p>
          <a:p>
            <a:pPr lvl="1" fontAlgn="auto">
              <a:spcBef>
                <a:spcPts val="0"/>
              </a:spcBef>
              <a:spcAft>
                <a:spcPts val="0"/>
              </a:spcAft>
              <a:defRPr/>
            </a:pPr>
            <a:r>
              <a:rPr lang="en-US" sz="2800" dirty="0" smtClean="0">
                <a:solidFill>
                  <a:schemeClr val="tx2">
                    <a:lumMod val="40000"/>
                    <a:lumOff val="60000"/>
                  </a:schemeClr>
                </a:solidFill>
                <a:latin typeface="+mn-lt"/>
              </a:rPr>
              <a:t>7. Miscellaneous other energy use systems</a:t>
            </a:r>
          </a:p>
          <a:p>
            <a:pPr lvl="1" fontAlgn="auto">
              <a:spcBef>
                <a:spcPts val="0"/>
              </a:spcBef>
              <a:spcAft>
                <a:spcPts val="0"/>
              </a:spcAft>
              <a:defRPr/>
            </a:pPr>
            <a:r>
              <a:rPr lang="en-US" sz="2800" dirty="0" smtClean="0">
                <a:solidFill>
                  <a:schemeClr val="tx2">
                    <a:lumMod val="40000"/>
                    <a:lumOff val="60000"/>
                  </a:schemeClr>
                </a:solidFill>
                <a:latin typeface="+mn-lt"/>
              </a:rPr>
              <a:t>8. Domestic water systems and use</a:t>
            </a:r>
          </a:p>
          <a:p>
            <a:pPr lvl="1" fontAlgn="auto">
              <a:spcBef>
                <a:spcPts val="0"/>
              </a:spcBef>
              <a:spcAft>
                <a:spcPts val="0"/>
              </a:spcAft>
              <a:defRPr/>
            </a:pPr>
            <a:r>
              <a:rPr lang="en-US" sz="2800" dirty="0" smtClean="0">
                <a:solidFill>
                  <a:srgbClr val="FF0000"/>
                </a:solidFill>
                <a:latin typeface="+mn-lt"/>
              </a:rPr>
              <a:t>9. Indoor environmental quality</a:t>
            </a:r>
          </a:p>
        </p:txBody>
      </p:sp>
      <p:sp>
        <p:nvSpPr>
          <p:cNvPr id="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dirty="0">
                <a:solidFill>
                  <a:srgbClr val="0070C0"/>
                </a:solidFill>
                <a:latin typeface="Calibri" pitchFamily="34" charset="0"/>
              </a:rPr>
              <a:t>Introduction to </a:t>
            </a:r>
            <a:r>
              <a:rPr lang="en-US" dirty="0" smtClean="0">
                <a:solidFill>
                  <a:srgbClr val="0070C0"/>
                </a:solidFill>
                <a:latin typeface="Calibri" pitchFamily="34" charset="0"/>
              </a:rPr>
              <a:t>Commercial Building Audits</a:t>
            </a:r>
            <a:endParaRPr lang="en-US" dirty="0">
              <a:solidFill>
                <a:srgbClr val="0070C0"/>
              </a:solidFill>
              <a:latin typeface="Calibri" pitchFamily="34" charset="0"/>
            </a:endParaRPr>
          </a:p>
        </p:txBody>
      </p:sp>
      <p:sp>
        <p:nvSpPr>
          <p:cNvPr id="8" name="Rectangle 9"/>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Indoor environmental quality - IEQ</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pic>
        <p:nvPicPr>
          <p:cNvPr id="1026" name="Picture 2"/>
          <p:cNvPicPr>
            <a:picLocks noChangeAspect="1" noChangeArrowheads="1"/>
          </p:cNvPicPr>
          <p:nvPr/>
        </p:nvPicPr>
        <p:blipFill>
          <a:blip r:embed="rId2" cstate="print"/>
          <a:srcRect l="5113" t="21720" r="2853" b="4516"/>
          <a:stretch>
            <a:fillRect/>
          </a:stretch>
        </p:blipFill>
        <p:spPr bwMode="auto">
          <a:xfrm>
            <a:off x="1066800" y="2057400"/>
            <a:ext cx="6172200" cy="3360420"/>
          </a:xfrm>
          <a:prstGeom prst="rect">
            <a:avLst/>
          </a:prstGeom>
          <a:noFill/>
          <a:ln w="9525">
            <a:noFill/>
            <a:miter lim="800000"/>
            <a:headEnd/>
            <a:tailEnd/>
          </a:ln>
        </p:spPr>
      </p:pic>
      <p:sp>
        <p:nvSpPr>
          <p:cNvPr id="9" name="TextBox 8"/>
          <p:cNvSpPr txBox="1"/>
          <p:nvPr/>
        </p:nvSpPr>
        <p:spPr>
          <a:xfrm>
            <a:off x="609600" y="1143000"/>
            <a:ext cx="5515292" cy="923330"/>
          </a:xfrm>
          <a:prstGeom prst="rect">
            <a:avLst/>
          </a:prstGeom>
          <a:noFill/>
        </p:spPr>
        <p:txBody>
          <a:bodyPr wrap="none" rtlCol="0">
            <a:spAutoFit/>
          </a:bodyPr>
          <a:lstStyle/>
          <a:p>
            <a:r>
              <a:rPr lang="en-US" dirty="0" smtClean="0"/>
              <a:t>Why IEQ important?</a:t>
            </a:r>
          </a:p>
          <a:p>
            <a:r>
              <a:rPr lang="en-US" dirty="0" smtClean="0"/>
              <a:t>    - Staff costs far exceed other building costs</a:t>
            </a:r>
          </a:p>
          <a:p>
            <a:r>
              <a:rPr lang="en-US" dirty="0" smtClean="0"/>
              <a:t>    - Indoor environmental quality affects productivity </a:t>
            </a:r>
            <a:endParaRPr lang="en-US" dirty="0"/>
          </a:p>
        </p:txBody>
      </p:sp>
      <p:sp>
        <p:nvSpPr>
          <p:cNvPr id="10" name="Rectangle 9"/>
          <p:cNvSpPr/>
          <p:nvPr/>
        </p:nvSpPr>
        <p:spPr>
          <a:xfrm>
            <a:off x="1143000" y="5940623"/>
            <a:ext cx="7162800" cy="307777"/>
          </a:xfrm>
          <a:prstGeom prst="rect">
            <a:avLst/>
          </a:prstGeom>
        </p:spPr>
        <p:txBody>
          <a:bodyPr wrap="square">
            <a:spAutoFit/>
          </a:bodyPr>
          <a:lstStyle/>
          <a:p>
            <a:r>
              <a:rPr lang="en-US" sz="1400" dirty="0" smtClean="0"/>
              <a:t>Reading link: http://wbdg.org/ccb/FEDGREEN/fgs_01571911.pdf</a:t>
            </a:r>
            <a:endParaRPr lang="en-US" sz="1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Indoor environmental quality - IEQ</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85800" y="1295400"/>
            <a:ext cx="7391400" cy="2462213"/>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Americans spend about 90% of their time indoors, and indoor pollutant concentrations can be 2-5 times higher than outdoors (US EPA)</a:t>
            </a:r>
          </a:p>
          <a:p>
            <a:pPr marL="0" lvl="2" fontAlgn="auto">
              <a:lnSpc>
                <a:spcPct val="150000"/>
              </a:lnSpc>
              <a:spcBef>
                <a:spcPts val="600"/>
              </a:spcBef>
              <a:spcAft>
                <a:spcPts val="600"/>
              </a:spcAft>
              <a:buFont typeface="Arial" pitchFamily="34" charset="0"/>
              <a:buChar char="•"/>
              <a:defRPr/>
            </a:pPr>
            <a:r>
              <a:rPr lang="en-US" sz="2400" dirty="0" smtClean="0">
                <a:solidFill>
                  <a:srgbClr val="002060"/>
                </a:solidFill>
                <a:latin typeface="+mn-lt"/>
              </a:rPr>
              <a:t> Indoor pollutants can create significant health risks</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Indoor pollutants can affect learning </a:t>
            </a:r>
            <a:endParaRPr lang="en-US" sz="2400" dirty="0">
              <a:solidFill>
                <a:srgbClr val="002060"/>
              </a:solidFill>
              <a:latin typeface="+mn-l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590490"/>
            <a:ext cx="8229600" cy="400110"/>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000" dirty="0" smtClean="0">
                <a:solidFill>
                  <a:srgbClr val="7030A0"/>
                </a:solidFill>
                <a:effectLst>
                  <a:outerShdw blurRad="38100" dist="38100" dir="2700000" algn="tl">
                    <a:srgbClr val="000000">
                      <a:alpha val="43137"/>
                    </a:srgbClr>
                  </a:outerShdw>
                </a:effectLst>
                <a:latin typeface="+mn-lt"/>
              </a:rPr>
              <a:t>Do school facilities affect academic performance? </a:t>
            </a:r>
            <a:r>
              <a:rPr lang="en-US" sz="2000" dirty="0" smtClean="0">
                <a:solidFill>
                  <a:srgbClr val="FF0000"/>
                </a:solidFill>
                <a:effectLst>
                  <a:outerShdw blurRad="38100" dist="38100" dir="2700000" algn="tl">
                    <a:srgbClr val="000000">
                      <a:alpha val="43137"/>
                    </a:srgbClr>
                  </a:outerShdw>
                </a:effectLst>
                <a:latin typeface="+mn-lt"/>
              </a:rPr>
              <a:t>By Mark Schneider</a:t>
            </a:r>
            <a:endParaRPr lang="en-US" sz="2000" dirty="0">
              <a:solidFill>
                <a:srgbClr val="FF000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2362200"/>
            <a:ext cx="7848600" cy="3123932"/>
          </a:xfrm>
          <a:prstGeom prst="rect">
            <a:avLst/>
          </a:prstGeom>
          <a:noFill/>
        </p:spPr>
        <p:txBody>
          <a:bodyPr wrap="square">
            <a:spAutoFit/>
          </a:bodyPr>
          <a:lstStyle/>
          <a:p>
            <a:pPr marL="0" lvl="2" fontAlgn="auto">
              <a:spcBef>
                <a:spcPts val="600"/>
              </a:spcBef>
              <a:spcAft>
                <a:spcPts val="600"/>
              </a:spcAft>
              <a:defRPr/>
            </a:pPr>
            <a:r>
              <a:rPr lang="en-US" sz="2400" dirty="0" smtClean="0">
                <a:solidFill>
                  <a:srgbClr val="002060"/>
                </a:solidFill>
                <a:latin typeface="+mn-lt"/>
              </a:rPr>
              <a:t>A very thorough literature review showing the connection with: </a:t>
            </a:r>
          </a:p>
          <a:p>
            <a:pPr marL="0" lvl="2" fontAlgn="auto">
              <a:spcBef>
                <a:spcPts val="0"/>
              </a:spcBef>
              <a:spcAft>
                <a:spcPts val="0"/>
              </a:spcAft>
              <a:defRPr/>
            </a:pPr>
            <a:r>
              <a:rPr lang="en-US" sz="2400" dirty="0" smtClean="0">
                <a:solidFill>
                  <a:srgbClr val="002060"/>
                </a:solidFill>
                <a:latin typeface="+mn-lt"/>
              </a:rPr>
              <a:t> - Indoor air quality, ventilation and thermal comfort</a:t>
            </a:r>
          </a:p>
          <a:p>
            <a:pPr marL="0" lvl="2" fontAlgn="auto">
              <a:spcBef>
                <a:spcPts val="0"/>
              </a:spcBef>
              <a:spcAft>
                <a:spcPts val="0"/>
              </a:spcAft>
              <a:defRPr/>
            </a:pPr>
            <a:r>
              <a:rPr lang="en-US" sz="2400" dirty="0" smtClean="0">
                <a:solidFill>
                  <a:srgbClr val="002060"/>
                </a:solidFill>
                <a:latin typeface="+mn-lt"/>
              </a:rPr>
              <a:t> - Lighting</a:t>
            </a:r>
          </a:p>
          <a:p>
            <a:pPr marL="0" lvl="2" fontAlgn="auto">
              <a:spcBef>
                <a:spcPts val="0"/>
              </a:spcBef>
              <a:spcAft>
                <a:spcPts val="0"/>
              </a:spcAft>
              <a:defRPr/>
            </a:pPr>
            <a:r>
              <a:rPr lang="en-US" sz="2400" dirty="0" smtClean="0">
                <a:solidFill>
                  <a:srgbClr val="002060"/>
                </a:solidFill>
                <a:latin typeface="+mn-lt"/>
              </a:rPr>
              <a:t> - Acoustics</a:t>
            </a:r>
          </a:p>
          <a:p>
            <a:pPr marL="0" lvl="2" fontAlgn="auto">
              <a:spcBef>
                <a:spcPts val="0"/>
              </a:spcBef>
              <a:spcAft>
                <a:spcPts val="0"/>
              </a:spcAft>
              <a:defRPr/>
            </a:pPr>
            <a:r>
              <a:rPr lang="en-US" sz="2400" dirty="0" smtClean="0">
                <a:solidFill>
                  <a:srgbClr val="002060"/>
                </a:solidFill>
                <a:latin typeface="+mn-lt"/>
              </a:rPr>
              <a:t> - Building age, quality and aesthetics</a:t>
            </a:r>
          </a:p>
          <a:p>
            <a:pPr marL="0" lvl="2" fontAlgn="auto">
              <a:spcBef>
                <a:spcPts val="0"/>
              </a:spcBef>
              <a:spcAft>
                <a:spcPts val="0"/>
              </a:spcAft>
              <a:defRPr/>
            </a:pPr>
            <a:r>
              <a:rPr lang="en-US" sz="2400" dirty="0" smtClean="0">
                <a:solidFill>
                  <a:srgbClr val="002060"/>
                </a:solidFill>
                <a:latin typeface="+mn-lt"/>
              </a:rPr>
              <a:t> - School size</a:t>
            </a:r>
          </a:p>
          <a:p>
            <a:pPr marL="0" lvl="2" fontAlgn="auto">
              <a:spcBef>
                <a:spcPts val="0"/>
              </a:spcBef>
              <a:spcAft>
                <a:spcPts val="0"/>
              </a:spcAft>
              <a:defRPr/>
            </a:pPr>
            <a:r>
              <a:rPr lang="en-US" sz="2400" dirty="0" smtClean="0">
                <a:solidFill>
                  <a:srgbClr val="002060"/>
                </a:solidFill>
                <a:latin typeface="+mn-lt"/>
              </a:rPr>
              <a:t> - Class size</a:t>
            </a:r>
            <a:endParaRPr lang="en-US" sz="2400" dirty="0">
              <a:solidFill>
                <a:srgbClr val="002060"/>
              </a:solidFill>
              <a:latin typeface="+mn-lt"/>
            </a:endParaRPr>
          </a:p>
        </p:txBody>
      </p:sp>
      <p:sp>
        <p:nvSpPr>
          <p:cNvPr id="9" name="Rectangle 8"/>
          <p:cNvSpPr/>
          <p:nvPr/>
        </p:nvSpPr>
        <p:spPr>
          <a:xfrm>
            <a:off x="609600" y="1295400"/>
            <a:ext cx="5488041" cy="830997"/>
          </a:xfrm>
          <a:prstGeom prst="rect">
            <a:avLst/>
          </a:prstGeom>
        </p:spPr>
        <p:txBody>
          <a:bodyPr wrap="none">
            <a:spAutoFit/>
          </a:bodyPr>
          <a:lstStyle/>
          <a:p>
            <a:r>
              <a:rPr lang="en-US" sz="2400" dirty="0" smtClean="0"/>
              <a:t>Reading link: </a:t>
            </a:r>
          </a:p>
          <a:p>
            <a:r>
              <a:rPr lang="en-US" sz="2400" dirty="0" smtClean="0"/>
              <a:t>http://www.ncef.org/pubs/outcomes.pdf</a:t>
            </a: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Health effects and symptoms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533400" y="1143000"/>
            <a:ext cx="7924800" cy="4708981"/>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000" b="1" dirty="0">
                <a:solidFill>
                  <a:srgbClr val="002060"/>
                </a:solidFill>
                <a:latin typeface="+mn-lt"/>
              </a:rPr>
              <a:t> </a:t>
            </a:r>
            <a:r>
              <a:rPr lang="en-US" sz="2000" b="1" dirty="0" smtClean="0">
                <a:solidFill>
                  <a:srgbClr val="002060"/>
                </a:solidFill>
                <a:latin typeface="+mn-lt"/>
              </a:rPr>
              <a:t>Health problems are typically classified as</a:t>
            </a:r>
          </a:p>
          <a:p>
            <a:pPr marL="0" lvl="2" fontAlgn="auto">
              <a:spcBef>
                <a:spcPts val="0"/>
              </a:spcBef>
              <a:spcAft>
                <a:spcPts val="0"/>
              </a:spcAft>
              <a:defRPr/>
            </a:pPr>
            <a:r>
              <a:rPr lang="en-US" dirty="0" smtClean="0">
                <a:solidFill>
                  <a:srgbClr val="002060"/>
                </a:solidFill>
                <a:latin typeface="+mn-lt"/>
              </a:rPr>
              <a:t>  - Sick Building Syndrome (SBS)</a:t>
            </a:r>
          </a:p>
          <a:p>
            <a:pPr marL="0" lvl="2" fontAlgn="auto">
              <a:spcBef>
                <a:spcPts val="0"/>
              </a:spcBef>
              <a:spcAft>
                <a:spcPts val="0"/>
              </a:spcAft>
              <a:defRPr/>
            </a:pPr>
            <a:r>
              <a:rPr lang="en-US" dirty="0" smtClean="0">
                <a:solidFill>
                  <a:srgbClr val="002060"/>
                </a:solidFill>
                <a:latin typeface="+mn-lt"/>
              </a:rPr>
              <a:t>  - Building-Related Illness (BRI)</a:t>
            </a:r>
          </a:p>
          <a:p>
            <a:pPr marL="0" lvl="2" fontAlgn="auto">
              <a:spcBef>
                <a:spcPts val="0"/>
              </a:spcBef>
              <a:spcAft>
                <a:spcPts val="0"/>
              </a:spcAft>
              <a:defRPr/>
            </a:pPr>
            <a:r>
              <a:rPr lang="en-US" dirty="0" smtClean="0">
                <a:solidFill>
                  <a:srgbClr val="002060"/>
                </a:solidFill>
                <a:latin typeface="+mn-lt"/>
              </a:rPr>
              <a:t>  - Multiple Chemical Sensitivity (MCS)</a:t>
            </a:r>
          </a:p>
          <a:p>
            <a:pPr marL="0" lvl="2" fontAlgn="auto">
              <a:spcBef>
                <a:spcPts val="0"/>
              </a:spcBef>
              <a:spcAft>
                <a:spcPts val="0"/>
              </a:spcAft>
              <a:buFont typeface="Arial" pitchFamily="34" charset="0"/>
              <a:buChar char="•"/>
              <a:defRPr/>
            </a:pPr>
            <a:r>
              <a:rPr lang="en-US" sz="2000" b="1" dirty="0" smtClean="0">
                <a:solidFill>
                  <a:srgbClr val="002060"/>
                </a:solidFill>
                <a:latin typeface="+mn-lt"/>
              </a:rPr>
              <a:t> Symptoms range from:</a:t>
            </a:r>
          </a:p>
          <a:p>
            <a:pPr marL="0" lvl="2" fontAlgn="auto">
              <a:spcBef>
                <a:spcPts val="0"/>
              </a:spcBef>
              <a:spcAft>
                <a:spcPts val="0"/>
              </a:spcAft>
              <a:defRPr/>
            </a:pPr>
            <a:r>
              <a:rPr lang="en-US" dirty="0" smtClean="0">
                <a:solidFill>
                  <a:srgbClr val="002060"/>
                </a:solidFill>
                <a:latin typeface="+mn-lt"/>
              </a:rPr>
              <a:t>  - Mild discomfort and perception of bothersome odors</a:t>
            </a:r>
          </a:p>
          <a:p>
            <a:pPr marL="0" lvl="2" fontAlgn="auto">
              <a:spcBef>
                <a:spcPts val="0"/>
              </a:spcBef>
              <a:spcAft>
                <a:spcPts val="0"/>
              </a:spcAft>
              <a:defRPr/>
            </a:pPr>
            <a:r>
              <a:rPr lang="en-US" dirty="0" smtClean="0">
                <a:solidFill>
                  <a:srgbClr val="002060"/>
                </a:solidFill>
                <a:latin typeface="+mn-lt"/>
              </a:rPr>
              <a:t>  - Severe illness and permanent injury</a:t>
            </a:r>
          </a:p>
          <a:p>
            <a:pPr marL="0" lvl="2" fontAlgn="auto">
              <a:spcBef>
                <a:spcPts val="0"/>
              </a:spcBef>
              <a:spcAft>
                <a:spcPts val="0"/>
              </a:spcAft>
              <a:buFont typeface="Arial" pitchFamily="34" charset="0"/>
              <a:buChar char="•"/>
              <a:defRPr/>
            </a:pPr>
            <a:r>
              <a:rPr lang="en-US" sz="2000" b="1" dirty="0" smtClean="0">
                <a:solidFill>
                  <a:srgbClr val="002060"/>
                </a:solidFill>
                <a:latin typeface="+mn-lt"/>
              </a:rPr>
              <a:t> Health effects</a:t>
            </a:r>
          </a:p>
          <a:p>
            <a:pPr marL="0" lvl="2" fontAlgn="auto">
              <a:spcBef>
                <a:spcPts val="0"/>
              </a:spcBef>
              <a:spcAft>
                <a:spcPts val="0"/>
              </a:spcAft>
              <a:defRPr/>
            </a:pPr>
            <a:r>
              <a:rPr lang="en-US" sz="2000" dirty="0" smtClean="0">
                <a:solidFill>
                  <a:srgbClr val="002060"/>
                </a:solidFill>
                <a:latin typeface="+mn-lt"/>
              </a:rPr>
              <a:t>  </a:t>
            </a:r>
            <a:r>
              <a:rPr lang="en-US" dirty="0" smtClean="0">
                <a:solidFill>
                  <a:srgbClr val="002060"/>
                </a:solidFill>
                <a:latin typeface="+mn-lt"/>
              </a:rPr>
              <a:t>- Increased rates of infectious diseases (influenza, common cold, etc)</a:t>
            </a:r>
          </a:p>
          <a:p>
            <a:pPr marL="0" lvl="2" fontAlgn="auto">
              <a:spcBef>
                <a:spcPts val="0"/>
              </a:spcBef>
              <a:spcAft>
                <a:spcPts val="0"/>
              </a:spcAft>
              <a:defRPr/>
            </a:pPr>
            <a:r>
              <a:rPr lang="en-US" dirty="0" smtClean="0">
                <a:solidFill>
                  <a:srgbClr val="002060"/>
                </a:solidFill>
                <a:latin typeface="+mn-lt"/>
              </a:rPr>
              <a:t>  - Eye and respiratory irritation</a:t>
            </a:r>
          </a:p>
          <a:p>
            <a:pPr marL="0" lvl="2" fontAlgn="auto">
              <a:spcBef>
                <a:spcPts val="0"/>
              </a:spcBef>
              <a:spcAft>
                <a:spcPts val="0"/>
              </a:spcAft>
              <a:defRPr/>
            </a:pPr>
            <a:r>
              <a:rPr lang="en-US" dirty="0" smtClean="0">
                <a:solidFill>
                  <a:srgbClr val="002060"/>
                </a:solidFill>
                <a:latin typeface="+mn-lt"/>
              </a:rPr>
              <a:t>  - Allergies and asthma</a:t>
            </a:r>
          </a:p>
          <a:p>
            <a:pPr marL="0" lvl="2" fontAlgn="auto">
              <a:spcBef>
                <a:spcPts val="0"/>
              </a:spcBef>
              <a:spcAft>
                <a:spcPts val="0"/>
              </a:spcAft>
              <a:defRPr/>
            </a:pPr>
            <a:r>
              <a:rPr lang="en-US" dirty="0" smtClean="0">
                <a:solidFill>
                  <a:srgbClr val="002060"/>
                </a:solidFill>
                <a:latin typeface="+mn-lt"/>
              </a:rPr>
              <a:t>  - Chronic sinusitis</a:t>
            </a:r>
          </a:p>
          <a:p>
            <a:pPr marL="0" lvl="2" fontAlgn="auto">
              <a:spcBef>
                <a:spcPts val="0"/>
              </a:spcBef>
              <a:spcAft>
                <a:spcPts val="0"/>
              </a:spcAft>
              <a:defRPr/>
            </a:pPr>
            <a:r>
              <a:rPr lang="en-US" dirty="0" smtClean="0">
                <a:solidFill>
                  <a:srgbClr val="002060"/>
                </a:solidFill>
                <a:latin typeface="+mn-lt"/>
              </a:rPr>
              <a:t>  - Headaches</a:t>
            </a:r>
          </a:p>
          <a:p>
            <a:pPr marL="0" lvl="2" fontAlgn="auto">
              <a:spcBef>
                <a:spcPts val="0"/>
              </a:spcBef>
              <a:spcAft>
                <a:spcPts val="0"/>
              </a:spcAft>
              <a:defRPr/>
            </a:pPr>
            <a:r>
              <a:rPr lang="en-US" dirty="0" smtClean="0">
                <a:solidFill>
                  <a:srgbClr val="002060"/>
                </a:solidFill>
                <a:latin typeface="+mn-lt"/>
              </a:rPr>
              <a:t>  - Array of other diseases</a:t>
            </a:r>
          </a:p>
          <a:p>
            <a:pPr marL="0" lvl="2" fontAlgn="auto">
              <a:spcBef>
                <a:spcPts val="0"/>
              </a:spcBef>
              <a:spcAft>
                <a:spcPts val="0"/>
              </a:spcAft>
              <a:buFont typeface="Arial" pitchFamily="34" charset="0"/>
              <a:buChar char="•"/>
              <a:defRPr/>
            </a:pPr>
            <a:r>
              <a:rPr lang="en-US" sz="2000" dirty="0" smtClean="0">
                <a:solidFill>
                  <a:srgbClr val="002060"/>
                </a:solidFill>
                <a:latin typeface="+mn-lt"/>
              </a:rPr>
              <a:t> </a:t>
            </a:r>
            <a:r>
              <a:rPr lang="en-US" sz="2000" b="1" dirty="0" smtClean="0">
                <a:solidFill>
                  <a:srgbClr val="002060"/>
                </a:solidFill>
                <a:latin typeface="+mn-lt"/>
              </a:rPr>
              <a:t>Environmental factors such as light quality and acoustics may also effect occupant health</a:t>
            </a:r>
            <a:endParaRPr lang="en-US" sz="2000" b="1" dirty="0">
              <a:solidFill>
                <a:srgbClr val="002060"/>
              </a:solidFill>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Why are Miscellaneous/plug loads important?</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609600" y="1219200"/>
            <a:ext cx="7848600" cy="4770537"/>
          </a:xfrm>
          <a:prstGeom prst="rect">
            <a:avLst/>
          </a:prstGeom>
          <a:noFill/>
        </p:spPr>
        <p:txBody>
          <a:bodyPr wrap="square">
            <a:spAutoFit/>
          </a:bodyPr>
          <a:lstStyle/>
          <a:p>
            <a:pPr marL="0" lvl="2" fontAlgn="auto">
              <a:spcBef>
                <a:spcPts val="60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Represent 13% of commercial electric energy use</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The typical American owns 25 electronic products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Leaking loads account for 5% of energy use in homes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Plug-load equipment draws 1-15 watts in “off” mode</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Some facilities are dominated by these loads (IT, hospitals)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National energy consumption by servers and data centers is 1.5% of US total &amp; could double in another five years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Most office equipment is left on for 24 hrs a day</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Many plug loads have minimal control strategies available</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These loads contribute heat to the space and cause the AC to run</a:t>
            </a:r>
            <a:endParaRPr lang="en-US" sz="2400" dirty="0">
              <a:solidFill>
                <a:srgbClr val="002060"/>
              </a:solidFill>
              <a:latin typeface="+mn-lt"/>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Indoor pollutants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762000" y="1981200"/>
            <a:ext cx="3200400" cy="3416320"/>
          </a:xfrm>
          <a:prstGeom prst="rect">
            <a:avLst/>
          </a:prstGeom>
          <a:noFill/>
          <a:ln>
            <a:solidFill>
              <a:schemeClr val="tx2"/>
            </a:solidFill>
          </a:ln>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Outside air</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Construction materials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Furnishings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Building envelope</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Equipment</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Site</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Ventilation systems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Maintenance</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Occupants</a:t>
            </a:r>
            <a:endParaRPr lang="en-US" sz="2400" dirty="0">
              <a:solidFill>
                <a:srgbClr val="002060"/>
              </a:solidFill>
              <a:latin typeface="+mn-lt"/>
            </a:endParaRPr>
          </a:p>
        </p:txBody>
      </p:sp>
      <p:sp>
        <p:nvSpPr>
          <p:cNvPr id="10" name="Right Arrow 9"/>
          <p:cNvSpPr/>
          <p:nvPr/>
        </p:nvSpPr>
        <p:spPr>
          <a:xfrm>
            <a:off x="4038600" y="3276600"/>
            <a:ext cx="9144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953000" y="1600200"/>
            <a:ext cx="3657600" cy="3908762"/>
          </a:xfrm>
          <a:prstGeom prst="rect">
            <a:avLst/>
          </a:prstGeom>
          <a:noFill/>
          <a:ln>
            <a:solidFill>
              <a:schemeClr val="tx2"/>
            </a:solidFill>
          </a:ln>
        </p:spPr>
        <p:txBody>
          <a:bodyPr wrap="square">
            <a:spAutoFit/>
          </a:bodyPr>
          <a:lstStyle/>
          <a:p>
            <a:pPr marL="0" lvl="2" fontAlgn="auto">
              <a:spcBef>
                <a:spcPts val="0"/>
              </a:spcBef>
              <a:spcAft>
                <a:spcPts val="0"/>
              </a:spcAft>
              <a:buFont typeface="Arial" pitchFamily="34" charset="0"/>
              <a:buChar char="•"/>
              <a:defRPr/>
            </a:pPr>
            <a:r>
              <a:rPr lang="en-US" sz="2200" dirty="0">
                <a:solidFill>
                  <a:srgbClr val="002060"/>
                </a:solidFill>
                <a:latin typeface="+mn-lt"/>
              </a:rPr>
              <a:t> </a:t>
            </a:r>
            <a:r>
              <a:rPr lang="en-US" sz="2200" dirty="0" smtClean="0">
                <a:solidFill>
                  <a:srgbClr val="002060"/>
                </a:solidFill>
                <a:latin typeface="+mn-lt"/>
              </a:rPr>
              <a:t>Gases and Vapors</a:t>
            </a:r>
          </a:p>
          <a:p>
            <a:pPr marL="0" lvl="2" fontAlgn="auto">
              <a:spcBef>
                <a:spcPts val="0"/>
              </a:spcBef>
              <a:spcAft>
                <a:spcPts val="0"/>
              </a:spcAft>
              <a:defRPr/>
            </a:pPr>
            <a:r>
              <a:rPr lang="en-US" sz="1600" dirty="0" smtClean="0">
                <a:solidFill>
                  <a:srgbClr val="002060"/>
                </a:solidFill>
                <a:latin typeface="+mn-lt"/>
              </a:rPr>
              <a:t>  - VOCs: 300+ compounds</a:t>
            </a:r>
          </a:p>
          <a:p>
            <a:pPr marL="0" lvl="2" fontAlgn="auto">
              <a:spcBef>
                <a:spcPts val="0"/>
              </a:spcBef>
              <a:spcAft>
                <a:spcPts val="0"/>
              </a:spcAft>
              <a:defRPr/>
            </a:pPr>
            <a:r>
              <a:rPr lang="en-US" sz="1600" dirty="0" smtClean="0">
                <a:solidFill>
                  <a:srgbClr val="002060"/>
                </a:solidFill>
                <a:latin typeface="+mn-lt"/>
              </a:rPr>
              <a:t>  - </a:t>
            </a:r>
            <a:r>
              <a:rPr lang="en-US" sz="1600" dirty="0" err="1" smtClean="0">
                <a:solidFill>
                  <a:srgbClr val="002060"/>
                </a:solidFill>
                <a:latin typeface="+mn-lt"/>
              </a:rPr>
              <a:t>Inorganics</a:t>
            </a:r>
            <a:r>
              <a:rPr lang="en-US" sz="1600" dirty="0" smtClean="0">
                <a:solidFill>
                  <a:srgbClr val="002060"/>
                </a:solidFill>
                <a:latin typeface="+mn-lt"/>
              </a:rPr>
              <a:t>: CO</a:t>
            </a:r>
            <a:r>
              <a:rPr lang="en-US" sz="1600" baseline="-25000" dirty="0" smtClean="0">
                <a:solidFill>
                  <a:srgbClr val="002060"/>
                </a:solidFill>
                <a:latin typeface="+mn-lt"/>
              </a:rPr>
              <a:t>2</a:t>
            </a:r>
            <a:r>
              <a:rPr lang="en-US" sz="1600" dirty="0" smtClean="0">
                <a:solidFill>
                  <a:srgbClr val="002060"/>
                </a:solidFill>
                <a:latin typeface="+mn-lt"/>
              </a:rPr>
              <a:t>, CO, SO</a:t>
            </a:r>
            <a:r>
              <a:rPr lang="en-US" sz="1600" baseline="-25000" dirty="0" smtClean="0">
                <a:solidFill>
                  <a:srgbClr val="002060"/>
                </a:solidFill>
                <a:latin typeface="+mn-lt"/>
              </a:rPr>
              <a:t>2</a:t>
            </a:r>
            <a:r>
              <a:rPr lang="en-US" sz="1600" dirty="0" smtClean="0">
                <a:solidFill>
                  <a:srgbClr val="002060"/>
                </a:solidFill>
                <a:latin typeface="+mn-lt"/>
              </a:rPr>
              <a:t>, </a:t>
            </a:r>
            <a:r>
              <a:rPr lang="en-US" sz="1600" dirty="0" err="1" smtClean="0">
                <a:solidFill>
                  <a:srgbClr val="002060"/>
                </a:solidFill>
                <a:latin typeface="+mn-lt"/>
              </a:rPr>
              <a:t>NO</a:t>
            </a:r>
            <a:r>
              <a:rPr lang="en-US" sz="1600" baseline="-25000" dirty="0" err="1" smtClean="0">
                <a:solidFill>
                  <a:srgbClr val="002060"/>
                </a:solidFill>
                <a:latin typeface="+mn-lt"/>
              </a:rPr>
              <a:t>x</a:t>
            </a:r>
            <a:r>
              <a:rPr lang="en-US" sz="1600" dirty="0" smtClean="0">
                <a:solidFill>
                  <a:srgbClr val="002060"/>
                </a:solidFill>
                <a:latin typeface="+mn-lt"/>
              </a:rPr>
              <a:t>, NH</a:t>
            </a:r>
            <a:r>
              <a:rPr lang="en-US" sz="1600" baseline="-25000" dirty="0" smtClean="0">
                <a:solidFill>
                  <a:srgbClr val="002060"/>
                </a:solidFill>
                <a:latin typeface="+mn-lt"/>
              </a:rPr>
              <a:t>3</a:t>
            </a:r>
          </a:p>
          <a:p>
            <a:pPr marL="0" lvl="2" fontAlgn="auto">
              <a:spcBef>
                <a:spcPts val="0"/>
              </a:spcBef>
              <a:spcAft>
                <a:spcPts val="0"/>
              </a:spcAft>
              <a:defRPr/>
            </a:pPr>
            <a:r>
              <a:rPr lang="en-US" sz="1600" dirty="0" smtClean="0">
                <a:solidFill>
                  <a:srgbClr val="002060"/>
                </a:solidFill>
                <a:latin typeface="+mn-lt"/>
              </a:rPr>
              <a:t>  - Radon</a:t>
            </a:r>
          </a:p>
          <a:p>
            <a:pPr marL="0" lvl="2" fontAlgn="auto">
              <a:spcBef>
                <a:spcPts val="0"/>
              </a:spcBef>
              <a:spcAft>
                <a:spcPts val="0"/>
              </a:spcAft>
              <a:buFont typeface="Arial" pitchFamily="34" charset="0"/>
              <a:buChar char="•"/>
              <a:defRPr/>
            </a:pPr>
            <a:r>
              <a:rPr lang="en-US" sz="2200" dirty="0" smtClean="0">
                <a:solidFill>
                  <a:srgbClr val="002060"/>
                </a:solidFill>
                <a:latin typeface="+mn-lt"/>
              </a:rPr>
              <a:t> Fibers</a:t>
            </a:r>
          </a:p>
          <a:p>
            <a:pPr marL="0" lvl="2" fontAlgn="auto">
              <a:spcBef>
                <a:spcPts val="0"/>
              </a:spcBef>
              <a:spcAft>
                <a:spcPts val="0"/>
              </a:spcAft>
              <a:defRPr/>
            </a:pPr>
            <a:r>
              <a:rPr lang="en-US" sz="1600" dirty="0" smtClean="0">
                <a:solidFill>
                  <a:srgbClr val="002060"/>
                </a:solidFill>
                <a:latin typeface="+mn-lt"/>
              </a:rPr>
              <a:t>  - Asbestos-Fibrous glass – Man-made fibers – Cotton - Textiles</a:t>
            </a:r>
          </a:p>
          <a:p>
            <a:pPr marL="0" lvl="2" fontAlgn="auto">
              <a:spcBef>
                <a:spcPts val="0"/>
              </a:spcBef>
              <a:spcAft>
                <a:spcPts val="0"/>
              </a:spcAft>
              <a:buFont typeface="Arial" pitchFamily="34" charset="0"/>
              <a:buChar char="•"/>
              <a:defRPr/>
            </a:pPr>
            <a:r>
              <a:rPr lang="en-US" sz="2200" dirty="0" smtClean="0">
                <a:solidFill>
                  <a:srgbClr val="002060"/>
                </a:solidFill>
                <a:latin typeface="+mn-lt"/>
              </a:rPr>
              <a:t> Dusts</a:t>
            </a:r>
          </a:p>
          <a:p>
            <a:pPr marL="0" lvl="2" fontAlgn="auto">
              <a:spcBef>
                <a:spcPts val="0"/>
              </a:spcBef>
              <a:spcAft>
                <a:spcPts val="0"/>
              </a:spcAft>
              <a:defRPr/>
            </a:pPr>
            <a:r>
              <a:rPr lang="en-US" sz="1600" dirty="0" smtClean="0">
                <a:solidFill>
                  <a:srgbClr val="002060"/>
                </a:solidFill>
                <a:latin typeface="+mn-lt"/>
              </a:rPr>
              <a:t>  - </a:t>
            </a:r>
            <a:r>
              <a:rPr lang="en-US" sz="1600" dirty="0" err="1" smtClean="0">
                <a:solidFill>
                  <a:srgbClr val="002060"/>
                </a:solidFill>
                <a:latin typeface="+mn-lt"/>
              </a:rPr>
              <a:t>Allergans</a:t>
            </a:r>
            <a:r>
              <a:rPr lang="en-US" sz="1600" dirty="0" smtClean="0">
                <a:solidFill>
                  <a:srgbClr val="002060"/>
                </a:solidFill>
                <a:latin typeface="+mn-lt"/>
              </a:rPr>
              <a:t> – House mites – Pollens – Feathers</a:t>
            </a:r>
          </a:p>
          <a:p>
            <a:pPr marL="0" lvl="2" fontAlgn="auto">
              <a:spcBef>
                <a:spcPts val="0"/>
              </a:spcBef>
              <a:spcAft>
                <a:spcPts val="0"/>
              </a:spcAft>
              <a:defRPr/>
            </a:pPr>
            <a:r>
              <a:rPr lang="en-US" sz="1600" dirty="0" smtClean="0">
                <a:solidFill>
                  <a:srgbClr val="002060"/>
                </a:solidFill>
                <a:latin typeface="+mn-lt"/>
              </a:rPr>
              <a:t>  - </a:t>
            </a:r>
            <a:r>
              <a:rPr lang="en-US" sz="1600" dirty="0" err="1" smtClean="0">
                <a:solidFill>
                  <a:srgbClr val="002060"/>
                </a:solidFill>
                <a:latin typeface="+mn-lt"/>
              </a:rPr>
              <a:t>Danders</a:t>
            </a:r>
            <a:r>
              <a:rPr lang="en-US" sz="1600" dirty="0" smtClean="0">
                <a:solidFill>
                  <a:srgbClr val="002060"/>
                </a:solidFill>
                <a:latin typeface="+mn-lt"/>
              </a:rPr>
              <a:t> – Smokes (Tobacco, Coal, Wood)</a:t>
            </a:r>
          </a:p>
          <a:p>
            <a:pPr marL="0" lvl="2" fontAlgn="auto">
              <a:spcBef>
                <a:spcPts val="0"/>
              </a:spcBef>
              <a:spcAft>
                <a:spcPts val="0"/>
              </a:spcAft>
              <a:buFont typeface="Arial" pitchFamily="34" charset="0"/>
              <a:buChar char="•"/>
              <a:defRPr/>
            </a:pPr>
            <a:r>
              <a:rPr lang="en-US" sz="2200" dirty="0" smtClean="0">
                <a:solidFill>
                  <a:srgbClr val="002060"/>
                </a:solidFill>
                <a:latin typeface="+mn-lt"/>
              </a:rPr>
              <a:t> Microbes</a:t>
            </a:r>
          </a:p>
          <a:p>
            <a:pPr marL="0" lvl="2" fontAlgn="auto">
              <a:spcBef>
                <a:spcPts val="0"/>
              </a:spcBef>
              <a:spcAft>
                <a:spcPts val="0"/>
              </a:spcAft>
              <a:defRPr/>
            </a:pPr>
            <a:r>
              <a:rPr lang="en-US" sz="1600" dirty="0" smtClean="0">
                <a:solidFill>
                  <a:srgbClr val="002060"/>
                </a:solidFill>
                <a:latin typeface="+mn-lt"/>
              </a:rPr>
              <a:t>  - Bacterial – </a:t>
            </a:r>
            <a:r>
              <a:rPr lang="en-US" sz="1600" dirty="0" err="1" smtClean="0">
                <a:solidFill>
                  <a:srgbClr val="002060"/>
                </a:solidFill>
                <a:latin typeface="+mn-lt"/>
              </a:rPr>
              <a:t>Protozoans</a:t>
            </a:r>
            <a:r>
              <a:rPr lang="en-US" sz="1600" dirty="0" smtClean="0">
                <a:solidFill>
                  <a:srgbClr val="002060"/>
                </a:solidFill>
                <a:latin typeface="+mn-lt"/>
              </a:rPr>
              <a:t> – Fungi - Viruses</a:t>
            </a:r>
            <a:endParaRPr lang="en-US" sz="1600" dirty="0">
              <a:solidFill>
                <a:srgbClr val="002060"/>
              </a:solidFill>
              <a:latin typeface="+mn-lt"/>
            </a:endParaRPr>
          </a:p>
        </p:txBody>
      </p:sp>
      <p:sp>
        <p:nvSpPr>
          <p:cNvPr id="13" name="TextBox 12"/>
          <p:cNvSpPr txBox="1"/>
          <p:nvPr/>
        </p:nvSpPr>
        <p:spPr>
          <a:xfrm>
            <a:off x="1905000" y="1295400"/>
            <a:ext cx="1031051" cy="369332"/>
          </a:xfrm>
          <a:prstGeom prst="rect">
            <a:avLst/>
          </a:prstGeom>
          <a:noFill/>
        </p:spPr>
        <p:txBody>
          <a:bodyPr wrap="none" rtlCol="0">
            <a:spAutoFit/>
          </a:bodyPr>
          <a:lstStyle/>
          <a:p>
            <a:r>
              <a:rPr lang="en-US" dirty="0" smtClean="0"/>
              <a:t>Sources</a:t>
            </a:r>
            <a:endParaRPr lang="en-US" dirty="0"/>
          </a:p>
        </p:txBody>
      </p:sp>
      <p:sp>
        <p:nvSpPr>
          <p:cNvPr id="14" name="TextBox 13"/>
          <p:cNvSpPr txBox="1"/>
          <p:nvPr/>
        </p:nvSpPr>
        <p:spPr>
          <a:xfrm>
            <a:off x="6248400" y="1143000"/>
            <a:ext cx="1107996" cy="369332"/>
          </a:xfrm>
          <a:prstGeom prst="rect">
            <a:avLst/>
          </a:prstGeom>
          <a:noFill/>
        </p:spPr>
        <p:txBody>
          <a:bodyPr wrap="none" rtlCol="0">
            <a:spAutoFit/>
          </a:bodyPr>
          <a:lstStyle/>
          <a:p>
            <a:r>
              <a:rPr lang="en-US" dirty="0" smtClean="0"/>
              <a:t>Contents</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Indoor pollutants – Four Design Strategies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3" name="TextBox 12"/>
          <p:cNvSpPr txBox="1"/>
          <p:nvPr/>
        </p:nvSpPr>
        <p:spPr>
          <a:xfrm>
            <a:off x="838200" y="1371600"/>
            <a:ext cx="3752950" cy="2239844"/>
          </a:xfrm>
          <a:prstGeom prst="rect">
            <a:avLst/>
          </a:prstGeom>
          <a:noFill/>
        </p:spPr>
        <p:txBody>
          <a:bodyPr wrap="none" rtlCol="0">
            <a:spAutoFit/>
          </a:bodyPr>
          <a:lstStyle/>
          <a:p>
            <a:pPr marL="342900" indent="-342900">
              <a:lnSpc>
                <a:spcPct val="150000"/>
              </a:lnSpc>
              <a:buAutoNum type="arabicParenR"/>
            </a:pPr>
            <a:r>
              <a:rPr lang="en-US" sz="2400" dirty="0" smtClean="0"/>
              <a:t>Source control</a:t>
            </a:r>
          </a:p>
          <a:p>
            <a:pPr marL="342900" indent="-342900">
              <a:lnSpc>
                <a:spcPct val="150000"/>
              </a:lnSpc>
              <a:buAutoNum type="arabicParenR"/>
            </a:pPr>
            <a:r>
              <a:rPr lang="en-US" sz="2400" dirty="0" smtClean="0"/>
              <a:t>Ventilation control</a:t>
            </a:r>
          </a:p>
          <a:p>
            <a:pPr marL="342900" indent="-342900">
              <a:lnSpc>
                <a:spcPct val="150000"/>
              </a:lnSpc>
              <a:buAutoNum type="arabicParenR"/>
            </a:pPr>
            <a:r>
              <a:rPr lang="en-US" sz="2400" dirty="0" smtClean="0"/>
              <a:t>Building commissioning</a:t>
            </a:r>
          </a:p>
          <a:p>
            <a:pPr marL="342900" indent="-342900">
              <a:lnSpc>
                <a:spcPct val="150000"/>
              </a:lnSpc>
              <a:buAutoNum type="arabicParenR"/>
            </a:pPr>
            <a:r>
              <a:rPr lang="en-US" sz="2400" dirty="0" smtClean="0"/>
              <a:t>Building maintenance</a:t>
            </a:r>
            <a:endParaRPr 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Source control</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219200"/>
            <a:ext cx="5181600" cy="4431983"/>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VOC emissions</a:t>
            </a:r>
          </a:p>
          <a:p>
            <a:pPr marL="0" lvl="2" fontAlgn="auto">
              <a:spcBef>
                <a:spcPts val="0"/>
              </a:spcBef>
              <a:spcAft>
                <a:spcPts val="0"/>
              </a:spcAft>
              <a:defRPr/>
            </a:pPr>
            <a:r>
              <a:rPr lang="en-US" sz="2400" dirty="0" smtClean="0">
                <a:solidFill>
                  <a:srgbClr val="002060"/>
                </a:solidFill>
                <a:latin typeface="+mn-lt"/>
              </a:rPr>
              <a:t>   </a:t>
            </a:r>
            <a:r>
              <a:rPr lang="en-US" dirty="0" smtClean="0">
                <a:solidFill>
                  <a:srgbClr val="002060"/>
                </a:solidFill>
                <a:latin typeface="+mn-lt"/>
              </a:rPr>
              <a:t>Hazardous ingredients can degrade the natural environment during production and after disposal.</a:t>
            </a:r>
          </a:p>
          <a:p>
            <a:pPr marL="0" lvl="2" fontAlgn="auto">
              <a:spcBef>
                <a:spcPts val="0"/>
              </a:spcBef>
              <a:spcAft>
                <a:spcPts val="0"/>
              </a:spcAft>
              <a:defRPr/>
            </a:pPr>
            <a:r>
              <a:rPr lang="en-US" dirty="0" smtClean="0">
                <a:solidFill>
                  <a:srgbClr val="002060"/>
                </a:solidFill>
                <a:latin typeface="+mn-lt"/>
              </a:rPr>
              <a:t>    May be hazardous to installers and manufacturers.</a:t>
            </a:r>
          </a:p>
          <a:p>
            <a:pPr marL="0" lvl="2" fontAlgn="auto">
              <a:spcBef>
                <a:spcPts val="0"/>
              </a:spcBef>
              <a:spcAft>
                <a:spcPts val="0"/>
              </a:spcAft>
              <a:defRPr/>
            </a:pPr>
            <a:r>
              <a:rPr lang="en-US" dirty="0" smtClean="0">
                <a:solidFill>
                  <a:srgbClr val="002060"/>
                </a:solidFill>
                <a:latin typeface="+mn-lt"/>
              </a:rPr>
              <a:t>    May cause health problems for building occupants.</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latin typeface="+mn-lt"/>
              </a:rPr>
              <a:t> Mold and mildew</a:t>
            </a:r>
          </a:p>
          <a:p>
            <a:pPr marL="0" lvl="2" fontAlgn="auto">
              <a:spcBef>
                <a:spcPts val="0"/>
              </a:spcBef>
              <a:spcAft>
                <a:spcPts val="0"/>
              </a:spcAft>
              <a:defRPr/>
            </a:pPr>
            <a:r>
              <a:rPr lang="en-US" sz="2400" dirty="0" smtClean="0">
                <a:solidFill>
                  <a:srgbClr val="002060"/>
                </a:solidFill>
                <a:latin typeface="+mn-lt"/>
              </a:rPr>
              <a:t>   </a:t>
            </a:r>
            <a:r>
              <a:rPr lang="en-US" dirty="0" smtClean="0">
                <a:solidFill>
                  <a:srgbClr val="002060"/>
                </a:solidFill>
                <a:latin typeface="+mn-lt"/>
              </a:rPr>
              <a:t>design the ventilation system to control indoor humidity</a:t>
            </a:r>
          </a:p>
          <a:p>
            <a:pPr marL="0" lvl="2" fontAlgn="auto">
              <a:spcBef>
                <a:spcPts val="0"/>
              </a:spcBef>
              <a:spcAft>
                <a:spcPts val="0"/>
              </a:spcAft>
              <a:defRPr/>
            </a:pPr>
            <a:r>
              <a:rPr lang="en-US" dirty="0" smtClean="0">
                <a:solidFill>
                  <a:srgbClr val="002060"/>
                </a:solidFill>
                <a:latin typeface="+mn-lt"/>
              </a:rPr>
              <a:t>    minimize water vapor condensation</a:t>
            </a:r>
          </a:p>
          <a:p>
            <a:pPr marL="0" lvl="2" fontAlgn="auto">
              <a:spcBef>
                <a:spcPts val="0"/>
              </a:spcBef>
              <a:spcAft>
                <a:spcPts val="0"/>
              </a:spcAft>
              <a:defRPr/>
            </a:pPr>
            <a:r>
              <a:rPr lang="en-US" dirty="0" smtClean="0">
                <a:solidFill>
                  <a:srgbClr val="002060"/>
                </a:solidFill>
                <a:latin typeface="+mn-lt"/>
              </a:rPr>
              <a:t>    irrigation systems should not spray buildings</a:t>
            </a:r>
          </a:p>
          <a:p>
            <a:pPr marL="0" lvl="2" fontAlgn="auto">
              <a:spcBef>
                <a:spcPts val="0"/>
              </a:spcBef>
              <a:spcAft>
                <a:spcPts val="0"/>
              </a:spcAft>
              <a:defRPr/>
            </a:pPr>
            <a:r>
              <a:rPr lang="en-US" dirty="0" smtClean="0">
                <a:solidFill>
                  <a:srgbClr val="002060"/>
                </a:solidFill>
                <a:latin typeface="+mn-lt"/>
              </a:rPr>
              <a:t>    Keep water out of the building</a:t>
            </a:r>
          </a:p>
          <a:p>
            <a:pPr marL="0" lvl="2" fontAlgn="auto">
              <a:spcBef>
                <a:spcPts val="0"/>
              </a:spcBef>
              <a:spcAft>
                <a:spcPts val="0"/>
              </a:spcAft>
              <a:defRPr/>
            </a:pPr>
            <a:r>
              <a:rPr lang="en-US" dirty="0" smtClean="0">
                <a:solidFill>
                  <a:srgbClr val="002060"/>
                </a:solidFill>
                <a:latin typeface="+mn-lt"/>
              </a:rPr>
              <a:t>    during construction, remove finish materials exposed to moisture</a:t>
            </a:r>
          </a:p>
        </p:txBody>
      </p:sp>
      <p:pic>
        <p:nvPicPr>
          <p:cNvPr id="9" name="Picture 2"/>
          <p:cNvPicPr>
            <a:picLocks noChangeAspect="1" noChangeArrowheads="1"/>
          </p:cNvPicPr>
          <p:nvPr/>
        </p:nvPicPr>
        <p:blipFill>
          <a:blip r:embed="rId2" cstate="print"/>
          <a:srcRect l="50976" t="14756" r="5330" b="30435"/>
          <a:stretch>
            <a:fillRect/>
          </a:stretch>
        </p:blipFill>
        <p:spPr bwMode="auto">
          <a:xfrm>
            <a:off x="5791200" y="1219200"/>
            <a:ext cx="2743200" cy="198120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l="13190" t="17718" r="15581" b="11411"/>
          <a:stretch>
            <a:fillRect/>
          </a:stretch>
        </p:blipFill>
        <p:spPr bwMode="auto">
          <a:xfrm>
            <a:off x="5486400" y="3683000"/>
            <a:ext cx="3048000" cy="20320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Source control</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219200"/>
            <a:ext cx="7848600" cy="4708981"/>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smtClean="0">
                <a:solidFill>
                  <a:srgbClr val="002060"/>
                </a:solidFill>
                <a:latin typeface="+mn-lt"/>
              </a:rPr>
              <a:t>During construction</a:t>
            </a:r>
          </a:p>
          <a:p>
            <a:pPr marL="0" lvl="2" fontAlgn="auto">
              <a:spcBef>
                <a:spcPts val="0"/>
              </a:spcBef>
              <a:spcAft>
                <a:spcPts val="0"/>
              </a:spcAft>
              <a:defRPr/>
            </a:pPr>
            <a:r>
              <a:rPr lang="en-US" sz="2400" dirty="0" smtClean="0">
                <a:solidFill>
                  <a:srgbClr val="002060"/>
                </a:solidFill>
                <a:latin typeface="+mn-lt"/>
              </a:rPr>
              <a:t>  </a:t>
            </a:r>
            <a:r>
              <a:rPr lang="en-US" dirty="0" smtClean="0">
                <a:solidFill>
                  <a:srgbClr val="002060"/>
                </a:solidFill>
                <a:latin typeface="+mn-lt"/>
              </a:rPr>
              <a:t>- </a:t>
            </a:r>
            <a:r>
              <a:rPr lang="en-US" b="1" dirty="0" smtClean="0">
                <a:solidFill>
                  <a:srgbClr val="002060"/>
                </a:solidFill>
                <a:latin typeface="+mn-lt"/>
              </a:rPr>
              <a:t>Temporary construction ventilation: </a:t>
            </a:r>
            <a:r>
              <a:rPr lang="en-US" dirty="0" smtClean="0">
                <a:solidFill>
                  <a:srgbClr val="002060"/>
                </a:solidFill>
                <a:latin typeface="+mn-lt"/>
              </a:rPr>
              <a:t>Ventilate when installing materials emitting VOCs.</a:t>
            </a:r>
          </a:p>
          <a:p>
            <a:pPr marL="0" lvl="2" fontAlgn="auto">
              <a:spcBef>
                <a:spcPts val="0"/>
              </a:spcBef>
              <a:spcAft>
                <a:spcPts val="0"/>
              </a:spcAft>
              <a:defRPr/>
            </a:pPr>
            <a:r>
              <a:rPr lang="en-US" dirty="0" smtClean="0">
                <a:solidFill>
                  <a:srgbClr val="002060"/>
                </a:solidFill>
                <a:latin typeface="+mn-lt"/>
              </a:rPr>
              <a:t>  - </a:t>
            </a:r>
            <a:r>
              <a:rPr lang="en-US" b="1" dirty="0" smtClean="0">
                <a:solidFill>
                  <a:srgbClr val="002060"/>
                </a:solidFill>
                <a:latin typeface="+mn-lt"/>
              </a:rPr>
              <a:t>Dust protection:</a:t>
            </a:r>
            <a:r>
              <a:rPr lang="en-US" dirty="0" smtClean="0">
                <a:solidFill>
                  <a:srgbClr val="002060"/>
                </a:solidFill>
                <a:latin typeface="+mn-lt"/>
              </a:rPr>
              <a:t> during dust producing activities, turn ventilation system off, and protect HVAC supply and return openings.</a:t>
            </a:r>
          </a:p>
          <a:p>
            <a:pPr marL="0" lvl="2" fontAlgn="auto">
              <a:spcBef>
                <a:spcPts val="0"/>
              </a:spcBef>
              <a:spcAft>
                <a:spcPts val="0"/>
              </a:spcAft>
              <a:defRPr/>
            </a:pPr>
            <a:r>
              <a:rPr lang="en-US" dirty="0" smtClean="0">
                <a:solidFill>
                  <a:srgbClr val="002060"/>
                </a:solidFill>
                <a:latin typeface="+mn-lt"/>
              </a:rPr>
              <a:t>  - </a:t>
            </a:r>
            <a:r>
              <a:rPr lang="en-US" b="1" dirty="0" smtClean="0">
                <a:solidFill>
                  <a:srgbClr val="002060"/>
                </a:solidFill>
                <a:latin typeface="+mn-lt"/>
              </a:rPr>
              <a:t>Preconditioning: </a:t>
            </a:r>
            <a:r>
              <a:rPr lang="en-US" dirty="0" smtClean="0">
                <a:solidFill>
                  <a:srgbClr val="002060"/>
                </a:solidFill>
                <a:latin typeface="+mn-lt"/>
              </a:rPr>
              <a:t>allow products which have odors and significant VOC emissions to off-gas in dry, well-ventilated space prior to delivery to the construction site.</a:t>
            </a:r>
          </a:p>
          <a:p>
            <a:pPr marL="0" lvl="2" fontAlgn="auto">
              <a:spcBef>
                <a:spcPts val="0"/>
              </a:spcBef>
              <a:spcAft>
                <a:spcPts val="0"/>
              </a:spcAft>
              <a:defRPr/>
            </a:pPr>
            <a:r>
              <a:rPr lang="en-US" dirty="0" smtClean="0">
                <a:solidFill>
                  <a:srgbClr val="002060"/>
                </a:solidFill>
                <a:latin typeface="+mn-lt"/>
              </a:rPr>
              <a:t>  - </a:t>
            </a:r>
            <a:r>
              <a:rPr lang="en-US" b="1" dirty="0" smtClean="0">
                <a:solidFill>
                  <a:srgbClr val="002060"/>
                </a:solidFill>
                <a:latin typeface="+mn-lt"/>
              </a:rPr>
              <a:t>Mold protection: </a:t>
            </a:r>
            <a:r>
              <a:rPr lang="en-US" dirty="0" smtClean="0">
                <a:solidFill>
                  <a:srgbClr val="002060"/>
                </a:solidFill>
                <a:latin typeface="+mn-lt"/>
              </a:rPr>
              <a:t>immediately remove from site and property dispose materials showing signs of mold and mildew.</a:t>
            </a:r>
          </a:p>
          <a:p>
            <a:pPr marL="0" lvl="2" fontAlgn="auto">
              <a:spcBef>
                <a:spcPts val="0"/>
              </a:spcBef>
              <a:spcAft>
                <a:spcPts val="0"/>
              </a:spcAft>
              <a:defRPr/>
            </a:pPr>
            <a:r>
              <a:rPr lang="en-US" dirty="0" smtClean="0">
                <a:solidFill>
                  <a:srgbClr val="002060"/>
                </a:solidFill>
                <a:latin typeface="+mn-lt"/>
              </a:rPr>
              <a:t>  - </a:t>
            </a:r>
            <a:r>
              <a:rPr lang="en-US" b="1" dirty="0" smtClean="0">
                <a:solidFill>
                  <a:srgbClr val="002060"/>
                </a:solidFill>
                <a:latin typeface="+mn-lt"/>
              </a:rPr>
              <a:t>Sequencing:</a:t>
            </a:r>
            <a:r>
              <a:rPr lang="en-US" dirty="0" smtClean="0">
                <a:solidFill>
                  <a:srgbClr val="002060"/>
                </a:solidFill>
                <a:latin typeface="+mn-lt"/>
              </a:rPr>
              <a:t> install odorous and/or high VOC emitting products before porous and fibrous materials, where this is not possible, protect porous materials with </a:t>
            </a:r>
            <a:r>
              <a:rPr lang="en-US" dirty="0" err="1" smtClean="0">
                <a:solidFill>
                  <a:srgbClr val="002060"/>
                </a:solidFill>
                <a:latin typeface="+mn-lt"/>
              </a:rPr>
              <a:t>polythylene</a:t>
            </a:r>
            <a:r>
              <a:rPr lang="en-US" dirty="0" smtClean="0">
                <a:solidFill>
                  <a:srgbClr val="002060"/>
                </a:solidFill>
                <a:latin typeface="+mn-lt"/>
              </a:rPr>
              <a:t> drop cloths.</a:t>
            </a:r>
          </a:p>
          <a:p>
            <a:pPr marL="0" lvl="2" fontAlgn="auto">
              <a:spcBef>
                <a:spcPts val="0"/>
              </a:spcBef>
              <a:spcAft>
                <a:spcPts val="0"/>
              </a:spcAft>
              <a:defRPr/>
            </a:pPr>
            <a:r>
              <a:rPr lang="en-US" dirty="0" smtClean="0">
                <a:solidFill>
                  <a:srgbClr val="002060"/>
                </a:solidFill>
                <a:latin typeface="+mn-lt"/>
              </a:rPr>
              <a:t>  - </a:t>
            </a:r>
            <a:r>
              <a:rPr lang="en-US" b="1" dirty="0" smtClean="0">
                <a:solidFill>
                  <a:srgbClr val="002060"/>
                </a:solidFill>
                <a:latin typeface="+mn-lt"/>
              </a:rPr>
              <a:t>Filters: </a:t>
            </a:r>
            <a:r>
              <a:rPr lang="en-US" dirty="0" smtClean="0">
                <a:solidFill>
                  <a:srgbClr val="002060"/>
                </a:solidFill>
                <a:latin typeface="+mn-lt"/>
              </a:rPr>
              <a:t>replace all filtration media immediately prior to occupancy (Filtration media shall have a Minimum Efficiency Reporting Value (MERV) of 13 as determined by ASHRAE 52.2-1999)</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9" name="TextBox 8"/>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Ventilation control</a:t>
            </a:r>
            <a:endParaRPr lang="en-US" sz="2600" dirty="0">
              <a:solidFill>
                <a:srgbClr val="7030A0"/>
              </a:solidFill>
              <a:effectLst>
                <a:outerShdw blurRad="38100" dist="38100" dir="2700000" algn="tl">
                  <a:srgbClr val="000000">
                    <a:alpha val="43137"/>
                  </a:srgbClr>
                </a:outerShdw>
              </a:effectLst>
              <a:latin typeface="+mn-lt"/>
            </a:endParaRPr>
          </a:p>
        </p:txBody>
      </p:sp>
      <p:grpSp>
        <p:nvGrpSpPr>
          <p:cNvPr id="13" name="Group 12"/>
          <p:cNvGrpSpPr/>
          <p:nvPr/>
        </p:nvGrpSpPr>
        <p:grpSpPr>
          <a:xfrm>
            <a:off x="914400" y="1371600"/>
            <a:ext cx="7239000" cy="4648200"/>
            <a:chOff x="990600" y="1905000"/>
            <a:chExt cx="6629400" cy="3974548"/>
          </a:xfrm>
        </p:grpSpPr>
        <p:pic>
          <p:nvPicPr>
            <p:cNvPr id="10" name="Picture 2"/>
            <p:cNvPicPr>
              <a:picLocks noChangeAspect="1" noChangeArrowheads="1"/>
            </p:cNvPicPr>
            <p:nvPr/>
          </p:nvPicPr>
          <p:blipFill>
            <a:blip r:embed="rId2" cstate="print"/>
            <a:srcRect t="8747"/>
            <a:stretch>
              <a:fillRect/>
            </a:stretch>
          </p:blipFill>
          <p:spPr bwMode="auto">
            <a:xfrm>
              <a:off x="990600" y="1905000"/>
              <a:ext cx="6629400" cy="3974548"/>
            </a:xfrm>
            <a:prstGeom prst="rect">
              <a:avLst/>
            </a:prstGeom>
            <a:noFill/>
            <a:ln w="9525">
              <a:noFill/>
              <a:miter lim="800000"/>
              <a:headEnd/>
              <a:tailEnd/>
            </a:ln>
          </p:spPr>
        </p:pic>
        <p:sp>
          <p:nvSpPr>
            <p:cNvPr id="11" name="TextBox 10"/>
            <p:cNvSpPr txBox="1"/>
            <p:nvPr/>
          </p:nvSpPr>
          <p:spPr>
            <a:xfrm>
              <a:off x="6248400" y="4445000"/>
              <a:ext cx="990600" cy="369332"/>
            </a:xfrm>
            <a:prstGeom prst="rect">
              <a:avLst/>
            </a:prstGeom>
            <a:solidFill>
              <a:schemeClr val="bg1"/>
            </a:solidFill>
          </p:spPr>
          <p:txBody>
            <a:bodyPr wrap="square" rtlCol="0">
              <a:spAutoFit/>
            </a:bodyPr>
            <a:lstStyle/>
            <a:p>
              <a:r>
                <a:rPr lang="en-US" b="1" dirty="0" smtClean="0">
                  <a:solidFill>
                    <a:srgbClr val="003399"/>
                  </a:solidFill>
                  <a:effectLst>
                    <a:outerShdw blurRad="38100" dist="38100" dir="2700000" algn="tl">
                      <a:srgbClr val="000000">
                        <a:alpha val="43137"/>
                      </a:srgbClr>
                    </a:outerShdw>
                  </a:effectLst>
                </a:rPr>
                <a:t>supply</a:t>
              </a:r>
              <a:endParaRPr lang="en-US" b="1" dirty="0">
                <a:solidFill>
                  <a:srgbClr val="003399"/>
                </a:solidFill>
                <a:effectLst>
                  <a:outerShdw blurRad="38100" dist="38100" dir="2700000" algn="tl">
                    <a:srgbClr val="000000">
                      <a:alpha val="43137"/>
                    </a:srgbClr>
                  </a:outerShdw>
                </a:effectLst>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Why ventilate?</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219200"/>
            <a:ext cx="7543800" cy="4154984"/>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Comfort </a:t>
            </a:r>
            <a:r>
              <a:rPr lang="en-US" sz="2400" dirty="0" smtClean="0">
                <a:solidFill>
                  <a:srgbClr val="002060"/>
                </a:solidFill>
                <a:latin typeface="+mn-lt"/>
                <a:sym typeface="Wingdings" pitchFamily="2" charset="2"/>
              </a:rPr>
              <a:t> dilute odors</a:t>
            </a:r>
          </a:p>
          <a:p>
            <a:pPr marL="0" lvl="2" fontAlgn="auto">
              <a:spcBef>
                <a:spcPts val="0"/>
              </a:spcBef>
              <a:spcAft>
                <a:spcPts val="0"/>
              </a:spcAft>
              <a:buFont typeface="Arial" pitchFamily="34" charset="0"/>
              <a:buChar char="•"/>
              <a:defRPr/>
            </a:pPr>
            <a:r>
              <a:rPr lang="en-US" sz="2400" dirty="0" smtClean="0">
                <a:solidFill>
                  <a:srgbClr val="002060"/>
                </a:solidFill>
                <a:latin typeface="+mn-lt"/>
                <a:sym typeface="Wingdings" pitchFamily="2" charset="2"/>
              </a:rPr>
              <a:t> Health  dilute CO2 and other pollutants</a:t>
            </a:r>
          </a:p>
          <a:p>
            <a:pPr marL="0" lvl="2" fontAlgn="auto">
              <a:spcBef>
                <a:spcPts val="0"/>
              </a:spcBef>
              <a:spcAft>
                <a:spcPts val="0"/>
              </a:spcAft>
              <a:buFont typeface="Arial" pitchFamily="34" charset="0"/>
              <a:buChar char="•"/>
              <a:defRPr/>
            </a:pPr>
            <a:r>
              <a:rPr lang="en-US" sz="2400" dirty="0" smtClean="0">
                <a:solidFill>
                  <a:srgbClr val="002060"/>
                </a:solidFill>
                <a:latin typeface="+mn-lt"/>
                <a:sym typeface="Wingdings" pitchFamily="2" charset="2"/>
              </a:rPr>
              <a:t> Codes say we must</a:t>
            </a:r>
          </a:p>
          <a:p>
            <a:pPr marL="0" lvl="2" fontAlgn="auto">
              <a:spcBef>
                <a:spcPts val="0"/>
              </a:spcBef>
              <a:spcAft>
                <a:spcPts val="0"/>
              </a:spcAft>
              <a:buFont typeface="Arial" pitchFamily="34" charset="0"/>
              <a:buChar char="•"/>
              <a:defRPr/>
            </a:pPr>
            <a:endParaRPr lang="en-US" sz="2400" dirty="0" smtClean="0">
              <a:solidFill>
                <a:srgbClr val="002060"/>
              </a:solidFill>
              <a:latin typeface="+mn-lt"/>
              <a:sym typeface="Wingdings" pitchFamily="2" charset="2"/>
            </a:endParaRPr>
          </a:p>
          <a:p>
            <a:pPr marL="0" lvl="2" fontAlgn="auto">
              <a:spcBef>
                <a:spcPts val="0"/>
              </a:spcBef>
              <a:spcAft>
                <a:spcPts val="0"/>
              </a:spcAft>
              <a:defRPr/>
            </a:pPr>
            <a:r>
              <a:rPr lang="en-US" sz="2400" dirty="0" smtClean="0">
                <a:solidFill>
                  <a:srgbClr val="002060"/>
                </a:solidFill>
                <a:latin typeface="+mn-lt"/>
                <a:sym typeface="Wingdings" pitchFamily="2" charset="2"/>
              </a:rPr>
              <a:t>ASHRAE 62.1 Ventilation Requirements: </a:t>
            </a:r>
          </a:p>
          <a:p>
            <a:pPr marL="0" lvl="2" fontAlgn="auto">
              <a:spcBef>
                <a:spcPts val="0"/>
              </a:spcBef>
              <a:spcAft>
                <a:spcPts val="0"/>
              </a:spcAft>
              <a:defRPr/>
            </a:pPr>
            <a:r>
              <a:rPr lang="en-US" sz="2400" dirty="0" smtClean="0">
                <a:solidFill>
                  <a:srgbClr val="002060"/>
                </a:solidFill>
                <a:latin typeface="+mn-lt"/>
                <a:sym typeface="Wingdings" pitchFamily="2" charset="2"/>
              </a:rPr>
              <a:t>   - adopted in most codes</a:t>
            </a:r>
          </a:p>
          <a:p>
            <a:pPr marL="0" lvl="2" fontAlgn="auto">
              <a:spcBef>
                <a:spcPts val="0"/>
              </a:spcBef>
              <a:spcAft>
                <a:spcPts val="0"/>
              </a:spcAft>
              <a:defRPr/>
            </a:pPr>
            <a:r>
              <a:rPr lang="en-US" sz="2400" dirty="0" smtClean="0">
                <a:solidFill>
                  <a:srgbClr val="002060"/>
                </a:solidFill>
                <a:latin typeface="+mn-lt"/>
                <a:sym typeface="Wingdings" pitchFamily="2" charset="2"/>
              </a:rPr>
              <a:t>   - outside air ventilation required per occupant</a:t>
            </a:r>
          </a:p>
          <a:p>
            <a:pPr marL="0" lvl="2" fontAlgn="auto">
              <a:spcBef>
                <a:spcPts val="0"/>
              </a:spcBef>
              <a:spcAft>
                <a:spcPts val="0"/>
              </a:spcAft>
              <a:defRPr/>
            </a:pPr>
            <a:r>
              <a:rPr lang="en-US" sz="2400" dirty="0" smtClean="0">
                <a:solidFill>
                  <a:srgbClr val="002060"/>
                </a:solidFill>
                <a:latin typeface="+mn-lt"/>
                <a:sym typeface="Wingdings" pitchFamily="2" charset="2"/>
              </a:rPr>
              <a:t>   - outside air ventilation required per </a:t>
            </a:r>
            <a:r>
              <a:rPr lang="en-US" sz="2400" dirty="0" err="1" smtClean="0">
                <a:solidFill>
                  <a:srgbClr val="002060"/>
                </a:solidFill>
                <a:latin typeface="+mn-lt"/>
                <a:sym typeface="Wingdings" pitchFamily="2" charset="2"/>
              </a:rPr>
              <a:t>spuare</a:t>
            </a:r>
            <a:r>
              <a:rPr lang="en-US" sz="2400" dirty="0" smtClean="0">
                <a:solidFill>
                  <a:srgbClr val="002060"/>
                </a:solidFill>
                <a:latin typeface="+mn-lt"/>
                <a:sym typeface="Wingdings" pitchFamily="2" charset="2"/>
              </a:rPr>
              <a:t> foot</a:t>
            </a:r>
          </a:p>
          <a:p>
            <a:pPr marL="0" lvl="2" fontAlgn="auto">
              <a:spcBef>
                <a:spcPts val="0"/>
              </a:spcBef>
              <a:spcAft>
                <a:spcPts val="0"/>
              </a:spcAft>
              <a:defRPr/>
            </a:pPr>
            <a:r>
              <a:rPr lang="en-US" sz="2400" dirty="0" smtClean="0">
                <a:solidFill>
                  <a:srgbClr val="002060"/>
                </a:solidFill>
                <a:latin typeface="+mn-lt"/>
                <a:sym typeface="Wingdings" pitchFamily="2" charset="2"/>
              </a:rPr>
              <a:t>   - total ventilation requirement is the sum of the per-occupant and per area requirements</a:t>
            </a:r>
          </a:p>
          <a:p>
            <a:pPr marL="0" lvl="2" fontAlgn="auto">
              <a:spcBef>
                <a:spcPts val="0"/>
              </a:spcBef>
              <a:spcAft>
                <a:spcPts val="0"/>
              </a:spcAft>
              <a:defRPr/>
            </a:pPr>
            <a:r>
              <a:rPr lang="en-US" sz="2400" dirty="0" smtClean="0">
                <a:solidFill>
                  <a:srgbClr val="002060"/>
                </a:solidFill>
                <a:latin typeface="+mn-lt"/>
                <a:sym typeface="Wingdings" pitchFamily="2" charset="2"/>
              </a:rPr>
              <a:t>   - California requirements similar</a:t>
            </a:r>
            <a:endParaRPr lang="en-US" sz="2400" dirty="0">
              <a:solidFill>
                <a:srgbClr val="002060"/>
              </a:solidFill>
              <a:latin typeface="+mn-lt"/>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Ventilation control</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533400" y="1371600"/>
            <a:ext cx="3962400" cy="4062651"/>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How? </a:t>
            </a:r>
          </a:p>
          <a:p>
            <a:pPr marL="0" lvl="2" fontAlgn="auto">
              <a:spcBef>
                <a:spcPts val="0"/>
              </a:spcBef>
              <a:spcAft>
                <a:spcPts val="0"/>
              </a:spcAft>
              <a:defRPr/>
            </a:pPr>
            <a:r>
              <a:rPr lang="en-US" dirty="0" smtClean="0">
                <a:solidFill>
                  <a:srgbClr val="002060"/>
                </a:solidFill>
                <a:latin typeface="+mn-lt"/>
              </a:rPr>
              <a:t>  - Naturally</a:t>
            </a:r>
          </a:p>
          <a:p>
            <a:pPr marL="0" lvl="2" fontAlgn="auto">
              <a:spcBef>
                <a:spcPts val="0"/>
              </a:spcBef>
              <a:spcAft>
                <a:spcPts val="0"/>
              </a:spcAft>
              <a:defRPr/>
            </a:pPr>
            <a:r>
              <a:rPr lang="en-US" dirty="0" smtClean="0">
                <a:solidFill>
                  <a:srgbClr val="002060"/>
                </a:solidFill>
                <a:latin typeface="+mn-lt"/>
              </a:rPr>
              <a:t>  - Mechanically</a:t>
            </a:r>
          </a:p>
          <a:p>
            <a:pPr marL="0" lvl="2" fontAlgn="auto">
              <a:spcBef>
                <a:spcPts val="0"/>
              </a:spcBef>
              <a:spcAft>
                <a:spcPts val="0"/>
              </a:spcAft>
              <a:defRPr/>
            </a:pPr>
            <a:r>
              <a:rPr lang="en-US" dirty="0" smtClean="0">
                <a:solidFill>
                  <a:srgbClr val="002060"/>
                </a:solidFill>
                <a:latin typeface="+mn-lt"/>
              </a:rPr>
              <a:t>  - Mixed mode (i.e. both)</a:t>
            </a:r>
          </a:p>
          <a:p>
            <a:pPr marL="0" lvl="2" fontAlgn="auto">
              <a:spcBef>
                <a:spcPts val="0"/>
              </a:spcBef>
              <a:spcAft>
                <a:spcPts val="0"/>
              </a:spcAft>
              <a:defRPr/>
            </a:pPr>
            <a:endParaRPr lang="en-US" sz="2400" dirty="0" smtClean="0">
              <a:solidFill>
                <a:srgbClr val="002060"/>
              </a:solidFill>
              <a:latin typeface="+mn-lt"/>
            </a:endParaRPr>
          </a:p>
          <a:p>
            <a:pPr marL="0" lvl="2" fontAlgn="auto">
              <a:spcBef>
                <a:spcPts val="0"/>
              </a:spcBef>
              <a:spcAft>
                <a:spcPts val="0"/>
              </a:spcAft>
              <a:defRPr/>
            </a:pPr>
            <a:r>
              <a:rPr lang="en-US" sz="2400" dirty="0" smtClean="0">
                <a:solidFill>
                  <a:srgbClr val="002060"/>
                </a:solidFill>
                <a:latin typeface="+mn-lt"/>
              </a:rPr>
              <a:t>When is natural ventilation feasible?</a:t>
            </a:r>
          </a:p>
          <a:p>
            <a:pPr marL="0" lvl="2" fontAlgn="auto">
              <a:spcBef>
                <a:spcPts val="0"/>
              </a:spcBef>
              <a:spcAft>
                <a:spcPts val="0"/>
              </a:spcAft>
              <a:defRPr/>
            </a:pPr>
            <a:r>
              <a:rPr lang="en-US" dirty="0" smtClean="0">
                <a:solidFill>
                  <a:srgbClr val="002060"/>
                </a:solidFill>
                <a:latin typeface="+mn-lt"/>
              </a:rPr>
              <a:t>  - Appropriate climate</a:t>
            </a:r>
          </a:p>
          <a:p>
            <a:pPr marL="0" lvl="2" fontAlgn="auto">
              <a:spcBef>
                <a:spcPts val="0"/>
              </a:spcBef>
              <a:spcAft>
                <a:spcPts val="0"/>
              </a:spcAft>
              <a:defRPr/>
            </a:pPr>
            <a:r>
              <a:rPr lang="en-US" dirty="0" smtClean="0">
                <a:solidFill>
                  <a:srgbClr val="002060"/>
                </a:solidFill>
                <a:latin typeface="+mn-lt"/>
              </a:rPr>
              <a:t>  - Acceptable outdoor noise level</a:t>
            </a:r>
          </a:p>
          <a:p>
            <a:pPr marL="0" lvl="2" fontAlgn="auto">
              <a:spcBef>
                <a:spcPts val="0"/>
              </a:spcBef>
              <a:spcAft>
                <a:spcPts val="0"/>
              </a:spcAft>
              <a:defRPr/>
            </a:pPr>
            <a:r>
              <a:rPr lang="en-US" dirty="0" smtClean="0">
                <a:solidFill>
                  <a:srgbClr val="002060"/>
                </a:solidFill>
                <a:latin typeface="+mn-lt"/>
              </a:rPr>
              <a:t>  - Acceptable outdoor air quality (e.g. dust odors)</a:t>
            </a:r>
          </a:p>
          <a:p>
            <a:pPr marL="0" lvl="2" fontAlgn="auto">
              <a:spcBef>
                <a:spcPts val="0"/>
              </a:spcBef>
              <a:spcAft>
                <a:spcPts val="0"/>
              </a:spcAft>
              <a:defRPr/>
            </a:pPr>
            <a:r>
              <a:rPr lang="en-US" dirty="0" smtClean="0">
                <a:solidFill>
                  <a:srgbClr val="002060"/>
                </a:solidFill>
                <a:latin typeface="+mn-lt"/>
              </a:rPr>
              <a:t>  - Design meets code ventilation requirements</a:t>
            </a:r>
          </a:p>
        </p:txBody>
      </p:sp>
      <p:pic>
        <p:nvPicPr>
          <p:cNvPr id="13314" name="Picture 2"/>
          <p:cNvPicPr>
            <a:picLocks noChangeAspect="1" noChangeArrowheads="1"/>
          </p:cNvPicPr>
          <p:nvPr/>
        </p:nvPicPr>
        <p:blipFill>
          <a:blip r:embed="rId2" cstate="print"/>
          <a:srcRect l="12000" t="41791" r="14000"/>
          <a:stretch>
            <a:fillRect/>
          </a:stretch>
        </p:blipFill>
        <p:spPr bwMode="auto">
          <a:xfrm>
            <a:off x="4267200" y="3733800"/>
            <a:ext cx="4409831" cy="2324100"/>
          </a:xfrm>
          <a:prstGeom prst="rect">
            <a:avLst/>
          </a:prstGeom>
          <a:noFill/>
          <a:ln w="9525">
            <a:noFill/>
            <a:miter lim="800000"/>
            <a:headEnd/>
            <a:tailEnd/>
          </a:ln>
        </p:spPr>
      </p:pic>
      <p:sp>
        <p:nvSpPr>
          <p:cNvPr id="11" name="TextBox 10"/>
          <p:cNvSpPr txBox="1"/>
          <p:nvPr/>
        </p:nvSpPr>
        <p:spPr>
          <a:xfrm>
            <a:off x="4572000" y="2057400"/>
            <a:ext cx="3962400" cy="1661993"/>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Natural Ventilation</a:t>
            </a:r>
          </a:p>
          <a:p>
            <a:pPr marL="0" lvl="2" fontAlgn="auto">
              <a:spcBef>
                <a:spcPts val="0"/>
              </a:spcBef>
              <a:spcAft>
                <a:spcPts val="0"/>
              </a:spcAft>
              <a:defRPr/>
            </a:pPr>
            <a:r>
              <a:rPr lang="en-US" dirty="0" smtClean="0">
                <a:solidFill>
                  <a:srgbClr val="002060"/>
                </a:solidFill>
                <a:latin typeface="+mn-lt"/>
              </a:rPr>
              <a:t>  - Energy efficient ventilation potential</a:t>
            </a:r>
          </a:p>
          <a:p>
            <a:pPr marL="0" lvl="2" fontAlgn="auto">
              <a:spcBef>
                <a:spcPts val="0"/>
              </a:spcBef>
              <a:spcAft>
                <a:spcPts val="0"/>
              </a:spcAft>
              <a:defRPr/>
            </a:pPr>
            <a:r>
              <a:rPr lang="en-US" dirty="0" smtClean="0">
                <a:solidFill>
                  <a:srgbClr val="002060"/>
                </a:solidFill>
                <a:latin typeface="+mn-lt"/>
              </a:rPr>
              <a:t>  - Traditional in California</a:t>
            </a:r>
          </a:p>
          <a:p>
            <a:pPr marL="0" lvl="2" fontAlgn="auto">
              <a:spcBef>
                <a:spcPts val="0"/>
              </a:spcBef>
              <a:spcAft>
                <a:spcPts val="0"/>
              </a:spcAft>
              <a:defRPr/>
            </a:pPr>
            <a:r>
              <a:rPr lang="en-US" dirty="0" smtClean="0">
                <a:solidFill>
                  <a:srgbClr val="002060"/>
                </a:solidFill>
                <a:latin typeface="+mn-lt"/>
              </a:rPr>
              <a:t>  - Design for security</a:t>
            </a:r>
          </a:p>
          <a:p>
            <a:pPr marL="0" lvl="2" fontAlgn="auto">
              <a:spcBef>
                <a:spcPts val="0"/>
              </a:spcBef>
              <a:spcAft>
                <a:spcPts val="0"/>
              </a:spcAft>
              <a:defRPr/>
            </a:pPr>
            <a:endParaRPr lang="en-US" sz="2400" dirty="0" smtClean="0">
              <a:solidFill>
                <a:srgbClr val="002060"/>
              </a:solidFill>
              <a:latin typeface="+mn-lt"/>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Codes and natural ventilation</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143000"/>
            <a:ext cx="6934200" cy="2800767"/>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Title 24 Compliance using natural ventilation permitted if: </a:t>
            </a:r>
          </a:p>
          <a:p>
            <a:pPr marL="0" lvl="2" fontAlgn="auto">
              <a:spcBef>
                <a:spcPts val="0"/>
              </a:spcBef>
              <a:spcAft>
                <a:spcPts val="0"/>
              </a:spcAft>
              <a:defRPr/>
            </a:pPr>
            <a:r>
              <a:rPr lang="en-US" sz="2000" dirty="0" smtClean="0">
                <a:solidFill>
                  <a:srgbClr val="002060"/>
                </a:solidFill>
                <a:latin typeface="+mn-lt"/>
              </a:rPr>
              <a:t>   - All spaces within 20 ft of operable opening</a:t>
            </a:r>
          </a:p>
          <a:p>
            <a:pPr marL="0" lvl="2" fontAlgn="auto">
              <a:spcBef>
                <a:spcPts val="0"/>
              </a:spcBef>
              <a:spcAft>
                <a:spcPts val="0"/>
              </a:spcAft>
              <a:defRPr/>
            </a:pPr>
            <a:r>
              <a:rPr lang="en-US" sz="2000" dirty="0" smtClean="0">
                <a:solidFill>
                  <a:srgbClr val="002060"/>
                </a:solidFill>
                <a:latin typeface="+mn-lt"/>
              </a:rPr>
              <a:t>   - Total opening area &gt; 5% of floor area</a:t>
            </a:r>
          </a:p>
          <a:p>
            <a:pPr marL="0" lvl="2" fontAlgn="auto">
              <a:spcBef>
                <a:spcPts val="0"/>
              </a:spcBef>
              <a:spcAft>
                <a:spcPts val="0"/>
              </a:spcAft>
              <a:defRPr/>
            </a:pPr>
            <a:endParaRPr lang="en-US" sz="2400" dirty="0" smtClean="0">
              <a:solidFill>
                <a:srgbClr val="002060"/>
              </a:solidFill>
              <a:latin typeface="+mn-lt"/>
            </a:endParaRPr>
          </a:p>
          <a:p>
            <a:pPr marL="0" lvl="2" fontAlgn="auto">
              <a:spcBef>
                <a:spcPts val="0"/>
              </a:spcBef>
              <a:spcAft>
                <a:spcPts val="0"/>
              </a:spcAft>
              <a:defRPr/>
            </a:pPr>
            <a:r>
              <a:rPr lang="en-US" sz="2400" dirty="0" smtClean="0">
                <a:solidFill>
                  <a:srgbClr val="002060"/>
                </a:solidFill>
                <a:latin typeface="+mn-lt"/>
              </a:rPr>
              <a:t>For a typical 960 ft2 (30ft X 32 ft) classroom</a:t>
            </a:r>
          </a:p>
          <a:p>
            <a:pPr marL="0" lvl="2" fontAlgn="auto">
              <a:spcBef>
                <a:spcPts val="0"/>
              </a:spcBef>
              <a:spcAft>
                <a:spcPts val="0"/>
              </a:spcAft>
              <a:defRPr/>
            </a:pPr>
            <a:r>
              <a:rPr lang="en-US" sz="2000" dirty="0" smtClean="0">
                <a:solidFill>
                  <a:srgbClr val="002060"/>
                </a:solidFill>
                <a:latin typeface="+mn-lt"/>
              </a:rPr>
              <a:t>   - At least 48 ft2 opening area</a:t>
            </a:r>
          </a:p>
          <a:p>
            <a:pPr marL="0" lvl="2" fontAlgn="auto">
              <a:spcBef>
                <a:spcPts val="0"/>
              </a:spcBef>
              <a:spcAft>
                <a:spcPts val="0"/>
              </a:spcAft>
              <a:defRPr/>
            </a:pPr>
            <a:r>
              <a:rPr lang="en-US" sz="2000" dirty="0" smtClean="0">
                <a:solidFill>
                  <a:srgbClr val="002060"/>
                </a:solidFill>
                <a:latin typeface="+mn-lt"/>
              </a:rPr>
              <a:t>   - Opening on two sides of the room</a:t>
            </a:r>
            <a:endParaRPr lang="en-US" sz="2000" dirty="0">
              <a:solidFill>
                <a:srgbClr val="002060"/>
              </a:solidFill>
              <a:latin typeface="+mn-lt"/>
            </a:endParaRPr>
          </a:p>
        </p:txBody>
      </p:sp>
      <p:pic>
        <p:nvPicPr>
          <p:cNvPr id="14338" name="Picture 2"/>
          <p:cNvPicPr>
            <a:picLocks noChangeAspect="1" noChangeArrowheads="1"/>
          </p:cNvPicPr>
          <p:nvPr/>
        </p:nvPicPr>
        <p:blipFill>
          <a:blip r:embed="rId2" cstate="print"/>
          <a:srcRect l="15829" t="48975" r="8986"/>
          <a:stretch>
            <a:fillRect/>
          </a:stretch>
        </p:blipFill>
        <p:spPr bwMode="auto">
          <a:xfrm>
            <a:off x="3200400" y="4038600"/>
            <a:ext cx="4343400" cy="2064094"/>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Mechanical ventilation for classroom</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143000"/>
            <a:ext cx="7848600" cy="646331"/>
          </a:xfrm>
          <a:prstGeom prst="rect">
            <a:avLst/>
          </a:prstGeom>
          <a:noFill/>
        </p:spPr>
        <p:txBody>
          <a:bodyPr wrap="square">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Two options for calculating minimum ventilation rate</a:t>
            </a:r>
            <a:endParaRPr lang="en-US" sz="2400" dirty="0">
              <a:solidFill>
                <a:srgbClr val="002060"/>
              </a:solidFill>
              <a:latin typeface="+mn-lt"/>
            </a:endParaRPr>
          </a:p>
        </p:txBody>
      </p:sp>
      <p:pic>
        <p:nvPicPr>
          <p:cNvPr id="15362" name="Picture 2"/>
          <p:cNvPicPr>
            <a:picLocks noChangeAspect="1" noChangeArrowheads="1"/>
          </p:cNvPicPr>
          <p:nvPr/>
        </p:nvPicPr>
        <p:blipFill>
          <a:blip r:embed="rId2" cstate="print"/>
          <a:srcRect l="5128" t="17392"/>
          <a:stretch>
            <a:fillRect/>
          </a:stretch>
        </p:blipFill>
        <p:spPr bwMode="auto">
          <a:xfrm>
            <a:off x="914400" y="1828800"/>
            <a:ext cx="7391400" cy="4269851"/>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Building commissioning and maintenance  </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2209800"/>
            <a:ext cx="5181600" cy="1938992"/>
          </a:xfrm>
          <a:prstGeom prst="rect">
            <a:avLst/>
          </a:prstGeom>
          <a:noFill/>
        </p:spPr>
        <p:txBody>
          <a:bodyPr>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Four design strategies</a:t>
            </a:r>
          </a:p>
          <a:p>
            <a:pPr marL="0" lvl="2" fontAlgn="auto">
              <a:spcBef>
                <a:spcPts val="0"/>
              </a:spcBef>
              <a:spcAft>
                <a:spcPts val="0"/>
              </a:spcAft>
              <a:defRPr/>
            </a:pPr>
            <a:r>
              <a:rPr lang="en-US" sz="2400" dirty="0" smtClean="0">
                <a:solidFill>
                  <a:srgbClr val="002060"/>
                </a:solidFill>
                <a:latin typeface="+mn-lt"/>
              </a:rPr>
              <a:t>   source control</a:t>
            </a:r>
          </a:p>
          <a:p>
            <a:pPr marL="0" lvl="2" fontAlgn="auto">
              <a:spcBef>
                <a:spcPts val="0"/>
              </a:spcBef>
              <a:spcAft>
                <a:spcPts val="0"/>
              </a:spcAft>
              <a:defRPr/>
            </a:pPr>
            <a:r>
              <a:rPr lang="en-US" sz="2400" dirty="0" smtClean="0">
                <a:solidFill>
                  <a:srgbClr val="002060"/>
                </a:solidFill>
                <a:latin typeface="+mn-lt"/>
              </a:rPr>
              <a:t>   ventilation control</a:t>
            </a:r>
          </a:p>
          <a:p>
            <a:pPr marL="0" lvl="2" fontAlgn="auto">
              <a:spcBef>
                <a:spcPts val="0"/>
              </a:spcBef>
              <a:spcAft>
                <a:spcPts val="0"/>
              </a:spcAft>
              <a:defRPr/>
            </a:pPr>
            <a:r>
              <a:rPr lang="en-US" sz="2400" dirty="0" smtClean="0">
                <a:solidFill>
                  <a:srgbClr val="002060"/>
                </a:solidFill>
                <a:latin typeface="+mn-lt"/>
              </a:rPr>
              <a:t>   </a:t>
            </a:r>
            <a:r>
              <a:rPr lang="en-US" sz="2400" dirty="0" smtClean="0">
                <a:solidFill>
                  <a:srgbClr val="FF0000"/>
                </a:solidFill>
                <a:latin typeface="+mn-lt"/>
              </a:rPr>
              <a:t>building commissioning</a:t>
            </a:r>
          </a:p>
          <a:p>
            <a:pPr marL="0" lvl="2" fontAlgn="auto">
              <a:spcBef>
                <a:spcPts val="0"/>
              </a:spcBef>
              <a:spcAft>
                <a:spcPts val="0"/>
              </a:spcAft>
              <a:defRPr/>
            </a:pPr>
            <a:r>
              <a:rPr lang="en-US" sz="2400" dirty="0" smtClean="0">
                <a:solidFill>
                  <a:srgbClr val="FF0000"/>
                </a:solidFill>
                <a:latin typeface="+mn-lt"/>
              </a:rPr>
              <a:t>   building maintenance</a:t>
            </a:r>
            <a:endParaRPr lang="en-US" sz="2400" dirty="0">
              <a:solidFill>
                <a:srgbClr val="FF0000"/>
              </a:solidFill>
              <a:latin typeface="+mn-lt"/>
            </a:endParaRPr>
          </a:p>
        </p:txBody>
      </p:sp>
      <p:pic>
        <p:nvPicPr>
          <p:cNvPr id="11266" name="Picture 2"/>
          <p:cNvPicPr>
            <a:picLocks noChangeAspect="1" noChangeArrowheads="1"/>
          </p:cNvPicPr>
          <p:nvPr/>
        </p:nvPicPr>
        <p:blipFill>
          <a:blip r:embed="rId2" cstate="print"/>
          <a:srcRect l="43137" r="13726" b="64590"/>
          <a:stretch>
            <a:fillRect/>
          </a:stretch>
        </p:blipFill>
        <p:spPr bwMode="auto">
          <a:xfrm>
            <a:off x="6019800" y="1371600"/>
            <a:ext cx="1676400" cy="2057400"/>
          </a:xfrm>
          <a:prstGeom prst="rect">
            <a:avLst/>
          </a:prstGeom>
          <a:noFill/>
          <a:ln w="9525">
            <a:noFill/>
            <a:miter lim="800000"/>
            <a:headEnd/>
            <a:tailEnd/>
          </a:ln>
        </p:spPr>
      </p:pic>
      <p:pic>
        <p:nvPicPr>
          <p:cNvPr id="9" name="Picture 2"/>
          <p:cNvPicPr>
            <a:picLocks noChangeAspect="1" noChangeArrowheads="1"/>
          </p:cNvPicPr>
          <p:nvPr/>
        </p:nvPicPr>
        <p:blipFill>
          <a:blip r:embed="rId2" cstate="print"/>
          <a:srcRect l="43137" t="64262"/>
          <a:stretch>
            <a:fillRect/>
          </a:stretch>
        </p:blipFill>
        <p:spPr bwMode="auto">
          <a:xfrm>
            <a:off x="5943600" y="3733800"/>
            <a:ext cx="2209800" cy="20764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California Commercial End-use Survey</a:t>
            </a:r>
            <a:endParaRPr lang="en-US" sz="2600" dirty="0">
              <a:solidFill>
                <a:srgbClr val="7030A0"/>
              </a:solidFill>
              <a:effectLst>
                <a:outerShdw blurRad="38100" dist="38100" dir="2700000" algn="tl">
                  <a:srgbClr val="000000">
                    <a:alpha val="43137"/>
                  </a:srgbClr>
                </a:outerShdw>
              </a:effectLst>
              <a:latin typeface="+mn-lt"/>
            </a:endParaRPr>
          </a:p>
        </p:txBody>
      </p:sp>
      <p:sp>
        <p:nvSpPr>
          <p:cNvPr id="12" name="TextBox 11"/>
          <p:cNvSpPr txBox="1"/>
          <p:nvPr/>
        </p:nvSpPr>
        <p:spPr>
          <a:xfrm>
            <a:off x="609600" y="1143000"/>
            <a:ext cx="5181600" cy="589072"/>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Office</a:t>
            </a:r>
            <a:endParaRPr lang="en-US" sz="2400" dirty="0">
              <a:solidFill>
                <a:srgbClr val="002060"/>
              </a:solidFill>
              <a:latin typeface="+mn-lt"/>
            </a:endParaRPr>
          </a:p>
        </p:txBody>
      </p:sp>
      <p:pic>
        <p:nvPicPr>
          <p:cNvPr id="65537" name="Picture 1"/>
          <p:cNvPicPr>
            <a:picLocks noChangeAspect="1" noChangeArrowheads="1"/>
          </p:cNvPicPr>
          <p:nvPr/>
        </p:nvPicPr>
        <p:blipFill>
          <a:blip r:embed="rId2" cstate="print"/>
          <a:srcRect/>
          <a:stretch>
            <a:fillRect/>
          </a:stretch>
        </p:blipFill>
        <p:spPr bwMode="auto">
          <a:xfrm>
            <a:off x="2057400" y="1524000"/>
            <a:ext cx="5824537" cy="4508933"/>
          </a:xfrm>
          <a:prstGeom prst="rect">
            <a:avLst/>
          </a:prstGeom>
          <a:noFill/>
          <a:ln w="9525">
            <a:noFill/>
            <a:miter lim="800000"/>
            <a:headEnd/>
            <a:tailEnd/>
          </a:ln>
        </p:spPr>
      </p:pic>
      <p:sp>
        <p:nvSpPr>
          <p:cNvPr id="9"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10"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Visual comfort</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219200"/>
            <a:ext cx="6477000" cy="3416320"/>
          </a:xfrm>
          <a:prstGeom prst="rect">
            <a:avLst/>
          </a:prstGeom>
          <a:noFill/>
        </p:spPr>
        <p:txBody>
          <a:bodyPr wrap="square">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Classroom </a:t>
            </a:r>
            <a:r>
              <a:rPr lang="en-US" sz="2400" dirty="0" err="1" smtClean="0">
                <a:solidFill>
                  <a:srgbClr val="002060"/>
                </a:solidFill>
                <a:latin typeface="+mn-lt"/>
              </a:rPr>
              <a:t>daylighting</a:t>
            </a:r>
            <a:r>
              <a:rPr lang="en-US" sz="2400" dirty="0" smtClean="0">
                <a:solidFill>
                  <a:srgbClr val="002060"/>
                </a:solidFill>
                <a:latin typeface="+mn-lt"/>
              </a:rPr>
              <a:t> design principles</a:t>
            </a:r>
          </a:p>
          <a:p>
            <a:pPr marL="0" lvl="2" fontAlgn="auto">
              <a:lnSpc>
                <a:spcPct val="150000"/>
              </a:lnSpc>
              <a:spcBef>
                <a:spcPts val="0"/>
              </a:spcBef>
              <a:spcAft>
                <a:spcPts val="0"/>
              </a:spcAft>
              <a:defRPr/>
            </a:pPr>
            <a:r>
              <a:rPr lang="en-US" sz="2400" dirty="0" smtClean="0">
                <a:solidFill>
                  <a:srgbClr val="002060"/>
                </a:solidFill>
                <a:latin typeface="+mn-lt"/>
              </a:rPr>
              <a:t>  - No direct sunlight penetration</a:t>
            </a:r>
          </a:p>
          <a:p>
            <a:pPr marL="0" lvl="2" fontAlgn="auto">
              <a:lnSpc>
                <a:spcPct val="150000"/>
              </a:lnSpc>
              <a:spcBef>
                <a:spcPts val="0"/>
              </a:spcBef>
              <a:spcAft>
                <a:spcPts val="0"/>
              </a:spcAft>
              <a:defRPr/>
            </a:pPr>
            <a:r>
              <a:rPr lang="en-US" sz="2400" dirty="0" smtClean="0">
                <a:solidFill>
                  <a:srgbClr val="002060"/>
                </a:solidFill>
                <a:latin typeface="+mn-lt"/>
              </a:rPr>
              <a:t>  - provide gentle, uniform illumination</a:t>
            </a:r>
          </a:p>
          <a:p>
            <a:pPr marL="0" lvl="2" fontAlgn="auto">
              <a:lnSpc>
                <a:spcPct val="150000"/>
              </a:lnSpc>
              <a:spcBef>
                <a:spcPts val="0"/>
              </a:spcBef>
              <a:spcAft>
                <a:spcPts val="0"/>
              </a:spcAft>
              <a:defRPr/>
            </a:pPr>
            <a:r>
              <a:rPr lang="en-US" sz="2400" dirty="0" smtClean="0">
                <a:solidFill>
                  <a:srgbClr val="002060"/>
                </a:solidFill>
                <a:latin typeface="+mn-lt"/>
              </a:rPr>
              <a:t>  - avoid glare</a:t>
            </a:r>
          </a:p>
          <a:p>
            <a:pPr marL="0" lvl="2" fontAlgn="auto">
              <a:lnSpc>
                <a:spcPct val="150000"/>
              </a:lnSpc>
              <a:spcBef>
                <a:spcPts val="0"/>
              </a:spcBef>
              <a:spcAft>
                <a:spcPts val="0"/>
              </a:spcAft>
              <a:defRPr/>
            </a:pPr>
            <a:r>
              <a:rPr lang="en-US" sz="2400" dirty="0" smtClean="0">
                <a:solidFill>
                  <a:srgbClr val="002060"/>
                </a:solidFill>
                <a:latin typeface="+mn-lt"/>
              </a:rPr>
              <a:t>  - control the electric lights</a:t>
            </a:r>
          </a:p>
          <a:p>
            <a:pPr marL="0" lvl="2" fontAlgn="auto">
              <a:lnSpc>
                <a:spcPct val="150000"/>
              </a:lnSpc>
              <a:spcBef>
                <a:spcPts val="0"/>
              </a:spcBef>
              <a:spcAft>
                <a:spcPts val="0"/>
              </a:spcAft>
              <a:defRPr/>
            </a:pPr>
            <a:r>
              <a:rPr lang="en-US" sz="2400" dirty="0" smtClean="0">
                <a:solidFill>
                  <a:srgbClr val="002060"/>
                </a:solidFill>
                <a:latin typeface="+mn-lt"/>
              </a:rPr>
              <a:t>  - plan the interior layout</a:t>
            </a:r>
            <a:endParaRPr lang="en-US" sz="2400" dirty="0">
              <a:solidFill>
                <a:srgbClr val="002060"/>
              </a:solidFill>
              <a:latin typeface="+mn-lt"/>
            </a:endParaRPr>
          </a:p>
        </p:txBody>
      </p:sp>
      <p:pic>
        <p:nvPicPr>
          <p:cNvPr id="1026" name="Picture 2"/>
          <p:cNvPicPr>
            <a:picLocks noChangeAspect="1" noChangeArrowheads="1"/>
          </p:cNvPicPr>
          <p:nvPr/>
        </p:nvPicPr>
        <p:blipFill>
          <a:blip r:embed="rId2" cstate="print"/>
          <a:srcRect/>
          <a:stretch>
            <a:fillRect/>
          </a:stretch>
        </p:blipFill>
        <p:spPr bwMode="auto">
          <a:xfrm>
            <a:off x="5943600" y="3124200"/>
            <a:ext cx="2270125" cy="3063875"/>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Why acoustics is important in classrooms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219200"/>
            <a:ext cx="8001000" cy="4878259"/>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Speech communication is an important part of the learning process</a:t>
            </a:r>
          </a:p>
          <a:p>
            <a:pPr marL="0" lvl="2" fontAlgn="auto">
              <a:spcBef>
                <a:spcPts val="0"/>
              </a:spcBef>
              <a:spcAft>
                <a:spcPts val="0"/>
              </a:spcAft>
              <a:defRPr/>
            </a:pPr>
            <a:r>
              <a:rPr lang="en-US" sz="2400" dirty="0" smtClean="0">
                <a:solidFill>
                  <a:srgbClr val="002060"/>
                </a:solidFill>
                <a:latin typeface="+mn-lt"/>
              </a:rPr>
              <a:t>   </a:t>
            </a:r>
            <a:r>
              <a:rPr lang="en-US" sz="2000" dirty="0" smtClean="0">
                <a:solidFill>
                  <a:srgbClr val="002060"/>
                </a:solidFill>
                <a:latin typeface="+mn-lt"/>
              </a:rPr>
              <a:t>- students need good acoustics to understand and convey spoken messages</a:t>
            </a:r>
          </a:p>
          <a:p>
            <a:pPr marL="0" lvl="2" fontAlgn="auto">
              <a:spcBef>
                <a:spcPts val="0"/>
              </a:spcBef>
              <a:spcAft>
                <a:spcPts val="0"/>
              </a:spcAft>
              <a:defRPr/>
            </a:pPr>
            <a:r>
              <a:rPr lang="en-US" sz="2000" dirty="0" smtClean="0">
                <a:solidFill>
                  <a:srgbClr val="002060"/>
                </a:solidFill>
                <a:latin typeface="+mn-lt"/>
              </a:rPr>
              <a:t>   - young students are still developing language skills</a:t>
            </a:r>
          </a:p>
          <a:p>
            <a:pPr marL="0" lvl="2" fontAlgn="auto">
              <a:spcBef>
                <a:spcPts val="0"/>
              </a:spcBef>
              <a:spcAft>
                <a:spcPts val="0"/>
              </a:spcAft>
              <a:defRPr/>
            </a:pPr>
            <a:r>
              <a:rPr lang="en-US" sz="2000" dirty="0" smtClean="0">
                <a:solidFill>
                  <a:srgbClr val="002060"/>
                </a:solidFill>
                <a:latin typeface="+mn-lt"/>
              </a:rPr>
              <a:t>   - kids are more susceptible to noise and reverberation than adults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As many as 1/3 of kids in typical classrooms have extra sensitivity to poor acoustics due to:</a:t>
            </a:r>
          </a:p>
          <a:p>
            <a:pPr marL="0" lvl="2" fontAlgn="auto">
              <a:spcBef>
                <a:spcPts val="0"/>
              </a:spcBef>
              <a:spcAft>
                <a:spcPts val="0"/>
              </a:spcAft>
              <a:defRPr/>
            </a:pPr>
            <a:r>
              <a:rPr lang="en-US" sz="2000" dirty="0" smtClean="0">
                <a:solidFill>
                  <a:srgbClr val="002060"/>
                </a:solidFill>
                <a:latin typeface="+mn-lt"/>
              </a:rPr>
              <a:t>  - ESL, HOH, LD, ADD, etc. speech disabilities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Speech intelligibility research shows that</a:t>
            </a:r>
          </a:p>
          <a:p>
            <a:pPr marL="0" lvl="2" fontAlgn="auto">
              <a:spcBef>
                <a:spcPts val="0"/>
              </a:spcBef>
              <a:spcAft>
                <a:spcPts val="0"/>
              </a:spcAft>
              <a:defRPr/>
            </a:pPr>
            <a:r>
              <a:rPr lang="en-US" sz="2400" dirty="0" smtClean="0">
                <a:solidFill>
                  <a:srgbClr val="002060"/>
                </a:solidFill>
                <a:latin typeface="+mn-lt"/>
              </a:rPr>
              <a:t>  </a:t>
            </a:r>
            <a:r>
              <a:rPr lang="en-US" sz="2000" dirty="0" smtClean="0">
                <a:solidFill>
                  <a:srgbClr val="002060"/>
                </a:solidFill>
                <a:latin typeface="+mn-lt"/>
              </a:rPr>
              <a:t>- HOH kids lag peers in educational achievement</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Many classrooms in the US have speech intelligibility ratings &lt;75%</a:t>
            </a:r>
            <a:endParaRPr lang="en-US" sz="2400" dirty="0">
              <a:solidFill>
                <a:srgbClr val="002060"/>
              </a:solidFill>
              <a:latin typeface="+mn-l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Resource documents on acoustics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219200"/>
            <a:ext cx="8229600" cy="4124206"/>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ANSI standard S12.60-2002 specifies: </a:t>
            </a:r>
          </a:p>
          <a:p>
            <a:pPr marL="0" lvl="2" fontAlgn="auto">
              <a:spcBef>
                <a:spcPts val="0"/>
              </a:spcBef>
              <a:spcAft>
                <a:spcPts val="0"/>
              </a:spcAft>
              <a:defRPr/>
            </a:pPr>
            <a:r>
              <a:rPr lang="en-US" sz="2000" dirty="0" smtClean="0">
                <a:solidFill>
                  <a:srgbClr val="002060"/>
                </a:solidFill>
                <a:latin typeface="+mn-lt"/>
              </a:rPr>
              <a:t>   - Low background noise</a:t>
            </a:r>
            <a:endParaRPr lang="en-US" sz="2000" dirty="0">
              <a:solidFill>
                <a:srgbClr val="002060"/>
              </a:solidFill>
              <a:latin typeface="+mn-lt"/>
            </a:endParaRPr>
          </a:p>
          <a:p>
            <a:pPr marL="0" lvl="2" fontAlgn="auto">
              <a:spcBef>
                <a:spcPts val="0"/>
              </a:spcBef>
              <a:spcAft>
                <a:spcPts val="0"/>
              </a:spcAft>
              <a:defRPr/>
            </a:pPr>
            <a:r>
              <a:rPr lang="en-US" sz="2000" dirty="0" smtClean="0">
                <a:solidFill>
                  <a:srgbClr val="002060"/>
                </a:solidFill>
                <a:latin typeface="+mn-lt"/>
              </a:rPr>
              <a:t>      </a:t>
            </a:r>
            <a:r>
              <a:rPr lang="en-US" sz="1600" dirty="0" smtClean="0">
                <a:solidFill>
                  <a:srgbClr val="002060"/>
                </a:solidFill>
                <a:latin typeface="+mn-lt"/>
              </a:rPr>
              <a:t>35 </a:t>
            </a:r>
            <a:r>
              <a:rPr lang="en-US" sz="1600" dirty="0" err="1" smtClean="0">
                <a:solidFill>
                  <a:srgbClr val="002060"/>
                </a:solidFill>
                <a:latin typeface="+mn-lt"/>
              </a:rPr>
              <a:t>dBA</a:t>
            </a:r>
            <a:r>
              <a:rPr lang="en-US" sz="1600" dirty="0" smtClean="0">
                <a:solidFill>
                  <a:srgbClr val="002060"/>
                </a:solidFill>
                <a:latin typeface="+mn-lt"/>
              </a:rPr>
              <a:t> maximum</a:t>
            </a:r>
          </a:p>
          <a:p>
            <a:pPr marL="0" lvl="2" fontAlgn="auto">
              <a:spcBef>
                <a:spcPts val="0"/>
              </a:spcBef>
              <a:spcAft>
                <a:spcPts val="0"/>
              </a:spcAft>
              <a:defRPr/>
            </a:pPr>
            <a:r>
              <a:rPr lang="en-US" sz="1600" dirty="0" smtClean="0">
                <a:solidFill>
                  <a:srgbClr val="002060"/>
                </a:solidFill>
                <a:latin typeface="+mn-lt"/>
              </a:rPr>
              <a:t>        55 </a:t>
            </a:r>
            <a:r>
              <a:rPr lang="en-US" sz="1600" dirty="0" err="1" smtClean="0">
                <a:solidFill>
                  <a:srgbClr val="002060"/>
                </a:solidFill>
                <a:latin typeface="+mn-lt"/>
              </a:rPr>
              <a:t>dBC</a:t>
            </a:r>
            <a:r>
              <a:rPr lang="en-US" sz="1600" dirty="0" smtClean="0">
                <a:solidFill>
                  <a:srgbClr val="002060"/>
                </a:solidFill>
                <a:latin typeface="+mn-lt"/>
              </a:rPr>
              <a:t> maximum</a:t>
            </a:r>
          </a:p>
          <a:p>
            <a:pPr marL="0" lvl="2" fontAlgn="auto">
              <a:spcBef>
                <a:spcPts val="0"/>
              </a:spcBef>
              <a:spcAft>
                <a:spcPts val="0"/>
              </a:spcAft>
              <a:defRPr/>
            </a:pPr>
            <a:r>
              <a:rPr lang="en-US" sz="2000" dirty="0" smtClean="0">
                <a:solidFill>
                  <a:srgbClr val="002060"/>
                </a:solidFill>
                <a:latin typeface="+mn-lt"/>
              </a:rPr>
              <a:t>   - Low reverberation time</a:t>
            </a:r>
          </a:p>
          <a:p>
            <a:pPr marL="0" lvl="2" fontAlgn="auto">
              <a:spcBef>
                <a:spcPts val="0"/>
              </a:spcBef>
              <a:spcAft>
                <a:spcPts val="0"/>
              </a:spcAft>
              <a:defRPr/>
            </a:pPr>
            <a:r>
              <a:rPr lang="en-US" sz="2000" dirty="0" smtClean="0">
                <a:solidFill>
                  <a:srgbClr val="002060"/>
                </a:solidFill>
                <a:latin typeface="+mn-lt"/>
              </a:rPr>
              <a:t>      </a:t>
            </a:r>
            <a:r>
              <a:rPr lang="en-US" sz="1600" dirty="0" smtClean="0">
                <a:solidFill>
                  <a:srgbClr val="002060"/>
                </a:solidFill>
                <a:latin typeface="+mn-lt"/>
              </a:rPr>
              <a:t>0.6 sec for normal classrooms</a:t>
            </a:r>
          </a:p>
          <a:p>
            <a:pPr marL="0" lvl="2" fontAlgn="auto">
              <a:spcBef>
                <a:spcPts val="0"/>
              </a:spcBef>
              <a:spcAft>
                <a:spcPts val="0"/>
              </a:spcAft>
              <a:defRPr/>
            </a:pPr>
            <a:r>
              <a:rPr lang="en-US" sz="1600" dirty="0" smtClean="0">
                <a:solidFill>
                  <a:srgbClr val="002060"/>
                </a:solidFill>
                <a:latin typeface="+mn-lt"/>
              </a:rPr>
              <a:t>      0.7 sec for large classrooms</a:t>
            </a:r>
          </a:p>
          <a:p>
            <a:pPr marL="0" lvl="2" fontAlgn="auto">
              <a:spcBef>
                <a:spcPts val="0"/>
              </a:spcBef>
              <a:spcAft>
                <a:spcPts val="0"/>
              </a:spcAft>
              <a:defRPr/>
            </a:pPr>
            <a:r>
              <a:rPr lang="en-US" sz="2000" dirty="0" smtClean="0">
                <a:solidFill>
                  <a:srgbClr val="002060"/>
                </a:solidFill>
                <a:latin typeface="+mn-lt"/>
              </a:rPr>
              <a:t>   - Sound isolation between classrooms and other spaces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Classroom acoustics I from the Acoustic Society of America (ASA) is a primer on the basics of classroom acoustics</a:t>
            </a:r>
          </a:p>
          <a:p>
            <a:pPr marL="0" lvl="2" fontAlgn="auto">
              <a:spcBef>
                <a:spcPts val="600"/>
              </a:spcBef>
              <a:spcAft>
                <a:spcPts val="0"/>
              </a:spcAft>
              <a:buFont typeface="Arial" pitchFamily="34" charset="0"/>
              <a:buChar char="•"/>
              <a:defRPr/>
            </a:pPr>
            <a:r>
              <a:rPr lang="en-US" sz="2400" dirty="0" smtClean="0">
                <a:solidFill>
                  <a:srgbClr val="002060"/>
                </a:solidFill>
                <a:latin typeface="+mn-lt"/>
              </a:rPr>
              <a:t> Classroom acoustics II summarized studies that “connect” acoustics to learning and teacher performance</a:t>
            </a:r>
          </a:p>
        </p:txBody>
      </p:sp>
      <p:sp>
        <p:nvSpPr>
          <p:cNvPr id="9" name="Rectangle 8"/>
          <p:cNvSpPr/>
          <p:nvPr/>
        </p:nvSpPr>
        <p:spPr>
          <a:xfrm>
            <a:off x="1143000" y="5638800"/>
            <a:ext cx="5257800" cy="369332"/>
          </a:xfrm>
          <a:prstGeom prst="rect">
            <a:avLst/>
          </a:prstGeom>
        </p:spPr>
        <p:txBody>
          <a:bodyPr wrap="square">
            <a:spAutoFit/>
          </a:bodyPr>
          <a:lstStyle/>
          <a:p>
            <a:r>
              <a:rPr lang="en-US" dirty="0" smtClean="0"/>
              <a:t>http://www.wyle.com/PDFs/archive/NCAS.pdf</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Maximum A-weighted background noise levels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pic>
        <p:nvPicPr>
          <p:cNvPr id="18434" name="Picture 2"/>
          <p:cNvPicPr>
            <a:picLocks noChangeAspect="1" noChangeArrowheads="1"/>
          </p:cNvPicPr>
          <p:nvPr/>
        </p:nvPicPr>
        <p:blipFill>
          <a:blip r:embed="rId2" cstate="print"/>
          <a:srcRect t="13692"/>
          <a:stretch>
            <a:fillRect/>
          </a:stretch>
        </p:blipFill>
        <p:spPr bwMode="auto">
          <a:xfrm>
            <a:off x="914400" y="1676400"/>
            <a:ext cx="7391400" cy="383698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Maximum reverberation times in ANSI Standard</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pic>
        <p:nvPicPr>
          <p:cNvPr id="20482" name="Picture 2"/>
          <p:cNvPicPr>
            <a:picLocks noChangeAspect="1" noChangeArrowheads="1"/>
          </p:cNvPicPr>
          <p:nvPr/>
        </p:nvPicPr>
        <p:blipFill>
          <a:blip r:embed="rId2" cstate="print"/>
          <a:srcRect l="1149" t="8812" r="2299" b="3065"/>
          <a:stretch>
            <a:fillRect/>
          </a:stretch>
        </p:blipFill>
        <p:spPr bwMode="auto">
          <a:xfrm>
            <a:off x="838200" y="1523999"/>
            <a:ext cx="7239000" cy="4308929"/>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Indoor environmental quality</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pic>
        <p:nvPicPr>
          <p:cNvPr id="21506" name="Picture 2"/>
          <p:cNvPicPr>
            <a:picLocks noChangeAspect="1" noChangeArrowheads="1"/>
          </p:cNvPicPr>
          <p:nvPr/>
        </p:nvPicPr>
        <p:blipFill>
          <a:blip r:embed="rId2" cstate="print"/>
          <a:srcRect/>
          <a:stretch>
            <a:fillRect/>
          </a:stretch>
        </p:blipFill>
        <p:spPr bwMode="auto">
          <a:xfrm>
            <a:off x="914400" y="1295400"/>
            <a:ext cx="7391400" cy="4732502"/>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Indoor environmental quality</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pic>
        <p:nvPicPr>
          <p:cNvPr id="22530" name="Picture 2"/>
          <p:cNvPicPr>
            <a:picLocks noChangeAspect="1" noChangeArrowheads="1"/>
          </p:cNvPicPr>
          <p:nvPr/>
        </p:nvPicPr>
        <p:blipFill>
          <a:blip r:embed="rId2" cstate="print"/>
          <a:srcRect/>
          <a:stretch>
            <a:fillRect/>
          </a:stretch>
        </p:blipFill>
        <p:spPr bwMode="auto">
          <a:xfrm>
            <a:off x="838200" y="1371600"/>
            <a:ext cx="7391400" cy="4773613"/>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Indoor environmental quality</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3152145"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9. Indoor environmental quality</a:t>
            </a:r>
            <a:endParaRPr lang="en-US" dirty="0">
              <a:solidFill>
                <a:srgbClr val="002060"/>
              </a:solidFill>
              <a:latin typeface="Calibri" pitchFamily="34" charset="0"/>
            </a:endParaRPr>
          </a:p>
        </p:txBody>
      </p:sp>
      <p:sp>
        <p:nvSpPr>
          <p:cNvPr id="12" name="TextBox 11"/>
          <p:cNvSpPr txBox="1"/>
          <p:nvPr/>
        </p:nvSpPr>
        <p:spPr>
          <a:xfrm>
            <a:off x="609600" y="1600200"/>
            <a:ext cx="5181600" cy="589072"/>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T</a:t>
            </a:r>
            <a:endParaRPr lang="en-US" sz="2400" dirty="0">
              <a:solidFill>
                <a:srgbClr val="002060"/>
              </a:solidFill>
              <a:latin typeface="+mn-lt"/>
            </a:endParaRPr>
          </a:p>
        </p:txBody>
      </p:sp>
      <p:sp>
        <p:nvSpPr>
          <p:cNvPr id="9" name="Rectangle 8"/>
          <p:cNvSpPr/>
          <p:nvPr/>
        </p:nvSpPr>
        <p:spPr>
          <a:xfrm>
            <a:off x="685800" y="5410200"/>
            <a:ext cx="4572000" cy="646331"/>
          </a:xfrm>
          <a:prstGeom prst="rect">
            <a:avLst/>
          </a:prstGeom>
        </p:spPr>
        <p:txBody>
          <a:bodyPr>
            <a:spAutoFit/>
          </a:bodyPr>
          <a:lstStyle/>
          <a:p>
            <a:r>
              <a:rPr lang="en-US" dirty="0" smtClean="0">
                <a:hlinkClick r:id="rId2"/>
              </a:rPr>
              <a:t>http://www.wbdg.org/ccb/browse_doc.php?d=8020</a:t>
            </a:r>
            <a:endParaRPr lang="en-US" dirty="0"/>
          </a:p>
        </p:txBody>
      </p:sp>
      <p:sp>
        <p:nvSpPr>
          <p:cNvPr id="11" name="Rectangle 10"/>
          <p:cNvSpPr/>
          <p:nvPr/>
        </p:nvSpPr>
        <p:spPr>
          <a:xfrm>
            <a:off x="685800" y="4724400"/>
            <a:ext cx="4572000" cy="646331"/>
          </a:xfrm>
          <a:prstGeom prst="rect">
            <a:avLst/>
          </a:prstGeom>
        </p:spPr>
        <p:txBody>
          <a:bodyPr>
            <a:spAutoFit/>
          </a:bodyPr>
          <a:lstStyle/>
          <a:p>
            <a:r>
              <a:rPr lang="en-US" dirty="0" smtClean="0">
                <a:hlinkClick r:id="rId3"/>
              </a:rPr>
              <a:t>http://wbdg.org/ccb/FEDGREEN/fgs_01571911.pdf</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2" cstate="print"/>
          <a:srcRect/>
          <a:stretch>
            <a:fillRect/>
          </a:stretch>
        </p:blipFill>
        <p:spPr bwMode="auto">
          <a:xfrm>
            <a:off x="2057400" y="1600200"/>
            <a:ext cx="6400800" cy="4572000"/>
          </a:xfrm>
          <a:prstGeom prst="rect">
            <a:avLst/>
          </a:prstGeom>
          <a:noFill/>
          <a:ln w="9525">
            <a:noFill/>
            <a:miter lim="800000"/>
            <a:headEnd/>
            <a:tailEnd/>
          </a:ln>
        </p:spPr>
      </p:pic>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09600" y="1219200"/>
            <a:ext cx="5181600" cy="589072"/>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Restaurant</a:t>
            </a:r>
            <a:endParaRPr lang="en-US" sz="2400" dirty="0">
              <a:solidFill>
                <a:srgbClr val="002060"/>
              </a:solidFill>
              <a:latin typeface="+mn-lt"/>
            </a:endParaRPr>
          </a:p>
        </p:txBody>
      </p:sp>
      <p:sp>
        <p:nvSpPr>
          <p:cNvPr id="9" name="TextBox 8"/>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California Commercial End-use Survey</a:t>
            </a:r>
            <a:endParaRPr lang="en-US" sz="2600" dirty="0">
              <a:solidFill>
                <a:srgbClr val="7030A0"/>
              </a:solidFill>
              <a:effectLst>
                <a:outerShdw blurRad="38100" dist="38100" dir="2700000" algn="tl">
                  <a:srgbClr val="000000">
                    <a:alpha val="43137"/>
                  </a:srgbClr>
                </a:outerShdw>
              </a:effectLst>
              <a:latin typeface="+mn-lt"/>
            </a:endParaRPr>
          </a:p>
        </p:txBody>
      </p:sp>
      <p:sp>
        <p:nvSpPr>
          <p:cNvPr id="10"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11"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Office plug loads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609600" y="1219200"/>
            <a:ext cx="5181600" cy="4893647"/>
          </a:xfrm>
          <a:prstGeom prst="rect">
            <a:avLst/>
          </a:prstGeom>
          <a:noFill/>
        </p:spPr>
        <p:txBody>
          <a:bodyPr>
            <a:spAutoFit/>
          </a:bodyPr>
          <a:lstStyle/>
          <a:p>
            <a:pPr marL="0" lvl="2" fontAlgn="auto">
              <a:spcBef>
                <a:spcPts val="0"/>
              </a:spcBef>
              <a:spcAft>
                <a:spcPts val="0"/>
              </a:spcAft>
              <a:buFont typeface="Arial" pitchFamily="34" charset="0"/>
              <a:buChar char="•"/>
              <a:defRPr/>
            </a:pPr>
            <a:r>
              <a:rPr lang="en-US" sz="2400" dirty="0" smtClean="0">
                <a:solidFill>
                  <a:srgbClr val="002060"/>
                </a:solidFill>
                <a:latin typeface="+mn-lt"/>
              </a:rPr>
              <a:t> Computers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Monitors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Printers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Fax machines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Copiers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Multifunction devices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Scanners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Task lighting</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Heaters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Gym equipment/showers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Refrigerators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Vendor machines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Other</a:t>
            </a:r>
            <a:endParaRPr lang="en-US" sz="2400" dirty="0">
              <a:solidFill>
                <a:srgbClr val="002060"/>
              </a:solidFill>
              <a:latin typeface="+mn-lt"/>
            </a:endParaRPr>
          </a:p>
        </p:txBody>
      </p:sp>
      <p:sp>
        <p:nvSpPr>
          <p:cNvPr id="9" name="TextBox 8"/>
          <p:cNvSpPr txBox="1"/>
          <p:nvPr/>
        </p:nvSpPr>
        <p:spPr>
          <a:xfrm>
            <a:off x="4495800" y="1524000"/>
            <a:ext cx="3429000" cy="1477328"/>
          </a:xfrm>
          <a:prstGeom prst="rect">
            <a:avLst/>
          </a:prstGeom>
          <a:noFill/>
          <a:ln>
            <a:solidFill>
              <a:srgbClr val="0070C0"/>
            </a:solidFill>
          </a:ln>
        </p:spPr>
        <p:txBody>
          <a:bodyPr wrap="square" rtlCol="0">
            <a:spAutoFit/>
          </a:bodyPr>
          <a:lstStyle/>
          <a:p>
            <a:r>
              <a:rPr lang="en-US" dirty="0" smtClean="0"/>
              <a:t>Power X Time </a:t>
            </a:r>
            <a:r>
              <a:rPr lang="en-US" dirty="0" smtClean="0">
                <a:sym typeface="Wingdings" pitchFamily="2" charset="2"/>
              </a:rPr>
              <a:t> kWh  </a:t>
            </a:r>
            <a:r>
              <a:rPr lang="en-US" dirty="0" smtClean="0">
                <a:solidFill>
                  <a:srgbClr val="00B050"/>
                </a:solidFill>
                <a:sym typeface="Wingdings" pitchFamily="2" charset="2"/>
              </a:rPr>
              <a:t>$$</a:t>
            </a:r>
          </a:p>
          <a:p>
            <a:endParaRPr lang="en-US" dirty="0" smtClean="0">
              <a:sym typeface="Wingdings" pitchFamily="2" charset="2"/>
            </a:endParaRPr>
          </a:p>
          <a:p>
            <a:r>
              <a:rPr lang="en-US" dirty="0" smtClean="0">
                <a:sym typeface="Wingdings" pitchFamily="2" charset="2"/>
              </a:rPr>
              <a:t>Save energy and reduce cost: </a:t>
            </a:r>
          </a:p>
          <a:p>
            <a:r>
              <a:rPr lang="en-US" dirty="0" smtClean="0">
                <a:sym typeface="Wingdings" pitchFamily="2" charset="2"/>
              </a:rPr>
              <a:t>By lowering watts</a:t>
            </a:r>
          </a:p>
          <a:p>
            <a:r>
              <a:rPr lang="en-US" dirty="0" smtClean="0">
                <a:sym typeface="Wingdings" pitchFamily="2" charset="2"/>
              </a:rPr>
              <a:t>By reducing run-time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Miscellaneous other energy use systems</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609600" y="1219200"/>
            <a:ext cx="5181600" cy="4770537"/>
          </a:xfrm>
          <a:prstGeom prst="rect">
            <a:avLst/>
          </a:prstGeom>
          <a:noFill/>
        </p:spPr>
        <p:txBody>
          <a:bodyPr>
            <a:spAutoFit/>
          </a:bodyPr>
          <a:lstStyle/>
          <a:p>
            <a:pPr marL="0" lvl="2" fontAlgn="auto">
              <a:spcBef>
                <a:spcPts val="0"/>
              </a:spcBef>
              <a:spcAft>
                <a:spcPts val="0"/>
              </a:spcAft>
              <a:buFont typeface="Arial" pitchFamily="34" charset="0"/>
              <a:buChar char="•"/>
              <a:defRPr/>
            </a:pPr>
            <a:r>
              <a:rPr lang="en-US" sz="2400" dirty="0" smtClean="0">
                <a:solidFill>
                  <a:srgbClr val="002060"/>
                </a:solidFill>
                <a:latin typeface="+mn-lt"/>
              </a:rPr>
              <a:t>Printers</a:t>
            </a:r>
          </a:p>
          <a:p>
            <a:pPr marL="0" lvl="2" fontAlgn="auto">
              <a:spcBef>
                <a:spcPts val="0"/>
              </a:spcBef>
              <a:spcAft>
                <a:spcPts val="0"/>
              </a:spcAft>
              <a:defRPr/>
            </a:pPr>
            <a:r>
              <a:rPr lang="en-US" dirty="0" smtClean="0">
                <a:solidFill>
                  <a:srgbClr val="002060"/>
                </a:solidFill>
                <a:latin typeface="Arial" pitchFamily="34" charset="0"/>
                <a:cs typeface="Arial" pitchFamily="34" charset="0"/>
              </a:rPr>
              <a:t>  - power draw: 20-100 watts</a:t>
            </a:r>
          </a:p>
          <a:p>
            <a:pPr marL="0" lvl="2" fontAlgn="auto">
              <a:spcBef>
                <a:spcPts val="0"/>
              </a:spcBef>
              <a:spcAft>
                <a:spcPts val="0"/>
              </a:spcAft>
              <a:defRPr/>
            </a:pPr>
            <a:r>
              <a:rPr lang="en-US" dirty="0" smtClean="0">
                <a:solidFill>
                  <a:srgbClr val="002060"/>
                </a:solidFill>
                <a:latin typeface="Arial" pitchFamily="34" charset="0"/>
                <a:cs typeface="Arial" pitchFamily="34" charset="0"/>
              </a:rPr>
              <a:t>  - sleep: 11-25 watts</a:t>
            </a:r>
          </a:p>
          <a:p>
            <a:pPr marL="0" lvl="2" fontAlgn="auto">
              <a:spcBef>
                <a:spcPts val="0"/>
              </a:spcBef>
              <a:spcAft>
                <a:spcPts val="0"/>
              </a:spcAft>
              <a:defRPr/>
            </a:pPr>
            <a:r>
              <a:rPr lang="en-US" dirty="0" smtClean="0">
                <a:solidFill>
                  <a:srgbClr val="002060"/>
                </a:solidFill>
                <a:latin typeface="Arial" pitchFamily="34" charset="0"/>
                <a:cs typeface="Arial" pitchFamily="34" charset="0"/>
              </a:rPr>
              <a:t>  - typical use: </a:t>
            </a:r>
          </a:p>
          <a:p>
            <a:pPr marL="0" lvl="2" fontAlgn="auto">
              <a:spcBef>
                <a:spcPts val="0"/>
              </a:spcBef>
              <a:spcAft>
                <a:spcPts val="0"/>
              </a:spcAft>
              <a:defRPr/>
            </a:pPr>
            <a:r>
              <a:rPr lang="en-US" dirty="0" smtClean="0">
                <a:solidFill>
                  <a:srgbClr val="002060"/>
                </a:solidFill>
                <a:latin typeface="Arial" pitchFamily="34" charset="0"/>
                <a:cs typeface="Arial" pitchFamily="34" charset="0"/>
              </a:rPr>
              <a:t>     active:          1.5hrs/day</a:t>
            </a:r>
          </a:p>
          <a:p>
            <a:pPr marL="0" lvl="2" fontAlgn="auto">
              <a:spcBef>
                <a:spcPts val="0"/>
              </a:spcBef>
              <a:spcAft>
                <a:spcPts val="0"/>
              </a:spcAft>
              <a:defRPr/>
            </a:pPr>
            <a:r>
              <a:rPr lang="en-US" dirty="0" smtClean="0">
                <a:solidFill>
                  <a:srgbClr val="002060"/>
                </a:solidFill>
                <a:latin typeface="Arial" pitchFamily="34" charset="0"/>
                <a:cs typeface="Arial" pitchFamily="34" charset="0"/>
              </a:rPr>
              <a:t>     off:                14.5hrs/day</a:t>
            </a:r>
          </a:p>
          <a:p>
            <a:pPr marL="0" lvl="2" fontAlgn="auto">
              <a:spcBef>
                <a:spcPts val="0"/>
              </a:spcBef>
              <a:spcAft>
                <a:spcPts val="0"/>
              </a:spcAft>
              <a:defRPr/>
            </a:pPr>
            <a:r>
              <a:rPr lang="en-US" dirty="0" smtClean="0">
                <a:solidFill>
                  <a:srgbClr val="002060"/>
                </a:solidFill>
                <a:latin typeface="Arial" pitchFamily="34" charset="0"/>
                <a:cs typeface="Arial" pitchFamily="34" charset="0"/>
              </a:rPr>
              <a:t> </a:t>
            </a:r>
            <a:r>
              <a:rPr lang="en-US" dirty="0" smtClean="0">
                <a:solidFill>
                  <a:srgbClr val="FF0000"/>
                </a:solidFill>
                <a:latin typeface="Arial" pitchFamily="34" charset="0"/>
                <a:cs typeface="Arial" pitchFamily="34" charset="0"/>
              </a:rPr>
              <a:t>  - Should stay in stand-by mode</a:t>
            </a:r>
          </a:p>
          <a:p>
            <a:pPr marL="0" lvl="2" fontAlgn="auto">
              <a:spcBef>
                <a:spcPts val="0"/>
              </a:spcBef>
              <a:spcAft>
                <a:spcPts val="0"/>
              </a:spcAft>
              <a:buFont typeface="Arial" pitchFamily="34" charset="0"/>
              <a:buChar char="•"/>
              <a:defRPr/>
            </a:pPr>
            <a:endParaRPr lang="en-US" sz="2400" dirty="0" smtClean="0">
              <a:solidFill>
                <a:srgbClr val="002060"/>
              </a:solidFill>
              <a:latin typeface="+mn-lt"/>
            </a:endParaRPr>
          </a:p>
          <a:p>
            <a:pPr marL="0" lvl="2" fontAlgn="auto">
              <a:spcBef>
                <a:spcPts val="0"/>
              </a:spcBef>
              <a:spcAft>
                <a:spcPts val="0"/>
              </a:spcAft>
              <a:buFont typeface="Arial" pitchFamily="34" charset="0"/>
              <a:buChar char="•"/>
              <a:defRPr/>
            </a:pPr>
            <a:r>
              <a:rPr lang="en-US" sz="2400" dirty="0" smtClean="0">
                <a:solidFill>
                  <a:srgbClr val="002060"/>
                </a:solidFill>
                <a:latin typeface="+mn-lt"/>
              </a:rPr>
              <a:t> Monitors</a:t>
            </a:r>
          </a:p>
          <a:p>
            <a:pPr marL="0" lvl="2" fontAlgn="auto">
              <a:spcBef>
                <a:spcPts val="0"/>
              </a:spcBef>
              <a:spcAft>
                <a:spcPts val="0"/>
              </a:spcAft>
              <a:defRPr/>
            </a:pPr>
            <a:r>
              <a:rPr lang="en-US" dirty="0" smtClean="0">
                <a:solidFill>
                  <a:srgbClr val="002060"/>
                </a:solidFill>
              </a:rPr>
              <a:t>  - power draw: 75-120 watts</a:t>
            </a:r>
          </a:p>
          <a:p>
            <a:pPr marL="0" lvl="2" fontAlgn="auto">
              <a:spcBef>
                <a:spcPts val="0"/>
              </a:spcBef>
              <a:spcAft>
                <a:spcPts val="0"/>
              </a:spcAft>
              <a:defRPr/>
            </a:pPr>
            <a:r>
              <a:rPr lang="en-US" dirty="0" smtClean="0">
                <a:solidFill>
                  <a:srgbClr val="002060"/>
                </a:solidFill>
              </a:rPr>
              <a:t>  - sleep: 0-10 watts</a:t>
            </a:r>
          </a:p>
          <a:p>
            <a:pPr marL="0" lvl="2" fontAlgn="auto">
              <a:spcBef>
                <a:spcPts val="0"/>
              </a:spcBef>
              <a:spcAft>
                <a:spcPts val="0"/>
              </a:spcAft>
              <a:defRPr/>
            </a:pPr>
            <a:r>
              <a:rPr lang="en-US" dirty="0" smtClean="0">
                <a:solidFill>
                  <a:srgbClr val="002060"/>
                </a:solidFill>
              </a:rPr>
              <a:t>  - typical use: </a:t>
            </a:r>
          </a:p>
          <a:p>
            <a:pPr marL="0" lvl="2" fontAlgn="auto">
              <a:spcBef>
                <a:spcPts val="0"/>
              </a:spcBef>
              <a:spcAft>
                <a:spcPts val="0"/>
              </a:spcAft>
              <a:defRPr/>
            </a:pPr>
            <a:r>
              <a:rPr lang="en-US" dirty="0" smtClean="0">
                <a:solidFill>
                  <a:srgbClr val="002060"/>
                </a:solidFill>
              </a:rPr>
              <a:t>     active:          4hrs/day</a:t>
            </a:r>
          </a:p>
          <a:p>
            <a:pPr marL="0" lvl="2" fontAlgn="auto">
              <a:spcBef>
                <a:spcPts val="0"/>
              </a:spcBef>
              <a:spcAft>
                <a:spcPts val="0"/>
              </a:spcAft>
              <a:defRPr/>
            </a:pPr>
            <a:r>
              <a:rPr lang="en-US" dirty="0" smtClean="0">
                <a:solidFill>
                  <a:srgbClr val="002060"/>
                </a:solidFill>
              </a:rPr>
              <a:t>     off:                14.5hrs/day</a:t>
            </a:r>
          </a:p>
          <a:p>
            <a:pPr marL="0" lvl="2" fontAlgn="auto">
              <a:spcBef>
                <a:spcPts val="0"/>
              </a:spcBef>
              <a:spcAft>
                <a:spcPts val="0"/>
              </a:spcAft>
              <a:defRPr/>
            </a:pPr>
            <a:r>
              <a:rPr lang="en-US" dirty="0" smtClean="0">
                <a:solidFill>
                  <a:srgbClr val="002060"/>
                </a:solidFill>
              </a:rPr>
              <a:t> </a:t>
            </a:r>
            <a:r>
              <a:rPr lang="en-US" dirty="0" smtClean="0">
                <a:solidFill>
                  <a:srgbClr val="FF0000"/>
                </a:solidFill>
              </a:rPr>
              <a:t> - Can control to OFF</a:t>
            </a:r>
          </a:p>
          <a:p>
            <a:pPr marL="0" lvl="2" fontAlgn="auto">
              <a:spcBef>
                <a:spcPts val="0"/>
              </a:spcBef>
              <a:spcAft>
                <a:spcPts val="0"/>
              </a:spcAft>
              <a:buFont typeface="Arial" pitchFamily="34" charset="0"/>
              <a:buChar char="•"/>
              <a:defRPr/>
            </a:pPr>
            <a:endParaRPr lang="en-US" sz="1600" dirty="0">
              <a:solidFill>
                <a:srgbClr val="002060"/>
              </a:solidFill>
              <a:latin typeface="+mn-lt"/>
            </a:endParaRPr>
          </a:p>
        </p:txBody>
      </p:sp>
      <p:pic>
        <p:nvPicPr>
          <p:cNvPr id="4100" name="Picture 4" descr="C:\Documents and Settings\Xin Ai\My Documents\Xin_business\PEC_classes\StFYC_audit\Xin_pics\StFYC_xin2 004.jpg"/>
          <p:cNvPicPr>
            <a:picLocks noChangeAspect="1" noChangeArrowheads="1"/>
          </p:cNvPicPr>
          <p:nvPr/>
        </p:nvPicPr>
        <p:blipFill>
          <a:blip r:embed="rId2" cstate="print"/>
          <a:srcRect r="14820" b="14737"/>
          <a:stretch>
            <a:fillRect/>
          </a:stretch>
        </p:blipFill>
        <p:spPr bwMode="auto">
          <a:xfrm>
            <a:off x="5181600" y="1295400"/>
            <a:ext cx="2743200" cy="2057400"/>
          </a:xfrm>
          <a:prstGeom prst="rect">
            <a:avLst/>
          </a:prstGeom>
          <a:noFill/>
        </p:spPr>
      </p:pic>
      <p:pic>
        <p:nvPicPr>
          <p:cNvPr id="13" name="Picture 2"/>
          <p:cNvPicPr>
            <a:picLocks noChangeAspect="1" noChangeArrowheads="1"/>
          </p:cNvPicPr>
          <p:nvPr/>
        </p:nvPicPr>
        <p:blipFill>
          <a:blip r:embed="rId3" cstate="print"/>
          <a:srcRect l="67168" t="33077" r="4220" b="30000"/>
          <a:stretch>
            <a:fillRect/>
          </a:stretch>
        </p:blipFill>
        <p:spPr bwMode="auto">
          <a:xfrm>
            <a:off x="5562600" y="3505200"/>
            <a:ext cx="2438400" cy="234086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521" y="6248400"/>
            <a:ext cx="2084546" cy="369332"/>
          </a:xfrm>
          <a:prstGeom prst="rect">
            <a:avLst/>
          </a:prstGeom>
          <a:noFill/>
          <a:ln w="9525">
            <a:noFill/>
            <a:miter lim="800000"/>
            <a:headEnd/>
            <a:tailEnd/>
          </a:ln>
        </p:spPr>
        <p:txBody>
          <a:bodyPr wrap="none">
            <a:spAutoFit/>
          </a:bodyPr>
          <a:lstStyle/>
          <a:p>
            <a:pPr algn="ctr"/>
            <a:r>
              <a:rPr lang="en-US" dirty="0">
                <a:latin typeface="Calibri" pitchFamily="34" charset="0"/>
              </a:rPr>
              <a:t>Course No. ENRG </a:t>
            </a:r>
            <a:r>
              <a:rPr lang="en-US" dirty="0" smtClean="0">
                <a:latin typeface="Calibri" pitchFamily="34" charset="0"/>
              </a:rPr>
              <a:t>50</a:t>
            </a:r>
            <a:endParaRPr lang="en-US" dirty="0">
              <a:latin typeface="Calibri" pitchFamily="34" charset="0"/>
            </a:endParaRPr>
          </a:p>
        </p:txBody>
      </p:sp>
      <p:sp>
        <p:nvSpPr>
          <p:cNvPr id="8" name="TextBox 7"/>
          <p:cNvSpPr txBox="1"/>
          <p:nvPr/>
        </p:nvSpPr>
        <p:spPr>
          <a:xfrm>
            <a:off x="533400" y="381001"/>
            <a:ext cx="8229600" cy="492443"/>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2600" dirty="0" smtClean="0">
                <a:solidFill>
                  <a:srgbClr val="7030A0"/>
                </a:solidFill>
                <a:effectLst>
                  <a:outerShdw blurRad="38100" dist="38100" dir="2700000" algn="tl">
                    <a:srgbClr val="000000">
                      <a:alpha val="43137"/>
                    </a:srgbClr>
                  </a:outerShdw>
                </a:effectLst>
                <a:latin typeface="+mn-lt"/>
              </a:rPr>
              <a:t>Energy Star equipment</a:t>
            </a:r>
            <a:endParaRPr lang="en-US" sz="2600" dirty="0">
              <a:solidFill>
                <a:srgbClr val="7030A0"/>
              </a:solidFill>
              <a:effectLst>
                <a:outerShdw blurRad="38100" dist="38100" dir="2700000" algn="tl">
                  <a:srgbClr val="000000">
                    <a:alpha val="43137"/>
                  </a:srgbClr>
                </a:outerShdw>
              </a:effectLst>
              <a:latin typeface="+mn-lt"/>
            </a:endParaRPr>
          </a:p>
        </p:txBody>
      </p:sp>
      <p:sp>
        <p:nvSpPr>
          <p:cNvPr id="7176" name="Rectangle 9"/>
          <p:cNvSpPr>
            <a:spLocks noChangeArrowheads="1"/>
          </p:cNvSpPr>
          <p:nvPr/>
        </p:nvSpPr>
        <p:spPr bwMode="auto">
          <a:xfrm>
            <a:off x="533400" y="6324600"/>
            <a:ext cx="418890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7. Miscellaneous other energy use systems</a:t>
            </a:r>
            <a:endParaRPr lang="en-US" dirty="0">
              <a:solidFill>
                <a:srgbClr val="002060"/>
              </a:solidFill>
              <a:latin typeface="Calibri" pitchFamily="34" charset="0"/>
            </a:endParaRPr>
          </a:p>
        </p:txBody>
      </p:sp>
      <p:sp>
        <p:nvSpPr>
          <p:cNvPr id="12" name="TextBox 11"/>
          <p:cNvSpPr txBox="1"/>
          <p:nvPr/>
        </p:nvSpPr>
        <p:spPr>
          <a:xfrm>
            <a:off x="762000" y="1419285"/>
            <a:ext cx="3352800" cy="4524315"/>
          </a:xfrm>
          <a:prstGeom prst="rect">
            <a:avLst/>
          </a:prstGeom>
          <a:noFill/>
        </p:spPr>
        <p:txBody>
          <a:bodyPr wrap="square">
            <a:spAutoFit/>
          </a:bodyPr>
          <a:lstStyle/>
          <a:p>
            <a:pPr marL="0" lvl="2" fontAlgn="auto">
              <a:spcBef>
                <a:spcPts val="0"/>
              </a:spcBef>
              <a:spcAft>
                <a:spcPts val="0"/>
              </a:spcAft>
              <a:buFont typeface="Arial" pitchFamily="34" charset="0"/>
              <a:buChar char="•"/>
              <a:defRPr/>
            </a:pPr>
            <a:r>
              <a:rPr lang="en-US" sz="2400" dirty="0">
                <a:solidFill>
                  <a:srgbClr val="002060"/>
                </a:solidFill>
                <a:latin typeface="+mn-lt"/>
              </a:rPr>
              <a:t> </a:t>
            </a:r>
            <a:r>
              <a:rPr lang="en-US" sz="2400" dirty="0" smtClean="0">
                <a:solidFill>
                  <a:srgbClr val="002060"/>
                </a:solidFill>
                <a:latin typeface="+mn-lt"/>
              </a:rPr>
              <a:t>Clothes dryers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Clothes washers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Computer monitors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Copiers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Dehumidifiers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Dishwashers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Fax machines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Mailing machines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Printers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Room air cleaners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Scanners</a:t>
            </a:r>
          </a:p>
          <a:p>
            <a:pPr marL="0" lvl="2" fontAlgn="auto">
              <a:spcBef>
                <a:spcPts val="0"/>
              </a:spcBef>
              <a:spcAft>
                <a:spcPts val="0"/>
              </a:spcAft>
              <a:buFont typeface="Arial" pitchFamily="34" charset="0"/>
              <a:buChar char="•"/>
              <a:defRPr/>
            </a:pPr>
            <a:r>
              <a:rPr lang="en-US" sz="2400" dirty="0" smtClean="0">
                <a:solidFill>
                  <a:srgbClr val="002060"/>
                </a:solidFill>
                <a:latin typeface="+mn-lt"/>
              </a:rPr>
              <a:t> Water coolers</a:t>
            </a:r>
            <a:endParaRPr lang="en-US" sz="2400" dirty="0">
              <a:solidFill>
                <a:srgbClr val="002060"/>
              </a:solidFill>
              <a:latin typeface="+mn-lt"/>
            </a:endParaRPr>
          </a:p>
        </p:txBody>
      </p:sp>
      <p:pic>
        <p:nvPicPr>
          <p:cNvPr id="5122" name="Picture 2"/>
          <p:cNvPicPr>
            <a:picLocks noChangeAspect="1" noChangeArrowheads="1"/>
          </p:cNvPicPr>
          <p:nvPr/>
        </p:nvPicPr>
        <p:blipFill>
          <a:blip r:embed="rId2" cstate="print"/>
          <a:srcRect l="42529" t="13953" r="3448" b="6977"/>
          <a:stretch>
            <a:fillRect/>
          </a:stretch>
        </p:blipFill>
        <p:spPr bwMode="auto">
          <a:xfrm>
            <a:off x="4495799" y="1524000"/>
            <a:ext cx="3792071" cy="41148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9147</TotalTime>
  <Words>3232</Words>
  <Application>Microsoft Office PowerPoint</Application>
  <PresentationFormat>On-screen Show (4:3)</PresentationFormat>
  <Paragraphs>543</Paragraphs>
  <Slides>57</Slides>
  <Notes>4</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Xin Ai</dc:creator>
  <cp:lastModifiedBy>Xin Ai</cp:lastModifiedBy>
  <cp:revision>133</cp:revision>
  <dcterms:created xsi:type="dcterms:W3CDTF">2012-07-02T05:20:48Z</dcterms:created>
  <dcterms:modified xsi:type="dcterms:W3CDTF">2012-12-08T09:19:26Z</dcterms:modified>
</cp:coreProperties>
</file>