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30" r:id="rId3"/>
    <p:sldId id="258" r:id="rId4"/>
    <p:sldId id="331" r:id="rId5"/>
    <p:sldId id="338" r:id="rId6"/>
    <p:sldId id="334" r:id="rId7"/>
    <p:sldId id="340" r:id="rId8"/>
    <p:sldId id="339" r:id="rId9"/>
    <p:sldId id="341" r:id="rId10"/>
    <p:sldId id="342" r:id="rId11"/>
    <p:sldId id="336" r:id="rId12"/>
    <p:sldId id="363" r:id="rId13"/>
    <p:sldId id="346" r:id="rId14"/>
    <p:sldId id="347" r:id="rId15"/>
    <p:sldId id="345" r:id="rId16"/>
    <p:sldId id="366" r:id="rId17"/>
    <p:sldId id="367" r:id="rId18"/>
    <p:sldId id="368" r:id="rId19"/>
    <p:sldId id="369" r:id="rId20"/>
    <p:sldId id="370" r:id="rId21"/>
    <p:sldId id="364" r:id="rId22"/>
    <p:sldId id="343" r:id="rId23"/>
    <p:sldId id="344" r:id="rId24"/>
    <p:sldId id="332" r:id="rId25"/>
    <p:sldId id="277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71" r:id="rId34"/>
    <p:sldId id="333" r:id="rId35"/>
    <p:sldId id="335" r:id="rId36"/>
    <p:sldId id="372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825" autoAdjust="0"/>
  </p:normalViewPr>
  <p:slideViewPr>
    <p:cSldViewPr>
      <p:cViewPr>
        <p:scale>
          <a:sx n="100" d="100"/>
          <a:sy n="100" d="100"/>
        </p:scale>
        <p:origin x="-2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os.harvard.edu/fmo/building_maintenance/quincy_house_energy_audit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nergy.ca.gov/maps/serviceareas/natural_gas_detailed_service_areas.pdf" TargetMode="External"/><Relationship Id="rId4" Type="http://schemas.openxmlformats.org/officeDocument/2006/relationships/hyperlink" Target="http://www.energy.ca.gov/maps/serviceareas/CA_Electric_IOU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ge.com/tariffs/" TargetMode="External"/><Relationship Id="rId2" Type="http://schemas.openxmlformats.org/officeDocument/2006/relationships/hyperlink" Target="http://www.energy.ca.gov/maps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ge.com/tariffs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pge.com/tariffs/tm2/pdf/ELEC_SCHEDS_A-10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pge.com/tariffs/tm2/pdf/ELEC_SCHEDS_A-10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ge.com/includes/docs/pdfs/b2b/newgenerator/understandingyourbill_residential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pge.com/tariffs/tm2/pdf/ELEC_SCHEDS_A-10.pdf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pge.com/tariffs/GRS.S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pge.com/tariffs/tm2/pdf/GAS_SCHEDS_G-NR1.pdf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energy.ca.gov/maps/renewable/building_climate_zones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nergy.ca.gov/maps/renewable/Climate_Zones_by_City.pdf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home.comcast.net/~tureston2011/BES/Audit_Tool/10_CommonProblemsInEnergyAudits.pdf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rel.gov/docs/fy06osti/38601.pdf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Preparing an audit checklist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219200"/>
            <a:ext cx="76200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Steps to be taken during the energy audit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Data and information that should be collected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Existing measurement instrument and the data recorded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Required measurements during the energy audit and the list of parameters to be measured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Major equipment to be assessed in more detail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List of main components of the results section of the audit report, for guidance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Other major concerns and considerations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Collecting energy bills and available data/information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8486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12-36 months of utility bills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Building function and usage allocation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Climatic data for the period in which the auditing is conducted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Possible archived records with measurements from existing recorders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Architectural and engineering plans of the plant and its equipment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Status of energy management and any energy-saving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measures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implemented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General information about the plant (year of construction, ownership status, renovations, types of products, operation schedule, operating hours, scheduled shut-downs, etc.)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Collecting energy bills and available data/information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848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Building function and usage allocation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661035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" y="5943600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dirty="0" smtClean="0">
                <a:hlinkClick r:id="rId3"/>
              </a:rPr>
              <a:t>http://www.uos.harvard.edu/fmo/building_maintenance/quincy_house_energy_audit.pdf</a:t>
            </a:r>
            <a:endParaRPr lang="en-US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bill analysis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411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CA utility distribution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52600"/>
            <a:ext cx="3238924" cy="425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324307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932544" y="6096000"/>
            <a:ext cx="3581400" cy="228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hlinkClick r:id="rId4"/>
              </a:rPr>
              <a:t>http://www.energy.ca.gov/maps/serviceareas/CA_Electric_IOU.pdf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4572000" y="6112786"/>
            <a:ext cx="41148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5"/>
              </a:rPr>
              <a:t>http://www.energy.ca.gov/maps/serviceareas/natural_gas_detailed_service_areas.pdf</a:t>
            </a:r>
            <a:endParaRPr lang="en-US" sz="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Electric rates &amp; charges (PG&amp;E)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330404"/>
            <a:ext cx="77724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Fixed and variable costs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Rate schedule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Season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Demand charge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TOU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Energy charge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PF charge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Credits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More Utility info: </a:t>
            </a:r>
            <a:r>
              <a:rPr lang="en-US" sz="2400" dirty="0" smtClean="0">
                <a:hlinkClick r:id="rId2"/>
              </a:rPr>
              <a:t>http://www.energy.ca.gov/maps/</a:t>
            </a: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4800" y="3886200"/>
            <a:ext cx="3429000" cy="914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Calculate energy use per day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  </a:t>
            </a:r>
            <a:r>
              <a:rPr lang="en-US" dirty="0" smtClean="0">
                <a:solidFill>
                  <a:srgbClr val="009900"/>
                </a:solidFill>
              </a:rPr>
              <a:t>- electricity: kWh/day</a:t>
            </a:r>
          </a:p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- natural gas: </a:t>
            </a:r>
            <a:r>
              <a:rPr lang="en-US" dirty="0" err="1" smtClean="0">
                <a:solidFill>
                  <a:srgbClr val="FF0000"/>
                </a:solidFill>
              </a:rPr>
              <a:t>therms</a:t>
            </a:r>
            <a:r>
              <a:rPr lang="en-US" dirty="0" smtClean="0">
                <a:solidFill>
                  <a:srgbClr val="FF0000"/>
                </a:solidFill>
              </a:rPr>
              <a:t>/day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0" y="2438400"/>
            <a:ext cx="4191000" cy="9233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Check the utility’s updated tariff sheet!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 PG&amp;E: </a:t>
            </a:r>
            <a:r>
              <a:rPr lang="en-US" dirty="0" smtClean="0">
                <a:solidFill>
                  <a:srgbClr val="002060"/>
                </a:solidFill>
                <a:hlinkClick r:id="rId3"/>
              </a:rPr>
              <a:t>http://www.pge.com/tariffs/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 A separate course about utility rates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– Electric rate schedules (partial)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26875" t="11000" r="31875" b="4000"/>
          <a:stretch>
            <a:fillRect/>
          </a:stretch>
        </p:blipFill>
        <p:spPr bwMode="auto">
          <a:xfrm>
            <a:off x="914400" y="1143000"/>
            <a:ext cx="390502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953000" y="5715000"/>
            <a:ext cx="3655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PG&amp;E: </a:t>
            </a:r>
            <a:r>
              <a:rPr lang="en-US" dirty="0" smtClean="0">
                <a:solidFill>
                  <a:srgbClr val="002060"/>
                </a:solidFill>
                <a:hlinkClick r:id="rId3"/>
              </a:rPr>
              <a:t>http://www.pge.com/tariffs/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rate schedule demo - A10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58674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http://www.pge.com/tariffs/tm2/pdf/ELEC_SCHEDS_A-10.pdf</a:t>
            </a:r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 l="14375" t="18000" r="5000" b="10000"/>
          <a:stretch>
            <a:fillRect/>
          </a:stretch>
        </p:blipFill>
        <p:spPr bwMode="auto">
          <a:xfrm>
            <a:off x="609600" y="1219200"/>
            <a:ext cx="8077200" cy="450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rate schedule demo - A10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44196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http://www.pge.com/tariffs/tm2/pdf/ELEC_SCHEDS_A-10.pdf</a:t>
            </a:r>
            <a:endParaRPr lang="en-US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 l="16307" t="16000" r="15739" b="38000"/>
          <a:stretch>
            <a:fillRect/>
          </a:stretch>
        </p:blipFill>
        <p:spPr bwMode="auto">
          <a:xfrm>
            <a:off x="609600" y="1066800"/>
            <a:ext cx="7924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8200" y="51816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Reading link: Understanding your bill</a:t>
            </a:r>
          </a:p>
          <a:p>
            <a:r>
              <a:rPr lang="en-US" dirty="0" smtClean="0">
                <a:hlinkClick r:id="rId4"/>
              </a:rPr>
              <a:t>http://www.pge.com/includes/docs/pdfs/b2b/newgenerator/understandingyourbill_residential.pdf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rate schedule demo - A10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5867400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http://www.pge.com/tariffs/tm2/pdf/ELEC_SCHEDS_A-10.pdf</a:t>
            </a:r>
            <a:endParaRPr lang="en-US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 l="16875" t="15000" r="14375" b="28000"/>
          <a:stretch>
            <a:fillRect/>
          </a:stretch>
        </p:blipFill>
        <p:spPr bwMode="auto">
          <a:xfrm>
            <a:off x="381000" y="1295400"/>
            <a:ext cx="8382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– Gas rate schedules (partial)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10200" y="54864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http://www.pge.com/tariffs/GRS.SHTML#GRS</a:t>
            </a:r>
            <a:endParaRPr lang="en-US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 l="26875" t="12000" r="31875" b="7000"/>
          <a:stretch>
            <a:fillRect/>
          </a:stretch>
        </p:blipFill>
        <p:spPr bwMode="auto">
          <a:xfrm>
            <a:off x="762000" y="1143000"/>
            <a:ext cx="41599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D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Developing the scope of work in a commercial building audit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Objectives of the audit, including needed data and resources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Assessment management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Responsibilities of audit team members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rate schedule demo – G-NR1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59436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http://www.pge.com/tariffs/tm2/pdf/GAS_SCHEDS_G-NR1.pdf</a:t>
            </a:r>
            <a:endParaRPr lang="en-US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 l="16250" t="16000" r="13125" b="10000"/>
          <a:stretch>
            <a:fillRect/>
          </a:stretch>
        </p:blipFill>
        <p:spPr bwMode="auto">
          <a:xfrm>
            <a:off x="1143000" y="1295400"/>
            <a:ext cx="7010400" cy="459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building climate zones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143000"/>
            <a:ext cx="358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http://www.energy.ca.gov/maps/renewable/building_climate_zones.html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 l="14375" t="21462" r="43750" b="4000"/>
          <a:stretch>
            <a:fillRect/>
          </a:stretch>
        </p:blipFill>
        <p:spPr bwMode="auto">
          <a:xfrm>
            <a:off x="4114800" y="1295399"/>
            <a:ext cx="4419600" cy="491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447800" y="2023170"/>
            <a:ext cx="220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CZ 1: Arcata</a:t>
            </a:r>
            <a:br>
              <a:rPr lang="en-US" sz="1400" dirty="0" smtClean="0"/>
            </a:br>
            <a:r>
              <a:rPr lang="en-US" sz="1400" dirty="0" smtClean="0"/>
              <a:t>CZ 2: Santa Rosa</a:t>
            </a:r>
            <a:br>
              <a:rPr lang="en-US" sz="1400" dirty="0" smtClean="0"/>
            </a:br>
            <a:r>
              <a:rPr lang="en-US" sz="1400" dirty="0" smtClean="0"/>
              <a:t>CZ 3: Oakland</a:t>
            </a:r>
            <a:br>
              <a:rPr lang="en-US" sz="1400" dirty="0" smtClean="0"/>
            </a:br>
            <a:r>
              <a:rPr lang="en-US" sz="1400" dirty="0" smtClean="0"/>
              <a:t>CZ 4: Sunnyvale</a:t>
            </a:r>
            <a:br>
              <a:rPr lang="en-US" sz="1400" dirty="0" smtClean="0"/>
            </a:br>
            <a:r>
              <a:rPr lang="en-US" sz="1400" dirty="0" smtClean="0"/>
              <a:t>CZ 5: Santa Maria</a:t>
            </a:r>
            <a:br>
              <a:rPr lang="en-US" sz="1400" dirty="0" smtClean="0"/>
            </a:br>
            <a:r>
              <a:rPr lang="en-US" sz="1400" dirty="0" smtClean="0"/>
              <a:t>CZ 6: Los Angeles</a:t>
            </a:r>
            <a:br>
              <a:rPr lang="en-US" sz="1400" dirty="0" smtClean="0"/>
            </a:br>
            <a:r>
              <a:rPr lang="en-US" sz="1400" dirty="0" smtClean="0"/>
              <a:t>CZ 7: San Diego</a:t>
            </a:r>
            <a:br>
              <a:rPr lang="en-US" sz="1400" dirty="0" smtClean="0"/>
            </a:br>
            <a:r>
              <a:rPr lang="en-US" sz="1400" dirty="0" smtClean="0"/>
              <a:t>CZ 8: El Toro</a:t>
            </a:r>
            <a:br>
              <a:rPr lang="en-US" sz="1400" dirty="0" smtClean="0"/>
            </a:br>
            <a:r>
              <a:rPr lang="en-US" sz="1400" dirty="0" smtClean="0"/>
              <a:t>CZ 9: Pasadena</a:t>
            </a:r>
            <a:br>
              <a:rPr lang="en-US" sz="1400" dirty="0" smtClean="0"/>
            </a:br>
            <a:r>
              <a:rPr lang="en-US" sz="1400" dirty="0" smtClean="0"/>
              <a:t>CZ10: Riverside</a:t>
            </a:r>
            <a:br>
              <a:rPr lang="en-US" sz="1400" dirty="0" smtClean="0"/>
            </a:br>
            <a:r>
              <a:rPr lang="en-US" sz="1400" dirty="0" smtClean="0"/>
              <a:t>CZ11: Red Bluff</a:t>
            </a:r>
            <a:br>
              <a:rPr lang="en-US" sz="1400" dirty="0" smtClean="0"/>
            </a:br>
            <a:r>
              <a:rPr lang="en-US" sz="1400" dirty="0" smtClean="0"/>
              <a:t>CZ12: Sacramento</a:t>
            </a:r>
            <a:br>
              <a:rPr lang="en-US" sz="1400" dirty="0" smtClean="0"/>
            </a:br>
            <a:r>
              <a:rPr lang="en-US" sz="1400" dirty="0" smtClean="0"/>
              <a:t>CZ13: Fresno</a:t>
            </a:r>
            <a:br>
              <a:rPr lang="en-US" sz="1400" dirty="0" smtClean="0"/>
            </a:br>
            <a:r>
              <a:rPr lang="en-US" sz="1400" dirty="0" smtClean="0"/>
              <a:t>CZ14: China Lake</a:t>
            </a:r>
            <a:br>
              <a:rPr lang="en-US" sz="1400" dirty="0" smtClean="0"/>
            </a:br>
            <a:r>
              <a:rPr lang="en-US" sz="1400" dirty="0" smtClean="0"/>
              <a:t>CZ15: El Centro</a:t>
            </a:r>
            <a:br>
              <a:rPr lang="en-US" sz="1400" dirty="0" smtClean="0"/>
            </a:br>
            <a:r>
              <a:rPr lang="en-US" sz="1400" dirty="0" smtClean="0"/>
              <a:t>CZ16: Mount Shasta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685800" y="56388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http://www.energy.ca.gov/maps/renewable/Climate_Zones_by_City.pdf</a:t>
            </a:r>
            <a:endParaRPr lang="en-US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1752600"/>
            <a:ext cx="70104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Assuming you are going to audit the college building, generate a questionnaire to collect needed data &amp; information.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Initial walk-through visit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330404"/>
            <a:ext cx="78486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Meet with executive, energy and/or facility manager(s)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Interview facility staff if necessary and possible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Become familiar with the facility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Establish a common understanding of the audit process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Observe the existing control strategies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Determine the processes that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will need a detailed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audit later</a:t>
            </a: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Developing the scope of work in a commercial building audit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Objectives of the audit, including needed data and resources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2. Assessment management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Responsibilities of audit team members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Assessment management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20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preliminary  walk-through, analysis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instrument inventory and functions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collect / monitor  usage data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analyzing energy use patterns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Benchmarking and comparative analysis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Identifying energy efficiency potentials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Cost benefit analysis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Instrument inventory and functions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2000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Demo: Motor inventory 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Site ID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Motor application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Motor location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Maker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Model#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Size (HP)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Name plate speed (RPM)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Measured speed (RPM)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% full-load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efficiency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Motor kW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% on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Operation hours/yr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Analyst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Collect/monitor usage data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20000" cy="4755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i="1" dirty="0" smtClean="0">
                <a:solidFill>
                  <a:srgbClr val="002060"/>
                </a:solidFill>
                <a:latin typeface="+mn-lt"/>
              </a:rPr>
              <a:t>The data collection is carefully matched to the goals of the analysis and the study questions to avoid the common pitfalls of too </a:t>
            </a:r>
            <a:r>
              <a:rPr lang="en-US" sz="2400" i="1" dirty="0" smtClean="0">
                <a:solidFill>
                  <a:srgbClr val="002060"/>
                </a:solidFill>
                <a:latin typeface="+mn-lt"/>
              </a:rPr>
              <a:t>little </a:t>
            </a:r>
            <a:r>
              <a:rPr lang="en-US" sz="2400" i="1" dirty="0" smtClean="0">
                <a:solidFill>
                  <a:srgbClr val="002060"/>
                </a:solidFill>
                <a:latin typeface="+mn-lt"/>
              </a:rPr>
              <a:t>or </a:t>
            </a:r>
            <a:r>
              <a:rPr lang="en-US" sz="2400" i="1" dirty="0" smtClean="0">
                <a:solidFill>
                  <a:srgbClr val="002060"/>
                </a:solidFill>
                <a:latin typeface="+mn-lt"/>
              </a:rPr>
              <a:t>too much data</a:t>
            </a:r>
            <a:r>
              <a:rPr lang="en-US" sz="2400" i="1" dirty="0" smtClean="0">
                <a:solidFill>
                  <a:srgbClr val="002060"/>
                </a:solidFill>
                <a:latin typeface="+mn-lt"/>
              </a:rPr>
              <a:t>.</a:t>
            </a:r>
          </a:p>
          <a:p>
            <a:endParaRPr lang="en-US" sz="2400" i="1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A. Select performance metrics to be measured.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B. Identify data required for each metric.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C. Specify physical location of each measurement.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D. Specify frequency of each measurement.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E. Specify measurement equipment.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F. Determine practicality of measurements.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G. Estimate cost of DAS equipment and operation.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H. Calculate uncertainty of measurements.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I. Resolve cost and uncertainty with expectations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 performance metrics to be measured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NREL Tier 2 measurement planning forms: </a:t>
            </a: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676401"/>
          <a:ext cx="7696199" cy="450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63"/>
                <a:gridCol w="2960137"/>
                <a:gridCol w="762000"/>
                <a:gridCol w="838200"/>
                <a:gridCol w="762000"/>
                <a:gridCol w="1066800"/>
                <a:gridCol w="914399"/>
              </a:tblGrid>
              <a:tr h="50875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Performance Metric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Neces-sary</a:t>
                      </a:r>
                      <a:r>
                        <a:rPr lang="en-US" sz="1400" dirty="0" smtClean="0"/>
                        <a:t>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Measurement/ Source</a:t>
                      </a:r>
                      <a:r>
                        <a:rPr lang="en-US" sz="1400" baseline="0" dirty="0" smtClean="0"/>
                        <a:t> of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Record Freq.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Measure</a:t>
                      </a:r>
                      <a:r>
                        <a:rPr lang="en-US" sz="1400" baseline="0" dirty="0" smtClean="0"/>
                        <a:t>ment equipment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2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Gross interior floor area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Functional Area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Installed lighting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Plug-in lighting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Façade lighting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 lighting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Heating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Cooling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Air distribution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Cold storage transfer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 performance metrics to be measured –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ctnd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NREL Tier 2 measurement planning forms: </a:t>
            </a: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676401"/>
          <a:ext cx="7696199" cy="450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63"/>
                <a:gridCol w="2960137"/>
                <a:gridCol w="762000"/>
                <a:gridCol w="838200"/>
                <a:gridCol w="762000"/>
                <a:gridCol w="1066800"/>
                <a:gridCol w="914399"/>
              </a:tblGrid>
              <a:tr h="50875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Performance Metric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Neces-sary</a:t>
                      </a:r>
                      <a:r>
                        <a:rPr lang="en-US" sz="1400" dirty="0" smtClean="0"/>
                        <a:t>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Measurement/ Source</a:t>
                      </a:r>
                      <a:r>
                        <a:rPr lang="en-US" sz="1400" baseline="0" dirty="0" smtClean="0"/>
                        <a:t> of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Record Freq.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Measure</a:t>
                      </a:r>
                      <a:r>
                        <a:rPr lang="en-US" sz="1400" baseline="0" dirty="0" smtClean="0"/>
                        <a:t>ment equipment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2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Other HVAC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HVAC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DHW</a:t>
                      </a:r>
                      <a:r>
                        <a:rPr lang="en-US" sz="1400" baseline="0" dirty="0" smtClean="0"/>
                        <a:t>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DHW load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DHW system</a:t>
                      </a:r>
                      <a:r>
                        <a:rPr lang="en-US" sz="1400" baseline="0" dirty="0" smtClean="0"/>
                        <a:t> efficiency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Plug loads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People-Mover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Other building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</a:t>
                      </a:r>
                      <a:r>
                        <a:rPr lang="en-US" sz="1400" baseline="0" dirty="0" smtClean="0"/>
                        <a:t>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 energy use intensity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Developing the scope of work in a commercial building audit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1. Objectives of the audit, including needed data and resources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2. Assessment management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3. Responsibilities of audit team members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 performance metrics to be measured –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ctnd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NREL Tier 2 measurement planning forms: </a:t>
            </a: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676401"/>
          <a:ext cx="7696199" cy="450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63"/>
                <a:gridCol w="2960137"/>
                <a:gridCol w="762000"/>
                <a:gridCol w="838200"/>
                <a:gridCol w="762000"/>
                <a:gridCol w="1066800"/>
                <a:gridCol w="914399"/>
              </a:tblGrid>
              <a:tr h="50875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Performance Metric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Neces-sary</a:t>
                      </a:r>
                      <a:r>
                        <a:rPr lang="en-US" sz="1400" dirty="0" smtClean="0"/>
                        <a:t>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Measurement/ Source</a:t>
                      </a:r>
                      <a:r>
                        <a:rPr lang="en-US" sz="1400" baseline="0" dirty="0" smtClean="0"/>
                        <a:t> of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Record Freq.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Measure</a:t>
                      </a:r>
                      <a:r>
                        <a:rPr lang="en-US" sz="1400" baseline="0" dirty="0" smtClean="0"/>
                        <a:t>ment equipment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2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 purchased energy 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monthly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Building purchased energy cost intensity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annually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</a:t>
                      </a:r>
                      <a:r>
                        <a:rPr lang="en-US" sz="1400" baseline="0" dirty="0" smtClean="0"/>
                        <a:t> electrical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monthly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 electrical demand</a:t>
                      </a:r>
                      <a:r>
                        <a:rPr lang="en-US" sz="1400" baseline="0" dirty="0" smtClean="0"/>
                        <a:t> intensity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Process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Outdoor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Cogeneration fuel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Cogeneration electrical energy output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Cogeneration thermal energy output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Cogeneration losses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 performance metrics to be measured –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ctnd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NREL Tier 2 measurement planning forms: </a:t>
            </a: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676401"/>
          <a:ext cx="7696199" cy="450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63"/>
                <a:gridCol w="2960137"/>
                <a:gridCol w="762000"/>
                <a:gridCol w="838200"/>
                <a:gridCol w="762000"/>
                <a:gridCol w="1066800"/>
                <a:gridCol w="914399"/>
              </a:tblGrid>
              <a:tr h="50875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Performance Metric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Neces-sary</a:t>
                      </a:r>
                      <a:r>
                        <a:rPr lang="en-US" sz="1400" dirty="0" smtClean="0"/>
                        <a:t>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Measurement/ Source</a:t>
                      </a:r>
                      <a:r>
                        <a:rPr lang="en-US" sz="1400" baseline="0" dirty="0" smtClean="0"/>
                        <a:t> of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Record Freq.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Measure</a:t>
                      </a:r>
                      <a:r>
                        <a:rPr lang="en-US" sz="1400" baseline="0" dirty="0" smtClean="0"/>
                        <a:t>ment equipment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2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PV energy production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 energy production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Other electrical energy production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Electrical</a:t>
                      </a:r>
                      <a:r>
                        <a:rPr lang="en-US" sz="1400" baseline="0" dirty="0" smtClean="0"/>
                        <a:t> generation system losses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Thermal energy production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Produced energy storage transfer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Facility energy production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facility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 facility energy use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 facility purchased energy 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Select performance metrics to be measured –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ctnd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NREL Tier 2 measurement planning forms: </a:t>
            </a:r>
            <a:r>
              <a:rPr lang="en-US" sz="1600" dirty="0" smtClean="0">
                <a:hlinkClick r:id="rId2"/>
              </a:rPr>
              <a:t>http://www.nrel.gov/docs/fy06osti/38601.pdf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676401"/>
          <a:ext cx="7696199" cy="450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63"/>
                <a:gridCol w="2960137"/>
                <a:gridCol w="762000"/>
                <a:gridCol w="838200"/>
                <a:gridCol w="762000"/>
                <a:gridCol w="1066800"/>
                <a:gridCol w="914399"/>
              </a:tblGrid>
              <a:tr h="508758"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Performance Metric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err="1" smtClean="0"/>
                        <a:t>Neces-sary</a:t>
                      </a:r>
                      <a:r>
                        <a:rPr lang="en-US" sz="1400" dirty="0" smtClean="0"/>
                        <a:t>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Measurement/ Source</a:t>
                      </a:r>
                      <a:r>
                        <a:rPr lang="en-US" sz="1400" baseline="0" dirty="0" smtClean="0"/>
                        <a:t> of data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 smtClean="0"/>
                        <a:t>Record Freq.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Measure</a:t>
                      </a:r>
                      <a:r>
                        <a:rPr lang="en-US" sz="1400" baseline="0" dirty="0" smtClean="0"/>
                        <a:t>ment equipment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2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facility</a:t>
                      </a:r>
                      <a:r>
                        <a:rPr lang="en-US" sz="1400" baseline="0" dirty="0" smtClean="0"/>
                        <a:t> electrical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monthly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 facility electrical 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monthly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 facility load factor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monthly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Indoor zone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Outdoor</a:t>
                      </a:r>
                      <a:r>
                        <a:rPr lang="en-US" sz="1400" baseline="0" dirty="0" smtClean="0"/>
                        <a:t> ambient temperature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User-defined</a:t>
                      </a:r>
                      <a:r>
                        <a:rPr lang="en-US" sz="1400" baseline="0" dirty="0" smtClean="0"/>
                        <a:t> metrics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559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Common problems in Energy Audits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15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Assessment management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143000"/>
            <a:ext cx="8077200" cy="380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hlinkClick r:id="rId2"/>
              </a:rPr>
              <a:t>http://home.comcast.net/~tureston2011/BES/Audit_Tool/10_CommonProblemsInEnergyAudits.pdf</a:t>
            </a:r>
            <a:endParaRPr lang="en-US" sz="1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 l="33750" t="36000" r="11250" b="15000"/>
          <a:stretch>
            <a:fillRect/>
          </a:stretch>
        </p:blipFill>
        <p:spPr bwMode="auto">
          <a:xfrm>
            <a:off x="838200" y="1752600"/>
            <a:ext cx="7526694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Developing the scope of work in a commercial building audit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Objectives of the audit, including needed data and resources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Assessment management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Responsibilities of audit team members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Responsibilities of audit team members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1223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Responsibilities of audit team members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9248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Project manager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communicate with customers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plan and keep the project on track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organize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installation of 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data-loggers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and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data collection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integrate EEMs and report together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write executive summary and summarize financial section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Responsibilities of audit team members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1223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Responsibilities of audit team members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924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Lighting analysis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HVAC systems and controls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This area is highly technical; well-trained personnel are essential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Building envelope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Civil engineering and architecture background are preferred.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Simulation analysis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Other specialties: such as kitchen EE experts for restaurants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105400"/>
            <a:ext cx="7467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One may conduct more than </a:t>
            </a:r>
            <a:r>
              <a:rPr lang="en-US" smtClean="0">
                <a:solidFill>
                  <a:srgbClr val="C00000"/>
                </a:solidFill>
              </a:rPr>
              <a:t>one </a:t>
            </a:r>
            <a:r>
              <a:rPr lang="en-US" smtClean="0">
                <a:solidFill>
                  <a:srgbClr val="C00000"/>
                </a:solidFill>
              </a:rPr>
              <a:t>task.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Each one needs to finish analysis and writing for his/her own sections.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Developing the scope of work in a commercial building audit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1. Objectives of the audit, including needed data and resources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Assessment management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Responsibilities of audit team members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Objectives of the audit, including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needed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data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&amp;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resources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5029200"/>
            <a:ext cx="3699795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hlinkClick r:id="rId2"/>
              </a:rPr>
              <a:t>http://www.nrel.gov/docs/fy06osti/38601.pdf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86" y="1219200"/>
            <a:ext cx="7790914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Before starting the audit, define the audit criteria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1295400"/>
            <a:ext cx="5334000" cy="3962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Audit objectives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Audit type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Audit methodology and standards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Staff involvement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Site or utility boundary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Timeline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Reporting requirements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Audit objectives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848600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Objectives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understand how energy is used within the facility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find opportunities for improvement and energy saving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evaluate the effectiveness of an energy efficiency project or program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Available resources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data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1219200"/>
            <a:ext cx="7010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Staff and experience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Time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Tools and software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The budget for conducting the energy audit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Government or utility incentive programs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28935"/>
            <a:ext cx="76200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Make an audit plan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61021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Objectives of the audit, including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needed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data and resources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219200"/>
            <a:ext cx="7620000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Scope of the audit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customer’s expectations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building function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typical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EEMs for similar facilities and businesses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Time of the audit and its duration, milestone for each step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Elements of the audit that have a high priority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Responsibilities and tasks of each audit team member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Format of the audit report and its outline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11252</TotalTime>
  <Words>2352</Words>
  <Application>Microsoft Office PowerPoint</Application>
  <PresentationFormat>On-screen Show (4:3)</PresentationFormat>
  <Paragraphs>498</Paragraphs>
  <Slides>36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Wendy L. Miller</cp:lastModifiedBy>
  <cp:revision>101</cp:revision>
  <dcterms:created xsi:type="dcterms:W3CDTF">2012-07-02T05:20:48Z</dcterms:created>
  <dcterms:modified xsi:type="dcterms:W3CDTF">2012-10-24T18:41:43Z</dcterms:modified>
</cp:coreProperties>
</file>