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56" r:id="rId2"/>
    <p:sldId id="370" r:id="rId3"/>
    <p:sldId id="258" r:id="rId4"/>
    <p:sldId id="330" r:id="rId5"/>
    <p:sldId id="334" r:id="rId6"/>
    <p:sldId id="339" r:id="rId7"/>
    <p:sldId id="335" r:id="rId8"/>
    <p:sldId id="340" r:id="rId9"/>
    <p:sldId id="346" r:id="rId10"/>
    <p:sldId id="347" r:id="rId11"/>
    <p:sldId id="352" r:id="rId12"/>
    <p:sldId id="331" r:id="rId13"/>
    <p:sldId id="277" r:id="rId14"/>
    <p:sldId id="354" r:id="rId15"/>
    <p:sldId id="355" r:id="rId16"/>
    <p:sldId id="356" r:id="rId17"/>
    <p:sldId id="357" r:id="rId18"/>
    <p:sldId id="358" r:id="rId19"/>
    <p:sldId id="359" r:id="rId20"/>
    <p:sldId id="360" r:id="rId21"/>
    <p:sldId id="361" r:id="rId22"/>
    <p:sldId id="362" r:id="rId23"/>
    <p:sldId id="366" r:id="rId24"/>
    <p:sldId id="363" r:id="rId25"/>
    <p:sldId id="364" r:id="rId26"/>
    <p:sldId id="365" r:id="rId27"/>
    <p:sldId id="332" r:id="rId28"/>
    <p:sldId id="337" r:id="rId29"/>
    <p:sldId id="382" r:id="rId30"/>
    <p:sldId id="383" r:id="rId31"/>
    <p:sldId id="384" r:id="rId32"/>
    <p:sldId id="369" r:id="rId33"/>
    <p:sldId id="367" r:id="rId34"/>
    <p:sldId id="368" r:id="rId35"/>
    <p:sldId id="333" r:id="rId36"/>
    <p:sldId id="338" r:id="rId37"/>
    <p:sldId id="378" r:id="rId38"/>
    <p:sldId id="379" r:id="rId39"/>
    <p:sldId id="380" r:id="rId40"/>
    <p:sldId id="381" r:id="rId41"/>
    <p:sldId id="371" r:id="rId42"/>
    <p:sldId id="372" r:id="rId43"/>
    <p:sldId id="375" r:id="rId44"/>
    <p:sldId id="374" r:id="rId45"/>
    <p:sldId id="376" r:id="rId46"/>
    <p:sldId id="377" r:id="rId4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6644" autoAdjust="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3FDA76-0272-4E67-B0FC-6A1C779C73CF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2C3713-6C58-484A-832B-27798C4A7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5221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2A57C48-6032-4B84-9EF5-EB6F5603C77F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A7E6FF-495B-49EC-8C49-7D1773408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759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CPUC-California Public Utilities Commission</a:t>
            </a:r>
          </a:p>
          <a:p>
            <a:endParaRPr lang="en-US" dirty="0" smtClean="0"/>
          </a:p>
          <a:p>
            <a:r>
              <a:rPr lang="en-US" dirty="0" smtClean="0"/>
              <a:t>IOU- </a:t>
            </a:r>
            <a:r>
              <a:rPr lang="en-US" smtClean="0"/>
              <a:t>Investor-owned</a:t>
            </a:r>
            <a:r>
              <a:rPr lang="en-US" baseline="0" smtClean="0"/>
              <a:t> utility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CPUC-California Public Utilities Commission</a:t>
            </a:r>
          </a:p>
          <a:p>
            <a:endParaRPr lang="en-US" dirty="0" smtClean="0"/>
          </a:p>
          <a:p>
            <a:r>
              <a:rPr lang="en-US" dirty="0" smtClean="0"/>
              <a:t>IOU- </a:t>
            </a:r>
            <a:r>
              <a:rPr lang="en-US" smtClean="0"/>
              <a:t>Investor-owned</a:t>
            </a:r>
            <a:r>
              <a:rPr lang="en-US" baseline="0" smtClean="0"/>
              <a:t> utility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CPUC-California Public Utilities Commission</a:t>
            </a:r>
          </a:p>
          <a:p>
            <a:endParaRPr lang="en-US" dirty="0" smtClean="0"/>
          </a:p>
          <a:p>
            <a:r>
              <a:rPr lang="en-US" dirty="0" smtClean="0"/>
              <a:t>IOU- </a:t>
            </a:r>
            <a:r>
              <a:rPr lang="en-US" smtClean="0"/>
              <a:t>Investor-owned</a:t>
            </a:r>
            <a:r>
              <a:rPr lang="en-US" baseline="0" smtClean="0"/>
              <a:t> utility</a:t>
            </a: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CPUC-California Public Utilities Commission</a:t>
            </a:r>
          </a:p>
          <a:p>
            <a:endParaRPr lang="en-US" dirty="0" smtClean="0"/>
          </a:p>
          <a:p>
            <a:r>
              <a:rPr lang="en-US" dirty="0" smtClean="0"/>
              <a:t>IOU- </a:t>
            </a:r>
            <a:r>
              <a:rPr lang="en-US" smtClean="0"/>
              <a:t>Investor-owned</a:t>
            </a:r>
            <a:r>
              <a:rPr lang="en-US" baseline="0" smtClean="0"/>
              <a:t> utility</a:t>
            </a:r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CPUC-California Public Utilities Commission</a:t>
            </a:r>
          </a:p>
          <a:p>
            <a:endParaRPr lang="en-US" dirty="0" smtClean="0"/>
          </a:p>
          <a:p>
            <a:r>
              <a:rPr lang="en-US" dirty="0" smtClean="0"/>
              <a:t>IOU- </a:t>
            </a:r>
            <a:r>
              <a:rPr lang="en-US" smtClean="0"/>
              <a:t>Investor-owned</a:t>
            </a:r>
            <a:r>
              <a:rPr lang="en-US" baseline="0" smtClean="0"/>
              <a:t> utility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CPUC-California Public Utilities Commission</a:t>
            </a:r>
          </a:p>
          <a:p>
            <a:endParaRPr lang="en-US" dirty="0" smtClean="0"/>
          </a:p>
          <a:p>
            <a:r>
              <a:rPr lang="en-US" dirty="0" smtClean="0"/>
              <a:t>IOU- </a:t>
            </a:r>
            <a:r>
              <a:rPr lang="en-US" smtClean="0"/>
              <a:t>Investor-owned</a:t>
            </a:r>
            <a:r>
              <a:rPr lang="en-US" baseline="0" smtClean="0"/>
              <a:t> utility</a:t>
            </a: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CPUC-California Public Utilities Commission</a:t>
            </a:r>
          </a:p>
          <a:p>
            <a:endParaRPr lang="en-US" dirty="0" smtClean="0"/>
          </a:p>
          <a:p>
            <a:r>
              <a:rPr lang="en-US" dirty="0" smtClean="0"/>
              <a:t>IOU- </a:t>
            </a:r>
            <a:r>
              <a:rPr lang="en-US" smtClean="0"/>
              <a:t>Investor-owned</a:t>
            </a:r>
            <a:r>
              <a:rPr lang="en-US" baseline="0" smtClean="0"/>
              <a:t> utility</a:t>
            </a:r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CPUC-California Public Utilities Commission</a:t>
            </a:r>
          </a:p>
          <a:p>
            <a:endParaRPr lang="en-US" dirty="0" smtClean="0"/>
          </a:p>
          <a:p>
            <a:r>
              <a:rPr lang="en-US" dirty="0" smtClean="0"/>
              <a:t>IOU- </a:t>
            </a:r>
            <a:r>
              <a:rPr lang="en-US" smtClean="0"/>
              <a:t>Investor-owned</a:t>
            </a:r>
            <a:r>
              <a:rPr lang="en-US" baseline="0" smtClean="0"/>
              <a:t> utility</a:t>
            </a:r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CPUC-California Public Utilities Commission</a:t>
            </a:r>
          </a:p>
          <a:p>
            <a:endParaRPr lang="en-US" dirty="0" smtClean="0"/>
          </a:p>
          <a:p>
            <a:r>
              <a:rPr lang="en-US" dirty="0" smtClean="0"/>
              <a:t>IOU- </a:t>
            </a:r>
            <a:r>
              <a:rPr lang="en-US" smtClean="0"/>
              <a:t>Investor-owned</a:t>
            </a:r>
            <a:r>
              <a:rPr lang="en-US" baseline="0" smtClean="0"/>
              <a:t> utility</a:t>
            </a:r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CPUC-California Public Utilities Commission</a:t>
            </a:r>
          </a:p>
          <a:p>
            <a:endParaRPr lang="en-US" dirty="0" smtClean="0"/>
          </a:p>
          <a:p>
            <a:r>
              <a:rPr lang="en-US" dirty="0" smtClean="0"/>
              <a:t>IOU- Investor-owned</a:t>
            </a:r>
            <a:r>
              <a:rPr lang="en-US" baseline="0" dirty="0" smtClean="0"/>
              <a:t> utility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CPUC-California Public Utilities Commission</a:t>
            </a:r>
          </a:p>
          <a:p>
            <a:endParaRPr lang="en-US" dirty="0" smtClean="0"/>
          </a:p>
          <a:p>
            <a:r>
              <a:rPr lang="en-US" dirty="0" smtClean="0"/>
              <a:t>IOU- </a:t>
            </a:r>
            <a:r>
              <a:rPr lang="en-US" smtClean="0"/>
              <a:t>Investor-owned</a:t>
            </a:r>
            <a:r>
              <a:rPr lang="en-US" baseline="0" smtClean="0"/>
              <a:t> utility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CPUC-California Public Utilities Commission</a:t>
            </a:r>
          </a:p>
          <a:p>
            <a:endParaRPr lang="en-US" dirty="0" smtClean="0"/>
          </a:p>
          <a:p>
            <a:r>
              <a:rPr lang="en-US" dirty="0" smtClean="0"/>
              <a:t>IOU- </a:t>
            </a:r>
            <a:r>
              <a:rPr lang="en-US" smtClean="0"/>
              <a:t>Investor-owned</a:t>
            </a:r>
            <a:r>
              <a:rPr lang="en-US" baseline="0" smtClean="0"/>
              <a:t> utility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CPUC-California Public Utilities Commission</a:t>
            </a:r>
          </a:p>
          <a:p>
            <a:endParaRPr lang="en-US" dirty="0" smtClean="0"/>
          </a:p>
          <a:p>
            <a:r>
              <a:rPr lang="en-US" dirty="0" smtClean="0"/>
              <a:t>IOU- </a:t>
            </a:r>
            <a:r>
              <a:rPr lang="en-US" smtClean="0"/>
              <a:t>Investor-owned</a:t>
            </a:r>
            <a:r>
              <a:rPr lang="en-US" baseline="0" smtClean="0"/>
              <a:t> utility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CPUC-California Public Utilities Commission</a:t>
            </a:r>
          </a:p>
          <a:p>
            <a:endParaRPr lang="en-US" dirty="0" smtClean="0"/>
          </a:p>
          <a:p>
            <a:r>
              <a:rPr lang="en-US" dirty="0" smtClean="0"/>
              <a:t>IOU- </a:t>
            </a:r>
            <a:r>
              <a:rPr lang="en-US" smtClean="0"/>
              <a:t>Investor-owned</a:t>
            </a:r>
            <a:r>
              <a:rPr lang="en-US" baseline="0" smtClean="0"/>
              <a:t> utility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0136-53EB-44A8-A773-863655CF425A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8D30A-AD37-4D5C-956A-178ED2673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B01FE-2EFA-4211-87E8-0E74DF458611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59F44-2AC9-4BC4-A87E-943B95A54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3FB7-73A4-4CEA-BD15-0C192F417CFA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09861-50A4-43C1-910C-8B0DE0F97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E9756-E427-4CCC-B42B-2927F7684862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804D3-B501-4860-BED5-36207180A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F3181-BCD2-41CA-B696-63CE332C861C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5FD3-10C5-4554-A7A0-3FFA67E2D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15D6E-27B8-4E3E-A178-22D200890FAA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1799D-2852-4531-BCB5-78677EA1C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88C04-1C6E-44EC-B231-45856FE6EB79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86EEA-FBA1-4683-82BD-DFFBFE080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0773A-691A-4AFB-AC9B-DF8DC8B4E898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7C1C6-3E42-4978-9040-84FDA77E9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8740E-4755-4AC1-9881-17545B921F62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AAB19-BB8A-480F-B330-6B3379449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1B7AC-B6ED-42DC-97EE-8F37A451F6F9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5E9D-4716-46E8-A958-145F99A53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2BA6E-7FC1-46D0-9662-BC805EBC3794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8F042-DE36-4021-9A87-5C419CD78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E34CF4-7EBA-4187-BC33-997591D3932F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34A40A-E242-41CD-B93C-86B25223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puc.ca.gov/NR/rdonlyres/6C2310FE-AFE0-48E4-AF03-530A99D28FCE/0/ZNEActionPlanFINAL83110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cpuc.ca.gov/NR/rdonlyres/6C2310FE-AFE0-48E4-AF03-530A99D28FCE/0/ZNEActionPlanFINAL83110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puc.ca.gov/NR/rdonlyres/6C2310FE-AFE0-48E4-AF03-530A99D28FCE/0/ZNEActionPlanFINAL83110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puc.ca.gov/NR/rdonlyres/6C2310FE-AFE0-48E4-AF03-530A99D28FCE/0/ZNEActionPlanFINAL83110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puc.ca.gov/NR/rdonlyres/E1E38C4A-5E56-4ACB-B0C9-AFD69656BFA0/0/goalsdecisionssummary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docs.cpuc.ca.gov/word_pdf/FINAL_DECISION/125983.pdf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puc.ca.gov/NR/rdonlyres/E1E38C4A-5E56-4ACB-B0C9-AFD69656BFA0/0/goalsdecisionssummary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puc.ca.gov/NR/rdonlyres/E1E38C4A-5E56-4ACB-B0C9-AFD69656BFA0/0/goalsdecisionssummary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puc.ca.gov/NR/rdonlyres/E1E38C4A-5E56-4ACB-B0C9-AFD69656BFA0/0/goalsdecisionssummary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puc.ca.gov/NR/rdonlyres/E1E38C4A-5E56-4ACB-B0C9-AFD69656BFA0/0/goalsdecisionssummary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puc.ca.gov/NR/rdonlyres/89718A1B-C3D5-4E30-9A82-74ED155D0485/0/EnergyEfficiencyEvaluationReport.pd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puc.ca.gov/NR/rdonlyres/89718A1B-C3D5-4E30-9A82-74ED155D0485/0/EnergyEfficiencyEvaluationReport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puc.ca.gov/NR/rdonlyres/89718A1B-C3D5-4E30-9A82-74ED155D0485/0/EnergyEfficiencyEvaluationReport.pd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cleanenergyfuture.org/documents/EnergyEfficiency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cleanenergyfuture.org/documents/EnergyEfficiency.pdf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ali.ashrae.biz/2012winterconferencecourses/std90-1envelope/Complying_90-1-2010_Env_Ltg_Chicago_2012_Final_Slides.pdf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ali.ashrae.biz/2012winterconferencecourses/std90-1envelope/Complying_90-1-2010_Env_Ltg_Chicago_2012_Final_Slides.pdf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ali.ashrae.biz/2012winterconferencecourses/std90-1envelope/Complying_90-1-2010_Env_Ltg_Chicago_2012_Final_Slides.pdf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ali.ashrae.biz/2012winterconferencecourses/std90-1envelope/Complying_90-1-2010_Env_Ltg_Chicago_2012_Final_Slides.pdf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www.nrel.gov/docs/fy06osti/38601.pdf" TargetMode="Externa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minotaur.lbl.gov/china.lbl.gov/sites/china.lbl.gov/files/LBNL-3991E.Industrial%20Energy%20Audit%20Guidebook_0.pdf" TargetMode="Externa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pge.com/benchmarking/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energystar.gov/ia/business/downloads/PM_QuickRefGuide.pdf?cff0-e2dd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685800" y="1447800"/>
            <a:ext cx="76200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sz="4000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sz="4000" dirty="0">
              <a:solidFill>
                <a:srgbClr val="0070C0"/>
              </a:solidFill>
              <a:latin typeface="Calibri" pitchFamily="34" charset="0"/>
            </a:endParaRPr>
          </a:p>
          <a:p>
            <a:pPr algn="ctr"/>
            <a:endParaRPr lang="en-US" sz="4000" dirty="0">
              <a:latin typeface="Calibri" pitchFamily="34" charset="0"/>
            </a:endParaRPr>
          </a:p>
          <a:p>
            <a:pPr algn="ctr"/>
            <a:r>
              <a:rPr lang="en-US" sz="2800" dirty="0">
                <a:latin typeface="Calibri" pitchFamily="34" charset="0"/>
              </a:rPr>
              <a:t>Course No. ENRG </a:t>
            </a:r>
            <a:r>
              <a:rPr lang="en-US" sz="2800" dirty="0" smtClean="0">
                <a:latin typeface="Calibri" pitchFamily="34" charset="0"/>
              </a:rPr>
              <a:t>50</a:t>
            </a:r>
            <a:endParaRPr lang="en-US" sz="28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1"/>
            <a:ext cx="8001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SF Ordinance Energy Efficiency Auditor Qualifications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6700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San Francisco Existing Commercial Buildings Performance Ordinance </a:t>
            </a:r>
            <a:endParaRPr lang="en-US" sz="16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219200"/>
            <a:ext cx="8077200" cy="47859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Licensed Professional Engineer and one of the following:</a:t>
            </a:r>
          </a:p>
          <a:p>
            <a:r>
              <a:rPr lang="en-US" sz="2000" dirty="0" smtClean="0"/>
              <a:t>   </a:t>
            </a:r>
            <a:r>
              <a:rPr lang="en-US" dirty="0" smtClean="0"/>
              <a:t>- At least 2 years experience performing energy efficiency audits or commissioning of existing buildings; or</a:t>
            </a:r>
          </a:p>
          <a:p>
            <a:r>
              <a:rPr lang="en-US" dirty="0" smtClean="0"/>
              <a:t>   -  ASHRAE Commissioning Process Management Professional Certification; or</a:t>
            </a:r>
          </a:p>
          <a:p>
            <a:r>
              <a:rPr lang="en-US" dirty="0" smtClean="0"/>
              <a:t>   - Similar qualifications in energy efficiency analysis or commissioning.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 smtClean="0"/>
              <a:t> Association of Energy Engineers Certified Energy Manager (CEM);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 smtClean="0"/>
              <a:t> At least 10 years experience as a building operating engineer, or at least 5 years experience as a chief operating engineer and one of the following:</a:t>
            </a:r>
          </a:p>
          <a:p>
            <a:r>
              <a:rPr lang="en-US" sz="2000" dirty="0" smtClean="0"/>
              <a:t>  </a:t>
            </a:r>
            <a:r>
              <a:rPr lang="en-US" dirty="0" smtClean="0"/>
              <a:t>- BOC International Building Operator Certification; or</a:t>
            </a:r>
          </a:p>
          <a:p>
            <a:r>
              <a:rPr lang="en-US" dirty="0" smtClean="0"/>
              <a:t>  - International Union of Operating Engineers Certified Energy Specialist; or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 smtClean="0"/>
              <a:t> Equivalent professional qualifications to manage, maintain, or evaluate systems, as well as specialized training in energy efficiency audits and maintenance of systems, as determined by the Director.</a:t>
            </a:r>
            <a:endParaRPr lang="en-US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1"/>
            <a:ext cx="8001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Efficiency audit report shall include: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6700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San Francisco Existing Commercial Buildings Performance Ordinance </a:t>
            </a:r>
            <a:endParaRPr lang="en-US" sz="16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219200"/>
            <a:ext cx="8077200" cy="492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(1) The date(s) that the audit was performed;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(2) A list of all retro-commissioning and retrofit measures available to the owner;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(3) An estimate of the approximate energy savings, avoided energy cost, and costs to implement each measure; and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(4) One of the following: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   -  A list of all retro-commissioning and retrofit measures available to the owner with a simple payback of not more than 5 years; or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   -  A list of all retro-commissioning and retrofit measures available to the owner with a positive net present value; or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   -  An integrated package of retro-commissioning and retrofit measures that in combination will equal or exceed the total combined reduction in energy consumption of implementing all retrofit and retro-commissioning measures with a simple payback of not more than 5 years.</a:t>
            </a:r>
            <a:endParaRPr lang="en-US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6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B.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Ordinances, policies and standards governing commercial building audits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1. San Francisco Existing Commercial Buildings Performance Ordinance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2. State of California energy goals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3. ASHRAE standards, including Building Energy Assessment Professional (BEAP)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4. Other audit standards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 Strategic Plan by CPUC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12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State of California energy goals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371600"/>
            <a:ext cx="74676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ZNE – Zero Net Energy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All NEW residential construction will be ZNE by 2020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All NEW commercial construction will be ZNE by 2030.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information source: </a:t>
            </a:r>
            <a:r>
              <a:rPr lang="en-US" dirty="0" smtClean="0">
                <a:hlinkClick r:id="rId3"/>
              </a:rPr>
              <a:t>http://www.cpuc.ca.gov/NR/rdonlyres/6C2310FE-AFE0-48E4-AF03-530A99D28FCE/0/ZNEActionPlanFINAL83110.pdf</a:t>
            </a:r>
            <a:endParaRPr lang="en-US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 Strategic Plan by CPUC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12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State of California energy goals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95400"/>
            <a:ext cx="666317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553201" y="5002649"/>
            <a:ext cx="1905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Information source: </a:t>
            </a:r>
          </a:p>
          <a:p>
            <a:pPr marL="0" lvl="2"/>
            <a:r>
              <a:rPr lang="en-US" sz="1200" dirty="0" smtClean="0">
                <a:hlinkClick r:id="rId4"/>
              </a:rPr>
              <a:t>http://www.cpuc.ca.gov/NR/rdonlyres/6C2310FE-AFE0-48E4-AF03-530A99D28FCE/0/ZNEActionPlanFINAL83110.pdf</a:t>
            </a:r>
            <a:endParaRPr lang="en-US" sz="12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 Strategic Plan by CPUC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12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State of California energy goals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6002179"/>
            <a:ext cx="7010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000" dirty="0" smtClean="0"/>
              <a:t>Information source: </a:t>
            </a:r>
            <a:r>
              <a:rPr lang="en-US" sz="1000" dirty="0" smtClean="0">
                <a:hlinkClick r:id="rId3"/>
              </a:rPr>
              <a:t>http://www.cpuc.ca.gov/NR/rdonlyres/6C2310FE-AFE0-48E4-AF03-530A99D28FCE/0/ZNEActionPlanFINAL83110.pdf</a:t>
            </a:r>
            <a:endParaRPr lang="en-US" sz="10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550" y="1143000"/>
            <a:ext cx="7105650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 Strategic Plan by CPUC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12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State of California energy goals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5791200"/>
            <a:ext cx="5181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000" dirty="0" smtClean="0"/>
              <a:t>Information source: </a:t>
            </a:r>
            <a:r>
              <a:rPr lang="en-US" sz="1000" dirty="0" smtClean="0">
                <a:hlinkClick r:id="rId3"/>
              </a:rPr>
              <a:t>http://www.cpuc.ca.gov/NR/rdonlyres/6C2310FE-AFE0-48E4-AF03-530A99D28FCE/0/ZNEActionPlanFINAL83110.pdf</a:t>
            </a:r>
            <a:endParaRPr lang="en-US" sz="10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524000"/>
            <a:ext cx="778808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History of CPUC Utility Goals for EE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12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State of California energy goals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5791200"/>
            <a:ext cx="5181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000" dirty="0" smtClean="0"/>
              <a:t>Information source: </a:t>
            </a:r>
            <a:r>
              <a:rPr lang="en-US" sz="1000" dirty="0" smtClean="0">
                <a:hlinkClick r:id="rId3"/>
              </a:rPr>
              <a:t>http://www.cpuc.ca.gov/NR/rdonlyres/E1E38C4A-5E56-4ACB-B0C9-AFD69656BFA0/0/goalsdecisionssummary.pdf</a:t>
            </a:r>
            <a:endParaRPr lang="en-US" sz="1000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5800" y="1371600"/>
          <a:ext cx="7848600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2667000"/>
                <a:gridCol w="12192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Yr of decision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Desicions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Goals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File sources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Sep</a:t>
                      </a:r>
                      <a:r>
                        <a:rPr lang="en-US" sz="1400" baseline="0" dirty="0" smtClean="0"/>
                        <a:t>. 2004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Original</a:t>
                      </a:r>
                      <a:r>
                        <a:rPr lang="en-US" sz="1400" baseline="0" dirty="0" smtClean="0"/>
                        <a:t> Goals Decision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D. 04-09-060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sng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http://docs.cpuc.ca.gov/word_pdf/FINAL_DECISION/40212.pdf</a:t>
                      </a:r>
                      <a:endParaRPr lang="en-US" sz="1400" u="sng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Sep.</a:t>
                      </a:r>
                      <a:r>
                        <a:rPr lang="en-US" sz="1400" baseline="0" dirty="0" smtClean="0"/>
                        <a:t> 2007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Incentive Mechanism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D. 07-09-043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sng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http://docs.cpuc.ca.gov/WORD_PDF/FINAL_DECISION/73172.PDF</a:t>
                      </a:r>
                      <a:endParaRPr lang="en-US" sz="1400" u="sng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Oct. 2007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Interim Opinion on Issues Relating the Future Savings</a:t>
                      </a:r>
                      <a:r>
                        <a:rPr lang="en-US" sz="1400" baseline="0" dirty="0" smtClean="0"/>
                        <a:t> Goals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D. 07-10-032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sng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http://docs.cpuc.ca.gov/WORD_PDF/FINAL_DECISION/74107.PDF</a:t>
                      </a:r>
                      <a:endParaRPr lang="en-US" sz="1400" u="sng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Jul.</a:t>
                      </a:r>
                      <a:r>
                        <a:rPr lang="en-US" sz="1400" baseline="0" dirty="0" smtClean="0"/>
                        <a:t> 2008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2008 Goals Decision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D. 08-07-047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sng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http://docs.cpuc.ca.gov/WORD_PDF/FINAL_DECISION/85995.PDF</a:t>
                      </a:r>
                      <a:endParaRPr lang="en-US" sz="1400" u="sng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May 2009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May 2009 Decision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D. 09-05-037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sng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http://docs.cpuc.ca.gov/WORD_PDF/FINAL_DECISION/101543.PDF</a:t>
                      </a:r>
                      <a:endParaRPr lang="en-US" sz="1400" u="sng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Sep</a:t>
                      </a:r>
                      <a:r>
                        <a:rPr lang="en-US" sz="1400" baseline="0" dirty="0" smtClean="0"/>
                        <a:t>. 2009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Sep. 2009 Decision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D. 09-09-047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sng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http://docs.cpuc.ca.gov/PUBLISHED/GRAPHICS/107829.PDF</a:t>
                      </a:r>
                      <a:endParaRPr lang="en-US" sz="1400" u="sng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Oct. 2010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Oct. 2010 Decision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D. 10-10-033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hlinkClick r:id="rId4"/>
                        </a:rPr>
                        <a:t>http://docs.cpuc.ca.gov/word_pdf/FINAL_DECISION/125983.pdf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History of CPUC Utility Goals for EE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12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State of California energy goals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6019800"/>
            <a:ext cx="8001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000" dirty="0" smtClean="0"/>
              <a:t>Information source: </a:t>
            </a:r>
            <a:r>
              <a:rPr lang="en-US" sz="1000" dirty="0" smtClean="0">
                <a:hlinkClick r:id="rId3"/>
              </a:rPr>
              <a:t>http://www.cpuc.ca.gov/NR/rdonlyres/E1E38C4A-5E56-4ACB-B0C9-AFD69656BFA0/0/goalsdecisionssummary.pdf</a:t>
            </a:r>
            <a:endParaRPr lang="en-US" sz="10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600200"/>
            <a:ext cx="627410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33401" y="1143000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affect on the CPUC adopted goals as a result of decision since D.04-09-060</a:t>
            </a:r>
            <a:endParaRPr lang="en-US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History of CPUC Utility Goals for EE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12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State of California energy goals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6019800"/>
            <a:ext cx="8001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000" dirty="0" smtClean="0"/>
              <a:t>Information source: </a:t>
            </a:r>
            <a:r>
              <a:rPr lang="en-US" sz="1000" dirty="0" smtClean="0">
                <a:hlinkClick r:id="rId3"/>
              </a:rPr>
              <a:t>http://www.cpuc.ca.gov/NR/rdonlyres/E1E38C4A-5E56-4ACB-B0C9-AFD69656BFA0/0/goalsdecisionssummary.pdf</a:t>
            </a:r>
            <a:endParaRPr lang="en-US" sz="1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1" y="1143000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GWh</a:t>
            </a:r>
            <a:r>
              <a:rPr lang="en-US" sz="2000" dirty="0" smtClean="0"/>
              <a:t> saving goals</a:t>
            </a:r>
            <a:endParaRPr lang="en-US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676400"/>
            <a:ext cx="6705600" cy="4340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" y="846669"/>
            <a:ext cx="8001000" cy="5570756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Outline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A. </a:t>
            </a:r>
            <a:r>
              <a:rPr lang="en-US" sz="1600" dirty="0" smtClean="0">
                <a:latin typeface="+mn-lt"/>
              </a:rPr>
              <a:t>Introduction to concept of commercial building energy auditing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Why energy efficiency (EE) is important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Energy use and waste in commercial building operations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Prioritizing energy efficiency over renewable energy generation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B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. </a:t>
            </a: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Ordinances, policies and standards governing commercial building audits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1. San Francisco Existing Commercial Buildings Performance Ordinance</a:t>
            </a:r>
            <a:endParaRPr lang="en-US" sz="1200" dirty="0">
              <a:solidFill>
                <a:srgbClr val="FF000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2. State of California energy goals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3. ASHRAE standards, including Building Energy Assessment Professional (BEAP)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4. Other audit standards</a:t>
            </a:r>
            <a:endParaRPr lang="en-US" sz="1200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C. </a:t>
            </a:r>
            <a:r>
              <a:rPr lang="en-US" sz="1600" dirty="0" smtClean="0">
                <a:latin typeface="+mn-lt"/>
              </a:rPr>
              <a:t>Three ASHRAE audit levels</a:t>
            </a:r>
            <a:endParaRPr lang="en-US" sz="1600" dirty="0">
              <a:latin typeface="+mn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Preliminary energy use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Level 1, Walk-through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Level 2, Intermediate, energy survey and energy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Level 3, Detailed analysis of capital-intensive modifications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D</a:t>
            </a:r>
            <a:r>
              <a:rPr lang="en-US" sz="1600" dirty="0">
                <a:latin typeface="+mn-lt"/>
              </a:rPr>
              <a:t>. </a:t>
            </a:r>
            <a:r>
              <a:rPr lang="en-US" sz="1600" dirty="0" smtClean="0">
                <a:latin typeface="+mn-lt"/>
              </a:rPr>
              <a:t>Developing the scope of work in a commercial building audit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Objectives of the audit, including needed data and resources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Assessment management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Responsibilities of audit team members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E. </a:t>
            </a:r>
            <a:r>
              <a:rPr lang="en-US" sz="1600" dirty="0" smtClean="0">
                <a:latin typeface="+mn-lt"/>
              </a:rPr>
              <a:t>Elements in preliminary analysis of building performance data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Engineering and architectural document review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Geographical and climatic review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Review and analysis of current energy use and costs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Benchmarking procedures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F. </a:t>
            </a:r>
            <a:r>
              <a:rPr lang="en-US" sz="1600" dirty="0" smtClean="0">
                <a:latin typeface="+mn-lt"/>
              </a:rPr>
              <a:t>Factors in on-site building assessment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Common safety hazards and field safety techniques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Occupant interviews and assessment of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Building envelope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Electrical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5. HVAC&amp;R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6. Lighting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7. Miscellaneous other energy use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8. Domestic water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9. Indoor environmental quality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G. </a:t>
            </a:r>
            <a:r>
              <a:rPr lang="en-US" sz="1600" dirty="0" smtClean="0">
                <a:latin typeface="+mn-lt"/>
              </a:rPr>
              <a:t>Analysis of data collected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Identify opportunities for efficiency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Calculate value of efficiency improvements and return on investment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Prioritize options based on client criteria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H. Audit completion activities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/>
              <a:t>1. Prepare and present written report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/>
              <a:t>2. Assist with development of implementation plan</a:t>
            </a:r>
            <a:endParaRPr lang="en-US" sz="12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History of CPUC Utility Goals for EE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12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State of California energy goals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6019800"/>
            <a:ext cx="8001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000" dirty="0" smtClean="0"/>
              <a:t>Information source: </a:t>
            </a:r>
            <a:r>
              <a:rPr lang="en-US" sz="1000" dirty="0" smtClean="0">
                <a:hlinkClick r:id="rId3"/>
              </a:rPr>
              <a:t>http://www.cpuc.ca.gov/NR/rdonlyres/E1E38C4A-5E56-4ACB-B0C9-AFD69656BFA0/0/goalsdecisionssummary.pdf</a:t>
            </a:r>
            <a:endParaRPr lang="en-US" sz="1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1" y="1143000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MW saving goals</a:t>
            </a:r>
            <a:endParaRPr lang="en-US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600200"/>
            <a:ext cx="6781800" cy="43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History of CPUC Utility Goals for EE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12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State of California energy goals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6019800"/>
            <a:ext cx="8001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000" dirty="0" smtClean="0"/>
              <a:t>Information source: </a:t>
            </a:r>
            <a:r>
              <a:rPr lang="en-US" sz="1000" dirty="0" smtClean="0">
                <a:hlinkClick r:id="rId3"/>
              </a:rPr>
              <a:t>http://www.cpuc.ca.gov/NR/rdonlyres/E1E38C4A-5E56-4ACB-B0C9-AFD69656BFA0/0/goalsdecisionssummary.pdf</a:t>
            </a:r>
            <a:endParaRPr lang="en-US" sz="1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1" y="1143000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Therm</a:t>
            </a:r>
            <a:r>
              <a:rPr lang="en-US" sz="2000" dirty="0" smtClean="0"/>
              <a:t> saving goals</a:t>
            </a:r>
            <a:endParaRPr lang="en-US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600200"/>
            <a:ext cx="6781800" cy="444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3914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Efficiency Evaluation Report 2010-2011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12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State of California energy goals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5867400"/>
            <a:ext cx="5257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000" dirty="0" smtClean="0"/>
              <a:t>Information source: </a:t>
            </a:r>
            <a:r>
              <a:rPr lang="en-US" sz="1000" dirty="0" smtClean="0">
                <a:hlinkClick r:id="rId3"/>
              </a:rPr>
              <a:t>http://www.cpuc.ca.gov/NR/rdonlyres/89718A1B-C3D5-4E30-9A82-74ED155D0485/0/EnergyEfficiencyEvaluationReport.pdf</a:t>
            </a:r>
            <a:endParaRPr lang="en-US" sz="10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75" y="1295400"/>
            <a:ext cx="54292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3914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Efficiency Evaluation Report 2010-2011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12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State of California energy goals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5867400"/>
            <a:ext cx="5257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000" dirty="0" smtClean="0"/>
              <a:t>Information source: </a:t>
            </a:r>
            <a:r>
              <a:rPr lang="en-US" sz="1000" dirty="0" smtClean="0">
                <a:hlinkClick r:id="rId3"/>
              </a:rPr>
              <a:t>http://www.cpuc.ca.gov/NR/rdonlyres/89718A1B-C3D5-4E30-9A82-74ED155D0485/0/EnergyEfficiencyEvaluationReport.pdf</a:t>
            </a:r>
            <a:endParaRPr lang="en-US" sz="10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143000"/>
            <a:ext cx="7419974" cy="4695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620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Estimated Savings and Performance Towards Goals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12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State of California energy goals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5867400"/>
            <a:ext cx="5257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000" dirty="0" smtClean="0"/>
              <a:t>Information source: </a:t>
            </a:r>
            <a:r>
              <a:rPr lang="en-US" sz="1000" dirty="0" smtClean="0">
                <a:hlinkClick r:id="rId3"/>
              </a:rPr>
              <a:t>http://www.cpuc.ca.gov/NR/rdonlyres/89718A1B-C3D5-4E30-9A82-74ED155D0485/0/EnergyEfficiencyEvaluationReport.pdf</a:t>
            </a:r>
            <a:endParaRPr lang="en-US" sz="10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38275" y="1176338"/>
            <a:ext cx="626745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3914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Efficiency Evaluation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12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State of California energy goals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5943600"/>
            <a:ext cx="8001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400" dirty="0" smtClean="0"/>
              <a:t>Information source: </a:t>
            </a:r>
            <a:r>
              <a:rPr lang="en-US" sz="1400" dirty="0" smtClean="0">
                <a:hlinkClick r:id="rId3"/>
              </a:rPr>
              <a:t>http://www.cacleanenergyfuture.org/documents/EnergyEfficiency.pdf</a:t>
            </a:r>
            <a:endParaRPr lang="en-US" sz="1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 b="49913"/>
          <a:stretch>
            <a:fillRect/>
          </a:stretch>
        </p:blipFill>
        <p:spPr bwMode="auto">
          <a:xfrm>
            <a:off x="184150" y="1524000"/>
            <a:ext cx="87312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3914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Efficiency Evaluation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312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State of California energy goals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5943600"/>
            <a:ext cx="8001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400" dirty="0" smtClean="0"/>
              <a:t>Information source: </a:t>
            </a:r>
            <a:r>
              <a:rPr lang="en-US" sz="1400" dirty="0" smtClean="0">
                <a:hlinkClick r:id="rId3"/>
              </a:rPr>
              <a:t>http://www.cacleanenergyfuture.org/documents/EnergyEfficiency.pdf</a:t>
            </a:r>
            <a:endParaRPr lang="en-US" sz="1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 t="48696" r="43467"/>
          <a:stretch>
            <a:fillRect/>
          </a:stretch>
        </p:blipFill>
        <p:spPr bwMode="auto">
          <a:xfrm>
            <a:off x="1752600" y="1600200"/>
            <a:ext cx="5585589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6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B.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Ordinances, policies and standards governing commercial building audits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1. San Francisco Existing Commercial Buildings Performance Ordinance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2. State of California energy goals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3. ASHRAE standards, including Building Energy Assessment Professional (BEAP)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4. Other audit standards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80010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35 Years of Standard ASHRAE 90.1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1334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ASHRAE standards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0625" t="35000" r="18750" b="8000"/>
          <a:stretch>
            <a:fillRect/>
          </a:stretch>
        </p:blipFill>
        <p:spPr bwMode="auto">
          <a:xfrm>
            <a:off x="624305" y="1143000"/>
            <a:ext cx="791009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685800" y="6096000"/>
            <a:ext cx="79248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3"/>
              </a:rPr>
              <a:t>http://ali.ashrae.biz/2012winterconferencecourses/std90-1envelope/Complying_90-1-2010_Env_Ltg_Chicago_2012_Final_Slides.pdf</a:t>
            </a:r>
            <a:endParaRPr lang="en-US" sz="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80010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Standard ASHRAE 90.1 savings- Estimates for 4 Generations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1334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ASHRAE standards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5800" y="5850192"/>
            <a:ext cx="6248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2"/>
              </a:rPr>
              <a:t>http://ali.ashrae.biz/2012winterconferencecourses/std90-1envelope/Complying_90-1-2010_Env_Ltg_Chicago_2012_Final_Slides.pdf</a:t>
            </a:r>
            <a:endParaRPr lang="en-US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1875" t="33000" r="21250" b="13000"/>
          <a:stretch>
            <a:fillRect/>
          </a:stretch>
        </p:blipFill>
        <p:spPr bwMode="auto">
          <a:xfrm>
            <a:off x="609600" y="1219200"/>
            <a:ext cx="7848600" cy="4657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6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B.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Ordinances, policies and standards governing commercial building audits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1. San Francisco Existing Commercial Buildings Performance Ordinance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2. State of California energy goals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3. ASHRAE standards, including Building Energy Assessment Professional (BEAP)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4. Other audit standards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80010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Standard ASHRAE 90.1 – 2004 vs. 1999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1334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ASHRAE standards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5800" y="5850192"/>
            <a:ext cx="6248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2"/>
              </a:rPr>
              <a:t>http://ali.ashrae.biz/2012winterconferencecourses/std90-1envelope/Complying_90-1-2010_Env_Ltg_Chicago_2012_Final_Slides.pdf</a:t>
            </a:r>
            <a:endParaRPr lang="en-US" sz="1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22866" t="34000" r="20539" b="14000"/>
          <a:stretch>
            <a:fillRect/>
          </a:stretch>
        </p:blipFill>
        <p:spPr bwMode="auto">
          <a:xfrm>
            <a:off x="457200" y="1143000"/>
            <a:ext cx="822697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9375" t="36000" r="27500" b="16000"/>
          <a:stretch>
            <a:fillRect/>
          </a:stretch>
        </p:blipFill>
        <p:spPr bwMode="auto">
          <a:xfrm>
            <a:off x="1143000" y="1143000"/>
            <a:ext cx="6858000" cy="4770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80010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Future goals for ASHRAE codes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1334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ASHRAE standards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5800" y="5850192"/>
            <a:ext cx="6248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3"/>
              </a:rPr>
              <a:t>http://ali.ashrae.biz/2012winterconferencecourses/std90-1envelope/Complying_90-1-2010_Env_Ltg_Chicago_2012_Final_Slides.pdf</a:t>
            </a:r>
            <a:endParaRPr lang="en-US" sz="12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80010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ASHRAE currently offers 6 certification programs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1334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ASHRAE standards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219200"/>
            <a:ext cx="8001000" cy="44473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2" indent="-457200" fontAlgn="auto">
              <a:spcBef>
                <a:spcPts val="1200"/>
              </a:spcBef>
              <a:spcAft>
                <a:spcPts val="600"/>
              </a:spcAft>
              <a:buAutoNum type="arabicPeriod"/>
              <a:defRPr/>
            </a:pPr>
            <a:r>
              <a:rPr lang="en-US" sz="2600" dirty="0" smtClean="0">
                <a:solidFill>
                  <a:srgbClr val="002060"/>
                </a:solidFill>
                <a:latin typeface="+mn-lt"/>
              </a:rPr>
              <a:t>Building Energy Assessment Professional (BEAP)</a:t>
            </a:r>
          </a:p>
          <a:p>
            <a:pPr marL="457200" lvl="2" indent="-457200" fontAlgn="auto">
              <a:spcBef>
                <a:spcPts val="1200"/>
              </a:spcBef>
              <a:spcAft>
                <a:spcPts val="600"/>
              </a:spcAft>
              <a:buAutoNum type="arabicPeriod"/>
              <a:defRPr/>
            </a:pPr>
            <a:r>
              <a:rPr lang="en-US" sz="2600" dirty="0" smtClean="0">
                <a:solidFill>
                  <a:srgbClr val="002060"/>
                </a:solidFill>
                <a:latin typeface="+mn-lt"/>
              </a:rPr>
              <a:t>Building Energy Modeling Professional (BEMP)</a:t>
            </a:r>
          </a:p>
          <a:p>
            <a:pPr marL="457200" lvl="2" indent="-457200" fontAlgn="auto">
              <a:spcBef>
                <a:spcPts val="1200"/>
              </a:spcBef>
              <a:spcAft>
                <a:spcPts val="600"/>
              </a:spcAft>
              <a:buAutoNum type="arabicPeriod"/>
              <a:defRPr/>
            </a:pPr>
            <a:r>
              <a:rPr lang="en-US" sz="2600" dirty="0" smtClean="0">
                <a:solidFill>
                  <a:srgbClr val="002060"/>
                </a:solidFill>
                <a:latin typeface="+mn-lt"/>
              </a:rPr>
              <a:t>Commissioning Process Management Professional (CPMP)</a:t>
            </a:r>
          </a:p>
          <a:p>
            <a:pPr marL="457200" lvl="2" indent="-457200" fontAlgn="auto">
              <a:spcBef>
                <a:spcPts val="1200"/>
              </a:spcBef>
              <a:spcAft>
                <a:spcPts val="600"/>
              </a:spcAft>
              <a:buAutoNum type="arabicPeriod"/>
              <a:defRPr/>
            </a:pPr>
            <a:r>
              <a:rPr lang="en-US" sz="2600" dirty="0" smtClean="0">
                <a:solidFill>
                  <a:srgbClr val="002060"/>
                </a:solidFill>
                <a:latin typeface="+mn-lt"/>
              </a:rPr>
              <a:t>Healthcare Facility Design Professional (HFDP)</a:t>
            </a:r>
          </a:p>
          <a:p>
            <a:pPr marL="457200" lvl="2" indent="-457200" fontAlgn="auto">
              <a:spcBef>
                <a:spcPts val="1200"/>
              </a:spcBef>
              <a:spcAft>
                <a:spcPts val="600"/>
              </a:spcAft>
              <a:buAutoNum type="arabicPeriod"/>
              <a:defRPr/>
            </a:pPr>
            <a:r>
              <a:rPr lang="en-US" sz="2600" dirty="0" smtClean="0">
                <a:solidFill>
                  <a:srgbClr val="002060"/>
                </a:solidFill>
                <a:latin typeface="+mn-lt"/>
              </a:rPr>
              <a:t>High-Performance Building Design Professional (HBDP)</a:t>
            </a:r>
          </a:p>
          <a:p>
            <a:pPr marL="457200" lvl="2" indent="-457200" fontAlgn="auto">
              <a:spcBef>
                <a:spcPts val="1200"/>
              </a:spcBef>
              <a:spcAft>
                <a:spcPts val="600"/>
              </a:spcAft>
              <a:buAutoNum type="arabicPeriod"/>
              <a:defRPr/>
            </a:pPr>
            <a:r>
              <a:rPr lang="en-US" sz="2600" dirty="0" smtClean="0">
                <a:solidFill>
                  <a:srgbClr val="002060"/>
                </a:solidFill>
                <a:latin typeface="+mn-lt"/>
              </a:rPr>
              <a:t>Operations &amp; Performance Management Professional (OPMP)</a:t>
            </a:r>
            <a:endParaRPr lang="en-US" sz="26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0" name="Picture 9" descr="ASHRAE logo chrome smaller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086600" y="5334000"/>
            <a:ext cx="1127125" cy="756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80010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Energy Assessment Professional Certification (BEAP)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636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ASHRAE standards, including BEAP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8001000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Was developed in close collaboration with representatives from: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ASHRAE’s Building Energy Quotient (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bEQ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) program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Illuminating Engineering Society (IES)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National Institute of Building Sciences (NIBS)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Sheet Metal and Air-Conditioning Contractors’ National Association (SMACNA)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Testing, Adjusting and Balancing Bureau (TABB)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8001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BEAP  Eligibility Requirements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636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ASHRAE standards, including BEAP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80010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Meet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ONE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of the following criteria and &gt; 2 yrs’ building energy assessment experience, will be eligible to take exam: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Government-issued/recognized license as a professional engineer, architect, or building contractor; or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Minimum of Bachelor’s degree in engineering or related field, and &gt; 3 yrs’ energy-related HVAC, architecture, lighting, envelope, or renewable energy experience; or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Associate’s degree or Technical degree, &gt; 5 yrs related experience;  or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High School diploma, and &gt;8 yrs related experience</a:t>
            </a:r>
            <a:endParaRPr lang="en-US" sz="2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6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B.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Ordinances, policies and standards governing commercial building audits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1. San Francisco Existing Commercial Buildings Performance Ordinance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2. State of California energy goals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3. ASHRAE standards, including Building Energy Assessment Professional (BEAP)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4. Other audit standards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Other audit standards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4636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Other audit standards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33528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NREL procedure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hlinkClick r:id="rId2"/>
              </a:rPr>
              <a:t>http://www.nrel.gov/docs/fy06osti/38601.pdf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219200"/>
            <a:ext cx="3756863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NREL procedure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4636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Other audit standards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1600200"/>
            <a:ext cx="798195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NREL procedure outline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4636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Other audit standards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66800" y="3304736"/>
            <a:ext cx="2209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Project Definition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4038600" y="1306733"/>
            <a:ext cx="426720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Identify project goals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4038600" y="1848471"/>
            <a:ext cx="426720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Questionnaires 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4038600" y="2379136"/>
            <a:ext cx="4267200" cy="533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Determine boundaries of facility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4038600" y="2994209"/>
            <a:ext cx="426720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Select tier 1 or 2 analysis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4038600" y="3541807"/>
            <a:ext cx="426720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Specify accuracy of results</a:t>
            </a:r>
            <a:endParaRPr lang="en-US" sz="2400" dirty="0"/>
          </a:p>
        </p:txBody>
      </p:sp>
      <p:sp>
        <p:nvSpPr>
          <p:cNvPr id="15" name="Rectangle 14"/>
          <p:cNvSpPr/>
          <p:nvPr/>
        </p:nvSpPr>
        <p:spPr>
          <a:xfrm>
            <a:off x="4038600" y="4625543"/>
            <a:ext cx="426720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Identify period of analysis</a:t>
            </a:r>
            <a:endParaRPr lang="en-US" sz="2400" dirty="0"/>
          </a:p>
        </p:txBody>
      </p:sp>
      <p:sp>
        <p:nvSpPr>
          <p:cNvPr id="16" name="Rectangle 15"/>
          <p:cNvSpPr/>
          <p:nvPr/>
        </p:nvSpPr>
        <p:spPr>
          <a:xfrm>
            <a:off x="4038600" y="5167411"/>
            <a:ext cx="426720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Assemble basic building data</a:t>
            </a:r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4038600" y="4083675"/>
            <a:ext cx="426720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Estimate budget for project</a:t>
            </a:r>
            <a:endParaRPr lang="en-US" sz="2400" dirty="0"/>
          </a:p>
        </p:txBody>
      </p:sp>
      <p:sp>
        <p:nvSpPr>
          <p:cNvPr id="18" name="Rectangle 17"/>
          <p:cNvSpPr/>
          <p:nvPr/>
        </p:nvSpPr>
        <p:spPr>
          <a:xfrm>
            <a:off x="3886200" y="1219200"/>
            <a:ext cx="4572000" cy="502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276600" y="3761936"/>
            <a:ext cx="6096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133600" y="4191000"/>
            <a:ext cx="0" cy="1905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4038600" y="5715000"/>
            <a:ext cx="426720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Obtain pre-existing </a:t>
            </a:r>
            <a:r>
              <a:rPr lang="en-US" sz="2400" dirty="0" err="1" smtClean="0"/>
              <a:t>perf</a:t>
            </a:r>
            <a:r>
              <a:rPr lang="en-US" sz="2400" dirty="0" smtClean="0"/>
              <a:t>. data</a:t>
            </a:r>
            <a:endParaRPr lang="en-US" sz="24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NREL procedure outline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4636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Other audit standards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66800" y="3304736"/>
            <a:ext cx="2209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Measurement System Design</a:t>
            </a:r>
            <a:endParaRPr lang="en-US" sz="2400" dirty="0"/>
          </a:p>
        </p:txBody>
      </p:sp>
      <p:sp>
        <p:nvSpPr>
          <p:cNvPr id="21" name="Rectangle 20"/>
          <p:cNvSpPr/>
          <p:nvPr/>
        </p:nvSpPr>
        <p:spPr>
          <a:xfrm>
            <a:off x="4038600" y="1371600"/>
            <a:ext cx="3200400" cy="533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performance metrics to be measured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886200" y="1219200"/>
            <a:ext cx="3505200" cy="502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276600" y="3761936"/>
            <a:ext cx="6096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038600" y="1981200"/>
            <a:ext cx="3200400" cy="533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Identify data required for each metric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038600" y="2590800"/>
            <a:ext cx="3200400" cy="533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Specify physical location of each measurement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038600" y="3200400"/>
            <a:ext cx="3200400" cy="533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Specify frequency of each measurement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4038600" y="3810000"/>
            <a:ext cx="3200400" cy="533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Specify measurement equipment 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133600" y="4176932"/>
            <a:ext cx="0" cy="19812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133600" y="1371600"/>
            <a:ext cx="0" cy="1905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038600" y="4419600"/>
            <a:ext cx="3200400" cy="533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Determine practicality of measurements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4038600" y="5029200"/>
            <a:ext cx="3200400" cy="533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Estimate cost of DAS equipment and operation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4038600" y="5638800"/>
            <a:ext cx="3200400" cy="533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Resolve cost and uncertainty with expectations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6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B.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Ordinances, policies and standards governing commercial building audits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1. San Francisco Existing Commercial Buildings Performance Ordinance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2. State of California energy goals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3. ASHRAE standards, including Building Energy Assessment Professional (BEAP)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4. Other audit standards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NREL procedure outline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4636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Other audit standards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66800" y="4953000"/>
            <a:ext cx="2209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Reporting Results</a:t>
            </a:r>
            <a:endParaRPr lang="en-US" sz="2400" dirty="0"/>
          </a:p>
        </p:txBody>
      </p:sp>
      <p:sp>
        <p:nvSpPr>
          <p:cNvPr id="26" name="Rectangle 25"/>
          <p:cNvSpPr/>
          <p:nvPr/>
        </p:nvSpPr>
        <p:spPr>
          <a:xfrm>
            <a:off x="4038600" y="1371600"/>
            <a:ext cx="3200400" cy="685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Monitor data for quality control</a:t>
            </a:r>
            <a:endParaRPr lang="en-US" sz="2400" dirty="0"/>
          </a:p>
        </p:txBody>
      </p:sp>
      <p:sp>
        <p:nvSpPr>
          <p:cNvPr id="27" name="Rectangle 26"/>
          <p:cNvSpPr/>
          <p:nvPr/>
        </p:nvSpPr>
        <p:spPr>
          <a:xfrm>
            <a:off x="3886200" y="1219200"/>
            <a:ext cx="3505200" cy="3505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276600" y="5410200"/>
            <a:ext cx="6096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4038600" y="5029200"/>
            <a:ext cx="3200400" cy="762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Reporting</a:t>
            </a:r>
            <a:endParaRPr lang="en-US" sz="2400" dirty="0"/>
          </a:p>
        </p:txBody>
      </p:sp>
      <p:sp>
        <p:nvSpPr>
          <p:cNvPr id="40" name="Rectangle 39"/>
          <p:cNvSpPr/>
          <p:nvPr/>
        </p:nvSpPr>
        <p:spPr>
          <a:xfrm>
            <a:off x="1066800" y="1828800"/>
            <a:ext cx="2209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Data Collection and Analysis</a:t>
            </a:r>
            <a:endParaRPr lang="en-US" sz="2400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3276600" y="2286000"/>
            <a:ext cx="6096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886200" y="4876800"/>
            <a:ext cx="35052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133600" y="1295400"/>
            <a:ext cx="0" cy="51933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4038600" y="2209800"/>
            <a:ext cx="3200400" cy="685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Assemble data for the period of analysis</a:t>
            </a:r>
            <a:endParaRPr lang="en-US" sz="2400" dirty="0"/>
          </a:p>
        </p:txBody>
      </p:sp>
      <p:sp>
        <p:nvSpPr>
          <p:cNvPr id="46" name="Rectangle 45"/>
          <p:cNvSpPr/>
          <p:nvPr/>
        </p:nvSpPr>
        <p:spPr>
          <a:xfrm>
            <a:off x="4038600" y="3048000"/>
            <a:ext cx="3200400" cy="685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Calculate monthly metrics</a:t>
            </a:r>
            <a:endParaRPr lang="en-US" sz="2400" dirty="0"/>
          </a:p>
        </p:txBody>
      </p:sp>
      <p:sp>
        <p:nvSpPr>
          <p:cNvPr id="47" name="Rectangle 46"/>
          <p:cNvSpPr/>
          <p:nvPr/>
        </p:nvSpPr>
        <p:spPr>
          <a:xfrm>
            <a:off x="4038600" y="3886200"/>
            <a:ext cx="3200400" cy="685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Calculate annual metrics</a:t>
            </a:r>
            <a:endParaRPr lang="en-US" sz="24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133600" y="2667000"/>
            <a:ext cx="0" cy="2286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Other audit standards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4636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Other audit standards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3352800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LBNL Industrial Energy Audit Guidebook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hlinkClick r:id="rId2"/>
              </a:rPr>
              <a:t>http://minotaur.lbl.gov/china.lbl.gov/sites/china.lbl.gov/files/LBNL-3991E.Industrial%20Energy%20Audit%20Guidebook_0.pdf</a:t>
            </a:r>
            <a:endParaRPr lang="en-US" sz="16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447800"/>
            <a:ext cx="3876675" cy="3581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LBNL Industrial Energy Audit Guidebook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4636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Other audit standards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1219200"/>
            <a:ext cx="6934200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Typical steps: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preparation and planning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data collection and review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plant surveys and system measurements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observation and review of operating practices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data documentation and analysis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reporting of the results and recommendations</a:t>
            </a:r>
            <a:endParaRPr lang="en-US" sz="2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LBNL Industrial Energy Audit Guidebook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4636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Other audit standards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1219200"/>
            <a:ext cx="6934200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Types of energy audits: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preliminary audit (walk-through audit)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detailed audit (diagnostic audit)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Procedures: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energy audit preparation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energy audit execution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energy audit reporting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post-audit activities</a:t>
            </a:r>
            <a:endParaRPr lang="en-US" sz="2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LBNL Industrial Energy Audit Guidebook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4636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Other audit standards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66800" y="3304736"/>
            <a:ext cx="2209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Energy audit preparation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4038600" y="1357532"/>
            <a:ext cx="320040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Audit criteria</a:t>
            </a:r>
            <a:endParaRPr lang="en-US" sz="2400" dirty="0"/>
          </a:p>
        </p:txBody>
      </p:sp>
      <p:sp>
        <p:nvSpPr>
          <p:cNvPr id="15" name="Rectangle 14"/>
          <p:cNvSpPr/>
          <p:nvPr/>
        </p:nvSpPr>
        <p:spPr>
          <a:xfrm>
            <a:off x="4038600" y="1933136"/>
            <a:ext cx="320040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Audit scope</a:t>
            </a:r>
            <a:endParaRPr lang="en-US" sz="2400" dirty="0"/>
          </a:p>
        </p:txBody>
      </p:sp>
      <p:sp>
        <p:nvSpPr>
          <p:cNvPr id="16" name="Rectangle 15"/>
          <p:cNvSpPr/>
          <p:nvPr/>
        </p:nvSpPr>
        <p:spPr>
          <a:xfrm>
            <a:off x="4038600" y="2514600"/>
            <a:ext cx="3200400" cy="533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Selection of audit team</a:t>
            </a:r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4038600" y="3180472"/>
            <a:ext cx="320040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Audit plan</a:t>
            </a:r>
            <a:endParaRPr lang="en-US" sz="2400" dirty="0"/>
          </a:p>
        </p:txBody>
      </p:sp>
      <p:sp>
        <p:nvSpPr>
          <p:cNvPr id="18" name="Rectangle 17"/>
          <p:cNvSpPr/>
          <p:nvPr/>
        </p:nvSpPr>
        <p:spPr>
          <a:xfrm>
            <a:off x="4038600" y="3761936"/>
            <a:ext cx="320040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Checklists preparation</a:t>
            </a:r>
            <a:endParaRPr lang="en-US" sz="2400" dirty="0"/>
          </a:p>
        </p:txBody>
      </p:sp>
      <p:sp>
        <p:nvSpPr>
          <p:cNvPr id="20" name="Rectangle 19"/>
          <p:cNvSpPr/>
          <p:nvPr/>
        </p:nvSpPr>
        <p:spPr>
          <a:xfrm>
            <a:off x="4038600" y="4981136"/>
            <a:ext cx="320040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collecting bills and data</a:t>
            </a:r>
            <a:endParaRPr lang="en-US" sz="2400" dirty="0"/>
          </a:p>
        </p:txBody>
      </p:sp>
      <p:sp>
        <p:nvSpPr>
          <p:cNvPr id="21" name="Rectangle 20"/>
          <p:cNvSpPr/>
          <p:nvPr/>
        </p:nvSpPr>
        <p:spPr>
          <a:xfrm>
            <a:off x="4038600" y="5590736"/>
            <a:ext cx="320040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Preliminary analysis</a:t>
            </a:r>
            <a:endParaRPr lang="en-US" sz="2400" dirty="0"/>
          </a:p>
        </p:txBody>
      </p:sp>
      <p:sp>
        <p:nvSpPr>
          <p:cNvPr id="22" name="Rectangle 21"/>
          <p:cNvSpPr/>
          <p:nvPr/>
        </p:nvSpPr>
        <p:spPr>
          <a:xfrm>
            <a:off x="4038600" y="4371536"/>
            <a:ext cx="320040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Initial walk-through</a:t>
            </a:r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3886200" y="1219200"/>
            <a:ext cx="3505200" cy="495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276600" y="3761936"/>
            <a:ext cx="6096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4" idx="2"/>
            <a:endCxn id="15" idx="0"/>
          </p:cNvCxnSpPr>
          <p:nvPr/>
        </p:nvCxnSpPr>
        <p:spPr>
          <a:xfrm>
            <a:off x="5638800" y="1814732"/>
            <a:ext cx="0" cy="118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638800" y="2410264"/>
            <a:ext cx="0" cy="118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638800" y="3043457"/>
            <a:ext cx="0" cy="118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638800" y="3643532"/>
            <a:ext cx="0" cy="118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8" idx="2"/>
          </p:cNvCxnSpPr>
          <p:nvPr/>
        </p:nvCxnSpPr>
        <p:spPr>
          <a:xfrm>
            <a:off x="5638800" y="4219136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2" idx="2"/>
          </p:cNvCxnSpPr>
          <p:nvPr/>
        </p:nvCxnSpPr>
        <p:spPr>
          <a:xfrm>
            <a:off x="5638800" y="4828736"/>
            <a:ext cx="0" cy="1474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0" idx="2"/>
          </p:cNvCxnSpPr>
          <p:nvPr/>
        </p:nvCxnSpPr>
        <p:spPr>
          <a:xfrm>
            <a:off x="5638800" y="5438336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133600" y="4191000"/>
            <a:ext cx="0" cy="1371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LBNL Industrial Energy Audit Guidebook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4636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Other audit standards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66800" y="3304736"/>
            <a:ext cx="2209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Energy audit execution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4038600" y="1371600"/>
            <a:ext cx="3200400" cy="762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Data inventory and measurements</a:t>
            </a:r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3886200" y="1219200"/>
            <a:ext cx="3505200" cy="495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276600" y="3761936"/>
            <a:ext cx="6096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4" idx="2"/>
          </p:cNvCxnSpPr>
          <p:nvPr/>
        </p:nvCxnSpPr>
        <p:spPr>
          <a:xfrm>
            <a:off x="5638800" y="2133600"/>
            <a:ext cx="0" cy="1946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038600" y="2362200"/>
            <a:ext cx="3200400" cy="762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Analyzing energy use patterns</a:t>
            </a:r>
            <a:endParaRPr lang="en-US" sz="2400" dirty="0"/>
          </a:p>
        </p:txBody>
      </p:sp>
      <p:cxnSp>
        <p:nvCxnSpPr>
          <p:cNvPr id="27" name="Straight Arrow Connector 26"/>
          <p:cNvCxnSpPr>
            <a:endCxn id="28" idx="0"/>
          </p:cNvCxnSpPr>
          <p:nvPr/>
        </p:nvCxnSpPr>
        <p:spPr>
          <a:xfrm>
            <a:off x="5638800" y="3124200"/>
            <a:ext cx="0" cy="1863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4038600" y="3310596"/>
            <a:ext cx="3200400" cy="762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Benchmarking and comparative analysis</a:t>
            </a:r>
            <a:endParaRPr lang="en-US" sz="2400" dirty="0"/>
          </a:p>
        </p:txBody>
      </p:sp>
      <p:cxnSp>
        <p:nvCxnSpPr>
          <p:cNvPr id="29" name="Straight Arrow Connector 28"/>
          <p:cNvCxnSpPr>
            <a:endCxn id="30" idx="0"/>
          </p:cNvCxnSpPr>
          <p:nvPr/>
        </p:nvCxnSpPr>
        <p:spPr>
          <a:xfrm>
            <a:off x="5638800" y="4072596"/>
            <a:ext cx="0" cy="1946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038600" y="4267200"/>
            <a:ext cx="3200400" cy="762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Identifying energy efficiency potentials</a:t>
            </a:r>
            <a:endParaRPr lang="en-US" sz="2400" dirty="0"/>
          </a:p>
        </p:txBody>
      </p:sp>
      <p:cxnSp>
        <p:nvCxnSpPr>
          <p:cNvPr id="32" name="Straight Arrow Connector 31"/>
          <p:cNvCxnSpPr>
            <a:endCxn id="40" idx="0"/>
          </p:cNvCxnSpPr>
          <p:nvPr/>
        </p:nvCxnSpPr>
        <p:spPr>
          <a:xfrm>
            <a:off x="5638800" y="5029200"/>
            <a:ext cx="0" cy="1863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4038600" y="5215596"/>
            <a:ext cx="3200400" cy="762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Cost-benefit analysis</a:t>
            </a:r>
            <a:endParaRPr lang="en-US" sz="2400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2133600" y="4176932"/>
            <a:ext cx="0" cy="19812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2133600" y="1371600"/>
            <a:ext cx="0" cy="1905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LBNL Industrial Energy Audit Guidebook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4636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Other audit standards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66800" y="4191000"/>
            <a:ext cx="2209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Post-audit activities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4038600" y="1981200"/>
            <a:ext cx="3200400" cy="762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Writing audit report with recommendation</a:t>
            </a:r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3886200" y="1828800"/>
            <a:ext cx="35052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276600" y="4648200"/>
            <a:ext cx="6096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038600" y="3852204"/>
            <a:ext cx="3200400" cy="762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Preparing action plan for implementation</a:t>
            </a:r>
            <a:endParaRPr lang="en-US" sz="2400" dirty="0"/>
          </a:p>
        </p:txBody>
      </p:sp>
      <p:cxnSp>
        <p:nvCxnSpPr>
          <p:cNvPr id="32" name="Straight Arrow Connector 31"/>
          <p:cNvCxnSpPr>
            <a:endCxn id="40" idx="0"/>
          </p:cNvCxnSpPr>
          <p:nvPr/>
        </p:nvCxnSpPr>
        <p:spPr>
          <a:xfrm>
            <a:off x="5638800" y="4614204"/>
            <a:ext cx="0" cy="1863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4038600" y="4800600"/>
            <a:ext cx="3200400" cy="762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Implementing the action plan</a:t>
            </a:r>
            <a:endParaRPr lang="en-US" sz="2400" dirty="0"/>
          </a:p>
        </p:txBody>
      </p:sp>
      <p:sp>
        <p:nvSpPr>
          <p:cNvPr id="20" name="Rectangle 19"/>
          <p:cNvSpPr/>
          <p:nvPr/>
        </p:nvSpPr>
        <p:spPr>
          <a:xfrm>
            <a:off x="1066800" y="1828800"/>
            <a:ext cx="2209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Energy audit reporting</a:t>
            </a:r>
            <a:endParaRPr lang="en-US" sz="24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276600" y="2286000"/>
            <a:ext cx="6096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886200" y="3733800"/>
            <a:ext cx="3505200" cy="198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133600" y="2743200"/>
            <a:ext cx="0" cy="1447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133600" y="1295400"/>
            <a:ext cx="0" cy="51933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79248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SF Existing Commercial Buildings Performance Ordinance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0733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SF Existing Commercial Buildings Performance Ordinance</a:t>
            </a:r>
            <a:endParaRPr lang="en-US" sz="16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8077200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Requirements: 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Benchmark energy use each year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, so one can compare with others and track progress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Get an energy audit every five years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, which identifies cost-effective opportunities to improve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6250" t="14000" r="18125" b="15000"/>
          <a:stretch>
            <a:fillRect/>
          </a:stretch>
        </p:blipFill>
        <p:spPr bwMode="auto">
          <a:xfrm>
            <a:off x="4343400" y="3408680"/>
            <a:ext cx="4038600" cy="273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629400" y="3429000"/>
            <a:ext cx="1737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honestbuildings.com</a:t>
            </a:r>
            <a:endParaRPr lang="en-US" sz="1200" dirty="0"/>
          </a:p>
        </p:txBody>
      </p:sp>
      <p:pic>
        <p:nvPicPr>
          <p:cNvPr id="1028" name="Picture 4" descr="http://www.sfenvironment.org/sites/default/files/article/square/en-163-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4203700"/>
            <a:ext cx="3476625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79248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SF Existing Commercial Buildings Performance Ordinance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0733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SF Existing Commercial Buildings Performance Ordinance</a:t>
            </a:r>
            <a:endParaRPr lang="en-US" sz="16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8077200" cy="4570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Who shall participate?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Owners of commercial buildings over 10,000 </a:t>
            </a:r>
            <a:r>
              <a:rPr lang="en-US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sf</a:t>
            </a:r>
            <a:endParaRPr lang="en-US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Buildings &gt;50,000 </a:t>
            </a:r>
            <a:r>
              <a:rPr lang="en-US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sf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required to report benchmarking by Oct. 2011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solidFill>
                <a:srgbClr val="FF000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Why participate?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Saving energy saves money.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Benchmarking to ensure owners/users don’t use more energy than competitors.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Get recognized for leadership in energy management.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The policy was written with extensive input from commercial stakeholders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The ordinance gives SF environment the authority to impose fines of up to $100 per day.</a:t>
            </a:r>
            <a:endParaRPr lang="en-US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Benchmarking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6700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San Francisco Existing Commercial Buildings Performance Ordinance </a:t>
            </a:r>
            <a:endParaRPr lang="en-US" sz="16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1143000"/>
            <a:ext cx="8077200" cy="50321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Why benchmark?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Assess energy performance baselines and set goals for improvement.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Track and report on energy performance, costs, and environmental impact over time, for individual buildings and entire portfolios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Comply with California Assembly Bill 1103, which requires disclosure of benchmarking data for real estate transactions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Comply with the new San Francisco Ordinance that requires benchmarking of buildings &gt;=10,000 </a:t>
            </a:r>
            <a:r>
              <a:rPr lang="en-US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sf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in 2011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Receive a prestigious ENERGY STAR label with scores above 75.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Earn points toward LEED ® certification.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PG&amp;E’s free Automated Benchmark Service: 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dirty="0" smtClean="0">
                <a:hlinkClick r:id="rId2"/>
              </a:rPr>
              <a:t>http://www.pge.com/benchmarking/</a:t>
            </a:r>
            <a:endParaRPr lang="en-US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http://t3.gstatic.com/images?q=tbn:ANd9GcSLcwSORGTnbRr862PqZwQz0OKNqJ0FKD42RWbIRclK4_47e-jbW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648200"/>
            <a:ext cx="1533525" cy="1533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Benchmarking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6700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San Francisco Existing Commercial Buildings Performance Ordinance </a:t>
            </a:r>
            <a:endParaRPr lang="en-US" sz="16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1143000"/>
            <a:ext cx="8077200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Required data for benchmarking?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Portfolio Manager username and password.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The building street address, year built, and contact information.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The building gross floor area and key operating characteristics for each major space type.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- 12 consecutive months of utility bills for all fuel types used in the building.</a:t>
            </a:r>
          </a:p>
          <a:p>
            <a:pPr lvl="0"/>
            <a:endParaRPr lang="en-US" sz="2000" dirty="0" smtClean="0">
              <a:solidFill>
                <a:srgbClr val="FF0000"/>
              </a:solidFill>
            </a:endParaRPr>
          </a:p>
          <a:p>
            <a:pPr lvl="0"/>
            <a:r>
              <a:rPr lang="en-US" sz="2000" dirty="0" smtClean="0">
                <a:solidFill>
                  <a:srgbClr val="FF0000"/>
                </a:solidFill>
              </a:rPr>
              <a:t>Data Collection Worksheet: 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http://www.energystar.gov/ia/business/downloads/PM_Data_Collection_Worksheet.doc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Portfolio Manager Quick Reference Guide: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dirty="0" smtClean="0">
                <a:hlinkClick r:id="rId2"/>
              </a:rPr>
              <a:t>http://www.energystar.gov/ia/business/downloads/PM_QuickRefGuide.pdf?cff0-e2dd</a:t>
            </a:r>
            <a:endParaRPr lang="en-US" sz="1600" dirty="0" smtClean="0"/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We will 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talk about the benchmarking procedures in Chapter E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 descr="http://cooperator.com/content_images/ny/articleImages/21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0427" y="370566"/>
            <a:ext cx="2057400" cy="169221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7179427" y="1963579"/>
            <a:ext cx="12025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© Corporator.com</a:t>
            </a:r>
            <a:endParaRPr lang="en-US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1"/>
            <a:ext cx="8001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Auditing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6700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San Francisco Existing Commercial Buildings Performance Ordinance </a:t>
            </a:r>
            <a:endParaRPr lang="en-US" sz="16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219200"/>
            <a:ext cx="8077200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Requirements: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rgbClr val="FF000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rgbClr val="FF000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rgbClr val="FF000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rgbClr val="FF000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rgbClr val="FF000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Except buildings: 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 Having had a qualifying audit or </a:t>
            </a:r>
            <a:r>
              <a:rPr lang="en-US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retrocommissioning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since 2008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Earning LEED for Existing Buildings certification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Getting the ENERGY STAR label regularly (score&gt;=75)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 Residential, less than five years old, smaller than 10,000sf, or under financial distress are also exempt</a:t>
            </a:r>
            <a:endParaRPr lang="en-US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990600" y="1828800"/>
          <a:ext cx="7086600" cy="145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4953000"/>
              </a:tblGrid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Building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Minimum Level of Effort</a:t>
                      </a:r>
                      <a:endParaRPr lang="en-US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50,000 </a:t>
                      </a:r>
                      <a:r>
                        <a:rPr lang="en-US" dirty="0" err="1" smtClean="0"/>
                        <a:t>sf</a:t>
                      </a:r>
                      <a:r>
                        <a:rPr lang="en-US" dirty="0" smtClean="0"/>
                        <a:t> and larger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ASHRAE Level II – An “intermediate” survey and energy analysis</a:t>
                      </a:r>
                      <a:endParaRPr lang="en-US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10,000 to 49,999 </a:t>
                      </a:r>
                      <a:r>
                        <a:rPr lang="en-US" dirty="0" err="1" smtClean="0"/>
                        <a:t>sf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ASHRAE Level I – A basic energy analysis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10520</TotalTime>
  <Words>2771</Words>
  <Application>Microsoft Office PowerPoint</Application>
  <PresentationFormat>On-screen Show (4:3)</PresentationFormat>
  <Paragraphs>452</Paragraphs>
  <Slides>46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 Ai</dc:creator>
  <cp:lastModifiedBy>Wendy L. Miller</cp:lastModifiedBy>
  <cp:revision>98</cp:revision>
  <dcterms:created xsi:type="dcterms:W3CDTF">2012-07-02T05:20:48Z</dcterms:created>
  <dcterms:modified xsi:type="dcterms:W3CDTF">2012-10-24T18:12:32Z</dcterms:modified>
</cp:coreProperties>
</file>