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6" r:id="rId2"/>
    <p:sldId id="330" r:id="rId3"/>
    <p:sldId id="258" r:id="rId4"/>
    <p:sldId id="340" r:id="rId5"/>
    <p:sldId id="349" r:id="rId6"/>
    <p:sldId id="339" r:id="rId7"/>
    <p:sldId id="350" r:id="rId8"/>
    <p:sldId id="352" r:id="rId9"/>
    <p:sldId id="331" r:id="rId10"/>
    <p:sldId id="347" r:id="rId11"/>
    <p:sldId id="348" r:id="rId12"/>
    <p:sldId id="335" r:id="rId13"/>
    <p:sldId id="332" r:id="rId14"/>
    <p:sldId id="336" r:id="rId15"/>
    <p:sldId id="359" r:id="rId16"/>
    <p:sldId id="360" r:id="rId17"/>
    <p:sldId id="361" r:id="rId18"/>
    <p:sldId id="362" r:id="rId19"/>
    <p:sldId id="363" r:id="rId20"/>
    <p:sldId id="333" r:id="rId21"/>
    <p:sldId id="353" r:id="rId22"/>
    <p:sldId id="354" r:id="rId23"/>
    <p:sldId id="355" r:id="rId24"/>
    <p:sldId id="356" r:id="rId25"/>
    <p:sldId id="357" r:id="rId26"/>
    <p:sldId id="358"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825" autoAdjust="0"/>
  </p:normalViewPr>
  <p:slideViewPr>
    <p:cSldViewPr>
      <p:cViewPr varScale="1">
        <p:scale>
          <a:sx n="56" d="100"/>
          <a:sy n="56" d="100"/>
        </p:scale>
        <p:origin x="-102" y="-3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23FDA76-0272-4E67-B0FC-6A1C779C73CF}" type="datetimeFigureOut">
              <a:rPr lang="en-US"/>
              <a:pPr>
                <a:defRPr/>
              </a:pPr>
              <a:t>10/24/2012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72C3713-6C58-484A-832B-27798C4A718C}" type="slidenum">
              <a:rPr lang="en-US"/>
              <a:pPr>
                <a:defRPr/>
              </a:pPr>
              <a:t>‹#›</a:t>
            </a:fld>
            <a:endParaRPr lang="en-US"/>
          </a:p>
        </p:txBody>
      </p:sp>
    </p:spTree>
    <p:extLst>
      <p:ext uri="{BB962C8B-B14F-4D97-AF65-F5344CB8AC3E}">
        <p14:creationId xmlns:p14="http://schemas.microsoft.com/office/powerpoint/2010/main" xmlns="" val="32835221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2A57C48-6032-4B84-9EF5-EB6F5603C77F}" type="datetimeFigureOut">
              <a:rPr lang="en-US"/>
              <a:pPr>
                <a:defRPr/>
              </a:pPr>
              <a:t>10/24/2012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7A7E6FF-495B-49EC-8C49-7D1773408597}" type="slidenum">
              <a:rPr lang="en-US"/>
              <a:pPr>
                <a:defRPr/>
              </a:pPr>
              <a:t>‹#›</a:t>
            </a:fld>
            <a:endParaRPr lang="en-US"/>
          </a:p>
        </p:txBody>
      </p:sp>
    </p:spTree>
    <p:extLst>
      <p:ext uri="{BB962C8B-B14F-4D97-AF65-F5344CB8AC3E}">
        <p14:creationId xmlns:p14="http://schemas.microsoft.com/office/powerpoint/2010/main" xmlns="" val="281827592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D60136-53EB-44A8-A773-863655CF425A}" type="datetime1">
              <a:rPr lang="en-US"/>
              <a:pPr>
                <a:defRPr/>
              </a:pPr>
              <a:t>10/24/2012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E5C8D30A-AD37-4D5C-956A-178ED267331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3B01FE-2EFA-4211-87E8-0E74DF458611}" type="datetime1">
              <a:rPr lang="en-US"/>
              <a:pPr>
                <a:defRPr/>
              </a:pPr>
              <a:t>10/24/2012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59759F44-2AC9-4BC4-A87E-943B95A5431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593FB7-73A4-4CEA-BD15-0C192F417CFA}" type="datetime1">
              <a:rPr lang="en-US"/>
              <a:pPr>
                <a:defRPr/>
              </a:pPr>
              <a:t>10/24/2012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34309861-50A4-43C1-910C-8B0DE0F972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2E9756-E427-4CCC-B42B-2927F7684862}" type="datetime1">
              <a:rPr lang="en-US"/>
              <a:pPr>
                <a:defRPr/>
              </a:pPr>
              <a:t>10/24/2012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44E804D3-B501-4860-BED5-36207180A9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37F3181-BCD2-41CA-B696-63CE332C861C}" type="datetime1">
              <a:rPr lang="en-US"/>
              <a:pPr>
                <a:defRPr/>
              </a:pPr>
              <a:t>10/24/2012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F86F5FD3-10C5-4554-A7A0-3FFA67E2DA6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B15D6E-27B8-4E3E-A178-22D200890FAA}" type="datetime1">
              <a:rPr lang="en-US"/>
              <a:pPr>
                <a:defRPr/>
              </a:pPr>
              <a:t>10/24/2012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35C1799D-2852-4531-BCB5-78677EA1C5F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D88C04-1C6E-44EC-B231-45856FE6EB79}" type="datetime1">
              <a:rPr lang="en-US"/>
              <a:pPr>
                <a:defRPr/>
              </a:pPr>
              <a:t>10/24/2012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9" name="Slide Number Placeholder 5"/>
          <p:cNvSpPr>
            <a:spLocks noGrp="1"/>
          </p:cNvSpPr>
          <p:nvPr>
            <p:ph type="sldNum" sz="quarter" idx="12"/>
          </p:nvPr>
        </p:nvSpPr>
        <p:spPr/>
        <p:txBody>
          <a:bodyPr/>
          <a:lstStyle>
            <a:lvl1pPr>
              <a:defRPr/>
            </a:lvl1pPr>
          </a:lstStyle>
          <a:p>
            <a:pPr>
              <a:defRPr/>
            </a:pPr>
            <a:fld id="{F5586EEA-FBA1-4683-82BD-DFFBFE080C2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60773A-691A-4AFB-AC9B-DF8DC8B4E898}" type="datetime1">
              <a:rPr lang="en-US"/>
              <a:pPr>
                <a:defRPr/>
              </a:pPr>
              <a:t>10/24/2012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5" name="Slide Number Placeholder 5"/>
          <p:cNvSpPr>
            <a:spLocks noGrp="1"/>
          </p:cNvSpPr>
          <p:nvPr>
            <p:ph type="sldNum" sz="quarter" idx="12"/>
          </p:nvPr>
        </p:nvSpPr>
        <p:spPr/>
        <p:txBody>
          <a:bodyPr/>
          <a:lstStyle>
            <a:lvl1pPr>
              <a:defRPr/>
            </a:lvl1pPr>
          </a:lstStyle>
          <a:p>
            <a:pPr>
              <a:defRPr/>
            </a:pPr>
            <a:fld id="{2BF7C1C6-3E42-4978-9040-84FDA77E97A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18740E-4755-4AC1-9881-17545B921F62}" type="datetime1">
              <a:rPr lang="en-US"/>
              <a:pPr>
                <a:defRPr/>
              </a:pPr>
              <a:t>10/24/2012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4" name="Slide Number Placeholder 5"/>
          <p:cNvSpPr>
            <a:spLocks noGrp="1"/>
          </p:cNvSpPr>
          <p:nvPr>
            <p:ph type="sldNum" sz="quarter" idx="12"/>
          </p:nvPr>
        </p:nvSpPr>
        <p:spPr/>
        <p:txBody>
          <a:bodyPr/>
          <a:lstStyle>
            <a:lvl1pPr>
              <a:defRPr/>
            </a:lvl1pPr>
          </a:lstStyle>
          <a:p>
            <a:pPr>
              <a:defRPr/>
            </a:pPr>
            <a:fld id="{FEEAAB19-BB8A-480F-B330-6B33794490C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61B7AC-B6ED-42DC-97EE-8F37A451F6F9}" type="datetime1">
              <a:rPr lang="en-US"/>
              <a:pPr>
                <a:defRPr/>
              </a:pPr>
              <a:t>10/24/2012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D445E9D-4716-46E8-A958-145F99A53A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32BA6E-7FC1-46D0-9662-BC805EBC3794}" type="datetime1">
              <a:rPr lang="en-US"/>
              <a:pPr>
                <a:defRPr/>
              </a:pPr>
              <a:t>10/24/2012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688F042-DE36-4021-9A87-5C419CD787A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E34CF4-7EBA-4187-BC33-997591D3932F}" type="datetime1">
              <a:rPr lang="en-US"/>
              <a:pPr>
                <a:defRPr/>
              </a:pPr>
              <a:t>10/24/2012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Introduction to Fundamentals of Lighting                                               Slide No. A.</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834A40A-E242-41CD-B93C-86B25223FB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commercialwindows.org/codesstandards_ashrae90_1_more.php"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ommercialwindows.org/codesstandards_ashrae90_1_more.php"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weatherbank.com/archive.html" TargetMode="External"/><Relationship Id="rId7" Type="http://schemas.openxmlformats.org/officeDocument/2006/relationships/hyperlink" Target="http://www.meteonorm.com/" TargetMode="External"/><Relationship Id="rId2" Type="http://schemas.openxmlformats.org/officeDocument/2006/relationships/hyperlink" Target="http://apps1.eere.energy.gov/buildings/energyplus/weatherdata_simulation.cfm" TargetMode="External"/><Relationship Id="rId1" Type="http://schemas.openxmlformats.org/officeDocument/2006/relationships/slideLayout" Target="../slideLayouts/slideLayout1.xml"/><Relationship Id="rId6" Type="http://schemas.openxmlformats.org/officeDocument/2006/relationships/hyperlink" Target="http://www.weatheranalytics.com/buildingmodeling.html" TargetMode="External"/><Relationship Id="rId5" Type="http://schemas.openxmlformats.org/officeDocument/2006/relationships/hyperlink" Target="http://weather-source.com/" TargetMode="External"/><Relationship Id="rId4" Type="http://schemas.openxmlformats.org/officeDocument/2006/relationships/hyperlink" Target="http://lwf.ncdc.noaa.gov/oa/climate/climatedata.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uos.harvard.edu/fmo/building_maintenance/quincy_house_energy_audit.pdf" TargetMode="Externa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uos.harvard.edu/fmo/building_maintenance/quincy_house_energy_audit.pdf"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uos.harvard.edu/fmo/building_maintenance/quincy_house_energy_audit.pdf" TargetMode="Externa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uos.harvard.edu/fmo/building_maintenance/quincy_house_energy_audit.pdf"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energystar.gov/ia/business/downloads/PM_QuickRefGuide.pdf?cff0-e2dd"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veritasschool.net/plans.html"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irs.gov/pub/irs-procure/techexhibit_5_equipment_pm_inventory.pdf"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8"/>
          <p:cNvSpPr txBox="1">
            <a:spLocks noChangeArrowheads="1"/>
          </p:cNvSpPr>
          <p:nvPr/>
        </p:nvSpPr>
        <p:spPr bwMode="auto">
          <a:xfrm>
            <a:off x="685800" y="1447800"/>
            <a:ext cx="7620000" cy="2369880"/>
          </a:xfrm>
          <a:prstGeom prst="rect">
            <a:avLst/>
          </a:prstGeom>
          <a:noFill/>
          <a:ln w="9525">
            <a:noFill/>
            <a:miter lim="800000"/>
            <a:headEnd/>
            <a:tailEnd/>
          </a:ln>
        </p:spPr>
        <p:txBody>
          <a:bodyPr>
            <a:spAutoFit/>
          </a:bodyPr>
          <a:lstStyle/>
          <a:p>
            <a:pPr algn="ctr"/>
            <a:r>
              <a:rPr lang="en-US" sz="4000" dirty="0">
                <a:solidFill>
                  <a:srgbClr val="0070C0"/>
                </a:solidFill>
                <a:latin typeface="Calibri" pitchFamily="34" charset="0"/>
              </a:rPr>
              <a:t>Introduction to </a:t>
            </a:r>
            <a:r>
              <a:rPr lang="en-US" sz="4000" dirty="0" smtClean="0">
                <a:solidFill>
                  <a:srgbClr val="0070C0"/>
                </a:solidFill>
                <a:latin typeface="Calibri" pitchFamily="34" charset="0"/>
              </a:rPr>
              <a:t>Commercial Building Audits</a:t>
            </a:r>
            <a:endParaRPr lang="en-US" sz="4000" dirty="0">
              <a:solidFill>
                <a:srgbClr val="0070C0"/>
              </a:solidFill>
              <a:latin typeface="Calibri" pitchFamily="34" charset="0"/>
            </a:endParaRPr>
          </a:p>
          <a:p>
            <a:pPr algn="ctr"/>
            <a:endParaRPr lang="en-US" sz="4000" dirty="0">
              <a:latin typeface="Calibri" pitchFamily="34" charset="0"/>
            </a:endParaRPr>
          </a:p>
          <a:p>
            <a:pPr algn="ctr"/>
            <a:r>
              <a:rPr lang="en-US" sz="2800" dirty="0">
                <a:latin typeface="Calibri" pitchFamily="34" charset="0"/>
              </a:rPr>
              <a:t>Course No. ENRG </a:t>
            </a:r>
            <a:r>
              <a:rPr lang="en-US" sz="2800" dirty="0" smtClean="0">
                <a:latin typeface="Calibri" pitchFamily="34" charset="0"/>
              </a:rPr>
              <a:t>50</a:t>
            </a:r>
            <a:endParaRPr lang="en-US" sz="2800" dirty="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Geographical and climate review</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73451"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Geographical and climate review</a:t>
            </a:r>
            <a:endParaRPr lang="en-US" dirty="0">
              <a:solidFill>
                <a:srgbClr val="002060"/>
              </a:solidFill>
              <a:latin typeface="Calibri" pitchFamily="34" charset="0"/>
            </a:endParaRPr>
          </a:p>
        </p:txBody>
      </p:sp>
      <p:sp>
        <p:nvSpPr>
          <p:cNvPr id="13" name="Rectangle 12"/>
          <p:cNvSpPr/>
          <p:nvPr/>
        </p:nvSpPr>
        <p:spPr>
          <a:xfrm>
            <a:off x="762000" y="5715000"/>
            <a:ext cx="2590800" cy="400110"/>
          </a:xfrm>
          <a:prstGeom prst="rect">
            <a:avLst/>
          </a:prstGeom>
        </p:spPr>
        <p:txBody>
          <a:bodyPr wrap="square">
            <a:spAutoFit/>
          </a:bodyPr>
          <a:lstStyle/>
          <a:p>
            <a:r>
              <a:rPr lang="en-US" sz="1000" dirty="0" smtClean="0">
                <a:hlinkClick r:id="rId2"/>
              </a:rPr>
              <a:t>http://www.commercialwindows.org/codesstandards_ashrae90_1_more.php#2010</a:t>
            </a:r>
            <a:endParaRPr lang="en-US" sz="1000" dirty="0"/>
          </a:p>
        </p:txBody>
      </p:sp>
      <p:pic>
        <p:nvPicPr>
          <p:cNvPr id="8194" name="Picture 2" descr="IECC Climate Zone Map"/>
          <p:cNvPicPr>
            <a:picLocks noChangeAspect="1" noChangeArrowheads="1"/>
          </p:cNvPicPr>
          <p:nvPr/>
        </p:nvPicPr>
        <p:blipFill>
          <a:blip r:embed="rId3" cstate="print"/>
          <a:srcRect/>
          <a:stretch>
            <a:fillRect/>
          </a:stretch>
        </p:blipFill>
        <p:spPr bwMode="auto">
          <a:xfrm>
            <a:off x="1295400" y="1447800"/>
            <a:ext cx="6629400" cy="385710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Geographical and climate review</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73451"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Geographical and climate review</a:t>
            </a:r>
            <a:endParaRPr lang="en-US" dirty="0">
              <a:solidFill>
                <a:srgbClr val="002060"/>
              </a:solidFill>
              <a:latin typeface="Calibri" pitchFamily="34" charset="0"/>
            </a:endParaRPr>
          </a:p>
        </p:txBody>
      </p:sp>
      <p:sp>
        <p:nvSpPr>
          <p:cNvPr id="13" name="Rectangle 12"/>
          <p:cNvSpPr/>
          <p:nvPr/>
        </p:nvSpPr>
        <p:spPr>
          <a:xfrm>
            <a:off x="762000" y="3276600"/>
            <a:ext cx="1828800" cy="954107"/>
          </a:xfrm>
          <a:prstGeom prst="rect">
            <a:avLst/>
          </a:prstGeom>
        </p:spPr>
        <p:txBody>
          <a:bodyPr wrap="square">
            <a:spAutoFit/>
          </a:bodyPr>
          <a:lstStyle/>
          <a:p>
            <a:r>
              <a:rPr lang="en-US" sz="1400" dirty="0" smtClean="0">
                <a:hlinkClick r:id="rId2"/>
              </a:rPr>
              <a:t>http://www.commercialwindows.org/codesstandards_ashrae90_1_more.php#2010</a:t>
            </a:r>
            <a:endParaRPr lang="en-US" sz="1400" dirty="0"/>
          </a:p>
        </p:txBody>
      </p:sp>
      <p:pic>
        <p:nvPicPr>
          <p:cNvPr id="40962" name="Picture 2"/>
          <p:cNvPicPr>
            <a:picLocks noChangeAspect="1" noChangeArrowheads="1"/>
          </p:cNvPicPr>
          <p:nvPr/>
        </p:nvPicPr>
        <p:blipFill>
          <a:blip r:embed="rId3" cstate="print"/>
          <a:srcRect l="24375" t="16000" r="31250" b="18000"/>
          <a:stretch>
            <a:fillRect/>
          </a:stretch>
        </p:blipFill>
        <p:spPr bwMode="auto">
          <a:xfrm>
            <a:off x="2895600" y="1219200"/>
            <a:ext cx="5410200" cy="5029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Climate data for simulation</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73451"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Geographical and climate review</a:t>
            </a:r>
            <a:endParaRPr lang="en-US" dirty="0">
              <a:solidFill>
                <a:srgbClr val="002060"/>
              </a:solidFill>
              <a:latin typeface="Calibri" pitchFamily="34" charset="0"/>
            </a:endParaRPr>
          </a:p>
        </p:txBody>
      </p:sp>
      <p:sp>
        <p:nvSpPr>
          <p:cNvPr id="9" name="Rectangle 8"/>
          <p:cNvSpPr/>
          <p:nvPr/>
        </p:nvSpPr>
        <p:spPr>
          <a:xfrm>
            <a:off x="762000" y="1143001"/>
            <a:ext cx="7391400" cy="338554"/>
          </a:xfrm>
          <a:prstGeom prst="rect">
            <a:avLst/>
          </a:prstGeom>
        </p:spPr>
        <p:txBody>
          <a:bodyPr wrap="square">
            <a:spAutoFit/>
          </a:bodyPr>
          <a:lstStyle/>
          <a:p>
            <a:r>
              <a:rPr lang="en-US" sz="1600" dirty="0" smtClean="0">
                <a:hlinkClick r:id="rId2"/>
              </a:rPr>
              <a:t>http://apps1.eere.energy.gov/buildings/energyplus/weatherdata_simulation.cfm</a:t>
            </a:r>
            <a:endParaRPr lang="en-US" sz="1600" dirty="0"/>
          </a:p>
        </p:txBody>
      </p:sp>
      <p:sp>
        <p:nvSpPr>
          <p:cNvPr id="10" name="Rectangle 9"/>
          <p:cNvSpPr/>
          <p:nvPr/>
        </p:nvSpPr>
        <p:spPr>
          <a:xfrm>
            <a:off x="685800" y="1447800"/>
            <a:ext cx="7924800" cy="4693593"/>
          </a:xfrm>
          <a:prstGeom prst="rect">
            <a:avLst/>
          </a:prstGeom>
        </p:spPr>
        <p:txBody>
          <a:bodyPr wrap="square">
            <a:spAutoFit/>
          </a:bodyPr>
          <a:lstStyle/>
          <a:p>
            <a:r>
              <a:rPr lang="en-US" sz="1300" dirty="0" smtClean="0">
                <a:hlinkClick r:id="rId3"/>
              </a:rPr>
              <a:t>Weather Bank</a:t>
            </a:r>
            <a:r>
              <a:rPr lang="en-US" sz="1300" dirty="0" smtClean="0"/>
              <a:t> - maintains hourly and daily historical data records from every National Weather Service reporting station in US, as well as other locations around the world. They archive weather data on a real-time basis and certain updates are made hourly. This hourly archiving began in late Nov., 1994.</a:t>
            </a:r>
            <a:br>
              <a:rPr lang="en-US" sz="1300" dirty="0" smtClean="0"/>
            </a:br>
            <a:endParaRPr lang="en-US" sz="1300" dirty="0" smtClean="0"/>
          </a:p>
          <a:p>
            <a:r>
              <a:rPr lang="en-US" sz="1300" dirty="0" smtClean="0">
                <a:hlinkClick r:id="rId4"/>
              </a:rPr>
              <a:t>National Climatic Data Center</a:t>
            </a:r>
            <a:r>
              <a:rPr lang="en-US" sz="1300" dirty="0" smtClean="0"/>
              <a:t> - NCDC is the world's largest active archive of weather data. NCDC produces numerous climate publications and responds to data requests from all over the world. NCDC operates the World Data Center for Meteorology which is co-located at NCDC in Asheville, North Carolina, and the World Data Center for </a:t>
            </a:r>
            <a:r>
              <a:rPr lang="en-US" sz="1300" dirty="0" err="1" smtClean="0"/>
              <a:t>Paleoclimatology</a:t>
            </a:r>
            <a:r>
              <a:rPr lang="en-US" sz="1300" dirty="0" smtClean="0"/>
              <a:t> which is located in Boulder, Colorado.</a:t>
            </a:r>
            <a:br>
              <a:rPr lang="en-US" sz="1300" dirty="0" smtClean="0"/>
            </a:br>
            <a:endParaRPr lang="en-US" sz="1300" dirty="0" smtClean="0"/>
          </a:p>
          <a:p>
            <a:r>
              <a:rPr lang="en-US" sz="1300" dirty="0" smtClean="0">
                <a:hlinkClick r:id="rId5"/>
              </a:rPr>
              <a:t>Weather Source</a:t>
            </a:r>
            <a:r>
              <a:rPr lang="en-US" sz="1300" dirty="0" smtClean="0"/>
              <a:t> - Weather Source provides historical and real-time digital weather information for more than 10,000 locations across the United States and around the world.</a:t>
            </a:r>
            <a:br>
              <a:rPr lang="en-US" sz="1300" dirty="0" smtClean="0"/>
            </a:br>
            <a:endParaRPr lang="en-US" sz="1300" dirty="0" smtClean="0"/>
          </a:p>
          <a:p>
            <a:r>
              <a:rPr lang="en-US" sz="1300" dirty="0" smtClean="0">
                <a:hlinkClick r:id="rId6"/>
              </a:rPr>
              <a:t>Weather Analytics</a:t>
            </a:r>
            <a:r>
              <a:rPr lang="en-US" sz="1300" dirty="0" smtClean="0"/>
              <a:t> - Site specific weather files in </a:t>
            </a:r>
            <a:r>
              <a:rPr lang="en-US" sz="1300" dirty="0" err="1" smtClean="0"/>
              <a:t>EnergyPlus</a:t>
            </a:r>
            <a:r>
              <a:rPr lang="en-US" sz="1300" dirty="0" smtClean="0"/>
              <a:t> format based on the latest 30 years of hourly data are now available from the private sector company Weather Analytics for any official weather station on more than 600,000 35-km grid tiles across the globe. These files are built by integrating hourly weather station observations and the new NOAA reanalysis data sets. Both Typical Meteorological Year (TMY) files and individual, Actual Meteorological Year (AMY) files are available, as are files constructed from the previous 12 months.</a:t>
            </a:r>
            <a:br>
              <a:rPr lang="en-US" sz="1300" dirty="0" smtClean="0"/>
            </a:br>
            <a:endParaRPr lang="en-US" sz="1300" dirty="0" smtClean="0"/>
          </a:p>
          <a:p>
            <a:r>
              <a:rPr lang="en-US" sz="1300" dirty="0" err="1" smtClean="0">
                <a:hlinkClick r:id="rId7"/>
              </a:rPr>
              <a:t>Meteonorm</a:t>
            </a:r>
            <a:r>
              <a:rPr lang="en-US" sz="1300" dirty="0" smtClean="0"/>
              <a:t> - </a:t>
            </a:r>
            <a:r>
              <a:rPr lang="en-US" sz="1300" dirty="0" err="1" smtClean="0"/>
              <a:t>Meteonorm</a:t>
            </a:r>
            <a:r>
              <a:rPr lang="en-US" sz="1300" dirty="0" smtClean="0"/>
              <a:t> extrapolates hourly data from statistical data for a location. Where statistical data aren't available, </a:t>
            </a:r>
            <a:r>
              <a:rPr lang="en-US" sz="1300" dirty="0" err="1" smtClean="0"/>
              <a:t>Meteonorm</a:t>
            </a:r>
            <a:r>
              <a:rPr lang="en-US" sz="1300" dirty="0" smtClean="0"/>
              <a:t> interpolates from other nearby sites. Generally, a statistical approach is a last resort ‐ weather files generated from statistics will not demonstrate the normal hour-to-hour and day-to-day variability seen in measured data.</a:t>
            </a:r>
            <a:endParaRPr lang="en-US" sz="13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1295400"/>
            <a:ext cx="7620000" cy="3616375"/>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E. </a:t>
            </a:r>
            <a:r>
              <a:rPr lang="en-US" sz="2800" dirty="0" smtClean="0">
                <a:solidFill>
                  <a:srgbClr val="002060"/>
                </a:solidFill>
                <a:latin typeface="+mn-lt"/>
              </a:rPr>
              <a:t>Elements in preliminary analysis of building performance data</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Engineering and architectural document review</a:t>
            </a:r>
          </a:p>
          <a:p>
            <a:pPr lvl="1" fontAlgn="auto">
              <a:spcBef>
                <a:spcPts val="0"/>
              </a:spcBef>
              <a:spcAft>
                <a:spcPts val="0"/>
              </a:spcAft>
              <a:defRPr/>
            </a:pPr>
            <a:r>
              <a:rPr lang="en-US" sz="2800" dirty="0" smtClean="0">
                <a:solidFill>
                  <a:schemeClr val="tx2">
                    <a:lumMod val="40000"/>
                    <a:lumOff val="60000"/>
                  </a:schemeClr>
                </a:solidFill>
                <a:latin typeface="+mn-lt"/>
              </a:rPr>
              <a:t>2. Geographical and climatic review</a:t>
            </a:r>
          </a:p>
          <a:p>
            <a:pPr lvl="1" fontAlgn="auto">
              <a:spcBef>
                <a:spcPts val="0"/>
              </a:spcBef>
              <a:spcAft>
                <a:spcPts val="0"/>
              </a:spcAft>
              <a:defRPr/>
            </a:pPr>
            <a:r>
              <a:rPr lang="en-US" sz="2800" dirty="0" smtClean="0">
                <a:solidFill>
                  <a:srgbClr val="FF0000"/>
                </a:solidFill>
                <a:latin typeface="+mn-lt"/>
              </a:rPr>
              <a:t>3. Review and analysis of current energy use and costs</a:t>
            </a:r>
          </a:p>
          <a:p>
            <a:pPr lvl="1" fontAlgn="auto">
              <a:spcBef>
                <a:spcPts val="0"/>
              </a:spcBef>
              <a:spcAft>
                <a:spcPts val="0"/>
              </a:spcAft>
              <a:defRPr/>
            </a:pPr>
            <a:r>
              <a:rPr lang="en-US" sz="2800" dirty="0" smtClean="0">
                <a:solidFill>
                  <a:schemeClr val="tx2">
                    <a:lumMod val="40000"/>
                    <a:lumOff val="60000"/>
                  </a:schemeClr>
                </a:solidFill>
                <a:latin typeface="+mn-lt"/>
              </a:rPr>
              <a:t>4. Benchmarking procedures</a:t>
            </a:r>
            <a:endParaRPr lang="en-US" sz="2800" dirty="0">
              <a:solidFill>
                <a:schemeClr val="tx2">
                  <a:lumMod val="40000"/>
                  <a:lumOff val="60000"/>
                </a:schemeClr>
              </a:solidFill>
              <a:latin typeface="+mn-lt"/>
            </a:endParaRP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Utility analysis</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sp>
        <p:nvSpPr>
          <p:cNvPr id="12" name="TextBox 11"/>
          <p:cNvSpPr txBox="1"/>
          <p:nvPr/>
        </p:nvSpPr>
        <p:spPr>
          <a:xfrm>
            <a:off x="609600" y="1219200"/>
            <a:ext cx="7848600" cy="1200329"/>
          </a:xfrm>
          <a:prstGeom prst="rect">
            <a:avLst/>
          </a:prstGeom>
          <a:noFill/>
        </p:spPr>
        <p:txBody>
          <a:bodyPr wrap="square">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Utility rate schedules</a:t>
            </a:r>
          </a:p>
          <a:p>
            <a:pPr marL="0" lvl="2" fontAlgn="auto">
              <a:lnSpc>
                <a:spcPct val="150000"/>
              </a:lnSpc>
              <a:spcBef>
                <a:spcPts val="0"/>
              </a:spcBef>
              <a:spcAft>
                <a:spcPts val="0"/>
              </a:spcAft>
              <a:defRPr/>
            </a:pPr>
            <a:r>
              <a:rPr lang="en-US" sz="2400" dirty="0" smtClean="0">
                <a:solidFill>
                  <a:srgbClr val="002060"/>
                </a:solidFill>
                <a:latin typeface="+mn-lt"/>
              </a:rPr>
              <a:t> </a:t>
            </a:r>
            <a:r>
              <a:rPr lang="en-US" sz="2400" dirty="0" smtClean="0">
                <a:solidFill>
                  <a:srgbClr val="002060"/>
                </a:solidFill>
                <a:latin typeface="+mn-lt"/>
              </a:rPr>
              <a:t>  - used to calculate the savings and paybacks</a:t>
            </a:r>
            <a:endParaRPr lang="en-US" sz="2400" dirty="0">
              <a:solidFill>
                <a:srgbClr val="002060"/>
              </a:solidFill>
              <a:latin typeface="+mn-lt"/>
            </a:endParaRPr>
          </a:p>
        </p:txBody>
      </p:sp>
      <p:pic>
        <p:nvPicPr>
          <p:cNvPr id="1026" name="Picture 2"/>
          <p:cNvPicPr>
            <a:picLocks noChangeAspect="1" noChangeArrowheads="1"/>
          </p:cNvPicPr>
          <p:nvPr/>
        </p:nvPicPr>
        <p:blipFill>
          <a:blip r:embed="rId2" cstate="print"/>
          <a:srcRect/>
          <a:stretch>
            <a:fillRect/>
          </a:stretch>
        </p:blipFill>
        <p:spPr bwMode="auto">
          <a:xfrm>
            <a:off x="762000" y="2362200"/>
            <a:ext cx="7620000" cy="3095625"/>
          </a:xfrm>
          <a:prstGeom prst="rect">
            <a:avLst/>
          </a:prstGeom>
          <a:noFill/>
          <a:ln w="9525">
            <a:noFill/>
            <a:miter lim="800000"/>
            <a:headEnd/>
            <a:tailEnd/>
          </a:ln>
        </p:spPr>
      </p:pic>
      <p:sp>
        <p:nvSpPr>
          <p:cNvPr id="9" name="TextBox 8"/>
          <p:cNvSpPr txBox="1"/>
          <p:nvPr/>
        </p:nvSpPr>
        <p:spPr>
          <a:xfrm>
            <a:off x="609600" y="5791200"/>
            <a:ext cx="4419600" cy="523220"/>
          </a:xfrm>
          <a:prstGeom prst="rect">
            <a:avLst/>
          </a:prstGeom>
          <a:noFill/>
        </p:spPr>
        <p:txBody>
          <a:bodyPr wrap="square">
            <a:spAutoFit/>
          </a:bodyPr>
          <a:lstStyle/>
          <a:p>
            <a:pPr marL="0" lvl="2" fontAlgn="auto">
              <a:spcBef>
                <a:spcPts val="600"/>
              </a:spcBef>
              <a:spcAft>
                <a:spcPts val="600"/>
              </a:spcAft>
              <a:defRPr/>
            </a:pPr>
            <a:r>
              <a:rPr lang="en-US" sz="1400" dirty="0" smtClean="0">
                <a:hlinkClick r:id="rId3"/>
              </a:rPr>
              <a:t>http://www.uos.harvard.edu/fmo/building_maintenance/quincy_house_energy_audit.pdf</a:t>
            </a:r>
            <a:endParaRPr lang="en-US" sz="1400" dirty="0" smtClean="0">
              <a:solidFill>
                <a:srgbClr val="002060"/>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Energy performance summary by fiscal year</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sp>
        <p:nvSpPr>
          <p:cNvPr id="9" name="TextBox 8"/>
          <p:cNvSpPr txBox="1"/>
          <p:nvPr/>
        </p:nvSpPr>
        <p:spPr>
          <a:xfrm>
            <a:off x="609600" y="5909731"/>
            <a:ext cx="2743200" cy="400110"/>
          </a:xfrm>
          <a:prstGeom prst="rect">
            <a:avLst/>
          </a:prstGeom>
          <a:noFill/>
        </p:spPr>
        <p:txBody>
          <a:bodyPr wrap="square">
            <a:spAutoFit/>
          </a:bodyPr>
          <a:lstStyle/>
          <a:p>
            <a:pPr marL="0" lvl="2" fontAlgn="auto">
              <a:spcBef>
                <a:spcPts val="600"/>
              </a:spcBef>
              <a:spcAft>
                <a:spcPts val="600"/>
              </a:spcAft>
              <a:defRPr/>
            </a:pPr>
            <a:r>
              <a:rPr lang="en-US" sz="1000" dirty="0" smtClean="0">
                <a:hlinkClick r:id="rId2"/>
              </a:rPr>
              <a:t>http://www.uos.harvard.edu/fmo/building_maintenance/quincy_house_energy_audit.pdf</a:t>
            </a:r>
            <a:endParaRPr lang="en-US" sz="1000" dirty="0" smtClean="0">
              <a:solidFill>
                <a:srgbClr val="002060"/>
              </a:solidFill>
              <a:latin typeface="Arial" pitchFamily="34" charset="0"/>
              <a:cs typeface="Arial"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1295400" y="1143000"/>
            <a:ext cx="6629400" cy="473874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Utility spending breakdown</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sp>
        <p:nvSpPr>
          <p:cNvPr id="9" name="TextBox 8"/>
          <p:cNvSpPr txBox="1"/>
          <p:nvPr/>
        </p:nvSpPr>
        <p:spPr>
          <a:xfrm>
            <a:off x="5791200" y="5715000"/>
            <a:ext cx="2743200" cy="400110"/>
          </a:xfrm>
          <a:prstGeom prst="rect">
            <a:avLst/>
          </a:prstGeom>
          <a:noFill/>
        </p:spPr>
        <p:txBody>
          <a:bodyPr wrap="square">
            <a:spAutoFit/>
          </a:bodyPr>
          <a:lstStyle/>
          <a:p>
            <a:pPr marL="0" lvl="2" fontAlgn="auto">
              <a:spcBef>
                <a:spcPts val="600"/>
              </a:spcBef>
              <a:spcAft>
                <a:spcPts val="600"/>
              </a:spcAft>
              <a:defRPr/>
            </a:pPr>
            <a:r>
              <a:rPr lang="en-US" sz="1000" dirty="0" smtClean="0">
                <a:hlinkClick r:id="rId2"/>
              </a:rPr>
              <a:t>http://www.uos.harvard.edu/fmo/building_maintenance/quincy_house_energy_audit.pdf</a:t>
            </a:r>
            <a:endParaRPr lang="en-US" sz="1000" dirty="0" smtClean="0">
              <a:solidFill>
                <a:srgbClr val="002060"/>
              </a:solidFill>
              <a:latin typeface="Arial" pitchFamily="34" charset="0"/>
              <a:cs typeface="Arial" pitchFamily="34" charset="0"/>
            </a:endParaRPr>
          </a:p>
        </p:txBody>
      </p:sp>
      <p:pic>
        <p:nvPicPr>
          <p:cNvPr id="3074" name="Picture 2"/>
          <p:cNvPicPr>
            <a:picLocks noChangeAspect="1" noChangeArrowheads="1"/>
          </p:cNvPicPr>
          <p:nvPr/>
        </p:nvPicPr>
        <p:blipFill>
          <a:blip r:embed="rId3" cstate="print"/>
          <a:srcRect l="10623" t="30233" r="39804" b="9302"/>
          <a:stretch>
            <a:fillRect/>
          </a:stretch>
        </p:blipFill>
        <p:spPr bwMode="auto">
          <a:xfrm>
            <a:off x="762000" y="1676399"/>
            <a:ext cx="2590800" cy="2405743"/>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12500" t="29630" r="43056" b="11111"/>
          <a:stretch>
            <a:fillRect/>
          </a:stretch>
        </p:blipFill>
        <p:spPr bwMode="auto">
          <a:xfrm>
            <a:off x="3124200" y="1676400"/>
            <a:ext cx="2438400" cy="2438400"/>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r="45735"/>
          <a:stretch>
            <a:fillRect/>
          </a:stretch>
        </p:blipFill>
        <p:spPr bwMode="auto">
          <a:xfrm>
            <a:off x="5562600" y="1524000"/>
            <a:ext cx="2362200" cy="2590800"/>
          </a:xfrm>
          <a:prstGeom prst="rect">
            <a:avLst/>
          </a:prstGeom>
          <a:noFill/>
          <a:ln w="9525">
            <a:noFill/>
            <a:miter lim="800000"/>
            <a:headEnd/>
            <a:tailEnd/>
          </a:ln>
        </p:spPr>
      </p:pic>
      <p:pic>
        <p:nvPicPr>
          <p:cNvPr id="12" name="Picture 4"/>
          <p:cNvPicPr>
            <a:picLocks noChangeAspect="1" noChangeArrowheads="1"/>
          </p:cNvPicPr>
          <p:nvPr/>
        </p:nvPicPr>
        <p:blipFill>
          <a:blip r:embed="rId5" cstate="print"/>
          <a:srcRect l="63018" t="29412" b="26471"/>
          <a:stretch>
            <a:fillRect/>
          </a:stretch>
        </p:blipFill>
        <p:spPr bwMode="auto">
          <a:xfrm>
            <a:off x="4724400" y="3886200"/>
            <a:ext cx="1609870" cy="1143000"/>
          </a:xfrm>
          <a:prstGeom prst="rect">
            <a:avLst/>
          </a:prstGeom>
          <a:noFill/>
          <a:ln w="9525">
            <a:noFill/>
            <a:miter lim="800000"/>
            <a:headEnd/>
            <a:tailEnd/>
          </a:ln>
        </p:spPr>
      </p:pic>
      <p:sp>
        <p:nvSpPr>
          <p:cNvPr id="13" name="TextBox 12"/>
          <p:cNvSpPr txBox="1"/>
          <p:nvPr/>
        </p:nvSpPr>
        <p:spPr>
          <a:xfrm>
            <a:off x="838200" y="1371600"/>
            <a:ext cx="7315200" cy="369332"/>
          </a:xfrm>
          <a:prstGeom prst="rect">
            <a:avLst/>
          </a:prstGeom>
          <a:noFill/>
        </p:spPr>
        <p:txBody>
          <a:bodyPr wrap="square" rtlCol="0">
            <a:spAutoFit/>
          </a:bodyPr>
          <a:lstStyle/>
          <a:p>
            <a:r>
              <a:rPr lang="en-US" dirty="0" smtClean="0"/>
              <a:t>             FY 10		        FY09		FY08</a:t>
            </a:r>
            <a:endParaRPr lang="en-US" dirty="0"/>
          </a:p>
        </p:txBody>
      </p:sp>
      <p:sp>
        <p:nvSpPr>
          <p:cNvPr id="14" name="TextBox 13"/>
          <p:cNvSpPr txBox="1"/>
          <p:nvPr/>
        </p:nvSpPr>
        <p:spPr>
          <a:xfrm>
            <a:off x="990600" y="5029200"/>
            <a:ext cx="7010400" cy="369332"/>
          </a:xfrm>
          <a:prstGeom prst="rect">
            <a:avLst/>
          </a:prstGeom>
          <a:noFill/>
        </p:spPr>
        <p:txBody>
          <a:bodyPr wrap="square" rtlCol="0">
            <a:spAutoFit/>
          </a:bodyPr>
          <a:lstStyle/>
          <a:p>
            <a:r>
              <a:rPr lang="en-US" dirty="0" smtClean="0"/>
              <a:t>Steam was the most expensive utility followed by electricity.</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End use component energy usage breakdown</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sp>
        <p:nvSpPr>
          <p:cNvPr id="9" name="TextBox 8"/>
          <p:cNvSpPr txBox="1"/>
          <p:nvPr/>
        </p:nvSpPr>
        <p:spPr>
          <a:xfrm>
            <a:off x="5791200" y="5924490"/>
            <a:ext cx="2743200" cy="400110"/>
          </a:xfrm>
          <a:prstGeom prst="rect">
            <a:avLst/>
          </a:prstGeom>
          <a:noFill/>
        </p:spPr>
        <p:txBody>
          <a:bodyPr wrap="square">
            <a:spAutoFit/>
          </a:bodyPr>
          <a:lstStyle/>
          <a:p>
            <a:pPr marL="0" lvl="2" fontAlgn="auto">
              <a:spcBef>
                <a:spcPts val="600"/>
              </a:spcBef>
              <a:spcAft>
                <a:spcPts val="600"/>
              </a:spcAft>
              <a:defRPr/>
            </a:pPr>
            <a:r>
              <a:rPr lang="en-US" sz="1000" dirty="0" smtClean="0">
                <a:hlinkClick r:id="rId2"/>
              </a:rPr>
              <a:t>http://www.uos.harvard.edu/fmo/building_maintenance/quincy_house_energy_audit.pdf</a:t>
            </a:r>
            <a:endParaRPr lang="en-US" sz="1000" dirty="0" smtClean="0">
              <a:solidFill>
                <a:srgbClr val="002060"/>
              </a:solidFill>
              <a:latin typeface="Arial" pitchFamily="34" charset="0"/>
              <a:cs typeface="Arial" pitchFamily="34" charset="0"/>
            </a:endParaRPr>
          </a:p>
        </p:txBody>
      </p:sp>
      <p:pic>
        <p:nvPicPr>
          <p:cNvPr id="4098" name="Picture 2"/>
          <p:cNvPicPr>
            <a:picLocks noChangeAspect="1" noChangeArrowheads="1"/>
          </p:cNvPicPr>
          <p:nvPr/>
        </p:nvPicPr>
        <p:blipFill>
          <a:blip r:embed="rId3" cstate="print"/>
          <a:srcRect/>
          <a:stretch>
            <a:fillRect/>
          </a:stretch>
        </p:blipFill>
        <p:spPr bwMode="auto">
          <a:xfrm>
            <a:off x="838200" y="1124376"/>
            <a:ext cx="6934199" cy="480991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Energy use and cost indices by fiscal year</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pic>
        <p:nvPicPr>
          <p:cNvPr id="5122" name="Picture 2"/>
          <p:cNvPicPr>
            <a:picLocks noChangeAspect="1" noChangeArrowheads="1"/>
          </p:cNvPicPr>
          <p:nvPr/>
        </p:nvPicPr>
        <p:blipFill>
          <a:blip r:embed="rId2" cstate="print"/>
          <a:srcRect/>
          <a:stretch>
            <a:fillRect/>
          </a:stretch>
        </p:blipFill>
        <p:spPr bwMode="auto">
          <a:xfrm>
            <a:off x="584199" y="1117602"/>
            <a:ext cx="5867400" cy="519409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Electrical demand by fiscal year</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5269007"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Review and analysis of current energy use and costs</a:t>
            </a:r>
            <a:endParaRPr lang="en-US" dirty="0">
              <a:solidFill>
                <a:srgbClr val="002060"/>
              </a:solidFill>
              <a:latin typeface="Calibri" pitchFamily="34" charset="0"/>
            </a:endParaRPr>
          </a:p>
        </p:txBody>
      </p:sp>
      <p:pic>
        <p:nvPicPr>
          <p:cNvPr id="6146" name="Picture 2"/>
          <p:cNvPicPr>
            <a:picLocks noChangeAspect="1" noChangeArrowheads="1"/>
          </p:cNvPicPr>
          <p:nvPr/>
        </p:nvPicPr>
        <p:blipFill>
          <a:blip r:embed="rId2" cstate="print"/>
          <a:srcRect/>
          <a:stretch>
            <a:fillRect/>
          </a:stretch>
        </p:blipFill>
        <p:spPr bwMode="auto">
          <a:xfrm>
            <a:off x="762000" y="2514600"/>
            <a:ext cx="7696200" cy="3302370"/>
          </a:xfrm>
          <a:prstGeom prst="rect">
            <a:avLst/>
          </a:prstGeom>
          <a:noFill/>
          <a:ln w="9525">
            <a:noFill/>
            <a:miter lim="800000"/>
            <a:headEnd/>
            <a:tailEnd/>
          </a:ln>
        </p:spPr>
      </p:pic>
      <p:sp>
        <p:nvSpPr>
          <p:cNvPr id="9" name="TextBox 8"/>
          <p:cNvSpPr txBox="1"/>
          <p:nvPr/>
        </p:nvSpPr>
        <p:spPr>
          <a:xfrm>
            <a:off x="685800" y="1219200"/>
            <a:ext cx="7772400" cy="923330"/>
          </a:xfrm>
          <a:prstGeom prst="rect">
            <a:avLst/>
          </a:prstGeom>
          <a:noFill/>
        </p:spPr>
        <p:txBody>
          <a:bodyPr wrap="square" rtlCol="0">
            <a:spAutoFit/>
          </a:bodyPr>
          <a:lstStyle/>
          <a:p>
            <a:r>
              <a:rPr lang="en-US" dirty="0" smtClean="0"/>
              <a:t>Because the demand has been stable for the past three fiscal years, the audit team recognizes equipment and operations have been consistent and will look for opportunities to reduce the building’s peak load.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846669"/>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sz="1600" dirty="0">
                <a:latin typeface="+mn-lt"/>
              </a:rPr>
              <a:t>A. </a:t>
            </a:r>
            <a:r>
              <a:rPr lang="en-US" sz="1600" dirty="0" smtClean="0">
                <a:latin typeface="+mn-lt"/>
              </a:rPr>
              <a:t>Introduction to concept of commercial building energy auditing</a:t>
            </a:r>
            <a:endParaRPr lang="en-US" sz="1600" dirty="0">
              <a:latin typeface="+mn-lt"/>
            </a:endParaRPr>
          </a:p>
          <a:p>
            <a:pPr lvl="1" fontAlgn="auto">
              <a:spcBef>
                <a:spcPts val="0"/>
              </a:spcBef>
              <a:spcAft>
                <a:spcPts val="0"/>
              </a:spcAft>
              <a:defRPr/>
            </a:pPr>
            <a:r>
              <a:rPr lang="en-US" sz="1200" dirty="0" smtClean="0">
                <a:latin typeface="+mn-lt"/>
              </a:rPr>
              <a:t>1. Why energy efficiency (EE) is important</a:t>
            </a:r>
            <a:endParaRPr lang="en-US" sz="1200" dirty="0">
              <a:latin typeface="+mn-lt"/>
            </a:endParaRPr>
          </a:p>
          <a:p>
            <a:pPr lvl="1" fontAlgn="auto">
              <a:spcBef>
                <a:spcPts val="0"/>
              </a:spcBef>
              <a:spcAft>
                <a:spcPts val="0"/>
              </a:spcAft>
              <a:defRPr/>
            </a:pPr>
            <a:r>
              <a:rPr lang="en-US" sz="1200" dirty="0" smtClean="0">
                <a:latin typeface="+mn-lt"/>
              </a:rPr>
              <a:t>2. Energy use and waste in commercial building operations</a:t>
            </a:r>
            <a:endParaRPr lang="en-US" sz="1200" dirty="0">
              <a:latin typeface="+mn-lt"/>
            </a:endParaRPr>
          </a:p>
          <a:p>
            <a:pPr lvl="1" fontAlgn="auto">
              <a:spcBef>
                <a:spcPts val="0"/>
              </a:spcBef>
              <a:spcAft>
                <a:spcPts val="0"/>
              </a:spcAft>
              <a:defRPr/>
            </a:pPr>
            <a:r>
              <a:rPr lang="en-US" sz="1200" dirty="0" smtClean="0">
                <a:latin typeface="+mn-lt"/>
              </a:rPr>
              <a:t>3. Prioritizing energy efficiency over renewable energy generation</a:t>
            </a:r>
            <a:endParaRPr lang="en-US" sz="1200" dirty="0">
              <a:latin typeface="+mn-lt"/>
            </a:endParaRPr>
          </a:p>
          <a:p>
            <a:pPr fontAlgn="auto">
              <a:spcBef>
                <a:spcPts val="0"/>
              </a:spcBef>
              <a:spcAft>
                <a:spcPts val="0"/>
              </a:spcAft>
              <a:defRPr/>
            </a:pPr>
            <a:r>
              <a:rPr lang="en-US" sz="1600" dirty="0" smtClean="0">
                <a:latin typeface="+mn-lt"/>
              </a:rPr>
              <a:t>B</a:t>
            </a:r>
            <a:r>
              <a:rPr lang="en-US" sz="1600" dirty="0">
                <a:latin typeface="+mn-lt"/>
              </a:rPr>
              <a:t>. </a:t>
            </a:r>
            <a:r>
              <a:rPr lang="en-US" sz="1600" dirty="0" smtClean="0">
                <a:latin typeface="+mn-lt"/>
              </a:rPr>
              <a:t>Ordinances, policies and standards governing commercial building audits</a:t>
            </a:r>
            <a:endParaRPr lang="en-US" sz="1600" dirty="0">
              <a:latin typeface="+mn-lt"/>
            </a:endParaRPr>
          </a:p>
          <a:p>
            <a:pPr lvl="1" fontAlgn="auto">
              <a:spcBef>
                <a:spcPts val="0"/>
              </a:spcBef>
              <a:spcAft>
                <a:spcPts val="0"/>
              </a:spcAft>
              <a:defRPr/>
            </a:pPr>
            <a:r>
              <a:rPr lang="en-US" sz="1200" dirty="0" smtClean="0">
                <a:latin typeface="+mn-lt"/>
              </a:rPr>
              <a:t>1. San Francisco Existing Commercial Buildings Performance Ordinance</a:t>
            </a:r>
            <a:endParaRPr lang="en-US" sz="1200" dirty="0">
              <a:latin typeface="+mn-lt"/>
            </a:endParaRPr>
          </a:p>
          <a:p>
            <a:pPr lvl="1" fontAlgn="auto">
              <a:spcBef>
                <a:spcPts val="0"/>
              </a:spcBef>
              <a:spcAft>
                <a:spcPts val="0"/>
              </a:spcAft>
              <a:defRPr/>
            </a:pPr>
            <a:r>
              <a:rPr lang="en-US" sz="1200" dirty="0" smtClean="0">
                <a:latin typeface="+mn-lt"/>
              </a:rPr>
              <a:t>2. State of California energy goals</a:t>
            </a:r>
          </a:p>
          <a:p>
            <a:pPr lvl="1" fontAlgn="auto">
              <a:spcBef>
                <a:spcPts val="0"/>
              </a:spcBef>
              <a:spcAft>
                <a:spcPts val="0"/>
              </a:spcAft>
              <a:defRPr/>
            </a:pPr>
            <a:r>
              <a:rPr lang="en-US" sz="1200" dirty="0" smtClean="0">
                <a:latin typeface="+mn-lt"/>
              </a:rPr>
              <a:t>3. ASHRAE standards, including Building Energy Assessment Professional (BEAP)</a:t>
            </a:r>
          </a:p>
          <a:p>
            <a:pPr lvl="1" fontAlgn="auto">
              <a:spcBef>
                <a:spcPts val="0"/>
              </a:spcBef>
              <a:spcAft>
                <a:spcPts val="0"/>
              </a:spcAft>
              <a:defRPr/>
            </a:pPr>
            <a:r>
              <a:rPr lang="en-US" sz="1200" dirty="0" smtClean="0">
                <a:latin typeface="+mn-lt"/>
              </a:rPr>
              <a:t>4. Other audit standards</a:t>
            </a:r>
            <a:endParaRPr lang="en-US" sz="1200" dirty="0">
              <a:latin typeface="+mn-lt"/>
            </a:endParaRPr>
          </a:p>
          <a:p>
            <a:pPr fontAlgn="auto">
              <a:spcBef>
                <a:spcPts val="0"/>
              </a:spcBef>
              <a:spcAft>
                <a:spcPts val="0"/>
              </a:spcAft>
              <a:defRPr/>
            </a:pPr>
            <a:r>
              <a:rPr lang="en-US" sz="1600" dirty="0">
                <a:latin typeface="+mn-lt"/>
              </a:rPr>
              <a:t>C. </a:t>
            </a:r>
            <a:r>
              <a:rPr lang="en-US" sz="1600" dirty="0" smtClean="0">
                <a:latin typeface="+mn-lt"/>
              </a:rPr>
              <a:t>Three ASHRAE audit levels</a:t>
            </a:r>
            <a:endParaRPr lang="en-US" sz="1600" dirty="0">
              <a:latin typeface="+mn-lt"/>
            </a:endParaRPr>
          </a:p>
          <a:p>
            <a:pPr marL="800100" lvl="1" indent="-342900" fontAlgn="auto">
              <a:spcBef>
                <a:spcPts val="0"/>
              </a:spcBef>
              <a:spcAft>
                <a:spcPts val="0"/>
              </a:spcAft>
              <a:defRPr/>
            </a:pPr>
            <a:r>
              <a:rPr lang="en-US" sz="1200" dirty="0" smtClean="0">
                <a:latin typeface="+mn-lt"/>
              </a:rPr>
              <a:t>1. Preliminary energy use analysis</a:t>
            </a:r>
          </a:p>
          <a:p>
            <a:pPr marL="800100" lvl="1" indent="-342900" fontAlgn="auto">
              <a:spcBef>
                <a:spcPts val="0"/>
              </a:spcBef>
              <a:spcAft>
                <a:spcPts val="0"/>
              </a:spcAft>
              <a:defRPr/>
            </a:pPr>
            <a:r>
              <a:rPr lang="en-US" sz="1200" dirty="0" smtClean="0">
                <a:latin typeface="+mn-lt"/>
              </a:rPr>
              <a:t>2. Level 1, Walk-through analysis</a:t>
            </a:r>
          </a:p>
          <a:p>
            <a:pPr marL="800100" lvl="1" indent="-342900" fontAlgn="auto">
              <a:spcBef>
                <a:spcPts val="0"/>
              </a:spcBef>
              <a:spcAft>
                <a:spcPts val="0"/>
              </a:spcAft>
              <a:defRPr/>
            </a:pPr>
            <a:r>
              <a:rPr lang="en-US" sz="1200" dirty="0" smtClean="0">
                <a:latin typeface="+mn-lt"/>
              </a:rPr>
              <a:t>3. Level 2, Intermediate, energy survey and energy analysis</a:t>
            </a:r>
          </a:p>
          <a:p>
            <a:pPr marL="800100" lvl="1" indent="-342900" fontAlgn="auto">
              <a:spcBef>
                <a:spcPts val="0"/>
              </a:spcBef>
              <a:spcAft>
                <a:spcPts val="0"/>
              </a:spcAft>
              <a:defRPr/>
            </a:pPr>
            <a:r>
              <a:rPr lang="en-US" sz="1200" dirty="0" smtClean="0">
                <a:latin typeface="+mn-lt"/>
              </a:rPr>
              <a:t>4. Level 3, Detailed analysis of capital-intensive modifications</a:t>
            </a:r>
          </a:p>
          <a:p>
            <a:pPr fontAlgn="auto">
              <a:spcBef>
                <a:spcPts val="0"/>
              </a:spcBef>
              <a:spcAft>
                <a:spcPts val="0"/>
              </a:spcAft>
              <a:defRPr/>
            </a:pPr>
            <a:r>
              <a:rPr lang="en-US" sz="1600" dirty="0" smtClean="0">
                <a:latin typeface="+mn-lt"/>
              </a:rPr>
              <a:t>D</a:t>
            </a:r>
            <a:r>
              <a:rPr lang="en-US" sz="1600" dirty="0">
                <a:latin typeface="+mn-lt"/>
              </a:rPr>
              <a:t>. </a:t>
            </a:r>
            <a:r>
              <a:rPr lang="en-US" sz="1600" dirty="0" smtClean="0">
                <a:latin typeface="+mn-lt"/>
              </a:rPr>
              <a:t>Developing the scope of work in a commercial building audit</a:t>
            </a:r>
            <a:endParaRPr lang="en-US" sz="1600" dirty="0">
              <a:latin typeface="+mn-lt"/>
            </a:endParaRPr>
          </a:p>
          <a:p>
            <a:pPr lvl="1" fontAlgn="auto">
              <a:spcBef>
                <a:spcPts val="0"/>
              </a:spcBef>
              <a:spcAft>
                <a:spcPts val="0"/>
              </a:spcAft>
              <a:defRPr/>
            </a:pPr>
            <a:r>
              <a:rPr lang="en-US" sz="1200" dirty="0" smtClean="0">
                <a:latin typeface="+mn-lt"/>
              </a:rPr>
              <a:t>1. Objectives of the audit, including needed data and resources</a:t>
            </a:r>
            <a:endParaRPr lang="en-US" sz="1200" dirty="0">
              <a:latin typeface="+mn-lt"/>
            </a:endParaRPr>
          </a:p>
          <a:p>
            <a:pPr lvl="1" fontAlgn="auto">
              <a:spcBef>
                <a:spcPts val="0"/>
              </a:spcBef>
              <a:spcAft>
                <a:spcPts val="0"/>
              </a:spcAft>
              <a:defRPr/>
            </a:pPr>
            <a:r>
              <a:rPr lang="en-US" sz="1200" dirty="0" smtClean="0">
                <a:latin typeface="+mn-lt"/>
              </a:rPr>
              <a:t>2. Assessment management</a:t>
            </a:r>
            <a:endParaRPr lang="en-US" sz="1200" dirty="0">
              <a:latin typeface="+mn-lt"/>
            </a:endParaRPr>
          </a:p>
          <a:p>
            <a:pPr lvl="1" fontAlgn="auto">
              <a:spcBef>
                <a:spcPts val="0"/>
              </a:spcBef>
              <a:spcAft>
                <a:spcPts val="0"/>
              </a:spcAft>
              <a:defRPr/>
            </a:pPr>
            <a:r>
              <a:rPr lang="en-US" sz="1200" dirty="0" smtClean="0">
                <a:latin typeface="+mn-lt"/>
              </a:rPr>
              <a:t>3. Responsibilities of audit team members</a:t>
            </a:r>
            <a:endParaRPr lang="en-US" sz="1200" dirty="0">
              <a:latin typeface="+mn-lt"/>
            </a:endParaRPr>
          </a:p>
          <a:p>
            <a:pPr fontAlgn="auto">
              <a:spcBef>
                <a:spcPts val="0"/>
              </a:spcBef>
              <a:spcAft>
                <a:spcPts val="0"/>
              </a:spcAft>
              <a:defRPr/>
            </a:pPr>
            <a:r>
              <a:rPr lang="en-US" sz="1600" dirty="0">
                <a:solidFill>
                  <a:srgbClr val="FF0000"/>
                </a:solidFill>
                <a:latin typeface="+mn-lt"/>
              </a:rPr>
              <a:t>E. </a:t>
            </a:r>
            <a:r>
              <a:rPr lang="en-US" sz="1600" dirty="0" smtClean="0">
                <a:solidFill>
                  <a:srgbClr val="FF0000"/>
                </a:solidFill>
                <a:latin typeface="+mn-lt"/>
              </a:rPr>
              <a:t>Elements in preliminary analysis of building performance data</a:t>
            </a:r>
            <a:endParaRPr lang="en-US" sz="1600" dirty="0">
              <a:solidFill>
                <a:srgbClr val="FF0000"/>
              </a:solidFill>
              <a:latin typeface="+mn-lt"/>
            </a:endParaRPr>
          </a:p>
          <a:p>
            <a:pPr lvl="1" fontAlgn="auto">
              <a:spcBef>
                <a:spcPts val="0"/>
              </a:spcBef>
              <a:spcAft>
                <a:spcPts val="0"/>
              </a:spcAft>
              <a:defRPr/>
            </a:pPr>
            <a:r>
              <a:rPr lang="en-US" sz="1200" dirty="0" smtClean="0">
                <a:solidFill>
                  <a:srgbClr val="FF0000"/>
                </a:solidFill>
                <a:latin typeface="+mn-lt"/>
              </a:rPr>
              <a:t>1. Engineering and architectural document review</a:t>
            </a:r>
            <a:endParaRPr lang="en-US" sz="1200" dirty="0">
              <a:solidFill>
                <a:srgbClr val="FF0000"/>
              </a:solidFill>
              <a:latin typeface="+mn-lt"/>
            </a:endParaRPr>
          </a:p>
          <a:p>
            <a:pPr lvl="1" fontAlgn="auto">
              <a:spcBef>
                <a:spcPts val="0"/>
              </a:spcBef>
              <a:spcAft>
                <a:spcPts val="0"/>
              </a:spcAft>
              <a:defRPr/>
            </a:pPr>
            <a:r>
              <a:rPr lang="en-US" sz="1200" dirty="0" smtClean="0">
                <a:solidFill>
                  <a:srgbClr val="FF0000"/>
                </a:solidFill>
                <a:latin typeface="+mn-lt"/>
              </a:rPr>
              <a:t>2. Geographical and climatic review</a:t>
            </a:r>
          </a:p>
          <a:p>
            <a:pPr lvl="1" fontAlgn="auto">
              <a:spcBef>
                <a:spcPts val="0"/>
              </a:spcBef>
              <a:spcAft>
                <a:spcPts val="0"/>
              </a:spcAft>
              <a:defRPr/>
            </a:pPr>
            <a:r>
              <a:rPr lang="en-US" sz="1200" dirty="0" smtClean="0">
                <a:solidFill>
                  <a:srgbClr val="FF0000"/>
                </a:solidFill>
                <a:latin typeface="+mn-lt"/>
              </a:rPr>
              <a:t>3. Review and analysis of current energy use and costs</a:t>
            </a:r>
          </a:p>
          <a:p>
            <a:pPr lvl="1" fontAlgn="auto">
              <a:spcBef>
                <a:spcPts val="0"/>
              </a:spcBef>
              <a:spcAft>
                <a:spcPts val="0"/>
              </a:spcAft>
              <a:defRPr/>
            </a:pPr>
            <a:r>
              <a:rPr lang="en-US" sz="1200" dirty="0" smtClean="0">
                <a:solidFill>
                  <a:srgbClr val="FF0000"/>
                </a:solidFill>
                <a:latin typeface="+mn-lt"/>
              </a:rPr>
              <a:t>4. Benchmarking procedures</a:t>
            </a:r>
            <a:endParaRPr lang="en-US" sz="1200" dirty="0">
              <a:solidFill>
                <a:srgbClr val="FF0000"/>
              </a:solidFill>
              <a:latin typeface="+mn-lt"/>
            </a:endParaRPr>
          </a:p>
          <a:p>
            <a:pPr fontAlgn="auto">
              <a:spcBef>
                <a:spcPts val="0"/>
              </a:spcBef>
              <a:spcAft>
                <a:spcPts val="0"/>
              </a:spcAft>
              <a:defRPr/>
            </a:pPr>
            <a:r>
              <a:rPr lang="en-US" sz="1600" dirty="0">
                <a:latin typeface="+mn-lt"/>
              </a:rPr>
              <a:t>F. </a:t>
            </a:r>
            <a:r>
              <a:rPr lang="en-US" sz="1600" dirty="0" smtClean="0">
                <a:latin typeface="+mn-lt"/>
              </a:rPr>
              <a:t>Factors in on-site building assessment</a:t>
            </a:r>
            <a:endParaRPr lang="en-US" sz="1600" dirty="0">
              <a:latin typeface="+mn-lt"/>
            </a:endParaRPr>
          </a:p>
          <a:p>
            <a:pPr lvl="1" fontAlgn="auto">
              <a:spcBef>
                <a:spcPts val="0"/>
              </a:spcBef>
              <a:spcAft>
                <a:spcPts val="0"/>
              </a:spcAft>
              <a:defRPr/>
            </a:pPr>
            <a:r>
              <a:rPr lang="en-US" sz="1200" dirty="0" smtClean="0">
                <a:latin typeface="+mn-lt"/>
              </a:rPr>
              <a:t>1. Common safety hazards and field safety techniques</a:t>
            </a:r>
          </a:p>
          <a:p>
            <a:pPr lvl="1" fontAlgn="auto">
              <a:spcBef>
                <a:spcPts val="0"/>
              </a:spcBef>
              <a:spcAft>
                <a:spcPts val="0"/>
              </a:spcAft>
              <a:defRPr/>
            </a:pPr>
            <a:r>
              <a:rPr lang="en-US" sz="1200" dirty="0" smtClean="0">
                <a:latin typeface="+mn-lt"/>
              </a:rPr>
              <a:t>2. Occupant interviews and assessment of building operations</a:t>
            </a:r>
          </a:p>
          <a:p>
            <a:pPr lvl="1" fontAlgn="auto">
              <a:spcBef>
                <a:spcPts val="0"/>
              </a:spcBef>
              <a:spcAft>
                <a:spcPts val="0"/>
              </a:spcAft>
              <a:defRPr/>
            </a:pPr>
            <a:r>
              <a:rPr lang="en-US" sz="1200" dirty="0" smtClean="0">
                <a:latin typeface="+mn-lt"/>
              </a:rPr>
              <a:t>3. Building envelope</a:t>
            </a:r>
          </a:p>
          <a:p>
            <a:pPr lvl="1" fontAlgn="auto">
              <a:spcBef>
                <a:spcPts val="0"/>
              </a:spcBef>
              <a:spcAft>
                <a:spcPts val="0"/>
              </a:spcAft>
              <a:defRPr/>
            </a:pPr>
            <a:r>
              <a:rPr lang="en-US" sz="1200" dirty="0" smtClean="0">
                <a:latin typeface="+mn-lt"/>
              </a:rPr>
              <a:t>4. Electrical systems</a:t>
            </a:r>
          </a:p>
          <a:p>
            <a:pPr lvl="1" fontAlgn="auto">
              <a:spcBef>
                <a:spcPts val="0"/>
              </a:spcBef>
              <a:spcAft>
                <a:spcPts val="0"/>
              </a:spcAft>
              <a:defRPr/>
            </a:pPr>
            <a:r>
              <a:rPr lang="en-US" sz="1200" dirty="0" smtClean="0">
                <a:latin typeface="+mn-lt"/>
              </a:rPr>
              <a:t>5. HVAC&amp;R systems</a:t>
            </a:r>
          </a:p>
          <a:p>
            <a:pPr lvl="1" fontAlgn="auto">
              <a:spcBef>
                <a:spcPts val="0"/>
              </a:spcBef>
              <a:spcAft>
                <a:spcPts val="0"/>
              </a:spcAft>
              <a:defRPr/>
            </a:pPr>
            <a:r>
              <a:rPr lang="en-US" sz="1200" dirty="0" smtClean="0">
                <a:latin typeface="+mn-lt"/>
              </a:rPr>
              <a:t>6. Lighting systems and use</a:t>
            </a:r>
          </a:p>
          <a:p>
            <a:pPr lvl="1" fontAlgn="auto">
              <a:spcBef>
                <a:spcPts val="0"/>
              </a:spcBef>
              <a:spcAft>
                <a:spcPts val="0"/>
              </a:spcAft>
              <a:defRPr/>
            </a:pPr>
            <a:r>
              <a:rPr lang="en-US" sz="1200" dirty="0" smtClean="0">
                <a:latin typeface="+mn-lt"/>
              </a:rPr>
              <a:t>7. Miscellaneous other energy use systems</a:t>
            </a:r>
          </a:p>
          <a:p>
            <a:pPr lvl="1" fontAlgn="auto">
              <a:spcBef>
                <a:spcPts val="0"/>
              </a:spcBef>
              <a:spcAft>
                <a:spcPts val="0"/>
              </a:spcAft>
              <a:defRPr/>
            </a:pPr>
            <a:r>
              <a:rPr lang="en-US" sz="1200" dirty="0" smtClean="0">
                <a:latin typeface="+mn-lt"/>
              </a:rPr>
              <a:t>8. Domestic water systems and use</a:t>
            </a:r>
          </a:p>
          <a:p>
            <a:pPr lvl="1" fontAlgn="auto">
              <a:spcBef>
                <a:spcPts val="0"/>
              </a:spcBef>
              <a:spcAft>
                <a:spcPts val="0"/>
              </a:spcAft>
              <a:defRPr/>
            </a:pPr>
            <a:r>
              <a:rPr lang="en-US" sz="1200" dirty="0" smtClean="0">
                <a:latin typeface="+mn-lt"/>
              </a:rPr>
              <a:t>9. Indoor environmental quality</a:t>
            </a:r>
            <a:endParaRPr lang="en-US" sz="1200" dirty="0">
              <a:latin typeface="+mn-lt"/>
            </a:endParaRPr>
          </a:p>
          <a:p>
            <a:pPr fontAlgn="auto">
              <a:spcBef>
                <a:spcPts val="0"/>
              </a:spcBef>
              <a:spcAft>
                <a:spcPts val="0"/>
              </a:spcAft>
              <a:defRPr/>
            </a:pPr>
            <a:r>
              <a:rPr lang="en-US" sz="1600" dirty="0">
                <a:latin typeface="+mn-lt"/>
              </a:rPr>
              <a:t>G. </a:t>
            </a:r>
            <a:r>
              <a:rPr lang="en-US" sz="1600" dirty="0" smtClean="0">
                <a:latin typeface="+mn-lt"/>
              </a:rPr>
              <a:t>Analysis of data collected</a:t>
            </a:r>
            <a:endParaRPr lang="en-US" sz="1600" dirty="0">
              <a:latin typeface="+mn-lt"/>
            </a:endParaRPr>
          </a:p>
          <a:p>
            <a:pPr lvl="1" fontAlgn="auto">
              <a:spcBef>
                <a:spcPts val="0"/>
              </a:spcBef>
              <a:spcAft>
                <a:spcPts val="0"/>
              </a:spcAft>
              <a:defRPr/>
            </a:pPr>
            <a:r>
              <a:rPr lang="en-US" sz="1200" dirty="0" smtClean="0">
                <a:latin typeface="+mn-lt"/>
              </a:rPr>
              <a:t>1. Identify opportunities for efficiency improvement</a:t>
            </a:r>
          </a:p>
          <a:p>
            <a:pPr lvl="1" fontAlgn="auto">
              <a:spcBef>
                <a:spcPts val="0"/>
              </a:spcBef>
              <a:spcAft>
                <a:spcPts val="0"/>
              </a:spcAft>
              <a:defRPr/>
            </a:pPr>
            <a:r>
              <a:rPr lang="en-US" sz="1200" dirty="0" smtClean="0">
                <a:latin typeface="+mn-lt"/>
              </a:rPr>
              <a:t>2. Calculate value of efficiency improvements and return on investment</a:t>
            </a:r>
          </a:p>
          <a:p>
            <a:pPr lvl="1" fontAlgn="auto">
              <a:spcBef>
                <a:spcPts val="0"/>
              </a:spcBef>
              <a:spcAft>
                <a:spcPts val="0"/>
              </a:spcAft>
              <a:defRPr/>
            </a:pPr>
            <a:r>
              <a:rPr lang="en-US" sz="1200" dirty="0" smtClean="0">
                <a:latin typeface="+mn-lt"/>
              </a:rPr>
              <a:t>3. Prioritize options based on client criteria</a:t>
            </a:r>
            <a:endParaRPr lang="en-US" sz="1200" dirty="0">
              <a:latin typeface="+mn-lt"/>
            </a:endParaRPr>
          </a:p>
          <a:p>
            <a:pPr fontAlgn="auto">
              <a:spcBef>
                <a:spcPts val="0"/>
              </a:spcBef>
              <a:spcAft>
                <a:spcPts val="0"/>
              </a:spcAft>
              <a:defRPr/>
            </a:pPr>
            <a:r>
              <a:rPr lang="en-US" sz="1600" dirty="0" smtClean="0">
                <a:latin typeface="+mn-lt"/>
              </a:rPr>
              <a:t>H. Audit completion activities</a:t>
            </a:r>
          </a:p>
          <a:p>
            <a:pPr lvl="1" fontAlgn="auto">
              <a:spcBef>
                <a:spcPts val="0"/>
              </a:spcBef>
              <a:spcAft>
                <a:spcPts val="0"/>
              </a:spcAft>
              <a:defRPr/>
            </a:pPr>
            <a:r>
              <a:rPr lang="en-US" sz="1200" dirty="0" smtClean="0"/>
              <a:t>1. Prepare and present written report</a:t>
            </a:r>
          </a:p>
          <a:p>
            <a:pPr lvl="1" fontAlgn="auto">
              <a:spcBef>
                <a:spcPts val="0"/>
              </a:spcBef>
              <a:spcAft>
                <a:spcPts val="0"/>
              </a:spcAft>
              <a:defRPr/>
            </a:pPr>
            <a:r>
              <a:rPr lang="en-US" sz="1200" dirty="0" smtClean="0"/>
              <a:t>2. Assist with development of implementation plan</a:t>
            </a:r>
            <a:endParaRPr lang="en-US" sz="1200" dirty="0">
              <a:solidFill>
                <a:srgbClr val="0070C0"/>
              </a:solidFill>
              <a:latin typeface="+mn-lt"/>
            </a:endParaRPr>
          </a:p>
        </p:txBody>
      </p:sp>
      <p:sp>
        <p:nvSpPr>
          <p:cNvPr id="307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1295400"/>
            <a:ext cx="7620000" cy="3616375"/>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E. </a:t>
            </a:r>
            <a:r>
              <a:rPr lang="en-US" sz="2800" dirty="0" smtClean="0">
                <a:solidFill>
                  <a:srgbClr val="002060"/>
                </a:solidFill>
                <a:latin typeface="+mn-lt"/>
              </a:rPr>
              <a:t>Elements in preliminary analysis of building performance data</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Engineering and architectural document review</a:t>
            </a:r>
          </a:p>
          <a:p>
            <a:pPr lvl="1" fontAlgn="auto">
              <a:spcBef>
                <a:spcPts val="0"/>
              </a:spcBef>
              <a:spcAft>
                <a:spcPts val="0"/>
              </a:spcAft>
              <a:defRPr/>
            </a:pPr>
            <a:r>
              <a:rPr lang="en-US" sz="2800" dirty="0" smtClean="0">
                <a:solidFill>
                  <a:schemeClr val="tx2">
                    <a:lumMod val="40000"/>
                    <a:lumOff val="60000"/>
                  </a:schemeClr>
                </a:solidFill>
                <a:latin typeface="+mn-lt"/>
              </a:rPr>
              <a:t>2. Geographical and climatic review</a:t>
            </a:r>
          </a:p>
          <a:p>
            <a:pPr lvl="1" fontAlgn="auto">
              <a:spcBef>
                <a:spcPts val="0"/>
              </a:spcBef>
              <a:spcAft>
                <a:spcPts val="0"/>
              </a:spcAft>
              <a:defRPr/>
            </a:pPr>
            <a:r>
              <a:rPr lang="en-US" sz="2800" dirty="0" smtClean="0">
                <a:solidFill>
                  <a:schemeClr val="tx2">
                    <a:lumMod val="40000"/>
                    <a:lumOff val="60000"/>
                  </a:schemeClr>
                </a:solidFill>
                <a:latin typeface="+mn-lt"/>
              </a:rPr>
              <a:t>3. Review and analysis of current energy use and costs</a:t>
            </a:r>
          </a:p>
          <a:p>
            <a:pPr lvl="1" fontAlgn="auto">
              <a:spcBef>
                <a:spcPts val="0"/>
              </a:spcBef>
              <a:spcAft>
                <a:spcPts val="0"/>
              </a:spcAft>
              <a:defRPr/>
            </a:pPr>
            <a:r>
              <a:rPr lang="en-US" sz="2800" dirty="0" smtClean="0">
                <a:solidFill>
                  <a:srgbClr val="FF0000"/>
                </a:solidFill>
                <a:latin typeface="+mn-lt"/>
              </a:rPr>
              <a:t>4. Benchmarking procedures</a:t>
            </a:r>
            <a:endParaRPr lang="en-US" sz="2800" dirty="0">
              <a:solidFill>
                <a:srgbClr val="FF0000"/>
              </a:solidFill>
              <a:latin typeface="+mn-lt"/>
            </a:endParaRP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61722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Benchmarking</a:t>
            </a:r>
            <a:endParaRPr lang="en-US" sz="2800" dirty="0">
              <a:solidFill>
                <a:srgbClr val="7030A0"/>
              </a:solidFill>
              <a:effectLst>
                <a:outerShdw blurRad="38100" dist="38100" dir="2700000" algn="tl">
                  <a:srgbClr val="000000">
                    <a:alpha val="43137"/>
                  </a:srgbClr>
                </a:outerShdw>
              </a:effectLst>
              <a:latin typeface="+mn-lt"/>
            </a:endParaRPr>
          </a:p>
        </p:txBody>
      </p:sp>
      <p:sp>
        <p:nvSpPr>
          <p:cNvPr id="9" name="TextBox 8"/>
          <p:cNvSpPr txBox="1"/>
          <p:nvPr/>
        </p:nvSpPr>
        <p:spPr>
          <a:xfrm>
            <a:off x="533400" y="1143000"/>
            <a:ext cx="8077200" cy="4493538"/>
          </a:xfrm>
          <a:prstGeom prst="rect">
            <a:avLst/>
          </a:prstGeom>
          <a:noFill/>
        </p:spPr>
        <p:txBody>
          <a:bodyPr wrap="square">
            <a:spAutoFit/>
          </a:bodyPr>
          <a:lstStyle/>
          <a:p>
            <a:pPr marL="0" lvl="2" fontAlgn="auto">
              <a:spcBef>
                <a:spcPts val="0"/>
              </a:spcBef>
              <a:spcAft>
                <a:spcPts val="600"/>
              </a:spcAft>
              <a:defRPr/>
            </a:pPr>
            <a:r>
              <a:rPr lang="en-US" sz="2400" dirty="0" smtClean="0">
                <a:solidFill>
                  <a:srgbClr val="FF0000"/>
                </a:solidFill>
                <a:latin typeface="+mn-lt"/>
              </a:rPr>
              <a:t>Required data for benchmarking?</a:t>
            </a:r>
          </a:p>
          <a:p>
            <a:pPr marL="0" lvl="2" fontAlgn="auto">
              <a:spcBef>
                <a:spcPts val="600"/>
              </a:spcBef>
              <a:spcAft>
                <a:spcPts val="600"/>
              </a:spcAft>
              <a:defRPr/>
            </a:pPr>
            <a:r>
              <a:rPr lang="en-US" dirty="0" smtClean="0">
                <a:solidFill>
                  <a:srgbClr val="002060"/>
                </a:solidFill>
                <a:latin typeface="Arial" pitchFamily="34" charset="0"/>
                <a:cs typeface="Arial" pitchFamily="34" charset="0"/>
              </a:rPr>
              <a:t>  - Portfolio Manager username and password.</a:t>
            </a:r>
          </a:p>
          <a:p>
            <a:pPr marL="0" lvl="2" fontAlgn="auto">
              <a:spcBef>
                <a:spcPts val="600"/>
              </a:spcBef>
              <a:spcAft>
                <a:spcPts val="600"/>
              </a:spcAft>
              <a:defRPr/>
            </a:pPr>
            <a:r>
              <a:rPr lang="en-US" dirty="0" smtClean="0">
                <a:solidFill>
                  <a:srgbClr val="002060"/>
                </a:solidFill>
                <a:latin typeface="Arial" pitchFamily="34" charset="0"/>
                <a:cs typeface="Arial" pitchFamily="34" charset="0"/>
              </a:rPr>
              <a:t>  - The building street address, year built, and contact information.</a:t>
            </a:r>
          </a:p>
          <a:p>
            <a:pPr marL="0" lvl="2" fontAlgn="auto">
              <a:spcBef>
                <a:spcPts val="600"/>
              </a:spcBef>
              <a:spcAft>
                <a:spcPts val="600"/>
              </a:spcAft>
              <a:defRPr/>
            </a:pPr>
            <a:r>
              <a:rPr lang="en-US" dirty="0" smtClean="0">
                <a:solidFill>
                  <a:srgbClr val="002060"/>
                </a:solidFill>
                <a:latin typeface="Arial" pitchFamily="34" charset="0"/>
                <a:cs typeface="Arial" pitchFamily="34" charset="0"/>
              </a:rPr>
              <a:t>  - The building gross floor area and key operating characteristics for each major space type. </a:t>
            </a:r>
          </a:p>
          <a:p>
            <a:pPr marL="0" lvl="2" fontAlgn="auto">
              <a:spcBef>
                <a:spcPts val="600"/>
              </a:spcBef>
              <a:spcAft>
                <a:spcPts val="600"/>
              </a:spcAft>
              <a:defRPr/>
            </a:pPr>
            <a:r>
              <a:rPr lang="en-US" dirty="0" smtClean="0">
                <a:solidFill>
                  <a:srgbClr val="002060"/>
                </a:solidFill>
                <a:latin typeface="Arial" pitchFamily="34" charset="0"/>
                <a:cs typeface="Arial" pitchFamily="34" charset="0"/>
              </a:rPr>
              <a:t>  - 12 consecutive months of utility bills for all fuel types used in the building.</a:t>
            </a:r>
          </a:p>
          <a:p>
            <a:pPr lvl="0"/>
            <a:endParaRPr lang="en-US" sz="2000" dirty="0" smtClean="0">
              <a:solidFill>
                <a:srgbClr val="FF0000"/>
              </a:solidFill>
            </a:endParaRPr>
          </a:p>
          <a:p>
            <a:pPr lvl="0"/>
            <a:r>
              <a:rPr lang="en-US" sz="2000" dirty="0" smtClean="0">
                <a:solidFill>
                  <a:srgbClr val="FF0000"/>
                </a:solidFill>
              </a:rPr>
              <a:t>Data Collection Worksheet: </a:t>
            </a:r>
          </a:p>
          <a:p>
            <a:pPr marL="0" lvl="2" fontAlgn="auto">
              <a:spcBef>
                <a:spcPts val="0"/>
              </a:spcBef>
              <a:spcAft>
                <a:spcPts val="600"/>
              </a:spcAft>
              <a:defRPr/>
            </a:pPr>
            <a:r>
              <a:rPr lang="en-US" sz="1600" u="sng" dirty="0" smtClean="0">
                <a:solidFill>
                  <a:srgbClr val="0000FF"/>
                </a:solidFill>
                <a:latin typeface="Arial" pitchFamily="34" charset="0"/>
                <a:cs typeface="Arial" pitchFamily="34" charset="0"/>
              </a:rPr>
              <a:t>http://www.energystar.gov/ia/business/downloads/PM_Data_Collection_Worksheet.doc</a:t>
            </a:r>
          </a:p>
          <a:p>
            <a:pPr marL="0" lvl="2" fontAlgn="auto">
              <a:spcBef>
                <a:spcPts val="0"/>
              </a:spcBef>
              <a:spcAft>
                <a:spcPts val="600"/>
              </a:spcAft>
              <a:defRPr/>
            </a:pPr>
            <a:endParaRPr lang="en-US" sz="2000" dirty="0" smtClean="0">
              <a:solidFill>
                <a:srgbClr val="FF0000"/>
              </a:solidFill>
              <a:latin typeface="Arial" pitchFamily="34" charset="0"/>
              <a:cs typeface="Arial" pitchFamily="34" charset="0"/>
            </a:endParaRPr>
          </a:p>
          <a:p>
            <a:pPr marL="0" lvl="2" fontAlgn="auto">
              <a:spcBef>
                <a:spcPts val="0"/>
              </a:spcBef>
              <a:spcAft>
                <a:spcPts val="600"/>
              </a:spcAft>
              <a:defRPr/>
            </a:pPr>
            <a:r>
              <a:rPr lang="en-US" sz="2000" dirty="0" smtClean="0">
                <a:solidFill>
                  <a:srgbClr val="FF0000"/>
                </a:solidFill>
                <a:latin typeface="Arial" pitchFamily="34" charset="0"/>
                <a:cs typeface="Arial" pitchFamily="34" charset="0"/>
              </a:rPr>
              <a:t>Portfolio Manager Quick Reference Guide:</a:t>
            </a:r>
          </a:p>
          <a:p>
            <a:pPr marL="0" lvl="2" fontAlgn="auto">
              <a:spcBef>
                <a:spcPts val="0"/>
              </a:spcBef>
              <a:spcAft>
                <a:spcPts val="600"/>
              </a:spcAft>
              <a:defRPr/>
            </a:pPr>
            <a:r>
              <a:rPr lang="en-US" sz="1600" dirty="0" smtClean="0">
                <a:hlinkClick r:id="rId2"/>
              </a:rPr>
              <a:t>http://www.energystar.gov/ia/business/downloads/PM_QuickRefGuide.pdf?cff0-e2dd</a:t>
            </a:r>
            <a:endParaRPr lang="en-US" sz="1600" dirty="0">
              <a:solidFill>
                <a:srgbClr val="002060"/>
              </a:solidFill>
              <a:latin typeface="Arial" pitchFamily="34" charset="0"/>
              <a:cs typeface="Arial" pitchFamily="34" charset="0"/>
            </a:endParaRPr>
          </a:p>
        </p:txBody>
      </p:sp>
      <p:pic>
        <p:nvPicPr>
          <p:cNvPr id="12" name="Picture 2" descr="http://cooperator.com/content_images/ny/articleImages/2199.jpg"/>
          <p:cNvPicPr>
            <a:picLocks noChangeAspect="1" noChangeArrowheads="1"/>
          </p:cNvPicPr>
          <p:nvPr/>
        </p:nvPicPr>
        <p:blipFill>
          <a:blip r:embed="rId3" cstate="print"/>
          <a:srcRect/>
          <a:stretch>
            <a:fillRect/>
          </a:stretch>
        </p:blipFill>
        <p:spPr bwMode="auto">
          <a:xfrm>
            <a:off x="6290427" y="370566"/>
            <a:ext cx="2057400" cy="1692212"/>
          </a:xfrm>
          <a:prstGeom prst="rect">
            <a:avLst/>
          </a:prstGeom>
          <a:noFill/>
        </p:spPr>
      </p:pic>
      <p:sp>
        <p:nvSpPr>
          <p:cNvPr id="13" name="TextBox 12"/>
          <p:cNvSpPr txBox="1"/>
          <p:nvPr/>
        </p:nvSpPr>
        <p:spPr>
          <a:xfrm>
            <a:off x="7179427" y="1963579"/>
            <a:ext cx="1202573" cy="246221"/>
          </a:xfrm>
          <a:prstGeom prst="rect">
            <a:avLst/>
          </a:prstGeom>
          <a:noFill/>
        </p:spPr>
        <p:txBody>
          <a:bodyPr wrap="none" rtlCol="0">
            <a:spAutoFit/>
          </a:bodyPr>
          <a:lstStyle/>
          <a:p>
            <a:r>
              <a:rPr lang="en-US" sz="1000" dirty="0" smtClean="0"/>
              <a:t>© Corporator.com</a:t>
            </a:r>
            <a:endParaRPr lang="en-US" sz="1000" dirty="0"/>
          </a:p>
        </p:txBody>
      </p:sp>
      <p:sp>
        <p:nvSpPr>
          <p:cNvPr id="10"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61722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Partial Data Collection Worksheet</a:t>
            </a:r>
            <a:endParaRPr lang="en-US" sz="2800" dirty="0">
              <a:solidFill>
                <a:srgbClr val="7030A0"/>
              </a:solidFill>
              <a:effectLst>
                <a:outerShdw blurRad="38100" dist="38100" dir="2700000" algn="tl">
                  <a:srgbClr val="000000">
                    <a:alpha val="43137"/>
                  </a:srgbClr>
                </a:outerShdw>
              </a:effectLst>
              <a:latin typeface="+mn-lt"/>
            </a:endParaRPr>
          </a:p>
        </p:txBody>
      </p:sp>
      <p:pic>
        <p:nvPicPr>
          <p:cNvPr id="45058" name="Picture 2"/>
          <p:cNvPicPr>
            <a:picLocks noChangeAspect="1" noChangeArrowheads="1"/>
          </p:cNvPicPr>
          <p:nvPr/>
        </p:nvPicPr>
        <p:blipFill>
          <a:blip r:embed="rId2" cstate="print"/>
          <a:srcRect l="6250" t="22000" r="28125" b="9000"/>
          <a:stretch>
            <a:fillRect/>
          </a:stretch>
        </p:blipFill>
        <p:spPr bwMode="auto">
          <a:xfrm>
            <a:off x="457200" y="1066800"/>
            <a:ext cx="8001000" cy="5257800"/>
          </a:xfrm>
          <a:prstGeom prst="rect">
            <a:avLst/>
          </a:prstGeom>
          <a:noFill/>
          <a:ln w="9525">
            <a:noFill/>
            <a:miter lim="800000"/>
            <a:headEnd/>
            <a:tailEnd/>
          </a:ln>
        </p:spPr>
      </p:pic>
      <p:sp>
        <p:nvSpPr>
          <p:cNvPr id="9"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1"/>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Benchmarking – Identify Energy Efficiency Projects</a:t>
            </a:r>
            <a:endParaRPr lang="en-US" sz="2800" dirty="0">
              <a:solidFill>
                <a:srgbClr val="7030A0"/>
              </a:solidFill>
              <a:effectLst>
                <a:outerShdw blurRad="38100" dist="38100" dir="2700000" algn="tl">
                  <a:srgbClr val="000000">
                    <a:alpha val="43137"/>
                  </a:srgbClr>
                </a:outerShdw>
              </a:effectLst>
              <a:latin typeface="+mn-lt"/>
            </a:endParaRPr>
          </a:p>
        </p:txBody>
      </p:sp>
      <p:pic>
        <p:nvPicPr>
          <p:cNvPr id="47108" name="Picture 4"/>
          <p:cNvPicPr>
            <a:picLocks noChangeAspect="1" noChangeArrowheads="1"/>
          </p:cNvPicPr>
          <p:nvPr/>
        </p:nvPicPr>
        <p:blipFill>
          <a:blip r:embed="rId2" cstate="print"/>
          <a:srcRect/>
          <a:stretch>
            <a:fillRect/>
          </a:stretch>
        </p:blipFill>
        <p:spPr bwMode="auto">
          <a:xfrm>
            <a:off x="1143000" y="1219200"/>
            <a:ext cx="5953125" cy="4981575"/>
          </a:xfrm>
          <a:prstGeom prst="rect">
            <a:avLst/>
          </a:prstGeom>
          <a:noFill/>
          <a:ln w="9525">
            <a:noFill/>
            <a:miter lim="800000"/>
            <a:headEnd/>
            <a:tailEnd/>
          </a:ln>
        </p:spPr>
      </p:pic>
      <p:sp>
        <p:nvSpPr>
          <p:cNvPr id="9"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1"/>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Benchmarking – Identify Energy Efficiency Projects</a:t>
            </a:r>
            <a:endParaRPr lang="en-US" sz="2800" dirty="0">
              <a:solidFill>
                <a:srgbClr val="7030A0"/>
              </a:solidFill>
              <a:effectLst>
                <a:outerShdw blurRad="38100" dist="38100" dir="2700000" algn="tl">
                  <a:srgbClr val="000000">
                    <a:alpha val="43137"/>
                  </a:srgbClr>
                </a:outerShdw>
              </a:effectLst>
              <a:latin typeface="+mn-lt"/>
            </a:endParaRPr>
          </a:p>
        </p:txBody>
      </p:sp>
      <p:pic>
        <p:nvPicPr>
          <p:cNvPr id="49154" name="Picture 2"/>
          <p:cNvPicPr>
            <a:picLocks noChangeAspect="1" noChangeArrowheads="1"/>
          </p:cNvPicPr>
          <p:nvPr/>
        </p:nvPicPr>
        <p:blipFill>
          <a:blip r:embed="rId2" cstate="print"/>
          <a:srcRect/>
          <a:stretch>
            <a:fillRect/>
          </a:stretch>
        </p:blipFill>
        <p:spPr bwMode="auto">
          <a:xfrm>
            <a:off x="990600" y="1295400"/>
            <a:ext cx="6400800" cy="4864608"/>
          </a:xfrm>
          <a:prstGeom prst="rect">
            <a:avLst/>
          </a:prstGeom>
          <a:noFill/>
          <a:ln w="9525">
            <a:noFill/>
            <a:miter lim="800000"/>
            <a:headEnd/>
            <a:tailEnd/>
          </a:ln>
        </p:spPr>
      </p:pic>
      <p:sp>
        <p:nvSpPr>
          <p:cNvPr id="9"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1"/>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Benchmarking – Track Progress over Time</a:t>
            </a:r>
            <a:endParaRPr lang="en-US" sz="2800" dirty="0">
              <a:solidFill>
                <a:srgbClr val="7030A0"/>
              </a:solidFill>
              <a:effectLst>
                <a:outerShdw blurRad="38100" dist="38100" dir="2700000" algn="tl">
                  <a:srgbClr val="000000">
                    <a:alpha val="43137"/>
                  </a:srgbClr>
                </a:outerShdw>
              </a:effectLst>
              <a:latin typeface="+mn-lt"/>
            </a:endParaRPr>
          </a:p>
        </p:txBody>
      </p:sp>
      <p:pic>
        <p:nvPicPr>
          <p:cNvPr id="50178" name="Picture 2"/>
          <p:cNvPicPr>
            <a:picLocks noChangeAspect="1" noChangeArrowheads="1"/>
          </p:cNvPicPr>
          <p:nvPr/>
        </p:nvPicPr>
        <p:blipFill>
          <a:blip r:embed="rId2" cstate="print"/>
          <a:srcRect/>
          <a:stretch>
            <a:fillRect/>
          </a:stretch>
        </p:blipFill>
        <p:spPr bwMode="auto">
          <a:xfrm>
            <a:off x="1143000" y="1295400"/>
            <a:ext cx="6705600" cy="4815360"/>
          </a:xfrm>
          <a:prstGeom prst="rect">
            <a:avLst/>
          </a:prstGeom>
          <a:noFill/>
          <a:ln w="9525">
            <a:noFill/>
            <a:miter lim="800000"/>
            <a:headEnd/>
            <a:tailEnd/>
          </a:ln>
        </p:spPr>
      </p:pic>
      <p:sp>
        <p:nvSpPr>
          <p:cNvPr id="9"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1"/>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Benchmarking – Verify and Document Results</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2486963" cy="338554"/>
          </a:xfrm>
          <a:prstGeom prst="rect">
            <a:avLst/>
          </a:prstGeom>
          <a:noFill/>
          <a:ln w="9525">
            <a:noFill/>
            <a:miter lim="800000"/>
            <a:headEnd/>
            <a:tailEnd/>
          </a:ln>
        </p:spPr>
        <p:txBody>
          <a:bodyPr wrap="none">
            <a:spAutoFit/>
          </a:bodyPr>
          <a:lstStyle/>
          <a:p>
            <a:r>
              <a:rPr lang="en-US" sz="1600" dirty="0" smtClean="0">
                <a:solidFill>
                  <a:srgbClr val="002060"/>
                </a:solidFill>
                <a:latin typeface="Calibri" pitchFamily="34" charset="0"/>
              </a:rPr>
              <a:t>4. Benchmarking procedure</a:t>
            </a:r>
            <a:endParaRPr lang="en-US" sz="1600" dirty="0">
              <a:solidFill>
                <a:srgbClr val="002060"/>
              </a:solidFill>
              <a:latin typeface="Calibri" pitchFamily="34" charset="0"/>
            </a:endParaRPr>
          </a:p>
        </p:txBody>
      </p:sp>
      <p:pic>
        <p:nvPicPr>
          <p:cNvPr id="51204" name="Picture 4"/>
          <p:cNvPicPr>
            <a:picLocks noChangeAspect="1" noChangeArrowheads="1"/>
          </p:cNvPicPr>
          <p:nvPr/>
        </p:nvPicPr>
        <p:blipFill>
          <a:blip r:embed="rId2" cstate="print"/>
          <a:srcRect/>
          <a:stretch>
            <a:fillRect/>
          </a:stretch>
        </p:blipFill>
        <p:spPr bwMode="auto">
          <a:xfrm>
            <a:off x="533400" y="2414672"/>
            <a:ext cx="6477000" cy="3662278"/>
          </a:xfrm>
          <a:prstGeom prst="rect">
            <a:avLst/>
          </a:prstGeom>
          <a:noFill/>
          <a:ln w="9525">
            <a:noFill/>
            <a:miter lim="800000"/>
            <a:headEnd/>
            <a:tailEnd/>
          </a:ln>
        </p:spPr>
      </p:pic>
      <p:pic>
        <p:nvPicPr>
          <p:cNvPr id="51203" name="Picture 3"/>
          <p:cNvPicPr>
            <a:picLocks noChangeAspect="1" noChangeArrowheads="1"/>
          </p:cNvPicPr>
          <p:nvPr/>
        </p:nvPicPr>
        <p:blipFill>
          <a:blip r:embed="rId3" cstate="print"/>
          <a:srcRect/>
          <a:stretch>
            <a:fillRect/>
          </a:stretch>
        </p:blipFill>
        <p:spPr bwMode="auto">
          <a:xfrm>
            <a:off x="5410200" y="1371600"/>
            <a:ext cx="3352800" cy="29527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1295400"/>
            <a:ext cx="7620000" cy="3616375"/>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E. </a:t>
            </a:r>
            <a:r>
              <a:rPr lang="en-US" sz="2800" dirty="0" smtClean="0">
                <a:solidFill>
                  <a:srgbClr val="002060"/>
                </a:solidFill>
                <a:latin typeface="+mn-lt"/>
              </a:rPr>
              <a:t>Elements in preliminary analysis of building performance data</a:t>
            </a:r>
            <a:endParaRPr lang="en-US" sz="2800" dirty="0">
              <a:solidFill>
                <a:srgbClr val="002060"/>
              </a:solidFill>
              <a:latin typeface="+mn-lt"/>
            </a:endParaRPr>
          </a:p>
          <a:p>
            <a:pPr lvl="1" fontAlgn="auto">
              <a:spcBef>
                <a:spcPts val="0"/>
              </a:spcBef>
              <a:spcAft>
                <a:spcPts val="0"/>
              </a:spcAft>
              <a:defRPr/>
            </a:pPr>
            <a:r>
              <a:rPr lang="en-US" sz="2800" dirty="0" smtClean="0">
                <a:solidFill>
                  <a:srgbClr val="FF0000"/>
                </a:solidFill>
                <a:latin typeface="+mn-lt"/>
              </a:rPr>
              <a:t>1. Engineering and architectural document review</a:t>
            </a:r>
          </a:p>
          <a:p>
            <a:pPr lvl="1" fontAlgn="auto">
              <a:spcBef>
                <a:spcPts val="0"/>
              </a:spcBef>
              <a:spcAft>
                <a:spcPts val="0"/>
              </a:spcAft>
              <a:defRPr/>
            </a:pPr>
            <a:r>
              <a:rPr lang="en-US" sz="2800" dirty="0" smtClean="0">
                <a:solidFill>
                  <a:schemeClr val="tx2">
                    <a:lumMod val="40000"/>
                    <a:lumOff val="60000"/>
                  </a:schemeClr>
                </a:solidFill>
                <a:latin typeface="+mn-lt"/>
              </a:rPr>
              <a:t>2. Geographical and climatic review</a:t>
            </a:r>
          </a:p>
          <a:p>
            <a:pPr lvl="1" fontAlgn="auto">
              <a:spcBef>
                <a:spcPts val="0"/>
              </a:spcBef>
              <a:spcAft>
                <a:spcPts val="0"/>
              </a:spcAft>
              <a:defRPr/>
            </a:pPr>
            <a:r>
              <a:rPr lang="en-US" sz="2800" dirty="0" smtClean="0">
                <a:solidFill>
                  <a:schemeClr val="tx2">
                    <a:lumMod val="40000"/>
                    <a:lumOff val="60000"/>
                  </a:schemeClr>
                </a:solidFill>
                <a:latin typeface="+mn-lt"/>
              </a:rPr>
              <a:t>3. Review and analysis of current energy use and costs</a:t>
            </a:r>
          </a:p>
          <a:p>
            <a:pPr lvl="1" fontAlgn="auto">
              <a:spcBef>
                <a:spcPts val="0"/>
              </a:spcBef>
              <a:spcAft>
                <a:spcPts val="0"/>
              </a:spcAft>
              <a:defRPr/>
            </a:pPr>
            <a:r>
              <a:rPr lang="en-US" sz="2800" dirty="0" smtClean="0">
                <a:solidFill>
                  <a:schemeClr val="tx2">
                    <a:lumMod val="40000"/>
                    <a:lumOff val="60000"/>
                  </a:schemeClr>
                </a:solidFill>
                <a:latin typeface="+mn-lt"/>
              </a:rPr>
              <a:t>4. Benchmarking procedures</a:t>
            </a:r>
            <a:endParaRPr lang="en-US" sz="2800" dirty="0">
              <a:solidFill>
                <a:schemeClr val="tx2">
                  <a:lumMod val="40000"/>
                  <a:lumOff val="60000"/>
                </a:schemeClr>
              </a:solidFill>
              <a:latin typeface="+mn-lt"/>
            </a:endParaRP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Building Documentation</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863383" cy="369332"/>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a:t>
            </a:r>
            <a:r>
              <a:rPr lang="en-US" dirty="0" smtClean="0">
                <a:solidFill>
                  <a:srgbClr val="002060"/>
                </a:solidFill>
                <a:latin typeface="Calibri" pitchFamily="34" charset="0"/>
              </a:rPr>
              <a:t>Engineering and architectural document review</a:t>
            </a:r>
            <a:endParaRPr lang="en-US" dirty="0">
              <a:solidFill>
                <a:srgbClr val="002060"/>
              </a:solidFill>
              <a:latin typeface="Calibri" pitchFamily="34" charset="0"/>
            </a:endParaRPr>
          </a:p>
        </p:txBody>
      </p:sp>
      <p:sp>
        <p:nvSpPr>
          <p:cNvPr id="9" name="TextBox 8"/>
          <p:cNvSpPr txBox="1"/>
          <p:nvPr/>
        </p:nvSpPr>
        <p:spPr>
          <a:xfrm>
            <a:off x="609600" y="1143000"/>
            <a:ext cx="6172200" cy="4047262"/>
          </a:xfrm>
          <a:prstGeom prst="rect">
            <a:avLst/>
          </a:prstGeom>
          <a:noFill/>
        </p:spPr>
        <p:txBody>
          <a:bodyPr wrap="square" rtlCol="0">
            <a:spAutoFit/>
          </a:bodyPr>
          <a:lstStyle/>
          <a:p>
            <a:pPr>
              <a:spcBef>
                <a:spcPts val="600"/>
              </a:spcBef>
              <a:spcAft>
                <a:spcPts val="600"/>
              </a:spcAft>
            </a:pPr>
            <a:r>
              <a:rPr lang="en-US" sz="2400" dirty="0" smtClean="0">
                <a:solidFill>
                  <a:srgbClr val="002060"/>
                </a:solidFill>
              </a:rPr>
              <a:t>Types of documentation: </a:t>
            </a:r>
          </a:p>
          <a:p>
            <a:pPr>
              <a:spcBef>
                <a:spcPts val="0"/>
              </a:spcBef>
              <a:spcAft>
                <a:spcPts val="0"/>
              </a:spcAft>
            </a:pPr>
            <a:r>
              <a:rPr lang="en-US" sz="2000" dirty="0" smtClean="0">
                <a:solidFill>
                  <a:srgbClr val="002060"/>
                </a:solidFill>
              </a:rPr>
              <a:t>  - As built drawings</a:t>
            </a:r>
          </a:p>
          <a:p>
            <a:pPr>
              <a:spcBef>
                <a:spcPts val="0"/>
              </a:spcBef>
              <a:spcAft>
                <a:spcPts val="0"/>
              </a:spcAft>
            </a:pPr>
            <a:r>
              <a:rPr lang="en-US" sz="2000" dirty="0" smtClean="0">
                <a:solidFill>
                  <a:srgbClr val="002060"/>
                </a:solidFill>
              </a:rPr>
              <a:t>  - Equipment inventory</a:t>
            </a:r>
          </a:p>
          <a:p>
            <a:pPr>
              <a:spcBef>
                <a:spcPts val="0"/>
              </a:spcBef>
              <a:spcAft>
                <a:spcPts val="0"/>
              </a:spcAft>
            </a:pPr>
            <a:r>
              <a:rPr lang="en-US" sz="2000" dirty="0" smtClean="0">
                <a:solidFill>
                  <a:srgbClr val="002060"/>
                </a:solidFill>
              </a:rPr>
              <a:t>  - Submittals/test and balance reports</a:t>
            </a:r>
          </a:p>
          <a:p>
            <a:pPr>
              <a:spcBef>
                <a:spcPts val="0"/>
              </a:spcBef>
              <a:spcAft>
                <a:spcPts val="0"/>
              </a:spcAft>
            </a:pPr>
            <a:r>
              <a:rPr lang="en-US" sz="2000" dirty="0" smtClean="0">
                <a:solidFill>
                  <a:srgbClr val="002060"/>
                </a:solidFill>
              </a:rPr>
              <a:t>  - Controls schedule</a:t>
            </a:r>
          </a:p>
          <a:p>
            <a:pPr>
              <a:spcBef>
                <a:spcPts val="0"/>
              </a:spcBef>
              <a:spcAft>
                <a:spcPts val="0"/>
              </a:spcAft>
            </a:pPr>
            <a:r>
              <a:rPr lang="en-US" sz="2000" dirty="0" smtClean="0">
                <a:solidFill>
                  <a:srgbClr val="002060"/>
                </a:solidFill>
              </a:rPr>
              <a:t>  - Maintenance logs/service requests</a:t>
            </a:r>
          </a:p>
          <a:p>
            <a:pPr>
              <a:spcBef>
                <a:spcPts val="600"/>
              </a:spcBef>
              <a:spcAft>
                <a:spcPts val="600"/>
              </a:spcAft>
            </a:pPr>
            <a:endParaRPr lang="en-US" sz="2400" dirty="0" smtClean="0">
              <a:solidFill>
                <a:srgbClr val="002060"/>
              </a:solidFill>
            </a:endParaRPr>
          </a:p>
          <a:p>
            <a:pPr>
              <a:spcBef>
                <a:spcPts val="600"/>
              </a:spcBef>
              <a:spcAft>
                <a:spcPts val="600"/>
              </a:spcAft>
            </a:pPr>
            <a:r>
              <a:rPr lang="en-US" sz="2400" dirty="0" smtClean="0">
                <a:solidFill>
                  <a:srgbClr val="002060"/>
                </a:solidFill>
              </a:rPr>
              <a:t>What are you looking for:</a:t>
            </a:r>
          </a:p>
          <a:p>
            <a:pPr marL="0" lvl="2" fontAlgn="auto">
              <a:spcBef>
                <a:spcPts val="0"/>
              </a:spcBef>
              <a:spcAft>
                <a:spcPts val="0"/>
              </a:spcAft>
              <a:defRPr/>
            </a:pPr>
            <a:r>
              <a:rPr lang="en-US" sz="2000" dirty="0" smtClean="0">
                <a:solidFill>
                  <a:srgbClr val="002060"/>
                </a:solidFill>
              </a:rPr>
              <a:t>  - The major building loads</a:t>
            </a:r>
          </a:p>
          <a:p>
            <a:pPr marL="0" lvl="2" fontAlgn="auto">
              <a:spcBef>
                <a:spcPts val="0"/>
              </a:spcBef>
              <a:spcAft>
                <a:spcPts val="0"/>
              </a:spcAft>
              <a:defRPr/>
            </a:pPr>
            <a:r>
              <a:rPr lang="en-US" sz="2000" dirty="0" smtClean="0">
                <a:solidFill>
                  <a:srgbClr val="002060"/>
                </a:solidFill>
              </a:rPr>
              <a:t>  - Control strategies</a:t>
            </a:r>
          </a:p>
          <a:p>
            <a:pPr marL="0" lvl="2" fontAlgn="auto">
              <a:spcBef>
                <a:spcPts val="0"/>
              </a:spcBef>
              <a:spcAft>
                <a:spcPts val="0"/>
              </a:spcAft>
              <a:defRPr/>
            </a:pPr>
            <a:r>
              <a:rPr lang="en-US" sz="2000" dirty="0" smtClean="0">
                <a:solidFill>
                  <a:srgbClr val="002060"/>
                </a:solidFill>
              </a:rPr>
              <a:t>  - Efficiencies of equipment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Engineering and architectural document review</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863383" cy="369332"/>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a:t>
            </a:r>
            <a:r>
              <a:rPr lang="en-US" dirty="0" smtClean="0">
                <a:solidFill>
                  <a:srgbClr val="002060"/>
                </a:solidFill>
                <a:latin typeface="Calibri" pitchFamily="34" charset="0"/>
              </a:rPr>
              <a:t>Engineering and architectural document review</a:t>
            </a:r>
            <a:endParaRPr lang="en-US" dirty="0">
              <a:solidFill>
                <a:srgbClr val="002060"/>
              </a:solidFill>
              <a:latin typeface="Calibri" pitchFamily="34" charset="0"/>
            </a:endParaRPr>
          </a:p>
        </p:txBody>
      </p:sp>
      <p:sp>
        <p:nvSpPr>
          <p:cNvPr id="9" name="TextBox 8"/>
          <p:cNvSpPr txBox="1"/>
          <p:nvPr/>
        </p:nvSpPr>
        <p:spPr>
          <a:xfrm>
            <a:off x="685800" y="1219200"/>
            <a:ext cx="4343400" cy="3939540"/>
          </a:xfrm>
          <a:prstGeom prst="rect">
            <a:avLst/>
          </a:prstGeom>
          <a:noFill/>
        </p:spPr>
        <p:txBody>
          <a:bodyPr wrap="square" rtlCol="0">
            <a:spAutoFit/>
          </a:bodyPr>
          <a:lstStyle/>
          <a:p>
            <a:pPr>
              <a:spcBef>
                <a:spcPts val="600"/>
              </a:spcBef>
              <a:spcAft>
                <a:spcPts val="600"/>
              </a:spcAft>
            </a:pPr>
            <a:r>
              <a:rPr lang="en-US" sz="2000" dirty="0" smtClean="0"/>
              <a:t>Typical design work products</a:t>
            </a:r>
          </a:p>
          <a:p>
            <a:pPr>
              <a:spcBef>
                <a:spcPts val="600"/>
              </a:spcBef>
              <a:spcAft>
                <a:spcPts val="600"/>
              </a:spcAft>
              <a:buFont typeface="Arial" pitchFamily="34" charset="0"/>
              <a:buChar char="•"/>
            </a:pPr>
            <a:r>
              <a:rPr lang="en-US" sz="2000" dirty="0" smtClean="0"/>
              <a:t> A_._ (e.g. A1.0) : Architectural</a:t>
            </a:r>
          </a:p>
          <a:p>
            <a:pPr>
              <a:spcBef>
                <a:spcPts val="600"/>
              </a:spcBef>
              <a:spcAft>
                <a:spcPts val="600"/>
              </a:spcAft>
              <a:buFont typeface="Arial" pitchFamily="34" charset="0"/>
              <a:buChar char="•"/>
            </a:pPr>
            <a:r>
              <a:rPr lang="en-US" sz="2000" dirty="0" smtClean="0"/>
              <a:t> S_._ : Structural</a:t>
            </a:r>
          </a:p>
          <a:p>
            <a:pPr>
              <a:spcBef>
                <a:spcPts val="600"/>
              </a:spcBef>
              <a:spcAft>
                <a:spcPts val="600"/>
              </a:spcAft>
              <a:buFont typeface="Arial" pitchFamily="34" charset="0"/>
              <a:buChar char="•"/>
            </a:pPr>
            <a:r>
              <a:rPr lang="en-US" sz="2000" dirty="0" smtClean="0"/>
              <a:t> M_._ : Mechanical (HVAC)</a:t>
            </a:r>
          </a:p>
          <a:p>
            <a:pPr>
              <a:spcBef>
                <a:spcPts val="600"/>
              </a:spcBef>
              <a:spcAft>
                <a:spcPts val="600"/>
              </a:spcAft>
              <a:buFont typeface="Arial" pitchFamily="34" charset="0"/>
              <a:buChar char="•"/>
            </a:pPr>
            <a:r>
              <a:rPr lang="en-US" sz="2000" dirty="0" smtClean="0"/>
              <a:t> E_._ : Electrical (including lighting)</a:t>
            </a:r>
          </a:p>
          <a:p>
            <a:pPr>
              <a:spcBef>
                <a:spcPts val="600"/>
              </a:spcBef>
              <a:spcAft>
                <a:spcPts val="600"/>
              </a:spcAft>
              <a:buFont typeface="Arial" pitchFamily="34" charset="0"/>
              <a:buChar char="•"/>
            </a:pPr>
            <a:r>
              <a:rPr lang="en-US" sz="2000" dirty="0" smtClean="0"/>
              <a:t> P_._ : Plumbing (domestic water, hot water, waste water)</a:t>
            </a:r>
          </a:p>
          <a:p>
            <a:pPr>
              <a:spcBef>
                <a:spcPts val="600"/>
              </a:spcBef>
              <a:spcAft>
                <a:spcPts val="600"/>
              </a:spcAft>
              <a:buFont typeface="Arial" pitchFamily="34" charset="0"/>
              <a:buChar char="•"/>
            </a:pPr>
            <a:r>
              <a:rPr lang="en-US" sz="2000" dirty="0" smtClean="0"/>
              <a:t> C_._ : Civil (site work, </a:t>
            </a:r>
            <a:r>
              <a:rPr lang="en-US" sz="2000" dirty="0" err="1" smtClean="0"/>
              <a:t>stormwater</a:t>
            </a:r>
            <a:r>
              <a:rPr lang="en-US" sz="2000" dirty="0" smtClean="0"/>
              <a:t>)</a:t>
            </a:r>
          </a:p>
          <a:p>
            <a:pPr>
              <a:spcBef>
                <a:spcPts val="600"/>
              </a:spcBef>
              <a:spcAft>
                <a:spcPts val="600"/>
              </a:spcAft>
              <a:buFont typeface="Arial" pitchFamily="34" charset="0"/>
              <a:buChar char="•"/>
            </a:pPr>
            <a:r>
              <a:rPr lang="en-US" sz="2000" dirty="0" smtClean="0"/>
              <a:t> L_._ : Landscape</a:t>
            </a:r>
            <a:endParaRPr lang="en-US" sz="2000" dirty="0"/>
          </a:p>
        </p:txBody>
      </p:sp>
      <p:pic>
        <p:nvPicPr>
          <p:cNvPr id="1026" name="Picture 2" descr="C:\Documents and Settings\Xin Ai\My Documents\Xin_business\EEBS\teamB\semi bldg pics plans temp\PB299052.JPG"/>
          <p:cNvPicPr>
            <a:picLocks noChangeAspect="1" noChangeArrowheads="1"/>
          </p:cNvPicPr>
          <p:nvPr/>
        </p:nvPicPr>
        <p:blipFill>
          <a:blip r:embed="rId2" cstate="print"/>
          <a:srcRect r="49840" b="37590"/>
          <a:stretch>
            <a:fillRect/>
          </a:stretch>
        </p:blipFill>
        <p:spPr bwMode="auto">
          <a:xfrm>
            <a:off x="5134970" y="1219200"/>
            <a:ext cx="3399430" cy="4648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Building floor plan</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863383" cy="369332"/>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a:t>
            </a:r>
            <a:r>
              <a:rPr lang="en-US" dirty="0" smtClean="0">
                <a:solidFill>
                  <a:srgbClr val="002060"/>
                </a:solidFill>
                <a:latin typeface="Calibri" pitchFamily="34" charset="0"/>
              </a:rPr>
              <a:t>Engineering and architectural document review</a:t>
            </a:r>
            <a:endParaRPr lang="en-US" dirty="0">
              <a:solidFill>
                <a:srgbClr val="002060"/>
              </a:solidFill>
              <a:latin typeface="Calibri" pitchFamily="34" charset="0"/>
            </a:endParaRPr>
          </a:p>
        </p:txBody>
      </p:sp>
      <p:pic>
        <p:nvPicPr>
          <p:cNvPr id="23558" name="Picture 6" descr="http://www.veritasschool.net/images/building_floor_plan800x.jpg"/>
          <p:cNvPicPr>
            <a:picLocks noChangeAspect="1" noChangeArrowheads="1"/>
          </p:cNvPicPr>
          <p:nvPr/>
        </p:nvPicPr>
        <p:blipFill>
          <a:blip r:embed="rId2" cstate="print"/>
          <a:srcRect/>
          <a:stretch>
            <a:fillRect/>
          </a:stretch>
        </p:blipFill>
        <p:spPr bwMode="auto">
          <a:xfrm>
            <a:off x="3810000" y="1524000"/>
            <a:ext cx="4927666" cy="4724400"/>
          </a:xfrm>
          <a:prstGeom prst="rect">
            <a:avLst/>
          </a:prstGeom>
          <a:noFill/>
        </p:spPr>
      </p:pic>
      <p:sp>
        <p:nvSpPr>
          <p:cNvPr id="12" name="TextBox 11"/>
          <p:cNvSpPr txBox="1"/>
          <p:nvPr/>
        </p:nvSpPr>
        <p:spPr>
          <a:xfrm>
            <a:off x="609600" y="990600"/>
            <a:ext cx="3505200" cy="4462760"/>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smtClean="0">
                <a:solidFill>
                  <a:srgbClr val="002060"/>
                </a:solidFill>
                <a:latin typeface="+mn-lt"/>
              </a:rPr>
              <a:t> Info:</a:t>
            </a:r>
          </a:p>
          <a:p>
            <a:pPr marL="0" lvl="2" fontAlgn="auto">
              <a:spcBef>
                <a:spcPts val="0"/>
              </a:spcBef>
              <a:spcAft>
                <a:spcPts val="0"/>
              </a:spcAft>
              <a:defRPr/>
            </a:pPr>
            <a:r>
              <a:rPr lang="en-US" sz="2000" dirty="0" smtClean="0">
                <a:solidFill>
                  <a:srgbClr val="002060"/>
                </a:solidFill>
                <a:latin typeface="+mn-lt"/>
              </a:rPr>
              <a:t>    - Name and location</a:t>
            </a:r>
          </a:p>
          <a:p>
            <a:pPr marL="0" lvl="2" fontAlgn="auto">
              <a:spcBef>
                <a:spcPts val="0"/>
              </a:spcBef>
              <a:spcAft>
                <a:spcPts val="0"/>
              </a:spcAft>
              <a:defRPr/>
            </a:pPr>
            <a:r>
              <a:rPr lang="en-US" sz="2000" dirty="0" smtClean="0">
                <a:solidFill>
                  <a:srgbClr val="002060"/>
                </a:solidFill>
                <a:latin typeface="+mn-lt"/>
              </a:rPr>
              <a:t>    - Year of construction</a:t>
            </a:r>
          </a:p>
          <a:p>
            <a:pPr marL="0" lvl="2" fontAlgn="auto">
              <a:spcBef>
                <a:spcPts val="0"/>
              </a:spcBef>
              <a:spcAft>
                <a:spcPts val="0"/>
              </a:spcAft>
              <a:defRPr/>
            </a:pPr>
            <a:r>
              <a:rPr lang="en-US" sz="2000" dirty="0" smtClean="0">
                <a:solidFill>
                  <a:srgbClr val="002060"/>
                </a:solidFill>
                <a:latin typeface="+mn-lt"/>
              </a:rPr>
              <a:t>    - Size: floors, </a:t>
            </a:r>
            <a:r>
              <a:rPr lang="en-US" sz="2000" dirty="0" err="1" smtClean="0">
                <a:solidFill>
                  <a:srgbClr val="002060"/>
                </a:solidFill>
                <a:latin typeface="+mn-lt"/>
              </a:rPr>
              <a:t>sf</a:t>
            </a:r>
            <a:endParaRPr lang="en-US" sz="2000" dirty="0" smtClean="0">
              <a:solidFill>
                <a:srgbClr val="002060"/>
              </a:solidFill>
              <a:latin typeface="+mn-lt"/>
            </a:endParaRPr>
          </a:p>
          <a:p>
            <a:pPr marL="0" lvl="2" fontAlgn="auto">
              <a:spcBef>
                <a:spcPts val="0"/>
              </a:spcBef>
              <a:spcAft>
                <a:spcPts val="0"/>
              </a:spcAft>
              <a:defRPr/>
            </a:pPr>
            <a:r>
              <a:rPr lang="en-US" sz="2000" dirty="0" smtClean="0">
                <a:solidFill>
                  <a:srgbClr val="002060"/>
                </a:solidFill>
                <a:latin typeface="+mn-lt"/>
              </a:rPr>
              <a:t>    - North arrow</a:t>
            </a:r>
          </a:p>
          <a:p>
            <a:pPr marL="0" lvl="2" fontAlgn="auto">
              <a:spcBef>
                <a:spcPts val="0"/>
              </a:spcBef>
              <a:spcAft>
                <a:spcPts val="0"/>
              </a:spcAft>
              <a:defRPr/>
            </a:pPr>
            <a:r>
              <a:rPr lang="en-US" sz="2000" dirty="0" smtClean="0">
                <a:solidFill>
                  <a:srgbClr val="002060"/>
                </a:solidFill>
                <a:latin typeface="+mn-lt"/>
              </a:rPr>
              <a:t>    - Locations of mechanical, electrical and other rooms with specialized equipment</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If drawings not available</a:t>
            </a:r>
          </a:p>
          <a:p>
            <a:pPr marL="0" lvl="2" fontAlgn="auto">
              <a:spcBef>
                <a:spcPts val="0"/>
              </a:spcBef>
              <a:spcAft>
                <a:spcPts val="0"/>
              </a:spcAft>
              <a:defRPr/>
            </a:pPr>
            <a:r>
              <a:rPr lang="en-US" sz="2000" dirty="0" smtClean="0">
                <a:solidFill>
                  <a:srgbClr val="002060"/>
                </a:solidFill>
                <a:latin typeface="+mn-lt"/>
              </a:rPr>
              <a:t>    - photograph egress plans</a:t>
            </a:r>
          </a:p>
          <a:p>
            <a:pPr marL="0" lvl="2" fontAlgn="auto">
              <a:spcBef>
                <a:spcPts val="0"/>
              </a:spcBef>
              <a:spcAft>
                <a:spcPts val="0"/>
              </a:spcAft>
              <a:defRPr/>
            </a:pPr>
            <a:r>
              <a:rPr lang="en-US" sz="2000" dirty="0" smtClean="0">
                <a:solidFill>
                  <a:srgbClr val="002060"/>
                </a:solidFill>
                <a:latin typeface="+mn-lt"/>
              </a:rPr>
              <a:t>    - Building outline from Google maps</a:t>
            </a:r>
          </a:p>
          <a:p>
            <a:pPr marL="0" lvl="2" fontAlgn="auto">
              <a:spcBef>
                <a:spcPts val="0"/>
              </a:spcBef>
              <a:spcAft>
                <a:spcPts val="0"/>
              </a:spcAft>
              <a:defRPr/>
            </a:pPr>
            <a:endParaRPr lang="en-US" sz="2400" dirty="0">
              <a:solidFill>
                <a:srgbClr val="002060"/>
              </a:solidFill>
              <a:latin typeface="+mn-lt"/>
            </a:endParaRPr>
          </a:p>
        </p:txBody>
      </p:sp>
      <p:sp>
        <p:nvSpPr>
          <p:cNvPr id="13" name="Rectangle 12"/>
          <p:cNvSpPr/>
          <p:nvPr/>
        </p:nvSpPr>
        <p:spPr>
          <a:xfrm>
            <a:off x="990600" y="5867400"/>
            <a:ext cx="2390398" cy="246221"/>
          </a:xfrm>
          <a:prstGeom prst="rect">
            <a:avLst/>
          </a:prstGeom>
        </p:spPr>
        <p:txBody>
          <a:bodyPr wrap="none">
            <a:spAutoFit/>
          </a:bodyPr>
          <a:lstStyle/>
          <a:p>
            <a:r>
              <a:rPr lang="en-US" sz="1000" dirty="0" smtClean="0">
                <a:hlinkClick r:id="rId3"/>
              </a:rPr>
              <a:t>http://www.veritasschool.net/plans.html</a:t>
            </a:r>
            <a:endParaRPr lang="en-US"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Equipment inventory demo</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863383" cy="369332"/>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a:t>
            </a:r>
            <a:r>
              <a:rPr lang="en-US" dirty="0" smtClean="0">
                <a:solidFill>
                  <a:srgbClr val="002060"/>
                </a:solidFill>
                <a:latin typeface="Calibri" pitchFamily="34" charset="0"/>
              </a:rPr>
              <a:t>Engineering and architectural document review</a:t>
            </a:r>
            <a:endParaRPr lang="en-US" dirty="0">
              <a:solidFill>
                <a:srgbClr val="002060"/>
              </a:solidFill>
              <a:latin typeface="Calibri" pitchFamily="34" charset="0"/>
            </a:endParaRPr>
          </a:p>
        </p:txBody>
      </p:sp>
      <p:sp>
        <p:nvSpPr>
          <p:cNvPr id="10" name="Rectangle 9"/>
          <p:cNvSpPr/>
          <p:nvPr/>
        </p:nvSpPr>
        <p:spPr>
          <a:xfrm>
            <a:off x="609600" y="5943600"/>
            <a:ext cx="7924800" cy="307777"/>
          </a:xfrm>
          <a:prstGeom prst="rect">
            <a:avLst/>
          </a:prstGeom>
        </p:spPr>
        <p:txBody>
          <a:bodyPr wrap="square">
            <a:spAutoFit/>
          </a:bodyPr>
          <a:lstStyle/>
          <a:p>
            <a:r>
              <a:rPr lang="en-US" sz="1400" dirty="0" smtClean="0">
                <a:hlinkClick r:id="rId2"/>
              </a:rPr>
              <a:t>http://www.irs.gov/pub/irs-procure/techexhibit_5_equipment_pm_inventory.pdf</a:t>
            </a:r>
            <a:endParaRPr lang="en-US" sz="1400" dirty="0"/>
          </a:p>
        </p:txBody>
      </p:sp>
      <p:pic>
        <p:nvPicPr>
          <p:cNvPr id="2050" name="Picture 2"/>
          <p:cNvPicPr>
            <a:picLocks noChangeAspect="1" noChangeArrowheads="1"/>
          </p:cNvPicPr>
          <p:nvPr/>
        </p:nvPicPr>
        <p:blipFill>
          <a:blip r:embed="rId3" cstate="print"/>
          <a:srcRect l="5000" t="17000" r="16875" b="10000"/>
          <a:stretch>
            <a:fillRect/>
          </a:stretch>
        </p:blipFill>
        <p:spPr bwMode="auto">
          <a:xfrm>
            <a:off x="575153" y="1143000"/>
            <a:ext cx="7959247" cy="4648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609600" y="381000"/>
            <a:ext cx="8001000" cy="52322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Catalog existing equipment</a:t>
            </a:r>
            <a:endParaRPr lang="en-US" sz="28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863383" cy="369332"/>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a:t>
            </a:r>
            <a:r>
              <a:rPr lang="en-US" dirty="0" smtClean="0">
                <a:solidFill>
                  <a:srgbClr val="002060"/>
                </a:solidFill>
                <a:latin typeface="Calibri" pitchFamily="34" charset="0"/>
              </a:rPr>
              <a:t>Engineering and architectural document review</a:t>
            </a:r>
            <a:endParaRPr lang="en-US" dirty="0">
              <a:solidFill>
                <a:srgbClr val="002060"/>
              </a:solidFill>
              <a:latin typeface="Calibri" pitchFamily="34" charset="0"/>
            </a:endParaRPr>
          </a:p>
        </p:txBody>
      </p:sp>
      <p:sp>
        <p:nvSpPr>
          <p:cNvPr id="9" name="TextBox 8"/>
          <p:cNvSpPr txBox="1"/>
          <p:nvPr/>
        </p:nvSpPr>
        <p:spPr>
          <a:xfrm>
            <a:off x="762000" y="1176040"/>
            <a:ext cx="7315200" cy="4339650"/>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smtClean="0">
                <a:solidFill>
                  <a:srgbClr val="002060"/>
                </a:solidFill>
                <a:latin typeface="+mn-lt"/>
              </a:rPr>
              <a:t> </a:t>
            </a:r>
            <a:r>
              <a:rPr lang="en-US" sz="2400" dirty="0" smtClean="0">
                <a:solidFill>
                  <a:srgbClr val="002060"/>
                </a:solidFill>
                <a:latin typeface="+mn-lt"/>
              </a:rPr>
              <a:t>System configuration</a:t>
            </a:r>
            <a:endParaRPr lang="en-US" sz="2400" dirty="0" smtClean="0">
              <a:solidFill>
                <a:srgbClr val="002060"/>
              </a:solidFill>
              <a:latin typeface="+mn-lt"/>
            </a:endParaRPr>
          </a:p>
          <a:p>
            <a:pPr marL="0" lvl="2" fontAlgn="auto">
              <a:spcBef>
                <a:spcPts val="0"/>
              </a:spcBef>
              <a:spcAft>
                <a:spcPts val="0"/>
              </a:spcAft>
              <a:defRPr/>
            </a:pPr>
            <a:r>
              <a:rPr lang="en-US" sz="2400" dirty="0" smtClean="0">
                <a:solidFill>
                  <a:srgbClr val="002060"/>
                </a:solidFill>
                <a:latin typeface="+mn-lt"/>
              </a:rPr>
              <a:t>    - </a:t>
            </a:r>
            <a:r>
              <a:rPr lang="en-US" sz="2400" dirty="0" smtClean="0">
                <a:solidFill>
                  <a:srgbClr val="002060"/>
                </a:solidFill>
                <a:latin typeface="+mn-lt"/>
              </a:rPr>
              <a:t>Equipment:</a:t>
            </a:r>
            <a:endParaRPr lang="en-US" sz="2400" dirty="0" smtClean="0">
              <a:solidFill>
                <a:srgbClr val="002060"/>
              </a:solidFill>
              <a:latin typeface="+mn-lt"/>
            </a:endParaRPr>
          </a:p>
          <a:p>
            <a:pPr marL="457200" lvl="3" fontAlgn="auto">
              <a:spcBef>
                <a:spcPts val="0"/>
              </a:spcBef>
              <a:spcAft>
                <a:spcPts val="0"/>
              </a:spcAft>
              <a:buFont typeface="Wingdings" pitchFamily="2" charset="2"/>
              <a:buChar char="§"/>
              <a:defRPr/>
            </a:pPr>
            <a:r>
              <a:rPr lang="en-US" sz="2400" dirty="0" smtClean="0">
                <a:solidFill>
                  <a:srgbClr val="002060"/>
                </a:solidFill>
                <a:latin typeface="+mn-lt"/>
              </a:rPr>
              <a:t>   </a:t>
            </a:r>
            <a:r>
              <a:rPr lang="en-US" sz="2400" dirty="0" smtClean="0">
                <a:solidFill>
                  <a:srgbClr val="002060"/>
                </a:solidFill>
                <a:latin typeface="+mn-lt"/>
              </a:rPr>
              <a:t>    Type</a:t>
            </a:r>
            <a:endParaRPr lang="en-US" sz="2400" dirty="0" smtClean="0">
              <a:solidFill>
                <a:srgbClr val="002060"/>
              </a:solidFill>
              <a:latin typeface="+mn-lt"/>
            </a:endParaRPr>
          </a:p>
          <a:p>
            <a:pPr marL="457200" lvl="3" fontAlgn="auto">
              <a:spcBef>
                <a:spcPts val="0"/>
              </a:spcBef>
              <a:spcAft>
                <a:spcPts val="0"/>
              </a:spcAft>
              <a:buFont typeface="Wingdings" pitchFamily="2" charset="2"/>
              <a:buChar char="§"/>
              <a:defRPr/>
            </a:pPr>
            <a:r>
              <a:rPr lang="en-US" sz="2400" dirty="0" smtClean="0">
                <a:solidFill>
                  <a:srgbClr val="002060"/>
                </a:solidFill>
                <a:latin typeface="+mn-lt"/>
              </a:rPr>
              <a:t>   </a:t>
            </a:r>
            <a:r>
              <a:rPr lang="en-US" sz="2400" dirty="0" smtClean="0">
                <a:solidFill>
                  <a:srgbClr val="002060"/>
                </a:solidFill>
                <a:latin typeface="+mn-lt"/>
              </a:rPr>
              <a:t>    Quantity</a:t>
            </a:r>
          </a:p>
          <a:p>
            <a:pPr marL="457200" lvl="3" fontAlgn="auto">
              <a:spcBef>
                <a:spcPts val="0"/>
              </a:spcBef>
              <a:spcAft>
                <a:spcPts val="0"/>
              </a:spcAft>
              <a:buFont typeface="Wingdings" pitchFamily="2" charset="2"/>
              <a:buChar char="§"/>
              <a:defRPr/>
            </a:pPr>
            <a:r>
              <a:rPr lang="en-US" sz="2400" dirty="0" smtClean="0">
                <a:solidFill>
                  <a:srgbClr val="002060"/>
                </a:solidFill>
                <a:latin typeface="+mn-lt"/>
              </a:rPr>
              <a:t> </a:t>
            </a:r>
            <a:r>
              <a:rPr lang="en-US" sz="2400" dirty="0" smtClean="0">
                <a:solidFill>
                  <a:srgbClr val="002060"/>
                </a:solidFill>
                <a:latin typeface="+mn-lt"/>
              </a:rPr>
              <a:t>       Efficiency </a:t>
            </a:r>
          </a:p>
          <a:p>
            <a:pPr marL="0" lvl="2" fontAlgn="auto">
              <a:spcBef>
                <a:spcPts val="0"/>
              </a:spcBef>
              <a:spcAft>
                <a:spcPts val="0"/>
              </a:spcAft>
              <a:defRPr/>
            </a:pPr>
            <a:endParaRPr lang="en-US" sz="2400" dirty="0" smtClean="0">
              <a:solidFill>
                <a:srgbClr val="002060"/>
              </a:solidFill>
              <a:latin typeface="+mn-lt"/>
            </a:endParaRP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a:t>
            </a:r>
            <a:r>
              <a:rPr lang="en-US" sz="2400" dirty="0" smtClean="0">
                <a:solidFill>
                  <a:srgbClr val="002060"/>
                </a:solidFill>
                <a:latin typeface="+mn-lt"/>
              </a:rPr>
              <a:t>Controls</a:t>
            </a:r>
            <a:endParaRPr lang="en-US" sz="2400" dirty="0" smtClean="0">
              <a:solidFill>
                <a:srgbClr val="002060"/>
              </a:solidFill>
              <a:latin typeface="+mn-lt"/>
            </a:endParaRPr>
          </a:p>
          <a:p>
            <a:pPr marL="0" lvl="2" fontAlgn="auto">
              <a:spcBef>
                <a:spcPts val="0"/>
              </a:spcBef>
              <a:spcAft>
                <a:spcPts val="0"/>
              </a:spcAft>
              <a:defRPr/>
            </a:pPr>
            <a:r>
              <a:rPr lang="en-US" sz="2400" dirty="0" smtClean="0">
                <a:solidFill>
                  <a:srgbClr val="002060"/>
                </a:solidFill>
                <a:latin typeface="+mn-lt"/>
              </a:rPr>
              <a:t>    - </a:t>
            </a:r>
            <a:r>
              <a:rPr lang="en-US" sz="2400" dirty="0" smtClean="0">
                <a:solidFill>
                  <a:srgbClr val="002060"/>
                </a:solidFill>
                <a:latin typeface="+mn-lt"/>
              </a:rPr>
              <a:t>Identify schedules (Building automation system)</a:t>
            </a:r>
            <a:endParaRPr lang="en-US" sz="2400" dirty="0" smtClean="0">
              <a:solidFill>
                <a:srgbClr val="002060"/>
              </a:solidFill>
              <a:latin typeface="+mn-lt"/>
            </a:endParaRPr>
          </a:p>
          <a:p>
            <a:pPr marL="0" lvl="2" fontAlgn="auto">
              <a:spcBef>
                <a:spcPts val="0"/>
              </a:spcBef>
              <a:spcAft>
                <a:spcPts val="0"/>
              </a:spcAft>
              <a:defRPr/>
            </a:pPr>
            <a:r>
              <a:rPr lang="en-US" sz="2400" dirty="0" smtClean="0">
                <a:solidFill>
                  <a:srgbClr val="002060"/>
                </a:solidFill>
                <a:latin typeface="+mn-lt"/>
              </a:rPr>
              <a:t>    - </a:t>
            </a:r>
            <a:r>
              <a:rPr lang="en-US" sz="2400" dirty="0" smtClean="0">
                <a:solidFill>
                  <a:srgbClr val="002060"/>
                </a:solidFill>
                <a:latin typeface="+mn-lt"/>
              </a:rPr>
              <a:t>Locate other sensors and controls</a:t>
            </a:r>
          </a:p>
          <a:p>
            <a:pPr marL="0" lvl="2" fontAlgn="auto">
              <a:spcBef>
                <a:spcPts val="0"/>
              </a:spcBef>
              <a:spcAft>
                <a:spcPts val="0"/>
              </a:spcAft>
              <a:defRPr/>
            </a:pPr>
            <a:r>
              <a:rPr lang="en-US" sz="2400" dirty="0" smtClean="0">
                <a:solidFill>
                  <a:srgbClr val="002060"/>
                </a:solidFill>
                <a:latin typeface="+mn-lt"/>
              </a:rPr>
              <a:t> </a:t>
            </a:r>
            <a:r>
              <a:rPr lang="en-US" sz="2400" dirty="0" smtClean="0">
                <a:solidFill>
                  <a:srgbClr val="002060"/>
                </a:solidFill>
                <a:latin typeface="+mn-lt"/>
              </a:rPr>
              <a:t>   - Locate zone controls</a:t>
            </a:r>
            <a:endParaRPr lang="en-US" sz="2400" dirty="0" smtClean="0">
              <a:solidFill>
                <a:srgbClr val="002060"/>
              </a:solidFill>
              <a:latin typeface="+mn-lt"/>
            </a:endParaRPr>
          </a:p>
          <a:p>
            <a:pPr marL="0" lvl="2" fontAlgn="auto">
              <a:spcBef>
                <a:spcPts val="0"/>
              </a:spcBef>
              <a:spcAft>
                <a:spcPts val="0"/>
              </a:spcAft>
              <a:defRPr/>
            </a:pPr>
            <a:endParaRPr lang="en-US" sz="2400" dirty="0">
              <a:solidFill>
                <a:srgbClr val="002060"/>
              </a:solidFill>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1295400"/>
            <a:ext cx="7620000" cy="3616375"/>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E. </a:t>
            </a:r>
            <a:r>
              <a:rPr lang="en-US" sz="2800" dirty="0" smtClean="0">
                <a:solidFill>
                  <a:srgbClr val="002060"/>
                </a:solidFill>
                <a:latin typeface="+mn-lt"/>
              </a:rPr>
              <a:t>Elements in preliminary analysis of building performance data</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Engineering and architectural document review</a:t>
            </a:r>
          </a:p>
          <a:p>
            <a:pPr lvl="1" fontAlgn="auto">
              <a:spcBef>
                <a:spcPts val="0"/>
              </a:spcBef>
              <a:spcAft>
                <a:spcPts val="0"/>
              </a:spcAft>
              <a:defRPr/>
            </a:pPr>
            <a:r>
              <a:rPr lang="en-US" sz="2800" dirty="0" smtClean="0">
                <a:solidFill>
                  <a:srgbClr val="FF0000"/>
                </a:solidFill>
                <a:latin typeface="+mn-lt"/>
              </a:rPr>
              <a:t>2. Geographical and climatic review</a:t>
            </a:r>
          </a:p>
          <a:p>
            <a:pPr lvl="1" fontAlgn="auto">
              <a:spcBef>
                <a:spcPts val="0"/>
              </a:spcBef>
              <a:spcAft>
                <a:spcPts val="0"/>
              </a:spcAft>
              <a:defRPr/>
            </a:pPr>
            <a:r>
              <a:rPr lang="en-US" sz="2800" dirty="0" smtClean="0">
                <a:solidFill>
                  <a:schemeClr val="tx2">
                    <a:lumMod val="40000"/>
                    <a:lumOff val="60000"/>
                  </a:schemeClr>
                </a:solidFill>
                <a:latin typeface="+mn-lt"/>
              </a:rPr>
              <a:t>3. Review and analysis of current energy use and costs</a:t>
            </a:r>
          </a:p>
          <a:p>
            <a:pPr lvl="1" fontAlgn="auto">
              <a:spcBef>
                <a:spcPts val="0"/>
              </a:spcBef>
              <a:spcAft>
                <a:spcPts val="0"/>
              </a:spcAft>
              <a:defRPr/>
            </a:pPr>
            <a:r>
              <a:rPr lang="en-US" sz="2800" dirty="0" smtClean="0">
                <a:solidFill>
                  <a:schemeClr val="tx2">
                    <a:lumMod val="40000"/>
                    <a:lumOff val="60000"/>
                  </a:schemeClr>
                </a:solidFill>
                <a:latin typeface="+mn-lt"/>
              </a:rPr>
              <a:t>4. Benchmarking procedures</a:t>
            </a:r>
            <a:endParaRPr lang="en-US" sz="2800" dirty="0">
              <a:solidFill>
                <a:schemeClr val="tx2">
                  <a:lumMod val="40000"/>
                  <a:lumOff val="60000"/>
                </a:schemeClr>
              </a:solidFill>
              <a:latin typeface="+mn-lt"/>
            </a:endParaRP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8495</TotalTime>
  <Words>1230</Words>
  <Application>Microsoft Office PowerPoint</Application>
  <PresentationFormat>On-screen Show (4:3)</PresentationFormat>
  <Paragraphs>203</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Ai</dc:creator>
  <cp:lastModifiedBy>Xin Ai</cp:lastModifiedBy>
  <cp:revision>82</cp:revision>
  <dcterms:created xsi:type="dcterms:W3CDTF">2012-07-02T05:20:48Z</dcterms:created>
  <dcterms:modified xsi:type="dcterms:W3CDTF">2012-10-25T06:23:54Z</dcterms:modified>
</cp:coreProperties>
</file>