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375" r:id="rId3"/>
    <p:sldId id="339" r:id="rId4"/>
    <p:sldId id="333" r:id="rId5"/>
    <p:sldId id="363" r:id="rId6"/>
    <p:sldId id="330" r:id="rId7"/>
    <p:sldId id="343" r:id="rId8"/>
    <p:sldId id="344" r:id="rId9"/>
    <p:sldId id="374" r:id="rId10"/>
    <p:sldId id="386" r:id="rId11"/>
    <p:sldId id="277" r:id="rId12"/>
    <p:sldId id="345" r:id="rId13"/>
    <p:sldId id="340" r:id="rId14"/>
    <p:sldId id="334" r:id="rId15"/>
    <p:sldId id="346" r:id="rId16"/>
    <p:sldId id="347" r:id="rId17"/>
    <p:sldId id="348" r:id="rId18"/>
    <p:sldId id="349" r:id="rId19"/>
    <p:sldId id="350" r:id="rId20"/>
    <p:sldId id="379" r:id="rId21"/>
    <p:sldId id="341" r:id="rId22"/>
    <p:sldId id="351" r:id="rId23"/>
    <p:sldId id="353" r:id="rId24"/>
    <p:sldId id="354" r:id="rId25"/>
    <p:sldId id="356" r:id="rId26"/>
    <p:sldId id="355" r:id="rId27"/>
    <p:sldId id="359" r:id="rId28"/>
    <p:sldId id="360" r:id="rId29"/>
    <p:sldId id="378" r:id="rId30"/>
    <p:sldId id="364" r:id="rId31"/>
    <p:sldId id="361" r:id="rId32"/>
    <p:sldId id="362" r:id="rId33"/>
    <p:sldId id="365" r:id="rId34"/>
    <p:sldId id="366" r:id="rId35"/>
    <p:sldId id="367" r:id="rId36"/>
    <p:sldId id="376" r:id="rId37"/>
    <p:sldId id="383" r:id="rId38"/>
    <p:sldId id="384" r:id="rId39"/>
    <p:sldId id="385" r:id="rId40"/>
    <p:sldId id="342" r:id="rId41"/>
    <p:sldId id="335" r:id="rId42"/>
    <p:sldId id="368" r:id="rId43"/>
    <p:sldId id="369" r:id="rId44"/>
    <p:sldId id="370" r:id="rId45"/>
    <p:sldId id="373" r:id="rId46"/>
    <p:sldId id="371" r:id="rId47"/>
    <p:sldId id="381" r:id="rId48"/>
    <p:sldId id="380" r:id="rId49"/>
    <p:sldId id="382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90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FDA76-0272-4E67-B0FC-6A1C779C73CF}" type="datetimeFigureOut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A. Introduction to Fundamentals of Lighting                                      Slide No. A.1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2C3713-6C58-484A-832B-27798C4A7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5221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A57C48-6032-4B84-9EF5-EB6F5603C77F}" type="datetimeFigureOut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A. Introduction to Fundamentals of Lighting                                      Slide No. A.1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7E6FF-495B-49EC-8C49-7D17734085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759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136-53EB-44A8-A773-863655CF425A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D30A-AD37-4D5C-956A-178ED26733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01FE-2EFA-4211-87E8-0E74DF458611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9F44-2AC9-4BC4-A87E-943B95A543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3FB7-73A4-4CEA-BD15-0C192F417CFA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9861-50A4-43C1-910C-8B0DE0F972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E9756-E427-4CCC-B42B-2927F7684862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04D3-B501-4860-BED5-36207180A9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3181-BCD2-41CA-B696-63CE332C861C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5FD3-10C5-4554-A7A0-3FFA67E2DA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5D6E-27B8-4E3E-A178-22D200890FAA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799D-2852-4531-BCB5-78677EA1C5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8C04-1C6E-44EC-B231-45856FE6EB79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6EEA-FBA1-4683-82BD-DFFBFE080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773A-691A-4AFB-AC9B-DF8DC8B4E898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7C1C6-3E42-4978-9040-84FDA77E97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740E-4755-4AC1-9881-17545B921F62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AB19-BB8A-480F-B330-6B33794490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B7AC-B6ED-42DC-97EE-8F37A451F6F9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5E9D-4716-46E8-A958-145F99A53A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BA6E-7FC1-46D0-9662-BC805EBC3794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F042-DE36-4021-9A87-5C419CD78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34CF4-7EBA-4187-BC33-997591D3932F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34A40A-E242-41CD-B93C-86B25223FB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os.harvard.edu/fmo/building_maintenance/quincy_house_energy_audit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campusops.uoregon.edu/files/pdf/admin/knight-law-ashrae-level-1-june-11.pdf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1.eere.energy.gov/buildings/qualified_software.html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uos.harvard.edu/fmo/building_maintenance/quincy_house_energy_audit.pdf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uos.harvard.edu/fmo/building_maintenance/quincy_house_energy_audit.pdf" TargetMode="Externa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uos.harvard.edu/fmo/building_maintenance/quincy_house_energy_audit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uos.harvard.edu/fmo/building_maintenance/quincy_house_energy_audit.pdf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star.gov/index.cfm?fuseaction=buildingcontest.eui" TargetMode="External"/><Relationship Id="rId2" Type="http://schemas.openxmlformats.org/officeDocument/2006/relationships/hyperlink" Target="http://cms.ashrae.biz/EUI/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685800" y="1447800"/>
            <a:ext cx="7620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sz="4000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sz="4000" dirty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endParaRPr lang="en-US" sz="4000" dirty="0">
              <a:latin typeface="Calibri" pitchFamily="34" charset="0"/>
            </a:endParaRPr>
          </a:p>
          <a:p>
            <a:pPr algn="ctr"/>
            <a:r>
              <a:rPr lang="en-US" sz="2800" dirty="0">
                <a:latin typeface="Calibri" pitchFamily="34" charset="0"/>
              </a:rPr>
              <a:t>Course No. ENRG </a:t>
            </a:r>
            <a:r>
              <a:rPr lang="en-US" sz="2800" dirty="0" smtClean="0">
                <a:latin typeface="Calibri" pitchFamily="34" charset="0"/>
              </a:rPr>
              <a:t>50</a:t>
            </a: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-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Preliminary energy use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434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Preliminary energy use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5867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EUI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438400"/>
            <a:ext cx="69151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09600" y="5029200"/>
            <a:ext cx="769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dirty="0" smtClean="0">
                <a:hlinkClick r:id="rId3"/>
              </a:rPr>
              <a:t>http://www.uos.harvard.edu/fmo/building_maintenance/quincy_house_energy_audit.pdf</a:t>
            </a:r>
            <a:endParaRPr lang="en-US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162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EPA Portfolio Manager – Energy Star ratings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434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Preliminary energy use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990600" y="1143000"/>
            <a:ext cx="7239000" cy="5110163"/>
            <a:chOff x="685800" y="711399"/>
            <a:chExt cx="6705600" cy="5617672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2044181"/>
              <a:ext cx="6691170" cy="1391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543" r="1680"/>
            <a:stretch>
              <a:fillRect/>
            </a:stretch>
          </p:blipFill>
          <p:spPr bwMode="auto">
            <a:xfrm>
              <a:off x="685800" y="711399"/>
              <a:ext cx="6705600" cy="1361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1117" r="558"/>
            <a:stretch>
              <a:fillRect/>
            </a:stretch>
          </p:blipFill>
          <p:spPr bwMode="auto">
            <a:xfrm>
              <a:off x="685800" y="3425040"/>
              <a:ext cx="6705600" cy="1477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5800" y="4904706"/>
              <a:ext cx="6696740" cy="1424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742507" y="1030084"/>
              <a:ext cx="110318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/>
                <a:t>● </a:t>
              </a:r>
              <a:r>
                <a:rPr lang="en-US" b="1"/>
                <a:t>Baseline</a:t>
              </a:r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742507" y="2400712"/>
              <a:ext cx="240662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 dirty="0"/>
                <a:t>● </a:t>
              </a:r>
              <a:r>
                <a:rPr lang="en-US" b="1" dirty="0"/>
                <a:t>Level </a:t>
              </a:r>
              <a:r>
                <a:rPr lang="en-US" b="1" dirty="0">
                  <a:solidFill>
                    <a:srgbClr val="008000"/>
                  </a:solidFill>
                </a:rPr>
                <a:t>1</a:t>
              </a:r>
              <a:r>
                <a:rPr lang="en-US" b="1" dirty="0"/>
                <a:t> Improvements</a:t>
              </a:r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737191" y="3808228"/>
              <a:ext cx="240662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/>
                <a:t>● </a:t>
              </a:r>
              <a:r>
                <a:rPr lang="en-US" b="1"/>
                <a:t>Level </a:t>
              </a:r>
              <a:r>
                <a:rPr lang="en-US" b="1">
                  <a:solidFill>
                    <a:srgbClr val="33CC33"/>
                  </a:solidFill>
                </a:rPr>
                <a:t>2</a:t>
              </a:r>
              <a:r>
                <a:rPr lang="en-US" b="1"/>
                <a:t> Improvements</a:t>
              </a: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763892" y="5296218"/>
              <a:ext cx="240662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/>
                <a:t>● </a:t>
              </a:r>
              <a:r>
                <a:rPr lang="en-US" b="1"/>
                <a:t>Level </a:t>
              </a:r>
              <a:r>
                <a:rPr lang="en-US" b="1">
                  <a:solidFill>
                    <a:srgbClr val="66FF33"/>
                  </a:solidFill>
                </a:rPr>
                <a:t>3</a:t>
              </a:r>
              <a:r>
                <a:rPr lang="en-US" b="1"/>
                <a:t> Improvements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162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Report -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Preliminary Energy Use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434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Preliminary energy use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0" y="1447800"/>
            <a:ext cx="78486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600" dirty="0" smtClean="0"/>
              <a:t> Provide description of facility, occupancy, floor area, usage and scheduling etc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600" dirty="0" smtClean="0"/>
              <a:t> Present graph of utility bills, analysis and summary  tables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600" dirty="0" smtClean="0"/>
              <a:t> Present results of benchmarking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600" dirty="0" smtClean="0"/>
              <a:t> Present preliminary list of potential EEMs for further analysis</a:t>
            </a:r>
            <a:endParaRPr lang="en-US" sz="2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C.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Three ASHRAE audit levels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Preliminary energy use analysis</a:t>
            </a: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Level 1, Walk-through analysis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  Level 2, Intermediate, Energy survey and analysis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4.   Level 3, Detailed analysis of capital-intensive modifications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Summary - Level 1: Walk-through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243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. Level 1, Walk-through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1"/>
            <a:ext cx="79248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Assess a building’s energy cost and efficiency by analyzing energy bills and conducting a brief on-site survey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 Identify and provide a savings and analysis of low-cost/no-cost measures.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 Provide a list of potential capital improvements that merit further consideration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77724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1: Walk-through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243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. Level 1, Walk-through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848600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Complete steps of a Preliminary energy use analysis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Potential customer interface and information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compare drawing to actual facility conditions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ask customer goals/concerns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equipment  replacement history and plans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operation and scheduling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maintenance procedures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77724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1: Walk-through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243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. Level 1, Walk-through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1"/>
            <a:ext cx="79248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Perform a brief walk-through survey of the facility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occupancy information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envelope components (wall, roof, windows, doors, skylights, floor, etc)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HVAC systems inventory and control strategies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lighting fixtures and controls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other energy usage systems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Perform a rough estimate to determine the approximate breakdown of energy use for significant end-use categories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77724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1: Walk-through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243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. Level 1, Walk-through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1"/>
            <a:ext cx="7924800" cy="3062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 Identify savings and cost analysis for low-cost/no-cost measures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lighting retrofits having fastest payback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better control systems or strategies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obvious energy wasting operation and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poor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scheduling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utility and local government rebates in cost analysis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77724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1: Walk-through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243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. Level 1, Walk-through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848600" cy="3801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6. Provide a list of potential capital improvement EEMs for further analysis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building envelope features (tinting or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installing insulated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windows, roof insulation)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HVAC retrofits including higher efficiency equipment, VFD for fans/pumps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lighting retrofit requiring significant investment such as LED, system controls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building automation controls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77724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 - Level 1: Walk-through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243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. Level 1, Walk-through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1"/>
            <a:ext cx="7924800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contents in preliminary energy use analysis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preliminary end use energy breakdown estimation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discussion of irregularities found in the energy use patterns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summary of special problems or needs identified for operational or maintenance procedures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list of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low-cost/no-cost EEMs and estimate of savings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list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of potential capital improvement EEMs with initial estimate of energy savings and costs.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846669"/>
            <a:ext cx="8001000" cy="557075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A. </a:t>
            </a:r>
            <a:r>
              <a:rPr lang="en-US" sz="1600" dirty="0" smtClean="0">
                <a:latin typeface="+mn-lt"/>
              </a:rPr>
              <a:t>Introduction to concept of commercial building energy auditing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Why energy efficiency (EE) is important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Energy use and waste in commercial building operations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Prioritizing energy efficiency over renewable energy generation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B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Ordinances, policies and standards governing commercial building audits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San Francisco Existing Commercial Buildings Performance Ordinance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Other audit standards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C. 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Three ASHRAE audit levels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1. Preliminary energy use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2. Level 1, Walk-through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3. Level 2, Intermediate, energy survey and energy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4. Level 3, Detailed analysis of capital-intensive modifications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D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Developing the scope of work in a commercial building audit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Objectives of the audit, including needed data and resources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Assessment management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Responsibilities of audit team members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E. </a:t>
            </a:r>
            <a:r>
              <a:rPr lang="en-US" sz="1600" dirty="0" smtClean="0">
                <a:latin typeface="+mn-lt"/>
              </a:rPr>
              <a:t>Elements in preliminary analysis of building performance data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Engineering and architectural document review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Geographical and climatic review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Review and analysis of current energy use and costs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Benchmarking procedures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F. </a:t>
            </a:r>
            <a:r>
              <a:rPr lang="en-US" sz="1600" dirty="0" smtClean="0">
                <a:latin typeface="+mn-lt"/>
              </a:rPr>
              <a:t>Factors in on-site building assessment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9. Indoor environmental quality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G. </a:t>
            </a:r>
            <a:r>
              <a:rPr lang="en-US" sz="1600" dirty="0" smtClean="0">
                <a:latin typeface="+mn-lt"/>
              </a:rPr>
              <a:t>Analysis of data collected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Prioritize options based on client criteria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H. Audit completion activities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1. Prepare and present written report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2. Assist with development of implementation plan</a:t>
            </a:r>
            <a:endParaRPr lang="en-US" sz="1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77724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 - Level 1: Walk-through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243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. Level 1, Walk-through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1"/>
            <a:ext cx="3810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Sample report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hlinkClick r:id="rId2"/>
              </a:rPr>
              <a:t>http://campusops.uoregon.edu/files/pdf/admin/knight-law-ashrae-level-1-june-11.pdf</a:t>
            </a:r>
            <a:endParaRPr lang="en-US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147706"/>
            <a:ext cx="3781425" cy="5119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C.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Three ASHRAE audit levels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Preliminary energy use analysis</a:t>
            </a: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Level 1, Walk-through analysis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3.   Level 2, Intermediate, Energy survey and analysis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4.   Level 3, Detailed analysis of capital-intensive modifications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Summary - Level 2: Intermediate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0"/>
            <a:ext cx="754380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includes a more detailed building survey and energy analysis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provide a breakdown of the energy use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Identify and provide the savings and cost analysis of all practical measures, along with a discussion of any changes to operation and maintenance procedures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Provide a list of potential capital-intensive improvements that require more thorough data collection and engineering analysis, and a judgment of potential costs and savings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This level of analysis will be adequate for most buildings and measures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2: Intermediate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0"/>
            <a:ext cx="7696200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Complete steps of a Level 1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walk-through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analysis services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Potential customer interface and information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corporate financial criteria and guidelines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discuss potential energy conservation projects to compliment equipment replacement plans, anticipated changes to operation and schedule of equipment and facilities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status of current equipment, validation of operational controls,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existing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problems areas, actual maintenance level of implementation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2: Intermediate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0"/>
            <a:ext cx="7696200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Existing building survey information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occupancy information, equipment schedules and operations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envelope components (wall, roof, windows, doors, skylights, floor, etc)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HVAC systems inventory and control strategies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lighting fixture types, quantities and controls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other energy usage systems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2: Intermediate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62883"/>
            <a:ext cx="77724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Breakdown of energy use within building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provide estimate based on California Commercial End-use Survey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conduct preliminary energy analysis with energy simulation software (</a:t>
            </a:r>
            <a:r>
              <a:rPr lang="en-US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eQuest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Trane Tracer or Carrier HAP-Wizard level, etc)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Selection of energy analysis software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hlinkClick r:id="rId2"/>
              </a:rPr>
              <a:t>http://www1.eere.energy.gov/buildings/qualified_software.html</a:t>
            </a:r>
            <a:endParaRPr lang="en-US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eQuest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demo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 r="25000" b="5455"/>
          <a:stretch>
            <a:fillRect/>
          </a:stretch>
        </p:blipFill>
        <p:spPr bwMode="auto">
          <a:xfrm>
            <a:off x="914400" y="990600"/>
            <a:ext cx="71628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eQuest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demo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 l="16875" t="20000" r="26875" b="14999"/>
          <a:stretch>
            <a:fillRect/>
          </a:stretch>
        </p:blipFill>
        <p:spPr bwMode="auto">
          <a:xfrm>
            <a:off x="762000" y="990600"/>
            <a:ext cx="7439025" cy="537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eQuest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demo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1213" t="11000" r="16251" b="9000"/>
          <a:stretch>
            <a:fillRect/>
          </a:stretch>
        </p:blipFill>
        <p:spPr bwMode="auto">
          <a:xfrm>
            <a:off x="1143000" y="990600"/>
            <a:ext cx="6629400" cy="5300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eQuest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demo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90600"/>
            <a:ext cx="6115050" cy="543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C.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Three ASHRAE audit levels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smtClean="0">
                <a:latin typeface="+mn-lt"/>
              </a:rPr>
              <a:t>Preliminary energy use analysis</a:t>
            </a: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smtClean="0">
                <a:latin typeface="+mn-lt"/>
              </a:rPr>
              <a:t>Level 1, Walk-through analysis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3.   Level 2, Intermediate, Energy survey and analysis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4.   Level 3, Detailed analysis of capital-intensive modifications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86028" y="1066800"/>
            <a:ext cx="6934200" cy="470898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Take </a:t>
            </a:r>
            <a:r>
              <a:rPr lang="en-US" sz="60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eQuest</a:t>
            </a:r>
            <a:r>
              <a:rPr lang="en-US" sz="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intro- and intermediate training classes at </a:t>
            </a:r>
            <a:r>
              <a:rPr lang="en-US" sz="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 Pacific Energy Center, they are FREE!</a:t>
            </a:r>
            <a:endParaRPr lang="en-US" sz="6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2: Intermediate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1"/>
            <a:ext cx="7620000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 Identify recommended changes to equipment, operation and maintenance activities, cost/savings estimates.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6. Provide energy savings and cost analysis of practical EEMs that meet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customer’s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constraints and capital improvement criteria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building envelope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features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(windows, skylights, etc)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HVAC retrofits – replacement of existing systems by higher efficiency equipment, VFD, building automation controls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Lighting retrofits – re-lamping, de-lamping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Include utility rebates in cost analysis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2: Intermediate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1"/>
            <a:ext cx="7620000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7. Provide a list of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capital-intensive improvements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that require further data and analysis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building envelope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features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(better wall, cool roof etc)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HVAC retrofits – complete replacement of existing systems, significant upgrade to building automation controls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Lighting retrofits requiring significant investment such as LED light sources for high bay and light poles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renewable energy generation systems like solar PV, solar thermal, etc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Include utility rebates in cost analysis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 - Level 2: Intermediate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1"/>
            <a:ext cx="76200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Provide summary of energy use and cost associated with major components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Specify computer software analysis utilized, compare actual total utility usage and calculated energy estimates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Provide description of building including floor plans, and inventories of major equipment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 - Level 2: Intermediate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1"/>
            <a:ext cx="76200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Provide discussion of recommended energy conservation measures.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existing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situations that are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wasting energy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required repairs of existing equipment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impact of measures on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health, safety and comfort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impact on occupants, O&amp;M procedures and staff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useful life of equipment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an outline of any new skills required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for existing employees or new hires as a result of EEM implementation</a:t>
            </a:r>
            <a:endParaRPr lang="en-US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 - Level 2: Intermediate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1"/>
            <a:ext cx="7620000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 Provide summary (tables) with: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name of EEMs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estimated annual energy savings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estimated installation cost, simple payback period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implementation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plan for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all recommendation EEMs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6. Recommend EEMs and verification methods to validate performance of projects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7. Discuss potential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capital-intensive measures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requiring a level 3 analysis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 - Level 2: Intermediate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1"/>
            <a:ext cx="3733800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Sample Level 2 report: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hlinkClick r:id="rId2"/>
              </a:rPr>
              <a:t>http://www.uos.harvard.edu/fmo/building_maintenance/quincy_house_energy_audit.pdf</a:t>
            </a:r>
            <a:endParaRPr lang="en-US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295400"/>
            <a:ext cx="3695829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 Demo – Executive Summary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1"/>
            <a:ext cx="769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dirty="0" smtClean="0">
                <a:hlinkClick r:id="rId2"/>
              </a:rPr>
              <a:t>http://www.uos.harvard.edu/fmo/building_maintenance/quincy_house_energy_audit.pdf</a:t>
            </a:r>
            <a:endParaRPr lang="en-US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47800"/>
            <a:ext cx="782002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 Demo – Executive Summary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1"/>
            <a:ext cx="769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dirty="0" smtClean="0">
                <a:hlinkClick r:id="rId2"/>
              </a:rPr>
              <a:t>http://www.uos.harvard.edu/fmo/building_maintenance/quincy_house_energy_audit.pdf</a:t>
            </a:r>
            <a:endParaRPr lang="en-US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76300" y="1600200"/>
            <a:ext cx="7505700" cy="4829175"/>
            <a:chOff x="676275" y="1295400"/>
            <a:chExt cx="7820025" cy="513397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" y="2286000"/>
              <a:ext cx="7800975" cy="414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b="68769"/>
            <a:stretch>
              <a:fillRect/>
            </a:stretch>
          </p:blipFill>
          <p:spPr bwMode="auto">
            <a:xfrm>
              <a:off x="676275" y="1295400"/>
              <a:ext cx="7820025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 Demo – Executive Summary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1"/>
            <a:ext cx="769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dirty="0" smtClean="0">
                <a:hlinkClick r:id="rId2"/>
              </a:rPr>
              <a:t>http://www.uos.harvard.edu/fmo/building_maintenance/quincy_house_energy_audit.pdf</a:t>
            </a:r>
            <a:endParaRPr lang="en-US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059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Level 2, Intermediate, energy survey and analysis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47800"/>
            <a:ext cx="782002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9" name="Picture 2" descr="http://www.ashrae.org/Image%20Library/imgLib/Publications/pcbeaauditlevels.jpg?code=841275b9-c713-42fe-9cbb-113d106e51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066800"/>
            <a:ext cx="6705600" cy="5029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10400" y="5562600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ashrae.org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C.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Three ASHRAE audit levels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Preliminary energy use analysis</a:t>
            </a: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Level 1, Walk-through analysis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  Level 2, Intermediate, Energy survey and analysis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4.   Level 3, Detailed analysis of capital-intensive modifications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Summary - Level 3: Detailed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9527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Level 3, Detailed analysis of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capital-intensive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modifications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8486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Focuses on capital-intensive projects identified during Level 2 analysis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Involves more detailed field data gathering as well as a more rigorous engineering analysis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Provides detailed project cost and savings calculations with a high level of confidence sufficient for major capital investment decisions</a:t>
            </a:r>
            <a:endParaRPr lang="en-US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3: Detailed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9527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Level 3, Detailed analysis of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capital-intensive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modifications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219200"/>
            <a:ext cx="7848600" cy="3770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Complete steps of a Level 2 energy survey and analysis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Potential customer interface and information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customer provide detail financial criteria for life cycle cost analysis and 3</a:t>
            </a:r>
            <a:r>
              <a:rPr lang="en-US" sz="2200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rd</a:t>
            </a:r>
            <a:r>
              <a:rPr lang="en-US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party financing as applicable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discuss potential construction contractor and maintenance contractors that can assist with cost estimated for detailed analysis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3: Detailed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9527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Level 3, Detailed analysis of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capital-intensive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modifications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219201"/>
            <a:ext cx="7924800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Existing building on-site survey information, validate drawings and other documentation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-  envelope components (wall, roof, windows, doors, skylights, floor, etc)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HVAC systems components and control strategies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lighting fixtures and controls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equipment schedules, space and occupancy information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other energy usage systems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3: Detailed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9527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Level 3, Detailed analysis of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capital-intensive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modifications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219201"/>
            <a:ext cx="7924800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Conduct more rigorous energy analysis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-  conduct energy simulation analysis (i.e. Trane Tracer or Carrier HAP-Detail level)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requires well defined building envelope information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detail HVAC systems components and control strategies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accurate lighting and other electrical equipment levels and schedules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Steps - Level 3: Detailed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9527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Level 3, Detailed analysis of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capital-intensive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modifications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219201"/>
            <a:ext cx="7924800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 Detail construction costs estimates or contractor price quotes are obtained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6. Equipment O&amp;M and replacement costs are determined from service contractors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7. Complete life cycle cost analysis of alternatives are conducted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-  Life Cycle Costing Manual – Federal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-  Energy Management Program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 - Level 3: Detailed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9527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Level 3, Detailed analysis of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capital-intensive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modifications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219201"/>
            <a:ext cx="7924800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Include text, schematics and equipment list necessary to completely describe the EEMs.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Preliminary engineering information and detailed estimates or firm price quotes should support cost estimates.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Prepare a financial evaluation of the estimated capital improvement projected energy savings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Use the owner’s chosen techniques and criteria as requested in final presentation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Difference between levels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9527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Level 3, Detailed analysis of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capital-intensive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modifications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0" y="990600"/>
          <a:ext cx="79248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838200"/>
                <a:gridCol w="838200"/>
                <a:gridCol w="8382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Conduct Preliminary Energy Analysis (PEA)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Conduct walk-through</a:t>
                      </a:r>
                      <a:r>
                        <a:rPr lang="en-US" baseline="0" dirty="0" smtClean="0"/>
                        <a:t> survey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Identify low-cost/no-cost recommendations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Identify capital improvements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Review M&amp;E design, condition and O&amp;M practices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Measure key 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Analyze capital</a:t>
                      </a:r>
                      <a:r>
                        <a:rPr lang="en-US" baseline="0" dirty="0" smtClean="0"/>
                        <a:t> measures (savings &amp; costs including interaction)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Meet with owner/operators</a:t>
                      </a:r>
                      <a:r>
                        <a:rPr lang="en-US" baseline="0" dirty="0" smtClean="0"/>
                        <a:t> to review recommendations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Conduct</a:t>
                      </a:r>
                      <a:r>
                        <a:rPr lang="en-US" baseline="0" dirty="0" smtClean="0"/>
                        <a:t> additional testing/monitoring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Perform detailed system modeling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 smtClean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Provided schematic layouts for recommendations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426200" y="6022201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 from kW Engineering</a:t>
            </a:r>
            <a:endParaRPr lang="en-US" sz="12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Difference between levels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9527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Level 3, Detailed analysis of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capital-intensive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modifications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09600" y="914400"/>
          <a:ext cx="79248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838200"/>
                <a:gridCol w="838200"/>
                <a:gridCol w="838200"/>
              </a:tblGrid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Report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 savings from utility rate change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Compare</a:t>
                      </a:r>
                      <a:r>
                        <a:rPr lang="en-US" baseline="0" dirty="0" smtClean="0"/>
                        <a:t> EUI to that of similar sites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Summarize utility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Estimate savings if EUI met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 low</a:t>
                      </a:r>
                      <a:r>
                        <a:rPr lang="en-US" baseline="0" dirty="0" smtClean="0"/>
                        <a:t>-cost/no-cost savings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Perform detailed end-use breakdown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 capital project costs and savings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building</a:t>
                      </a:r>
                      <a:r>
                        <a:rPr lang="en-US" baseline="0" dirty="0" smtClean="0"/>
                        <a:t> description and equipment inventory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description of considered</a:t>
                      </a:r>
                      <a:r>
                        <a:rPr lang="en-US" baseline="0" dirty="0" smtClean="0"/>
                        <a:t> measures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Recommended M&amp;V 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 smtClean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Financial analysis of recommended EEMs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 smtClean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Detailed description of recommended measures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 smtClean="0"/>
                    </a:p>
                  </a:txBody>
                  <a:tcPr/>
                </a:tc>
              </a:tr>
              <a:tr h="351692">
                <a:tc>
                  <a:txBody>
                    <a:bodyPr/>
                    <a:lstStyle/>
                    <a:p>
                      <a:r>
                        <a:rPr lang="en-US" dirty="0" smtClean="0"/>
                        <a:t>Detailed EEM cost estimates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Symbol"/>
                        </a:rPr>
                        <a:t>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172200" y="6047601"/>
            <a:ext cx="236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 from kW Engineering</a:t>
            </a:r>
            <a:endParaRPr lang="en-US" sz="12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Homework: 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219201"/>
            <a:ext cx="7924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Read through sample auditing reports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0400" y="5562600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ashrae.org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066800"/>
            <a:ext cx="381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C.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Three ASHRAE audit levels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Preliminary energy use analysis</a:t>
            </a: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Level 1, Walk-through analysis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  Level 2, Intermediate, Energy survey and analysis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4.   Level 3, Detailed analysis of capital-intensive modifications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Summary - Preliminary energy use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434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Preliminary energy use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Analyze historic utility use and cost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Develop the Energy Utilization Index (EUI)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Compare the building EUI to similar buildings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Energy Star/ CBECs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Energy IQ (www.energyiq.lbl.gov)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Determine if further engineering study and analysis are likely to produce significant energy savings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EUI: annual energy use per square foot (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kBtu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/ft</a:t>
            </a:r>
            <a:r>
              <a:rPr lang="en-US" sz="2400" baseline="30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/yr)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reading material: </a:t>
            </a:r>
            <a:r>
              <a:rPr lang="en-US" sz="2000" dirty="0" smtClean="0">
                <a:hlinkClick r:id="rId2"/>
              </a:rPr>
              <a:t>http://cms.ashrae.biz/EUI/</a:t>
            </a:r>
            <a:endParaRPr lang="en-US" sz="2000" dirty="0" smtClean="0"/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600" dirty="0" smtClean="0">
                <a:hlinkClick r:id="rId3"/>
              </a:rPr>
              <a:t>http://www.energystar.gov/index.cfm?fuseaction=buildingcontest.eui</a:t>
            </a:r>
            <a:endParaRPr lang="en-US" sz="16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-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Preliminary energy use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434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Preliminary energy use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772400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Potential customer interface and information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Customer goals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Previous energy conservation projects 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Schedule of facilities 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Maintenance polices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Determine the gross conditioned square footage, classify the primary use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-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Preliminary energy use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434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Preliminary energy use analysis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600200"/>
            <a:ext cx="5867400" cy="343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Review of utility data (12-36 months)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Analyze data and trend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Compare the EUI and cost index with similar buildings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Determine potential of EEMs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Determine potential local utility rebate programs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130746"/>
            <a:ext cx="2362200" cy="173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148066"/>
            <a:ext cx="2362200" cy="1776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10085</TotalTime>
  <Words>2970</Words>
  <Application>Microsoft Office PowerPoint</Application>
  <PresentationFormat>On-screen Show (4:3)</PresentationFormat>
  <Paragraphs>432</Paragraphs>
  <Slides>49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Ai</dc:creator>
  <cp:lastModifiedBy>Wendy L. Miller</cp:lastModifiedBy>
  <cp:revision>112</cp:revision>
  <dcterms:created xsi:type="dcterms:W3CDTF">2012-07-02T05:20:48Z</dcterms:created>
  <dcterms:modified xsi:type="dcterms:W3CDTF">2012-10-24T18:30:13Z</dcterms:modified>
</cp:coreProperties>
</file>