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330" r:id="rId3"/>
    <p:sldId id="338" r:id="rId4"/>
    <p:sldId id="339" r:id="rId5"/>
    <p:sldId id="348" r:id="rId6"/>
    <p:sldId id="387" r:id="rId7"/>
    <p:sldId id="388" r:id="rId8"/>
    <p:sldId id="389" r:id="rId9"/>
    <p:sldId id="390" r:id="rId10"/>
    <p:sldId id="386" r:id="rId11"/>
    <p:sldId id="341" r:id="rId12"/>
    <p:sldId id="396" r:id="rId13"/>
    <p:sldId id="460" r:id="rId14"/>
    <p:sldId id="395" r:id="rId15"/>
    <p:sldId id="445" r:id="rId16"/>
    <p:sldId id="343" r:id="rId17"/>
    <p:sldId id="413" r:id="rId18"/>
    <p:sldId id="458" r:id="rId19"/>
    <p:sldId id="459" r:id="rId20"/>
    <p:sldId id="344" r:id="rId21"/>
    <p:sldId id="472" r:id="rId22"/>
    <p:sldId id="476" r:id="rId23"/>
    <p:sldId id="494" r:id="rId24"/>
    <p:sldId id="496" r:id="rId25"/>
    <p:sldId id="345" r:id="rId26"/>
    <p:sldId id="456" r:id="rId27"/>
    <p:sldId id="457" r:id="rId28"/>
    <p:sldId id="503" r:id="rId29"/>
    <p:sldId id="505" r:id="rId30"/>
    <p:sldId id="347" r:id="rId31"/>
    <p:sldId id="507" r:id="rId32"/>
    <p:sldId id="508" r:id="rId33"/>
    <p:sldId id="509" r:id="rId34"/>
    <p:sldId id="512" r:id="rId35"/>
    <p:sldId id="518" r:id="rId36"/>
    <p:sldId id="519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825" autoAdjust="0"/>
  </p:normalViewPr>
  <p:slideViewPr>
    <p:cSldViewPr>
      <p:cViewPr varScale="1">
        <p:scale>
          <a:sx n="75" d="100"/>
          <a:sy n="75" d="100"/>
        </p:scale>
        <p:origin x="-7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4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Lighting Systems and Controls                                        Course No. ENRG54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23FDA76-0272-4E67-B0FC-6A1C779C73CF}" type="datetimeFigureOut">
              <a:rPr lang="en-US"/>
              <a:pPr>
                <a:defRPr/>
              </a:pPr>
              <a:t>11/19/2012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A. Introduction to Fundamentals of Lighting                                      Slide No. A.1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2C3713-6C58-484A-832B-27798C4A7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8352215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Lighting Systems and Controls                                        Course No. ENRG54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2A57C48-6032-4B84-9EF5-EB6F5603C77F}" type="datetimeFigureOut">
              <a:rPr lang="en-US"/>
              <a:pPr>
                <a:defRPr/>
              </a:pPr>
              <a:t>11/19/2012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A. Introduction to Fundamentals of Lighting                                      Slide No. A.1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7A7E6FF-495B-49EC-8C49-7D17734085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82759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60136-53EB-44A8-A773-863655CF425A}" type="datetime1">
              <a:rPr lang="en-US"/>
              <a:pPr>
                <a:defRPr/>
              </a:pPr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8D30A-AD37-4D5C-956A-178ED26733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B01FE-2EFA-4211-87E8-0E74DF458611}" type="datetime1">
              <a:rPr lang="en-US"/>
              <a:pPr>
                <a:defRPr/>
              </a:pPr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59F44-2AC9-4BC4-A87E-943B95A543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93FB7-73A4-4CEA-BD15-0C192F417CFA}" type="datetime1">
              <a:rPr lang="en-US"/>
              <a:pPr>
                <a:defRPr/>
              </a:pPr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09861-50A4-43C1-910C-8B0DE0F97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E9756-E427-4CCC-B42B-2927F7684862}" type="datetime1">
              <a:rPr lang="en-US"/>
              <a:pPr>
                <a:defRPr/>
              </a:pPr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804D3-B501-4860-BED5-36207180A9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F3181-BCD2-41CA-B696-63CE332C861C}" type="datetime1">
              <a:rPr lang="en-US"/>
              <a:pPr>
                <a:defRPr/>
              </a:pPr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F5FD3-10C5-4554-A7A0-3FFA67E2D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15D6E-27B8-4E3E-A178-22D200890FAA}" type="datetime1">
              <a:rPr lang="en-US"/>
              <a:pPr>
                <a:defRPr/>
              </a:pPr>
              <a:t>11/19/2012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1799D-2852-4531-BCB5-78677EA1C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88C04-1C6E-44EC-B231-45856FE6EB79}" type="datetime1">
              <a:rPr lang="en-US"/>
              <a:pPr>
                <a:defRPr/>
              </a:pPr>
              <a:t>11/19/2012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86EEA-FBA1-4683-82BD-DFFBFE080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0773A-691A-4AFB-AC9B-DF8DC8B4E898}" type="datetime1">
              <a:rPr lang="en-US"/>
              <a:pPr>
                <a:defRPr/>
              </a:pPr>
              <a:t>11/19/2012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7C1C6-3E42-4978-9040-84FDA77E97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8740E-4755-4AC1-9881-17545B921F62}" type="datetime1">
              <a:rPr lang="en-US"/>
              <a:pPr>
                <a:defRPr/>
              </a:pPr>
              <a:t>11/19/2012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AAB19-BB8A-480F-B330-6B3379449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1B7AC-B6ED-42DC-97EE-8F37A451F6F9}" type="datetime1">
              <a:rPr lang="en-US"/>
              <a:pPr>
                <a:defRPr/>
              </a:pPr>
              <a:t>11/19/2012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45E9D-4716-46E8-A958-145F99A53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2BA6E-7FC1-46D0-9662-BC805EBC3794}" type="datetime1">
              <a:rPr lang="en-US"/>
              <a:pPr>
                <a:defRPr/>
              </a:pPr>
              <a:t>11/19/2012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8F042-DE36-4021-9A87-5C419CD78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E34CF4-7EBA-4187-BC33-997591D3932F}" type="datetime1">
              <a:rPr lang="en-US"/>
              <a:pPr>
                <a:defRPr/>
              </a:pPr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34A40A-E242-41CD-B93C-86B25223F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://www.pge.com/includes/docs/pdfs/mybusiness/energysavingsrebates/incentivesbyindustry/lighting_catalog_final.pdf" TargetMode="Externa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onsetcomp.com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ergy.ca.gov/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energy.ca.gov/title24/2008standards/index.html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ergy.ca.gov/title24/2013standards/supporting_docs.html" TargetMode="Externa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extBox 8"/>
          <p:cNvSpPr txBox="1">
            <a:spLocks noChangeArrowheads="1"/>
          </p:cNvSpPr>
          <p:nvPr/>
        </p:nvSpPr>
        <p:spPr bwMode="auto">
          <a:xfrm>
            <a:off x="685800" y="1447800"/>
            <a:ext cx="76200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sz="4000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sz="4000" dirty="0">
              <a:solidFill>
                <a:srgbClr val="0070C0"/>
              </a:solidFill>
              <a:latin typeface="Calibri" pitchFamily="34" charset="0"/>
            </a:endParaRPr>
          </a:p>
          <a:p>
            <a:pPr algn="ctr"/>
            <a:endParaRPr lang="en-US" sz="4000" dirty="0">
              <a:latin typeface="Calibri" pitchFamily="34" charset="0"/>
            </a:endParaRPr>
          </a:p>
          <a:p>
            <a:pPr algn="ctr"/>
            <a:r>
              <a:rPr lang="en-US" sz="2800" dirty="0">
                <a:latin typeface="Calibri" pitchFamily="34" charset="0"/>
              </a:rPr>
              <a:t>Course No. ENRG </a:t>
            </a:r>
            <a:r>
              <a:rPr lang="en-US" sz="2800" dirty="0" smtClean="0">
                <a:latin typeface="Calibri" pitchFamily="34" charset="0"/>
              </a:rPr>
              <a:t>50</a:t>
            </a:r>
            <a:endParaRPr lang="en-US" sz="28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" y="381000"/>
            <a:ext cx="6781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Lighting design guide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9394" name="AutoShape 2" descr="data:image/jpeg;base64,/9j/4AAQSkZJRgABAQAAAQABAAD/2wCEAAkGBhQRERUUEhMWFBUVFxwXGBcXGBgcHBgYFxsaGBcYGB8YHCYeHSAjGhgeIC8gIycpLCwsFyAxNTAqNSorLCkBCQoKDgwOGg8PGi4lHyAqNCktKSotLC0sKTUsLCwvKSwqKSopLCksLCwsKSksKSkwLCwsLCwsLCksLCksLCwsLP/AABEIAIQAsAMBIgACEQEDEQH/xAAbAAACAgMBAAAAAAAAAAAAAAAEBQIDAAEGB//EAEEQAAIBAwIEAwUEBwYGAwAAAAECEQADIRIxBAUiQRNRYQYycYGRFEKhwSNSYpKx0fAHFTNTgqIWQ3Ky0uEkk/H/xAAZAQADAQEBAAAAAAAAAAAAAAABAgMABAX/xAAqEQACAgEEAAUCBwAAAAAAAAAAAQIRIQMSMUEEMlFhcSKBE5Gh0eHw8f/aAAwDAQACEQMRAD8AFQRVy0OGqavUixcKmzwCTsBOASfkBmoK9TVqUJfaAkaiQs50iTHeAcE+neuy4f2DVgCLzEESCFQgzkEGdu/zrig9dh7J+1KWrZtXm0hfcYhj0ndMDscj0YeVNGuxZX0XX/YKEYrcZnAJAIQAsBgSMidq5NTNejf8X8L/AJw/df8A8a4TmzWzfc2m1Izahgj3skZA2JNGSXQIt9g1SFRBrYNIUJVoVutCsYytVsmo6qwDCajWy1RmsY0rzMdjB9D/AEaaco9nLnFKzKVVFxqYN1HuBHl5/KhOAsJcuBblwW03ZiYx5L6nb0ye1eg8LznhVARL1lUUQF8RRt8TTxQjdHLp7BXiJ12x5SH+sRSHm3LzYfQXVm3IXV0+WqRud47Dfeuw9pfbNVXRw7Kzn74IIQeY7FvTtuewPAu/85MySckknJPeTvRdAVkSaHu1azVUzUoxTq+NX8PYZ50KzRvGY9aDtJpELgDYdgPIURw/EsjB0JVlyGUwQf63Gx71hgscvu/5Vz905+GPwqoH+v4/yrrOA/tAAQC9bYt3KAQ3kYLDSfQY8o2pTz7m1jiDrS3cS4dyQkOP24Y9Ufe+R7QWl0BWKTdI7Ej0E/Wpi+cYbeNv/wA/9Vi1ir+Hz+J+mPrSDBSvUw1VCrAKxiwGpCoLUxWMSJowcnvf5L/SgiMf1/W1dkfbi3n9Hczt7ny+9TJLsDbRyXFcI9uNaMs7SImImPqPrQxFNuf84+03AwBVVXSAY+JOCRnH0pUxoMKIitM9Y34VA0pjZeoNcqLUHxdxhsYogCWaq2eqgD3M0Zyy1YZp4i6UQfdVWLN8wpCj1yfhvRQAJ7tVG7XoH/FvBWbYFpdWn3UVGGf9YAnzZiT6GuO517SXeJJ1HQh+4kx/qO7/ADx6CnpLsWw/hBy516jdtNsZYmD5ggEH4/hSnjeHRG/R3VuqdiAQw/6gcD5Ej4bUH/X8qhbPU/xH/aKVux6CQamBUbFssQFBYnYAEk/AURe4K5bE3LboJiWVlE+Ukb+lAJpKvYQxH/Sfqo/MUq5jz77IoYWFvlyUVX1EAgap6SGOxwCPWlaf2i+J4avwltHkh3R3lh2Ggyoj1J2O00dorkkdYD/XxrouVXeCNtfHUh8ho8TPkwjb+c1zVi8HVWGzAEfAiauFC6GqxnzYWNY+zklCuQdWGB/a8x+dCCpry+6RItORvOkxBEg/TNVhsVmZEqypcPeVXUuupQcr5jy+sfSjeL5lYZCqcMEYiNWqYzk/GMfOsYXGoE1jGp2uGd50I7RvpUmO+aAQ3lFnh2JPEXNI2CjVJ/aJAwB2Hx8hNnOfsar+g1O576m0oPMzufIDHr5qL1tlMMCp8iCDnbBqlmo2LRpzQ3E2/X5UXYZNQ8Qtp76I1H0EkAfEzHlRHM73DOoHD2riEGSXaQRERGo9yPx861GsWPSziOaaXZdO3ed/wpg7iY70nI/+SfifP9UVPUbVUdPh4Rle5XSJtzUfq/iP5U/5VyA3gGa5bsoQDLupaD5KG/iRSLijCsPT1/M+lWWQNK4HujsPKjBvdTd/oDWjHYpRVfexlZ4AuYUrPq6L9NRE/KtWLCI7C8jnP/LuKD7o/ZZT9RTF38TLY9SoUYx90fj5Zoe1walnBYAA4KiZMAmRgREZkmZxsS1kATiRbn9HrA8rmgn6pg/QVd/fN2NJv3IiNPiGCNoIJzW+G4EAOCmotcYKQXB3xidMY7/XarbfiqpXWUHdW0keo2NDcGhNzK5pQNpd0nTdS2xDG06kEiOrBCmR2wcE1wPBcsuM0pbcqCROkiAOxJxMdq9MThRksWEeS6h8+oRRl/mFnhxbW5atsXtlgzhiRkiQArA57GnjInqbYrdJ0iXLb9oWEVlu+IEEnUmkN8I2+db8ZTsR9RV3Ce0/BqOqxZunABKMkHuei1+FHe1l0famWSqAKQFUESZB3K/xrMGnqwn5XZRwvEXD0pdKgDY3Coie0sBudqnc5eVtvcdrapbMMxcQJAMyJEZA3pam8EfKR+Rppe4meDu27elbjkFRlhqGiC2sEbrMGRSrPJR4Vi0c04ZT13FIz7rrOPI5GJH1q08XYuOFskk5wWDHBAOwAxIn1IrmT7M8Sx/5P+z/AMKY+znL73D3tV0pog4SCdR0dgB+oPoKOCMdVt1tf9+45W1LaRE53IG2+SYqxrlyz0+IV7wlzHz0NH9CquIvqJlQxJJnU8iSSMYGJqvgOAF52JJRUsu8gTOlkEAT6n6UC7Kbt0EklpJMmTkk9zOSfU1Zaexp6/FLfsG0F/3Sfn+FCvzZEUhLh0nztCTPqQTt61Dh9DLrhnXUFCglSSfkT5YiiC0WKhdoUEnsP5zH1MVNeFZGIcQYmJU918iaBuhdRDKUHkQWI8vjVvAqoZtO2mJjT3XtP51gF3Dc3u2ZFq4UmZ0hZ37kiY9Nq57j7rPxDs79TGSzSSSQANvPanHFcUNUPEA7IiKceqp5dzP1iknHcUovMbZgdtRDn3YMnSJ+MCo6/lR2eCzN/Bq+hGoG4siQRLTPl7u9MrPDsEQkEalBE9xG4pJf5hIMlM99KT9QJ7Uz5PxxLC2fDGFjChoLQZZww1RMKACaTReWy3i4txSD/HQZ1Df724P+qO3nVlvij1aWEE5hl8hmIMY2PpsaWXubFWDG4UAdTLSJhYaSR7x/OjOI9pblmLnDOusOwJCDCmAv+IAPPaQYxvXbHS3YWPn/AA81yoKbmDCIWZAY9QJE7wO49fXvW/75bBNo4MyIgbjUCAPX61vgPaq61sG7fS2xZmuKVTLFiSx1qdOpR8pwKXXObO7QXXQ11tTdCgIDiNIDbxtiPSl/CabVhU16B45rvKESY97GNyY/qI2raXQYldXcSBImPSQJBgCuc4t36mlyFJ0qtx5yYABGfd795I7URduSiBS+rpLwxaBsZEjv33orRk0nfId8fQaW2utduA2gyCNMKJ1DBnyjVgldqhzrirrXLmlGwispKr7ukBoOksWD5gzOTQdm4fASV6mcBsGdJ148xlRE948xUrF06SrHw294apUlOnS6nTkEjfOJgmnnGuekJVrGBpyPjgbbpfLC7LPbUAZVUJgllX7wIEDc0xss3dDB7ntHngR6/CuacPbUawzEadUM4bUMXBbImBIOCRggwREG/Yrb2lbVofcgtIVF0iXwBlmGkk7AyMTXO7H000suxnf5tbtFVZhL4XT1A5UbriM71dDBS+kQFJLT0rG8nsfIfDzrnf7x4R4TxBqt23JC27gVGQ4VgM4jOIBI0k5gr+9bDqwW5Oq2LepVOWNwr1agJmF931jaamt/ZaotJhPGF0ti6tprpO4UO0LmGlQ2N87Y3xVvDX7wtM5Uo1xGDq6tITZwQVBGwzApTb4xLT2k0KYBbVcIUiBrYlGmSCh2DDGJo7hv0qKWVdFxBdTKnXGHKqSG6d9oz5b2UbVknV0+BTY5HbcwlomMT1fDzppa5SbVpraJCFtcESdUATuJEdqC4Dn1t0u+A2bXSCUYHSzHy2lFOQZkbRRFy/duWgpdpaY8SAHmGRRq8wDuAQB2rU1yT26UcxSv4K2uOrAqNEQMSomf2Yifxio2i6+LqYIRbMmCSuVIMzPmYqFzgrycPd1g64e4bviB2GnrnIz7u09zsDSzwrqFZuEhwNQ07oxjSyrqHuiN9u+9Mltdt8E5TSy2dH9nS5oGgEOC2DEwAQSRGr4ziSO9SFkW4VRpAGBJOD1dyfPzqu3wa2zqW9rKkbG2SRqiPfMSCBjt9a3xEoFBBBVFWDE9CBcwSO0wCYoNUVUlN2CcbxJmAT/7pVwg0u7m2cxqbRvDEswM7hdiYyKpPNHJGLGSM60JiRP3/KiDzTwwhYoqeJbDzBAQuVeQDMac4qTmm6LR3RTaFnMuBAtXMgsRqXpiApBz5/GaO4S6G4IZaQkwSI6GEQDn7vahQLrKQbiqCYMCJ7REGRsZmrLXJliNY6ciVgYaInLZXMCuhs517BjcQJjxsnb/ABQY+JURv6b0v4t2lSrgQRMs3dhpgepB7VHiFt6BbF1BLAwC4ldUmAVAGfPyNFcPxVu2r6tOogQenYqVgmJggggfnWbDXuGNxoYuqszPJIVZH3QDJdQAw3w38a03Mxa6W1abgIDAghOgjWoBBjA979U9qB4JRYQ6vCa4EKrBYmY0uuoDTku3YiZqrnnFaVDBVfS2SQDGIkQRMho65/jVtDY4yQs27QdaQXCApbQQSrAxu7YwwgxGxzNC8dxD2wUIJKvpDCDMGTPrBUn49zsr5bzJv0JdiqjJiMKTBIGxwZE+lDc05hqbUUHWSczKicAH5ZnGTiuZtuePSitVpphHN+egX1YIrNpTWTJmMwB7oOmM5O3rTnjONDo1tlJt6QYKgwMMQSO8gGZmgLHs2nFsjaik21DIIJ1AkETsPhBPnXoS+zCeAyaCFg53JcIepj95hIOd6SftyPoSSf1K0efXeH1LecFVY2neMkMwbU0ahhQgIA/Y+ND8p4e746vchtKRJZSYCwqrn3gu2NwfjXXWvZK2bN4g3GZbbRkDUTbYEQB3jzoDlXCG6jxplEs9RMSbiAkLIkkSJ2giMzSbpJcWdOzRm3mkJPaIm54fhglgWIzmGwYE+a79pO9dBzRE5fy7hLnv8RcUAhyxAVla5iCOlA46fvF5NW3/AGVuC2X2uR1WyVIABYjQwEyJJImG1elct7X80e+lhXlfABtKI9/abnp0hFj9me5qsXf0s43GouSeRdyb2gezcmQFZuuFWSpwwGNvQeeIr0PkvM/GF1jFsW2HUbhdQJEkFgVDCQQPJvIV5jy7lrX7gtrgmSSdgAJJ7dh+Vek8h4VbKOUWD0CDs8LAkKx7ZgExmjOkxdNyp+gQXF23cC8Vbv8AQfu2tWoDpzbcEZAyV7Uk43n1+R4dhNJVTc33I6ohgNPVgHOYkxTE81a5dRLtiDqLLcQgiUVsMCuoCD+tVbcdf0/4dkyQMrc2JUT0v3nfHzpJPpk9SVL+CjgvaM3tXiWvDuBNOrxNypiNL5Jn1PmauXmvioTIVx+qYJCjSHxEat/KTQ78WjW7huWGRltuysCWWS2WAZVYHeMnE0PycEo1we6wKqTByDnBHkPnUk2pYWDq03py0bvINf5lxEgeLxdstd0gtcYhVg+YEnHmKrt8ZxT6SvG3fLJJEyfIgEHT3FG9lIFl2kaUayV6jOQ1u4o2nJAqg8bcGkrwasCzAFbtwazJnTqYx3OZ2nvTW2sMSl2jfA8QdYHgs+o4BfQCREZg7elN7N94B1WrQZZGlSe5BJc6jsO3mppNwXEWyyhrkBZI0KzkmdlAIkxjftTW3edjpsotvTGbvXclsiFwi7bwx2zXQ1aoRUgbmPGKyXh41k+Lqy1wzLACZ06Yxvv9KWXlZSDb0x06zOCFgL3g4JiR3xUfBta9RucMxkk9a5JnfGxJzTGwLagsUViWXqgbKFIyT2jbuG2ocYFWclJZrVpVW+BLHpRxpKk98gFhMQJjz7Uv5zb1Iy+KNwyqSOqCwKiPwn9WKL422oHTdtibrspEFNPT0zPU+0xgSc1RxNpNLuqqjDUdWtW1DqJjSx3OYimQGK24pDbsW9PggQ1y6sszTImJjAnHr6Zlzr7Mxtjh2vO0EN4kDy0xAGTmflQVyHFsSB+j0sT20s0n90iPOjORsjcXYZ1BRrqaljAVm0R8p/CttyDc3g9I9mOTE2rF1teuLbsSBBVVYaR5AtBO/uCuxVZt6ZiZ+IldMj4VRwvChAFUQqgAAdgMAUcMLU3XRW2KeD5Y1tSNeoaVjphpVYYsQYaSJwFjPyXH2StE91hUUQFldAEFSQTOMme3zrpNeCPSoqKFDxbQm5py1WQ+I7KoBZiInSss24PYfgK8d5cl2/dW4NZRJGpswId9JYDLGST33O23vlwUH9iX3QAFPTpAAWGwQAAAPkKaLonJWeS8FfRHJum5ogEBQxMzJGNh0+VdDwGi5ZNxRoljhzcZjA7a9s5gRsu8xV/sfy6254gZlHQK4JDKAbi6gR6jIMg4BqjnXC8ZauFQLDo56XvSAJ+7M9MnMHGTECjqNbgwjccfkA8t4oPxQNviCqEEeBpuW9cIZ6QvhzOflVnGNxSIW8aYAMPbDkRldJIneNzRvLeD41Ea3dFm3bAwtrPvTMydon4k4pfzG7ftKyi4LirjTct6tOkasMTjtue1Rk6Zx62otyjle9YJJxt254li+logpcGpVdfcAJETsdXaNzUuU3F+xoyIEU6jplmAyZkkyZ+P0qKc0vMHe9wsOqM4eLi6iSupeqV6goEjsB8KLtKEsKBZ8ECYt69UQT96MzvtTLg6NNNcuwM8Wrhdaahhv0TgnCkwReAOzHZ+1DDmXCqLK+ORpcuddq4DkMMxIGT2Jmi7vB2yDrXwwNWWPTlSk67cqADHvKu+9Xryx9FsaA8KokKHBgIMETIwe/0qdUso6PhizgQRdUrcW0IPVqC56TJLEDEH6mjW4hUA8ADiXaQWyFAUkSR7zzJgkqCASZxS/CsuolesIT+rqMEt6CnvCWCEJEIujrMHoZCdXcsSQRgb6dorqbJRRy/HcvJ1ErZN1iZOuwMnJaNQER6DetNw1h7nXHiALIJielYgHpPbHpRPMPF4gD7HaPhqSDcYpqc4MaWwqjcDJyZPYDrynmJwEP0sfypWIHXeHS/bS3ck6MgBlDljIIAGAIG8QoA9ATn9huE+z+N+kBZSUGqZaG0AAiTJA9Izil/Acm4tSTxJNu1HVBtSxnCgIJM5gbY9K6/lPAPxBW5d/wANIFtDmYiPiBAz3IHYVJyqoxyzohBTTnPCPGm7V1HsL7NHjLh69C2dLMQJJJYlFWcDKkydgDg0P7d8B4PH3hEB28UfC4NX/cTXaf2Q8NFniH/Wuon7iEn8bgrovBypZO9yTNEkYqtF2q9qkVKrY3rQFXKKwrWMD3U+FD3ODO+r6UeUxUAZFExy3K/ZtrHEXbq3ARcB6dMaZcPE6oIx5TTR7BZSCAQRBBGDR626zw6DzyZY4OF55yXibel+GYnwphRlgrZ0zuyfsmYk4NIbfM+Nuho4O3dUyDhoz5hboHw/CvUylJ+P5KNRu2YS7/tf0Yfn9Y3pHjjKHe2fm59f3OK4nmHMXUo3AJpIgjS23/20Z4rmzb8WyyPkNbTJkEnAJO4zBJ75pzxXPFS25a2FuWxqe2zadSDLG2xkaoyAd9pO9CpxS8QVvWXnQdUe6U/RlRqGdzMHKmd6O5NWkDY4umV8M9q8GNsyckowMgMcgow1bH1FLeM9mbEsVQrA1DQYgwTjy27flV97k9u6qF2KXEgalw0woLAjvjz/AJAXmFzibSAi6l1f27Y1mezGBO9JGugu+xTyU67VvVnVg/vROe9MuVcxe/aVHbpUMYGJ62AB9ABt37zWVldDIIeWmK3UVelc4AEQjaQNvI5799810htAVuspZDo57iU8bixbcnQr6QBjEST8T3Pl5V01poAiBgQBsB5D0H5VlZUNLmTOvxOFFL0OR/tJ4VWsPcKjWoUBoEgB1xO/3j3px/ZtbA5dZgAajcZiPvHWRJ8zAA+AArKyujo4uzrrCzUnrKylHIzW5rKysY2oqBG9ZWUTERWMKysrGB2FDsMVlZQAxVz7lyXbbBhsrQRuIEx8D5GvKFvNw91GssUJIiDtqiY+uxwe4NZWVN41KR0RzpSvpnf8tv8A2nhrd1wA7EzpECVaJAMxIGYx6Cq+N4MOkEnttHb5VlZWlhkU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396" name="AutoShape 4" descr="data:image/jpeg;base64,/9j/4AAQSkZJRgABAQAAAQABAAD/2wCEAAkGBhQRERUUEhMWFBUVFxwXGBcXGBgcHBgYFxsaGBcYGB8YHCYeHSAjGhgeIC8gIycpLCwsFyAxNTAqNSorLCkBCQoKDgwOGg8PGi4lHyAqNCktKSotLC0sKTUsLCwvKSwqKSopLCksLCwsKSksKSkwLCwsLCwsLCksLCksLCwsLP/AABEIAIQAsAMBIgACEQEDEQH/xAAbAAACAgMBAAAAAAAAAAAAAAAEBQIDAAEGB//EAEEQAAIBAwIEAwUEBwYGAwAAAAECEQADIRIxBAUiQRNRYQYycYGRFEKhwSNSYpKx0fAHFTNTgqIWQ3Ky0uEkk/H/xAAZAQADAQEBAAAAAAAAAAAAAAABAgMABAX/xAAqEQACAgEEAAUCBwAAAAAAAAAAAQIRIQMSMUEEMlFhcSKBE5Gh0eHw8f/aAAwDAQACEQMRAD8AFQRVy0OGqavUixcKmzwCTsBOASfkBmoK9TVqUJfaAkaiQs50iTHeAcE+neuy4f2DVgCLzEESCFQgzkEGdu/zrig9dh7J+1KWrZtXm0hfcYhj0ndMDscj0YeVNGuxZX0XX/YKEYrcZnAJAIQAsBgSMidq5NTNejf8X8L/AJw/df8A8a4TmzWzfc2m1Izahgj3skZA2JNGSXQIt9g1SFRBrYNIUJVoVutCsYytVsmo6qwDCajWy1RmsY0rzMdjB9D/AEaaco9nLnFKzKVVFxqYN1HuBHl5/KhOAsJcuBblwW03ZiYx5L6nb0ye1eg8LznhVARL1lUUQF8RRt8TTxQjdHLp7BXiJ12x5SH+sRSHm3LzYfQXVm3IXV0+WqRud47Dfeuw9pfbNVXRw7Kzn74IIQeY7FvTtuewPAu/85MySckknJPeTvRdAVkSaHu1azVUzUoxTq+NX8PYZ50KzRvGY9aDtJpELgDYdgPIURw/EsjB0JVlyGUwQf63Gx71hgscvu/5Vz905+GPwqoH+v4/yrrOA/tAAQC9bYt3KAQ3kYLDSfQY8o2pTz7m1jiDrS3cS4dyQkOP24Y9Ufe+R7QWl0BWKTdI7Ej0E/Wpi+cYbeNv/wA/9Vi1ir+Hz+J+mPrSDBSvUw1VCrAKxiwGpCoLUxWMSJowcnvf5L/SgiMf1/W1dkfbi3n9Hczt7ny+9TJLsDbRyXFcI9uNaMs7SImImPqPrQxFNuf84+03AwBVVXSAY+JOCRnH0pUxoMKIitM9Y34VA0pjZeoNcqLUHxdxhsYogCWaq2eqgD3M0Zyy1YZp4i6UQfdVWLN8wpCj1yfhvRQAJ7tVG7XoH/FvBWbYFpdWn3UVGGf9YAnzZiT6GuO517SXeJJ1HQh+4kx/qO7/ADx6CnpLsWw/hBy516jdtNsZYmD5ggEH4/hSnjeHRG/R3VuqdiAQw/6gcD5Ej4bUH/X8qhbPU/xH/aKVux6CQamBUbFssQFBYnYAEk/AURe4K5bE3LboJiWVlE+Ukb+lAJpKvYQxH/Sfqo/MUq5jz77IoYWFvlyUVX1EAgap6SGOxwCPWlaf2i+J4avwltHkh3R3lh2Ggyoj1J2O00dorkkdYD/XxrouVXeCNtfHUh8ho8TPkwjb+c1zVi8HVWGzAEfAiauFC6GqxnzYWNY+zklCuQdWGB/a8x+dCCpry+6RItORvOkxBEg/TNVhsVmZEqypcPeVXUuupQcr5jy+sfSjeL5lYZCqcMEYiNWqYzk/GMfOsYXGoE1jGp2uGd50I7RvpUmO+aAQ3lFnh2JPEXNI2CjVJ/aJAwB2Hx8hNnOfsar+g1O576m0oPMzufIDHr5qL1tlMMCp8iCDnbBqlmo2LRpzQ3E2/X5UXYZNQ8Qtp76I1H0EkAfEzHlRHM73DOoHD2riEGSXaQRERGo9yPx861GsWPSziOaaXZdO3ed/wpg7iY70nI/+SfifP9UVPUbVUdPh4Rle5XSJtzUfq/iP5U/5VyA3gGa5bsoQDLupaD5KG/iRSLijCsPT1/M+lWWQNK4HujsPKjBvdTd/oDWjHYpRVfexlZ4AuYUrPq6L9NRE/KtWLCI7C8jnP/LuKD7o/ZZT9RTF38TLY9SoUYx90fj5Zoe1walnBYAA4KiZMAmRgREZkmZxsS1kATiRbn9HrA8rmgn6pg/QVd/fN2NJv3IiNPiGCNoIJzW+G4EAOCmotcYKQXB3xidMY7/XarbfiqpXWUHdW0keo2NDcGhNzK5pQNpd0nTdS2xDG06kEiOrBCmR2wcE1wPBcsuM0pbcqCROkiAOxJxMdq9MThRksWEeS6h8+oRRl/mFnhxbW5atsXtlgzhiRkiQArA57GnjInqbYrdJ0iXLb9oWEVlu+IEEnUmkN8I2+db8ZTsR9RV3Ce0/BqOqxZunABKMkHuei1+FHe1l0famWSqAKQFUESZB3K/xrMGnqwn5XZRwvEXD0pdKgDY3Coie0sBudqnc5eVtvcdrapbMMxcQJAMyJEZA3pam8EfKR+Rppe4meDu27elbjkFRlhqGiC2sEbrMGRSrPJR4Vi0c04ZT13FIz7rrOPI5GJH1q08XYuOFskk5wWDHBAOwAxIn1IrmT7M8Sx/5P+z/AMKY+znL73D3tV0pog4SCdR0dgB+oPoKOCMdVt1tf9+45W1LaRE53IG2+SYqxrlyz0+IV7wlzHz0NH9CquIvqJlQxJJnU8iSSMYGJqvgOAF52JJRUsu8gTOlkEAT6n6UC7Kbt0EklpJMmTkk9zOSfU1Zaexp6/FLfsG0F/3Sfn+FCvzZEUhLh0nztCTPqQTt61Dh9DLrhnXUFCglSSfkT5YiiC0WKhdoUEnsP5zH1MVNeFZGIcQYmJU918iaBuhdRDKUHkQWI8vjVvAqoZtO2mJjT3XtP51gF3Dc3u2ZFq4UmZ0hZ37kiY9Nq57j7rPxDs79TGSzSSSQANvPanHFcUNUPEA7IiKceqp5dzP1iknHcUovMbZgdtRDn3YMnSJ+MCo6/lR2eCzN/Bq+hGoG4siQRLTPl7u9MrPDsEQkEalBE9xG4pJf5hIMlM99KT9QJ7Uz5PxxLC2fDGFjChoLQZZww1RMKACaTReWy3i4txSD/HQZ1Df724P+qO3nVlvij1aWEE5hl8hmIMY2PpsaWXubFWDG4UAdTLSJhYaSR7x/OjOI9pblmLnDOusOwJCDCmAv+IAPPaQYxvXbHS3YWPn/AA81yoKbmDCIWZAY9QJE7wO49fXvW/75bBNo4MyIgbjUCAPX61vgPaq61sG7fS2xZmuKVTLFiSx1qdOpR8pwKXXObO7QXXQ11tTdCgIDiNIDbxtiPSl/CabVhU16B45rvKESY97GNyY/qI2raXQYldXcSBImPSQJBgCuc4t36mlyFJ0qtx5yYABGfd795I7URduSiBS+rpLwxaBsZEjv33orRk0nfId8fQaW2utduA2gyCNMKJ1DBnyjVgldqhzrirrXLmlGwispKr7ukBoOksWD5gzOTQdm4fASV6mcBsGdJ148xlRE948xUrF06SrHw294apUlOnS6nTkEjfOJgmnnGuekJVrGBpyPjgbbpfLC7LPbUAZVUJgllX7wIEDc0xss3dDB7ntHngR6/CuacPbUawzEadUM4bUMXBbImBIOCRggwREG/Yrb2lbVofcgtIVF0iXwBlmGkk7AyMTXO7H000suxnf5tbtFVZhL4XT1A5UbriM71dDBS+kQFJLT0rG8nsfIfDzrnf7x4R4TxBqt23JC27gVGQ4VgM4jOIBI0k5gr+9bDqwW5Oq2LepVOWNwr1agJmF931jaamt/ZaotJhPGF0ti6tprpO4UO0LmGlQ2N87Y3xVvDX7wtM5Uo1xGDq6tITZwQVBGwzApTb4xLT2k0KYBbVcIUiBrYlGmSCh2DDGJo7hv0qKWVdFxBdTKnXGHKqSG6d9oz5b2UbVknV0+BTY5HbcwlomMT1fDzppa5SbVpraJCFtcESdUATuJEdqC4Dn1t0u+A2bXSCUYHSzHy2lFOQZkbRRFy/duWgpdpaY8SAHmGRRq8wDuAQB2rU1yT26UcxSv4K2uOrAqNEQMSomf2Yifxio2i6+LqYIRbMmCSuVIMzPmYqFzgrycPd1g64e4bviB2GnrnIz7u09zsDSzwrqFZuEhwNQ07oxjSyrqHuiN9u+9Mltdt8E5TSy2dH9nS5oGgEOC2DEwAQSRGr4ziSO9SFkW4VRpAGBJOD1dyfPzqu3wa2zqW9rKkbG2SRqiPfMSCBjt9a3xEoFBBBVFWDE9CBcwSO0wCYoNUVUlN2CcbxJmAT/7pVwg0u7m2cxqbRvDEswM7hdiYyKpPNHJGLGSM60JiRP3/KiDzTwwhYoqeJbDzBAQuVeQDMac4qTmm6LR3RTaFnMuBAtXMgsRqXpiApBz5/GaO4S6G4IZaQkwSI6GEQDn7vahQLrKQbiqCYMCJ7REGRsZmrLXJliNY6ciVgYaInLZXMCuhs517BjcQJjxsnb/ABQY+JURv6b0v4t2lSrgQRMs3dhpgepB7VHiFt6BbF1BLAwC4ldUmAVAGfPyNFcPxVu2r6tOogQenYqVgmJggggfnWbDXuGNxoYuqszPJIVZH3QDJdQAw3w38a03Mxa6W1abgIDAghOgjWoBBjA979U9qB4JRYQ6vCa4EKrBYmY0uuoDTku3YiZqrnnFaVDBVfS2SQDGIkQRMho65/jVtDY4yQs27QdaQXCApbQQSrAxu7YwwgxGxzNC8dxD2wUIJKvpDCDMGTPrBUn49zsr5bzJv0JdiqjJiMKTBIGxwZE+lDc05hqbUUHWSczKicAH5ZnGTiuZtuePSitVpphHN+egX1YIrNpTWTJmMwB7oOmM5O3rTnjONDo1tlJt6QYKgwMMQSO8gGZmgLHs2nFsjaik21DIIJ1AkETsPhBPnXoS+zCeAyaCFg53JcIepj95hIOd6SftyPoSSf1K0efXeH1LecFVY2neMkMwbU0ahhQgIA/Y+ND8p4e746vchtKRJZSYCwqrn3gu2NwfjXXWvZK2bN4g3GZbbRkDUTbYEQB3jzoDlXCG6jxplEs9RMSbiAkLIkkSJ2giMzSbpJcWdOzRm3mkJPaIm54fhglgWIzmGwYE+a79pO9dBzRE5fy7hLnv8RcUAhyxAVla5iCOlA46fvF5NW3/AGVuC2X2uR1WyVIABYjQwEyJJImG1elct7X80e+lhXlfABtKI9/abnp0hFj9me5qsXf0s43GouSeRdyb2gezcmQFZuuFWSpwwGNvQeeIr0PkvM/GF1jFsW2HUbhdQJEkFgVDCQQPJvIV5jy7lrX7gtrgmSSdgAJJ7dh+Vek8h4VbKOUWD0CDs8LAkKx7ZgExmjOkxdNyp+gQXF23cC8Vbv8AQfu2tWoDpzbcEZAyV7Uk43n1+R4dhNJVTc33I6ohgNPVgHOYkxTE81a5dRLtiDqLLcQgiUVsMCuoCD+tVbcdf0/4dkyQMrc2JUT0v3nfHzpJPpk9SVL+CjgvaM3tXiWvDuBNOrxNypiNL5Jn1PmauXmvioTIVx+qYJCjSHxEat/KTQ78WjW7huWGRltuysCWWS2WAZVYHeMnE0PycEo1we6wKqTByDnBHkPnUk2pYWDq03py0bvINf5lxEgeLxdstd0gtcYhVg+YEnHmKrt8ZxT6SvG3fLJJEyfIgEHT3FG9lIFl2kaUayV6jOQ1u4o2nJAqg8bcGkrwasCzAFbtwazJnTqYx3OZ2nvTW2sMSl2jfA8QdYHgs+o4BfQCREZg7elN7N94B1WrQZZGlSe5BJc6jsO3mppNwXEWyyhrkBZI0KzkmdlAIkxjftTW3edjpsotvTGbvXclsiFwi7bwx2zXQ1aoRUgbmPGKyXh41k+Lqy1wzLACZ06Yxvv9KWXlZSDb0x06zOCFgL3g4JiR3xUfBta9RucMxkk9a5JnfGxJzTGwLagsUViWXqgbKFIyT2jbuG2ocYFWclJZrVpVW+BLHpRxpKk98gFhMQJjz7Uv5zb1Iy+KNwyqSOqCwKiPwn9WKL422oHTdtibrspEFNPT0zPU+0xgSc1RxNpNLuqqjDUdWtW1DqJjSx3OYimQGK24pDbsW9PggQ1y6sszTImJjAnHr6Zlzr7Mxtjh2vO0EN4kDy0xAGTmflQVyHFsSB+j0sT20s0n90iPOjORsjcXYZ1BRrqaljAVm0R8p/CttyDc3g9I9mOTE2rF1teuLbsSBBVVYaR5AtBO/uCuxVZt6ZiZ+IldMj4VRwvChAFUQqgAAdgMAUcMLU3XRW2KeD5Y1tSNeoaVjphpVYYsQYaSJwFjPyXH2StE91hUUQFldAEFSQTOMme3zrpNeCPSoqKFDxbQm5py1WQ+I7KoBZiInSss24PYfgK8d5cl2/dW4NZRJGpswId9JYDLGST33O23vlwUH9iX3QAFPTpAAWGwQAAAPkKaLonJWeS8FfRHJum5ogEBQxMzJGNh0+VdDwGi5ZNxRoljhzcZjA7a9s5gRsu8xV/sfy6254gZlHQK4JDKAbi6gR6jIMg4BqjnXC8ZauFQLDo56XvSAJ+7M9MnMHGTECjqNbgwjccfkA8t4oPxQNviCqEEeBpuW9cIZ6QvhzOflVnGNxSIW8aYAMPbDkRldJIneNzRvLeD41Ea3dFm3bAwtrPvTMydon4k4pfzG7ftKyi4LirjTct6tOkasMTjtue1Rk6Zx62otyjle9YJJxt254li+logpcGpVdfcAJETsdXaNzUuU3F+xoyIEU6jplmAyZkkyZ+P0qKc0vMHe9wsOqM4eLi6iSupeqV6goEjsB8KLtKEsKBZ8ECYt69UQT96MzvtTLg6NNNcuwM8Wrhdaahhv0TgnCkwReAOzHZ+1DDmXCqLK+ORpcuddq4DkMMxIGT2Jmi7vB2yDrXwwNWWPTlSk67cqADHvKu+9Xryx9FsaA8KokKHBgIMETIwe/0qdUso6PhizgQRdUrcW0IPVqC56TJLEDEH6mjW4hUA8ADiXaQWyFAUkSR7zzJgkqCASZxS/CsuolesIT+rqMEt6CnvCWCEJEIujrMHoZCdXcsSQRgb6dorqbJRRy/HcvJ1ErZN1iZOuwMnJaNQER6DetNw1h7nXHiALIJielYgHpPbHpRPMPF4gD7HaPhqSDcYpqc4MaWwqjcDJyZPYDrynmJwEP0sfypWIHXeHS/bS3ck6MgBlDljIIAGAIG8QoA9ATn9huE+z+N+kBZSUGqZaG0AAiTJA9Izil/Acm4tSTxJNu1HVBtSxnCgIJM5gbY9K6/lPAPxBW5d/wANIFtDmYiPiBAz3IHYVJyqoxyzohBTTnPCPGm7V1HsL7NHjLh69C2dLMQJJJYlFWcDKkydgDg0P7d8B4PH3hEB28UfC4NX/cTXaf2Q8NFniH/Wuon7iEn8bgrovBypZO9yTNEkYqtF2q9qkVKrY3rQFXKKwrWMD3U+FD3ODO+r6UeUxUAZFExy3K/ZtrHEXbq3ARcB6dMaZcPE6oIx5TTR7BZSCAQRBBGDR626zw6DzyZY4OF55yXibel+GYnwphRlgrZ0zuyfsmYk4NIbfM+Nuho4O3dUyDhoz5hboHw/CvUylJ+P5KNRu2YS7/tf0Yfn9Y3pHjjKHe2fm59f3OK4nmHMXUo3AJpIgjS23/20Z4rmzb8WyyPkNbTJkEnAJO4zBJ75pzxXPFS25a2FuWxqe2zadSDLG2xkaoyAd9pO9CpxS8QVvWXnQdUe6U/RlRqGdzMHKmd6O5NWkDY4umV8M9q8GNsyckowMgMcgow1bH1FLeM9mbEsVQrA1DQYgwTjy27flV97k9u6qF2KXEgalw0woLAjvjz/AJAXmFzibSAi6l1f27Y1mezGBO9JGugu+xTyU67VvVnVg/vROe9MuVcxe/aVHbpUMYGJ62AB9ABt37zWVldDIIeWmK3UVelc4AEQjaQNvI5799810htAVuspZDo57iU8bixbcnQr6QBjEST8T3Pl5V01poAiBgQBsB5D0H5VlZUNLmTOvxOFFL0OR/tJ4VWsPcKjWoUBoEgB1xO/3j3px/ZtbA5dZgAajcZiPvHWRJ8zAA+AArKyujo4uzrrCzUnrKylHIzW5rKysY2oqBG9ZWUTERWMKysrGB2FDsMVlZQAxVz7lyXbbBhsrQRuIEx8D5GvKFvNw91GssUJIiDtqiY+uxwe4NZWVN41KR0RzpSvpnf8tv8A2nhrd1wA7EzpECVaJAMxIGYx6Cq+N4MOkEnttHb5VlZWlhkU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398" name="AutoShape 6" descr="data:image/jpeg;base64,/9j/4AAQSkZJRgABAQAAAQABAAD/2wCEAAkGBhQRERUUEhMWFBUVFxwXGBcXGBgcHBgYFxsaGBcYGB8YHCYeHSAjGhgeIC8gIycpLCwsFyAxNTAqNSorLCkBCQoKDgwOGg8PGi4lHyAqNCktKSotLC0sKTUsLCwvKSwqKSopLCksLCwsKSksKSkwLCwsLCwsLCksLCksLCwsLP/AABEIAIQAsAMBIgACEQEDEQH/xAAbAAACAgMBAAAAAAAAAAAAAAAEBQIDAAEGB//EAEEQAAIBAwIEAwUEBwYGAwAAAAECEQADIRIxBAUiQRNRYQYycYGRFEKhwSNSYpKx0fAHFTNTgqIWQ3Ky0uEkk/H/xAAZAQADAQEBAAAAAAAAAAAAAAABAgMABAX/xAAqEQACAgEEAAUCBwAAAAAAAAAAAQIRIQMSMUEEMlFhcSKBE5Gh0eHw8f/aAAwDAQACEQMRAD8AFQRVy0OGqavUixcKmzwCTsBOASfkBmoK9TVqUJfaAkaiQs50iTHeAcE+neuy4f2DVgCLzEESCFQgzkEGdu/zrig9dh7J+1KWrZtXm0hfcYhj0ndMDscj0YeVNGuxZX0XX/YKEYrcZnAJAIQAsBgSMidq5NTNejf8X8L/AJw/df8A8a4TmzWzfc2m1Izahgj3skZA2JNGSXQIt9g1SFRBrYNIUJVoVutCsYytVsmo6qwDCajWy1RmsY0rzMdjB9D/AEaaco9nLnFKzKVVFxqYN1HuBHl5/KhOAsJcuBblwW03ZiYx5L6nb0ye1eg8LznhVARL1lUUQF8RRt8TTxQjdHLp7BXiJ12x5SH+sRSHm3LzYfQXVm3IXV0+WqRud47Dfeuw9pfbNVXRw7Kzn74IIQeY7FvTtuewPAu/85MySckknJPeTvRdAVkSaHu1azVUzUoxTq+NX8PYZ50KzRvGY9aDtJpELgDYdgPIURw/EsjB0JVlyGUwQf63Gx71hgscvu/5Vz905+GPwqoH+v4/yrrOA/tAAQC9bYt3KAQ3kYLDSfQY8o2pTz7m1jiDrS3cS4dyQkOP24Y9Ufe+R7QWl0BWKTdI7Ej0E/Wpi+cYbeNv/wA/9Vi1ir+Hz+J+mPrSDBSvUw1VCrAKxiwGpCoLUxWMSJowcnvf5L/SgiMf1/W1dkfbi3n9Hczt7ny+9TJLsDbRyXFcI9uNaMs7SImImPqPrQxFNuf84+03AwBVVXSAY+JOCRnH0pUxoMKIitM9Y34VA0pjZeoNcqLUHxdxhsYogCWaq2eqgD3M0Zyy1YZp4i6UQfdVWLN8wpCj1yfhvRQAJ7tVG7XoH/FvBWbYFpdWn3UVGGf9YAnzZiT6GuO517SXeJJ1HQh+4kx/qO7/ADx6CnpLsWw/hBy516jdtNsZYmD5ggEH4/hSnjeHRG/R3VuqdiAQw/6gcD5Ej4bUH/X8qhbPU/xH/aKVux6CQamBUbFssQFBYnYAEk/AURe4K5bE3LboJiWVlE+Ukb+lAJpKvYQxH/Sfqo/MUq5jz77IoYWFvlyUVX1EAgap6SGOxwCPWlaf2i+J4avwltHkh3R3lh2Ggyoj1J2O00dorkkdYD/XxrouVXeCNtfHUh8ho8TPkwjb+c1zVi8HVWGzAEfAiauFC6GqxnzYWNY+zklCuQdWGB/a8x+dCCpry+6RItORvOkxBEg/TNVhsVmZEqypcPeVXUuupQcr5jy+sfSjeL5lYZCqcMEYiNWqYzk/GMfOsYXGoE1jGp2uGd50I7RvpUmO+aAQ3lFnh2JPEXNI2CjVJ/aJAwB2Hx8hNnOfsar+g1O576m0oPMzufIDHr5qL1tlMMCp8iCDnbBqlmo2LRpzQ3E2/X5UXYZNQ8Qtp76I1H0EkAfEzHlRHM73DOoHD2riEGSXaQRERGo9yPx861GsWPSziOaaXZdO3ed/wpg7iY70nI/+SfifP9UVPUbVUdPh4Rle5XSJtzUfq/iP5U/5VyA3gGa5bsoQDLupaD5KG/iRSLijCsPT1/M+lWWQNK4HujsPKjBvdTd/oDWjHYpRVfexlZ4AuYUrPq6L9NRE/KtWLCI7C8jnP/LuKD7o/ZZT9RTF38TLY9SoUYx90fj5Zoe1walnBYAA4KiZMAmRgREZkmZxsS1kATiRbn9HrA8rmgn6pg/QVd/fN2NJv3IiNPiGCNoIJzW+G4EAOCmotcYKQXB3xidMY7/XarbfiqpXWUHdW0keo2NDcGhNzK5pQNpd0nTdS2xDG06kEiOrBCmR2wcE1wPBcsuM0pbcqCROkiAOxJxMdq9MThRksWEeS6h8+oRRl/mFnhxbW5atsXtlgzhiRkiQArA57GnjInqbYrdJ0iXLb9oWEVlu+IEEnUmkN8I2+db8ZTsR9RV3Ce0/BqOqxZunABKMkHuei1+FHe1l0famWSqAKQFUESZB3K/xrMGnqwn5XZRwvEXD0pdKgDY3Coie0sBudqnc5eVtvcdrapbMMxcQJAMyJEZA3pam8EfKR+Rppe4meDu27elbjkFRlhqGiC2sEbrMGRSrPJR4Vi0c04ZT13FIz7rrOPI5GJH1q08XYuOFskk5wWDHBAOwAxIn1IrmT7M8Sx/5P+z/AMKY+znL73D3tV0pog4SCdR0dgB+oPoKOCMdVt1tf9+45W1LaRE53IG2+SYqxrlyz0+IV7wlzHz0NH9CquIvqJlQxJJnU8iSSMYGJqvgOAF52JJRUsu8gTOlkEAT6n6UC7Kbt0EklpJMmTkk9zOSfU1Zaexp6/FLfsG0F/3Sfn+FCvzZEUhLh0nztCTPqQTt61Dh9DLrhnXUFCglSSfkT5YiiC0WKhdoUEnsP5zH1MVNeFZGIcQYmJU918iaBuhdRDKUHkQWI8vjVvAqoZtO2mJjT3XtP51gF3Dc3u2ZFq4UmZ0hZ37kiY9Nq57j7rPxDs79TGSzSSSQANvPanHFcUNUPEA7IiKceqp5dzP1iknHcUovMbZgdtRDn3YMnSJ+MCo6/lR2eCzN/Bq+hGoG4siQRLTPl7u9MrPDsEQkEalBE9xG4pJf5hIMlM99KT9QJ7Uz5PxxLC2fDGFjChoLQZZww1RMKACaTReWy3i4txSD/HQZ1Df724P+qO3nVlvij1aWEE5hl8hmIMY2PpsaWXubFWDG4UAdTLSJhYaSR7x/OjOI9pblmLnDOusOwJCDCmAv+IAPPaQYxvXbHS3YWPn/AA81yoKbmDCIWZAY9QJE7wO49fXvW/75bBNo4MyIgbjUCAPX61vgPaq61sG7fS2xZmuKVTLFiSx1qdOpR8pwKXXObO7QXXQ11tTdCgIDiNIDbxtiPSl/CabVhU16B45rvKESY97GNyY/qI2raXQYldXcSBImPSQJBgCuc4t36mlyFJ0qtx5yYABGfd795I7URduSiBS+rpLwxaBsZEjv33orRk0nfId8fQaW2utduA2gyCNMKJ1DBnyjVgldqhzrirrXLmlGwispKr7ukBoOksWD5gzOTQdm4fASV6mcBsGdJ148xlRE948xUrF06SrHw294apUlOnS6nTkEjfOJgmnnGuekJVrGBpyPjgbbpfLC7LPbUAZVUJgllX7wIEDc0xss3dDB7ntHngR6/CuacPbUawzEadUM4bUMXBbImBIOCRggwREG/Yrb2lbVofcgtIVF0iXwBlmGkk7AyMTXO7H000suxnf5tbtFVZhL4XT1A5UbriM71dDBS+kQFJLT0rG8nsfIfDzrnf7x4R4TxBqt23JC27gVGQ4VgM4jOIBI0k5gr+9bDqwW5Oq2LepVOWNwr1agJmF931jaamt/ZaotJhPGF0ti6tprpO4UO0LmGlQ2N87Y3xVvDX7wtM5Uo1xGDq6tITZwQVBGwzApTb4xLT2k0KYBbVcIUiBrYlGmSCh2DDGJo7hv0qKWVdFxBdTKnXGHKqSG6d9oz5b2UbVknV0+BTY5HbcwlomMT1fDzppa5SbVpraJCFtcESdUATuJEdqC4Dn1t0u+A2bXSCUYHSzHy2lFOQZkbRRFy/duWgpdpaY8SAHmGRRq8wDuAQB2rU1yT26UcxSv4K2uOrAqNEQMSomf2Yifxio2i6+LqYIRbMmCSuVIMzPmYqFzgrycPd1g64e4bviB2GnrnIz7u09zsDSzwrqFZuEhwNQ07oxjSyrqHuiN9u+9Mltdt8E5TSy2dH9nS5oGgEOC2DEwAQSRGr4ziSO9SFkW4VRpAGBJOD1dyfPzqu3wa2zqW9rKkbG2SRqiPfMSCBjt9a3xEoFBBBVFWDE9CBcwSO0wCYoNUVUlN2CcbxJmAT/7pVwg0u7m2cxqbRvDEswM7hdiYyKpPNHJGLGSM60JiRP3/KiDzTwwhYoqeJbDzBAQuVeQDMac4qTmm6LR3RTaFnMuBAtXMgsRqXpiApBz5/GaO4S6G4IZaQkwSI6GEQDn7vahQLrKQbiqCYMCJ7REGRsZmrLXJliNY6ciVgYaInLZXMCuhs517BjcQJjxsnb/ABQY+JURv6b0v4t2lSrgQRMs3dhpgepB7VHiFt6BbF1BLAwC4ldUmAVAGfPyNFcPxVu2r6tOogQenYqVgmJggggfnWbDXuGNxoYuqszPJIVZH3QDJdQAw3w38a03Mxa6W1abgIDAghOgjWoBBjA979U9qB4JRYQ6vCa4EKrBYmY0uuoDTku3YiZqrnnFaVDBVfS2SQDGIkQRMho65/jVtDY4yQs27QdaQXCApbQQSrAxu7YwwgxGxzNC8dxD2wUIJKvpDCDMGTPrBUn49zsr5bzJv0JdiqjJiMKTBIGxwZE+lDc05hqbUUHWSczKicAH5ZnGTiuZtuePSitVpphHN+egX1YIrNpTWTJmMwB7oOmM5O3rTnjONDo1tlJt6QYKgwMMQSO8gGZmgLHs2nFsjaik21DIIJ1AkETsPhBPnXoS+zCeAyaCFg53JcIepj95hIOd6SftyPoSSf1K0efXeH1LecFVY2neMkMwbU0ahhQgIA/Y+ND8p4e746vchtKRJZSYCwqrn3gu2NwfjXXWvZK2bN4g3GZbbRkDUTbYEQB3jzoDlXCG6jxplEs9RMSbiAkLIkkSJ2giMzSbpJcWdOzRm3mkJPaIm54fhglgWIzmGwYE+a79pO9dBzRE5fy7hLnv8RcUAhyxAVla5iCOlA46fvF5NW3/AGVuC2X2uR1WyVIABYjQwEyJJImG1elct7X80e+lhXlfABtKI9/abnp0hFj9me5qsXf0s43GouSeRdyb2gezcmQFZuuFWSpwwGNvQeeIr0PkvM/GF1jFsW2HUbhdQJEkFgVDCQQPJvIV5jy7lrX7gtrgmSSdgAJJ7dh+Vek8h4VbKOUWD0CDs8LAkKx7ZgExmjOkxdNyp+gQXF23cC8Vbv8AQfu2tWoDpzbcEZAyV7Uk43n1+R4dhNJVTc33I6ohgNPVgHOYkxTE81a5dRLtiDqLLcQgiUVsMCuoCD+tVbcdf0/4dkyQMrc2JUT0v3nfHzpJPpk9SVL+CjgvaM3tXiWvDuBNOrxNypiNL5Jn1PmauXmvioTIVx+qYJCjSHxEat/KTQ78WjW7huWGRltuysCWWS2WAZVYHeMnE0PycEo1we6wKqTByDnBHkPnUk2pYWDq03py0bvINf5lxEgeLxdstd0gtcYhVg+YEnHmKrt8ZxT6SvG3fLJJEyfIgEHT3FG9lIFl2kaUayV6jOQ1u4o2nJAqg8bcGkrwasCzAFbtwazJnTqYx3OZ2nvTW2sMSl2jfA8QdYHgs+o4BfQCREZg7elN7N94B1WrQZZGlSe5BJc6jsO3mppNwXEWyyhrkBZI0KzkmdlAIkxjftTW3edjpsotvTGbvXclsiFwi7bwx2zXQ1aoRUgbmPGKyXh41k+Lqy1wzLACZ06Yxvv9KWXlZSDb0x06zOCFgL3g4JiR3xUfBta9RucMxkk9a5JnfGxJzTGwLagsUViWXqgbKFIyT2jbuG2ocYFWclJZrVpVW+BLHpRxpKk98gFhMQJjz7Uv5zb1Iy+KNwyqSOqCwKiPwn9WKL422oHTdtibrspEFNPT0zPU+0xgSc1RxNpNLuqqjDUdWtW1DqJjSx3OYimQGK24pDbsW9PggQ1y6sszTImJjAnHr6Zlzr7Mxtjh2vO0EN4kDy0xAGTmflQVyHFsSB+j0sT20s0n90iPOjORsjcXYZ1BRrqaljAVm0R8p/CttyDc3g9I9mOTE2rF1teuLbsSBBVVYaR5AtBO/uCuxVZt6ZiZ+IldMj4VRwvChAFUQqgAAdgMAUcMLU3XRW2KeD5Y1tSNeoaVjphpVYYsQYaSJwFjPyXH2StE91hUUQFldAEFSQTOMme3zrpNeCPSoqKFDxbQm5py1WQ+I7KoBZiInSss24PYfgK8d5cl2/dW4NZRJGpswId9JYDLGST33O23vlwUH9iX3QAFPTpAAWGwQAAAPkKaLonJWeS8FfRHJum5ogEBQxMzJGNh0+VdDwGi5ZNxRoljhzcZjA7a9s5gRsu8xV/sfy6254gZlHQK4JDKAbi6gR6jIMg4BqjnXC8ZauFQLDo56XvSAJ+7M9MnMHGTECjqNbgwjccfkA8t4oPxQNviCqEEeBpuW9cIZ6QvhzOflVnGNxSIW8aYAMPbDkRldJIneNzRvLeD41Ea3dFm3bAwtrPvTMydon4k4pfzG7ftKyi4LirjTct6tOkasMTjtue1Rk6Zx62otyjle9YJJxt254li+logpcGpVdfcAJETsdXaNzUuU3F+xoyIEU6jplmAyZkkyZ+P0qKc0vMHe9wsOqM4eLi6iSupeqV6goEjsB8KLtKEsKBZ8ECYt69UQT96MzvtTLg6NNNcuwM8Wrhdaahhv0TgnCkwReAOzHZ+1DDmXCqLK+ORpcuddq4DkMMxIGT2Jmi7vB2yDrXwwNWWPTlSk67cqADHvKu+9Xryx9FsaA8KokKHBgIMETIwe/0qdUso6PhizgQRdUrcW0IPVqC56TJLEDEH6mjW4hUA8ADiXaQWyFAUkSR7zzJgkqCASZxS/CsuolesIT+rqMEt6CnvCWCEJEIujrMHoZCdXcsSQRgb6dorqbJRRy/HcvJ1ErZN1iZOuwMnJaNQER6DetNw1h7nXHiALIJielYgHpPbHpRPMPF4gD7HaPhqSDcYpqc4MaWwqjcDJyZPYDrynmJwEP0sfypWIHXeHS/bS3ck6MgBlDljIIAGAIG8QoA9ATn9huE+z+N+kBZSUGqZaG0AAiTJA9Izil/Acm4tSTxJNu1HVBtSxnCgIJM5gbY9K6/lPAPxBW5d/wANIFtDmYiPiBAz3IHYVJyqoxyzohBTTnPCPGm7V1HsL7NHjLh69C2dLMQJJJYlFWcDKkydgDg0P7d8B4PH3hEB28UfC4NX/cTXaf2Q8NFniH/Wuon7iEn8bgrovBypZO9yTNEkYqtF2q9qkVKrY3rQFXKKwrWMD3U+FD3ODO+r6UeUxUAZFExy3K/ZtrHEXbq3ARcB6dMaZcPE6oIx5TTR7BZSCAQRBBGDR626zw6DzyZY4OF55yXibel+GYnwphRlgrZ0zuyfsmYk4NIbfM+Nuho4O3dUyDhoz5hboHw/CvUylJ+P5KNRu2YS7/tf0Yfn9Y3pHjjKHe2fm59f3OK4nmHMXUo3AJpIgjS23/20Z4rmzb8WyyPkNbTJkEnAJO4zBJ75pzxXPFS25a2FuWxqe2zadSDLG2xkaoyAd9pO9CpxS8QVvWXnQdUe6U/RlRqGdzMHKmd6O5NWkDY4umV8M9q8GNsyckowMgMcgow1bH1FLeM9mbEsVQrA1DQYgwTjy27flV97k9u6qF2KXEgalw0woLAjvjz/AJAXmFzibSAi6l1f27Y1mezGBO9JGugu+xTyU67VvVnVg/vROe9MuVcxe/aVHbpUMYGJ62AB9ABt37zWVldDIIeWmK3UVelc4AEQjaQNvI5799810htAVuspZDo57iU8bixbcnQr6QBjEST8T3Pl5V01poAiBgQBsB5D0H5VlZUNLmTOvxOFFL0OR/tJ4VWsPcKjWoUBoEgB1xO/3j3px/ZtbA5dZgAajcZiPvHWRJ8zAA+AArKyujo4uzrrCzUnrKylHIzW5rKysY2oqBG9ZWUTERWMKysrGB2FDsMVlZQAxVz7lyXbbBhsrQRuIEx8D5GvKFvNw91GssUJIiDtqiY+uxwe4NZWVN41KR0RzpSvpnf8tv8A2nhrd1wA7EzpECVaJAMxIGYx6Cq+N4MOkEnttHb5VlZWlhkU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400" name="AutoShape 8" descr="data:image/jpeg;base64,/9j/4AAQSkZJRgABAQAAAQABAAD/2wCEAAkGBhQRERUUEhMWFBUVFxwXGBcXGBgcHBgYFxsaGBcYGB8YHCYeHSAjGhgeIC8gIycpLCwsFyAxNTAqNSorLCkBCQoKDgwOGg8PGi4lHyAqNCktKSotLC0sKTUsLCwvKSwqKSopLCksLCwsKSksKSkwLCwsLCwsLCksLCksLCwsLP/AABEIAIQAsAMBIgACEQEDEQH/xAAbAAACAgMBAAAAAAAAAAAAAAAEBQIDAAEGB//EAEEQAAIBAwIEAwUEBwYGAwAAAAECEQADIRIxBAUiQRNRYQYycYGRFEKhwSNSYpKx0fAHFTNTgqIWQ3Ky0uEkk/H/xAAZAQADAQEBAAAAAAAAAAAAAAABAgMABAX/xAAqEQACAgEEAAUCBwAAAAAAAAAAAQIRIQMSMUEEMlFhcSKBE5Gh0eHw8f/aAAwDAQACEQMRAD8AFQRVy0OGqavUixcKmzwCTsBOASfkBmoK9TVqUJfaAkaiQs50iTHeAcE+neuy4f2DVgCLzEESCFQgzkEGdu/zrig9dh7J+1KWrZtXm0hfcYhj0ndMDscj0YeVNGuxZX0XX/YKEYrcZnAJAIQAsBgSMidq5NTNejf8X8L/AJw/df8A8a4TmzWzfc2m1Izahgj3skZA2JNGSXQIt9g1SFRBrYNIUJVoVutCsYytVsmo6qwDCajWy1RmsY0rzMdjB9D/AEaaco9nLnFKzKVVFxqYN1HuBHl5/KhOAsJcuBblwW03ZiYx5L6nb0ye1eg8LznhVARL1lUUQF8RRt8TTxQjdHLp7BXiJ12x5SH+sRSHm3LzYfQXVm3IXV0+WqRud47Dfeuw9pfbNVXRw7Kzn74IIQeY7FvTtuewPAu/85MySckknJPeTvRdAVkSaHu1azVUzUoxTq+NX8PYZ50KzRvGY9aDtJpELgDYdgPIURw/EsjB0JVlyGUwQf63Gx71hgscvu/5Vz905+GPwqoH+v4/yrrOA/tAAQC9bYt3KAQ3kYLDSfQY8o2pTz7m1jiDrS3cS4dyQkOP24Y9Ufe+R7QWl0BWKTdI7Ej0E/Wpi+cYbeNv/wA/9Vi1ir+Hz+J+mPrSDBSvUw1VCrAKxiwGpCoLUxWMSJowcnvf5L/SgiMf1/W1dkfbi3n9Hczt7ny+9TJLsDbRyXFcI9uNaMs7SImImPqPrQxFNuf84+03AwBVVXSAY+JOCRnH0pUxoMKIitM9Y34VA0pjZeoNcqLUHxdxhsYogCWaq2eqgD3M0Zyy1YZp4i6UQfdVWLN8wpCj1yfhvRQAJ7tVG7XoH/FvBWbYFpdWn3UVGGf9YAnzZiT6GuO517SXeJJ1HQh+4kx/qO7/ADx6CnpLsWw/hBy516jdtNsZYmD5ggEH4/hSnjeHRG/R3VuqdiAQw/6gcD5Ej4bUH/X8qhbPU/xH/aKVux6CQamBUbFssQFBYnYAEk/AURe4K5bE3LboJiWVlE+Ukb+lAJpKvYQxH/Sfqo/MUq5jz77IoYWFvlyUVX1EAgap6SGOxwCPWlaf2i+J4avwltHkh3R3lh2Ggyoj1J2O00dorkkdYD/XxrouVXeCNtfHUh8ho8TPkwjb+c1zVi8HVWGzAEfAiauFC6GqxnzYWNY+zklCuQdWGB/a8x+dCCpry+6RItORvOkxBEg/TNVhsVmZEqypcPeVXUuupQcr5jy+sfSjeL5lYZCqcMEYiNWqYzk/GMfOsYXGoE1jGp2uGd50I7RvpUmO+aAQ3lFnh2JPEXNI2CjVJ/aJAwB2Hx8hNnOfsar+g1O576m0oPMzufIDHr5qL1tlMMCp8iCDnbBqlmo2LRpzQ3E2/X5UXYZNQ8Qtp76I1H0EkAfEzHlRHM73DOoHD2riEGSXaQRERGo9yPx861GsWPSziOaaXZdO3ed/wpg7iY70nI/+SfifP9UVPUbVUdPh4Rle5XSJtzUfq/iP5U/5VyA3gGa5bsoQDLupaD5KG/iRSLijCsPT1/M+lWWQNK4HujsPKjBvdTd/oDWjHYpRVfexlZ4AuYUrPq6L9NRE/KtWLCI7C8jnP/LuKD7o/ZZT9RTF38TLY9SoUYx90fj5Zoe1walnBYAA4KiZMAmRgREZkmZxsS1kATiRbn9HrA8rmgn6pg/QVd/fN2NJv3IiNPiGCNoIJzW+G4EAOCmotcYKQXB3xidMY7/XarbfiqpXWUHdW0keo2NDcGhNzK5pQNpd0nTdS2xDG06kEiOrBCmR2wcE1wPBcsuM0pbcqCROkiAOxJxMdq9MThRksWEeS6h8+oRRl/mFnhxbW5atsXtlgzhiRkiQArA57GnjInqbYrdJ0iXLb9oWEVlu+IEEnUmkN8I2+db8ZTsR9RV3Ce0/BqOqxZunABKMkHuei1+FHe1l0famWSqAKQFUESZB3K/xrMGnqwn5XZRwvEXD0pdKgDY3Coie0sBudqnc5eVtvcdrapbMMxcQJAMyJEZA3pam8EfKR+Rppe4meDu27elbjkFRlhqGiC2sEbrMGRSrPJR4Vi0c04ZT13FIz7rrOPI5GJH1q08XYuOFskk5wWDHBAOwAxIn1IrmT7M8Sx/5P+z/AMKY+znL73D3tV0pog4SCdR0dgB+oPoKOCMdVt1tf9+45W1LaRE53IG2+SYqxrlyz0+IV7wlzHz0NH9CquIvqJlQxJJnU8iSSMYGJqvgOAF52JJRUsu8gTOlkEAT6n6UC7Kbt0EklpJMmTkk9zOSfU1Zaexp6/FLfsG0F/3Sfn+FCvzZEUhLh0nztCTPqQTt61Dh9DLrhnXUFCglSSfkT5YiiC0WKhdoUEnsP5zH1MVNeFZGIcQYmJU918iaBuhdRDKUHkQWI8vjVvAqoZtO2mJjT3XtP51gF3Dc3u2ZFq4UmZ0hZ37kiY9Nq57j7rPxDs79TGSzSSSQANvPanHFcUNUPEA7IiKceqp5dzP1iknHcUovMbZgdtRDn3YMnSJ+MCo6/lR2eCzN/Bq+hGoG4siQRLTPl7u9MrPDsEQkEalBE9xG4pJf5hIMlM99KT9QJ7Uz5PxxLC2fDGFjChoLQZZww1RMKACaTReWy3i4txSD/HQZ1Df724P+qO3nVlvij1aWEE5hl8hmIMY2PpsaWXubFWDG4UAdTLSJhYaSR7x/OjOI9pblmLnDOusOwJCDCmAv+IAPPaQYxvXbHS3YWPn/AA81yoKbmDCIWZAY9QJE7wO49fXvW/75bBNo4MyIgbjUCAPX61vgPaq61sG7fS2xZmuKVTLFiSx1qdOpR8pwKXXObO7QXXQ11tTdCgIDiNIDbxtiPSl/CabVhU16B45rvKESY97GNyY/qI2raXQYldXcSBImPSQJBgCuc4t36mlyFJ0qtx5yYABGfd795I7URduSiBS+rpLwxaBsZEjv33orRk0nfId8fQaW2utduA2gyCNMKJ1DBnyjVgldqhzrirrXLmlGwispKr7ukBoOksWD5gzOTQdm4fASV6mcBsGdJ148xlRE948xUrF06SrHw294apUlOnS6nTkEjfOJgmnnGuekJVrGBpyPjgbbpfLC7LPbUAZVUJgllX7wIEDc0xss3dDB7ntHngR6/CuacPbUawzEadUM4bUMXBbImBIOCRggwREG/Yrb2lbVofcgtIVF0iXwBlmGkk7AyMTXO7H000suxnf5tbtFVZhL4XT1A5UbriM71dDBS+kQFJLT0rG8nsfIfDzrnf7x4R4TxBqt23JC27gVGQ4VgM4jOIBI0k5gr+9bDqwW5Oq2LepVOWNwr1agJmF931jaamt/ZaotJhPGF0ti6tprpO4UO0LmGlQ2N87Y3xVvDX7wtM5Uo1xGDq6tITZwQVBGwzApTb4xLT2k0KYBbVcIUiBrYlGmSCh2DDGJo7hv0qKWVdFxBdTKnXGHKqSG6d9oz5b2UbVknV0+BTY5HbcwlomMT1fDzppa5SbVpraJCFtcESdUATuJEdqC4Dn1t0u+A2bXSCUYHSzHy2lFOQZkbRRFy/duWgpdpaY8SAHmGRRq8wDuAQB2rU1yT26UcxSv4K2uOrAqNEQMSomf2Yifxio2i6+LqYIRbMmCSuVIMzPmYqFzgrycPd1g64e4bviB2GnrnIz7u09zsDSzwrqFZuEhwNQ07oxjSyrqHuiN9u+9Mltdt8E5TSy2dH9nS5oGgEOC2DEwAQSRGr4ziSO9SFkW4VRpAGBJOD1dyfPzqu3wa2zqW9rKkbG2SRqiPfMSCBjt9a3xEoFBBBVFWDE9CBcwSO0wCYoNUVUlN2CcbxJmAT/7pVwg0u7m2cxqbRvDEswM7hdiYyKpPNHJGLGSM60JiRP3/KiDzTwwhYoqeJbDzBAQuVeQDMac4qTmm6LR3RTaFnMuBAtXMgsRqXpiApBz5/GaO4S6G4IZaQkwSI6GEQDn7vahQLrKQbiqCYMCJ7REGRsZmrLXJliNY6ciVgYaInLZXMCuhs517BjcQJjxsnb/ABQY+JURv6b0v4t2lSrgQRMs3dhpgepB7VHiFt6BbF1BLAwC4ldUmAVAGfPyNFcPxVu2r6tOogQenYqVgmJggggfnWbDXuGNxoYuqszPJIVZH3QDJdQAw3w38a03Mxa6W1abgIDAghOgjWoBBjA979U9qB4JRYQ6vCa4EKrBYmY0uuoDTku3YiZqrnnFaVDBVfS2SQDGIkQRMho65/jVtDY4yQs27QdaQXCApbQQSrAxu7YwwgxGxzNC8dxD2wUIJKvpDCDMGTPrBUn49zsr5bzJv0JdiqjJiMKTBIGxwZE+lDc05hqbUUHWSczKicAH5ZnGTiuZtuePSitVpphHN+egX1YIrNpTWTJmMwB7oOmM5O3rTnjONDo1tlJt6QYKgwMMQSO8gGZmgLHs2nFsjaik21DIIJ1AkETsPhBPnXoS+zCeAyaCFg53JcIepj95hIOd6SftyPoSSf1K0efXeH1LecFVY2neMkMwbU0ahhQgIA/Y+ND8p4e746vchtKRJZSYCwqrn3gu2NwfjXXWvZK2bN4g3GZbbRkDUTbYEQB3jzoDlXCG6jxplEs9RMSbiAkLIkkSJ2giMzSbpJcWdOzRm3mkJPaIm54fhglgWIzmGwYE+a79pO9dBzRE5fy7hLnv8RcUAhyxAVla5iCOlA46fvF5NW3/AGVuC2X2uR1WyVIABYjQwEyJJImG1elct7X80e+lhXlfABtKI9/abnp0hFj9me5qsXf0s43GouSeRdyb2gezcmQFZuuFWSpwwGNvQeeIr0PkvM/GF1jFsW2HUbhdQJEkFgVDCQQPJvIV5jy7lrX7gtrgmSSdgAJJ7dh+Vek8h4VbKOUWD0CDs8LAkKx7ZgExmjOkxdNyp+gQXF23cC8Vbv8AQfu2tWoDpzbcEZAyV7Uk43n1+R4dhNJVTc33I6ohgNPVgHOYkxTE81a5dRLtiDqLLcQgiUVsMCuoCD+tVbcdf0/4dkyQMrc2JUT0v3nfHzpJPpk9SVL+CjgvaM3tXiWvDuBNOrxNypiNL5Jn1PmauXmvioTIVx+qYJCjSHxEat/KTQ78WjW7huWGRltuysCWWS2WAZVYHeMnE0PycEo1we6wKqTByDnBHkPnUk2pYWDq03py0bvINf5lxEgeLxdstd0gtcYhVg+YEnHmKrt8ZxT6SvG3fLJJEyfIgEHT3FG9lIFl2kaUayV6jOQ1u4o2nJAqg8bcGkrwasCzAFbtwazJnTqYx3OZ2nvTW2sMSl2jfA8QdYHgs+o4BfQCREZg7elN7N94B1WrQZZGlSe5BJc6jsO3mppNwXEWyyhrkBZI0KzkmdlAIkxjftTW3edjpsotvTGbvXclsiFwi7bwx2zXQ1aoRUgbmPGKyXh41k+Lqy1wzLACZ06Yxvv9KWXlZSDb0x06zOCFgL3g4JiR3xUfBta9RucMxkk9a5JnfGxJzTGwLagsUViWXqgbKFIyT2jbuG2ocYFWclJZrVpVW+BLHpRxpKk98gFhMQJjz7Uv5zb1Iy+KNwyqSOqCwKiPwn9WKL422oHTdtibrspEFNPT0zPU+0xgSc1RxNpNLuqqjDUdWtW1DqJjSx3OYimQGK24pDbsW9PggQ1y6sszTImJjAnHr6Zlzr7Mxtjh2vO0EN4kDy0xAGTmflQVyHFsSB+j0sT20s0n90iPOjORsjcXYZ1BRrqaljAVm0R8p/CttyDc3g9I9mOTE2rF1teuLbsSBBVVYaR5AtBO/uCuxVZt6ZiZ+IldMj4VRwvChAFUQqgAAdgMAUcMLU3XRW2KeD5Y1tSNeoaVjphpVYYsQYaSJwFjPyXH2StE91hUUQFldAEFSQTOMme3zrpNeCPSoqKFDxbQm5py1WQ+I7KoBZiInSss24PYfgK8d5cl2/dW4NZRJGpswId9JYDLGST33O23vlwUH9iX3QAFPTpAAWGwQAAAPkKaLonJWeS8FfRHJum5ogEBQxMzJGNh0+VdDwGi5ZNxRoljhzcZjA7a9s5gRsu8xV/sfy6254gZlHQK4JDKAbi6gR6jIMg4BqjnXC8ZauFQLDo56XvSAJ+7M9MnMHGTECjqNbgwjccfkA8t4oPxQNviCqEEeBpuW9cIZ6QvhzOflVnGNxSIW8aYAMPbDkRldJIneNzRvLeD41Ea3dFm3bAwtrPvTMydon4k4pfzG7ftKyi4LirjTct6tOkasMTjtue1Rk6Zx62otyjle9YJJxt254li+logpcGpVdfcAJETsdXaNzUuU3F+xoyIEU6jplmAyZkkyZ+P0qKc0vMHe9wsOqM4eLi6iSupeqV6goEjsB8KLtKEsKBZ8ECYt69UQT96MzvtTLg6NNNcuwM8Wrhdaahhv0TgnCkwReAOzHZ+1DDmXCqLK+ORpcuddq4DkMMxIGT2Jmi7vB2yDrXwwNWWPTlSk67cqADHvKu+9Xryx9FsaA8KokKHBgIMETIwe/0qdUso6PhizgQRdUrcW0IPVqC56TJLEDEH6mjW4hUA8ADiXaQWyFAUkSR7zzJgkqCASZxS/CsuolesIT+rqMEt6CnvCWCEJEIujrMHoZCdXcsSQRgb6dorqbJRRy/HcvJ1ErZN1iZOuwMnJaNQER6DetNw1h7nXHiALIJielYgHpPbHpRPMPF4gD7HaPhqSDcYpqc4MaWwqjcDJyZPYDrynmJwEP0sfypWIHXeHS/bS3ck6MgBlDljIIAGAIG8QoA9ATn9huE+z+N+kBZSUGqZaG0AAiTJA9Izil/Acm4tSTxJNu1HVBtSxnCgIJM5gbY9K6/lPAPxBW5d/wANIFtDmYiPiBAz3IHYVJyqoxyzohBTTnPCPGm7V1HsL7NHjLh69C2dLMQJJJYlFWcDKkydgDg0P7d8B4PH3hEB28UfC4NX/cTXaf2Q8NFniH/Wuon7iEn8bgrovBypZO9yTNEkYqtF2q9qkVKrY3rQFXKKwrWMD3U+FD3ODO+r6UeUxUAZFExy3K/ZtrHEXbq3ARcB6dMaZcPE6oIx5TTR7BZSCAQRBBGDR626zw6DzyZY4OF55yXibel+GYnwphRlgrZ0zuyfsmYk4NIbfM+Nuho4O3dUyDhoz5hboHw/CvUylJ+P5KNRu2YS7/tf0Yfn9Y3pHjjKHe2fm59f3OK4nmHMXUo3AJpIgjS23/20Z4rmzb8WyyPkNbTJkEnAJO4zBJ75pzxXPFS25a2FuWxqe2zadSDLG2xkaoyAd9pO9CpxS8QVvWXnQdUe6U/RlRqGdzMHKmd6O5NWkDY4umV8M9q8GNsyckowMgMcgow1bH1FLeM9mbEsVQrA1DQYgwTjy27flV97k9u6qF2KXEgalw0woLAjvjz/AJAXmFzibSAi6l1f27Y1mezGBO9JGugu+xTyU67VvVnVg/vROe9MuVcxe/aVHbpUMYGJ62AB9ABt37zWVldDIIeWmK3UVelc4AEQjaQNvI5799810htAVuspZDo57iU8bixbcnQr6QBjEST8T3Pl5V01poAiBgQBsB5D0H5VlZUNLmTOvxOFFL0OR/tJ4VWsPcKjWoUBoEgB1xO/3j3px/ZtbA5dZgAajcZiPvHWRJ8zAA+AArKyujo4uzrrCzUnrKylHIzW5rKysY2oqBG9ZWUTERWMKysrGB2FDsMVlZQAxVz7lyXbbBhsrQRuIEx8D5GvKFvNw91GssUJIiDtqiY+uxwe4NZWVN41KR0RzpSvpnf8tv8A2nhrd1wA7EzpECVaJAMxIGYx6Cq+N4MOkEnttHb5VlZWlhkU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402" name="AutoShape 10" descr="data:image/jpeg;base64,/9j/4AAQSkZJRgABAQAAAQABAAD/2wCEAAkGBhQRERUUEhMWFBUVFxwXGBcXGBgcHBgYFxsaGBcYGB8YHCYeHSAjGhgeIC8gIycpLCwsFyAxNTAqNSorLCkBCQoKDgwOGg8PGi4lHyAqNCktKSotLC0sKTUsLCwvKSwqKSopLCksLCwsKSksKSkwLCwsLCwsLCksLCksLCwsLP/AABEIAIQAsAMBIgACEQEDEQH/xAAbAAACAgMBAAAAAAAAAAAAAAAEBQIDAAEGB//EAEEQAAIBAwIEAwUEBwYGAwAAAAECEQADIRIxBAUiQRNRYQYycYGRFEKhwSNSYpKx0fAHFTNTgqIWQ3Ky0uEkk/H/xAAZAQADAQEBAAAAAAAAAAAAAAABAgMABAX/xAAqEQACAgEEAAUCBwAAAAAAAAAAAQIRIQMSMUEEMlFhcSKBE5Gh0eHw8f/aAAwDAQACEQMRAD8AFQRVy0OGqavUixcKmzwCTsBOASfkBmoK9TVqUJfaAkaiQs50iTHeAcE+neuy4f2DVgCLzEESCFQgzkEGdu/zrig9dh7J+1KWrZtXm0hfcYhj0ndMDscj0YeVNGuxZX0XX/YKEYrcZnAJAIQAsBgSMidq5NTNejf8X8L/AJw/df8A8a4TmzWzfc2m1Izahgj3skZA2JNGSXQIt9g1SFRBrYNIUJVoVutCsYytVsmo6qwDCajWy1RmsY0rzMdjB9D/AEaaco9nLnFKzKVVFxqYN1HuBHl5/KhOAsJcuBblwW03ZiYx5L6nb0ye1eg8LznhVARL1lUUQF8RRt8TTxQjdHLp7BXiJ12x5SH+sRSHm3LzYfQXVm3IXV0+WqRud47Dfeuw9pfbNVXRw7Kzn74IIQeY7FvTtuewPAu/85MySckknJPeTvRdAVkSaHu1azVUzUoxTq+NX8PYZ50KzRvGY9aDtJpELgDYdgPIURw/EsjB0JVlyGUwQf63Gx71hgscvu/5Vz905+GPwqoH+v4/yrrOA/tAAQC9bYt3KAQ3kYLDSfQY8o2pTz7m1jiDrS3cS4dyQkOP24Y9Ufe+R7QWl0BWKTdI7Ej0E/Wpi+cYbeNv/wA/9Vi1ir+Hz+J+mPrSDBSvUw1VCrAKxiwGpCoLUxWMSJowcnvf5L/SgiMf1/W1dkfbi3n9Hczt7ny+9TJLsDbRyXFcI9uNaMs7SImImPqPrQxFNuf84+03AwBVVXSAY+JOCRnH0pUxoMKIitM9Y34VA0pjZeoNcqLUHxdxhsYogCWaq2eqgD3M0Zyy1YZp4i6UQfdVWLN8wpCj1yfhvRQAJ7tVG7XoH/FvBWbYFpdWn3UVGGf9YAnzZiT6GuO517SXeJJ1HQh+4kx/qO7/ADx6CnpLsWw/hBy516jdtNsZYmD5ggEH4/hSnjeHRG/R3VuqdiAQw/6gcD5Ej4bUH/X8qhbPU/xH/aKVux6CQamBUbFssQFBYnYAEk/AURe4K5bE3LboJiWVlE+Ukb+lAJpKvYQxH/Sfqo/MUq5jz77IoYWFvlyUVX1EAgap6SGOxwCPWlaf2i+J4avwltHkh3R3lh2Ggyoj1J2O00dorkkdYD/XxrouVXeCNtfHUh8ho8TPkwjb+c1zVi8HVWGzAEfAiauFC6GqxnzYWNY+zklCuQdWGB/a8x+dCCpry+6RItORvOkxBEg/TNVhsVmZEqypcPeVXUuupQcr5jy+sfSjeL5lYZCqcMEYiNWqYzk/GMfOsYXGoE1jGp2uGd50I7RvpUmO+aAQ3lFnh2JPEXNI2CjVJ/aJAwB2Hx8hNnOfsar+g1O576m0oPMzufIDHr5qL1tlMMCp8iCDnbBqlmo2LRpzQ3E2/X5UXYZNQ8Qtp76I1H0EkAfEzHlRHM73DOoHD2riEGSXaQRERGo9yPx861GsWPSziOaaXZdO3ed/wpg7iY70nI/+SfifP9UVPUbVUdPh4Rle5XSJtzUfq/iP5U/5VyA3gGa5bsoQDLupaD5KG/iRSLijCsPT1/M+lWWQNK4HujsPKjBvdTd/oDWjHYpRVfexlZ4AuYUrPq6L9NRE/KtWLCI7C8jnP/LuKD7o/ZZT9RTF38TLY9SoUYx90fj5Zoe1walnBYAA4KiZMAmRgREZkmZxsS1kATiRbn9HrA8rmgn6pg/QVd/fN2NJv3IiNPiGCNoIJzW+G4EAOCmotcYKQXB3xidMY7/XarbfiqpXWUHdW0keo2NDcGhNzK5pQNpd0nTdS2xDG06kEiOrBCmR2wcE1wPBcsuM0pbcqCROkiAOxJxMdq9MThRksWEeS6h8+oRRl/mFnhxbW5atsXtlgzhiRkiQArA57GnjInqbYrdJ0iXLb9oWEVlu+IEEnUmkN8I2+db8ZTsR9RV3Ce0/BqOqxZunABKMkHuei1+FHe1l0famWSqAKQFUESZB3K/xrMGnqwn5XZRwvEXD0pdKgDY3Coie0sBudqnc5eVtvcdrapbMMxcQJAMyJEZA3pam8EfKR+Rppe4meDu27elbjkFRlhqGiC2sEbrMGRSrPJR4Vi0c04ZT13FIz7rrOPI5GJH1q08XYuOFskk5wWDHBAOwAxIn1IrmT7M8Sx/5P+z/AMKY+znL73D3tV0pog4SCdR0dgB+oPoKOCMdVt1tf9+45W1LaRE53IG2+SYqxrlyz0+IV7wlzHz0NH9CquIvqJlQxJJnU8iSSMYGJqvgOAF52JJRUsu8gTOlkEAT6n6UC7Kbt0EklpJMmTkk9zOSfU1Zaexp6/FLfsG0F/3Sfn+FCvzZEUhLh0nztCTPqQTt61Dh9DLrhnXUFCglSSfkT5YiiC0WKhdoUEnsP5zH1MVNeFZGIcQYmJU918iaBuhdRDKUHkQWI8vjVvAqoZtO2mJjT3XtP51gF3Dc3u2ZFq4UmZ0hZ37kiY9Nq57j7rPxDs79TGSzSSSQANvPanHFcUNUPEA7IiKceqp5dzP1iknHcUovMbZgdtRDn3YMnSJ+MCo6/lR2eCzN/Bq+hGoG4siQRLTPl7u9MrPDsEQkEalBE9xG4pJf5hIMlM99KT9QJ7Uz5PxxLC2fDGFjChoLQZZww1RMKACaTReWy3i4txSD/HQZ1Df724P+qO3nVlvij1aWEE5hl8hmIMY2PpsaWXubFWDG4UAdTLSJhYaSR7x/OjOI9pblmLnDOusOwJCDCmAv+IAPPaQYxvXbHS3YWPn/AA81yoKbmDCIWZAY9QJE7wO49fXvW/75bBNo4MyIgbjUCAPX61vgPaq61sG7fS2xZmuKVTLFiSx1qdOpR8pwKXXObO7QXXQ11tTdCgIDiNIDbxtiPSl/CabVhU16B45rvKESY97GNyY/qI2raXQYldXcSBImPSQJBgCuc4t36mlyFJ0qtx5yYABGfd795I7URduSiBS+rpLwxaBsZEjv33orRk0nfId8fQaW2utduA2gyCNMKJ1DBnyjVgldqhzrirrXLmlGwispKr7ukBoOksWD5gzOTQdm4fASV6mcBsGdJ148xlRE948xUrF06SrHw294apUlOnS6nTkEjfOJgmnnGuekJVrGBpyPjgbbpfLC7LPbUAZVUJgllX7wIEDc0xss3dDB7ntHngR6/CuacPbUawzEadUM4bUMXBbImBIOCRggwREG/Yrb2lbVofcgtIVF0iXwBlmGkk7AyMTXO7H000suxnf5tbtFVZhL4XT1A5UbriM71dDBS+kQFJLT0rG8nsfIfDzrnf7x4R4TxBqt23JC27gVGQ4VgM4jOIBI0k5gr+9bDqwW5Oq2LepVOWNwr1agJmF931jaamt/ZaotJhPGF0ti6tprpO4UO0LmGlQ2N87Y3xVvDX7wtM5Uo1xGDq6tITZwQVBGwzApTb4xLT2k0KYBbVcIUiBrYlGmSCh2DDGJo7hv0qKWVdFxBdTKnXGHKqSG6d9oz5b2UbVknV0+BTY5HbcwlomMT1fDzppa5SbVpraJCFtcESdUATuJEdqC4Dn1t0u+A2bXSCUYHSzHy2lFOQZkbRRFy/duWgpdpaY8SAHmGRRq8wDuAQB2rU1yT26UcxSv4K2uOrAqNEQMSomf2Yifxio2i6+LqYIRbMmCSuVIMzPmYqFzgrycPd1g64e4bviB2GnrnIz7u09zsDSzwrqFZuEhwNQ07oxjSyrqHuiN9u+9Mltdt8E5TSy2dH9nS5oGgEOC2DEwAQSRGr4ziSO9SFkW4VRpAGBJOD1dyfPzqu3wa2zqW9rKkbG2SRqiPfMSCBjt9a3xEoFBBBVFWDE9CBcwSO0wCYoNUVUlN2CcbxJmAT/7pVwg0u7m2cxqbRvDEswM7hdiYyKpPNHJGLGSM60JiRP3/KiDzTwwhYoqeJbDzBAQuVeQDMac4qTmm6LR3RTaFnMuBAtXMgsRqXpiApBz5/GaO4S6G4IZaQkwSI6GEQDn7vahQLrKQbiqCYMCJ7REGRsZmrLXJliNY6ciVgYaInLZXMCuhs517BjcQJjxsnb/ABQY+JURv6b0v4t2lSrgQRMs3dhpgepB7VHiFt6BbF1BLAwC4ldUmAVAGfPyNFcPxVu2r6tOogQenYqVgmJggggfnWbDXuGNxoYuqszPJIVZH3QDJdQAw3w38a03Mxa6W1abgIDAghOgjWoBBjA979U9qB4JRYQ6vCa4EKrBYmY0uuoDTku3YiZqrnnFaVDBVfS2SQDGIkQRMho65/jVtDY4yQs27QdaQXCApbQQSrAxu7YwwgxGxzNC8dxD2wUIJKvpDCDMGTPrBUn49zsr5bzJv0JdiqjJiMKTBIGxwZE+lDc05hqbUUHWSczKicAH5ZnGTiuZtuePSitVpphHN+egX1YIrNpTWTJmMwB7oOmM5O3rTnjONDo1tlJt6QYKgwMMQSO8gGZmgLHs2nFsjaik21DIIJ1AkETsPhBPnXoS+zCeAyaCFg53JcIepj95hIOd6SftyPoSSf1K0efXeH1LecFVY2neMkMwbU0ahhQgIA/Y+ND8p4e746vchtKRJZSYCwqrn3gu2NwfjXXWvZK2bN4g3GZbbRkDUTbYEQB3jzoDlXCG6jxplEs9RMSbiAkLIkkSJ2giMzSbpJcWdOzRm3mkJPaIm54fhglgWIzmGwYE+a79pO9dBzRE5fy7hLnv8RcUAhyxAVla5iCOlA46fvF5NW3/AGVuC2X2uR1WyVIABYjQwEyJJImG1elct7X80e+lhXlfABtKI9/abnp0hFj9me5qsXf0s43GouSeRdyb2gezcmQFZuuFWSpwwGNvQeeIr0PkvM/GF1jFsW2HUbhdQJEkFgVDCQQPJvIV5jy7lrX7gtrgmSSdgAJJ7dh+Vek8h4VbKOUWD0CDs8LAkKx7ZgExmjOkxdNyp+gQXF23cC8Vbv8AQfu2tWoDpzbcEZAyV7Uk43n1+R4dhNJVTc33I6ohgNPVgHOYkxTE81a5dRLtiDqLLcQgiUVsMCuoCD+tVbcdf0/4dkyQMrc2JUT0v3nfHzpJPpk9SVL+CjgvaM3tXiWvDuBNOrxNypiNL5Jn1PmauXmvioTIVx+qYJCjSHxEat/KTQ78WjW7huWGRltuysCWWS2WAZVYHeMnE0PycEo1we6wKqTByDnBHkPnUk2pYWDq03py0bvINf5lxEgeLxdstd0gtcYhVg+YEnHmKrt8ZxT6SvG3fLJJEyfIgEHT3FG9lIFl2kaUayV6jOQ1u4o2nJAqg8bcGkrwasCzAFbtwazJnTqYx3OZ2nvTW2sMSl2jfA8QdYHgs+o4BfQCREZg7elN7N94B1WrQZZGlSe5BJc6jsO3mppNwXEWyyhrkBZI0KzkmdlAIkxjftTW3edjpsotvTGbvXclsiFwi7bwx2zXQ1aoRUgbmPGKyXh41k+Lqy1wzLACZ06Yxvv9KWXlZSDb0x06zOCFgL3g4JiR3xUfBta9RucMxkk9a5JnfGxJzTGwLagsUViWXqgbKFIyT2jbuG2ocYFWclJZrVpVW+BLHpRxpKk98gFhMQJjz7Uv5zb1Iy+KNwyqSOqCwKiPwn9WKL422oHTdtibrspEFNPT0zPU+0xgSc1RxNpNLuqqjDUdWtW1DqJjSx3OYimQGK24pDbsW9PggQ1y6sszTImJjAnHr6Zlzr7Mxtjh2vO0EN4kDy0xAGTmflQVyHFsSB+j0sT20s0n90iPOjORsjcXYZ1BRrqaljAVm0R8p/CttyDc3g9I9mOTE2rF1teuLbsSBBVVYaR5AtBO/uCuxVZt6ZiZ+IldMj4VRwvChAFUQqgAAdgMAUcMLU3XRW2KeD5Y1tSNeoaVjphpVYYsQYaSJwFjPyXH2StE91hUUQFldAEFSQTOMme3zrpNeCPSoqKFDxbQm5py1WQ+I7KoBZiInSss24PYfgK8d5cl2/dW4NZRJGpswId9JYDLGST33O23vlwUH9iX3QAFPTpAAWGwQAAAPkKaLonJWeS8FfRHJum5ogEBQxMzJGNh0+VdDwGi5ZNxRoljhzcZjA7a9s5gRsu8xV/sfy6254gZlHQK4JDKAbi6gR6jIMg4BqjnXC8ZauFQLDo56XvSAJ+7M9MnMHGTECjqNbgwjccfkA8t4oPxQNviCqEEeBpuW9cIZ6QvhzOflVnGNxSIW8aYAMPbDkRldJIneNzRvLeD41Ea3dFm3bAwtrPvTMydon4k4pfzG7ftKyi4LirjTct6tOkasMTjtue1Rk6Zx62otyjle9YJJxt254li+logpcGpVdfcAJETsdXaNzUuU3F+xoyIEU6jplmAyZkkyZ+P0qKc0vMHe9wsOqM4eLi6iSupeqV6goEjsB8KLtKEsKBZ8ECYt69UQT96MzvtTLg6NNNcuwM8Wrhdaahhv0TgnCkwReAOzHZ+1DDmXCqLK+ORpcuddq4DkMMxIGT2Jmi7vB2yDrXwwNWWPTlSk67cqADHvKu+9Xryx9FsaA8KokKHBgIMETIwe/0qdUso6PhizgQRdUrcW0IPVqC56TJLEDEH6mjW4hUA8ADiXaQWyFAUkSR7zzJgkqCASZxS/CsuolesIT+rqMEt6CnvCWCEJEIujrMHoZCdXcsSQRgb6dorqbJRRy/HcvJ1ErZN1iZOuwMnJaNQER6DetNw1h7nXHiALIJielYgHpPbHpRPMPF4gD7HaPhqSDcYpqc4MaWwqjcDJyZPYDrynmJwEP0sfypWIHXeHS/bS3ck6MgBlDljIIAGAIG8QoA9ATn9huE+z+N+kBZSUGqZaG0AAiTJA9Izil/Acm4tSTxJNu1HVBtSxnCgIJM5gbY9K6/lPAPxBW5d/wANIFtDmYiPiBAz3IHYVJyqoxyzohBTTnPCPGm7V1HsL7NHjLh69C2dLMQJJJYlFWcDKkydgDg0P7d8B4PH3hEB28UfC4NX/cTXaf2Q8NFniH/Wuon7iEn8bgrovBypZO9yTNEkYqtF2q9qkVKrY3rQFXKKwrWMD3U+FD3ODO+r6UeUxUAZFExy3K/ZtrHEXbq3ARcB6dMaZcPE6oIx5TTR7BZSCAQRBBGDR626zw6DzyZY4OF55yXibel+GYnwphRlgrZ0zuyfsmYk4NIbfM+Nuho4O3dUyDhoz5hboHw/CvUylJ+P5KNRu2YS7/tf0Yfn9Y3pHjjKHe2fm59f3OK4nmHMXUo3AJpIgjS23/20Z4rmzb8WyyPkNbTJkEnAJO4zBJ75pzxXPFS25a2FuWxqe2zadSDLG2xkaoyAd9pO9CpxS8QVvWXnQdUe6U/RlRqGdzMHKmd6O5NWkDY4umV8M9q8GNsyckowMgMcgow1bH1FLeM9mbEsVQrA1DQYgwTjy27flV97k9u6qF2KXEgalw0woLAjvjz/AJAXmFzibSAi6l1f27Y1mezGBO9JGugu+xTyU67VvVnVg/vROe9MuVcxe/aVHbpUMYGJ62AB9ABt37zWVldDIIeWmK3UVelc4AEQjaQNvI5799810htAVuspZDo57iU8bixbcnQr6QBjEST8T3Pl5V01poAiBgQBsB5D0H5VlZUNLmTOvxOFFL0OR/tJ4VWsPcKjWoUBoEgB1xO/3j3px/ZtbA5dZgAajcZiPvHWRJ8zAA+AArKyujo4uzrrCzUnrKylHIzW5rKysY2oqBG9ZWUTERWMKysrGB2FDsMVlZQAxVz7lyXbbBhsrQRuIEx8D5GvKFvNw91GssUJIiDtqiY+uxwe4NZWVN41KR0RzpSvpnf8tv8A2nhrd1wA7EzpECVaJAMxIGYx6Cq+N4MOkEnttHb5VlZWlhkU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406" name="AutoShape 14" descr="data:image/jpeg;base64,/9j/4AAQSkZJRgABAQAAAQABAAD/2wCEAAkGBhQSEBQUEhQVFRQUFRQVFBUVFRQUFBQUFBQWFRQXFRQXHCYeFxkkGRQUHy8gJCcpLCwsFR4xNTAqNSYrLCkBCQoKDgwOGg8PGiwlHCQsKSwsKSwsLCwsLCwpLCwpLCwpKSwsLCwsLCwsLCwsLCwpLCwsLCwsKSwsLCwsLCwsKf/AABEIAMABBgMBIgACEQEDEQH/xAAcAAACAwEBAQEAAAAAAAAAAAAEBQIDBgEABwj/xABHEAABAwIDBAYHBAcGBgMAAAABAAIRAyEEEjEFBkFREyJhcYGRMkKSobHB0RQjUvAHM1Oi0uHxFmJygsLiFSRDY7KzF3OT/8QAGgEAAgMBAQAAAAAAAAAAAAAAAgMBBAUABv/EAC8RAAICAQMCBAUEAgMAAAAAAAABAhEDBBIhMVETIkGhFGGRsfAycdHhBYEzQlL/2gAMAwEAAhEDEQA/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/u41zS3K4lpMObqOUjh2+C1TgBqQilwxceUDdGuhi9ja2QTHAoOljHZj2Wjtj+vkoVskNFNSa1AM2gS6MtiW3nQTB96LwQudJzOnuzEfH4KeUQFNozAAJPYJJT7Y26bqhzVQWM5aOd9B2pZg8Q6k8PZGZsxNxcEG3ivo2HfLGk8Wg+YULllfPNwXB6hh2saGsAa0aAJVtvemjhC0Vy5uecpDS4GInTT0hqj/APiVPpOj6Sn0n4M7c/szKxH6WaE0KLvw1XD2mT/oXJKUlEqRXPITtbfrCVmBrK1utmD6T7kjqkHL1SDeUlZtWh+1Z7x8QsLlEBX0mq8sCXqxyltVJG/o46l+0Z7QTXB0g/0SHdxBWD2dSkr67u1ssUqIkdZwBd8h5fFWYYElbYqeUTuwRCrOHWpxOEBFgldbCwhnjrodGdinoVIUkaaK4KSr0NTBm0lcygiGUUTSoIlGyHIHpYZF0sKiqGGRIpBWY4l6iXMqpYUQuuwoV4XkxwVUL3MVYrCQltWin+IbKW1aSzckNrLeKdrkUPpKp1JMn0VS6ikMspi801A0kwNFQdQS2w0xeaaXYprptYjUHTzTPGYgNtqSLJVUxB0dfmQlykOghfiKt+S8p1WyZB815I3FpLg+Ztxrh6Jy6ejae9FUtt1QPSJA4G6XALzVqGSaBu8ry2HXsfh/VUVNsGSW8bnvPy08knBV1RkEdoB8xKJRRDkxsdskgWFgRbha3yKKwm3XsByxeTJvE3SFjldmRbURuY9xG8VVzAJixmLSvsO1cW9mzHPp2eKDIP4Za0F08IBJ8F8FY5forZADsLRBEg0aYINwQaYkEJc4pdBWST4bPjmGwgZ1pzO1kGQ08weLu3+q3O3Cauy8O+trNJzydYIczMe8OB8U4buNhRUDshgXDMxyaz6PEdkwrt7dmurYOrTYJcQ3KLAdV7XfAFIp9X3G5M8ZOO1dD5rtHCYXLmpVTn0yRqMzr5hYdUMt2lU4PCNgdZt+ZEiFazcXEuEhjfbaiBuRiGwXNaJIA6wNzoLK/wCLCVJNAU0+TQbt7OZUyEQRJc4QJDWwADxEnhyk8F9Aw+iyu6ez20qcH0zc/nu+fNaqkrcOxVm75LUPXoSiF5G1YsUVKCgKKY1qSrZRuq8ocjk+CinQRtLDwrGUwFNOjBIBys8vLy4SjAPEqJeqqtRVOqJE5UGo2WVHIeo1efVEKttS8c1Tk03Q+MaK301S5iLqiAqWUyZgJEl6DlLiyqmBPYobUrM9W1lRicSGa8oS+rV6QnKJgSbjQalVpP0Q+MLe4XYx4J5kcj744FLS66Y4p8+Ol7hAuppE5UXsa4KKlWNAvKXV4gzaCDaLzaO5eS+GMPlcSrqFCXtB0JA8CQE6wm6WIeDFOIPrEN8p1RmG3JxOZpytgEGc3Jw7NVpeLFepm7O5Ju5g6PpesWZsnpNme6FD+z9Mn1vMfRamnsfFZQyOpObLeJiJ0UWbsYk+p7nfRU/Gn/6L+3CrujO0t26XHP7X8kv2xs5tJ4a2YyzeDxI+S3+G3WrTdkdpDoB7eqqto7qUy3pKzMQMrbu6tNgEzo5pPFWsWXjzMqZ1jbqFHzem26/RWwj/AMtQ/wDppf8AravnmE3BY+m7LTqtLmw11R+aDMggMpdgnSxIW92RWDKNGk+1RtKm0gg6tYAb+CPJlg0nZn5IvoNRqvRdcaV0G6ZGnX7lcEZUiuaYAgU2vB4yXOafgES6nPgqThnfaC+2U0g3tzB5OnKCiSnTxpS4R1mfwwgp9hmmAk+Ep3vZNmOIgD3hW4sEKXlEFdlOIIVFFik5RaULXJNlwXJUKblJzERBx7lXnEKRpKl1IoWSis1LqD3CB8fNedTKprNNvzxKrZGOiV16iicXcdiqqFUPCozdFqKTGWKxzXN5dnNUUNqhjTxKAehagSXkle6+RkcMar0PbQxGdxKDcbADW86c0R0fbz9yqexVJt3yXIpJUCuYh6zEeaaHrU1Vk+SxHoLHsM/RdRFWgeS8pUg6NH/bRn7N/tNXBvu2P1TvbakI2U84Y13BrWi1pFucEnildOHNt+fzdRcl1I+B07TrmnT59TZs34af+mfbH0Vh30bH6s+0PosTSEH8hSqYho4t9oaqVkmujBehwdvdmyZvu0/9M+1/tQu096aVai9lSjmYWklucict4kAHgspTribOb5heDpa6IPVdYGeBR+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/EXH3K+hg6dsrWoH/kl0UfcnwUlbfsHu2tSHrg90u+AVFXbLfVa89zT84UgwcIXi1Q9fkfRIHZD5gx2gTpTf45R81H7S/8AZnxc0IzKugIfi876fY7bDsBjE1OFP98fREMx9TjTHt/7VavF45jzC74jU9/Yjyei+/8AJ77c/wDZ/vD6KQxx403fun5rgqt/E3zCk1w5jzCas+fv7EcdjxxYOrXDw+ih0jD2d4I+SvyrxpJu/O10T/1/ZFoFFFp0IXnYBE06ACvhHjxPIrmkgvEa6Cars5A19kTOmi0xYh3ME8EjNp9nKY2OokjNjZPKB87KirgSAtT9mBCoq0IWblwzXJYhqvQzD6BnRD1aS1DqIKHxOFHEKlJNdUWY6j5GTqsK6nFbCN5LyXu+RbWRGawW8tCq/omudxygyGOI5czA4hcxG99CnV6JznAgwXAdRp7Tr32MJHsndR1PEte5wLGEObGpINpHDtXtobmOfXc5r2hjyXGZzNk9a3G5sn7MO6m+KGTbrhDrb+2MNSe1tcGoSJgNa4hp4kkiJQW0qeBZRZWyZm1JyBubMedswiOPJS29umcQ9r6bg0hrWEOkyGiAQR2K/GboB+Fp02uGajnMu0cXmXWGl9NV0Hjio+Z/MRLfb4ObEwGFxLM1OmIBggzmaeRvy8E42bsukyYY0EFwmL6kaoHdjYv2Wm/M4EvILjo0ACwE95upVtutBeGCbkgmQ2/LmhncpNQbaCV1z1HuFa1rR6IHMofGbUGVwZBMOv2xwCSDE5nfeEzE8Z5Wb6qFxu1mMcGx6cxJvbt8VMcLbIcV1Y22LtAioCHG4gzcSGibm0p6dsn9ozl6i+d0a2Z7v8Ijjq0TF+aYUKDiS/k6TbnKPJjSYtxU+aNw3a//AHGx/kUcRtduQ/fCYsBz8AsZhmkCZEA3nuRgEuH+MT4kR7iVCh5gfBXb2DnYoudLnEye08Rp5p3V6YMa/OA1wBDYEiAL5uJKzT6RFTLyPyWyxTQaTQNGtHllan2qsXl4cULKO03ucW5nag682i3dqnGzQXOEyeN0gwFKarh2t8BkErW7KowJ8At3TxVcGVn/AFUWOUQVKubqkFWmxIU6n1UuxNJNB6KHr0/cukuDhBWshqmgTjF4KbjlKWGl2XA6w5do5iFUmmOxsHbj3B/Aw3jxuEz2LWLnOu7LYgZibjW/JI67RmI5yPgnmwhYdrZ83uVGTcencuzS2X8h4Zk3PdaFIEqbbhSAWgsUnzuM0jnQztUUVVlSdVCTSVkosYbIbEPgq0BcdTuUvUOeTGlFEx4YPSAcrX4Ky5SZBlFZ0rS4YZIPxeoUpu+DP4vAgHiO4leR+LddeWNlhGMmky9DLLafJm740ybB3kOHiq8ZvcwiIPjHfzXzF+KfNnEdxUzXcQJJJ5yZK0PgIlz4mR9Jp7yNiQ491zp/RF/20psbeS48CDp3hfKKdN2t+K4KRB4qfgIN8sF6qXY+m/8AH21WkveRGgyuy+zF/wA3QlLaYL3QbACDxJnhyWB6N3Iomk58QJTVpoxXDB+Jk/Q2lbaER1vVPI8R2lJdoYqajDOnuSWH9q4SeKdjxKInJlcjbbsjpK4GocD+60StazDBtN4vME3PGCsLugXZ2QYMuHgS0fNabGuqNbU6zoyMOrolxus3VxvJV/ll3TvyWM6mBhpFrtkGOKspxmykXJpuB56D6pRsoVKzCc75GlyfmmmHBFVwdctFIi/KCR+eSr1tbTY58oN2gwMqu4GflHzWmw5DpEaQL8RlYsnjMORiWkmxJJ8KjxfyC1dLEtDn3EAt4j8LfmIRJ0lyZ+flL87CvZjIq1DyMeRj5DzWswjYYFlcI5vSPy+s6Se0kn5gf5VrmCAF6fTqooy8ruQJiHXQ+Zdxj+sUKKi6b5BSHVM9UeC7VFlUw/djuCuebKx6EC+paRwNh9EDicOcwIu4N9ocQfBH1xKHfeOH1j+SpzdOhyXqZjHiHiLTPgbLRbDHUHd8HO+qV7UI6SSAbEHt5d3OUx2HXEBvIWnW7nKjlqy1K3jHlHTxKsQFevkMjsnuuiaGKDu/86K5p9TB1jfD+5RcHVly5lUlxXXFMAjKreeStIUS1Vs0HJUSioNXRqF0lR4/nks/aotV3QQFWbfiuq0sJXl5+WKbdpMsLJSPzqNgNlTfsJoul9feEUny/NEkABoNhE6kc1CvvjSLpaagHawfxrdWHPJWjQllwx4Y3p7Ntoi6WyGkQQkVXfSiQMvSAxfqN17OurBvzSyR95m55GxHtqPhs3Y5Z8HcZDZ2QGAChOg63hCHwe+1FoIf0h5QxvzevVN7sK5xMVfYZ/GmLDlT5QDy4muGEPoG3ig8VQILe9dZvXhx+1P+Rv8AGuVd6MM7hVt/cb/Gmxx5E+gqU8b9TS7nNb0wkwGjMecSJj3LQbaxoc17aYLiWtAhpkxyt2LA7L3swlN+d/2g2jK2nTA1m5NSeSb1f0n4VjIoUqgJmXPY0wecB9z2kqhn02WWVSjBv6UWMWoxxhTkPMFs2s2lDzkbMm9x5WFjrdGN2mMxykucQJedLaABYV36RGOHXdVdEx92wXI7HruH35wrRf7QXH/t0wP/AGSjWiyu3NfQNavEqSZv/tJNzrPG/afBW/auA/n2fkrCf/JGG4Nrewyf/NajcrbdHGuqdGHgU8k5w0SX5oiHH8JnvUPTPEt8lwhbzRm9sWbDYl6kc3Dy1WyqVwGys3sKiOnJ5aJ5tKwW1gfksy8y89CzFYiTKHFRcqOUWqvkycjYYxrS2gOjywZ5plSqggdw94WfpJhh3oseo5pkTxdgnEi/55IKs3imQpzcqp1JRqItqwYSSEmLw2bh+YVDKBZB8j2gu+qdOoiV1tEEQVj+I1KmWvFSVALNoSReDoZ/N1yqC2SzT1m8W9o7F6vg8jiYlhEOHEDm3tGqhTrFrwCeEsfwcOHuldJeW3yvdBKusRpgdpggBx4DrcPHkUxCzeIoG7mC/rM4HtaPkiNl7WsGnmdTpaw7pV3T65wqOV2vSX8lfJgtb4fQdlRK4HAqLmrSnO1ceSodK6AFUWkKTeZVWGTzVKJJ57gF5cXkmU5N2q+n9kn5O3yaJpEcc/8AoWchaHfFsCiOyp/oWcY66v6X/hj+epY1iSzSS+X2RMBdDVOQmtLB0m0Q9xzPc0ua2ctm6i1+BumymoiIwcugpDVIMUzUl1mZZ0EkxPenGJ3fqMa10BzSwVJb1srXOyjPHokngeY5o0A6E4prvRIttBazdzdCnVpOq4h7qVKcrXBodL9SIkerJnmAOKgkw5pqJYm20MGGvcAZAJg8xwKBqMhCpWE40COCirHWN1FFZFEFtP0ZY5zK7mt0cac+Gb6rGErVfo9P/MHvb/qSsyuDTDxOpI/RmwsI4jPzA+aKxpPFF7EaBQZHJV7WIhQoKONEt7sjElRyiHqFVyi1yzMkuS/CIZSejsO9LaZRdFyTHJTJnDgf0nWVNQ3VFCqYRLaS1d3iwSRmuO18lDguMVrmKuLrG1ENsrDu0cqNS7G4QBpHqT/+ZPEf3ezgmkKp4SVN43b6MmE2mJxiiD0bzD2nqumzh+QoYmjJzMs/Uj8Xb3/Hv1sx2FB6pECeo78DrWP93TuQVGsc2R9nt0P4tAO8/FdljtVx5izQx0+V1/Pb7DHZe1jMOsbAg20Go4z2J7RrBwWRrDP2OHH8XLvVlDazmmHOII4/X6rtPq5YOnMewGXS7+Y8Psa6FEtQeC2kHWMB2mognzkI+Vv48mPPHdEzJRcXTINpjvXlIryPZFcKPsCflT9IlFodQy8qk+bFjxSJ0B8ivoP6T8VSD6DcO8EMbUDi3TMSziLG3JZE4shv6x+aTNzlgAEQdZ19yTosjlp4tL69epc1Ki80ufygH7I6Jg+RWq2bgWuoszDrta5vaASeHcfekQxdQz946P8AE7lIVtPFQQS8kyDxvpre+iZlUpqgce2DsM2hscUYOZxMtFzwLZTTYuPeHCHRYczpoLd6WO2uahdmkgAExGjYAifBWUdtO0aXgdjsvwTIzkuKbFTxp82kNdqMa+rIY1h9YNGUE3vl9XhoAmW1NpudSY1rS2mxsNa1pyibk9pJ1KzzS0w5zDfiXG/in2w8Q3phRcKoDTmcyQQWiCQM2hvyQzzOCbcX7E48CnJKMlf+/wCDJ4qrczKExFUFoABm+a4IOkRa3HzC+k7f3Wa9rnUKZeGhznTaoxjSBmeIi88CVhMThmgxEHl9EmGohL9JYlgnHqJC1cIV9ViocFaTsrNUQhajcH9fHNzPiVmsq0W5AP2i3NvzQ5WlB2TjXmR+ldi7Qy0mg/h+Sox+OzFJMK9+UX4K4lxWVL/IQ27UaC0jUrZNz11pVYpFWsolZ09SmWlCi6mUVSchqdEomlSSfGVgToZ4RyZhJ6AhMqday3tFqYbabMrNHm0erFUEqbzKjAVLVZfEk6AXCJByi4LuZeVeVSW0gFxNHMI+KzeKowcrpEeg7iLyAfz/AD1Tgl20cCHjtVLxHB16F7TZVF0xLh8TMsqWcLg88rbX5rtZmazoDhx4IXEs9V+o0d8irqOLz9R/pCTmtfQD5rpKvNHoae2uUUUsS6m6/DQ8RfhGoWl2fty33mh0IGg7exI69KDkd4HvQzajqToOnuPaORRY80oPfjf9gZMUMy56n0BlQESLg6HmvLKbM2wWN6pkXkHgfkvLZh/lce3zWn+xlT0WROkfmreAmKfI547Yy6JV07lpt96bM1IUzmID8xmZMtjs8lnQxmW5OfNwgtyx8ZWnp2pYkxWeLjkaK3VnHVW0jYT2yVAO5DzuuF0p1Ck6GGGxDWkzoQBYa/myswLC4gASSdOJJNgEFQj3LS7oFjaj6jyPuqfTNkgdanWpH4ZkMUkwp3JBG8jmsqtosMtotAkcXua1z/3pR+ycaxmKw9aoHBr2Fj3RAkOyFwveG5CdND3rOiqHPJJFzzCcVg04aQ1uZjiS/MNCBDcv+Vx8VXzSWRSh6Mfix+G1JdT6RtKjlJggmCJ5iOXgsbvjsttXK6nS6MhoDhmJzEAdYTpJlGbD2nTxFAZngPpjKZcATAgceR8wjMRh6eX9Y0xcQ9mul/LReZxOenntfVHoWo5YLk+Y4nAOb6QI5TySyrShfTt79t/amAPLJpljWluQEty1JmNdAsFjcIIMEeYXocGfd1MfPg7CsPWj3KfFee0fErOOan+57vvh3t+as5knBop47UkfcKGK6o7lcMUEppV+qO5TD15eeniujN2Mr6ocNxI5q5mISdjkRTcq0sVeoW1MbsxARDMQEppuRDClONCZ4kN6eIRDK6VUijKRTISa9SlPGkGterAFCgyUWKK08OlnlVlGbSdFIapBisDFbC0MGivqKcgQtVT2IpwuqXtWZqdPtCixJtXZYcCRqs29nA2cND8lu3NSLbWy5GZuvFZyk4On0NfS6n/pIU0cWajsj/TcbGALAcfJXVaZiKgtIh3hz+aWkTY+kNDp70ds7Eh8UXCA0HrE3kGwMopxrzR6F2S2/t+dAKpTdTJPA2BFjzuvI6t1ZkWm2k8Y8IXlCmnyGpW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408" name="AutoShape 16" descr="data:image/jpeg;base64,/9j/4AAQSkZJRgABAQAAAQABAAD/2wCEAAkGBhQSEBQUEhQVFRQUFRQVFBUVFRQUFBQUFBQWFRQXFRQXHCYeFxkkGRQUHy8gJCcpLCwsFR4xNTAqNSYrLCkBCQoKDgwOGg8PGiwlHCQsKSwsKSwsLCwsLCwpLCwpLCwpKSwsLCwsLCwsLCwsLCwpLCwsLCwsKSwsLCwsLCwsKf/AABEIAMABBgMBIgACEQEDEQH/xAAcAAACAwEBAQEAAAAAAAAAAAAEBQIDBgEABwj/xABHEAABAwIDBAYHBAcGBgMAAAABAAIRAyEEEjEFBkFREyJhcYGRMkKSobHB0RQjUvAHM1Oi0uHxFmJygsLiFSRDY7KzF3OT/8QAGgEAAgMBAQAAAAAAAAAAAAAAAgMBBAUABv/EAC8RAAICAQMCBAUEAgMAAAAAAAABAhEDBBIhMVETIkGhFGGRsfAycdHhBYEzQlL/2gAMAwEAAhEDEQA/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/u41zS3K4lpMObqOUjh2+C1TgBqQilwxceUDdGuhi9ja2QTHAoOljHZj2Wjtj+vkoVskNFNSa1AM2gS6MtiW3nQTB96LwQudJzOnuzEfH4KeUQFNozAAJPYJJT7Y26bqhzVQWM5aOd9B2pZg8Q6k8PZGZsxNxcEG3ivo2HfLGk8Wg+YULllfPNwXB6hh2saGsAa0aAJVtvemjhC0Vy5uecpDS4GInTT0hqj/APiVPpOj6Sn0n4M7c/szKxH6WaE0KLvw1XD2mT/oXJKUlEqRXPITtbfrCVmBrK1utmD6T7kjqkHL1SDeUlZtWh+1Z7x8QsLlEBX0mq8sCXqxyltVJG/o46l+0Z7QTXB0g/0SHdxBWD2dSkr67u1ssUqIkdZwBd8h5fFWYYElbYqeUTuwRCrOHWpxOEBFgldbCwhnjrodGdinoVIUkaaK4KSr0NTBm0lcygiGUUTSoIlGyHIHpYZF0sKiqGGRIpBWY4l6iXMqpYUQuuwoV4XkxwVUL3MVYrCQltWin+IbKW1aSzckNrLeKdrkUPpKp1JMn0VS6ikMspi801A0kwNFQdQS2w0xeaaXYprptYjUHTzTPGYgNtqSLJVUxB0dfmQlykOghfiKt+S8p1WyZB815I3FpLg+Ztxrh6Jy6ejae9FUtt1QPSJA4G6XALzVqGSaBu8ry2HXsfh/VUVNsGSW8bnvPy08knBV1RkEdoB8xKJRRDkxsdskgWFgRbha3yKKwm3XsByxeTJvE3SFjldmRbURuY9xG8VVzAJixmLSvsO1cW9mzHPp2eKDIP4Za0F08IBJ8F8FY5forZADsLRBEg0aYINwQaYkEJc4pdBWST4bPjmGwgZ1pzO1kGQ08weLu3+q3O3Cauy8O+trNJzydYIczMe8OB8U4buNhRUDshgXDMxyaz6PEdkwrt7dmurYOrTYJcQ3KLAdV7XfAFIp9X3G5M8ZOO1dD5rtHCYXLmpVTn0yRqMzr5hYdUMt2lU4PCNgdZt+ZEiFazcXEuEhjfbaiBuRiGwXNaJIA6wNzoLK/wCLCVJNAU0+TQbt7OZUyEQRJc4QJDWwADxEnhyk8F9Aw+iyu6ez20qcH0zc/nu+fNaqkrcOxVm75LUPXoSiF5G1YsUVKCgKKY1qSrZRuq8ocjk+CinQRtLDwrGUwFNOjBIBys8vLy4SjAPEqJeqqtRVOqJE5UGo2WVHIeo1efVEKttS8c1Tk03Q+MaK301S5iLqiAqWUyZgJEl6DlLiyqmBPYobUrM9W1lRicSGa8oS+rV6QnKJgSbjQalVpP0Q+MLe4XYx4J5kcj744FLS66Y4p8+Ol7hAuppE5UXsa4KKlWNAvKXV4gzaCDaLzaO5eS+GMPlcSrqFCXtB0JA8CQE6wm6WIeDFOIPrEN8p1RmG3JxOZpytgEGc3Jw7NVpeLFepm7O5Ju5g6PpesWZsnpNme6FD+z9Mn1vMfRamnsfFZQyOpObLeJiJ0UWbsYk+p7nfRU/Gn/6L+3CrujO0t26XHP7X8kv2xs5tJ4a2YyzeDxI+S3+G3WrTdkdpDoB7eqqto7qUy3pKzMQMrbu6tNgEzo5pPFWsWXjzMqZ1jbqFHzem26/RWwj/AMtQ/wDppf8AravnmE3BY+m7LTqtLmw11R+aDMggMpdgnSxIW92RWDKNGk+1RtKm0gg6tYAb+CPJlg0nZn5IvoNRqvRdcaV0G6ZGnX7lcEZUiuaYAgU2vB4yXOafgES6nPgqThnfaC+2U0g3tzB5OnKCiSnTxpS4R1mfwwgp9hmmAk+Ep3vZNmOIgD3hW4sEKXlEFdlOIIVFFik5RaULXJNlwXJUKblJzERBx7lXnEKRpKl1IoWSis1LqD3CB8fNedTKprNNvzxKrZGOiV16iicXcdiqqFUPCozdFqKTGWKxzXN5dnNUUNqhjTxKAehagSXkle6+RkcMar0PbQxGdxKDcbADW86c0R0fbz9yqexVJt3yXIpJUCuYh6zEeaaHrU1Vk+SxHoLHsM/RdRFWgeS8pUg6NH/bRn7N/tNXBvu2P1TvbakI2U84Y13BrWi1pFucEnildOHNt+fzdRcl1I+B07TrmnT59TZs34af+mfbH0Vh30bH6s+0PosTSEH8hSqYho4t9oaqVkmujBehwdvdmyZvu0/9M+1/tQu096aVai9lSjmYWklucict4kAHgspTribOb5heDpa6IPVdYGeBR+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/EXH3K+hg6dsrWoH/kl0UfcnwUlbfsHu2tSHrg90u+AVFXbLfVa89zT84UgwcIXi1Q9fkfRIHZD5gx2gTpTf45R81H7S/8AZnxc0IzKugIfi876fY7bDsBjE1OFP98fREMx9TjTHt/7VavF45jzC74jU9/Yjyei+/8AJ77c/wDZ/vD6KQxx403fun5rgqt/E3zCk1w5jzCas+fv7EcdjxxYOrXDw+ih0jD2d4I+SvyrxpJu/O10T/1/ZFoFFFp0IXnYBE06ACvhHjxPIrmkgvEa6Cars5A19kTOmi0xYh3ME8EjNp9nKY2OokjNjZPKB87KirgSAtT9mBCoq0IWblwzXJYhqvQzD6BnRD1aS1DqIKHxOFHEKlJNdUWY6j5GTqsK6nFbCN5LyXu+RbWRGawW8tCq/omudxygyGOI5czA4hcxG99CnV6JznAgwXAdRp7Tr32MJHsndR1PEte5wLGEObGpINpHDtXtobmOfXc5r2hjyXGZzNk9a3G5sn7MO6m+KGTbrhDrb+2MNSe1tcGoSJgNa4hp4kkiJQW0qeBZRZWyZm1JyBubMedswiOPJS29umcQ9r6bg0hrWEOkyGiAQR2K/GboB+Fp02uGajnMu0cXmXWGl9NV0Hjio+Z/MRLfb4ObEwGFxLM1OmIBggzmaeRvy8E42bsukyYY0EFwmL6kaoHdjYv2Wm/M4EvILjo0ACwE95upVtutBeGCbkgmQ2/LmhncpNQbaCV1z1HuFa1rR6IHMofGbUGVwZBMOv2xwCSDE5nfeEzE8Z5Wb6qFxu1mMcGx6cxJvbt8VMcLbIcV1Y22LtAioCHG4gzcSGibm0p6dsn9ozl6i+d0a2Z7v8Ijjq0TF+aYUKDiS/k6TbnKPJjSYtxU+aNw3a//AHGx/kUcRtduQ/fCYsBz8AsZhmkCZEA3nuRgEuH+MT4kR7iVCh5gfBXb2DnYoudLnEye08Rp5p3V6YMa/OA1wBDYEiAL5uJKzT6RFTLyPyWyxTQaTQNGtHllan2qsXl4cULKO03ucW5nag682i3dqnGzQXOEyeN0gwFKarh2t8BkErW7KowJ8At3TxVcGVn/AFUWOUQVKubqkFWmxIU6n1UuxNJNB6KHr0/cukuDhBWshqmgTjF4KbjlKWGl2XA6w5do5iFUmmOxsHbj3B/Aw3jxuEz2LWLnOu7LYgZibjW/JI67RmI5yPgnmwhYdrZ83uVGTcencuzS2X8h4Zk3PdaFIEqbbhSAWgsUnzuM0jnQztUUVVlSdVCTSVkosYbIbEPgq0BcdTuUvUOeTGlFEx4YPSAcrX4Ky5SZBlFZ0rS4YZIPxeoUpu+DP4vAgHiO4leR+LddeWNlhGMmky9DLLafJm740ybB3kOHiq8ZvcwiIPjHfzXzF+KfNnEdxUzXcQJJJ5yZK0PgIlz4mR9Jp7yNiQ491zp/RF/20psbeS48CDp3hfKKdN2t+K4KRB4qfgIN8sF6qXY+m/8AH21WkveRGgyuy+zF/wA3QlLaYL3QbACDxJnhyWB6N3Iomk58QJTVpoxXDB+Jk/Q2lbaER1vVPI8R2lJdoYqajDOnuSWH9q4SeKdjxKInJlcjbbsjpK4GocD+60StazDBtN4vME3PGCsLugXZ2QYMuHgS0fNabGuqNbU6zoyMOrolxus3VxvJV/ll3TvyWM6mBhpFrtkGOKspxmykXJpuB56D6pRsoVKzCc75GlyfmmmHBFVwdctFIi/KCR+eSr1tbTY58oN2gwMqu4GflHzWmw5DpEaQL8RlYsnjMORiWkmxJJ8KjxfyC1dLEtDn3EAt4j8LfmIRJ0lyZ+flL87CvZjIq1DyMeRj5DzWswjYYFlcI5vSPy+s6Se0kn5gf5VrmCAF6fTqooy8ruQJiHXQ+Zdxj+sUKKi6b5BSHVM9UeC7VFlUw/djuCuebKx6EC+paRwNh9EDicOcwIu4N9ocQfBH1xKHfeOH1j+SpzdOhyXqZjHiHiLTPgbLRbDHUHd8HO+qV7UI6SSAbEHt5d3OUx2HXEBvIWnW7nKjlqy1K3jHlHTxKsQFevkMjsnuuiaGKDu/86K5p9TB1jfD+5RcHVly5lUlxXXFMAjKreeStIUS1Vs0HJUSioNXRqF0lR4/nks/aotV3QQFWbfiuq0sJXl5+WKbdpMsLJSPzqNgNlTfsJoul9feEUny/NEkABoNhE6kc1CvvjSLpaagHawfxrdWHPJWjQllwx4Y3p7Ntoi6WyGkQQkVXfSiQMvSAxfqN17OurBvzSyR95m55GxHtqPhs3Y5Z8HcZDZ2QGAChOg63hCHwe+1FoIf0h5QxvzevVN7sK5xMVfYZ/GmLDlT5QDy4muGEPoG3ig8VQILe9dZvXhx+1P+Rv8AGuVd6MM7hVt/cb/Gmxx5E+gqU8b9TS7nNb0wkwGjMecSJj3LQbaxoc17aYLiWtAhpkxyt2LA7L3swlN+d/2g2jK2nTA1m5NSeSb1f0n4VjIoUqgJmXPY0wecB9z2kqhn02WWVSjBv6UWMWoxxhTkPMFs2s2lDzkbMm9x5WFjrdGN2mMxykucQJedLaABYV36RGOHXdVdEx92wXI7HruH35wrRf7QXH/t0wP/AGSjWiyu3NfQNavEqSZv/tJNzrPG/afBW/auA/n2fkrCf/JGG4Nrewyf/NajcrbdHGuqdGHgU8k5w0SX5oiHH8JnvUPTPEt8lwhbzRm9sWbDYl6kc3Dy1WyqVwGys3sKiOnJ5aJ5tKwW1gfksy8y89CzFYiTKHFRcqOUWqvkycjYYxrS2gOjywZ5plSqggdw94WfpJhh3oseo5pkTxdgnEi/55IKs3imQpzcqp1JRqItqwYSSEmLw2bh+YVDKBZB8j2gu+qdOoiV1tEEQVj+I1KmWvFSVALNoSReDoZ/N1yqC2SzT1m8W9o7F6vg8jiYlhEOHEDm3tGqhTrFrwCeEsfwcOHuldJeW3yvdBKusRpgdpggBx4DrcPHkUxCzeIoG7mC/rM4HtaPkiNl7WsGnmdTpaw7pV3T65wqOV2vSX8lfJgtb4fQdlRK4HAqLmrSnO1ceSodK6AFUWkKTeZVWGTzVKJJ57gF5cXkmU5N2q+n9kn5O3yaJpEcc/8AoWchaHfFsCiOyp/oWcY66v6X/hj+epY1iSzSS+X2RMBdDVOQmtLB0m0Q9xzPc0ua2ctm6i1+BumymoiIwcugpDVIMUzUl1mZZ0EkxPenGJ3fqMa10BzSwVJb1srXOyjPHokngeY5o0A6E4prvRIttBazdzdCnVpOq4h7qVKcrXBodL9SIkerJnmAOKgkw5pqJYm20MGGvcAZAJg8xwKBqMhCpWE40COCirHWN1FFZFEFtP0ZY5zK7mt0cac+Gb6rGErVfo9P/MHvb/qSsyuDTDxOpI/RmwsI4jPzA+aKxpPFF7EaBQZHJV7WIhQoKONEt7sjElRyiHqFVyi1yzMkuS/CIZSejsO9LaZRdFyTHJTJnDgf0nWVNQ3VFCqYRLaS1d3iwSRmuO18lDguMVrmKuLrG1ENsrDu0cqNS7G4QBpHqT/+ZPEf3ezgmkKp4SVN43b6MmE2mJxiiD0bzD2nqumzh+QoYmjJzMs/Uj8Xb3/Hv1sx2FB6pECeo78DrWP93TuQVGsc2R9nt0P4tAO8/FdljtVx5izQx0+V1/Pb7DHZe1jMOsbAg20Go4z2J7RrBwWRrDP2OHH8XLvVlDazmmHOII4/X6rtPq5YOnMewGXS7+Y8Psa6FEtQeC2kHWMB2mognzkI+Vv48mPPHdEzJRcXTINpjvXlIryPZFcKPsCflT9IlFodQy8qk+bFjxSJ0B8ivoP6T8VSD6DcO8EMbUDi3TMSziLG3JZE4shv6x+aTNzlgAEQdZ19yTosjlp4tL69epc1Ki80ufygH7I6Jg+RWq2bgWuoszDrta5vaASeHcfekQxdQz946P8AE7lIVtPFQQS8kyDxvpre+iZlUpqgce2DsM2hscUYOZxMtFzwLZTTYuPeHCHRYczpoLd6WO2uahdmkgAExGjYAifBWUdtO0aXgdjsvwTIzkuKbFTxp82kNdqMa+rIY1h9YNGUE3vl9XhoAmW1NpudSY1rS2mxsNa1pyibk9pJ1KzzS0w5zDfiXG/in2w8Q3phRcKoDTmcyQQWiCQM2hvyQzzOCbcX7E48CnJKMlf+/wCDJ4qrczKExFUFoABm+a4IOkRa3HzC+k7f3Wa9rnUKZeGhznTaoxjSBmeIi88CVhMThmgxEHl9EmGohL9JYlgnHqJC1cIV9ViocFaTsrNUQhajcH9fHNzPiVmsq0W5AP2i3NvzQ5WlB2TjXmR+ldi7Qy0mg/h+Sox+OzFJMK9+UX4K4lxWVL/IQ27UaC0jUrZNz11pVYpFWsolZ09SmWlCi6mUVSchqdEomlSSfGVgToZ4RyZhJ6AhMqday3tFqYbabMrNHm0erFUEqbzKjAVLVZfEk6AXCJByi4LuZeVeVSW0gFxNHMI+KzeKowcrpEeg7iLyAfz/AD1Tgl20cCHjtVLxHB16F7TZVF0xLh8TMsqWcLg88rbX5rtZmazoDhx4IXEs9V+o0d8irqOLz9R/pCTmtfQD5rpKvNHoae2uUUUsS6m6/DQ8RfhGoWl2fty33mh0IGg7exI69KDkd4HvQzajqToOnuPaORRY80oPfjf9gZMUMy56n0BlQESLg6HmvLKbM2wWN6pkXkHgfkvLZh/lce3zWn+xlT0WROkfmreAmKfI547Yy6JV07lpt96bM1IUzmID8xmZMtjs8lnQxmW5OfNwgtyx8ZWnp2pYkxWeLjkaK3VnHVW0jYT2yVAO5DzuuF0p1Ck6GGGxDWkzoQBYa/myswLC4gASSdOJJNgEFQj3LS7oFjaj6jyPuqfTNkgdanWpH4ZkMUkwp3JBG8jmsqtosMtotAkcXua1z/3pR+ycaxmKw9aoHBr2Fj3RAkOyFwveG5CdND3rOiqHPJJFzzCcVg04aQ1uZjiS/MNCBDcv+Vx8VXzSWRSh6Mfix+G1JdT6RtKjlJggmCJ5iOXgsbvjsttXK6nS6MhoDhmJzEAdYTpJlGbD2nTxFAZngPpjKZcATAgceR8wjMRh6eX9Y0xcQ9mul/LReZxOenntfVHoWo5YLk+Y4nAOb6QI5TySyrShfTt79t/amAPLJpljWluQEty1JmNdAsFjcIIMEeYXocGfd1MfPg7CsPWj3KfFee0fErOOan+57vvh3t+as5knBop47UkfcKGK6o7lcMUEppV+qO5TD15eeniujN2Mr6ocNxI5q5mISdjkRTcq0sVeoW1MbsxARDMQEppuRDClONCZ4kN6eIRDK6VUijKRTISa9SlPGkGterAFCgyUWKK08OlnlVlGbSdFIapBisDFbC0MGivqKcgQtVT2IpwuqXtWZqdPtCixJtXZYcCRqs29nA2cND8lu3NSLbWy5GZuvFZyk4On0NfS6n/pIU0cWajsj/TcbGALAcfJXVaZiKgtIh3hz+aWkTY+kNDp70ds7Eh8UXCA0HrE3kGwMopxrzR6F2S2/t+dAKpTdTJPA2BFjzuvI6t1ZkWm2k8Y8IXlCmnyGpW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410" name="AutoShape 18" descr="data:image/jpeg;base64,/9j/4AAQSkZJRgABAQAAAQABAAD/2wCEAAkGBhQSEBQUEhQVFRQUFRQVFBUVFRQUFBQUFBQWFRQXFRQXHCYeFxkkGRQUHy8gJCcpLCwsFR4xNTAqNSYrLCkBCQoKDgwOGg8PGiwlHCQsKSwsKSwsLCwsLCwpLCwpLCwpKSwsLCwsLCwsLCwsLCwpLCwsLCwsKSwsLCwsLCwsKf/AABEIAMABBgMBIgACEQEDEQH/xAAcAAACAwEBAQEAAAAAAAAAAAAEBQIDBgEABwj/xABHEAABAwIDBAYHBAcGBgMAAAABAAIRAyEEEjEFBkFREyJhcYGRMkKSobHB0RQjUvAHM1Oi0uHxFmJygsLiFSRDY7KzF3OT/8QAGgEAAgMBAQAAAAAAAAAAAAAAAgMBBAUABv/EAC8RAAICAQMCBAUEAgMAAAAAAAABAhEDBBIhMVETIkGhFGGRsfAycdHhBYEzQlL/2gAMAwEAAhEDEQA/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/u41zS3K4lpMObqOUjh2+C1TgBqQilwxceUDdGuhi9ja2QTHAoOljHZj2Wjtj+vkoVskNFNSa1AM2gS6MtiW3nQTB96LwQudJzOnuzEfH4KeUQFNozAAJPYJJT7Y26bqhzVQWM5aOd9B2pZg8Q6k8PZGZsxNxcEG3ivo2HfLGk8Wg+YULllfPNwXB6hh2saGsAa0aAJVtvemjhC0Vy5uecpDS4GInTT0hqj/APiVPpOj6Sn0n4M7c/szKxH6WaE0KLvw1XD2mT/oXJKUlEqRXPITtbfrCVmBrK1utmD6T7kjqkHL1SDeUlZtWh+1Z7x8QsLlEBX0mq8sCXqxyltVJG/o46l+0Z7QTXB0g/0SHdxBWD2dSkr67u1ssUqIkdZwBd8h5fFWYYElbYqeUTuwRCrOHWpxOEBFgldbCwhnjrodGdinoVIUkaaK4KSr0NTBm0lcygiGUUTSoIlGyHIHpYZF0sKiqGGRIpBWY4l6iXMqpYUQuuwoV4XkxwVUL3MVYrCQltWin+IbKW1aSzckNrLeKdrkUPpKp1JMn0VS6ikMspi801A0kwNFQdQS2w0xeaaXYprptYjUHTzTPGYgNtqSLJVUxB0dfmQlykOghfiKt+S8p1WyZB815I3FpLg+Ztxrh6Jy6ejae9FUtt1QPSJA4G6XALzVqGSaBu8ry2HXsfh/VUVNsGSW8bnvPy08knBV1RkEdoB8xKJRRDkxsdskgWFgRbha3yKKwm3XsByxeTJvE3SFjldmRbURuY9xG8VVzAJixmLSvsO1cW9mzHPp2eKDIP4Za0F08IBJ8F8FY5forZADsLRBEg0aYINwQaYkEJc4pdBWST4bPjmGwgZ1pzO1kGQ08weLu3+q3O3Cauy8O+trNJzydYIczMe8OB8U4buNhRUDshgXDMxyaz6PEdkwrt7dmurYOrTYJcQ3KLAdV7XfAFIp9X3G5M8ZOO1dD5rtHCYXLmpVTn0yRqMzr5hYdUMt2lU4PCNgdZt+ZEiFazcXEuEhjfbaiBuRiGwXNaJIA6wNzoLK/wCLCVJNAU0+TQbt7OZUyEQRJc4QJDWwADxEnhyk8F9Aw+iyu6ez20qcH0zc/nu+fNaqkrcOxVm75LUPXoSiF5G1YsUVKCgKKY1qSrZRuq8ocjk+CinQRtLDwrGUwFNOjBIBys8vLy4SjAPEqJeqqtRVOqJE5UGo2WVHIeo1efVEKttS8c1Tk03Q+MaK301S5iLqiAqWUyZgJEl6DlLiyqmBPYobUrM9W1lRicSGa8oS+rV6QnKJgSbjQalVpP0Q+MLe4XYx4J5kcj744FLS66Y4p8+Ol7hAuppE5UXsa4KKlWNAvKXV4gzaCDaLzaO5eS+GMPlcSrqFCXtB0JA8CQE6wm6WIeDFOIPrEN8p1RmG3JxOZpytgEGc3Jw7NVpeLFepm7O5Ju5g6PpesWZsnpNme6FD+z9Mn1vMfRamnsfFZQyOpObLeJiJ0UWbsYk+p7nfRU/Gn/6L+3CrujO0t26XHP7X8kv2xs5tJ4a2YyzeDxI+S3+G3WrTdkdpDoB7eqqto7qUy3pKzMQMrbu6tNgEzo5pPFWsWXjzMqZ1jbqFHzem26/RWwj/AMtQ/wDppf8AravnmE3BY+m7LTqtLmw11R+aDMggMpdgnSxIW92RWDKNGk+1RtKm0gg6tYAb+CPJlg0nZn5IvoNRqvRdcaV0G6ZGnX7lcEZUiuaYAgU2vB4yXOafgES6nPgqThnfaC+2U0g3tzB5OnKCiSnTxpS4R1mfwwgp9hmmAk+Ep3vZNmOIgD3hW4sEKXlEFdlOIIVFFik5RaULXJNlwXJUKblJzERBx7lXnEKRpKl1IoWSis1LqD3CB8fNedTKprNNvzxKrZGOiV16iicXcdiqqFUPCozdFqKTGWKxzXN5dnNUUNqhjTxKAehagSXkle6+RkcMar0PbQxGdxKDcbADW86c0R0fbz9yqexVJt3yXIpJUCuYh6zEeaaHrU1Vk+SxHoLHsM/RdRFWgeS8pUg6NH/bRn7N/tNXBvu2P1TvbakI2U84Y13BrWi1pFucEnildOHNt+fzdRcl1I+B07TrmnT59TZs34af+mfbH0Vh30bH6s+0PosTSEH8hSqYho4t9oaqVkmujBehwdvdmyZvu0/9M+1/tQu096aVai9lSjmYWklucict4kAHgspTribOb5heDpa6IPVdYGeBR+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/EXH3K+hg6dsrWoH/kl0UfcnwUlbfsHu2tSHrg90u+AVFXbLfVa89zT84UgwcIXi1Q9fkfRIHZD5gx2gTpTf45R81H7S/8AZnxc0IzKugIfi876fY7bDsBjE1OFP98fREMx9TjTHt/7VavF45jzC74jU9/Yjyei+/8AJ77c/wDZ/vD6KQxx403fun5rgqt/E3zCk1w5jzCas+fv7EcdjxxYOrXDw+ih0jD2d4I+SvyrxpJu/O10T/1/ZFoFFFp0IXnYBE06ACvhHjxPIrmkgvEa6Cars5A19kTOmi0xYh3ME8EjNp9nKY2OokjNjZPKB87KirgSAtT9mBCoq0IWblwzXJYhqvQzD6BnRD1aS1DqIKHxOFHEKlJNdUWY6j5GTqsK6nFbCN5LyXu+RbWRGawW8tCq/omudxygyGOI5czA4hcxG99CnV6JznAgwXAdRp7Tr32MJHsndR1PEte5wLGEObGpINpHDtXtobmOfXc5r2hjyXGZzNk9a3G5sn7MO6m+KGTbrhDrb+2MNSe1tcGoSJgNa4hp4kkiJQW0qeBZRZWyZm1JyBubMedswiOPJS29umcQ9r6bg0hrWEOkyGiAQR2K/GboB+Fp02uGajnMu0cXmXWGl9NV0Hjio+Z/MRLfb4ObEwGFxLM1OmIBggzmaeRvy8E42bsukyYY0EFwmL6kaoHdjYv2Wm/M4EvILjo0ACwE95upVtutBeGCbkgmQ2/LmhncpNQbaCV1z1HuFa1rR6IHMofGbUGVwZBMOv2xwCSDE5nfeEzE8Z5Wb6qFxu1mMcGx6cxJvbt8VMcLbIcV1Y22LtAioCHG4gzcSGibm0p6dsn9ozl6i+d0a2Z7v8Ijjq0TF+aYUKDiS/k6TbnKPJjSYtxU+aNw3a//AHGx/kUcRtduQ/fCYsBz8AsZhmkCZEA3nuRgEuH+MT4kR7iVCh5gfBXb2DnYoudLnEye08Rp5p3V6YMa/OA1wBDYEiAL5uJKzT6RFTLyPyWyxTQaTQNGtHllan2qsXl4cULKO03ucW5nag682i3dqnGzQXOEyeN0gwFKarh2t8BkErW7KowJ8At3TxVcGVn/AFUWOUQVKubqkFWmxIU6n1UuxNJNB6KHr0/cukuDhBWshqmgTjF4KbjlKWGl2XA6w5do5iFUmmOxsHbj3B/Aw3jxuEz2LWLnOu7LYgZibjW/JI67RmI5yPgnmwhYdrZ83uVGTcencuzS2X8h4Zk3PdaFIEqbbhSAWgsUnzuM0jnQztUUVVlSdVCTSVkosYbIbEPgq0BcdTuUvUOeTGlFEx4YPSAcrX4Ky5SZBlFZ0rS4YZIPxeoUpu+DP4vAgHiO4leR+LddeWNlhGMmky9DLLafJm740ybB3kOHiq8ZvcwiIPjHfzXzF+KfNnEdxUzXcQJJJ5yZK0PgIlz4mR9Jp7yNiQ491zp/RF/20psbeS48CDp3hfKKdN2t+K4KRB4qfgIN8sF6qXY+m/8AH21WkveRGgyuy+zF/wA3QlLaYL3QbACDxJnhyWB6N3Iomk58QJTVpoxXDB+Jk/Q2lbaER1vVPI8R2lJdoYqajDOnuSWH9q4SeKdjxKInJlcjbbsjpK4GocD+60StazDBtN4vME3PGCsLugXZ2QYMuHgS0fNabGuqNbU6zoyMOrolxus3VxvJV/ll3TvyWM6mBhpFrtkGOKspxmykXJpuB56D6pRsoVKzCc75GlyfmmmHBFVwdctFIi/KCR+eSr1tbTY58oN2gwMqu4GflHzWmw5DpEaQL8RlYsnjMORiWkmxJJ8KjxfyC1dLEtDn3EAt4j8LfmIRJ0lyZ+flL87CvZjIq1DyMeRj5DzWswjYYFlcI5vSPy+s6Se0kn5gf5VrmCAF6fTqooy8ruQJiHXQ+Zdxj+sUKKi6b5BSHVM9UeC7VFlUw/djuCuebKx6EC+paRwNh9EDicOcwIu4N9ocQfBH1xKHfeOH1j+SpzdOhyXqZjHiHiLTPgbLRbDHUHd8HO+qV7UI6SSAbEHt5d3OUx2HXEBvIWnW7nKjlqy1K3jHlHTxKsQFevkMjsnuuiaGKDu/86K5p9TB1jfD+5RcHVly5lUlxXXFMAjKreeStIUS1Vs0HJUSioNXRqF0lR4/nks/aotV3QQFWbfiuq0sJXl5+WKbdpMsLJSPzqNgNlTfsJoul9feEUny/NEkABoNhE6kc1CvvjSLpaagHawfxrdWHPJWjQllwx4Y3p7Ntoi6WyGkQQkVXfSiQMvSAxfqN17OurBvzSyR95m55GxHtqPhs3Y5Z8HcZDZ2QGAChOg63hCHwe+1FoIf0h5QxvzevVN7sK5xMVfYZ/GmLDlT5QDy4muGEPoG3ig8VQILe9dZvXhx+1P+Rv8AGuVd6MM7hVt/cb/Gmxx5E+gqU8b9TS7nNb0wkwGjMecSJj3LQbaxoc17aYLiWtAhpkxyt2LA7L3swlN+d/2g2jK2nTA1m5NSeSb1f0n4VjIoUqgJmXPY0wecB9z2kqhn02WWVSjBv6UWMWoxxhTkPMFs2s2lDzkbMm9x5WFjrdGN2mMxykucQJedLaABYV36RGOHXdVdEx92wXI7HruH35wrRf7QXH/t0wP/AGSjWiyu3NfQNavEqSZv/tJNzrPG/afBW/auA/n2fkrCf/JGG4Nrewyf/NajcrbdHGuqdGHgU8k5w0SX5oiHH8JnvUPTPEt8lwhbzRm9sWbDYl6kc3Dy1WyqVwGys3sKiOnJ5aJ5tKwW1gfksy8y89CzFYiTKHFRcqOUWqvkycjYYxrS2gOjywZ5plSqggdw94WfpJhh3oseo5pkTxdgnEi/55IKs3imQpzcqp1JRqItqwYSSEmLw2bh+YVDKBZB8j2gu+qdOoiV1tEEQVj+I1KmWvFSVALNoSReDoZ/N1yqC2SzT1m8W9o7F6vg8jiYlhEOHEDm3tGqhTrFrwCeEsfwcOHuldJeW3yvdBKusRpgdpggBx4DrcPHkUxCzeIoG7mC/rM4HtaPkiNl7WsGnmdTpaw7pV3T65wqOV2vSX8lfJgtb4fQdlRK4HAqLmrSnO1ceSodK6AFUWkKTeZVWGTzVKJJ57gF5cXkmU5N2q+n9kn5O3yaJpEcc/8AoWchaHfFsCiOyp/oWcY66v6X/hj+epY1iSzSS+X2RMBdDVOQmtLB0m0Q9xzPc0ua2ctm6i1+BumymoiIwcugpDVIMUzUl1mZZ0EkxPenGJ3fqMa10BzSwVJb1srXOyjPHokngeY5o0A6E4prvRIttBazdzdCnVpOq4h7qVKcrXBodL9SIkerJnmAOKgkw5pqJYm20MGGvcAZAJg8xwKBqMhCpWE40COCirHWN1FFZFEFtP0ZY5zK7mt0cac+Gb6rGErVfo9P/MHvb/qSsyuDTDxOpI/RmwsI4jPzA+aKxpPFF7EaBQZHJV7WIhQoKONEt7sjElRyiHqFVyi1yzMkuS/CIZSejsO9LaZRdFyTHJTJnDgf0nWVNQ3VFCqYRLaS1d3iwSRmuO18lDguMVrmKuLrG1ENsrDu0cqNS7G4QBpHqT/+ZPEf3ezgmkKp4SVN43b6MmE2mJxiiD0bzD2nqumzh+QoYmjJzMs/Uj8Xb3/Hv1sx2FB6pECeo78DrWP93TuQVGsc2R9nt0P4tAO8/FdljtVx5izQx0+V1/Pb7DHZe1jMOsbAg20Go4z2J7RrBwWRrDP2OHH8XLvVlDazmmHOII4/X6rtPq5YOnMewGXS7+Y8Psa6FEtQeC2kHWMB2mognzkI+Vv48mPPHdEzJRcXTINpjvXlIryPZFcKPsCflT9IlFodQy8qk+bFjxSJ0B8ivoP6T8VSD6DcO8EMbUDi3TMSziLG3JZE4shv6x+aTNzlgAEQdZ19yTosjlp4tL69epc1Ki80ufygH7I6Jg+RWq2bgWuoszDrta5vaASeHcfekQxdQz946P8AE7lIVtPFQQS8kyDxvpre+iZlUpqgce2DsM2hscUYOZxMtFzwLZTTYuPeHCHRYczpoLd6WO2uahdmkgAExGjYAifBWUdtO0aXgdjsvwTIzkuKbFTxp82kNdqMa+rIY1h9YNGUE3vl9XhoAmW1NpudSY1rS2mxsNa1pyibk9pJ1KzzS0w5zDfiXG/in2w8Q3phRcKoDTmcyQQWiCQM2hvyQzzOCbcX7E48CnJKMlf+/wCDJ4qrczKExFUFoABm+a4IOkRa3HzC+k7f3Wa9rnUKZeGhznTaoxjSBmeIi88CVhMThmgxEHl9EmGohL9JYlgnHqJC1cIV9ViocFaTsrNUQhajcH9fHNzPiVmsq0W5AP2i3NvzQ5WlB2TjXmR+ldi7Qy0mg/h+Sox+OzFJMK9+UX4K4lxWVL/IQ27UaC0jUrZNz11pVYpFWsolZ09SmWlCi6mUVSchqdEomlSSfGVgToZ4RyZhJ6AhMqday3tFqYbabMrNHm0erFUEqbzKjAVLVZfEk6AXCJByi4LuZeVeVSW0gFxNHMI+KzeKowcrpEeg7iLyAfz/AD1Tgl20cCHjtVLxHB16F7TZVF0xLh8TMsqWcLg88rbX5rtZmazoDhx4IXEs9V+o0d8irqOLz9R/pCTmtfQD5rpKvNHoae2uUUUsS6m6/DQ8RfhGoWl2fty33mh0IGg7exI69KDkd4HvQzajqToOnuPaORRY80oPfjf9gZMUMy56n0BlQESLg6HmvLKbM2wWN6pkXkHgfkvLZh/lce3zWn+xlT0WROkfmreAmKfI547Yy6JV07lpt96bM1IUzmID8xmZMtjs8lnQxmW5OfNwgtyx8ZWnp2pYkxWeLjkaK3VnHVW0jYT2yVAO5DzuuF0p1Ck6GGGxDWkzoQBYa/myswLC4gASSdOJJNgEFQj3LS7oFjaj6jyPuqfTNkgdanWpH4ZkMUkwp3JBG8jmsqtosMtotAkcXua1z/3pR+ycaxmKw9aoHBr2Fj3RAkOyFwveG5CdND3rOiqHPJJFzzCcVg04aQ1uZjiS/MNCBDcv+Vx8VXzSWRSh6Mfix+G1JdT6RtKjlJggmCJ5iOXgsbvjsttXK6nS6MhoDhmJzEAdYTpJlGbD2nTxFAZngPpjKZcATAgceR8wjMRh6eX9Y0xcQ9mul/LReZxOenntfVHoWo5YLk+Y4nAOb6QI5TySyrShfTt79t/amAPLJpljWluQEty1JmNdAsFjcIIMEeYXocGfd1MfPg7CsPWj3KfFee0fErOOan+57vvh3t+as5knBop47UkfcKGK6o7lcMUEppV+qO5TD15eeniujN2Mr6ocNxI5q5mISdjkRTcq0sVeoW1MbsxARDMQEppuRDClONCZ4kN6eIRDK6VUijKRTISa9SlPGkGterAFCgyUWKK08OlnlVlGbSdFIapBisDFbC0MGivqKcgQtVT2IpwuqXtWZqdPtCixJtXZYcCRqs29nA2cND8lu3NSLbWy5GZuvFZyk4On0NfS6n/pIU0cWajsj/TcbGALAcfJXVaZiKgtIh3hz+aWkTY+kNDp70ds7Eh8UXCA0HrE3kGwMopxrzR6F2S2/t+dAKpTdTJPA2BFjzuvI6t1ZkWm2k8Y8IXlCmnyGpW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1200"/>
            <a:ext cx="3656184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114425"/>
            <a:ext cx="3784369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Lighting systems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772400" cy="44319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Lighting components: 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</a:t>
            </a:r>
            <a:r>
              <a:rPr lang="en-US" sz="2400" dirty="0" err="1" smtClean="0">
                <a:solidFill>
                  <a:srgbClr val="002060"/>
                </a:solidFill>
                <a:latin typeface="+mn-lt"/>
              </a:rPr>
              <a:t>Luminaire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: 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a complete lighting unit,  including lamps, ballast/power drive, reflector, diffuser/lens/louver, other accessories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Lamp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Ballast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Reflector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Diffuser lens or louver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9" name="Picture 10" descr="http://images.lowes.com/product/converted/080083/080083504695xl.jpg"/>
          <p:cNvPicPr>
            <a:picLocks noChangeAspect="1" noChangeArrowheads="1"/>
          </p:cNvPicPr>
          <p:nvPr/>
        </p:nvPicPr>
        <p:blipFill>
          <a:blip r:embed="rId2" cstate="print"/>
          <a:srcRect t="27200" b="26400"/>
          <a:stretch>
            <a:fillRect/>
          </a:stretch>
        </p:blipFill>
        <p:spPr bwMode="auto">
          <a:xfrm>
            <a:off x="4876800" y="3429000"/>
            <a:ext cx="3050628" cy="14154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Ballast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1295400"/>
            <a:ext cx="5181600" cy="4339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Power regulator required for all discharge lamps: HID and fluorescent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Preheat the electrodes (for rapid start lamps) to make it easier to start the arc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Apply high voltage to start the arc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Limits current in an electric circuit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Types: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Electromagnetic (magnetic)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Electronic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53250" name="Picture 2" descr="http://www.frontierlighting.net/wp-content/uploads/2010/12/Sylvania-Balla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505200"/>
            <a:ext cx="2857500" cy="23812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553200" y="2819400"/>
            <a:ext cx="1531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Frontierlighting.com</a:t>
            </a:r>
            <a:endParaRPr lang="en-US" sz="1200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Ballast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228600" y="1295400"/>
            <a:ext cx="7620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371600" lvl="2" indent="-457200">
              <a:buAutoNum type="alphaLcPeriod"/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Electro-magnetic </a:t>
            </a: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(magnetic) ballast</a:t>
            </a:r>
          </a:p>
          <a:p>
            <a:pPr marL="1371600" lvl="2" indent="-457200"/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     - Made of wire coiled to create a magnetic field</a:t>
            </a:r>
          </a:p>
          <a:p>
            <a:pPr marL="1371600" lvl="2" indent="-457200"/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     - Secondary freq. = primary frequency (60Hz)</a:t>
            </a:r>
          </a:p>
          <a:p>
            <a:pPr marL="1371600" lvl="2" indent="-457200"/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b.   Electronic ballast</a:t>
            </a:r>
          </a:p>
          <a:p>
            <a:pPr marL="1371600" lvl="2" indent="-457200"/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      - Up to 40% efficiency improvement over magnetic ballasts</a:t>
            </a:r>
          </a:p>
          <a:p>
            <a:pPr marL="1371600" lvl="2" indent="-457200"/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      - Secondary freq. 20000-40000Hz</a:t>
            </a:r>
          </a:p>
          <a:p>
            <a:pPr marL="1371600" lvl="2" indent="-457200"/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      - No ballast “hum”</a:t>
            </a:r>
          </a:p>
          <a:p>
            <a:pPr marL="1371600" lvl="2" indent="-457200"/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      - Can drive up to 4 lamps/ballast</a:t>
            </a:r>
          </a:p>
          <a:p>
            <a:pPr marL="1371600" lvl="2" indent="-457200"/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      - High Power Factor</a:t>
            </a:r>
          </a:p>
          <a:p>
            <a:pPr marL="1371600" lvl="2" indent="-457200"/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      - Light weight</a:t>
            </a:r>
          </a:p>
          <a:p>
            <a:pPr marL="1371600" lvl="2" indent="-457200"/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      - No flicker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86400" y="4724400"/>
            <a:ext cx="2971800" cy="14465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EEM opportunities to replace magnetic ballast by electronic ballast</a:t>
            </a:r>
            <a:endParaRPr lang="en-US" sz="2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Lamp: lighting source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5181600" cy="4924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Incandescent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Halogen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Fluorescent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High Intensity Discharge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Metal halide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Mercury vapor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High Pressure Sodium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Low Pressure Sodium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Induction lamps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Light Emitting diodes (LEDs)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Neon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54274" name="Picture 2" descr="http://2.bp.blogspot.com/-afwXhCzqlWg/T1-B0yFwQ7I/AAAAAAAABQg/3nmozsq6kOo/s400/lamp+typ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371600"/>
            <a:ext cx="3810000" cy="2628900"/>
          </a:xfrm>
          <a:prstGeom prst="rect">
            <a:avLst/>
          </a:prstGeom>
          <a:noFill/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" y="381000"/>
            <a:ext cx="6781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Type of lamps: Comparison Matrix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838200" y="1143000"/>
          <a:ext cx="7619999" cy="4953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3133"/>
                <a:gridCol w="699263"/>
                <a:gridCol w="776958"/>
                <a:gridCol w="1129131"/>
                <a:gridCol w="692727"/>
                <a:gridCol w="615757"/>
                <a:gridCol w="692726"/>
                <a:gridCol w="923636"/>
                <a:gridCol w="846668"/>
              </a:tblGrid>
              <a:tr h="673174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Lamps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Source  Type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Efficacy (lm/W)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Lamp Life (rated hrs)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Color</a:t>
                      </a:r>
                      <a:r>
                        <a:rPr lang="en-US" sz="1200" b="0" baseline="0" dirty="0" smtClean="0"/>
                        <a:t> Temp.</a:t>
                      </a:r>
                      <a:r>
                        <a:rPr lang="en-US" sz="1200" b="0" baseline="30000" dirty="0" smtClean="0"/>
                        <a:t>1</a:t>
                      </a:r>
                      <a:endParaRPr lang="en-US" sz="1200" b="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CRI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err="1" smtClean="0"/>
                        <a:t>Dimm</a:t>
                      </a:r>
                      <a:r>
                        <a:rPr lang="en-US" sz="1200" b="0" dirty="0" smtClean="0"/>
                        <a:t>-able </a:t>
                      </a:r>
                      <a:r>
                        <a:rPr lang="en-US" sz="1200" b="0" baseline="30000" dirty="0" smtClean="0"/>
                        <a:t>2</a:t>
                      </a:r>
                      <a:endParaRPr lang="en-US" sz="1200" b="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Volt. </a:t>
                      </a:r>
                      <a:r>
                        <a:rPr lang="en-US" sz="1200" b="0" baseline="0" dirty="0" err="1" smtClean="0"/>
                        <a:t>Sen</a:t>
                      </a:r>
                      <a:r>
                        <a:rPr lang="en-US" sz="1200" b="0" baseline="0" dirty="0" smtClean="0"/>
                        <a:t>- sitive</a:t>
                      </a:r>
                      <a:r>
                        <a:rPr lang="en-US" sz="1200" b="0" baseline="30000" dirty="0" smtClean="0"/>
                        <a:t>2</a:t>
                      </a:r>
                      <a:r>
                        <a:rPr lang="en-US" sz="1200" b="0" baseline="0" dirty="0" smtClean="0"/>
                        <a:t> 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T.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dirty="0" smtClean="0"/>
                        <a:t> Sen-sitive</a:t>
                      </a:r>
                      <a:r>
                        <a:rPr lang="en-US" sz="1200" b="0" baseline="30000" dirty="0" smtClean="0"/>
                        <a:t>2</a:t>
                      </a:r>
                      <a:endParaRPr lang="en-US" sz="1200" b="0" baseline="30000" dirty="0"/>
                    </a:p>
                  </a:txBody>
                  <a:tcPr/>
                </a:tc>
              </a:tr>
              <a:tr h="409072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Incandescent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Point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6-24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750-2000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W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100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Y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Y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N</a:t>
                      </a:r>
                      <a:endParaRPr lang="en-US" sz="1200" b="0" dirty="0"/>
                    </a:p>
                  </a:txBody>
                  <a:tcPr/>
                </a:tc>
              </a:tr>
              <a:tr h="34825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Halogen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Point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8-35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2000-6000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W</a:t>
                      </a:r>
                      <a:endParaRPr lang="en-US" sz="12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100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Y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Y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N</a:t>
                      </a:r>
                      <a:endParaRPr lang="en-US" sz="1200" b="0" dirty="0"/>
                    </a:p>
                  </a:txBody>
                  <a:tcPr/>
                </a:tc>
              </a:tr>
              <a:tr h="420734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Fluorescent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Linear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60-100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7500-30,000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W</a:t>
                      </a:r>
                      <a:r>
                        <a:rPr lang="en-US" sz="1200" dirty="0" smtClean="0">
                          <a:solidFill>
                            <a:srgbClr val="FFCC00"/>
                          </a:solidFill>
                        </a:rPr>
                        <a:t>M</a:t>
                      </a:r>
                      <a:r>
                        <a:rPr lang="en-US" sz="1200" dirty="0" smtClean="0">
                          <a:solidFill>
                            <a:srgbClr val="00B0F0"/>
                          </a:solidFill>
                        </a:rPr>
                        <a:t>C</a:t>
                      </a:r>
                      <a:endParaRPr lang="en-US" sz="12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50-98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Y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N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Y</a:t>
                      </a:r>
                      <a:endParaRPr lang="en-US" sz="1200" b="0" dirty="0"/>
                    </a:p>
                  </a:txBody>
                  <a:tcPr/>
                </a:tc>
              </a:tr>
              <a:tr h="336587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CFL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Area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28-84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10,000-20,000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W</a:t>
                      </a:r>
                      <a:r>
                        <a:rPr lang="en-US" sz="1200" dirty="0" smtClean="0">
                          <a:solidFill>
                            <a:srgbClr val="FFCC00"/>
                          </a:solidFill>
                        </a:rPr>
                        <a:t>M</a:t>
                      </a:r>
                      <a:r>
                        <a:rPr lang="en-US" sz="1200" dirty="0" smtClean="0">
                          <a:solidFill>
                            <a:srgbClr val="00B0F0"/>
                          </a:solidFill>
                        </a:rPr>
                        <a:t>C</a:t>
                      </a:r>
                      <a:endParaRPr lang="en-US" sz="12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82-86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S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N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Y</a:t>
                      </a:r>
                      <a:endParaRPr lang="en-US" sz="1200" b="0" dirty="0"/>
                    </a:p>
                  </a:txBody>
                  <a:tcPr/>
                </a:tc>
              </a:tr>
              <a:tr h="409072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Metal Halide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Point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50-110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6000-20,000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W</a:t>
                      </a:r>
                      <a:r>
                        <a:rPr lang="en-US" sz="1200" dirty="0" smtClean="0">
                          <a:solidFill>
                            <a:srgbClr val="FFCC00"/>
                          </a:solidFill>
                        </a:rPr>
                        <a:t>M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65-92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S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N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N</a:t>
                      </a:r>
                      <a:endParaRPr lang="en-US" sz="1200" b="0" dirty="0"/>
                    </a:p>
                  </a:txBody>
                  <a:tcPr/>
                </a:tc>
              </a:tr>
              <a:tr h="37468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Mercury Vapor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Point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30-65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16,000-24,000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W</a:t>
                      </a:r>
                      <a:r>
                        <a:rPr lang="en-US" sz="1200" dirty="0" smtClean="0">
                          <a:solidFill>
                            <a:srgbClr val="FFCC00"/>
                          </a:solidFill>
                        </a:rPr>
                        <a:t>M</a:t>
                      </a:r>
                      <a:r>
                        <a:rPr lang="en-US" sz="1200" dirty="0" smtClean="0">
                          <a:solidFill>
                            <a:srgbClr val="00B0F0"/>
                          </a:solidFill>
                        </a:rPr>
                        <a:t>C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15-40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S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Y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N</a:t>
                      </a:r>
                      <a:endParaRPr lang="en-US" sz="1200" b="0" dirty="0"/>
                    </a:p>
                  </a:txBody>
                  <a:tcPr/>
                </a:tc>
              </a:tr>
              <a:tr h="562598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High</a:t>
                      </a:r>
                      <a:r>
                        <a:rPr lang="en-US" sz="1200" b="0" baseline="0" dirty="0" smtClean="0"/>
                        <a:t> Pressure Sodium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Point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50-120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16,000-24,000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W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25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N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N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N</a:t>
                      </a:r>
                      <a:endParaRPr lang="en-US" sz="1200" b="0" dirty="0"/>
                    </a:p>
                  </a:txBody>
                  <a:tcPr/>
                </a:tc>
              </a:tr>
              <a:tr h="504881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Low Pressure Sodium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Point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60-150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12,000-18,000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W</a:t>
                      </a:r>
                      <a:endParaRPr lang="en-US" sz="1200" b="0" dirty="0" smtClean="0"/>
                    </a:p>
                    <a:p>
                      <a:pPr algn="ctr"/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5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N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N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N</a:t>
                      </a:r>
                      <a:endParaRPr lang="en-US" sz="1200" b="0" dirty="0"/>
                    </a:p>
                  </a:txBody>
                  <a:tcPr/>
                </a:tc>
              </a:tr>
              <a:tr h="409072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Induction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Area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60-80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100,000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W</a:t>
                      </a:r>
                      <a:r>
                        <a:rPr lang="en-US" sz="1200" dirty="0" smtClean="0">
                          <a:solidFill>
                            <a:srgbClr val="FFCC00"/>
                          </a:solidFill>
                        </a:rPr>
                        <a:t>M</a:t>
                      </a:r>
                      <a:endParaRPr lang="en-US" sz="12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80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N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N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N</a:t>
                      </a:r>
                      <a:endParaRPr lang="en-US" sz="1200" b="0" dirty="0"/>
                    </a:p>
                  </a:txBody>
                  <a:tcPr/>
                </a:tc>
              </a:tr>
              <a:tr h="504881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White LEDs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err="1" smtClean="0"/>
                        <a:t>Projec-tion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27-92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50,000-100,000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W</a:t>
                      </a:r>
                      <a:r>
                        <a:rPr lang="en-US" sz="1200" dirty="0" smtClean="0">
                          <a:solidFill>
                            <a:srgbClr val="FFCC00"/>
                          </a:solidFill>
                        </a:rPr>
                        <a:t>M</a:t>
                      </a:r>
                      <a:r>
                        <a:rPr lang="en-US" sz="1200" dirty="0" smtClean="0">
                          <a:solidFill>
                            <a:srgbClr val="00B0F0"/>
                          </a:solidFill>
                        </a:rPr>
                        <a:t>C</a:t>
                      </a:r>
                      <a:endParaRPr lang="en-US" sz="12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75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Y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N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Y</a:t>
                      </a:r>
                      <a:endParaRPr lang="en-US" sz="12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85800" y="6400800"/>
            <a:ext cx="5330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1: </a:t>
            </a:r>
            <a:r>
              <a:rPr lang="en-US" sz="1200" dirty="0" smtClean="0">
                <a:solidFill>
                  <a:srgbClr val="FF0000"/>
                </a:solidFill>
              </a:rPr>
              <a:t>W (Warm), </a:t>
            </a:r>
            <a:r>
              <a:rPr lang="en-US" sz="1200" dirty="0" smtClean="0">
                <a:solidFill>
                  <a:srgbClr val="FFCC00"/>
                </a:solidFill>
              </a:rPr>
              <a:t>M (Mid-range), </a:t>
            </a:r>
            <a:r>
              <a:rPr lang="en-US" sz="1200" dirty="0" smtClean="0">
                <a:solidFill>
                  <a:srgbClr val="00B0F0"/>
                </a:solidFill>
              </a:rPr>
              <a:t>C (Cool)</a:t>
            </a:r>
            <a:r>
              <a:rPr lang="en-US" sz="1200" dirty="0" smtClean="0"/>
              <a:t>; 2: Y (Yes), S (Special cases), N (No)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Type of lamps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6400800" cy="4478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Incandescent: 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w/ filament; need to be replaced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Halogen: 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a type of incandescent; EEM opportunities</a:t>
            </a:r>
          </a:p>
          <a:p>
            <a:pPr marL="0" lvl="2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Fluorescent: </a:t>
            </a:r>
          </a:p>
          <a:p>
            <a:pPr marL="0" lvl="2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- Mercury vapor arc stream emits UV energy, phosphors convert UV into visible light</a:t>
            </a:r>
          </a:p>
          <a:p>
            <a:pPr marL="0" lvl="2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 - requires a ballast to regulate the current through the lamp</a:t>
            </a:r>
          </a:p>
          <a:p>
            <a:pPr marL="0" lvl="2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 - Fluorescent tube lamp</a:t>
            </a:r>
          </a:p>
          <a:p>
            <a:pPr marL="0" lvl="2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 - Compact Fluorescent Lamp (CFL)</a:t>
            </a:r>
          </a:p>
          <a:p>
            <a:pPr marL="0" lvl="2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 - high efficacy/long life/high CRI </a:t>
            </a:r>
          </a:p>
        </p:txBody>
      </p:sp>
      <p:pic>
        <p:nvPicPr>
          <p:cNvPr id="9" name="Picture 2" descr="http://upload.wikimedia.org/wikipedia/commons/thumb/b/b4/Gluehlampe_01_KMJ.png/200px-Gluehlampe_01_KMJ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1143000"/>
            <a:ext cx="621535" cy="1031749"/>
          </a:xfrm>
          <a:prstGeom prst="rect">
            <a:avLst/>
          </a:prstGeom>
          <a:noFill/>
        </p:spPr>
      </p:pic>
      <p:grpSp>
        <p:nvGrpSpPr>
          <p:cNvPr id="10" name="Group 9"/>
          <p:cNvGrpSpPr/>
          <p:nvPr/>
        </p:nvGrpSpPr>
        <p:grpSpPr>
          <a:xfrm>
            <a:off x="6858000" y="3200400"/>
            <a:ext cx="1752600" cy="2743200"/>
            <a:chOff x="5257800" y="1244600"/>
            <a:chExt cx="3352800" cy="4699000"/>
          </a:xfrm>
        </p:grpSpPr>
        <p:pic>
          <p:nvPicPr>
            <p:cNvPr id="11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 l="60000" t="32000" r="13125" b="7000"/>
            <a:stretch>
              <a:fillRect/>
            </a:stretch>
          </p:blipFill>
          <p:spPr bwMode="auto">
            <a:xfrm>
              <a:off x="5257800" y="1295400"/>
              <a:ext cx="3276600" cy="464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12"/>
            <p:cNvSpPr/>
            <p:nvPr/>
          </p:nvSpPr>
          <p:spPr>
            <a:xfrm>
              <a:off x="6400800" y="1244600"/>
              <a:ext cx="2209800" cy="342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" y="381000"/>
            <a:ext cx="67818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Fluorescent: tube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 l="8750" t="32859" r="40000" b="25000"/>
          <a:stretch>
            <a:fillRect/>
          </a:stretch>
        </p:blipFill>
        <p:spPr bwMode="auto">
          <a:xfrm>
            <a:off x="609600" y="1143000"/>
            <a:ext cx="6477000" cy="33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276600" y="4419600"/>
            <a:ext cx="5257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Example: </a:t>
            </a:r>
            <a:r>
              <a:rPr lang="en-US" dirty="0" smtClean="0">
                <a:solidFill>
                  <a:srgbClr val="FF0000"/>
                </a:solidFill>
              </a:rPr>
              <a:t>F32T8/835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F = </a:t>
            </a:r>
            <a:r>
              <a:rPr lang="en-US" sz="1600" dirty="0" smtClean="0"/>
              <a:t>fluorescent 		</a:t>
            </a:r>
            <a:r>
              <a:rPr lang="en-US" dirty="0" smtClean="0"/>
              <a:t>32 = </a:t>
            </a:r>
            <a:r>
              <a:rPr lang="en-US" sz="1600" dirty="0" smtClean="0"/>
              <a:t>32 lamp watts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T = </a:t>
            </a:r>
            <a:r>
              <a:rPr lang="en-US" sz="1600" dirty="0" smtClean="0"/>
              <a:t>tubular bulb shape	</a:t>
            </a:r>
            <a:r>
              <a:rPr lang="en-US" dirty="0" smtClean="0"/>
              <a:t>8 = </a:t>
            </a:r>
            <a:r>
              <a:rPr lang="en-US" sz="1600" dirty="0" smtClean="0"/>
              <a:t>8/8” diameter (1”)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/ = </a:t>
            </a:r>
            <a:r>
              <a:rPr lang="en-US" sz="1600" dirty="0" smtClean="0"/>
              <a:t>separator		</a:t>
            </a:r>
            <a:r>
              <a:rPr lang="en-US" dirty="0" smtClean="0"/>
              <a:t>8 = </a:t>
            </a:r>
            <a:r>
              <a:rPr lang="en-US" sz="1600" dirty="0" smtClean="0"/>
              <a:t>CRI in the 80s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35 = </a:t>
            </a:r>
            <a:r>
              <a:rPr lang="en-US" sz="1600" dirty="0" smtClean="0"/>
              <a:t>apparent color temperature</a:t>
            </a:r>
            <a:r>
              <a:rPr lang="en-US" dirty="0" smtClean="0"/>
              <a:t>  = </a:t>
            </a:r>
            <a:r>
              <a:rPr lang="en-US" sz="1600" dirty="0" smtClean="0"/>
              <a:t>3500° Kelvin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Type of lamps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400" y="1061859"/>
            <a:ext cx="7162800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HID: 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High-intensity discharge lamp, 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electrical gas-discharge 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lamp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- Metal halide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- Mercury vapor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- High pressure sodium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- Low pressure sodium</a:t>
            </a:r>
            <a:endParaRPr lang="en-US" sz="20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marL="0" lvl="2">
              <a:lnSpc>
                <a:spcPct val="15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applications: </a:t>
            </a:r>
          </a:p>
          <a:p>
            <a:pPr marL="0" lvl="2"/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 - Street lights</a:t>
            </a:r>
          </a:p>
          <a:p>
            <a:pPr marL="0" lvl="2"/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 - Exterior lighting of buildings</a:t>
            </a:r>
          </a:p>
          <a:p>
            <a:pPr marL="0" lvl="2"/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 - Warehouse lighting</a:t>
            </a:r>
          </a:p>
          <a:p>
            <a:pPr marL="0" lvl="2"/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 - High-bay retail</a:t>
            </a:r>
          </a:p>
        </p:txBody>
      </p:sp>
      <p:grpSp>
        <p:nvGrpSpPr>
          <p:cNvPr id="9" name="Group 15"/>
          <p:cNvGrpSpPr/>
          <p:nvPr/>
        </p:nvGrpSpPr>
        <p:grpSpPr>
          <a:xfrm>
            <a:off x="1524000" y="4876800"/>
            <a:ext cx="6324600" cy="1295400"/>
            <a:chOff x="838200" y="3200400"/>
            <a:chExt cx="6934200" cy="1752600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7500" t="43000" r="62337" b="40000"/>
            <a:stretch>
              <a:fillRect/>
            </a:stretch>
          </p:blipFill>
          <p:spPr bwMode="auto">
            <a:xfrm>
              <a:off x="838200" y="3200400"/>
              <a:ext cx="1676400" cy="175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57604" t="43000" r="31948" b="40000"/>
            <a:stretch>
              <a:fillRect/>
            </a:stretch>
          </p:blipFill>
          <p:spPr bwMode="auto">
            <a:xfrm>
              <a:off x="2514600" y="3200401"/>
              <a:ext cx="1676400" cy="1704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43438" t="43000" r="45937" b="40000"/>
            <a:stretch>
              <a:fillRect/>
            </a:stretch>
          </p:blipFill>
          <p:spPr bwMode="auto">
            <a:xfrm>
              <a:off x="4191000" y="3200400"/>
              <a:ext cx="1752600" cy="175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72326" t="43000" r="16276" b="40000"/>
            <a:stretch>
              <a:fillRect/>
            </a:stretch>
          </p:blipFill>
          <p:spPr bwMode="auto">
            <a:xfrm>
              <a:off x="5943600" y="3200400"/>
              <a:ext cx="1828800" cy="1704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Type of lamps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400" y="1061859"/>
            <a:ext cx="41148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LED (Lighting emitting diodes)</a:t>
            </a:r>
          </a:p>
          <a:p>
            <a:pPr marL="0" lvl="2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- High 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brightness</a:t>
            </a:r>
          </a:p>
          <a:p>
            <a:pPr marL="0" lvl="2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- Low 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energy consumption</a:t>
            </a:r>
          </a:p>
          <a:p>
            <a:pPr marL="0" lvl="2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- Long 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life time</a:t>
            </a:r>
          </a:p>
          <a:p>
            <a:pPr marL="0" lvl="2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- Need 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heat 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management</a:t>
            </a:r>
          </a:p>
          <a:p>
            <a:pPr marL="0" lvl="2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Applications: </a:t>
            </a:r>
          </a:p>
          <a:p>
            <a:pPr marL="0" lvl="2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- 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indoors/outdoors</a:t>
            </a:r>
          </a:p>
          <a:p>
            <a:pPr marL="0" lvl="2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- Exit signs, safety lights</a:t>
            </a:r>
          </a:p>
          <a:p>
            <a:pPr marL="0" lvl="2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- Traffic lights/street lamps</a:t>
            </a:r>
          </a:p>
          <a:p>
            <a:pPr marL="0" lvl="2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- Advertising</a:t>
            </a:r>
          </a:p>
          <a:p>
            <a:pPr marL="0" lvl="2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- General 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lighting</a:t>
            </a:r>
            <a:endParaRPr lang="en-US" sz="2000" dirty="0" smtClean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5" name="Picture 2" descr="http://upload.wikimedia.org/wikipedia/commons/thumb/f/f9/LED%2C_5mm%2C_green_%28en%29.svg/245px-LED%2C_5mm%2C_green_%28en%29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295400"/>
            <a:ext cx="1423988" cy="1580917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6248400" y="2590800"/>
            <a:ext cx="10454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© </a:t>
            </a:r>
            <a:r>
              <a:rPr lang="en-US" sz="1400" dirty="0" err="1" smtClean="0"/>
              <a:t>wikipidia</a:t>
            </a:r>
            <a:endParaRPr lang="en-US" sz="1400" dirty="0" smtClean="0"/>
          </a:p>
        </p:txBody>
      </p:sp>
      <p:pic>
        <p:nvPicPr>
          <p:cNvPr id="17" name="Picture 8" descr="http://t1.gstatic.com/images?q=tbn:ANd9GcTMEqZFxn6s8JtkSMcC5nl31ZdZyhlnUFQjbsiWCylhcNiFcHrPM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1295400"/>
            <a:ext cx="2133600" cy="1296458"/>
          </a:xfrm>
          <a:prstGeom prst="rect">
            <a:avLst/>
          </a:prstGeom>
          <a:noFill/>
        </p:spPr>
      </p:pic>
      <p:pic>
        <p:nvPicPr>
          <p:cNvPr id="18" name="Picture 10" descr="http://t0.gstatic.com/images?q=tbn:ANd9GcQYAZ_qtNrITo677lpHKz-lhYBFU9kBtkiYFXzFuCWCWgnkeX2z"/>
          <p:cNvPicPr>
            <a:picLocks noChangeAspect="1" noChangeArrowheads="1"/>
          </p:cNvPicPr>
          <p:nvPr/>
        </p:nvPicPr>
        <p:blipFill>
          <a:blip r:embed="rId4" cstate="print"/>
          <a:srcRect l="7887" r="21131"/>
          <a:stretch>
            <a:fillRect/>
          </a:stretch>
        </p:blipFill>
        <p:spPr bwMode="auto">
          <a:xfrm>
            <a:off x="5257800" y="3276600"/>
            <a:ext cx="1371600" cy="1285876"/>
          </a:xfrm>
          <a:prstGeom prst="rect">
            <a:avLst/>
          </a:prstGeom>
          <a:noFill/>
        </p:spPr>
      </p:pic>
      <p:pic>
        <p:nvPicPr>
          <p:cNvPr id="19" name="Picture 12" descr="http://t1.gstatic.com/images?q=tbn:ANd9GcTuRxOrQ34yyhICgnM2bvL2pmsRiwF6psL45KqituTcFq-E5UQ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3019424"/>
            <a:ext cx="1518378" cy="1552576"/>
          </a:xfrm>
          <a:prstGeom prst="rect">
            <a:avLst/>
          </a:prstGeom>
          <a:noFill/>
        </p:spPr>
      </p:pic>
      <p:pic>
        <p:nvPicPr>
          <p:cNvPr id="20" name="Picture 16" descr="LED Recessed Light Applicatio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5029200"/>
            <a:ext cx="2094858" cy="1085545"/>
          </a:xfrm>
          <a:prstGeom prst="rect">
            <a:avLst/>
          </a:prstGeom>
          <a:noFill/>
        </p:spPr>
      </p:pic>
      <p:pic>
        <p:nvPicPr>
          <p:cNvPr id="21" name="Picture 20" descr="LED Spot Light Application"/>
          <p:cNvPicPr>
            <a:picLocks noChangeAspect="1" noChangeArrowheads="1"/>
          </p:cNvPicPr>
          <p:nvPr/>
        </p:nvPicPr>
        <p:blipFill>
          <a:blip r:embed="rId7" cstate="print"/>
          <a:srcRect b="14164"/>
          <a:stretch>
            <a:fillRect/>
          </a:stretch>
        </p:blipFill>
        <p:spPr bwMode="auto">
          <a:xfrm>
            <a:off x="2819399" y="5029200"/>
            <a:ext cx="1887415" cy="1066800"/>
          </a:xfrm>
          <a:prstGeom prst="rect">
            <a:avLst/>
          </a:prstGeom>
          <a:noFill/>
        </p:spPr>
      </p:pic>
      <p:pic>
        <p:nvPicPr>
          <p:cNvPr id="22" name="Picture 26" descr="http://image.made-in-china.com/6f3j00FBdaKktEZTbj/LED-Indoor-lighting-Application.jpg"/>
          <p:cNvPicPr>
            <a:picLocks noChangeAspect="1" noChangeArrowheads="1"/>
          </p:cNvPicPr>
          <p:nvPr/>
        </p:nvPicPr>
        <p:blipFill>
          <a:blip r:embed="rId8" cstate="print"/>
          <a:srcRect t="9581" b="13055"/>
          <a:stretch>
            <a:fillRect/>
          </a:stretch>
        </p:blipFill>
        <p:spPr bwMode="auto">
          <a:xfrm>
            <a:off x="4800600" y="5029200"/>
            <a:ext cx="1891572" cy="1066800"/>
          </a:xfrm>
          <a:prstGeom prst="rect">
            <a:avLst/>
          </a:prstGeom>
          <a:noFill/>
        </p:spPr>
      </p:pic>
      <p:pic>
        <p:nvPicPr>
          <p:cNvPr id="23" name="Picture 28" descr="http://image.made-in-china.com/6f3j00GCJEsktWhaoj/LED-Tube-Light-Application.jpg"/>
          <p:cNvPicPr>
            <a:picLocks noChangeAspect="1" noChangeArrowheads="1"/>
          </p:cNvPicPr>
          <p:nvPr/>
        </p:nvPicPr>
        <p:blipFill>
          <a:blip r:embed="rId9" cstate="print"/>
          <a:srcRect t="10412" b="6664"/>
          <a:stretch>
            <a:fillRect/>
          </a:stretch>
        </p:blipFill>
        <p:spPr bwMode="auto">
          <a:xfrm>
            <a:off x="6781800" y="5029200"/>
            <a:ext cx="1717836" cy="106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" y="846669"/>
            <a:ext cx="8001000" cy="5570756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0070C0"/>
                </a:solidFill>
                <a:latin typeface="+mn-lt"/>
              </a:rPr>
              <a:t>Outline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A. </a:t>
            </a:r>
            <a:r>
              <a:rPr lang="en-US" sz="1600" dirty="0" smtClean="0">
                <a:latin typeface="+mn-lt"/>
              </a:rPr>
              <a:t>Introduction to concept of commercial building energy auditing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Why energy efficiency (EE) is important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Energy use and waste in commercial building operations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Prioritizing energy efficiency over renewable energy generation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B</a:t>
            </a:r>
            <a:r>
              <a:rPr lang="en-US" sz="1600" dirty="0">
                <a:latin typeface="+mn-lt"/>
              </a:rPr>
              <a:t>. </a:t>
            </a:r>
            <a:r>
              <a:rPr lang="en-US" sz="1600" dirty="0" smtClean="0">
                <a:latin typeface="+mn-lt"/>
              </a:rPr>
              <a:t>Ordinances, policies and standards governing commercial building audits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San Francisco Existing Commercial Buildings Performance Ordinance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State of California energy goals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ASHRAE standards, including Building Energy Assessment Professional (BEAP)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Other audit standards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C. </a:t>
            </a:r>
            <a:r>
              <a:rPr lang="en-US" sz="1600" dirty="0" smtClean="0">
                <a:latin typeface="+mn-lt"/>
              </a:rPr>
              <a:t>Three ASHRAE audit levels</a:t>
            </a:r>
            <a:endParaRPr lang="en-US" sz="1600" dirty="0">
              <a:latin typeface="+mn-lt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Preliminary energy use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Level 1, Walk-through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Level 2, Intermediate, energy survey and energy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Level 3, Detailed analysis of capital-intensive modifications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D</a:t>
            </a:r>
            <a:r>
              <a:rPr lang="en-US" sz="1600" dirty="0">
                <a:latin typeface="+mn-lt"/>
              </a:rPr>
              <a:t>. </a:t>
            </a:r>
            <a:r>
              <a:rPr lang="en-US" sz="1600" dirty="0" smtClean="0">
                <a:latin typeface="+mn-lt"/>
              </a:rPr>
              <a:t>Developing the scope of work in a commercial building audit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Objectives of the audit, including needed data and resources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Assessment management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Responsibilities of audit team members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E. </a:t>
            </a:r>
            <a:r>
              <a:rPr lang="en-US" sz="1600" dirty="0" smtClean="0">
                <a:latin typeface="+mn-lt"/>
              </a:rPr>
              <a:t>Elements in preliminary analysis of building performance data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Engineering and architectural document review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Geographical and climatic review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Review and analysis of current energy use and costs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Benchmarking procedures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FF0000"/>
                </a:solidFill>
                <a:latin typeface="+mn-lt"/>
              </a:rPr>
              <a:t>F. </a:t>
            </a:r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Factors in on-site building assessment</a:t>
            </a:r>
            <a:endParaRPr lang="en-US" sz="1600" dirty="0">
              <a:solidFill>
                <a:srgbClr val="FF000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1. Common safety hazards and field safety techniques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2. Occupant interviews and assessment of building operations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3. Building envelope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4. Electrical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5. HVAC&amp;R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6. Lighting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7. Miscellaneous other energy use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8. Domestic water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9. Indoor environmental quality</a:t>
            </a:r>
            <a:endParaRPr lang="en-US" sz="1200" dirty="0">
              <a:solidFill>
                <a:srgbClr val="FF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G. </a:t>
            </a:r>
            <a:r>
              <a:rPr lang="en-US" sz="1600" dirty="0" smtClean="0">
                <a:latin typeface="+mn-lt"/>
              </a:rPr>
              <a:t>Analysis of data collected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Identify opportunities for efficiency improvement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Calculate value of efficiency improvements and return on investment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Prioritize options based on client criteria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H. Audit completion activities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Prepare and present written report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Assist with development of implementation plan</a:t>
            </a:r>
            <a:endParaRPr lang="en-US" sz="12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07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Lighting controls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162800" cy="43242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Bef>
                <a:spcPts val="600"/>
              </a:spcBef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Types and appropriate applications of lighting controls</a:t>
            </a:r>
          </a:p>
          <a:p>
            <a:pPr marL="1371600" lvl="2" indent="-457200">
              <a:spcBef>
                <a:spcPts val="600"/>
              </a:spcBef>
              <a:buAutoNum type="alphaLcPeriod"/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Manual Switches</a:t>
            </a:r>
          </a:p>
          <a:p>
            <a:pPr marL="1371600" lvl="2" indent="-457200">
              <a:spcBef>
                <a:spcPts val="600"/>
              </a:spcBef>
              <a:buAutoNum type="alphaLcPeriod"/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Schedule controls or sweeps (building automation systems)</a:t>
            </a:r>
          </a:p>
          <a:p>
            <a:pPr marL="1371600" lvl="2" indent="-457200">
              <a:spcBef>
                <a:spcPts val="600"/>
              </a:spcBef>
              <a:buAutoNum type="alphaLcPeriod"/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Timers and time clocks</a:t>
            </a:r>
          </a:p>
          <a:p>
            <a:pPr marL="1371600" lvl="2" indent="-457200">
              <a:spcBef>
                <a:spcPts val="600"/>
              </a:spcBef>
              <a:buAutoNum type="alphaLcPeriod"/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Infrared and ultrasonic occupancy sensors</a:t>
            </a:r>
          </a:p>
          <a:p>
            <a:pPr marL="1371600" lvl="2" indent="-457200">
              <a:spcBef>
                <a:spcPts val="600"/>
              </a:spcBef>
              <a:buAutoNum type="alphaLcPeriod"/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Manual dimmers</a:t>
            </a:r>
          </a:p>
          <a:p>
            <a:pPr marL="1371600" lvl="2" indent="-457200">
              <a:spcBef>
                <a:spcPts val="600"/>
              </a:spcBef>
              <a:buAutoNum type="alphaLcPeriod"/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Daylight controls or </a:t>
            </a:r>
            <a:r>
              <a:rPr lang="en-US" sz="2400" dirty="0" err="1" smtClean="0">
                <a:solidFill>
                  <a:srgbClr val="002060"/>
                </a:solidFill>
                <a:latin typeface="Calibri" pitchFamily="34" charset="0"/>
              </a:rPr>
              <a:t>Photosensors</a:t>
            </a:r>
            <a:endParaRPr lang="en-US" sz="24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marL="1371600" lvl="2" indent="-457200">
              <a:spcBef>
                <a:spcPts val="600"/>
              </a:spcBef>
              <a:buAutoNum type="alphaLcPeriod"/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Bi-level switching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" y="528935"/>
            <a:ext cx="44958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Occupancy sensors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5638800" cy="3262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2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Types: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  - Passive infrared (PIR): a line of sight beam that reacts to heated motion across a field of view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  - Ultrasonic (US): a reflective wave form that reacts to disturbances in return wave form.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  - Dual Tech (DT): combines both PIR and US sensing technologies in one device.</a:t>
            </a:r>
            <a:endParaRPr lang="en-US" sz="22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81800" y="5029200"/>
            <a:ext cx="10903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leviton.com</a:t>
            </a:r>
            <a:endParaRPr lang="en-US" sz="1400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 r="7274" b="18519"/>
          <a:stretch>
            <a:fillRect/>
          </a:stretch>
        </p:blipFill>
        <p:spPr bwMode="auto">
          <a:xfrm>
            <a:off x="6248401" y="3235726"/>
            <a:ext cx="2133600" cy="164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t="13187"/>
          <a:stretch>
            <a:fillRect/>
          </a:stretch>
        </p:blipFill>
        <p:spPr bwMode="auto">
          <a:xfrm>
            <a:off x="6248400" y="1371600"/>
            <a:ext cx="2133600" cy="1620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LC_IMG_JPG_175_OSC04-I0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657725"/>
            <a:ext cx="1666875" cy="1666875"/>
          </a:xfrm>
          <a:prstGeom prst="rect">
            <a:avLst/>
          </a:prstGeom>
          <a:noFill/>
        </p:spPr>
      </p:pic>
      <p:pic>
        <p:nvPicPr>
          <p:cNvPr id="2054" name="Picture 6" descr="LC_IMG_JPG_175_OSC05-U0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4581525"/>
            <a:ext cx="1666875" cy="1666875"/>
          </a:xfrm>
          <a:prstGeom prst="rect">
            <a:avLst/>
          </a:prstGeom>
          <a:noFill/>
        </p:spPr>
      </p:pic>
      <p:pic>
        <p:nvPicPr>
          <p:cNvPr id="2056" name="Picture 8" descr="LC_IMG_JPG_175_OSC10-M0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00525" y="4581525"/>
            <a:ext cx="1666875" cy="166687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267200" y="4572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Qualify for PG&amp;E Incentive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" y="464403"/>
            <a:ext cx="80772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Occupancy sensors: Wall 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switches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1676400"/>
            <a:ext cx="1143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algn="ctr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PIR</a:t>
            </a:r>
            <a:endParaRPr lang="en-US" sz="22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6800" y="5943600"/>
            <a:ext cx="10903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leviton.com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029200" y="1676400"/>
            <a:ext cx="16002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algn="ctr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DT</a:t>
            </a:r>
            <a:endParaRPr lang="en-US" sz="22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51202" name="Picture 2" descr="OSSMT-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133600"/>
            <a:ext cx="3200400" cy="3200400"/>
          </a:xfrm>
          <a:prstGeom prst="rect">
            <a:avLst/>
          </a:prstGeom>
          <a:noFill/>
        </p:spPr>
      </p:pic>
      <p:pic>
        <p:nvPicPr>
          <p:cNvPr id="51204" name="Picture 4" descr="ODS0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209800"/>
            <a:ext cx="3048000" cy="3048000"/>
          </a:xfrm>
          <a:prstGeom prst="rect">
            <a:avLst/>
          </a:prstGeom>
          <a:noFill/>
        </p:spPr>
      </p:pic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" y="528935"/>
            <a:ext cx="44958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Energy saving equation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848600" cy="40472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Power </a:t>
            </a:r>
            <a:r>
              <a:rPr lang="en-US" sz="2400" dirty="0" smtClean="0"/>
              <a:t>= The Rate of Consumption kilowatts kW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Time   </a:t>
            </a:r>
            <a:r>
              <a:rPr lang="en-US" sz="2400" dirty="0" smtClean="0"/>
              <a:t> = The Duration of Consumption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Energy =  Power  X Time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             = Total Consumption in Kilowatt hours kWh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Control  strategy:  regulate the rate of consumption (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power)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, or the duration of consumption (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time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), or both.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" y="528935"/>
            <a:ext cx="79248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Advanced Lighting guidelines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19200"/>
            <a:ext cx="7561243" cy="307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11875" t="29000" r="11875" b="44000"/>
          <a:stretch>
            <a:fillRect/>
          </a:stretch>
        </p:blipFill>
        <p:spPr bwMode="auto">
          <a:xfrm>
            <a:off x="914400" y="4495800"/>
            <a:ext cx="7391400" cy="1635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Lighting EEMs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8200" y="1219200"/>
            <a:ext cx="7162800" cy="4216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Lamp replacement</a:t>
            </a:r>
          </a:p>
          <a:p>
            <a:pPr marL="0" lvl="2"/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- Replace 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inefficient lamps with efficient lamps</a:t>
            </a:r>
          </a:p>
          <a:p>
            <a:pPr marL="0" lvl="2"/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-  Replace 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incandescent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lamps with CFL or LED</a:t>
            </a:r>
          </a:p>
          <a:p>
            <a:pPr marL="0" lvl="2"/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-  Replace 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T12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lamps with T8, T5 or T5/HO</a:t>
            </a:r>
          </a:p>
          <a:p>
            <a:pPr marL="0" lvl="2"/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-  Replace 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mercury vapor lamps 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with MH or other sources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Ballast replacement </a:t>
            </a:r>
          </a:p>
          <a:p>
            <a:pPr marL="0" lvl="2"/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-  Replace 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magnetic ballast with electronic ballast :</a:t>
            </a:r>
          </a:p>
          <a:p>
            <a:pPr marL="0" lvl="2"/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-  For 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fluorescent lamps, 10-25% efficiency 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improvement</a:t>
            </a:r>
          </a:p>
          <a:p>
            <a:pPr marL="0" lvl="2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Lighting controls</a:t>
            </a:r>
          </a:p>
          <a:p>
            <a:pPr marL="0" lvl="2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Other EEMs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" y="381000"/>
            <a:ext cx="67818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Ballast replacement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4585" name="Rectangle 8"/>
          <p:cNvSpPr>
            <a:spLocks noChangeArrowheads="1"/>
          </p:cNvSpPr>
          <p:nvPr/>
        </p:nvSpPr>
        <p:spPr bwMode="auto">
          <a:xfrm>
            <a:off x="838200" y="1219200"/>
            <a:ext cx="7620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2"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Replace magnetic ballast with electronic ballast :</a:t>
            </a:r>
          </a:p>
          <a:p>
            <a:pPr marL="0" lvl="2"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  - for fluorescent lamps, 10-25% efficiency improvement</a:t>
            </a:r>
          </a:p>
          <a:p>
            <a:pPr marL="0" lvl="2"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  -  for HID lamps, lower ballast losses and light depreciation, meaning lamps produce more light over their entire lifespan.</a:t>
            </a:r>
            <a:endParaRPr lang="en-US" sz="2400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9" name="Picture 2" descr="http://www.frontierlighting.net/wp-content/uploads/2010/12/Sylvania-Balla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505200"/>
            <a:ext cx="2857500" cy="238125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324600" y="5943600"/>
            <a:ext cx="1531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Frontierlighting.com</a:t>
            </a:r>
            <a:endParaRPr lang="en-US" sz="1200" dirty="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" y="381000"/>
            <a:ext cx="6781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PG&amp;E lighting rebates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4585" name="Rectangle 8"/>
          <p:cNvSpPr>
            <a:spLocks noChangeArrowheads="1"/>
          </p:cNvSpPr>
          <p:nvPr/>
        </p:nvSpPr>
        <p:spPr bwMode="auto">
          <a:xfrm>
            <a:off x="838200" y="1219200"/>
            <a:ext cx="2209800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2">
              <a:lnSpc>
                <a:spcPct val="150000"/>
              </a:lnSpc>
            </a:pPr>
            <a:r>
              <a:rPr lang="en-US" sz="1400" dirty="0" smtClean="0">
                <a:hlinkClick r:id="rId2"/>
              </a:rPr>
              <a:t>http://www.pge.com/includes/docs/pdfs/mybusiness/energysavingsrebates/incentivesbyindustry/lighting_catalog_final.pdf</a:t>
            </a:r>
            <a:endParaRPr lang="en-US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3" cstate="print"/>
          <a:srcRect l="31875" t="16000" r="30000" b="5000"/>
          <a:stretch>
            <a:fillRect/>
          </a:stretch>
        </p:blipFill>
        <p:spPr bwMode="auto">
          <a:xfrm>
            <a:off x="4648200" y="1371600"/>
            <a:ext cx="353027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Tools and measurement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1371600"/>
            <a:ext cx="626325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Tools: </a:t>
            </a:r>
          </a:p>
          <a:p>
            <a:r>
              <a:rPr lang="en-US" dirty="0" smtClean="0"/>
              <a:t>     - Flicker checker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spin to check the type of ballast: magnetic/electronic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alternative: discriminator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    - </a:t>
            </a:r>
            <a:r>
              <a:rPr lang="en-US" dirty="0" err="1" smtClean="0"/>
              <a:t>Illuminance</a:t>
            </a:r>
            <a:r>
              <a:rPr lang="en-US" dirty="0" smtClean="0"/>
              <a:t> meter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for “incident” light level (</a:t>
            </a:r>
            <a:r>
              <a:rPr lang="en-US" dirty="0" err="1" smtClean="0"/>
              <a:t>fcd</a:t>
            </a:r>
            <a:r>
              <a:rPr lang="en-US" dirty="0" smtClean="0"/>
              <a:t> or </a:t>
            </a:r>
            <a:r>
              <a:rPr lang="en-US" dirty="0" err="1" smtClean="0"/>
              <a:t>lux</a:t>
            </a:r>
            <a:r>
              <a:rPr lang="en-US" dirty="0" smtClean="0"/>
              <a:t>)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    - Luminance meter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reading reflected or transmitted “brightness” in (</a:t>
            </a:r>
            <a:r>
              <a:rPr lang="en-US" dirty="0" err="1" smtClean="0"/>
              <a:t>cd</a:t>
            </a:r>
            <a:r>
              <a:rPr lang="en-US" dirty="0" smtClean="0"/>
              <a:t>/m2)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362201"/>
            <a:ext cx="1245476" cy="1253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missionlocal.org/wp-content/uploads/2010/03/flickr.jpg"/>
          <p:cNvPicPr>
            <a:picLocks noChangeAspect="1" noChangeArrowheads="1"/>
          </p:cNvPicPr>
          <p:nvPr/>
        </p:nvPicPr>
        <p:blipFill>
          <a:blip r:embed="rId3" cstate="print"/>
          <a:srcRect l="37500" t="13121" r="10000" b="8154"/>
          <a:stretch>
            <a:fillRect/>
          </a:stretch>
        </p:blipFill>
        <p:spPr bwMode="auto">
          <a:xfrm>
            <a:off x="7239000" y="1219200"/>
            <a:ext cx="1219200" cy="1219200"/>
          </a:xfrm>
          <a:prstGeom prst="rect">
            <a:avLst/>
          </a:prstGeom>
          <a:noFill/>
        </p:spPr>
      </p:pic>
      <p:pic>
        <p:nvPicPr>
          <p:cNvPr id="13" name="Picture 2" descr="http://www.konicaminolta.com/instruments/products/light/illuminance-meter/t10a/img/t10a_pict001.jpg"/>
          <p:cNvPicPr>
            <a:picLocks noChangeAspect="1" noChangeArrowheads="1"/>
          </p:cNvPicPr>
          <p:nvPr/>
        </p:nvPicPr>
        <p:blipFill>
          <a:blip r:embed="rId4" cstate="print"/>
          <a:srcRect l="9302" t="19561" r="11628" b="19583"/>
          <a:stretch>
            <a:fillRect/>
          </a:stretch>
        </p:blipFill>
        <p:spPr bwMode="auto">
          <a:xfrm>
            <a:off x="6482443" y="2895600"/>
            <a:ext cx="2128157" cy="1752600"/>
          </a:xfrm>
          <a:prstGeom prst="rect">
            <a:avLst/>
          </a:prstGeom>
          <a:noFill/>
        </p:spPr>
      </p:pic>
      <p:pic>
        <p:nvPicPr>
          <p:cNvPr id="14" name="Picture 2" descr="http://www.konicaminolta.com/instruments/products/light/luminance-meter/ls100-ls110/img/ls100_pict001.jpg"/>
          <p:cNvPicPr>
            <a:picLocks noChangeAspect="1" noChangeArrowheads="1"/>
          </p:cNvPicPr>
          <p:nvPr/>
        </p:nvPicPr>
        <p:blipFill>
          <a:blip r:embed="rId5" cstate="print"/>
          <a:srcRect l="19104" r="19763"/>
          <a:stretch>
            <a:fillRect/>
          </a:stretch>
        </p:blipFill>
        <p:spPr bwMode="auto">
          <a:xfrm>
            <a:off x="6934200" y="4648200"/>
            <a:ext cx="1119808" cy="16097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Tools and measurement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1371600"/>
            <a:ext cx="4414991" cy="25168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Data loggers and applications: 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     - Occupancy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 </a:t>
            </a:r>
            <a:r>
              <a:rPr lang="en-US" sz="2000" dirty="0" smtClean="0"/>
              <a:t>    - Hours of use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 </a:t>
            </a:r>
            <a:r>
              <a:rPr lang="en-US" sz="2000" dirty="0" smtClean="0"/>
              <a:t>    - Multiple channels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 </a:t>
            </a:r>
            <a:r>
              <a:rPr lang="en-US" sz="2400" dirty="0" smtClean="0"/>
              <a:t>      </a:t>
            </a:r>
            <a:endParaRPr lang="en-US" sz="2400" dirty="0"/>
          </a:p>
        </p:txBody>
      </p:sp>
      <p:pic>
        <p:nvPicPr>
          <p:cNvPr id="12" name="Picture 2" descr="HOBO UX90 Occupancy/Light Logger - UX90-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447800"/>
            <a:ext cx="2744523" cy="1447800"/>
          </a:xfrm>
          <a:prstGeom prst="rect">
            <a:avLst/>
          </a:prstGeom>
          <a:noFill/>
        </p:spPr>
      </p:pic>
      <p:pic>
        <p:nvPicPr>
          <p:cNvPr id="15" name="Picture 2" descr="http://www.onsetcomp.com/images/product_images/large/UX90-002M.jpg"/>
          <p:cNvPicPr>
            <a:picLocks noChangeAspect="1" noChangeArrowheads="1"/>
          </p:cNvPicPr>
          <p:nvPr/>
        </p:nvPicPr>
        <p:blipFill>
          <a:blip r:embed="rId3" cstate="print"/>
          <a:srcRect t="17778" b="20000"/>
          <a:stretch>
            <a:fillRect/>
          </a:stretch>
        </p:blipFill>
        <p:spPr bwMode="auto">
          <a:xfrm>
            <a:off x="5791200" y="3886200"/>
            <a:ext cx="2686050" cy="1671320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6172200" y="3276600"/>
            <a:ext cx="20212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hlinkClick r:id="rId4"/>
              </a:rPr>
              <a:t>http://www.onsetcomp.com</a:t>
            </a:r>
            <a:endParaRPr lang="en-US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762000" y="908477"/>
            <a:ext cx="7620000" cy="533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F.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Factors in on-site building assessment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1. Common safety hazards and field safety techniques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2. Occupant interviews and assessment of building operations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3. Building envelope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4. Electrical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5. HVAC&amp;R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6. Lighting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7. Miscellaneous other energy use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8. Domestic water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9. Indoor environmental quality</a:t>
            </a: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447800"/>
            <a:ext cx="300607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Lighting standards, codes and regulations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5257800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Title 24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- 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Mandatory 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requirements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-  Prescriptive 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requirements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-   Exterior 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lighting regulations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US" sz="2000" dirty="0" smtClean="0">
              <a:solidFill>
                <a:srgbClr val="002060"/>
              </a:solidFill>
              <a:latin typeface="+mn-lt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California Energy commission: </a:t>
            </a:r>
            <a:r>
              <a:rPr lang="en-US" sz="2000" dirty="0" smtClean="0">
                <a:latin typeface="+mn-lt"/>
                <a:hlinkClick r:id="rId3"/>
              </a:rPr>
              <a:t>http://www.energy.ca.gov/</a:t>
            </a:r>
            <a:endParaRPr lang="en-US" sz="2000" dirty="0" smtClean="0">
              <a:solidFill>
                <a:srgbClr val="002060"/>
              </a:solidFill>
              <a:latin typeface="+mn-lt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000" dirty="0" smtClean="0">
              <a:solidFill>
                <a:srgbClr val="002060"/>
              </a:solidFill>
              <a:latin typeface="+mn-lt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Title 24 2008: </a:t>
            </a:r>
            <a:r>
              <a:rPr lang="en-US" sz="2000" dirty="0" smtClean="0">
                <a:latin typeface="+mn-lt"/>
                <a:hlinkClick r:id="rId4"/>
              </a:rPr>
              <a:t>http://www.energy.ca.gov/title24/2008standards/index.html</a:t>
            </a:r>
            <a:endParaRPr lang="en-US" sz="20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" y="381000"/>
            <a:ext cx="79248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Title 24 – Outline of Lighting Requirements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09600" y="1397000"/>
          <a:ext cx="79248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3124200"/>
                <a:gridCol w="2971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Mandatory Measures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Prescriptive Requirement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Nonresidential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 Shutoff</a:t>
                      </a:r>
                      <a:r>
                        <a:rPr lang="en-US" sz="2400" baseline="0" dirty="0" smtClean="0"/>
                        <a:t> controls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aseline="0" dirty="0" smtClean="0"/>
                        <a:t> Space control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aseline="0" dirty="0" smtClean="0"/>
                        <a:t> Exit signs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aseline="0" dirty="0" smtClean="0"/>
                        <a:t> Occupant sensors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Daylighting</a:t>
                      </a:r>
                      <a:r>
                        <a:rPr lang="en-US" sz="2400" baseline="0" dirty="0" smtClean="0"/>
                        <a:t> controls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aseline="0" dirty="0" smtClean="0"/>
                        <a:t> Special controls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 Lighting power (whole building</a:t>
                      </a:r>
                      <a:r>
                        <a:rPr lang="en-US" sz="2400" baseline="0" dirty="0" smtClean="0"/>
                        <a:t> and space-by-space allowances)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aseline="0" dirty="0" smtClean="0"/>
                        <a:t> Control credits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Residential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Luminaire</a:t>
                      </a:r>
                      <a:r>
                        <a:rPr lang="en-US" sz="2400" dirty="0" smtClean="0"/>
                        <a:t> efficacy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aseline="0" dirty="0" smtClean="0"/>
                        <a:t> controls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smtClean="0"/>
                        <a:t> None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Title 24 – Allowed Lighting Power Densities (LPD)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399" y="1371600"/>
            <a:ext cx="808264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Title 24 – Allowed Lighting Power Densities (LPD)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196898"/>
            <a:ext cx="6858000" cy="5020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209800"/>
            <a:ext cx="2913579" cy="376662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Title 24 2013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09600" y="13716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 California’s building efficiency standards are updated on a 3 year cycle.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" y="2286000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 Title 24 2013  takes effect in January 2014.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 Compliance with new Code results in 25% less energy for lighting, heating, cooling, ventilation, and water heating than 2008 Standards.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rgbClr val="002060"/>
                </a:solidFill>
              </a:rPr>
              <a:t>Web link: </a:t>
            </a:r>
            <a:r>
              <a:rPr lang="en-US" sz="2000" dirty="0" smtClean="0">
                <a:hlinkClick r:id="rId3"/>
              </a:rPr>
              <a:t>http://www.energy.ca.gov/title24/2013standards/supporting_docs.html</a:t>
            </a:r>
            <a:endParaRPr lang="en-US" sz="2000" dirty="0" smtClean="0">
              <a:solidFill>
                <a:srgbClr val="002060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Lighting design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219200"/>
            <a:ext cx="6943725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Lighting design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143000"/>
            <a:ext cx="68389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Lighting systems and use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1628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Lighting terminology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Units of measurement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Lighting systems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Type of Lamps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Lighting controls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Lighting EEMs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Tools and measurement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Lighting standards, codes and regulations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Lighting terminology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1524000"/>
            <a:ext cx="716280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Luminous flux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    - Total amount of light emitted by a source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    - Measured in </a:t>
            </a:r>
            <a:r>
              <a:rPr lang="en-US" sz="2200" dirty="0" smtClean="0">
                <a:solidFill>
                  <a:srgbClr val="FF0000"/>
                </a:solidFill>
                <a:latin typeface="+mn-lt"/>
              </a:rPr>
              <a:t>lumens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+mn-lt"/>
              </a:rPr>
              <a:t>Illuminance</a:t>
            </a: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    - The density of light on a surface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    - Measured in </a:t>
            </a:r>
            <a:r>
              <a:rPr lang="en-US" sz="2200" dirty="0" smtClean="0">
                <a:solidFill>
                  <a:srgbClr val="FF0000"/>
                </a:solidFill>
                <a:latin typeface="+mn-lt"/>
              </a:rPr>
              <a:t>lumens per ft</a:t>
            </a:r>
            <a:r>
              <a:rPr lang="en-US" sz="2200" baseline="30000" dirty="0" smtClean="0">
                <a:solidFill>
                  <a:srgbClr val="FF0000"/>
                </a:solidFill>
                <a:latin typeface="+mn-lt"/>
              </a:rPr>
              <a:t>2</a:t>
            </a:r>
            <a:r>
              <a:rPr lang="en-US" sz="2200" dirty="0" smtClean="0">
                <a:solidFill>
                  <a:srgbClr val="FF0000"/>
                </a:solidFill>
                <a:latin typeface="+mn-lt"/>
              </a:rPr>
              <a:t> (</a:t>
            </a:r>
            <a:r>
              <a:rPr lang="en-US" sz="2200" dirty="0" err="1" smtClean="0">
                <a:solidFill>
                  <a:srgbClr val="FF0000"/>
                </a:solidFill>
                <a:latin typeface="+mn-lt"/>
              </a:rPr>
              <a:t>footcandles</a:t>
            </a:r>
            <a:r>
              <a:rPr lang="en-US" sz="2200" dirty="0" smtClean="0">
                <a:solidFill>
                  <a:srgbClr val="FF0000"/>
                </a:solidFill>
                <a:latin typeface="+mn-lt"/>
              </a:rPr>
              <a:t> or </a:t>
            </a:r>
            <a:r>
              <a:rPr lang="en-US" sz="2200" dirty="0" err="1" smtClean="0">
                <a:solidFill>
                  <a:srgbClr val="FF0000"/>
                </a:solidFill>
                <a:latin typeface="+mn-lt"/>
              </a:rPr>
              <a:t>fcd</a:t>
            </a:r>
            <a:r>
              <a:rPr lang="en-US" sz="2200" dirty="0" smtClean="0">
                <a:solidFill>
                  <a:srgbClr val="FF0000"/>
                </a:solidFill>
                <a:latin typeface="+mn-lt"/>
              </a:rPr>
              <a:t>)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    - Also in SI: </a:t>
            </a:r>
            <a:r>
              <a:rPr lang="en-US" sz="2200" dirty="0" smtClean="0">
                <a:solidFill>
                  <a:srgbClr val="FF0000"/>
                </a:solidFill>
                <a:latin typeface="+mn-lt"/>
              </a:rPr>
              <a:t> lumens per meter</a:t>
            </a:r>
            <a:r>
              <a:rPr lang="en-US" sz="2200" baseline="30000" dirty="0" smtClean="0">
                <a:solidFill>
                  <a:srgbClr val="FF0000"/>
                </a:solidFill>
                <a:latin typeface="+mn-lt"/>
              </a:rPr>
              <a:t>2</a:t>
            </a:r>
            <a:r>
              <a:rPr lang="en-US" sz="2200" dirty="0" smtClean="0">
                <a:solidFill>
                  <a:srgbClr val="FF0000"/>
                </a:solidFill>
                <a:latin typeface="+mn-lt"/>
              </a:rPr>
              <a:t> (</a:t>
            </a:r>
            <a:r>
              <a:rPr lang="en-US" sz="2200" dirty="0" err="1" smtClean="0">
                <a:solidFill>
                  <a:srgbClr val="FF0000"/>
                </a:solidFill>
                <a:latin typeface="+mn-lt"/>
              </a:rPr>
              <a:t>lux</a:t>
            </a:r>
            <a:r>
              <a:rPr lang="en-US" sz="2200" dirty="0" smtClean="0">
                <a:solidFill>
                  <a:srgbClr val="FF0000"/>
                </a:solidFill>
                <a:latin typeface="+mn-lt"/>
              </a:rPr>
              <a:t>)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    - 1 </a:t>
            </a:r>
            <a:r>
              <a:rPr lang="en-US" sz="2200" dirty="0" err="1" smtClean="0">
                <a:solidFill>
                  <a:srgbClr val="002060"/>
                </a:solidFill>
                <a:latin typeface="+mn-lt"/>
              </a:rPr>
              <a:t>fcd</a:t>
            </a: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latin typeface="+mn-lt"/>
                <a:sym typeface="Symbol"/>
              </a:rPr>
              <a:t> 10 </a:t>
            </a:r>
            <a:r>
              <a:rPr lang="en-US" sz="2200" dirty="0" err="1" smtClean="0">
                <a:solidFill>
                  <a:srgbClr val="002060"/>
                </a:solidFill>
                <a:latin typeface="+mn-lt"/>
                <a:sym typeface="Symbol"/>
              </a:rPr>
              <a:t>lux</a:t>
            </a:r>
            <a:endParaRPr lang="en-US" sz="2200" dirty="0" smtClean="0">
              <a:solidFill>
                <a:srgbClr val="002060"/>
              </a:solidFill>
              <a:latin typeface="+mn-lt"/>
              <a:sym typeface="Symbol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l="72633" t="17241" r="3153" b="50000"/>
          <a:stretch>
            <a:fillRect/>
          </a:stretch>
        </p:blipFill>
        <p:spPr bwMode="auto">
          <a:xfrm>
            <a:off x="6553200" y="1752600"/>
            <a:ext cx="152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 l="68904" t="17950" r="7774" b="47638"/>
          <a:stretch>
            <a:fillRect/>
          </a:stretch>
        </p:blipFill>
        <p:spPr bwMode="auto">
          <a:xfrm>
            <a:off x="6477000" y="3962400"/>
            <a:ext cx="1828800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85800" y="1219200"/>
            <a:ext cx="716280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Power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  - The rate energy is transferred, used, or transformed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  - Measured in 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joule per second (J/s)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, or 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watt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P = I · V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P : the power (watts)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V : the voltage drop (volts)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I  : the current through (amperes)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Efficacy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   - A measure of lamp/ballast performance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   - Measured in lumen/watt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    </a:t>
            </a:r>
            <a:endParaRPr lang="en-US" sz="2200" dirty="0" smtClean="0">
              <a:solidFill>
                <a:srgbClr val="002060"/>
              </a:solidFill>
              <a:latin typeface="+mn-lt"/>
              <a:sym typeface="Symbol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>
              <a:solidFill>
                <a:srgbClr val="002060"/>
              </a:solidFill>
              <a:latin typeface="+mn-l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Lighting terminology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419600" y="4572000"/>
            <a:ext cx="2286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1676400" y="4876800"/>
          <a:ext cx="3657600" cy="997380"/>
        </p:xfrm>
        <a:graphic>
          <a:graphicData uri="http://schemas.openxmlformats.org/presentationml/2006/ole">
            <p:oleObj spid="_x0000_s1026" name="Equation" r:id="rId3" imgW="152388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85800" y="1219200"/>
            <a:ext cx="7162800" cy="2583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Lighting power density (LPD)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    - A measure of the power intensity of lighting system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    - Measured in </a:t>
            </a:r>
            <a:r>
              <a:rPr lang="en-US" sz="2200" dirty="0" smtClean="0">
                <a:solidFill>
                  <a:srgbClr val="FF0000"/>
                </a:solidFill>
                <a:latin typeface="+mn-lt"/>
              </a:rPr>
              <a:t>watts/sf</a:t>
            </a:r>
            <a:r>
              <a:rPr lang="en-US" sz="2200" baseline="30000" dirty="0" smtClean="0">
                <a:solidFill>
                  <a:srgbClr val="FF0000"/>
                </a:solidFill>
                <a:latin typeface="+mn-lt"/>
              </a:rPr>
              <a:t>2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    - Energy code provides limits by space use or building type  </a:t>
            </a:r>
            <a:endParaRPr lang="en-US" sz="2200" dirty="0" smtClean="0">
              <a:solidFill>
                <a:srgbClr val="002060"/>
              </a:solidFill>
              <a:latin typeface="+mn-lt"/>
              <a:sym typeface="Symbol"/>
            </a:endParaRP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>
              <a:solidFill>
                <a:srgbClr val="002060"/>
              </a:solidFill>
              <a:latin typeface="+mn-l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Lighting terminology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419600" y="4572000"/>
            <a:ext cx="2286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2209800" y="4114800"/>
          <a:ext cx="4084638" cy="996950"/>
        </p:xfrm>
        <a:graphic>
          <a:graphicData uri="http://schemas.openxmlformats.org/presentationml/2006/ole">
            <p:oleObj spid="_x0000_s2050" name="Equation" r:id="rId3" imgW="170172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85800" y="1219200"/>
            <a:ext cx="7162800" cy="4647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Lamp life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  - Total operating time that ½ of test set remains burning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Lamp lumen depreciation (LLD)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   - Describes the decrease in output of a lamp during its life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Correlated color temperature (CCT)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   - describes the color appearance of white light source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   - is a measurement of coolness or warmness of a light source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Color rendering index (CRI)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   - A measure of how well a light source renders colors comparing to a reference source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   - 0-100 point scale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Lighting terminology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514600"/>
            <a:ext cx="1676400" cy="18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685800" y="1219200"/>
            <a:ext cx="7162800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Lumen (lm) : SI unit of luminous flux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  - 1 lm = 1 </a:t>
            </a:r>
            <a:r>
              <a:rPr lang="en-US" sz="2000" dirty="0" err="1" smtClean="0">
                <a:solidFill>
                  <a:srgbClr val="002060"/>
                </a:solidFill>
                <a:latin typeface="+mn-lt"/>
              </a:rPr>
              <a:t>cd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· </a:t>
            </a:r>
            <a:r>
              <a:rPr lang="en-US" sz="2000" dirty="0" err="1" smtClean="0">
                <a:solidFill>
                  <a:srgbClr val="002060"/>
                </a:solidFill>
                <a:latin typeface="+mn-lt"/>
              </a:rPr>
              <a:t>sr</a:t>
            </a:r>
            <a:endParaRPr lang="en-US" sz="20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Foot-candle (</a:t>
            </a:r>
            <a:r>
              <a:rPr lang="en-US" sz="2400" dirty="0" err="1" smtClean="0">
                <a:solidFill>
                  <a:srgbClr val="002060"/>
                </a:solidFill>
                <a:latin typeface="+mn-lt"/>
              </a:rPr>
              <a:t>fc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or </a:t>
            </a:r>
            <a:r>
              <a:rPr lang="en-US" sz="2400" dirty="0" err="1" smtClean="0">
                <a:solidFill>
                  <a:srgbClr val="002060"/>
                </a:solidFill>
                <a:latin typeface="+mn-lt"/>
              </a:rPr>
              <a:t>fcd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): Lumen per ft</a:t>
            </a:r>
            <a:r>
              <a:rPr lang="en-US" sz="2400" baseline="30000" dirty="0" smtClean="0">
                <a:solidFill>
                  <a:srgbClr val="002060"/>
                </a:solidFill>
                <a:latin typeface="+mn-lt"/>
              </a:rPr>
              <a:t>2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vs. </a:t>
            </a:r>
            <a:r>
              <a:rPr lang="en-US" sz="2400" dirty="0" err="1" smtClean="0">
                <a:solidFill>
                  <a:srgbClr val="002060"/>
                </a:solidFill>
                <a:latin typeface="+mn-lt"/>
              </a:rPr>
              <a:t>lux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(lx): lumen per m</a:t>
            </a:r>
            <a:r>
              <a:rPr lang="en-US" sz="2400" baseline="30000" dirty="0" smtClean="0">
                <a:solidFill>
                  <a:srgbClr val="002060"/>
                </a:solidFill>
                <a:latin typeface="+mn-lt"/>
              </a:rPr>
              <a:t>2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  - 1 </a:t>
            </a:r>
            <a:r>
              <a:rPr lang="en-US" sz="2000" dirty="0" err="1" smtClean="0">
                <a:solidFill>
                  <a:srgbClr val="002060"/>
                </a:solidFill>
                <a:latin typeface="+mn-lt"/>
              </a:rPr>
              <a:t>fcd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= 10 </a:t>
            </a:r>
            <a:r>
              <a:rPr lang="en-US" sz="2000" dirty="0" err="1" smtClean="0">
                <a:solidFill>
                  <a:srgbClr val="002060"/>
                </a:solidFill>
                <a:latin typeface="+mn-lt"/>
              </a:rPr>
              <a:t>lux</a:t>
            </a:r>
            <a:endParaRPr lang="en-US" sz="20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Power: Wattage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Energy: kWh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   - kWh = Watts * Time (hrs)/1000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>
              <a:solidFill>
                <a:srgbClr val="002060"/>
              </a:solidFill>
              <a:latin typeface="+mn-l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Units of measurement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7311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6. Lighting systems and use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9305" y="1295400"/>
            <a:ext cx="189857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4" cstate="print"/>
          <a:srcRect l="36875" t="31000" r="25000" b="55136"/>
          <a:stretch>
            <a:fillRect/>
          </a:stretch>
        </p:blipFill>
        <p:spPr bwMode="auto">
          <a:xfrm>
            <a:off x="762000" y="4114800"/>
            <a:ext cx="3352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8897</TotalTime>
  <Words>2245</Words>
  <Application>Microsoft Office PowerPoint</Application>
  <PresentationFormat>On-screen Show (4:3)</PresentationFormat>
  <Paragraphs>472</Paragraphs>
  <Slides>36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Xin Ai</dc:creator>
  <cp:lastModifiedBy>Xin Ai</cp:lastModifiedBy>
  <cp:revision>115</cp:revision>
  <dcterms:created xsi:type="dcterms:W3CDTF">2012-07-02T05:20:48Z</dcterms:created>
  <dcterms:modified xsi:type="dcterms:W3CDTF">2012-11-19T20:01:14Z</dcterms:modified>
</cp:coreProperties>
</file>