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455" r:id="rId3"/>
    <p:sldId id="478" r:id="rId4"/>
    <p:sldId id="454" r:id="rId5"/>
    <p:sldId id="479" r:id="rId6"/>
    <p:sldId id="441" r:id="rId7"/>
    <p:sldId id="440" r:id="rId8"/>
    <p:sldId id="448" r:id="rId9"/>
    <p:sldId id="449" r:id="rId10"/>
    <p:sldId id="442" r:id="rId11"/>
    <p:sldId id="450" r:id="rId12"/>
    <p:sldId id="443" r:id="rId13"/>
    <p:sldId id="444" r:id="rId14"/>
    <p:sldId id="480" r:id="rId15"/>
    <p:sldId id="445" r:id="rId16"/>
    <p:sldId id="451" r:id="rId17"/>
    <p:sldId id="481" r:id="rId18"/>
    <p:sldId id="452" r:id="rId19"/>
    <p:sldId id="45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76255" autoAdjust="0"/>
  </p:normalViewPr>
  <p:slideViewPr>
    <p:cSldViewPr>
      <p:cViewPr varScale="1">
        <p:scale>
          <a:sx n="54" d="100"/>
          <a:sy n="54" d="100"/>
        </p:scale>
        <p:origin x="-102" y="-10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108" y="-93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FFC204-3767-47F9-BD2E-4987CD5E971B}" type="datetimeFigureOut">
              <a:rPr lang="en-US" smtClean="0"/>
              <a:pPr/>
              <a:t>6/23/2013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91A2B7-9532-4835-BAD0-6A7ED4489D28}"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A8387-AE19-4E21-8B5B-AA082DA63244}" type="datetimeFigureOut">
              <a:rPr lang="en-US" smtClean="0"/>
              <a:pPr/>
              <a:t>6/23/2013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C16E2-6E21-4D3B-BE6B-0CF98AFF92A8}" type="slidenum">
              <a:rPr lang="en-US" smtClean="0"/>
              <a:pPr/>
              <a:t>‹#›</a:t>
            </a:fld>
            <a:endParaRPr lang="en-US"/>
          </a:p>
        </p:txBody>
      </p:sp>
    </p:spTree>
    <p:extLst>
      <p:ext uri="{BB962C8B-B14F-4D97-AF65-F5344CB8AC3E}">
        <p14:creationId xmlns="" xmlns:p14="http://schemas.microsoft.com/office/powerpoint/2010/main" val="24095898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en-US" smtClean="0"/>
          </a:p>
        </p:txBody>
      </p:sp>
      <p:sp>
        <p:nvSpPr>
          <p:cNvPr id="40964" name="Slide Number Placeholder 3"/>
          <p:cNvSpPr txBox="1">
            <a:spLocks noGrp="1"/>
          </p:cNvSpPr>
          <p:nvPr/>
        </p:nvSpPr>
        <p:spPr bwMode="auto">
          <a:xfrm>
            <a:off x="3884027" y="8684926"/>
            <a:ext cx="2972421" cy="457513"/>
          </a:xfrm>
          <a:prstGeom prst="rect">
            <a:avLst/>
          </a:prstGeom>
          <a:noFill/>
          <a:ln w="9525">
            <a:noFill/>
            <a:miter lim="800000"/>
            <a:headEnd/>
            <a:tailEnd/>
          </a:ln>
        </p:spPr>
        <p:txBody>
          <a:bodyPr lIns="91435" tIns="45718" rIns="91435" bIns="45718" anchor="b"/>
          <a:lstStyle/>
          <a:p>
            <a:pPr algn="r" defTabSz="914437"/>
            <a:fld id="{051A7E24-4CEF-415B-8EC5-C70CD67706D1}" type="slidenum">
              <a:rPr lang="en-US" sz="1200"/>
              <a:pPr algn="r" defTabSz="914437"/>
              <a:t>6</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DDF92EA2-C451-4868-8883-AF5621CC1D26}" type="slidenum">
              <a:rPr lang="en-US" smtClean="0"/>
              <a:pPr/>
              <a:t>10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http://en.wikipedia.org/wiki/Effect_of_sun_angle_on_climate </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r>
              <a:rPr lang="en-US" dirty="0" smtClean="0"/>
              <a:t>Declinations are used for other things as well—magnetic declination, for example.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http://en.wikipedia.org/wiki/Sun_path</a:t>
            </a:r>
            <a:endParaRPr lang="en-US" dirty="0"/>
          </a:p>
        </p:txBody>
      </p:sp>
      <p:sp>
        <p:nvSpPr>
          <p:cNvPr id="4" name="Slide Number Placeholder 3"/>
          <p:cNvSpPr>
            <a:spLocks noGrp="1"/>
          </p:cNvSpPr>
          <p:nvPr>
            <p:ph type="sldNum" sz="quarter" idx="10"/>
          </p:nvPr>
        </p:nvSpPr>
        <p:spPr/>
        <p:txBody>
          <a:bodyPr/>
          <a:lstStyle/>
          <a:p>
            <a:fld id="{9A1C16E2-6E21-4D3B-BE6B-0CF98AFF92A8}"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lvl1pPr>
              <a:defRPr/>
            </a:lvl1pPr>
          </a:lstStyle>
          <a:p>
            <a:r>
              <a:rPr lang="en-US" dirty="0" smtClean="0"/>
              <a:t>Course No. ENRG 52</a:t>
            </a:r>
            <a:endParaRPr lang="en-US" dirty="0"/>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8"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9" name="Straight Connector 8"/>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6096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5/6/2013</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DRAFT -- Do Not Quote</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662C21EE-8962-439A-A0A7-15417DB27CD8}" type="slidenum">
              <a:rPr lang="en-US"/>
              <a:pPr>
                <a:defRPr/>
              </a:pPr>
              <a:t>‹#›</a:t>
            </a:fld>
            <a:endParaRPr lang="en-US" dirty="0"/>
          </a:p>
        </p:txBody>
      </p:sp>
      <p:sp>
        <p:nvSpPr>
          <p:cNvPr id="9"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2" name="Straight Connector 11"/>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cxnSp>
        <p:nvCxnSpPr>
          <p:cNvPr id="7" name="Straight Connector 6"/>
          <p:cNvCxnSpPr/>
          <p:nvPr userDrawn="1"/>
        </p:nvCxnSpPr>
        <p:spPr>
          <a:xfrm>
            <a:off x="533400" y="4572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7"/>
          <p:cNvSpPr txBox="1">
            <a:spLocks noChangeArrowheads="1"/>
          </p:cNvSpPr>
          <p:nvPr userDrawn="1"/>
        </p:nvSpPr>
        <p:spPr bwMode="auto">
          <a:xfrm>
            <a:off x="533400" y="164068"/>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0"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5/6/2013</a:t>
            </a:r>
            <a:endParaRPr lang="en-US"/>
          </a:p>
        </p:txBody>
      </p:sp>
      <p:sp>
        <p:nvSpPr>
          <p:cNvPr id="5" name="Footer Placeholder 4"/>
          <p:cNvSpPr>
            <a:spLocks noGrp="1"/>
          </p:cNvSpPr>
          <p:nvPr>
            <p:ph type="ftr" sz="quarter" idx="11"/>
          </p:nvPr>
        </p:nvSpPr>
        <p:spPr/>
        <p:txBody>
          <a:bodyPr/>
          <a:lstStyle/>
          <a:p>
            <a:r>
              <a:rPr lang="en-US" smtClean="0"/>
              <a:t>DRAFT -- Do Not Quote</a:t>
            </a:r>
            <a:endParaRPr lang="en-US"/>
          </a:p>
        </p:txBody>
      </p:sp>
      <p:sp>
        <p:nvSpPr>
          <p:cNvPr id="6" name="Slide Number Placeholder 5"/>
          <p:cNvSpPr>
            <a:spLocks noGrp="1"/>
          </p:cNvSpPr>
          <p:nvPr>
            <p:ph type="sldNum" sz="quarter" idx="12"/>
          </p:nvPr>
        </p:nvSpPr>
        <p:spPr/>
        <p:txBody>
          <a:bodyPr/>
          <a:lstStyle/>
          <a:p>
            <a:fld id="{FAD25DB4-C92F-4B73-BAF4-54FC3B463DC3}" type="slidenum">
              <a:rPr lang="en-US" smtClean="0"/>
              <a:pPr/>
              <a:t>‹#›</a:t>
            </a:fld>
            <a:endParaRPr lang="en-US"/>
          </a:p>
        </p:txBody>
      </p:sp>
      <p:sp>
        <p:nvSpPr>
          <p:cNvPr id="7" name="Rectangle 9"/>
          <p:cNvSpPr>
            <a:spLocks noChangeArrowheads="1"/>
          </p:cNvSpPr>
          <p:nvPr userDrawn="1"/>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5/6/2013</a:t>
            </a:r>
            <a:endParaRPr lang="en-US"/>
          </a:p>
        </p:txBody>
      </p:sp>
      <p:sp>
        <p:nvSpPr>
          <p:cNvPr id="8" name="Footer Placeholder 7"/>
          <p:cNvSpPr>
            <a:spLocks noGrp="1"/>
          </p:cNvSpPr>
          <p:nvPr>
            <p:ph type="ftr" sz="quarter" idx="11"/>
          </p:nvPr>
        </p:nvSpPr>
        <p:spPr/>
        <p:txBody>
          <a:bodyPr/>
          <a:lstStyle/>
          <a:p>
            <a:r>
              <a:rPr lang="en-US" smtClean="0"/>
              <a:t>DRAFT -- Do Not Quote</a:t>
            </a:r>
            <a:endParaRPr lang="en-US"/>
          </a:p>
        </p:txBody>
      </p:sp>
      <p:sp>
        <p:nvSpPr>
          <p:cNvPr id="9" name="Slide Number Placeholder 8"/>
          <p:cNvSpPr>
            <a:spLocks noGrp="1"/>
          </p:cNvSpPr>
          <p:nvPr>
            <p:ph type="sldNum" sz="quarter" idx="12"/>
          </p:nvPr>
        </p:nvSpPr>
        <p:spPr/>
        <p:txBody>
          <a:bodyPr/>
          <a:lstStyle/>
          <a:p>
            <a:fld id="{FAD25DB4-C92F-4B73-BAF4-54FC3B463DC3}" type="slidenum">
              <a:rPr lang="en-US" smtClean="0"/>
              <a:pPr/>
              <a:t>‹#›</a:t>
            </a:fld>
            <a:endParaRPr lang="en-US"/>
          </a:p>
        </p:txBody>
      </p:sp>
      <p:sp>
        <p:nvSpPr>
          <p:cNvPr id="10"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11"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2" name="Straight Connector 11"/>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5/6/2013</a:t>
            </a:r>
            <a:endParaRPr lang="en-US"/>
          </a:p>
        </p:txBody>
      </p:sp>
      <p:sp>
        <p:nvSpPr>
          <p:cNvPr id="4" name="Footer Placeholder 3"/>
          <p:cNvSpPr>
            <a:spLocks noGrp="1"/>
          </p:cNvSpPr>
          <p:nvPr>
            <p:ph type="ftr" sz="quarter" idx="11"/>
          </p:nvPr>
        </p:nvSpPr>
        <p:spPr/>
        <p:txBody>
          <a:bodyPr/>
          <a:lstStyle/>
          <a:p>
            <a:r>
              <a:rPr lang="en-US" smtClean="0"/>
              <a:t>DRAFT -- Do Not Quote</a:t>
            </a:r>
            <a:endParaRPr lang="en-US"/>
          </a:p>
        </p:txBody>
      </p:sp>
      <p:sp>
        <p:nvSpPr>
          <p:cNvPr id="5" name="Slide Number Placeholder 4"/>
          <p:cNvSpPr>
            <a:spLocks noGrp="1"/>
          </p:cNvSpPr>
          <p:nvPr>
            <p:ph type="sldNum" sz="quarter" idx="12"/>
          </p:nvPr>
        </p:nvSpPr>
        <p:spPr/>
        <p:txBody>
          <a:bodyPr/>
          <a:lstStyle/>
          <a:p>
            <a:fld id="{FAD25DB4-C92F-4B73-BAF4-54FC3B463DC3}" type="slidenum">
              <a:rPr lang="en-US" smtClean="0"/>
              <a:pPr/>
              <a:t>‹#›</a:t>
            </a:fld>
            <a:endParaRPr lang="en-US"/>
          </a:p>
        </p:txBody>
      </p:sp>
      <p:sp>
        <p:nvSpPr>
          <p:cNvPr id="6"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7"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8" name="Straight Connector 7"/>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5/6/2013</a:t>
            </a:r>
            <a:endParaRPr lang="en-US"/>
          </a:p>
        </p:txBody>
      </p:sp>
      <p:sp>
        <p:nvSpPr>
          <p:cNvPr id="3" name="Footer Placeholder 2"/>
          <p:cNvSpPr>
            <a:spLocks noGrp="1"/>
          </p:cNvSpPr>
          <p:nvPr>
            <p:ph type="ftr" sz="quarter" idx="11"/>
          </p:nvPr>
        </p:nvSpPr>
        <p:spPr/>
        <p:txBody>
          <a:bodyPr/>
          <a:lstStyle/>
          <a:p>
            <a:r>
              <a:rPr lang="en-US" smtClean="0"/>
              <a:t>DRAFT -- Do Not Quote</a:t>
            </a:r>
            <a:endParaRPr lang="en-US"/>
          </a:p>
        </p:txBody>
      </p:sp>
      <p:sp>
        <p:nvSpPr>
          <p:cNvPr id="4" name="Slide Number Placeholder 3"/>
          <p:cNvSpPr>
            <a:spLocks noGrp="1"/>
          </p:cNvSpPr>
          <p:nvPr>
            <p:ph type="sldNum" sz="quarter" idx="12"/>
          </p:nvPr>
        </p:nvSpPr>
        <p:spPr/>
        <p:txBody>
          <a:bodyPr/>
          <a:lstStyle/>
          <a:p>
            <a:fld id="{FAD25DB4-C92F-4B73-BAF4-54FC3B463DC3}" type="slidenum">
              <a:rPr lang="en-US" smtClean="0"/>
              <a:pPr/>
              <a:t>‹#›</a:t>
            </a:fld>
            <a:endParaRPr lang="en-US"/>
          </a:p>
        </p:txBody>
      </p:sp>
      <p:sp>
        <p:nvSpPr>
          <p:cNvPr id="5"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6"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7" name="Straight Connector 6"/>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5/6/2013</a:t>
            </a:r>
            <a:endParaRPr lang="en-US"/>
          </a:p>
        </p:txBody>
      </p:sp>
      <p:sp>
        <p:nvSpPr>
          <p:cNvPr id="6" name="Footer Placeholder 5"/>
          <p:cNvSpPr>
            <a:spLocks noGrp="1"/>
          </p:cNvSpPr>
          <p:nvPr>
            <p:ph type="ftr" sz="quarter" idx="11"/>
          </p:nvPr>
        </p:nvSpPr>
        <p:spPr/>
        <p:txBody>
          <a:bodyPr/>
          <a:lstStyle/>
          <a:p>
            <a:r>
              <a:rPr lang="en-US" smtClean="0"/>
              <a:t>DRAFT -- Do Not Quote</a:t>
            </a:r>
            <a:endParaRPr lang="en-US"/>
          </a:p>
        </p:txBody>
      </p:sp>
      <p:sp>
        <p:nvSpPr>
          <p:cNvPr id="7" name="Slide Number Placeholder 6"/>
          <p:cNvSpPr>
            <a:spLocks noGrp="1"/>
          </p:cNvSpPr>
          <p:nvPr>
            <p:ph type="sldNum" sz="quarter" idx="12"/>
          </p:nvPr>
        </p:nvSpPr>
        <p:spPr/>
        <p:txBody>
          <a:bodyPr/>
          <a:lstStyle/>
          <a:p>
            <a:fld id="{FAD25DB4-C92F-4B73-BAF4-54FC3B463DC3}" type="slidenum">
              <a:rPr lang="en-US" smtClean="0"/>
              <a:pPr/>
              <a:t>‹#›</a:t>
            </a:fld>
            <a:endParaRPr lang="en-US"/>
          </a:p>
        </p:txBody>
      </p:sp>
      <p:sp>
        <p:nvSpPr>
          <p:cNvPr id="8" name="TextBox 7"/>
          <p:cNvSpPr txBox="1">
            <a:spLocks noChangeArrowheads="1"/>
          </p:cNvSpPr>
          <p:nvPr userDrawn="1"/>
        </p:nvSpPr>
        <p:spPr bwMode="auto">
          <a:xfrm>
            <a:off x="609600" y="381000"/>
            <a:ext cx="80010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a:t>
            </a:r>
            <a:r>
              <a:rPr lang="en-US" baseline="0" dirty="0" smtClean="0">
                <a:solidFill>
                  <a:srgbClr val="0070C0"/>
                </a:solidFill>
                <a:latin typeface="Calibri" pitchFamily="34" charset="0"/>
              </a:rPr>
              <a:t> and Building Science Fundamental</a:t>
            </a:r>
            <a:endParaRPr lang="en-US" dirty="0">
              <a:solidFill>
                <a:srgbClr val="0070C0"/>
              </a:solidFill>
              <a:latin typeface="Calibri" pitchFamily="34" charset="0"/>
            </a:endParaRPr>
          </a:p>
        </p:txBody>
      </p:sp>
      <p:sp>
        <p:nvSpPr>
          <p:cNvPr id="9" name="Rectangle 9"/>
          <p:cNvSpPr>
            <a:spLocks noChangeArrowheads="1"/>
          </p:cNvSpPr>
          <p:nvPr userDrawn="1"/>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52</a:t>
            </a:r>
            <a:endParaRPr lang="en-US" dirty="0">
              <a:latin typeface="Calibri" pitchFamily="34" charset="0"/>
            </a:endParaRPr>
          </a:p>
        </p:txBody>
      </p:sp>
      <p:cxnSp>
        <p:nvCxnSpPr>
          <p:cNvPr id="10" name="Straight Connector 9"/>
          <p:cNvCxnSpPr/>
          <p:nvPr userDrawn="1"/>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57200" y="62484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5/6/2013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 -- Do Not Quote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D25DB4-C92F-4B73-BAF4-54FC3B463D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2971800"/>
          </a:xfrm>
        </p:spPr>
        <p:txBody>
          <a:bodyPr>
            <a:normAutofit fontScale="90000"/>
          </a:bodyPr>
          <a:lstStyle/>
          <a:p>
            <a:r>
              <a:rPr lang="en-US" sz="4000" dirty="0" smtClean="0">
                <a:solidFill>
                  <a:srgbClr val="0070C0"/>
                </a:solidFill>
                <a:latin typeface="Calibri" pitchFamily="34" charset="0"/>
              </a:rPr>
              <a:t>Introduction to Energy and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Building Science </a:t>
            </a:r>
            <a:br>
              <a:rPr lang="en-US" sz="4000" dirty="0" smtClean="0">
                <a:solidFill>
                  <a:srgbClr val="0070C0"/>
                </a:solidFill>
                <a:latin typeface="Calibri" pitchFamily="34" charset="0"/>
              </a:rPr>
            </a:br>
            <a:r>
              <a:rPr lang="en-US" sz="4000" dirty="0" smtClean="0">
                <a:solidFill>
                  <a:srgbClr val="0070C0"/>
                </a:solidFill>
                <a:latin typeface="Calibri" pitchFamily="34" charset="0"/>
              </a:rPr>
              <a:t>Fundamentals</a:t>
            </a:r>
            <a:r>
              <a:rPr lang="en-US" dirty="0" smtClean="0"/>
              <a:t/>
            </a:r>
            <a:br>
              <a:rPr lang="en-US" dirty="0" smtClean="0"/>
            </a:br>
            <a:r>
              <a:rPr lang="en-US" sz="6000" dirty="0" smtClean="0">
                <a:latin typeface="Calibri" pitchFamily="34" charset="0"/>
              </a:rPr>
              <a:t/>
            </a:r>
            <a:br>
              <a:rPr lang="en-US" sz="6000" dirty="0" smtClean="0">
                <a:latin typeface="Calibri" pitchFamily="34" charset="0"/>
              </a:rPr>
            </a:br>
            <a:r>
              <a:rPr lang="en-US" sz="3100" dirty="0" smtClean="0">
                <a:latin typeface="Calibri" pitchFamily="34" charset="0"/>
              </a:rPr>
              <a:t>Course No. ENRG 52</a:t>
            </a:r>
            <a:r>
              <a:rPr lang="en-US" dirty="0" smtClean="0">
                <a:latin typeface="Calibri" pitchFamily="34" charset="0"/>
              </a:rPr>
              <a:t/>
            </a:r>
            <a:br>
              <a:rPr lang="en-US" dirty="0" smtClean="0">
                <a:latin typeface="Calibri" pitchFamily="34" charset="0"/>
              </a:rPr>
            </a:br>
            <a:endParaRPr lang="en-US" dirty="0"/>
          </a:p>
        </p:txBody>
      </p:sp>
      <p:cxnSp>
        <p:nvCxnSpPr>
          <p:cNvPr id="7" name="Straight Connector 6"/>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4"/>
          <p:cNvPicPr>
            <a:picLocks noGrp="1" noChangeAspect="1" noChangeArrowheads="1"/>
          </p:cNvPicPr>
          <p:nvPr>
            <p:ph sz="quarter" idx="2"/>
          </p:nvPr>
        </p:nvPicPr>
        <p:blipFill>
          <a:blip r:embed="rId3" cstate="print"/>
          <a:srcRect/>
          <a:stretch>
            <a:fillRect/>
          </a:stretch>
        </p:blipFill>
        <p:spPr>
          <a:xfrm>
            <a:off x="5715000" y="1676400"/>
            <a:ext cx="2773363" cy="2773363"/>
          </a:xfrm>
          <a:noFill/>
        </p:spPr>
      </p:pic>
      <p:pic>
        <p:nvPicPr>
          <p:cNvPr id="11266" name="Picture 6"/>
          <p:cNvPicPr>
            <a:picLocks noGrp="1" noChangeAspect="1" noChangeArrowheads="1"/>
          </p:cNvPicPr>
          <p:nvPr>
            <p:ph sz="quarter" idx="3"/>
          </p:nvPr>
        </p:nvPicPr>
        <p:blipFill>
          <a:blip r:embed="rId4" cstate="print"/>
          <a:srcRect/>
          <a:stretch>
            <a:fillRect/>
          </a:stretch>
        </p:blipFill>
        <p:spPr>
          <a:xfrm>
            <a:off x="112712" y="1981200"/>
            <a:ext cx="5602288" cy="4800600"/>
          </a:xfrm>
          <a:noFill/>
        </p:spPr>
      </p:pic>
      <p:sp>
        <p:nvSpPr>
          <p:cNvPr id="11267" name="Text Box 5"/>
          <p:cNvSpPr txBox="1">
            <a:spLocks noChangeArrowheads="1"/>
          </p:cNvSpPr>
          <p:nvPr/>
        </p:nvSpPr>
        <p:spPr bwMode="auto">
          <a:xfrm>
            <a:off x="685800" y="990600"/>
            <a:ext cx="4800600" cy="1892826"/>
          </a:xfrm>
          <a:prstGeom prst="rect">
            <a:avLst/>
          </a:prstGeom>
          <a:noFill/>
          <a:ln w="9525">
            <a:noFill/>
            <a:miter lim="800000"/>
            <a:headEnd/>
            <a:tailEnd/>
          </a:ln>
        </p:spPr>
        <p:txBody>
          <a:bodyPr wrap="square">
            <a:spAutoFit/>
          </a:bodyPr>
          <a:lstStyle/>
          <a:p>
            <a:r>
              <a:rPr lang="en-US" sz="2400" dirty="0"/>
              <a:t>As the Earth revolves around the Sun, tilt creates variation in day and night lengths over the duration of a calendar year</a:t>
            </a:r>
          </a:p>
          <a:p>
            <a:endParaRPr lang="en-US" sz="2100" dirty="0"/>
          </a:p>
        </p:txBody>
      </p:sp>
      <p:sp>
        <p:nvSpPr>
          <p:cNvPr id="11268" name="TextBox 5"/>
          <p:cNvSpPr txBox="1">
            <a:spLocks noChangeArrowheads="1"/>
          </p:cNvSpPr>
          <p:nvPr/>
        </p:nvSpPr>
        <p:spPr bwMode="auto">
          <a:xfrm>
            <a:off x="1828800" y="5791200"/>
            <a:ext cx="3095625" cy="369888"/>
          </a:xfrm>
          <a:prstGeom prst="rect">
            <a:avLst/>
          </a:prstGeom>
          <a:noFill/>
          <a:ln w="9525">
            <a:noFill/>
            <a:miter lim="800000"/>
            <a:headEnd/>
            <a:tailEnd/>
          </a:ln>
        </p:spPr>
        <p:txBody>
          <a:bodyPr wrap="none">
            <a:spAutoFit/>
          </a:bodyPr>
          <a:lstStyle/>
          <a:p>
            <a:r>
              <a:rPr lang="en-US"/>
              <a:t>What day of the year is this?</a:t>
            </a:r>
          </a:p>
        </p:txBody>
      </p:sp>
      <p:sp>
        <p:nvSpPr>
          <p:cNvPr id="11270" name="TextBox 7"/>
          <p:cNvSpPr txBox="1">
            <a:spLocks noChangeArrowheads="1"/>
          </p:cNvSpPr>
          <p:nvPr/>
        </p:nvSpPr>
        <p:spPr bwMode="auto">
          <a:xfrm>
            <a:off x="5562600" y="4648200"/>
            <a:ext cx="2249488" cy="369888"/>
          </a:xfrm>
          <a:prstGeom prst="rect">
            <a:avLst/>
          </a:prstGeom>
          <a:noFill/>
          <a:ln w="9525">
            <a:noFill/>
            <a:miter lim="800000"/>
            <a:headEnd/>
            <a:tailEnd/>
          </a:ln>
        </p:spPr>
        <p:txBody>
          <a:bodyPr wrap="none">
            <a:spAutoFit/>
          </a:bodyPr>
          <a:lstStyle/>
          <a:p>
            <a:r>
              <a:rPr lang="en-US"/>
              <a:t>Circle of illumination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57200" y="533400"/>
            <a:ext cx="8229600" cy="1143000"/>
          </a:xfrm>
        </p:spPr>
        <p:txBody>
          <a:bodyPr/>
          <a:lstStyle/>
          <a:p>
            <a:r>
              <a:rPr lang="en-US" dirty="0" smtClean="0"/>
              <a:t>Effects of Sun Angle</a:t>
            </a:r>
            <a:endParaRPr lang="en-US" dirty="0"/>
          </a:p>
        </p:txBody>
      </p:sp>
      <p:sp>
        <p:nvSpPr>
          <p:cNvPr id="12" name="Text Placeholder 11"/>
          <p:cNvSpPr>
            <a:spLocks noGrp="1"/>
          </p:cNvSpPr>
          <p:nvPr>
            <p:ph type="body" idx="1"/>
          </p:nvPr>
        </p:nvSpPr>
        <p:spPr>
          <a:xfrm>
            <a:off x="457200" y="1535112"/>
            <a:ext cx="4040188" cy="2274887"/>
          </a:xfrm>
        </p:spPr>
        <p:txBody>
          <a:bodyPr>
            <a:normAutofit fontScale="92500" lnSpcReduction="10000"/>
          </a:bodyPr>
          <a:lstStyle/>
          <a:p>
            <a:r>
              <a:rPr lang="en-US" b="0" dirty="0" smtClean="0"/>
              <a:t>Diagram illustrates how sunlight is spread over a greater area in the  polar regions. In addition to the density of incident light, the dissipation of light in the atmosphere is greater when it falls at a shallow angle.</a:t>
            </a:r>
            <a:endParaRPr lang="en-US" b="0" dirty="0"/>
          </a:p>
        </p:txBody>
      </p:sp>
      <p:pic>
        <p:nvPicPr>
          <p:cNvPr id="16" name="Content Placeholder 15" descr="250px-Oblique_rays_04_Pengo_svg.png"/>
          <p:cNvPicPr>
            <a:picLocks noGrp="1" noChangeAspect="1"/>
          </p:cNvPicPr>
          <p:nvPr>
            <p:ph sz="half" idx="2"/>
          </p:nvPr>
        </p:nvPicPr>
        <p:blipFill>
          <a:blip r:embed="rId3" cstate="print"/>
          <a:stretch>
            <a:fillRect/>
          </a:stretch>
        </p:blipFill>
        <p:spPr>
          <a:xfrm>
            <a:off x="316149" y="3429000"/>
            <a:ext cx="4255851" cy="3200400"/>
          </a:xfrm>
        </p:spPr>
      </p:pic>
      <p:sp>
        <p:nvSpPr>
          <p:cNvPr id="14" name="Text Placeholder 13"/>
          <p:cNvSpPr>
            <a:spLocks noGrp="1"/>
          </p:cNvSpPr>
          <p:nvPr>
            <p:ph type="body" sz="quarter" idx="3"/>
          </p:nvPr>
        </p:nvSpPr>
        <p:spPr>
          <a:xfrm>
            <a:off x="4645025" y="1535112"/>
            <a:ext cx="4117975" cy="2198688"/>
          </a:xfrm>
        </p:spPr>
        <p:txBody>
          <a:bodyPr>
            <a:normAutofit fontScale="92500"/>
          </a:bodyPr>
          <a:lstStyle/>
          <a:p>
            <a:r>
              <a:rPr lang="en-US" b="0" dirty="0" smtClean="0"/>
              <a:t>One sunbeam one mile wide shines on the ground at a 90° angle, and another at a 30° angle. The one at a shallower angle covers twice as much area with the same amount of light energy</a:t>
            </a:r>
            <a:endParaRPr lang="en-US" b="0" dirty="0"/>
          </a:p>
        </p:txBody>
      </p:sp>
      <p:pic>
        <p:nvPicPr>
          <p:cNvPr id="17" name="Content Placeholder 16" descr="Seasons_too.png"/>
          <p:cNvPicPr>
            <a:picLocks noGrp="1" noChangeAspect="1"/>
          </p:cNvPicPr>
          <p:nvPr>
            <p:ph sz="quarter" idx="4"/>
          </p:nvPr>
        </p:nvPicPr>
        <p:blipFill>
          <a:blip r:embed="rId4" cstate="print"/>
          <a:stretch>
            <a:fillRect/>
          </a:stretch>
        </p:blipFill>
        <p:spPr>
          <a:xfrm>
            <a:off x="4645025" y="2710636"/>
            <a:ext cx="4041775" cy="287976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457200"/>
            <a:ext cx="8229600" cy="1143000"/>
          </a:xfrm>
        </p:spPr>
        <p:txBody>
          <a:bodyPr>
            <a:normAutofit fontScale="90000"/>
          </a:bodyPr>
          <a:lstStyle/>
          <a:p>
            <a:r>
              <a:rPr lang="en-US" sz="4000" smtClean="0"/>
              <a:t>How you experience the changing of the seasons in terms of Earth-Sun geometry</a:t>
            </a:r>
          </a:p>
        </p:txBody>
      </p:sp>
      <p:sp>
        <p:nvSpPr>
          <p:cNvPr id="17411" name="Rectangle 3"/>
          <p:cNvSpPr>
            <a:spLocks noGrp="1" noChangeArrowheads="1"/>
          </p:cNvSpPr>
          <p:nvPr>
            <p:ph idx="1"/>
          </p:nvPr>
        </p:nvSpPr>
        <p:spPr>
          <a:xfrm>
            <a:off x="457200" y="2332038"/>
            <a:ext cx="8229600" cy="3459162"/>
          </a:xfrm>
        </p:spPr>
        <p:txBody>
          <a:bodyPr/>
          <a:lstStyle/>
          <a:p>
            <a:pPr marL="609600" indent="-609600"/>
            <a:r>
              <a:rPr lang="en-US" sz="2400" dirty="0" smtClean="0"/>
              <a:t>Sun’s altitude: angle between horizon and sun is different throughout the year. Sun is not always directly overhead at a 90</a:t>
            </a:r>
            <a:r>
              <a:rPr lang="en-US" sz="2400" dirty="0" smtClean="0">
                <a:cs typeface="Arial" charset="0"/>
              </a:rPr>
              <a:t>° angle at </a:t>
            </a:r>
            <a:r>
              <a:rPr lang="en-US" sz="2400" dirty="0" smtClean="0"/>
              <a:t>noon. Max sun angles in summer, lower in winter</a:t>
            </a:r>
          </a:p>
          <a:p>
            <a:pPr marL="609600" indent="-609600">
              <a:buFontTx/>
              <a:buAutoNum type="arabicPeriod"/>
            </a:pPr>
            <a:endParaRPr lang="en-US" sz="2400" dirty="0" smtClean="0"/>
          </a:p>
          <a:p>
            <a:pPr marL="609600" indent="-609600"/>
            <a:r>
              <a:rPr lang="en-US" sz="2400" dirty="0" smtClean="0"/>
              <a:t>Day/night length:  Maximum contrast at solstices to uniformity (12 hrs day/12 hours night) across the globe on the equinoxes. </a:t>
            </a:r>
          </a:p>
          <a:p>
            <a:pPr marL="609600" indent="-609600">
              <a:buFontTx/>
              <a:buNone/>
            </a:pPr>
            <a:endParaRPr 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US" sz="3600" smtClean="0"/>
              <a:t>Long-term variations in Earth-Sun geometry</a:t>
            </a:r>
          </a:p>
        </p:txBody>
      </p:sp>
      <p:sp>
        <p:nvSpPr>
          <p:cNvPr id="18435" name="Rectangle 3"/>
          <p:cNvSpPr>
            <a:spLocks noGrp="1" noChangeArrowheads="1"/>
          </p:cNvSpPr>
          <p:nvPr>
            <p:ph idx="1"/>
          </p:nvPr>
        </p:nvSpPr>
        <p:spPr>
          <a:xfrm>
            <a:off x="457200" y="1600200"/>
            <a:ext cx="8001000" cy="4525963"/>
          </a:xfrm>
        </p:spPr>
        <p:txBody>
          <a:bodyPr/>
          <a:lstStyle/>
          <a:p>
            <a:r>
              <a:rPr lang="en-US" sz="2800" dirty="0" smtClean="0"/>
              <a:t>Contribute to alternating climates:</a:t>
            </a:r>
          </a:p>
          <a:p>
            <a:pPr lvl="1"/>
            <a:r>
              <a:rPr lang="en-US" sz="2400" dirty="0" smtClean="0"/>
              <a:t>Interglacial (warm)</a:t>
            </a:r>
          </a:p>
          <a:p>
            <a:pPr lvl="1"/>
            <a:r>
              <a:rPr lang="en-US" sz="2400" dirty="0" smtClean="0"/>
              <a:t>Glacial (cold)</a:t>
            </a:r>
          </a:p>
          <a:p>
            <a:r>
              <a:rPr lang="en-US" sz="2800" dirty="0" smtClean="0"/>
              <a:t>Have profound effects on sea-level</a:t>
            </a:r>
          </a:p>
          <a:p>
            <a:r>
              <a:rPr lang="en-US" sz="2800" dirty="0" smtClean="0"/>
              <a:t>Pleistocene: approximately 2 million year period of </a:t>
            </a:r>
            <a:r>
              <a:rPr lang="en-US" sz="2800" dirty="0" err="1" smtClean="0"/>
              <a:t>glacials</a:t>
            </a:r>
            <a:r>
              <a:rPr lang="en-US" sz="2800" dirty="0" smtClean="0"/>
              <a:t> and </a:t>
            </a:r>
            <a:r>
              <a:rPr lang="en-US" sz="2800" dirty="0" err="1" smtClean="0"/>
              <a:t>interglacials</a:t>
            </a:r>
            <a:endParaRPr lang="en-US" sz="2800" dirty="0" smtClean="0"/>
          </a:p>
          <a:p>
            <a:pPr lvl="1"/>
            <a:endParaRPr lang="en-US" dirty="0" smtClean="0"/>
          </a:p>
          <a:p>
            <a:pPr lvl="1"/>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9"/>
            </a:pPr>
            <a:r>
              <a:rPr lang="en-US" dirty="0" smtClean="0">
                <a:solidFill>
                  <a:srgbClr val="002060"/>
                </a:solidFill>
              </a:rPr>
              <a:t>Solar Geometry</a:t>
            </a:r>
          </a:p>
          <a:p>
            <a:pPr marL="914400" lvl="1" indent="-514350">
              <a:buFont typeface="+mj-lt"/>
              <a:buAutoNum type="arabicPeriod"/>
            </a:pPr>
            <a:r>
              <a:rPr lang="en-US" dirty="0" smtClean="0">
                <a:solidFill>
                  <a:schemeClr val="accent1">
                    <a:lumMod val="60000"/>
                    <a:lumOff val="40000"/>
                  </a:schemeClr>
                </a:solidFill>
              </a:rPr>
              <a:t>Sun angles</a:t>
            </a:r>
          </a:p>
          <a:p>
            <a:pPr marL="914400" lvl="1" indent="-514350">
              <a:buFont typeface="+mj-lt"/>
              <a:buAutoNum type="arabicPeriod"/>
            </a:pPr>
            <a:r>
              <a:rPr lang="en-US" dirty="0" smtClean="0">
                <a:solidFill>
                  <a:srgbClr val="FF0000"/>
                </a:solidFill>
              </a:rPr>
              <a:t>Azimuth</a:t>
            </a:r>
          </a:p>
          <a:p>
            <a:pPr marL="914400" lvl="1" indent="-514350">
              <a:buFont typeface="+mj-lt"/>
              <a:buAutoNum type="arabicPeriod"/>
            </a:pPr>
            <a:r>
              <a:rPr lang="en-US" dirty="0" smtClean="0">
                <a:solidFill>
                  <a:schemeClr val="accent1">
                    <a:lumMod val="60000"/>
                    <a:lumOff val="40000"/>
                  </a:schemeClr>
                </a:solidFill>
              </a:rPr>
              <a:t>Plot of sun path</a:t>
            </a:r>
            <a:endParaRPr lang="en-US" dirty="0" smtClean="0">
              <a:solidFill>
                <a:schemeClr val="accent1">
                  <a:lumMod val="60000"/>
                  <a:lumOff val="4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Azimuth</a:t>
            </a:r>
            <a:endParaRPr lang="en-US" dirty="0"/>
          </a:p>
        </p:txBody>
      </p:sp>
      <p:sp>
        <p:nvSpPr>
          <p:cNvPr id="3" name="Content Placeholder 2"/>
          <p:cNvSpPr>
            <a:spLocks noGrp="1"/>
          </p:cNvSpPr>
          <p:nvPr>
            <p:ph idx="1"/>
          </p:nvPr>
        </p:nvSpPr>
        <p:spPr/>
        <p:txBody>
          <a:bodyPr>
            <a:normAutofit fontScale="92500"/>
          </a:bodyPr>
          <a:lstStyle/>
          <a:p>
            <a:r>
              <a:rPr lang="en-US" dirty="0" smtClean="0"/>
              <a:t>Is an angular measurement in a spherical system. </a:t>
            </a:r>
          </a:p>
          <a:p>
            <a:r>
              <a:rPr lang="en-US" dirty="0" smtClean="0"/>
              <a:t>The azimuth is the angle formed between a reference direction (North) and a line from the observer to a point of interest projected on the same plane as the reference direction. </a:t>
            </a:r>
          </a:p>
          <a:p>
            <a:r>
              <a:rPr lang="en-US" dirty="0" smtClean="0"/>
              <a:t>Azimuth is usually measured in degrees (°). The concept is used in many practical applications including navigation, astronomy, and engineering.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Azimuth</a:t>
            </a:r>
            <a:endParaRPr lang="en-US" dirty="0"/>
          </a:p>
        </p:txBody>
      </p:sp>
      <p:pic>
        <p:nvPicPr>
          <p:cNvPr id="4" name="Content Placeholder 3" descr="350px-Azimuth-Altitude_schematic_svg.png"/>
          <p:cNvPicPr>
            <a:picLocks noGrp="1" noChangeAspect="1"/>
          </p:cNvPicPr>
          <p:nvPr>
            <p:ph idx="1"/>
          </p:nvPr>
        </p:nvPicPr>
        <p:blipFill>
          <a:blip r:embed="rId2" cstate="print"/>
          <a:stretch>
            <a:fillRect/>
          </a:stretch>
        </p:blipFill>
        <p:spPr>
          <a:xfrm>
            <a:off x="2066925" y="1752600"/>
            <a:ext cx="4867275" cy="4686491"/>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9"/>
            </a:pPr>
            <a:r>
              <a:rPr lang="en-US" dirty="0" smtClean="0">
                <a:solidFill>
                  <a:srgbClr val="002060"/>
                </a:solidFill>
              </a:rPr>
              <a:t>Solar Geometry</a:t>
            </a:r>
          </a:p>
          <a:p>
            <a:pPr marL="914400" lvl="1" indent="-514350">
              <a:buFont typeface="+mj-lt"/>
              <a:buAutoNum type="arabicPeriod"/>
            </a:pPr>
            <a:r>
              <a:rPr lang="en-US" dirty="0" smtClean="0">
                <a:solidFill>
                  <a:schemeClr val="accent1">
                    <a:lumMod val="60000"/>
                    <a:lumOff val="40000"/>
                  </a:schemeClr>
                </a:solidFill>
              </a:rPr>
              <a:t>Sun angles</a:t>
            </a:r>
          </a:p>
          <a:p>
            <a:pPr marL="914400" lvl="1" indent="-514350">
              <a:buFont typeface="+mj-lt"/>
              <a:buAutoNum type="arabicPeriod"/>
            </a:pPr>
            <a:r>
              <a:rPr lang="en-US" dirty="0" smtClean="0">
                <a:solidFill>
                  <a:schemeClr val="accent1">
                    <a:lumMod val="60000"/>
                    <a:lumOff val="40000"/>
                  </a:schemeClr>
                </a:solidFill>
              </a:rPr>
              <a:t>Azimuth</a:t>
            </a:r>
          </a:p>
          <a:p>
            <a:pPr marL="914400" lvl="1" indent="-514350">
              <a:buFont typeface="+mj-lt"/>
              <a:buAutoNum type="arabicPeriod"/>
            </a:pPr>
            <a:r>
              <a:rPr lang="en-US" dirty="0" smtClean="0">
                <a:solidFill>
                  <a:srgbClr val="FF0000"/>
                </a:solidFill>
              </a:rPr>
              <a:t>Plot of sun path</a:t>
            </a:r>
            <a:endParaRPr lang="en-US" dirty="0" smtClean="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Sun Path</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Sun path</a:t>
            </a:r>
            <a:r>
              <a:rPr lang="en-US" dirty="0" smtClean="0"/>
              <a:t> refers to the apparent significant seasonal-and-hourly positional changes of the sun (and length of daylight) as the Earth rotates, and orbits around the sun. </a:t>
            </a:r>
          </a:p>
          <a:p>
            <a:r>
              <a:rPr lang="en-US" dirty="0" smtClean="0"/>
              <a:t>The relative position of the sun is a major factor in the heat gain of buildings and in the performance of solar energy  systems.</a:t>
            </a:r>
          </a:p>
          <a:p>
            <a:r>
              <a:rPr lang="en-US" dirty="0" smtClean="0"/>
              <a:t>Accurate location-specific knowledge of sun path and climatic conditions is essential for economic decisions about solar collector area, orientation, landscaping, summer shading, and the cost-effective use of solar equipment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960438"/>
          </a:xfrm>
        </p:spPr>
        <p:txBody>
          <a:bodyPr/>
          <a:lstStyle/>
          <a:p>
            <a:r>
              <a:rPr lang="en-US" dirty="0" smtClean="0"/>
              <a:t>Sun Path</a:t>
            </a:r>
            <a:endParaRPr lang="en-US" dirty="0"/>
          </a:p>
        </p:txBody>
      </p:sp>
      <p:pic>
        <p:nvPicPr>
          <p:cNvPr id="7" name="Content Placeholder 6" descr="http___www.iac.ethz.bmp"/>
          <p:cNvPicPr>
            <a:picLocks noGrp="1" noChangeAspect="1"/>
          </p:cNvPicPr>
          <p:nvPr>
            <p:ph sz="half" idx="1"/>
          </p:nvPr>
        </p:nvPicPr>
        <p:blipFill>
          <a:blip r:embed="rId2" cstate="print"/>
          <a:stretch>
            <a:fillRect/>
          </a:stretch>
        </p:blipFill>
        <p:spPr>
          <a:xfrm>
            <a:off x="0" y="3755344"/>
            <a:ext cx="4038600" cy="3102656"/>
          </a:xfrm>
        </p:spPr>
      </p:pic>
      <p:pic>
        <p:nvPicPr>
          <p:cNvPr id="8" name="Content Placeholder 7" descr="http___www.iac.ethz 2.bmp"/>
          <p:cNvPicPr>
            <a:picLocks noGrp="1" noChangeAspect="1"/>
          </p:cNvPicPr>
          <p:nvPr>
            <p:ph sz="half" idx="2"/>
          </p:nvPr>
        </p:nvPicPr>
        <p:blipFill>
          <a:blip r:embed="rId3" cstate="print"/>
          <a:stretch>
            <a:fillRect/>
          </a:stretch>
        </p:blipFill>
        <p:spPr>
          <a:xfrm>
            <a:off x="2916121" y="1295400"/>
            <a:ext cx="6227879" cy="289772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latin typeface="+mn-lt"/>
              </a:rPr>
              <a:t>A. Introduction to fundamentals of lighting</a:t>
            </a:r>
          </a:p>
          <a:p>
            <a:pPr lvl="1" fontAlgn="auto">
              <a:spcBef>
                <a:spcPts val="0"/>
              </a:spcBef>
              <a:spcAft>
                <a:spcPts val="0"/>
              </a:spcAft>
              <a:defRPr/>
            </a:pPr>
            <a:r>
              <a:rPr lang="en-US" sz="1400" dirty="0">
                <a:latin typeface="+mn-lt"/>
              </a:rPr>
              <a:t>Lighting terminology</a:t>
            </a:r>
          </a:p>
          <a:p>
            <a:pPr lvl="1" fontAlgn="auto">
              <a:spcBef>
                <a:spcPts val="0"/>
              </a:spcBef>
              <a:spcAft>
                <a:spcPts val="0"/>
              </a:spcAft>
              <a:defRPr/>
            </a:pPr>
            <a:r>
              <a:rPr lang="en-US" sz="1400" dirty="0">
                <a:latin typeface="+mn-lt"/>
              </a:rPr>
              <a:t>Physics and principles of lighting</a:t>
            </a:r>
          </a:p>
          <a:p>
            <a:pPr lvl="1" fontAlgn="auto">
              <a:spcBef>
                <a:spcPts val="0"/>
              </a:spcBef>
              <a:spcAft>
                <a:spcPts val="0"/>
              </a:spcAft>
              <a:defRPr/>
            </a:pPr>
            <a:r>
              <a:rPr lang="en-US" sz="1400" dirty="0">
                <a:latin typeface="+mn-lt"/>
              </a:rPr>
              <a:t>Units of measurement</a:t>
            </a:r>
          </a:p>
          <a:p>
            <a:pPr lvl="1" fontAlgn="auto">
              <a:spcBef>
                <a:spcPts val="0"/>
              </a:spcBef>
              <a:spcAft>
                <a:spcPts val="0"/>
              </a:spcAft>
              <a:defRPr/>
            </a:pPr>
            <a:r>
              <a:rPr lang="en-US" sz="1400" dirty="0">
                <a:latin typeface="+mn-lt"/>
              </a:rPr>
              <a:t>Vision and colors</a:t>
            </a:r>
          </a:p>
          <a:p>
            <a:pPr lvl="1" fontAlgn="auto">
              <a:spcBef>
                <a:spcPts val="0"/>
              </a:spcBef>
              <a:spcAft>
                <a:spcPts val="0"/>
              </a:spcAft>
              <a:defRPr/>
            </a:pPr>
            <a:r>
              <a:rPr lang="en-US" sz="1400" dirty="0">
                <a:latin typeface="+mn-lt"/>
              </a:rPr>
              <a:t>Ambient, directional and task lighting</a:t>
            </a:r>
          </a:p>
          <a:p>
            <a:pPr lvl="1" fontAlgn="auto">
              <a:spcBef>
                <a:spcPts val="0"/>
              </a:spcBef>
              <a:spcAft>
                <a:spcPts val="0"/>
              </a:spcAft>
              <a:defRPr/>
            </a:pPr>
            <a:r>
              <a:rPr lang="en-US" sz="1400" dirty="0">
                <a:latin typeface="+mn-lt"/>
              </a:rPr>
              <a:t>Over- and under-</a:t>
            </a:r>
            <a:r>
              <a:rPr lang="en-US" sz="1400" dirty="0" err="1">
                <a:latin typeface="+mn-lt"/>
              </a:rPr>
              <a:t>illuminance</a:t>
            </a:r>
            <a:endParaRPr lang="en-US" sz="1400" dirty="0">
              <a:latin typeface="+mn-lt"/>
            </a:endParaRPr>
          </a:p>
          <a:p>
            <a:pPr fontAlgn="auto">
              <a:spcBef>
                <a:spcPts val="0"/>
              </a:spcBef>
              <a:spcAft>
                <a:spcPts val="0"/>
              </a:spcAft>
              <a:defRPr/>
            </a:pPr>
            <a:r>
              <a:rPr lang="en-US" dirty="0">
                <a:solidFill>
                  <a:srgbClr val="FF0000"/>
                </a:solidFill>
                <a:latin typeface="+mn-lt"/>
              </a:rPr>
              <a:t>B. Lighting systems</a:t>
            </a:r>
          </a:p>
          <a:p>
            <a:pPr lvl="1" fontAlgn="auto">
              <a:spcBef>
                <a:spcPts val="0"/>
              </a:spcBef>
              <a:spcAft>
                <a:spcPts val="0"/>
              </a:spcAft>
              <a:defRPr/>
            </a:pPr>
            <a:r>
              <a:rPr lang="en-US" sz="1400" dirty="0">
                <a:solidFill>
                  <a:srgbClr val="FF0000"/>
                </a:solidFill>
                <a:latin typeface="+mn-lt"/>
              </a:rPr>
              <a:t>Components</a:t>
            </a:r>
          </a:p>
          <a:p>
            <a:pPr lvl="1" fontAlgn="auto">
              <a:spcBef>
                <a:spcPts val="0"/>
              </a:spcBef>
              <a:spcAft>
                <a:spcPts val="0"/>
              </a:spcAft>
              <a:defRPr/>
            </a:pPr>
            <a:r>
              <a:rPr lang="en-US" sz="1400" dirty="0">
                <a:solidFill>
                  <a:srgbClr val="FF0000"/>
                </a:solidFill>
                <a:latin typeface="+mn-lt"/>
              </a:rPr>
              <a:t>Types of lamps</a:t>
            </a:r>
          </a:p>
          <a:p>
            <a:pPr lvl="1" fontAlgn="auto">
              <a:spcBef>
                <a:spcPts val="0"/>
              </a:spcBef>
              <a:spcAft>
                <a:spcPts val="0"/>
              </a:spcAft>
              <a:defRPr/>
            </a:pPr>
            <a:r>
              <a:rPr lang="en-US" sz="1400" dirty="0">
                <a:solidFill>
                  <a:srgbClr val="FF0000"/>
                </a:solidFill>
                <a:latin typeface="+mn-lt"/>
              </a:rPr>
              <a:t>Ballasts</a:t>
            </a:r>
          </a:p>
          <a:p>
            <a:pPr lvl="1" fontAlgn="auto">
              <a:spcBef>
                <a:spcPts val="0"/>
              </a:spcBef>
              <a:spcAft>
                <a:spcPts val="0"/>
              </a:spcAft>
              <a:defRPr/>
            </a:pPr>
            <a:r>
              <a:rPr lang="en-US" sz="1400" dirty="0">
                <a:solidFill>
                  <a:srgbClr val="FF0000"/>
                </a:solidFill>
                <a:latin typeface="+mn-lt"/>
              </a:rPr>
              <a:t>Lamp comparison matrix</a:t>
            </a:r>
          </a:p>
          <a:p>
            <a:pPr lvl="1" fontAlgn="auto">
              <a:spcBef>
                <a:spcPts val="0"/>
              </a:spcBef>
              <a:spcAft>
                <a:spcPts val="0"/>
              </a:spcAft>
              <a:defRPr/>
            </a:pPr>
            <a:r>
              <a:rPr lang="en-US" sz="1400" dirty="0">
                <a:solidFill>
                  <a:srgbClr val="FF0000"/>
                </a:solidFill>
                <a:latin typeface="+mn-lt"/>
              </a:rPr>
              <a:t>Types of lighting </a:t>
            </a:r>
            <a:r>
              <a:rPr lang="en-US" sz="1400" dirty="0" err="1">
                <a:solidFill>
                  <a:srgbClr val="FF0000"/>
                </a:solidFill>
                <a:latin typeface="+mn-lt"/>
              </a:rPr>
              <a:t>luminaires</a:t>
            </a:r>
            <a:r>
              <a:rPr lang="en-US" sz="1400" dirty="0">
                <a:solidFill>
                  <a:srgbClr val="FF0000"/>
                </a:solidFill>
                <a:latin typeface="+mn-lt"/>
              </a:rPr>
              <a:t> and intensities</a:t>
            </a:r>
          </a:p>
          <a:p>
            <a:pPr lvl="1" fontAlgn="auto">
              <a:spcBef>
                <a:spcPts val="0"/>
              </a:spcBef>
              <a:spcAft>
                <a:spcPts val="0"/>
              </a:spcAft>
              <a:defRPr/>
            </a:pPr>
            <a:r>
              <a:rPr lang="en-US" sz="1400" dirty="0">
                <a:solidFill>
                  <a:srgbClr val="FF0000"/>
                </a:solidFill>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smtClean="0">
                <a:latin typeface="+mn-lt"/>
              </a:rPr>
              <a:t>Method </a:t>
            </a:r>
            <a:r>
              <a:rPr lang="en-US" sz="1400" dirty="0">
                <a:latin typeface="+mn-lt"/>
              </a:rPr>
              <a:t>of calculating skylight energy savings</a:t>
            </a:r>
          </a:p>
          <a:p>
            <a:pPr fontAlgn="auto">
              <a:spcBef>
                <a:spcPts val="0"/>
              </a:spcBef>
              <a:spcAft>
                <a:spcPts val="0"/>
              </a:spcAft>
              <a:defRPr/>
            </a:pPr>
            <a:r>
              <a:rPr lang="en-US" dirty="0">
                <a:latin typeface="+mn-lt"/>
              </a:rPr>
              <a:t>G. Lighting standards, codes and regulations</a:t>
            </a:r>
          </a:p>
          <a:p>
            <a:pPr lvl="1" fontAlgn="auto">
              <a:spcBef>
                <a:spcPts val="0"/>
              </a:spcBef>
              <a:spcAft>
                <a:spcPts val="0"/>
              </a:spcAft>
              <a:defRPr/>
            </a:pPr>
            <a:r>
              <a:rPr lang="en-US" sz="1400" dirty="0">
                <a:latin typeface="+mn-lt"/>
              </a:rPr>
              <a:t>Underwriters' Laboratory (UL)</a:t>
            </a:r>
          </a:p>
          <a:p>
            <a:pPr lvl="1" fontAlgn="auto">
              <a:spcBef>
                <a:spcPts val="0"/>
              </a:spcBef>
              <a:spcAft>
                <a:spcPts val="0"/>
              </a:spcAft>
              <a:defRPr/>
            </a:pPr>
            <a:r>
              <a:rPr lang="en-US" sz="1400" dirty="0">
                <a:latin typeface="+mn-lt"/>
              </a:rPr>
              <a:t>Uniform Building Code (UBC)</a:t>
            </a:r>
          </a:p>
          <a:p>
            <a:pPr lvl="1" fontAlgn="auto">
              <a:spcBef>
                <a:spcPts val="0"/>
              </a:spcBef>
              <a:spcAft>
                <a:spcPts val="0"/>
              </a:spcAft>
              <a:defRPr/>
            </a:pPr>
            <a:r>
              <a:rPr lang="en-US" sz="1400" dirty="0">
                <a:latin typeface="+mn-lt"/>
              </a:rPr>
              <a:t>Americans with Disabilities Act (ADA)</a:t>
            </a:r>
          </a:p>
          <a:p>
            <a:pPr lvl="1" fontAlgn="auto">
              <a:spcBef>
                <a:spcPts val="0"/>
              </a:spcBef>
              <a:spcAft>
                <a:spcPts val="0"/>
              </a:spcAft>
              <a:defRPr/>
            </a:pPr>
            <a:r>
              <a:rPr lang="en-US" sz="1400" dirty="0">
                <a:latin typeface="+mn-lt"/>
              </a:rPr>
              <a:t>Title 24 applications</a:t>
            </a:r>
          </a:p>
          <a:p>
            <a:pPr fontAlgn="auto">
              <a:spcBef>
                <a:spcPts val="0"/>
              </a:spcBef>
              <a:spcAft>
                <a:spcPts val="0"/>
              </a:spcAft>
              <a:defRPr/>
            </a:pPr>
            <a:r>
              <a:rPr lang="en-US" dirty="0" smtClean="0">
                <a:latin typeface="+mn-lt"/>
              </a:rPr>
              <a:t>H. O&amp;M measures to assure optimal performance</a:t>
            </a:r>
            <a:endParaRPr lang="en-US" sz="2400" dirty="0">
              <a:solidFill>
                <a:srgbClr val="0070C0"/>
              </a:solidFill>
              <a:latin typeface="+mn-lt"/>
            </a:endParaRPr>
          </a:p>
        </p:txBody>
      </p:sp>
      <p:sp>
        <p:nvSpPr>
          <p:cNvPr id="3077" name="TextBox 7"/>
          <p:cNvSpPr txBox="1">
            <a:spLocks noChangeArrowheads="1"/>
          </p:cNvSpPr>
          <p:nvPr/>
        </p:nvSpPr>
        <p:spPr bwMode="auto">
          <a:xfrm>
            <a:off x="609600" y="381000"/>
            <a:ext cx="6934200" cy="369332"/>
          </a:xfrm>
          <a:prstGeom prst="rect">
            <a:avLst/>
          </a:prstGeom>
          <a:noFill/>
          <a:ln w="9525">
            <a:noFill/>
            <a:miter lim="800000"/>
            <a:headEnd/>
            <a:tailEnd/>
          </a:ln>
        </p:spPr>
        <p:txBody>
          <a:bodyPr wrap="square">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Energy and Building Science Fundamentals</a:t>
            </a:r>
            <a:endParaRPr lang="en-US" dirty="0">
              <a:solidFill>
                <a:srgbClr val="0070C0"/>
              </a:solidFill>
              <a:latin typeface="Calibri" pitchFamily="34" charset="0"/>
            </a:endParaRP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8"/>
            </a:pPr>
            <a:r>
              <a:rPr lang="en-US" dirty="0" smtClean="0">
                <a:solidFill>
                  <a:srgbClr val="002060"/>
                </a:solidFill>
              </a:rPr>
              <a:t>Balance Point and Emissivity</a:t>
            </a:r>
            <a:endParaRPr lang="en-US" dirty="0" smtClean="0">
              <a:solidFill>
                <a:srgbClr val="00206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 Point and Emissivity</a:t>
            </a:r>
            <a:endParaRPr lang="en-US" dirty="0"/>
          </a:p>
        </p:txBody>
      </p:sp>
      <p:sp>
        <p:nvSpPr>
          <p:cNvPr id="3" name="Content Placeholder 2"/>
          <p:cNvSpPr>
            <a:spLocks noGrp="1"/>
          </p:cNvSpPr>
          <p:nvPr>
            <p:ph idx="1"/>
          </p:nvPr>
        </p:nvSpPr>
        <p:spPr/>
        <p:txBody>
          <a:bodyPr/>
          <a:lstStyle/>
          <a:p>
            <a:r>
              <a:rPr lang="en-US" dirty="0" smtClean="0"/>
              <a:t>The emissivity of material is the relative ability of its surface to emit (throw off) energy by radiation</a:t>
            </a:r>
          </a:p>
          <a:p>
            <a:r>
              <a:rPr lang="en-US" dirty="0" smtClean="0"/>
              <a:t>In a thermal equilibrium, there should be a balance point between absorbed radiation and emitted radiation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2971800"/>
          </a:xfrm>
        </p:spPr>
        <p:txBody>
          <a:bodyPr/>
          <a:lstStyle/>
          <a:p>
            <a:pPr marL="514350" indent="-514350">
              <a:buFont typeface="+mj-lt"/>
              <a:buAutoNum type="alphaUcPeriod" startAt="9"/>
            </a:pPr>
            <a:r>
              <a:rPr lang="en-US" dirty="0" smtClean="0">
                <a:solidFill>
                  <a:srgbClr val="002060"/>
                </a:solidFill>
              </a:rPr>
              <a:t>Solar Geometry</a:t>
            </a:r>
          </a:p>
          <a:p>
            <a:pPr marL="914400" lvl="1" indent="-514350">
              <a:buFont typeface="+mj-lt"/>
              <a:buAutoNum type="arabicPeriod"/>
            </a:pPr>
            <a:r>
              <a:rPr lang="en-US" dirty="0" smtClean="0">
                <a:solidFill>
                  <a:srgbClr val="FF0000"/>
                </a:solidFill>
              </a:rPr>
              <a:t>Sun angles</a:t>
            </a:r>
          </a:p>
          <a:p>
            <a:pPr marL="914400" lvl="1" indent="-514350">
              <a:buFont typeface="+mj-lt"/>
              <a:buAutoNum type="arabicPeriod"/>
            </a:pPr>
            <a:r>
              <a:rPr lang="en-US" dirty="0" smtClean="0">
                <a:solidFill>
                  <a:schemeClr val="accent1">
                    <a:lumMod val="60000"/>
                    <a:lumOff val="40000"/>
                  </a:schemeClr>
                </a:solidFill>
              </a:rPr>
              <a:t>Azimuth</a:t>
            </a:r>
          </a:p>
          <a:p>
            <a:pPr marL="914400" lvl="1" indent="-514350">
              <a:buFont typeface="+mj-lt"/>
              <a:buAutoNum type="arabicPeriod"/>
            </a:pPr>
            <a:r>
              <a:rPr lang="en-US" dirty="0" smtClean="0">
                <a:solidFill>
                  <a:schemeClr val="accent1">
                    <a:lumMod val="60000"/>
                    <a:lumOff val="40000"/>
                  </a:schemeClr>
                </a:solidFill>
              </a:rPr>
              <a:t>Plot of sun path</a:t>
            </a:r>
            <a:endParaRPr lang="en-US" dirty="0" smtClean="0">
              <a:solidFill>
                <a:schemeClr val="accent1">
                  <a:lumMod val="60000"/>
                  <a:lumOff val="4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idx="4294967295"/>
          </p:nvPr>
        </p:nvSpPr>
        <p:spPr>
          <a:xfrm>
            <a:off x="0" y="457200"/>
            <a:ext cx="8229600" cy="1143000"/>
          </a:xfrm>
        </p:spPr>
        <p:txBody>
          <a:bodyPr/>
          <a:lstStyle/>
          <a:p>
            <a:pPr eaLnBrk="1" hangingPunct="1"/>
            <a:r>
              <a:rPr lang="en-US" dirty="0" smtClean="0"/>
              <a:t>Earth-Sun Geometry</a:t>
            </a:r>
          </a:p>
        </p:txBody>
      </p:sp>
      <p:sp>
        <p:nvSpPr>
          <p:cNvPr id="3075" name="Content Placeholder 2"/>
          <p:cNvSpPr>
            <a:spLocks noGrp="1"/>
          </p:cNvSpPr>
          <p:nvPr>
            <p:ph idx="4294967295"/>
          </p:nvPr>
        </p:nvSpPr>
        <p:spPr>
          <a:xfrm>
            <a:off x="0" y="1600200"/>
            <a:ext cx="8229600" cy="4525963"/>
          </a:xfrm>
        </p:spPr>
        <p:txBody>
          <a:bodyPr/>
          <a:lstStyle/>
          <a:p>
            <a:pPr eaLnBrk="1" hangingPunct="1"/>
            <a:r>
              <a:rPr lang="en-US" sz="2800" dirty="0" smtClean="0"/>
              <a:t>Driving variable of environmental processes on Earth</a:t>
            </a:r>
          </a:p>
          <a:p>
            <a:pPr eaLnBrk="1" hangingPunct="1"/>
            <a:r>
              <a:rPr lang="en-US" sz="2800" dirty="0" smtClean="0"/>
              <a:t>Geometry determines the amount and intensity of incoming solar radiation (</a:t>
            </a:r>
            <a:r>
              <a:rPr lang="en-US" sz="2800" dirty="0" err="1" smtClean="0"/>
              <a:t>insolation</a:t>
            </a:r>
            <a:r>
              <a:rPr lang="en-US" sz="2800" dirty="0" smtClean="0"/>
              <a:t>) reaching particular earth</a:t>
            </a:r>
          </a:p>
          <a:p>
            <a:pPr eaLnBrk="1" hangingPunct="1"/>
            <a:r>
              <a:rPr lang="en-US" sz="2800" dirty="0" smtClean="0"/>
              <a:t>Geometry (and how it changes) determines: </a:t>
            </a:r>
          </a:p>
          <a:p>
            <a:pPr lvl="1" eaLnBrk="1" hangingPunct="1"/>
            <a:r>
              <a:rPr lang="en-US" sz="2400" dirty="0" smtClean="0"/>
              <a:t>Seasonality (1 yr)</a:t>
            </a:r>
          </a:p>
          <a:p>
            <a:pPr lvl="1" eaLnBrk="1" hangingPunct="1"/>
            <a:r>
              <a:rPr lang="en-US" sz="2400" dirty="0" smtClean="0"/>
              <a:t>Glacial (cold) and interglacial (warm) periods (1000’s of years) </a:t>
            </a:r>
          </a:p>
          <a:p>
            <a:pPr lvl="1" eaLnBrk="1" hangingPunct="1"/>
            <a:endParaRPr lang="en-US" sz="2400"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0" y="5029200"/>
            <a:ext cx="9144000" cy="1143000"/>
          </a:xfrm>
        </p:spPr>
        <p:txBody>
          <a:bodyPr>
            <a:normAutofit lnSpcReduction="10000"/>
          </a:bodyPr>
          <a:lstStyle/>
          <a:p>
            <a:pPr>
              <a:lnSpc>
                <a:spcPct val="90000"/>
              </a:lnSpc>
              <a:buFontTx/>
              <a:buNone/>
            </a:pPr>
            <a:r>
              <a:rPr lang="en-US" altLang="zh-CN" sz="2000" dirty="0"/>
              <a:t>    The earth moves about the sun in an elliptical orbit, completing one revolution per year. In addition, the earth rotates once  per day about its polar axis. The polar axis is inclined at an angle of 23.45</a:t>
            </a:r>
            <a:r>
              <a:rPr lang="en-US" altLang="zh-CN" sz="2000" baseline="30000" dirty="0"/>
              <a:t>o</a:t>
            </a:r>
            <a:r>
              <a:rPr lang="en-US" altLang="zh-CN" sz="2000" dirty="0"/>
              <a:t> from the normal to the plane of the earth’s orbit (ecliptic) </a:t>
            </a:r>
          </a:p>
        </p:txBody>
      </p:sp>
      <p:pic>
        <p:nvPicPr>
          <p:cNvPr id="8282" name="Picture 90"/>
          <p:cNvPicPr>
            <a:picLocks noChangeAspect="1" noChangeArrowheads="1"/>
          </p:cNvPicPr>
          <p:nvPr/>
        </p:nvPicPr>
        <p:blipFill>
          <a:blip r:embed="rId2" cstate="print"/>
          <a:srcRect/>
          <a:stretch>
            <a:fillRect/>
          </a:stretch>
        </p:blipFill>
        <p:spPr bwMode="auto">
          <a:xfrm>
            <a:off x="1371600" y="457200"/>
            <a:ext cx="6553200" cy="4177396"/>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017587"/>
          </a:xfrm>
        </p:spPr>
        <p:txBody>
          <a:bodyPr>
            <a:normAutofit fontScale="90000"/>
          </a:bodyPr>
          <a:lstStyle/>
          <a:p>
            <a:pPr>
              <a:defRPr/>
            </a:pPr>
            <a:r>
              <a:rPr lang="en-US" b="1" dirty="0" smtClean="0">
                <a:solidFill>
                  <a:srgbClr val="FFFF00"/>
                </a:solidFill>
              </a:rPr>
              <a:t/>
            </a:r>
            <a:br>
              <a:rPr lang="en-US" b="1" dirty="0" smtClean="0">
                <a:solidFill>
                  <a:srgbClr val="FFFF00"/>
                </a:solidFill>
              </a:rPr>
            </a:br>
            <a:r>
              <a:rPr lang="en-US" b="1" dirty="0" smtClean="0"/>
              <a:t>SOLAR ANGLES</a:t>
            </a:r>
            <a:r>
              <a:rPr lang="en-US" dirty="0" smtClean="0">
                <a:solidFill>
                  <a:srgbClr val="FFFF00"/>
                </a:solidFill>
              </a:rPr>
              <a:t/>
            </a:r>
            <a:br>
              <a:rPr lang="en-US" dirty="0" smtClean="0">
                <a:solidFill>
                  <a:srgbClr val="FFFF00"/>
                </a:solidFill>
              </a:rPr>
            </a:br>
            <a:endParaRPr lang="en-US" dirty="0">
              <a:solidFill>
                <a:srgbClr val="FFFF00"/>
              </a:solidFill>
            </a:endParaRPr>
          </a:p>
        </p:txBody>
      </p:sp>
      <p:pic>
        <p:nvPicPr>
          <p:cNvPr id="12295" name="Content Placeholder 3"/>
          <p:cNvPicPr>
            <a:picLocks noGrp="1"/>
          </p:cNvPicPr>
          <p:nvPr>
            <p:ph idx="1"/>
          </p:nvPr>
        </p:nvPicPr>
        <p:blipFill>
          <a:blip r:embed="rId3" cstate="print"/>
          <a:srcRect/>
          <a:stretch>
            <a:fillRect/>
          </a:stretch>
        </p:blipFill>
        <p:spPr>
          <a:xfrm>
            <a:off x="304800" y="1219200"/>
            <a:ext cx="4505325" cy="3143250"/>
          </a:xfrm>
        </p:spPr>
      </p:pic>
      <p:sp>
        <p:nvSpPr>
          <p:cNvPr id="12296" name="TextBox 5"/>
          <p:cNvSpPr txBox="1">
            <a:spLocks noChangeArrowheads="1"/>
          </p:cNvSpPr>
          <p:nvPr/>
        </p:nvSpPr>
        <p:spPr bwMode="auto">
          <a:xfrm>
            <a:off x="4953000" y="1219200"/>
            <a:ext cx="4038600" cy="3447098"/>
          </a:xfrm>
          <a:prstGeom prst="rect">
            <a:avLst/>
          </a:prstGeom>
          <a:noFill/>
          <a:ln w="9525">
            <a:noFill/>
            <a:miter lim="800000"/>
            <a:headEnd/>
            <a:tailEnd/>
          </a:ln>
        </p:spPr>
        <p:txBody>
          <a:bodyPr>
            <a:spAutoFit/>
          </a:bodyPr>
          <a:lstStyle/>
          <a:p>
            <a:r>
              <a:rPr lang="en-US" sz="2000" dirty="0"/>
              <a:t>ψ</a:t>
            </a:r>
            <a:r>
              <a:rPr lang="en-US" sz="2000" b="1" dirty="0"/>
              <a:t> = </a:t>
            </a:r>
            <a:r>
              <a:rPr lang="en-US" sz="2000" b="1" u="sng" dirty="0"/>
              <a:t>Zenith Angle</a:t>
            </a:r>
            <a:r>
              <a:rPr lang="en-US" sz="2000" b="1" dirty="0">
                <a:solidFill>
                  <a:srgbClr val="FFC000"/>
                </a:solidFill>
              </a:rPr>
              <a:t> </a:t>
            </a:r>
            <a:r>
              <a:rPr lang="en-US" sz="2000" dirty="0"/>
              <a:t>= Angle between sun's ray and a line perpendicular to the horizontal plane at P.</a:t>
            </a:r>
          </a:p>
          <a:p>
            <a:endParaRPr lang="en-US" sz="2000" dirty="0"/>
          </a:p>
          <a:p>
            <a:r>
              <a:rPr lang="en-US" sz="2000" dirty="0"/>
              <a:t>β = </a:t>
            </a:r>
            <a:r>
              <a:rPr lang="en-US" sz="2000" b="1" u="sng" dirty="0"/>
              <a:t>Altitude Angle </a:t>
            </a:r>
            <a:r>
              <a:rPr lang="en-US" sz="2000" dirty="0"/>
              <a:t>= Angle in vertical plane between the sun's rays and projection of the sun's ray on a horizontal plane.  </a:t>
            </a:r>
          </a:p>
          <a:p>
            <a:endParaRPr lang="en-US" sz="2000" dirty="0"/>
          </a:p>
          <a:p>
            <a:r>
              <a:rPr lang="en-US" sz="2000" dirty="0"/>
              <a:t>It follows β + ψ =π/2</a:t>
            </a:r>
          </a:p>
          <a:p>
            <a:endParaRPr lang="en-US" dirty="0"/>
          </a:p>
        </p:txBody>
      </p:sp>
      <p:sp>
        <p:nvSpPr>
          <p:cNvPr id="12297" name="TextBox 8"/>
          <p:cNvSpPr txBox="1">
            <a:spLocks noChangeArrowheads="1"/>
          </p:cNvSpPr>
          <p:nvPr/>
        </p:nvSpPr>
        <p:spPr bwMode="auto">
          <a:xfrm>
            <a:off x="381000" y="4800600"/>
            <a:ext cx="5867400" cy="1616075"/>
          </a:xfrm>
          <a:prstGeom prst="rect">
            <a:avLst/>
          </a:prstGeom>
          <a:noFill/>
          <a:ln w="9525">
            <a:noFill/>
            <a:miter lim="800000"/>
            <a:headEnd/>
            <a:tailEnd/>
          </a:ln>
        </p:spPr>
        <p:txBody>
          <a:bodyPr>
            <a:spAutoFit/>
          </a:bodyPr>
          <a:lstStyle/>
          <a:p>
            <a:r>
              <a:rPr lang="en-US" dirty="0"/>
              <a:t>        </a:t>
            </a:r>
            <a:r>
              <a:rPr lang="en-US" sz="2000" dirty="0"/>
              <a:t>= Azimuth angle = Angle </a:t>
            </a:r>
            <a:r>
              <a:rPr lang="en-US" sz="2000" u="sng" dirty="0"/>
              <a:t>measured from north </a:t>
            </a:r>
            <a:r>
              <a:rPr lang="en-US" sz="2000" dirty="0"/>
              <a:t>to the horizontal projection of the sun's ray.</a:t>
            </a:r>
          </a:p>
          <a:p>
            <a:endParaRPr lang="en-US" sz="2000" dirty="0"/>
          </a:p>
          <a:p>
            <a:r>
              <a:rPr lang="en-US" dirty="0"/>
              <a:t>        </a:t>
            </a:r>
            <a:r>
              <a:rPr lang="en-US" sz="2000" dirty="0"/>
              <a:t>= Azimuth Angle = angle </a:t>
            </a:r>
            <a:r>
              <a:rPr lang="en-US" sz="2000" u="sng" dirty="0"/>
              <a:t>measured from south</a:t>
            </a:r>
            <a:r>
              <a:rPr lang="en-US" sz="2000" dirty="0"/>
              <a:t> to the horizontal projection of the Sun’s ray.</a:t>
            </a:r>
          </a:p>
        </p:txBody>
      </p:sp>
      <p:graphicFrame>
        <p:nvGraphicFramePr>
          <p:cNvPr id="12290" name="Object 3"/>
          <p:cNvGraphicFramePr>
            <a:graphicFrameLocks noChangeAspect="1"/>
          </p:cNvGraphicFramePr>
          <p:nvPr/>
        </p:nvGraphicFramePr>
        <p:xfrm>
          <a:off x="609600" y="4800600"/>
          <a:ext cx="296863" cy="381000"/>
        </p:xfrm>
        <a:graphic>
          <a:graphicData uri="http://schemas.openxmlformats.org/presentationml/2006/ole">
            <p:oleObj spid="_x0000_s4102" name="Equation" r:id="rId4" imgW="126780" imgH="164814" progId="Equation.3">
              <p:embed/>
            </p:oleObj>
          </a:graphicData>
        </a:graphic>
      </p:graphicFrame>
      <p:sp>
        <p:nvSpPr>
          <p:cNvPr id="12298" name="Rectangle 14"/>
          <p:cNvSpPr>
            <a:spLocks noChangeArrowheads="1"/>
          </p:cNvSpPr>
          <p:nvPr/>
        </p:nvSpPr>
        <p:spPr bwMode="auto">
          <a:xfrm>
            <a:off x="0" y="3257550"/>
            <a:ext cx="9144000" cy="0"/>
          </a:xfrm>
          <a:prstGeom prst="rect">
            <a:avLst/>
          </a:prstGeom>
          <a:noFill/>
          <a:ln w="9525">
            <a:noFill/>
            <a:miter lim="800000"/>
            <a:headEnd/>
            <a:tailEnd/>
          </a:ln>
        </p:spPr>
        <p:txBody>
          <a:bodyPr wrap="none" anchor="ctr">
            <a:spAutoFit/>
          </a:bodyPr>
          <a:lstStyle/>
          <a:p>
            <a:endParaRPr lang="en-US"/>
          </a:p>
        </p:txBody>
      </p:sp>
      <p:graphicFrame>
        <p:nvGraphicFramePr>
          <p:cNvPr id="12291" name="Object 13"/>
          <p:cNvGraphicFramePr>
            <a:graphicFrameLocks noChangeAspect="1"/>
          </p:cNvGraphicFramePr>
          <p:nvPr/>
        </p:nvGraphicFramePr>
        <p:xfrm>
          <a:off x="0" y="3257550"/>
          <a:ext cx="209550" cy="342900"/>
        </p:xfrm>
        <a:graphic>
          <a:graphicData uri="http://schemas.openxmlformats.org/presentationml/2006/ole">
            <p:oleObj spid="_x0000_s4103" name="Equation" r:id="rId5" imgW="126945" imgH="203112" progId="Equation.3">
              <p:embed/>
            </p:oleObj>
          </a:graphicData>
        </a:graphic>
      </p:graphicFrame>
      <p:sp>
        <p:nvSpPr>
          <p:cNvPr id="12299" name="Rectangle 1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12292" name="Object 15"/>
          <p:cNvGraphicFramePr>
            <a:graphicFrameLocks noChangeAspect="1"/>
          </p:cNvGraphicFramePr>
          <p:nvPr/>
        </p:nvGraphicFramePr>
        <p:xfrm>
          <a:off x="609600" y="5638800"/>
          <a:ext cx="255588" cy="419100"/>
        </p:xfrm>
        <a:graphic>
          <a:graphicData uri="http://schemas.openxmlformats.org/presentationml/2006/ole">
            <p:oleObj spid="_x0000_s4104" name="Equation" r:id="rId6" imgW="126945" imgH="203112" progId="Equation.3">
              <p:embed/>
            </p:oleObj>
          </a:graphicData>
        </a:graphic>
      </p:graphicFrame>
      <p:sp>
        <p:nvSpPr>
          <p:cNvPr id="12300" name="Rectangle 18"/>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graphicFrame>
        <p:nvGraphicFramePr>
          <p:cNvPr id="12293" name="Object 17"/>
          <p:cNvGraphicFramePr>
            <a:graphicFrameLocks noChangeAspect="1"/>
          </p:cNvGraphicFramePr>
          <p:nvPr/>
        </p:nvGraphicFramePr>
        <p:xfrm>
          <a:off x="6324600" y="5257800"/>
          <a:ext cx="2028825" cy="561975"/>
        </p:xfrm>
        <a:graphic>
          <a:graphicData uri="http://schemas.openxmlformats.org/presentationml/2006/ole">
            <p:oleObj spid="_x0000_s4105" name="Equation" r:id="rId7" imgW="736600" imgH="203200" progId="Equation.3">
              <p:embed/>
            </p:oleObj>
          </a:graphicData>
        </a:graphic>
      </p:graphicFrame>
      <p:sp>
        <p:nvSpPr>
          <p:cNvPr id="12301" name="Line 19"/>
          <p:cNvSpPr>
            <a:spLocks noChangeShapeType="1"/>
          </p:cNvSpPr>
          <p:nvPr/>
        </p:nvSpPr>
        <p:spPr bwMode="auto">
          <a:xfrm flipV="1">
            <a:off x="1828800" y="1752600"/>
            <a:ext cx="1600200" cy="2362200"/>
          </a:xfrm>
          <a:prstGeom prst="line">
            <a:avLst/>
          </a:prstGeom>
          <a:noFill/>
          <a:ln w="28575">
            <a:solidFill>
              <a:srgbClr val="000000"/>
            </a:solidFill>
            <a:round/>
            <a:headEnd type="triangle" w="med" len="med"/>
            <a:tailEnd type="triangle" w="med" len="med"/>
          </a:ln>
        </p:spPr>
        <p:txBody>
          <a:bodyPr/>
          <a:lstStyle/>
          <a:p>
            <a:endParaRPr lang="en-US"/>
          </a:p>
        </p:txBody>
      </p:sp>
      <p:sp>
        <p:nvSpPr>
          <p:cNvPr id="12302" name="Line 20"/>
          <p:cNvSpPr>
            <a:spLocks noChangeShapeType="1"/>
          </p:cNvSpPr>
          <p:nvPr/>
        </p:nvSpPr>
        <p:spPr bwMode="auto">
          <a:xfrm flipV="1">
            <a:off x="533400" y="2895600"/>
            <a:ext cx="3962400" cy="152400"/>
          </a:xfrm>
          <a:prstGeom prst="line">
            <a:avLst/>
          </a:prstGeom>
          <a:noFill/>
          <a:ln w="28575">
            <a:solidFill>
              <a:srgbClr val="000000"/>
            </a:solidFill>
            <a:round/>
            <a:headEnd type="triangle" w="med" len="med"/>
            <a:tailEnd type="triangle" w="med" len="med"/>
          </a:ln>
        </p:spPr>
        <p:txBody>
          <a:bodyPr/>
          <a:lstStyle/>
          <a:p>
            <a:endParaRPr lang="en-US"/>
          </a:p>
        </p:txBody>
      </p:sp>
      <p:sp>
        <p:nvSpPr>
          <p:cNvPr id="12303" name="Line 21"/>
          <p:cNvSpPr>
            <a:spLocks noChangeShapeType="1"/>
          </p:cNvSpPr>
          <p:nvPr/>
        </p:nvSpPr>
        <p:spPr bwMode="auto">
          <a:xfrm flipH="1" flipV="1">
            <a:off x="2514600" y="1219200"/>
            <a:ext cx="76200" cy="1752600"/>
          </a:xfrm>
          <a:prstGeom prst="line">
            <a:avLst/>
          </a:prstGeom>
          <a:noFill/>
          <a:ln w="28575">
            <a:solidFill>
              <a:srgbClr val="000000"/>
            </a:solidFill>
            <a:round/>
            <a:headEnd/>
            <a:tailEnd type="triangle" w="med" len="med"/>
          </a:ln>
        </p:spPr>
        <p:txBody>
          <a:bodyPr/>
          <a:lstStyle/>
          <a:p>
            <a:endParaRPr lang="en-US"/>
          </a:p>
        </p:txBody>
      </p:sp>
      <p:sp>
        <p:nvSpPr>
          <p:cNvPr id="12304" name="Line 22"/>
          <p:cNvSpPr>
            <a:spLocks noChangeShapeType="1"/>
          </p:cNvSpPr>
          <p:nvPr/>
        </p:nvSpPr>
        <p:spPr bwMode="auto">
          <a:xfrm>
            <a:off x="1600200" y="1752600"/>
            <a:ext cx="0" cy="838200"/>
          </a:xfrm>
          <a:prstGeom prst="line">
            <a:avLst/>
          </a:prstGeom>
          <a:noFill/>
          <a:ln w="28575">
            <a:solidFill>
              <a:srgbClr val="000000"/>
            </a:solidFill>
            <a:prstDash val="dash"/>
            <a:round/>
            <a:headEnd/>
            <a:tailEnd/>
          </a:ln>
        </p:spPr>
        <p:txBody>
          <a:bodyPr/>
          <a:lstStyle/>
          <a:p>
            <a:endParaRPr lang="en-US"/>
          </a:p>
        </p:txBody>
      </p:sp>
      <p:sp>
        <p:nvSpPr>
          <p:cNvPr id="12305" name="Line 23"/>
          <p:cNvSpPr>
            <a:spLocks noChangeShapeType="1"/>
          </p:cNvSpPr>
          <p:nvPr/>
        </p:nvSpPr>
        <p:spPr bwMode="auto">
          <a:xfrm>
            <a:off x="1600200" y="2590800"/>
            <a:ext cx="990600" cy="381000"/>
          </a:xfrm>
          <a:prstGeom prst="line">
            <a:avLst/>
          </a:prstGeom>
          <a:noFill/>
          <a:ln w="28575">
            <a:solidFill>
              <a:srgbClr val="000000"/>
            </a:solidFill>
            <a:prstDash val="dashDot"/>
            <a:round/>
            <a:headEnd/>
            <a:tailEnd/>
          </a:ln>
        </p:spPr>
        <p:txBody>
          <a:bodyPr/>
          <a:lstStyle/>
          <a:p>
            <a:endParaRPr lang="en-US"/>
          </a:p>
        </p:txBody>
      </p:sp>
      <p:sp>
        <p:nvSpPr>
          <p:cNvPr id="12306" name="Freeform 25"/>
          <p:cNvSpPr>
            <a:spLocks/>
          </p:cNvSpPr>
          <p:nvPr/>
        </p:nvSpPr>
        <p:spPr bwMode="auto">
          <a:xfrm>
            <a:off x="2209800" y="2527300"/>
            <a:ext cx="914400" cy="444500"/>
          </a:xfrm>
          <a:custGeom>
            <a:avLst/>
            <a:gdLst>
              <a:gd name="T0" fmla="*/ 1451609782 w 576"/>
              <a:gd name="T1" fmla="*/ 705643641 h 280"/>
              <a:gd name="T2" fmla="*/ 967739987 w 576"/>
              <a:gd name="T3" fmla="*/ 100806231 h 280"/>
              <a:gd name="T4" fmla="*/ 241934997 w 576"/>
              <a:gd name="T5" fmla="*/ 100806231 h 280"/>
              <a:gd name="T6" fmla="*/ 0 w 576"/>
              <a:gd name="T7" fmla="*/ 463708746 h 280"/>
              <a:gd name="T8" fmla="*/ 0 60000 65536"/>
              <a:gd name="T9" fmla="*/ 0 60000 65536"/>
              <a:gd name="T10" fmla="*/ 0 60000 65536"/>
              <a:gd name="T11" fmla="*/ 0 60000 65536"/>
              <a:gd name="T12" fmla="*/ 0 w 576"/>
              <a:gd name="T13" fmla="*/ 0 h 280"/>
              <a:gd name="T14" fmla="*/ 576 w 576"/>
              <a:gd name="T15" fmla="*/ 280 h 280"/>
            </a:gdLst>
            <a:ahLst/>
            <a:cxnLst>
              <a:cxn ang="T8">
                <a:pos x="T0" y="T1"/>
              </a:cxn>
              <a:cxn ang="T9">
                <a:pos x="T2" y="T3"/>
              </a:cxn>
              <a:cxn ang="T10">
                <a:pos x="T4" y="T5"/>
              </a:cxn>
              <a:cxn ang="T11">
                <a:pos x="T6" y="T7"/>
              </a:cxn>
            </a:cxnLst>
            <a:rect l="T12" t="T13" r="T14" b="T15"/>
            <a:pathLst>
              <a:path w="576" h="280">
                <a:moveTo>
                  <a:pt x="576" y="280"/>
                </a:moveTo>
                <a:cubicBezTo>
                  <a:pt x="520" y="180"/>
                  <a:pt x="464" y="80"/>
                  <a:pt x="384" y="40"/>
                </a:cubicBezTo>
                <a:cubicBezTo>
                  <a:pt x="304" y="0"/>
                  <a:pt x="160" y="16"/>
                  <a:pt x="96" y="40"/>
                </a:cubicBezTo>
                <a:cubicBezTo>
                  <a:pt x="32" y="64"/>
                  <a:pt x="16" y="160"/>
                  <a:pt x="0" y="184"/>
                </a:cubicBezTo>
              </a:path>
            </a:pathLst>
          </a:custGeom>
          <a:noFill/>
          <a:ln w="28575" cmpd="sng">
            <a:solidFill>
              <a:srgbClr val="000000"/>
            </a:solidFill>
            <a:round/>
            <a:headEnd type="triangle" w="med" len="med"/>
            <a:tailEnd type="triangle" w="med" len="med"/>
          </a:ln>
        </p:spPr>
        <p:txBody>
          <a:bodyPr/>
          <a:lstStyle/>
          <a:p>
            <a:endParaRPr lang="en-US"/>
          </a:p>
        </p:txBody>
      </p:sp>
      <p:sp>
        <p:nvSpPr>
          <p:cNvPr id="12307" name="Text Box 26"/>
          <p:cNvSpPr txBox="1">
            <a:spLocks noChangeArrowheads="1"/>
          </p:cNvSpPr>
          <p:nvPr/>
        </p:nvSpPr>
        <p:spPr bwMode="auto">
          <a:xfrm>
            <a:off x="1143000" y="685800"/>
            <a:ext cx="685800" cy="366713"/>
          </a:xfrm>
          <a:prstGeom prst="rect">
            <a:avLst/>
          </a:prstGeom>
          <a:noFill/>
          <a:ln w="9525">
            <a:noFill/>
            <a:miter lim="800000"/>
            <a:headEnd/>
            <a:tailEnd/>
          </a:ln>
        </p:spPr>
        <p:txBody>
          <a:bodyPr>
            <a:spAutoFit/>
          </a:bodyPr>
          <a:lstStyle/>
          <a:p>
            <a:pPr>
              <a:spcBef>
                <a:spcPct val="50000"/>
              </a:spcBef>
            </a:pPr>
            <a:r>
              <a:rPr lang="en-US" b="1" dirty="0">
                <a:solidFill>
                  <a:srgbClr val="000000"/>
                </a:solidFill>
              </a:rPr>
              <a:t>Sun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Angle</a:t>
            </a:r>
            <a:endParaRPr lang="en-US" dirty="0"/>
          </a:p>
        </p:txBody>
      </p:sp>
      <p:sp>
        <p:nvSpPr>
          <p:cNvPr id="8" name="Content Placeholder 7"/>
          <p:cNvSpPr>
            <a:spLocks noGrp="1"/>
          </p:cNvSpPr>
          <p:nvPr>
            <p:ph idx="1"/>
          </p:nvPr>
        </p:nvSpPr>
        <p:spPr/>
        <p:txBody>
          <a:bodyPr>
            <a:normAutofit fontScale="85000" lnSpcReduction="10000"/>
          </a:bodyPr>
          <a:lstStyle/>
          <a:p>
            <a:r>
              <a:rPr lang="en-US" dirty="0" smtClean="0"/>
              <a:t>The amount of heat energy received at any location on the globe is a direct effect of </a:t>
            </a:r>
            <a:r>
              <a:rPr lang="en-US" b="1" dirty="0" smtClean="0"/>
              <a:t>sun angle </a:t>
            </a:r>
            <a:r>
              <a:rPr lang="en-US" dirty="0" smtClean="0"/>
              <a:t>on climate</a:t>
            </a:r>
          </a:p>
          <a:p>
            <a:r>
              <a:rPr lang="en-US" dirty="0" smtClean="0"/>
              <a:t>The angle at which sunlight strikes the Earth  varies by location, time of day, and season due to the Earth’s orbit around the sun and the Earth’s rotation around its tilted axis. </a:t>
            </a:r>
          </a:p>
          <a:p>
            <a:r>
              <a:rPr lang="en-US" dirty="0" smtClean="0"/>
              <a:t>Seasonal change in the angle of sunlight, caused by the tilt of the Earth's axis, is the basic mechanism that results in warmer weather in summer than in winter.</a:t>
            </a:r>
          </a:p>
          <a:p>
            <a:r>
              <a:rPr lang="en-US" dirty="0" smtClean="0"/>
              <a:t>Change in day </a:t>
            </a:r>
            <a:r>
              <a:rPr lang="en-US" dirty="0" err="1" smtClean="0"/>
              <a:t>lenght</a:t>
            </a:r>
            <a:r>
              <a:rPr lang="en-US" dirty="0" smtClean="0"/>
              <a:t> is another factor.</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3056</TotalTime>
  <Words>964</Words>
  <Application>Microsoft Office PowerPoint</Application>
  <PresentationFormat>On-screen Show (4:3)</PresentationFormat>
  <Paragraphs>113</Paragraphs>
  <Slides>19</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Equation</vt:lpstr>
      <vt:lpstr>Introduction to Energy and  Building Science  Fundamentals  Course No. ENRG 52 </vt:lpstr>
      <vt:lpstr>Slide 2</vt:lpstr>
      <vt:lpstr>Slide 3</vt:lpstr>
      <vt:lpstr>Balance Point and Emissivity</vt:lpstr>
      <vt:lpstr>Slide 5</vt:lpstr>
      <vt:lpstr>Earth-Sun Geometry</vt:lpstr>
      <vt:lpstr>Slide 7</vt:lpstr>
      <vt:lpstr> SOLAR ANGLES </vt:lpstr>
      <vt:lpstr>Solar Angle</vt:lpstr>
      <vt:lpstr>Slide 10</vt:lpstr>
      <vt:lpstr>Effects of Sun Angle</vt:lpstr>
      <vt:lpstr>How you experience the changing of the seasons in terms of Earth-Sun geometry</vt:lpstr>
      <vt:lpstr>Long-term variations in Earth-Sun geometry</vt:lpstr>
      <vt:lpstr>Slide 14</vt:lpstr>
      <vt:lpstr>Azimuth</vt:lpstr>
      <vt:lpstr>Azimuth</vt:lpstr>
      <vt:lpstr>Slide 17</vt:lpstr>
      <vt:lpstr>Sun Path</vt:lpstr>
      <vt:lpstr>Sun Path</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and Building Science</dc:title>
  <dc:creator>irinak</dc:creator>
  <cp:lastModifiedBy>irinak</cp:lastModifiedBy>
  <cp:revision>332</cp:revision>
  <dcterms:created xsi:type="dcterms:W3CDTF">2013-04-23T15:56:05Z</dcterms:created>
  <dcterms:modified xsi:type="dcterms:W3CDTF">2013-06-23T22:11:39Z</dcterms:modified>
</cp:coreProperties>
</file>