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256" r:id="rId2"/>
    <p:sldId id="455" r:id="rId3"/>
    <p:sldId id="456" r:id="rId4"/>
    <p:sldId id="457" r:id="rId5"/>
    <p:sldId id="458" r:id="rId6"/>
    <p:sldId id="259" r:id="rId7"/>
    <p:sldId id="260" r:id="rId8"/>
    <p:sldId id="261" r:id="rId9"/>
    <p:sldId id="267" r:id="rId10"/>
    <p:sldId id="266" r:id="rId11"/>
    <p:sldId id="262" r:id="rId12"/>
    <p:sldId id="264" r:id="rId13"/>
    <p:sldId id="263" r:id="rId14"/>
    <p:sldId id="265" r:id="rId15"/>
    <p:sldId id="269" r:id="rId16"/>
    <p:sldId id="459" r:id="rId17"/>
    <p:sldId id="272" r:id="rId18"/>
    <p:sldId id="268" r:id="rId19"/>
    <p:sldId id="270" r:id="rId20"/>
    <p:sldId id="271" r:id="rId21"/>
    <p:sldId id="273" r:id="rId22"/>
    <p:sldId id="277" r:id="rId23"/>
    <p:sldId id="274" r:id="rId24"/>
    <p:sldId id="275" r:id="rId25"/>
    <p:sldId id="282" r:id="rId26"/>
    <p:sldId id="276" r:id="rId27"/>
    <p:sldId id="278" r:id="rId28"/>
    <p:sldId id="279" r:id="rId29"/>
    <p:sldId id="280" r:id="rId30"/>
    <p:sldId id="281" r:id="rId31"/>
    <p:sldId id="283" r:id="rId32"/>
    <p:sldId id="285" r:id="rId33"/>
    <p:sldId id="286" r:id="rId34"/>
    <p:sldId id="287" r:id="rId35"/>
    <p:sldId id="460" r:id="rId36"/>
    <p:sldId id="284"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464" autoAdjust="0"/>
  </p:normalViewPr>
  <p:slideViewPr>
    <p:cSldViewPr>
      <p:cViewPr varScale="1">
        <p:scale>
          <a:sx n="59" d="100"/>
          <a:sy n="59" d="100"/>
        </p:scale>
        <p:origin x="-142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5" d="100"/>
          <a:sy n="65" d="100"/>
        </p:scale>
        <p:origin x="-108" y="-93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EFFC204-3767-47F9-BD2E-4987CD5E971B}" type="datetimeFigureOut">
              <a:rPr lang="en-US" smtClean="0"/>
              <a:pPr/>
              <a:t>6/23/2013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191A2B7-9532-4835-BAD0-6A7ED4489D28}"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9A8387-AE19-4E21-8B5B-AA082DA63244}" type="datetimeFigureOut">
              <a:rPr lang="en-US" smtClean="0"/>
              <a:pPr/>
              <a:t>6/23/2013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1C16E2-6E21-4D3B-BE6B-0CF98AFF92A8}" type="slidenum">
              <a:rPr lang="en-US" smtClean="0"/>
              <a:pPr/>
              <a:t>‹#›</a:t>
            </a:fld>
            <a:endParaRPr lang="en-US"/>
          </a:p>
        </p:txBody>
      </p:sp>
    </p:spTree>
    <p:extLst>
      <p:ext uri="{BB962C8B-B14F-4D97-AF65-F5344CB8AC3E}">
        <p14:creationId xmlns:p14="http://schemas.microsoft.com/office/powerpoint/2010/main" xmlns="" val="240958989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The larger the sphere, the more complicated and specialized the</a:t>
            </a:r>
            <a:r>
              <a:rPr lang="en-US" baseline="0" dirty="0" smtClean="0"/>
              <a:t> audit and the auditor needs to be. </a:t>
            </a:r>
          </a:p>
          <a:p>
            <a:r>
              <a:rPr lang="en-US" dirty="0" smtClean="0"/>
              <a:t>Generally, four levels of analysis can be outlined (ASHRAE):</a:t>
            </a:r>
          </a:p>
          <a:p>
            <a:r>
              <a:rPr lang="en-US" dirty="0" smtClean="0"/>
              <a:t>Level 0 – Benchmarking: This first analysis consists in a preliminary Whole Building Energy Use (WBEU) analysis based on the analysis of the historic utility use and costs and the comparison of the performances of the buildings to those of similar buildings. This benchmarking of the studied installation allows determining if further analysis is required;</a:t>
            </a:r>
          </a:p>
          <a:p>
            <a:r>
              <a:rPr lang="en-US" dirty="0" smtClean="0"/>
              <a:t>Level I – Walk-through audit: Preliminary analysis made to assess building energy efficiency to identify not only simple and low-cost improvements but also a list of energy conservation measures (ECMs, or energy conservation opportunities, ECOs) to orient the future detailed audit. This inspection is based on visual verifications, study of installed equipment and operating data and detailed analysis of recorded energy consumption collected during the benchmarking phase;</a:t>
            </a:r>
          </a:p>
          <a:p>
            <a:r>
              <a:rPr lang="en-US" dirty="0" smtClean="0"/>
              <a:t>Level II – Detailed/General energy audit: Based on the results of the pre-audit, this type of energy audit consists in energy use survey in order to provide a comprehensive analysis of the studied installation, a more detailed analysis of the facility, a breakdown of the energy use and a first quantitative evaluation of the ECOs/ECMs selected to correct the defects or improve the existing installation. This level of analysis can involve advanced on-site measurements and sophisticated computer based simulation tools to evaluate precisely the selected energy retrofits;</a:t>
            </a:r>
          </a:p>
          <a:p>
            <a:r>
              <a:rPr lang="en-US" dirty="0" smtClean="0"/>
              <a:t>Level III – Investment-Grade audit: Detailed Analysis of Capital-Intensive Modifications focusing on potential costly ECOs requiring rigorous engineering study.</a:t>
            </a:r>
          </a:p>
          <a:p>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Voltage pushes</a:t>
            </a:r>
            <a:r>
              <a:rPr lang="en-US" baseline="0" dirty="0" smtClean="0"/>
              <a:t> Amperage (current) through Resistors. This is OHM’s Law. It is a principle. It is not a math equation.  It’s a concept, not math. Voltage, which is pressure, resistance and current, work together to make our machines go. </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17</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Voltage is electrical pressure</a:t>
            </a:r>
          </a:p>
          <a:p>
            <a:r>
              <a:rPr lang="en-US" dirty="0" smtClean="0"/>
              <a:t>Think about magnets – like poles repel</a:t>
            </a:r>
            <a:r>
              <a:rPr lang="en-US" baseline="0" dirty="0" smtClean="0"/>
              <a:t> – opposite poles attract</a:t>
            </a:r>
          </a:p>
          <a:p>
            <a:r>
              <a:rPr lang="en-US" dirty="0" smtClean="0"/>
              <a:t>Think about electrons</a:t>
            </a:r>
            <a:r>
              <a:rPr lang="en-US" baseline="0" dirty="0" smtClean="0"/>
              <a:t> with negative charges, they have the same charge, so they are being repelled, there is a force that is powerful that pushes them apart; Think of the force as a spring… between the electrons., they are going to move.. When they are pushed closer together, the force between them is huge.. Tension. The higher compression is higher voltage. </a:t>
            </a:r>
          </a:p>
          <a:p>
            <a:r>
              <a:rPr lang="en-US" baseline="0" dirty="0" smtClean="0"/>
              <a:t>Why is it </a:t>
            </a:r>
            <a:r>
              <a:rPr lang="en-US" baseline="0" dirty="0" err="1" smtClean="0"/>
              <a:t>importatnt</a:t>
            </a:r>
            <a:r>
              <a:rPr lang="en-US" baseline="0" dirty="0" smtClean="0"/>
              <a:t>. Voltage is how we </a:t>
            </a:r>
            <a:r>
              <a:rPr lang="en-US" baseline="0" dirty="0" err="1" smtClean="0"/>
              <a:t>we</a:t>
            </a:r>
            <a:r>
              <a:rPr lang="en-US" baseline="0" dirty="0" smtClean="0"/>
              <a:t> </a:t>
            </a:r>
            <a:r>
              <a:rPr lang="en-US" baseline="0" dirty="0" err="1" smtClean="0"/>
              <a:t>mearues</a:t>
            </a:r>
            <a:r>
              <a:rPr lang="en-US" baseline="0" dirty="0" smtClean="0"/>
              <a:t> the pressure is what makes things happen. If you give them a place to go, they are going to go. If you put a motor in the way, then you create motion. Current is them moving, </a:t>
            </a:r>
            <a:r>
              <a:rPr lang="en-US" baseline="0" dirty="0" err="1" smtClean="0"/>
              <a:t>ans</a:t>
            </a:r>
            <a:r>
              <a:rPr lang="en-US" baseline="0" dirty="0" smtClean="0"/>
              <a:t> we </a:t>
            </a:r>
            <a:r>
              <a:rPr lang="en-US" baseline="0" dirty="0" err="1" smtClean="0"/>
              <a:t>wuse</a:t>
            </a:r>
            <a:r>
              <a:rPr lang="en-US" baseline="0" dirty="0" smtClean="0"/>
              <a:t> current to do work. Every load has resistance…. The resistance is </a:t>
            </a:r>
            <a:r>
              <a:rPr lang="en-US" baseline="0" dirty="0" err="1" smtClean="0"/>
              <a:t>measaures</a:t>
            </a:r>
            <a:r>
              <a:rPr lang="en-US" baseline="0" dirty="0" smtClean="0"/>
              <a:t> in </a:t>
            </a:r>
            <a:r>
              <a:rPr lang="en-US" baseline="0" dirty="0" err="1" smtClean="0"/>
              <a:t>ohd</a:t>
            </a:r>
            <a:r>
              <a:rPr lang="en-US" baseline="0" dirty="0" smtClean="0"/>
              <a:t>.  What is the job of a resistance… and to keep the fuse from blowing. </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18</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It’s flow rate… of water coming</a:t>
            </a:r>
            <a:r>
              <a:rPr lang="en-US" baseline="0" dirty="0" smtClean="0"/>
              <a:t> out of the hose or pipe</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20</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Recommendation</a:t>
            </a:r>
            <a:r>
              <a:rPr lang="en-US" baseline="0" dirty="0" smtClean="0"/>
              <a:t>: borrow one from the Pacific </a:t>
            </a:r>
            <a:r>
              <a:rPr lang="en-US" baseline="0" smtClean="0"/>
              <a:t>Energy Center</a:t>
            </a:r>
          </a:p>
          <a:p>
            <a:endParaRPr lang="en-US"/>
          </a:p>
        </p:txBody>
      </p:sp>
      <p:sp>
        <p:nvSpPr>
          <p:cNvPr id="4" name="Slide Number Placeholder 3"/>
          <p:cNvSpPr>
            <a:spLocks noGrp="1"/>
          </p:cNvSpPr>
          <p:nvPr>
            <p:ph type="sldNum" sz="quarter" idx="10"/>
          </p:nvPr>
        </p:nvSpPr>
        <p:spPr/>
        <p:txBody>
          <a:bodyPr/>
          <a:lstStyle/>
          <a:p>
            <a:fld id="{9A1C16E2-6E21-4D3B-BE6B-0CF98AFF92A8}" type="slidenum">
              <a:rPr lang="en-US" smtClean="0"/>
              <a:pPr/>
              <a:t>21</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http://www.reprise.com/host/electricity/resistance.asp </a:t>
            </a:r>
          </a:p>
          <a:p>
            <a:endParaRPr lang="en-US" dirty="0" smtClean="0"/>
          </a:p>
          <a:p>
            <a:r>
              <a:rPr lang="en-US" dirty="0" smtClean="0"/>
              <a:t>Resistance = Voltage / Current</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23</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http://www.engineeringtoolbox.com/service-factor-d_735.html	</a:t>
            </a:r>
            <a:endParaRPr lang="en-US"/>
          </a:p>
        </p:txBody>
      </p:sp>
      <p:sp>
        <p:nvSpPr>
          <p:cNvPr id="4" name="Slide Number Placeholder 3"/>
          <p:cNvSpPr>
            <a:spLocks noGrp="1"/>
          </p:cNvSpPr>
          <p:nvPr>
            <p:ph type="sldNum" sz="quarter" idx="10"/>
          </p:nvPr>
        </p:nvSpPr>
        <p:spPr/>
        <p:txBody>
          <a:bodyPr/>
          <a:lstStyle/>
          <a:p>
            <a:fld id="{9A1C16E2-6E21-4D3B-BE6B-0CF98AFF92A8}" type="slidenum">
              <a:rPr lang="en-US" smtClean="0"/>
              <a:pPr/>
              <a:t>24</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Since the power company only charges for power consumed (True Power), “apparent power”</a:t>
            </a:r>
          </a:p>
          <a:p>
            <a:r>
              <a:rPr lang="en-US" sz="1200" kern="1200" baseline="0" dirty="0" smtClean="0">
                <a:solidFill>
                  <a:schemeClr val="tx1"/>
                </a:solidFill>
                <a:latin typeface="+mn-lt"/>
                <a:ea typeface="+mn-ea"/>
                <a:cs typeface="+mn-cs"/>
              </a:rPr>
              <a:t>is not practical for determining energy consumption.</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To determine energy consumption, it is required to measure the portion of energy consumed</a:t>
            </a:r>
          </a:p>
          <a:p>
            <a:r>
              <a:rPr lang="en-US" sz="1200" kern="1200" baseline="0" dirty="0" smtClean="0">
                <a:solidFill>
                  <a:schemeClr val="tx1"/>
                </a:solidFill>
                <a:latin typeface="+mn-lt"/>
                <a:ea typeface="+mn-ea"/>
                <a:cs typeface="+mn-cs"/>
              </a:rPr>
              <a:t>by the load, disregarding the amount of energy stored and returned to the source. </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The ratio of the “True Power” which is the power actually consumed, to “Apparent Power” is called the “Power Factor”. OR Power (Watt) = Apparent Power (VA) x PF</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Other valid terms for True Power include:</a:t>
            </a:r>
          </a:p>
          <a:p>
            <a:r>
              <a:rPr lang="en-US" sz="1200" kern="1200" baseline="0" dirty="0" smtClean="0">
                <a:solidFill>
                  <a:schemeClr val="tx1"/>
                </a:solidFill>
                <a:latin typeface="+mn-lt"/>
                <a:ea typeface="+mn-ea"/>
                <a:cs typeface="+mn-cs"/>
              </a:rPr>
              <a:t>• Active Power</a:t>
            </a:r>
          </a:p>
          <a:p>
            <a:r>
              <a:rPr lang="en-US" sz="1200" kern="1200" baseline="0" dirty="0" smtClean="0">
                <a:solidFill>
                  <a:schemeClr val="tx1"/>
                </a:solidFill>
                <a:latin typeface="+mn-lt"/>
                <a:ea typeface="+mn-ea"/>
                <a:cs typeface="+mn-cs"/>
              </a:rPr>
              <a:t>• Real Power</a:t>
            </a:r>
          </a:p>
          <a:p>
            <a:r>
              <a:rPr lang="en-US" sz="1200" kern="1200" baseline="0" dirty="0" smtClean="0">
                <a:solidFill>
                  <a:schemeClr val="tx1"/>
                </a:solidFill>
                <a:latin typeface="+mn-lt"/>
                <a:ea typeface="+mn-ea"/>
                <a:cs typeface="+mn-cs"/>
              </a:rPr>
              <a:t>• True RMS Power</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25</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measusre</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26</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Active</a:t>
            </a:r>
            <a:r>
              <a:rPr lang="en-US" baseline="0" dirty="0" smtClean="0"/>
              <a:t> / Real Power – is what is used or dissipated; this is also referred to as TRUE power</a:t>
            </a:r>
          </a:p>
          <a:p>
            <a:r>
              <a:rPr lang="en-US" baseline="0" dirty="0" smtClean="0"/>
              <a:t>Apparent Power – passes through the meter</a:t>
            </a:r>
          </a:p>
          <a:p>
            <a:r>
              <a:rPr lang="en-US" baseline="0" dirty="0" smtClean="0"/>
              <a:t>Reactive Power – returns to circuit</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27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Power factors below a certain percent, often</a:t>
            </a:r>
            <a:r>
              <a:rPr lang="en-US" baseline="0" dirty="0" smtClean="0"/>
              <a:t> incur utility surcharges</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28</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Difference between</a:t>
            </a:r>
            <a:r>
              <a:rPr lang="en-US" baseline="0" dirty="0" smtClean="0"/>
              <a:t> </a:t>
            </a:r>
            <a:r>
              <a:rPr lang="en-US" baseline="0" dirty="0" err="1" smtClean="0"/>
              <a:t>kw</a:t>
            </a:r>
            <a:r>
              <a:rPr lang="en-US" baseline="0" dirty="0" smtClean="0"/>
              <a:t> and </a:t>
            </a:r>
            <a:r>
              <a:rPr lang="en-US" baseline="0" dirty="0" err="1" smtClean="0"/>
              <a:t>kwh</a:t>
            </a:r>
            <a:r>
              <a:rPr lang="en-US" baseline="0" dirty="0" smtClean="0"/>
              <a:t>. </a:t>
            </a:r>
            <a:r>
              <a:rPr lang="en-US" baseline="0" dirty="0" err="1" smtClean="0"/>
              <a:t>Kwh</a:t>
            </a:r>
            <a:r>
              <a:rPr lang="en-US" baseline="0" dirty="0" smtClean="0"/>
              <a:t> is a unit of energy; kW is a unit of power.  Think of kWh as an odometer and kW is more like a speedometer. </a:t>
            </a:r>
          </a:p>
          <a:p>
            <a:endParaRPr lang="en-US" baseline="0" dirty="0" smtClean="0"/>
          </a:p>
          <a:p>
            <a:r>
              <a:rPr lang="en-US" dirty="0" smtClean="0"/>
              <a:t>The relationship between energy and power is a lot like the relationship between distance and speed:</a:t>
            </a:r>
          </a:p>
          <a:p>
            <a:r>
              <a:rPr lang="en-US" dirty="0" smtClean="0"/>
              <a:t>Energy is like distance. The amount of energy that you used over a specific period of time is like the distance that you travelled over a specific period of time. </a:t>
            </a:r>
          </a:p>
          <a:p>
            <a:r>
              <a:rPr lang="en-US" dirty="0" smtClean="0"/>
              <a:t>Power is like speed. Your instantaneous power is like your speed at a specific instant in time (e.g. right now). Your average power over a specific period of time is like your average speed over a specific period of time. </a:t>
            </a:r>
          </a:p>
          <a:p>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31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Refer to Course</a:t>
            </a:r>
            <a:r>
              <a:rPr lang="en-US" baseline="0" dirty="0" smtClean="0"/>
              <a:t> No. ENGR 54 for comprehensive overview of </a:t>
            </a:r>
            <a:r>
              <a:rPr lang="en-US" baseline="0" dirty="0" err="1" smtClean="0"/>
              <a:t>lighitng</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33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36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are talking</a:t>
            </a:r>
            <a:r>
              <a:rPr lang="en-US" baseline="0" dirty="0" smtClean="0"/>
              <a:t> about the interactive effects of materials, systems, exterior conditions, </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Building science is an integrated blend of technical disciplines, including physics, chemistry, biology, climatology, and even ecology</a:t>
            </a:r>
          </a:p>
          <a:p>
            <a:r>
              <a:rPr lang="en-US" dirty="0" smtClean="0"/>
              <a:t>Gaining a deep understanding and integration of all these disciplines takes time</a:t>
            </a:r>
          </a:p>
          <a:p>
            <a:r>
              <a:rPr lang="en-US" dirty="0" smtClean="0"/>
              <a:t>Most “Building Scientists” are at the </a:t>
            </a:r>
          </a:p>
          <a:p>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Conceptually: Building</a:t>
            </a:r>
            <a:r>
              <a:rPr lang="en-US" baseline="0" dirty="0" smtClean="0"/>
              <a:t> Science in Action: auditor is able to identify problems, understand the effects, identify.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IEA 0 ECBCS – Annex-46-EPAP.pdf</a:t>
            </a:r>
          </a:p>
          <a:p>
            <a:r>
              <a:rPr lang="en-US" dirty="0" smtClean="0"/>
              <a:t>http://www.eia.gov/tools/glossary/index.cfm </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could specialize in any one</a:t>
            </a:r>
            <a:r>
              <a:rPr lang="en-US" baseline="0" dirty="0" smtClean="0"/>
              <a:t> of these market sectors and make a career out of it</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distinction between large</a:t>
            </a:r>
            <a:r>
              <a:rPr lang="en-US" baseline="0" dirty="0" smtClean="0"/>
              <a:t> and s</a:t>
            </a:r>
            <a:r>
              <a:rPr lang="en-US" dirty="0" smtClean="0"/>
              <a:t>mall commercial</a:t>
            </a:r>
            <a:r>
              <a:rPr lang="en-US" baseline="0" dirty="0" smtClean="0"/>
              <a:t> is usually based on either square footage of space </a:t>
            </a:r>
          </a:p>
          <a:p>
            <a:r>
              <a:rPr lang="en-US" baseline="0" dirty="0" smtClean="0"/>
              <a:t>Or, by the annual kW demand… generally buildings less than 200kW are considered “small and medium”</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Plug loads: </a:t>
            </a:r>
            <a:r>
              <a:rPr lang="en-US" dirty="0" err="1" smtClean="0"/>
              <a:t>tv</a:t>
            </a:r>
            <a:r>
              <a:rPr lang="en-US" dirty="0" smtClean="0"/>
              <a:t>, computers, stereos,</a:t>
            </a:r>
            <a:r>
              <a:rPr lang="en-US" baseline="0" dirty="0" smtClean="0"/>
              <a:t> etc. </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5/6/2013</a:t>
            </a:r>
            <a:endParaRPr lang="en-US"/>
          </a:p>
        </p:txBody>
      </p:sp>
      <p:sp>
        <p:nvSpPr>
          <p:cNvPr id="5" name="Footer Placeholder 4"/>
          <p:cNvSpPr>
            <a:spLocks noGrp="1"/>
          </p:cNvSpPr>
          <p:nvPr>
            <p:ph type="ftr" sz="quarter" idx="11"/>
          </p:nvPr>
        </p:nvSpPr>
        <p:spPr/>
        <p:txBody>
          <a:bodyPr/>
          <a:lstStyle/>
          <a:p>
            <a:r>
              <a:rPr lang="en-US" smtClean="0"/>
              <a:t>DRAFT -- Do Not Quote</a:t>
            </a:r>
            <a:endParaRPr lang="en-US"/>
          </a:p>
        </p:txBody>
      </p:sp>
      <p:sp>
        <p:nvSpPr>
          <p:cNvPr id="6" name="Slide Number Placeholder 5"/>
          <p:cNvSpPr>
            <a:spLocks noGrp="1"/>
          </p:cNvSpPr>
          <p:nvPr>
            <p:ph type="sldNum" sz="quarter" idx="12"/>
          </p:nvPr>
        </p:nvSpPr>
        <p:spPr/>
        <p:txBody>
          <a:bodyPr/>
          <a:lstStyle>
            <a:lvl1pPr>
              <a:defRPr/>
            </a:lvl1pPr>
          </a:lstStyle>
          <a:p>
            <a:r>
              <a:rPr lang="en-US" dirty="0" smtClean="0"/>
              <a:t>Course No. ENRG 52</a:t>
            </a:r>
            <a:endParaRPr lang="en-US" dirty="0"/>
          </a:p>
        </p:txBody>
      </p:sp>
      <p:cxnSp>
        <p:nvCxnSpPr>
          <p:cNvPr id="7" name="Straight Connector 6"/>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10"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5/6/2013</a:t>
            </a:r>
            <a:endParaRPr lang="en-US"/>
          </a:p>
        </p:txBody>
      </p:sp>
      <p:sp>
        <p:nvSpPr>
          <p:cNvPr id="5" name="Footer Placeholder 4"/>
          <p:cNvSpPr>
            <a:spLocks noGrp="1"/>
          </p:cNvSpPr>
          <p:nvPr>
            <p:ph type="ftr" sz="quarter" idx="11"/>
          </p:nvPr>
        </p:nvSpPr>
        <p:spPr/>
        <p:txBody>
          <a:bodyPr/>
          <a:lstStyle/>
          <a:p>
            <a:r>
              <a:rPr lang="en-US" smtClean="0"/>
              <a:t>DRAFT -- Do Not Quote</a:t>
            </a:r>
            <a:endParaRPr lang="en-US"/>
          </a:p>
        </p:txBody>
      </p:sp>
      <p:sp>
        <p:nvSpPr>
          <p:cNvPr id="6" name="Slide Number Placeholder 5"/>
          <p:cNvSpPr>
            <a:spLocks noGrp="1"/>
          </p:cNvSpPr>
          <p:nvPr>
            <p:ph type="sldNum" sz="quarter" idx="12"/>
          </p:nvPr>
        </p:nvSpPr>
        <p:spPr/>
        <p:txBody>
          <a:bodyPr/>
          <a:lstStyle/>
          <a:p>
            <a:fld id="{FAD25DB4-C92F-4B73-BAF4-54FC3B463DC3}" type="slidenum">
              <a:rPr lang="en-US" smtClean="0"/>
              <a:pPr/>
              <a:t>‹#›</a:t>
            </a:fld>
            <a:endParaRPr lang="en-US"/>
          </a:p>
        </p:txBody>
      </p:sp>
      <p:sp>
        <p:nvSpPr>
          <p:cNvPr id="7"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8"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9" name="Straight Connector 8"/>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5/6/2013</a:t>
            </a:r>
            <a:endParaRPr lang="en-US"/>
          </a:p>
        </p:txBody>
      </p:sp>
      <p:sp>
        <p:nvSpPr>
          <p:cNvPr id="5" name="Footer Placeholder 4"/>
          <p:cNvSpPr>
            <a:spLocks noGrp="1"/>
          </p:cNvSpPr>
          <p:nvPr>
            <p:ph type="ftr" sz="quarter" idx="11"/>
          </p:nvPr>
        </p:nvSpPr>
        <p:spPr/>
        <p:txBody>
          <a:bodyPr/>
          <a:lstStyle/>
          <a:p>
            <a:r>
              <a:rPr lang="en-US" smtClean="0"/>
              <a:t>DRAFT -- Do Not Quote</a:t>
            </a:r>
            <a:endParaRPr lang="en-US"/>
          </a:p>
        </p:txBody>
      </p:sp>
      <p:sp>
        <p:nvSpPr>
          <p:cNvPr id="6" name="Slide Number Placeholder 5"/>
          <p:cNvSpPr>
            <a:spLocks noGrp="1"/>
          </p:cNvSpPr>
          <p:nvPr>
            <p:ph type="sldNum" sz="quarter" idx="12"/>
          </p:nvPr>
        </p:nvSpPr>
        <p:spPr/>
        <p:txBody>
          <a:bodyPr/>
          <a:lstStyle/>
          <a:p>
            <a:fld id="{FAD25DB4-C92F-4B73-BAF4-54FC3B463DC3}" type="slidenum">
              <a:rPr lang="en-US" smtClean="0"/>
              <a:pPr/>
              <a:t>‹#›</a:t>
            </a:fld>
            <a:endParaRPr lang="en-US"/>
          </a:p>
        </p:txBody>
      </p:sp>
      <p:sp>
        <p:nvSpPr>
          <p:cNvPr id="7"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8"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9" name="Straight Connector 8"/>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609600" y="62484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r>
              <a:rPr lang="en-US" smtClean="0"/>
              <a:t>5/6/2013</a:t>
            </a:r>
            <a:endParaRPr lang="en-US"/>
          </a:p>
        </p:txBody>
      </p:sp>
      <p:sp>
        <p:nvSpPr>
          <p:cNvPr id="5" name="Footer Placeholder 4"/>
          <p:cNvSpPr>
            <a:spLocks noGrp="1"/>
          </p:cNvSpPr>
          <p:nvPr>
            <p:ph type="ftr" sz="quarter" idx="11"/>
          </p:nvPr>
        </p:nvSpPr>
        <p:spPr/>
        <p:txBody>
          <a:bodyPr/>
          <a:lstStyle/>
          <a:p>
            <a:r>
              <a:rPr lang="en-US" smtClean="0"/>
              <a:t>DRAFT -- Do Not Quote</a:t>
            </a:r>
            <a:endParaRPr lang="en-US"/>
          </a:p>
        </p:txBody>
      </p:sp>
      <p:sp>
        <p:nvSpPr>
          <p:cNvPr id="6" name="Slide Number Placeholder 5"/>
          <p:cNvSpPr>
            <a:spLocks noGrp="1"/>
          </p:cNvSpPr>
          <p:nvPr>
            <p:ph type="sldNum" sz="quarter" idx="12"/>
          </p:nvPr>
        </p:nvSpPr>
        <p:spPr/>
        <p:txBody>
          <a:bodyPr/>
          <a:lstStyle/>
          <a:p>
            <a:fld id="{FAD25DB4-C92F-4B73-BAF4-54FC3B463DC3}" type="slidenum">
              <a:rPr lang="en-US" smtClean="0"/>
              <a:pPr/>
              <a:t>‹#›</a:t>
            </a:fld>
            <a:endParaRPr lang="en-US"/>
          </a:p>
        </p:txBody>
      </p:sp>
      <p:cxnSp>
        <p:nvCxnSpPr>
          <p:cNvPr id="7" name="Straight Connector 6"/>
          <p:cNvCxnSpPr/>
          <p:nvPr userDrawn="1"/>
        </p:nvCxnSpPr>
        <p:spPr>
          <a:xfrm>
            <a:off x="533400" y="4572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7"/>
          <p:cNvSpPr txBox="1">
            <a:spLocks noChangeArrowheads="1"/>
          </p:cNvSpPr>
          <p:nvPr userDrawn="1"/>
        </p:nvSpPr>
        <p:spPr bwMode="auto">
          <a:xfrm>
            <a:off x="533400" y="164068"/>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10"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5/6/2013</a:t>
            </a:r>
            <a:endParaRPr lang="en-US"/>
          </a:p>
        </p:txBody>
      </p:sp>
      <p:sp>
        <p:nvSpPr>
          <p:cNvPr id="5" name="Footer Placeholder 4"/>
          <p:cNvSpPr>
            <a:spLocks noGrp="1"/>
          </p:cNvSpPr>
          <p:nvPr>
            <p:ph type="ftr" sz="quarter" idx="11"/>
          </p:nvPr>
        </p:nvSpPr>
        <p:spPr/>
        <p:txBody>
          <a:bodyPr/>
          <a:lstStyle/>
          <a:p>
            <a:r>
              <a:rPr lang="en-US" smtClean="0"/>
              <a:t>DRAFT -- Do Not Quote</a:t>
            </a:r>
            <a:endParaRPr lang="en-US"/>
          </a:p>
        </p:txBody>
      </p:sp>
      <p:sp>
        <p:nvSpPr>
          <p:cNvPr id="6" name="Slide Number Placeholder 5"/>
          <p:cNvSpPr>
            <a:spLocks noGrp="1"/>
          </p:cNvSpPr>
          <p:nvPr>
            <p:ph type="sldNum" sz="quarter" idx="12"/>
          </p:nvPr>
        </p:nvSpPr>
        <p:spPr/>
        <p:txBody>
          <a:bodyPr/>
          <a:lstStyle/>
          <a:p>
            <a:fld id="{FAD25DB4-C92F-4B73-BAF4-54FC3B463DC3}" type="slidenum">
              <a:rPr lang="en-US" smtClean="0"/>
              <a:pPr/>
              <a:t>‹#›</a:t>
            </a:fld>
            <a:endParaRPr lang="en-US"/>
          </a:p>
        </p:txBody>
      </p:sp>
      <p:sp>
        <p:nvSpPr>
          <p:cNvPr id="7" name="Rectangle 9"/>
          <p:cNvSpPr>
            <a:spLocks noChangeArrowheads="1"/>
          </p:cNvSpPr>
          <p:nvPr userDrawn="1"/>
        </p:nvSpPr>
        <p:spPr bwMode="auto">
          <a:xfrm>
            <a:off x="6705600" y="6248400"/>
            <a:ext cx="2084388" cy="369888"/>
          </a:xfrm>
          <a:prstGeom prst="rect">
            <a:avLst/>
          </a:prstGeom>
          <a:noFill/>
          <a:ln w="9525">
            <a:noFill/>
            <a:miter lim="800000"/>
            <a:headEnd/>
            <a:tailEnd/>
          </a:ln>
        </p:spPr>
        <p:txBody>
          <a:bodyPr wrap="none">
            <a:spAutoFit/>
          </a:bodyPr>
          <a:lstStyle/>
          <a:p>
            <a:pPr algn="ctr"/>
            <a:r>
              <a:rPr lang="en-US" dirty="0">
                <a:latin typeface="Calibri" pitchFamily="34" charset="0"/>
              </a:rPr>
              <a:t>Course No. ENRG 54</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5/6/2013</a:t>
            </a:r>
            <a:endParaRPr lang="en-US"/>
          </a:p>
        </p:txBody>
      </p:sp>
      <p:sp>
        <p:nvSpPr>
          <p:cNvPr id="6" name="Footer Placeholder 5"/>
          <p:cNvSpPr>
            <a:spLocks noGrp="1"/>
          </p:cNvSpPr>
          <p:nvPr>
            <p:ph type="ftr" sz="quarter" idx="11"/>
          </p:nvPr>
        </p:nvSpPr>
        <p:spPr/>
        <p:txBody>
          <a:bodyPr/>
          <a:lstStyle/>
          <a:p>
            <a:r>
              <a:rPr lang="en-US" smtClean="0"/>
              <a:t>DRAFT -- Do Not Quote</a:t>
            </a:r>
            <a:endParaRPr lang="en-US"/>
          </a:p>
        </p:txBody>
      </p:sp>
      <p:sp>
        <p:nvSpPr>
          <p:cNvPr id="7" name="Slide Number Placeholder 6"/>
          <p:cNvSpPr>
            <a:spLocks noGrp="1"/>
          </p:cNvSpPr>
          <p:nvPr>
            <p:ph type="sldNum" sz="quarter" idx="12"/>
          </p:nvPr>
        </p:nvSpPr>
        <p:spPr/>
        <p:txBody>
          <a:bodyPr/>
          <a:lstStyle/>
          <a:p>
            <a:fld id="{FAD25DB4-C92F-4B73-BAF4-54FC3B463DC3}" type="slidenum">
              <a:rPr lang="en-US" smtClean="0"/>
              <a:pPr/>
              <a:t>‹#›</a:t>
            </a:fld>
            <a:endParaRPr lang="en-US"/>
          </a:p>
        </p:txBody>
      </p:sp>
      <p:sp>
        <p:nvSpPr>
          <p:cNvPr id="8"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9"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10" name="Straight Connector 9"/>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5/6/2013</a:t>
            </a:r>
            <a:endParaRPr lang="en-US"/>
          </a:p>
        </p:txBody>
      </p:sp>
      <p:sp>
        <p:nvSpPr>
          <p:cNvPr id="8" name="Footer Placeholder 7"/>
          <p:cNvSpPr>
            <a:spLocks noGrp="1"/>
          </p:cNvSpPr>
          <p:nvPr>
            <p:ph type="ftr" sz="quarter" idx="11"/>
          </p:nvPr>
        </p:nvSpPr>
        <p:spPr/>
        <p:txBody>
          <a:bodyPr/>
          <a:lstStyle/>
          <a:p>
            <a:r>
              <a:rPr lang="en-US" smtClean="0"/>
              <a:t>DRAFT -- Do Not Quote</a:t>
            </a:r>
            <a:endParaRPr lang="en-US"/>
          </a:p>
        </p:txBody>
      </p:sp>
      <p:sp>
        <p:nvSpPr>
          <p:cNvPr id="9" name="Slide Number Placeholder 8"/>
          <p:cNvSpPr>
            <a:spLocks noGrp="1"/>
          </p:cNvSpPr>
          <p:nvPr>
            <p:ph type="sldNum" sz="quarter" idx="12"/>
          </p:nvPr>
        </p:nvSpPr>
        <p:spPr/>
        <p:txBody>
          <a:bodyPr/>
          <a:lstStyle/>
          <a:p>
            <a:fld id="{FAD25DB4-C92F-4B73-BAF4-54FC3B463DC3}" type="slidenum">
              <a:rPr lang="en-US" smtClean="0"/>
              <a:pPr/>
              <a:t>‹#›</a:t>
            </a:fld>
            <a:endParaRPr lang="en-US"/>
          </a:p>
        </p:txBody>
      </p:sp>
      <p:sp>
        <p:nvSpPr>
          <p:cNvPr id="10"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11"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12" name="Straight Connector 11"/>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5/6/2013</a:t>
            </a:r>
            <a:endParaRPr lang="en-US"/>
          </a:p>
        </p:txBody>
      </p:sp>
      <p:sp>
        <p:nvSpPr>
          <p:cNvPr id="4" name="Footer Placeholder 3"/>
          <p:cNvSpPr>
            <a:spLocks noGrp="1"/>
          </p:cNvSpPr>
          <p:nvPr>
            <p:ph type="ftr" sz="quarter" idx="11"/>
          </p:nvPr>
        </p:nvSpPr>
        <p:spPr/>
        <p:txBody>
          <a:bodyPr/>
          <a:lstStyle/>
          <a:p>
            <a:r>
              <a:rPr lang="en-US" smtClean="0"/>
              <a:t>DRAFT -- Do Not Quote</a:t>
            </a:r>
            <a:endParaRPr lang="en-US"/>
          </a:p>
        </p:txBody>
      </p:sp>
      <p:sp>
        <p:nvSpPr>
          <p:cNvPr id="5" name="Slide Number Placeholder 4"/>
          <p:cNvSpPr>
            <a:spLocks noGrp="1"/>
          </p:cNvSpPr>
          <p:nvPr>
            <p:ph type="sldNum" sz="quarter" idx="12"/>
          </p:nvPr>
        </p:nvSpPr>
        <p:spPr/>
        <p:txBody>
          <a:bodyPr/>
          <a:lstStyle/>
          <a:p>
            <a:fld id="{FAD25DB4-C92F-4B73-BAF4-54FC3B463DC3}" type="slidenum">
              <a:rPr lang="en-US" smtClean="0"/>
              <a:pPr/>
              <a:t>‹#›</a:t>
            </a:fld>
            <a:endParaRPr lang="en-US"/>
          </a:p>
        </p:txBody>
      </p:sp>
      <p:sp>
        <p:nvSpPr>
          <p:cNvPr id="6"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7"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8" name="Straight Connector 7"/>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5/6/2013</a:t>
            </a:r>
            <a:endParaRPr lang="en-US"/>
          </a:p>
        </p:txBody>
      </p:sp>
      <p:sp>
        <p:nvSpPr>
          <p:cNvPr id="3" name="Footer Placeholder 2"/>
          <p:cNvSpPr>
            <a:spLocks noGrp="1"/>
          </p:cNvSpPr>
          <p:nvPr>
            <p:ph type="ftr" sz="quarter" idx="11"/>
          </p:nvPr>
        </p:nvSpPr>
        <p:spPr/>
        <p:txBody>
          <a:bodyPr/>
          <a:lstStyle/>
          <a:p>
            <a:r>
              <a:rPr lang="en-US" smtClean="0"/>
              <a:t>DRAFT -- Do Not Quote</a:t>
            </a:r>
            <a:endParaRPr lang="en-US"/>
          </a:p>
        </p:txBody>
      </p:sp>
      <p:sp>
        <p:nvSpPr>
          <p:cNvPr id="4" name="Slide Number Placeholder 3"/>
          <p:cNvSpPr>
            <a:spLocks noGrp="1"/>
          </p:cNvSpPr>
          <p:nvPr>
            <p:ph type="sldNum" sz="quarter" idx="12"/>
          </p:nvPr>
        </p:nvSpPr>
        <p:spPr/>
        <p:txBody>
          <a:bodyPr/>
          <a:lstStyle/>
          <a:p>
            <a:fld id="{FAD25DB4-C92F-4B73-BAF4-54FC3B463DC3}" type="slidenum">
              <a:rPr lang="en-US" smtClean="0"/>
              <a:pPr/>
              <a:t>‹#›</a:t>
            </a:fld>
            <a:endParaRPr lang="en-US"/>
          </a:p>
        </p:txBody>
      </p:sp>
      <p:sp>
        <p:nvSpPr>
          <p:cNvPr id="5"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6"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7" name="Straight Connector 6"/>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5/6/2013</a:t>
            </a:r>
            <a:endParaRPr lang="en-US"/>
          </a:p>
        </p:txBody>
      </p:sp>
      <p:sp>
        <p:nvSpPr>
          <p:cNvPr id="6" name="Footer Placeholder 5"/>
          <p:cNvSpPr>
            <a:spLocks noGrp="1"/>
          </p:cNvSpPr>
          <p:nvPr>
            <p:ph type="ftr" sz="quarter" idx="11"/>
          </p:nvPr>
        </p:nvSpPr>
        <p:spPr/>
        <p:txBody>
          <a:bodyPr/>
          <a:lstStyle/>
          <a:p>
            <a:r>
              <a:rPr lang="en-US" smtClean="0"/>
              <a:t>DRAFT -- Do Not Quote</a:t>
            </a:r>
            <a:endParaRPr lang="en-US"/>
          </a:p>
        </p:txBody>
      </p:sp>
      <p:sp>
        <p:nvSpPr>
          <p:cNvPr id="7" name="Slide Number Placeholder 6"/>
          <p:cNvSpPr>
            <a:spLocks noGrp="1"/>
          </p:cNvSpPr>
          <p:nvPr>
            <p:ph type="sldNum" sz="quarter" idx="12"/>
          </p:nvPr>
        </p:nvSpPr>
        <p:spPr/>
        <p:txBody>
          <a:bodyPr/>
          <a:lstStyle/>
          <a:p>
            <a:fld id="{FAD25DB4-C92F-4B73-BAF4-54FC3B463DC3}" type="slidenum">
              <a:rPr lang="en-US" smtClean="0"/>
              <a:pPr/>
              <a:t>‹#›</a:t>
            </a:fld>
            <a:endParaRPr lang="en-US"/>
          </a:p>
        </p:txBody>
      </p:sp>
      <p:sp>
        <p:nvSpPr>
          <p:cNvPr id="8"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9"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10" name="Straight Connector 9"/>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5/6/2013</a:t>
            </a:r>
            <a:endParaRPr lang="en-US"/>
          </a:p>
        </p:txBody>
      </p:sp>
      <p:sp>
        <p:nvSpPr>
          <p:cNvPr id="6" name="Footer Placeholder 5"/>
          <p:cNvSpPr>
            <a:spLocks noGrp="1"/>
          </p:cNvSpPr>
          <p:nvPr>
            <p:ph type="ftr" sz="quarter" idx="11"/>
          </p:nvPr>
        </p:nvSpPr>
        <p:spPr/>
        <p:txBody>
          <a:bodyPr/>
          <a:lstStyle/>
          <a:p>
            <a:r>
              <a:rPr lang="en-US" smtClean="0"/>
              <a:t>DRAFT -- Do Not Quote</a:t>
            </a:r>
            <a:endParaRPr lang="en-US"/>
          </a:p>
        </p:txBody>
      </p:sp>
      <p:sp>
        <p:nvSpPr>
          <p:cNvPr id="7" name="Slide Number Placeholder 6"/>
          <p:cNvSpPr>
            <a:spLocks noGrp="1"/>
          </p:cNvSpPr>
          <p:nvPr>
            <p:ph type="sldNum" sz="quarter" idx="12"/>
          </p:nvPr>
        </p:nvSpPr>
        <p:spPr/>
        <p:txBody>
          <a:bodyPr/>
          <a:lstStyle/>
          <a:p>
            <a:fld id="{FAD25DB4-C92F-4B73-BAF4-54FC3B463DC3}" type="slidenum">
              <a:rPr lang="en-US" smtClean="0"/>
              <a:pPr/>
              <a:t>‹#›</a:t>
            </a:fld>
            <a:endParaRPr lang="en-US"/>
          </a:p>
        </p:txBody>
      </p:sp>
      <p:sp>
        <p:nvSpPr>
          <p:cNvPr id="8"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9"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10" name="Straight Connector 9"/>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457200" y="62484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5/6/2013</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DRAFT -- Do Not Quote</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D25DB4-C92F-4B73-BAF4-54FC3B463DC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9.gi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0"/>
            <a:ext cx="7772400" cy="2971800"/>
          </a:xfrm>
        </p:spPr>
        <p:txBody>
          <a:bodyPr>
            <a:normAutofit fontScale="90000"/>
          </a:bodyPr>
          <a:lstStyle/>
          <a:p>
            <a:r>
              <a:rPr lang="en-US" sz="4000" dirty="0" smtClean="0">
                <a:solidFill>
                  <a:srgbClr val="0070C0"/>
                </a:solidFill>
                <a:latin typeface="Calibri" pitchFamily="34" charset="0"/>
              </a:rPr>
              <a:t>Introduction to Energy and </a:t>
            </a:r>
            <a:br>
              <a:rPr lang="en-US" sz="4000" dirty="0" smtClean="0">
                <a:solidFill>
                  <a:srgbClr val="0070C0"/>
                </a:solidFill>
                <a:latin typeface="Calibri" pitchFamily="34" charset="0"/>
              </a:rPr>
            </a:br>
            <a:r>
              <a:rPr lang="en-US" sz="4000" dirty="0" smtClean="0">
                <a:solidFill>
                  <a:srgbClr val="0070C0"/>
                </a:solidFill>
                <a:latin typeface="Calibri" pitchFamily="34" charset="0"/>
              </a:rPr>
              <a:t>Building Science </a:t>
            </a:r>
            <a:br>
              <a:rPr lang="en-US" sz="4000" dirty="0" smtClean="0">
                <a:solidFill>
                  <a:srgbClr val="0070C0"/>
                </a:solidFill>
                <a:latin typeface="Calibri" pitchFamily="34" charset="0"/>
              </a:rPr>
            </a:br>
            <a:r>
              <a:rPr lang="en-US" sz="4000" dirty="0" smtClean="0">
                <a:solidFill>
                  <a:srgbClr val="0070C0"/>
                </a:solidFill>
                <a:latin typeface="Calibri" pitchFamily="34" charset="0"/>
              </a:rPr>
              <a:t>Fundamentals</a:t>
            </a:r>
            <a:r>
              <a:rPr lang="en-US" dirty="0" smtClean="0"/>
              <a:t/>
            </a:r>
            <a:br>
              <a:rPr lang="en-US" dirty="0" smtClean="0"/>
            </a:br>
            <a:r>
              <a:rPr lang="en-US" sz="6000" dirty="0" smtClean="0">
                <a:latin typeface="Calibri" pitchFamily="34" charset="0"/>
              </a:rPr>
              <a:t/>
            </a:r>
            <a:br>
              <a:rPr lang="en-US" sz="6000" dirty="0" smtClean="0">
                <a:latin typeface="Calibri" pitchFamily="34" charset="0"/>
              </a:rPr>
            </a:br>
            <a:r>
              <a:rPr lang="en-US" sz="3100" dirty="0" smtClean="0">
                <a:latin typeface="Calibri" pitchFamily="34" charset="0"/>
              </a:rPr>
              <a:t>Course No. ENRG 52</a:t>
            </a:r>
            <a:r>
              <a:rPr lang="en-US" dirty="0" smtClean="0">
                <a:latin typeface="Calibri" pitchFamily="34" charset="0"/>
              </a:rPr>
              <a:t/>
            </a:r>
            <a:br>
              <a:rPr lang="en-US" dirty="0" smtClean="0">
                <a:latin typeface="Calibri" pitchFamily="34" charset="0"/>
              </a:rPr>
            </a:br>
            <a:endParaRPr lang="en-US" dirty="0"/>
          </a:p>
        </p:txBody>
      </p:sp>
      <p:cxnSp>
        <p:nvCxnSpPr>
          <p:cNvPr id="7" name="Straight Connector 6"/>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Understanding Wasted Energy</a:t>
            </a:r>
            <a:endParaRPr lang="en-US" dirty="0"/>
          </a:p>
        </p:txBody>
      </p:sp>
      <p:sp>
        <p:nvSpPr>
          <p:cNvPr id="3" name="Content Placeholder 2"/>
          <p:cNvSpPr>
            <a:spLocks noGrp="1"/>
          </p:cNvSpPr>
          <p:nvPr>
            <p:ph idx="1"/>
          </p:nvPr>
        </p:nvSpPr>
        <p:spPr>
          <a:xfrm>
            <a:off x="457200" y="1600200"/>
            <a:ext cx="4419600" cy="4525963"/>
          </a:xfrm>
        </p:spPr>
        <p:txBody>
          <a:bodyPr>
            <a:normAutofit fontScale="77500" lnSpcReduction="20000"/>
          </a:bodyPr>
          <a:lstStyle/>
          <a:p>
            <a:r>
              <a:rPr lang="en-US" dirty="0" smtClean="0"/>
              <a:t>Waste is defined as the use of excess energy due to a piece of equipment or system that is not performing to its capabilities</a:t>
            </a:r>
          </a:p>
          <a:p>
            <a:r>
              <a:rPr lang="en-US" dirty="0" smtClean="0"/>
              <a:t>Instead of heat reaching its destination, it is given off or lost at the equipment, or</a:t>
            </a:r>
          </a:p>
          <a:p>
            <a:r>
              <a:rPr lang="en-US" dirty="0" smtClean="0"/>
              <a:t>The temperature of hot water, or heat, is lost along the way after it leaves the Water Heater or the HVAC unit through un-insulated pipes, leaks in the ducts, etc.</a:t>
            </a:r>
          </a:p>
        </p:txBody>
      </p:sp>
      <p:pic>
        <p:nvPicPr>
          <p:cNvPr id="1027" name="Picture 3"/>
          <p:cNvPicPr>
            <a:picLocks noChangeAspect="1" noChangeArrowheads="1"/>
          </p:cNvPicPr>
          <p:nvPr/>
        </p:nvPicPr>
        <p:blipFill>
          <a:blip r:embed="rId3" cstate="print"/>
          <a:srcRect/>
          <a:stretch>
            <a:fillRect/>
          </a:stretch>
        </p:blipFill>
        <p:spPr bwMode="auto">
          <a:xfrm>
            <a:off x="4953000" y="1600200"/>
            <a:ext cx="3998213" cy="4038599"/>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Audits</a:t>
            </a:r>
            <a:endParaRPr lang="en-US" dirty="0"/>
          </a:p>
        </p:txBody>
      </p:sp>
      <p:sp>
        <p:nvSpPr>
          <p:cNvPr id="3" name="Content Placeholder 2"/>
          <p:cNvSpPr>
            <a:spLocks noGrp="1"/>
          </p:cNvSpPr>
          <p:nvPr>
            <p:ph idx="1"/>
          </p:nvPr>
        </p:nvSpPr>
        <p:spPr/>
        <p:txBody>
          <a:bodyPr>
            <a:normAutofit/>
          </a:bodyPr>
          <a:lstStyle/>
          <a:p>
            <a:r>
              <a:rPr lang="en-US" dirty="0" smtClean="0"/>
              <a:t>The purpose of the energy audit is to reduce  energy consumption while maintaining or improving human comfort </a:t>
            </a:r>
          </a:p>
          <a:p>
            <a:r>
              <a:rPr lang="en-US" dirty="0" smtClean="0"/>
              <a:t>Beyond simply identifying the sources of energy use, an energy audit seeks to </a:t>
            </a:r>
            <a:r>
              <a:rPr lang="en-US" b="1" dirty="0" smtClean="0"/>
              <a:t>prioritize</a:t>
            </a:r>
            <a:r>
              <a:rPr lang="en-US" dirty="0" smtClean="0"/>
              <a:t> the energy savings opportunities in the order of highest to the lowest energy savings potentials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Audits by Building Type</a:t>
            </a:r>
            <a:endParaRPr lang="en-US" dirty="0"/>
          </a:p>
        </p:txBody>
      </p:sp>
      <p:sp>
        <p:nvSpPr>
          <p:cNvPr id="3" name="Content Placeholder 2"/>
          <p:cNvSpPr>
            <a:spLocks noGrp="1"/>
          </p:cNvSpPr>
          <p:nvPr>
            <p:ph idx="1"/>
          </p:nvPr>
        </p:nvSpPr>
        <p:spPr>
          <a:xfrm>
            <a:off x="457200" y="1447800"/>
            <a:ext cx="8229600" cy="4678363"/>
          </a:xfrm>
        </p:spPr>
        <p:txBody>
          <a:bodyPr>
            <a:normAutofit lnSpcReduction="10000"/>
          </a:bodyPr>
          <a:lstStyle/>
          <a:p>
            <a:r>
              <a:rPr lang="en-US" dirty="0" smtClean="0"/>
              <a:t>Residential </a:t>
            </a:r>
          </a:p>
          <a:p>
            <a:pPr lvl="1"/>
            <a:r>
              <a:rPr lang="en-US" dirty="0" smtClean="0"/>
              <a:t>Single occupancy detached house, 2/4 </a:t>
            </a:r>
            <a:r>
              <a:rPr lang="en-US" dirty="0" err="1" smtClean="0"/>
              <a:t>plex</a:t>
            </a:r>
            <a:r>
              <a:rPr lang="en-US" dirty="0" smtClean="0"/>
              <a:t>, multi-family </a:t>
            </a:r>
          </a:p>
          <a:p>
            <a:r>
              <a:rPr lang="en-US" dirty="0" smtClean="0"/>
              <a:t>Non-residential</a:t>
            </a:r>
          </a:p>
          <a:p>
            <a:pPr lvl="1"/>
            <a:r>
              <a:rPr lang="en-US" dirty="0" smtClean="0"/>
              <a:t>Small and Medium Commercial  (7-11’s, strip malls, schools)</a:t>
            </a:r>
          </a:p>
          <a:p>
            <a:pPr lvl="1"/>
            <a:r>
              <a:rPr lang="en-US" dirty="0" smtClean="0"/>
              <a:t>Large commercial (hospitals, high-rise buildings, hotels) </a:t>
            </a:r>
          </a:p>
          <a:p>
            <a:pPr lvl="1"/>
            <a:r>
              <a:rPr lang="en-US" dirty="0" smtClean="0"/>
              <a:t>Industrial (cement plants, manufacturing plants, waste-water treatment plants)</a:t>
            </a:r>
          </a:p>
          <a:p>
            <a:pPr lvl="1"/>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Residential Energy Audits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Home energy audit </a:t>
            </a:r>
          </a:p>
          <a:p>
            <a:pPr lvl="1"/>
            <a:r>
              <a:rPr lang="en-US" dirty="0" smtClean="0"/>
              <a:t>Often referred to as “Residential” audits; these are broken into two categories</a:t>
            </a:r>
          </a:p>
          <a:p>
            <a:pPr lvl="2"/>
            <a:r>
              <a:rPr lang="en-US" dirty="0" smtClean="0"/>
              <a:t>Single family (4 units or less) </a:t>
            </a:r>
          </a:p>
          <a:p>
            <a:pPr lvl="2"/>
            <a:r>
              <a:rPr lang="en-US" dirty="0" smtClean="0"/>
              <a:t>Multi family (5 or more units in a building)</a:t>
            </a:r>
          </a:p>
          <a:p>
            <a:pPr lvl="1"/>
            <a:r>
              <a:rPr lang="en-US" dirty="0" smtClean="0"/>
              <a:t>The focus of the residential energy audit is to improve the energy efficiency  of heating, cooling, water heating, refrigeration, lighting and “plug loads,” in the house</a:t>
            </a:r>
          </a:p>
          <a:p>
            <a:pPr lvl="1"/>
            <a:r>
              <a:rPr lang="en-US" dirty="0" smtClean="0"/>
              <a:t>There are many “on-line” audit tools available for these types of audits </a:t>
            </a:r>
          </a:p>
          <a:p>
            <a:pPr lvl="1">
              <a:buNone/>
            </a:pPr>
            <a:endParaRPr lang="en-US" dirty="0" smtClean="0"/>
          </a:p>
          <a:p>
            <a:pPr lvl="1"/>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cbeaauditlevels.jpg"/>
          <p:cNvPicPr>
            <a:picLocks noChangeAspect="1"/>
          </p:cNvPicPr>
          <p:nvPr/>
        </p:nvPicPr>
        <p:blipFill>
          <a:blip r:embed="rId3" cstate="print"/>
          <a:stretch>
            <a:fillRect/>
          </a:stretch>
        </p:blipFill>
        <p:spPr>
          <a:xfrm>
            <a:off x="1066800" y="990600"/>
            <a:ext cx="7010400" cy="5257800"/>
          </a:xfrm>
          <a:prstGeom prst="rect">
            <a:avLst/>
          </a:prstGeom>
        </p:spPr>
      </p:pic>
      <p:sp>
        <p:nvSpPr>
          <p:cNvPr id="2" name="Title 1"/>
          <p:cNvSpPr>
            <a:spLocks noGrp="1"/>
          </p:cNvSpPr>
          <p:nvPr>
            <p:ph type="title"/>
          </p:nvPr>
        </p:nvSpPr>
        <p:spPr/>
        <p:txBody>
          <a:bodyPr>
            <a:normAutofit fontScale="90000"/>
          </a:bodyPr>
          <a:lstStyle/>
          <a:p>
            <a:r>
              <a:rPr lang="en-US" dirty="0" smtClean="0"/>
              <a:t>4 Degrees of Non-Residential Audits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60438"/>
          </a:xfrm>
        </p:spPr>
        <p:txBody>
          <a:bodyPr>
            <a:normAutofit fontScale="90000"/>
          </a:bodyPr>
          <a:lstStyle/>
          <a:p>
            <a:r>
              <a:rPr lang="en-US" dirty="0" smtClean="0"/>
              <a:t>Main Points of the Energy Audit Process</a:t>
            </a:r>
            <a:endParaRPr lang="en-US" dirty="0"/>
          </a:p>
        </p:txBody>
      </p:sp>
      <p:sp>
        <p:nvSpPr>
          <p:cNvPr id="3" name="Content Placeholder 2"/>
          <p:cNvSpPr>
            <a:spLocks noGrp="1"/>
          </p:cNvSpPr>
          <p:nvPr>
            <p:ph idx="1"/>
          </p:nvPr>
        </p:nvSpPr>
        <p:spPr/>
        <p:txBody>
          <a:bodyPr>
            <a:normAutofit lnSpcReduction="10000"/>
          </a:bodyPr>
          <a:lstStyle/>
          <a:p>
            <a:r>
              <a:rPr lang="en-US" dirty="0" smtClean="0"/>
              <a:t>The analysis of building and utility data</a:t>
            </a:r>
          </a:p>
          <a:p>
            <a:pPr lvl="1"/>
            <a:r>
              <a:rPr lang="en-US" dirty="0" smtClean="0"/>
              <a:t>Identification of customer concerns and needs</a:t>
            </a:r>
          </a:p>
          <a:p>
            <a:pPr lvl="1"/>
            <a:r>
              <a:rPr lang="en-US" dirty="0" smtClean="0"/>
              <a:t>Understanding of building interaction with weather, occupancy, and operating schedule</a:t>
            </a:r>
          </a:p>
          <a:p>
            <a:pPr lvl="1"/>
            <a:r>
              <a:rPr lang="en-US" dirty="0" smtClean="0"/>
              <a:t>Survey of existing equipment and analysis of energy bills</a:t>
            </a:r>
          </a:p>
          <a:p>
            <a:pPr lvl="1"/>
            <a:r>
              <a:rPr lang="en-US" dirty="0" smtClean="0"/>
              <a:t>Survey of existing operating conditions</a:t>
            </a:r>
          </a:p>
          <a:p>
            <a:pPr lvl="1"/>
            <a:r>
              <a:rPr lang="en-US" dirty="0" smtClean="0"/>
              <a:t>Selection and evaluation of energy conservation measures</a:t>
            </a:r>
          </a:p>
          <a:p>
            <a:pPr lvl="1"/>
            <a:r>
              <a:rPr lang="en-US" dirty="0" smtClean="0"/>
              <a:t>Estimates of energy savings</a:t>
            </a:r>
          </a:p>
          <a:p>
            <a:pPr lvl="1">
              <a:buNone/>
            </a:pPr>
            <a:endParaRPr lang="en-US" dirty="0" smtClean="0"/>
          </a:p>
          <a:p>
            <a:pPr lvl="1"/>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lstStyle/>
          <a:p>
            <a:pPr marL="514350" indent="-514350">
              <a:buFont typeface="+mj-lt"/>
              <a:buAutoNum type="alphaUcPeriod"/>
            </a:pPr>
            <a:r>
              <a:rPr lang="en-US" dirty="0" smtClean="0">
                <a:solidFill>
                  <a:srgbClr val="002060"/>
                </a:solidFill>
              </a:rPr>
              <a:t>Introduction</a:t>
            </a:r>
          </a:p>
          <a:p>
            <a:pPr marL="914400" lvl="1" indent="-514350">
              <a:buFont typeface="+mj-lt"/>
              <a:buAutoNum type="arabicPeriod"/>
            </a:pPr>
            <a:r>
              <a:rPr lang="en-US" dirty="0" smtClean="0">
                <a:solidFill>
                  <a:schemeClr val="accent1">
                    <a:lumMod val="40000"/>
                    <a:lumOff val="60000"/>
                  </a:schemeClr>
                </a:solidFill>
              </a:rPr>
              <a:t>Why do energy auditors need to understand the concepts of energy and building science</a:t>
            </a:r>
          </a:p>
          <a:p>
            <a:pPr marL="914400" lvl="1" indent="-514350">
              <a:buFont typeface="+mj-lt"/>
              <a:buAutoNum type="arabicPeriod"/>
            </a:pPr>
            <a:r>
              <a:rPr lang="en-US" dirty="0" smtClean="0">
                <a:solidFill>
                  <a:srgbClr val="FF0000"/>
                </a:solidFill>
              </a:rPr>
              <a:t>Critical terms for understanding and measuring environmental conditions and building energy use</a:t>
            </a:r>
          </a:p>
          <a:p>
            <a:pPr marL="914400" lvl="1" indent="-514350">
              <a:buFont typeface="+mj-lt"/>
              <a:buAutoNum type="arabicPeriod"/>
            </a:pPr>
            <a:r>
              <a:rPr lang="en-US" dirty="0" smtClean="0">
                <a:solidFill>
                  <a:schemeClr val="accent1">
                    <a:lumMod val="40000"/>
                    <a:lumOff val="60000"/>
                  </a:schemeClr>
                </a:solidFill>
              </a:rPr>
              <a:t>Tools used for measuring </a:t>
            </a:r>
            <a:r>
              <a:rPr lang="en-US" dirty="0" smtClean="0">
                <a:solidFill>
                  <a:schemeClr val="accent1">
                    <a:lumMod val="40000"/>
                    <a:lumOff val="60000"/>
                  </a:schemeClr>
                </a:solidFill>
              </a:rPr>
              <a:t>heat and light </a:t>
            </a:r>
            <a:endParaRPr lang="en-US" dirty="0">
              <a:solidFill>
                <a:schemeClr val="accent1">
                  <a:lumMod val="40000"/>
                  <a:lumOff val="60000"/>
                </a:schemeClr>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Units in Electricity</a:t>
            </a:r>
            <a:endParaRPr lang="en-US" dirty="0"/>
          </a:p>
        </p:txBody>
      </p:sp>
      <p:sp>
        <p:nvSpPr>
          <p:cNvPr id="3" name="Content Placeholder 2"/>
          <p:cNvSpPr>
            <a:spLocks noGrp="1"/>
          </p:cNvSpPr>
          <p:nvPr>
            <p:ph idx="1"/>
          </p:nvPr>
        </p:nvSpPr>
        <p:spPr/>
        <p:txBody>
          <a:bodyPr>
            <a:normAutofit/>
          </a:bodyPr>
          <a:lstStyle/>
          <a:p>
            <a:r>
              <a:rPr lang="en-US" dirty="0" smtClean="0"/>
              <a:t>The three most basic units in electricity are:  </a:t>
            </a:r>
          </a:p>
          <a:p>
            <a:pPr marL="1371600" lvl="2" indent="-514350">
              <a:buFont typeface="+mj-lt"/>
              <a:buAutoNum type="arabicPeriod"/>
            </a:pPr>
            <a:r>
              <a:rPr lang="en-US" dirty="0" smtClean="0"/>
              <a:t>Voltage (</a:t>
            </a:r>
            <a:r>
              <a:rPr lang="en-US" b="1" dirty="0" smtClean="0"/>
              <a:t>V</a:t>
            </a:r>
            <a:r>
              <a:rPr lang="en-US" dirty="0" smtClean="0"/>
              <a:t>): is measured in volts</a:t>
            </a:r>
          </a:p>
          <a:p>
            <a:pPr marL="1371600" lvl="2" indent="-514350">
              <a:buFont typeface="+mj-lt"/>
              <a:buAutoNum type="arabicPeriod"/>
            </a:pPr>
            <a:r>
              <a:rPr lang="en-US" dirty="0" smtClean="0"/>
              <a:t>Current (</a:t>
            </a:r>
            <a:r>
              <a:rPr lang="en-US" b="1" dirty="0" smtClean="0"/>
              <a:t>I</a:t>
            </a:r>
            <a:r>
              <a:rPr lang="en-US" dirty="0" smtClean="0"/>
              <a:t>, an uppercase "</a:t>
            </a:r>
            <a:r>
              <a:rPr lang="en-US" dirty="0" err="1" smtClean="0"/>
              <a:t>i</a:t>
            </a:r>
            <a:r>
              <a:rPr lang="en-US" dirty="0" smtClean="0"/>
              <a:t>"): is measured in amps </a:t>
            </a:r>
          </a:p>
          <a:p>
            <a:pPr marL="1371600" lvl="2" indent="-514350">
              <a:buFont typeface="+mj-lt"/>
              <a:buAutoNum type="arabicPeriod"/>
            </a:pPr>
            <a:r>
              <a:rPr lang="en-US" dirty="0" smtClean="0"/>
              <a:t>Resistance (</a:t>
            </a:r>
            <a:r>
              <a:rPr lang="en-US" b="1" dirty="0" smtClean="0"/>
              <a:t>r</a:t>
            </a:r>
            <a:r>
              <a:rPr lang="en-US" dirty="0" smtClean="0"/>
              <a:t>): is measured in ohms</a:t>
            </a:r>
          </a:p>
          <a:p>
            <a:r>
              <a:rPr lang="en-US" dirty="0" smtClean="0"/>
              <a:t>An good analogy to help understand these terms is a system of plumbing pipes. </a:t>
            </a:r>
          </a:p>
          <a:p>
            <a:pPr marL="1371600" lvl="2" indent="-514350">
              <a:buFont typeface="+mj-lt"/>
              <a:buAutoNum type="arabicPeriod"/>
            </a:pPr>
            <a:r>
              <a:rPr lang="en-US" dirty="0" smtClean="0"/>
              <a:t>The voltage is equivalent to the water pressure</a:t>
            </a:r>
          </a:p>
          <a:p>
            <a:pPr marL="1371600" lvl="2" indent="-514350">
              <a:buFont typeface="+mj-lt"/>
              <a:buAutoNum type="arabicPeriod"/>
            </a:pPr>
            <a:r>
              <a:rPr lang="en-US" dirty="0" smtClean="0"/>
              <a:t>The current is equivalent to the flow rate, </a:t>
            </a:r>
          </a:p>
          <a:p>
            <a:pPr marL="1371600" lvl="2" indent="-514350">
              <a:buFont typeface="+mj-lt"/>
              <a:buAutoNum type="arabicPeriod"/>
            </a:pPr>
            <a:r>
              <a:rPr lang="en-US" dirty="0" smtClean="0"/>
              <a:t>The resistance is like the pipe size</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Voltage</a:t>
            </a:r>
            <a:endParaRPr lang="en-US" dirty="0"/>
          </a:p>
        </p:txBody>
      </p:sp>
      <p:sp>
        <p:nvSpPr>
          <p:cNvPr id="3" name="Content Placeholder 2"/>
          <p:cNvSpPr>
            <a:spLocks noGrp="1"/>
          </p:cNvSpPr>
          <p:nvPr>
            <p:ph idx="1"/>
          </p:nvPr>
        </p:nvSpPr>
        <p:spPr>
          <a:xfrm>
            <a:off x="457200" y="1600200"/>
            <a:ext cx="4038600" cy="4525963"/>
          </a:xfrm>
        </p:spPr>
        <p:txBody>
          <a:bodyPr>
            <a:normAutofit fontScale="77500" lnSpcReduction="20000"/>
          </a:bodyPr>
          <a:lstStyle/>
          <a:p>
            <a:r>
              <a:rPr lang="en-US" dirty="0" smtClean="0"/>
              <a:t>The difference in charge between two points. </a:t>
            </a:r>
          </a:p>
          <a:p>
            <a:r>
              <a:rPr lang="en-US" dirty="0" smtClean="0"/>
              <a:t>It is a way of using numbers (volts) to describe an electric field. </a:t>
            </a:r>
          </a:p>
          <a:p>
            <a:r>
              <a:rPr lang="en-US" dirty="0" smtClean="0"/>
              <a:t>Without voltage there can be no electrical current. </a:t>
            </a:r>
          </a:p>
          <a:p>
            <a:r>
              <a:rPr lang="en-US" dirty="0" smtClean="0"/>
              <a:t>Voltage creates the potential for current to flow</a:t>
            </a:r>
          </a:p>
          <a:p>
            <a:r>
              <a:rPr lang="en-US" dirty="0" smtClean="0"/>
              <a:t>It is the medium used to transmit energy in the world</a:t>
            </a:r>
          </a:p>
        </p:txBody>
      </p:sp>
      <p:sp>
        <p:nvSpPr>
          <p:cNvPr id="4" name="Content Placeholder 2"/>
          <p:cNvSpPr txBox="1">
            <a:spLocks/>
          </p:cNvSpPr>
          <p:nvPr/>
        </p:nvSpPr>
        <p:spPr>
          <a:xfrm>
            <a:off x="4876800" y="1524001"/>
            <a:ext cx="4038600" cy="373380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n-US" sz="3200" noProof="0" dirty="0" smtClean="0"/>
              <a:t>You will </a:t>
            </a:r>
            <a:r>
              <a:rPr lang="en-US" sz="3200" dirty="0" smtClean="0"/>
              <a:t>need to be able to use a voltmeter to record voltages in order to use the data in analysis.</a:t>
            </a:r>
          </a:p>
          <a:p>
            <a:pPr marL="342900" marR="0" lvl="0" indent="-342900" algn="l" defTabSz="914400" rtl="0" eaLnBrk="1" fontAlgn="auto" latinLnBrk="0" hangingPunct="1">
              <a:lnSpc>
                <a:spcPct val="100000"/>
              </a:lnSpc>
              <a:spcBef>
                <a:spcPct val="20000"/>
              </a:spcBef>
              <a:spcAft>
                <a:spcPts val="0"/>
              </a:spcAft>
              <a:buClrTx/>
              <a:buSzTx/>
              <a:tabLst/>
              <a:defRPr/>
            </a:pPr>
            <a:r>
              <a:rPr lang="en-US" sz="3200" dirty="0" smtClean="0"/>
              <a:t>You may not be an electrical engineering, but you will probably need to understand enough about basic electrical measurements to be able to use modern sensors and instruments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a Voltmeter</a:t>
            </a:r>
            <a:endParaRPr lang="en-US" dirty="0"/>
          </a:p>
        </p:txBody>
      </p:sp>
      <p:sp>
        <p:nvSpPr>
          <p:cNvPr id="3" name="Content Placeholder 2"/>
          <p:cNvSpPr>
            <a:spLocks noGrp="1"/>
          </p:cNvSpPr>
          <p:nvPr>
            <p:ph idx="1"/>
          </p:nvPr>
        </p:nvSpPr>
        <p:spPr>
          <a:xfrm>
            <a:off x="457200" y="1600200"/>
            <a:ext cx="8305800" cy="4525963"/>
          </a:xfrm>
        </p:spPr>
        <p:txBody>
          <a:bodyPr>
            <a:normAutofit fontScale="62500" lnSpcReduction="20000"/>
          </a:bodyPr>
          <a:lstStyle/>
          <a:p>
            <a:endParaRPr lang="en-US" dirty="0" smtClean="0"/>
          </a:p>
          <a:p>
            <a:r>
              <a:rPr lang="en-US" dirty="0" smtClean="0"/>
              <a:t>For our introduction to the voltmeter, we need to be aware of three items on the voltmeter. </a:t>
            </a:r>
          </a:p>
          <a:p>
            <a:pPr marL="971550" lvl="1" indent="-514350">
              <a:buFont typeface="+mj-lt"/>
              <a:buAutoNum type="arabicPeriod"/>
            </a:pPr>
            <a:r>
              <a:rPr lang="en-US" dirty="0" smtClean="0"/>
              <a:t>The display.  This is where the result of the measurement is displayed.  You meter might be either analog or digital.  If it's analog you need to read a reading off a scale.  If it's digital, it will usually have an LED or LCD display panel where you can see what the voltage measurement is.</a:t>
            </a:r>
          </a:p>
          <a:p>
            <a:pPr marL="971550" lvl="1" indent="-514350">
              <a:buFont typeface="+mj-lt"/>
              <a:buAutoNum type="arabicPeriod"/>
            </a:pPr>
            <a:r>
              <a:rPr lang="en-US" dirty="0" smtClean="0"/>
              <a:t>The positive input terminal, and it's almost always red. </a:t>
            </a:r>
          </a:p>
          <a:p>
            <a:pPr marL="971550" lvl="1" indent="-514350">
              <a:buFont typeface="+mj-lt"/>
              <a:buAutoNum type="arabicPeriod"/>
            </a:pPr>
            <a:r>
              <a:rPr lang="en-US" dirty="0" smtClean="0"/>
              <a:t>The negative input terminal, and it's almost always black.</a:t>
            </a:r>
          </a:p>
          <a:p>
            <a:r>
              <a:rPr lang="en-US" dirty="0" smtClean="0"/>
              <a:t> Next, you need to be aware of what the voltmeter measures:  A voltmeter measures the voltage difference between the positive input terminal of the voltmeter and the negative input terminal.</a:t>
            </a:r>
          </a:p>
          <a:p>
            <a:r>
              <a:rPr lang="en-US" dirty="0" smtClean="0"/>
              <a:t>That's it.  That's what it measures.  Nothing more, nothing less - just that voltage difference.  That means you can measure voltage differences in a circuit by connecting the positive input terminal and the negative input terminal to locations in a circuit.</a:t>
            </a:r>
            <a:endParaRPr lang="en-US" dirty="0"/>
          </a:p>
        </p:txBody>
      </p:sp>
      <p:pic>
        <p:nvPicPr>
          <p:cNvPr id="2051" name="Picture 3"/>
          <p:cNvPicPr>
            <a:picLocks noChangeAspect="1" noChangeArrowheads="1"/>
          </p:cNvPicPr>
          <p:nvPr/>
        </p:nvPicPr>
        <p:blipFill>
          <a:blip r:embed="rId2" cstate="print"/>
          <a:srcRect/>
          <a:stretch>
            <a:fillRect/>
          </a:stretch>
        </p:blipFill>
        <p:spPr bwMode="auto">
          <a:xfrm>
            <a:off x="609600" y="572311"/>
            <a:ext cx="990600" cy="1180289"/>
          </a:xfrm>
          <a:prstGeom prst="rect">
            <a:avLst/>
          </a:prstGeom>
          <a:noFill/>
          <a:ln w="9525">
            <a:noFill/>
            <a:miter lim="800000"/>
            <a:headEnd/>
            <a:tailEnd/>
          </a:ln>
        </p:spPr>
      </p:pic>
      <p:pic>
        <p:nvPicPr>
          <p:cNvPr id="2052" name="Picture 4"/>
          <p:cNvPicPr>
            <a:picLocks noChangeAspect="1" noChangeArrowheads="1"/>
          </p:cNvPicPr>
          <p:nvPr/>
        </p:nvPicPr>
        <p:blipFill>
          <a:blip r:embed="rId3" cstate="print"/>
          <a:srcRect/>
          <a:stretch>
            <a:fillRect/>
          </a:stretch>
        </p:blipFill>
        <p:spPr bwMode="auto">
          <a:xfrm>
            <a:off x="7315200" y="228600"/>
            <a:ext cx="1390650" cy="123825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5800" y="914400"/>
            <a:ext cx="8001000" cy="5570756"/>
          </a:xfrm>
          <a:prstGeom prst="rect">
            <a:avLst/>
          </a:prstGeom>
          <a:noFill/>
        </p:spPr>
        <p:txBody>
          <a:bodyPr wrap="square" numCol="2">
            <a:spAutoFit/>
          </a:bodyPr>
          <a:lstStyle/>
          <a:p>
            <a:pPr algn="ctr" fontAlgn="auto">
              <a:spcBef>
                <a:spcPts val="0"/>
              </a:spcBef>
              <a:spcAft>
                <a:spcPts val="0"/>
              </a:spcAft>
              <a:defRPr/>
            </a:pPr>
            <a:r>
              <a:rPr lang="en-US" sz="2400" dirty="0">
                <a:solidFill>
                  <a:srgbClr val="0070C0"/>
                </a:solidFill>
                <a:latin typeface="+mn-lt"/>
              </a:rPr>
              <a:t>Outline</a:t>
            </a:r>
          </a:p>
          <a:p>
            <a:pPr fontAlgn="auto">
              <a:spcBef>
                <a:spcPts val="0"/>
              </a:spcBef>
              <a:spcAft>
                <a:spcPts val="0"/>
              </a:spcAft>
              <a:defRPr/>
            </a:pPr>
            <a:r>
              <a:rPr lang="en-US" dirty="0">
                <a:solidFill>
                  <a:srgbClr val="FF0000"/>
                </a:solidFill>
                <a:latin typeface="+mn-lt"/>
              </a:rPr>
              <a:t>A. Introduction to fundamentals of lighting</a:t>
            </a:r>
          </a:p>
          <a:p>
            <a:pPr lvl="1" fontAlgn="auto">
              <a:spcBef>
                <a:spcPts val="0"/>
              </a:spcBef>
              <a:spcAft>
                <a:spcPts val="0"/>
              </a:spcAft>
              <a:defRPr/>
            </a:pPr>
            <a:r>
              <a:rPr lang="en-US" sz="1400" dirty="0">
                <a:solidFill>
                  <a:srgbClr val="FF0000"/>
                </a:solidFill>
                <a:latin typeface="+mn-lt"/>
              </a:rPr>
              <a:t>Lighting terminology</a:t>
            </a:r>
          </a:p>
          <a:p>
            <a:pPr lvl="1" fontAlgn="auto">
              <a:spcBef>
                <a:spcPts val="0"/>
              </a:spcBef>
              <a:spcAft>
                <a:spcPts val="0"/>
              </a:spcAft>
              <a:defRPr/>
            </a:pPr>
            <a:r>
              <a:rPr lang="en-US" sz="1400" dirty="0">
                <a:solidFill>
                  <a:srgbClr val="FF0000"/>
                </a:solidFill>
                <a:latin typeface="+mn-lt"/>
              </a:rPr>
              <a:t>Physics and principles of lighting</a:t>
            </a:r>
          </a:p>
          <a:p>
            <a:pPr lvl="1" fontAlgn="auto">
              <a:spcBef>
                <a:spcPts val="0"/>
              </a:spcBef>
              <a:spcAft>
                <a:spcPts val="0"/>
              </a:spcAft>
              <a:defRPr/>
            </a:pPr>
            <a:r>
              <a:rPr lang="en-US" sz="1400" dirty="0">
                <a:solidFill>
                  <a:srgbClr val="FF0000"/>
                </a:solidFill>
                <a:latin typeface="+mn-lt"/>
              </a:rPr>
              <a:t>Units of measurement</a:t>
            </a:r>
          </a:p>
          <a:p>
            <a:pPr lvl="1" fontAlgn="auto">
              <a:spcBef>
                <a:spcPts val="0"/>
              </a:spcBef>
              <a:spcAft>
                <a:spcPts val="0"/>
              </a:spcAft>
              <a:defRPr/>
            </a:pPr>
            <a:r>
              <a:rPr lang="en-US" sz="1400" dirty="0">
                <a:solidFill>
                  <a:srgbClr val="FF0000"/>
                </a:solidFill>
                <a:latin typeface="+mn-lt"/>
              </a:rPr>
              <a:t>Vision and colors</a:t>
            </a:r>
          </a:p>
          <a:p>
            <a:pPr lvl="1" fontAlgn="auto">
              <a:spcBef>
                <a:spcPts val="0"/>
              </a:spcBef>
              <a:spcAft>
                <a:spcPts val="0"/>
              </a:spcAft>
              <a:defRPr/>
            </a:pPr>
            <a:r>
              <a:rPr lang="en-US" sz="1400" dirty="0">
                <a:solidFill>
                  <a:srgbClr val="FF0000"/>
                </a:solidFill>
                <a:latin typeface="+mn-lt"/>
              </a:rPr>
              <a:t>Ambient, directional and task lighting</a:t>
            </a:r>
          </a:p>
          <a:p>
            <a:pPr lvl="1" fontAlgn="auto">
              <a:spcBef>
                <a:spcPts val="0"/>
              </a:spcBef>
              <a:spcAft>
                <a:spcPts val="0"/>
              </a:spcAft>
              <a:defRPr/>
            </a:pPr>
            <a:r>
              <a:rPr lang="en-US" sz="1400" dirty="0">
                <a:solidFill>
                  <a:srgbClr val="FF0000"/>
                </a:solidFill>
                <a:latin typeface="+mn-lt"/>
              </a:rPr>
              <a:t>Over- and under-</a:t>
            </a:r>
            <a:r>
              <a:rPr lang="en-US" sz="1400" dirty="0" err="1">
                <a:solidFill>
                  <a:srgbClr val="FF0000"/>
                </a:solidFill>
                <a:latin typeface="+mn-lt"/>
              </a:rPr>
              <a:t>illuminance</a:t>
            </a:r>
            <a:endParaRPr lang="en-US" sz="1400" dirty="0">
              <a:solidFill>
                <a:srgbClr val="FF0000"/>
              </a:solidFill>
              <a:latin typeface="+mn-lt"/>
            </a:endParaRPr>
          </a:p>
          <a:p>
            <a:pPr fontAlgn="auto">
              <a:spcBef>
                <a:spcPts val="0"/>
              </a:spcBef>
              <a:spcAft>
                <a:spcPts val="0"/>
              </a:spcAft>
              <a:defRPr/>
            </a:pPr>
            <a:r>
              <a:rPr lang="en-US" dirty="0">
                <a:latin typeface="+mn-lt"/>
              </a:rPr>
              <a:t>B. Lighting systems</a:t>
            </a:r>
          </a:p>
          <a:p>
            <a:pPr lvl="1" fontAlgn="auto">
              <a:spcBef>
                <a:spcPts val="0"/>
              </a:spcBef>
              <a:spcAft>
                <a:spcPts val="0"/>
              </a:spcAft>
              <a:defRPr/>
            </a:pPr>
            <a:r>
              <a:rPr lang="en-US" sz="1400" dirty="0">
                <a:latin typeface="+mn-lt"/>
              </a:rPr>
              <a:t>Components</a:t>
            </a:r>
          </a:p>
          <a:p>
            <a:pPr lvl="1" fontAlgn="auto">
              <a:spcBef>
                <a:spcPts val="0"/>
              </a:spcBef>
              <a:spcAft>
                <a:spcPts val="0"/>
              </a:spcAft>
              <a:defRPr/>
            </a:pPr>
            <a:r>
              <a:rPr lang="en-US" sz="1400" dirty="0">
                <a:latin typeface="+mn-lt"/>
              </a:rPr>
              <a:t>Types of lamps</a:t>
            </a:r>
          </a:p>
          <a:p>
            <a:pPr lvl="1" fontAlgn="auto">
              <a:spcBef>
                <a:spcPts val="0"/>
              </a:spcBef>
              <a:spcAft>
                <a:spcPts val="0"/>
              </a:spcAft>
              <a:defRPr/>
            </a:pPr>
            <a:r>
              <a:rPr lang="en-US" sz="1400" dirty="0">
                <a:latin typeface="+mn-lt"/>
              </a:rPr>
              <a:t>Ballasts</a:t>
            </a:r>
          </a:p>
          <a:p>
            <a:pPr lvl="1" fontAlgn="auto">
              <a:spcBef>
                <a:spcPts val="0"/>
              </a:spcBef>
              <a:spcAft>
                <a:spcPts val="0"/>
              </a:spcAft>
              <a:defRPr/>
            </a:pPr>
            <a:r>
              <a:rPr lang="en-US" sz="1400" dirty="0">
                <a:latin typeface="+mn-lt"/>
              </a:rPr>
              <a:t>Lamp comparison matrix</a:t>
            </a:r>
          </a:p>
          <a:p>
            <a:pPr lvl="1" fontAlgn="auto">
              <a:spcBef>
                <a:spcPts val="0"/>
              </a:spcBef>
              <a:spcAft>
                <a:spcPts val="0"/>
              </a:spcAft>
              <a:defRPr/>
            </a:pPr>
            <a:r>
              <a:rPr lang="en-US" sz="1400" dirty="0">
                <a:latin typeface="+mn-lt"/>
              </a:rPr>
              <a:t>Types of lighting </a:t>
            </a:r>
            <a:r>
              <a:rPr lang="en-US" sz="1400" dirty="0" err="1">
                <a:latin typeface="+mn-lt"/>
              </a:rPr>
              <a:t>luminaires</a:t>
            </a:r>
            <a:r>
              <a:rPr lang="en-US" sz="1400" dirty="0">
                <a:latin typeface="+mn-lt"/>
              </a:rPr>
              <a:t> and intensities</a:t>
            </a:r>
          </a:p>
          <a:p>
            <a:pPr lvl="1" fontAlgn="auto">
              <a:spcBef>
                <a:spcPts val="0"/>
              </a:spcBef>
              <a:spcAft>
                <a:spcPts val="0"/>
              </a:spcAft>
              <a:defRPr/>
            </a:pPr>
            <a:r>
              <a:rPr lang="en-US" sz="1400" dirty="0">
                <a:latin typeface="+mn-lt"/>
              </a:rPr>
              <a:t>Energy efficiency measures (EEMs)</a:t>
            </a:r>
          </a:p>
          <a:p>
            <a:pPr fontAlgn="auto">
              <a:spcBef>
                <a:spcPts val="0"/>
              </a:spcBef>
              <a:spcAft>
                <a:spcPts val="0"/>
              </a:spcAft>
              <a:defRPr/>
            </a:pPr>
            <a:r>
              <a:rPr lang="en-US" dirty="0">
                <a:latin typeface="+mn-lt"/>
              </a:rPr>
              <a:t>C. Lighting controls</a:t>
            </a:r>
          </a:p>
          <a:p>
            <a:pPr lvl="1" fontAlgn="auto">
              <a:spcBef>
                <a:spcPts val="0"/>
              </a:spcBef>
              <a:spcAft>
                <a:spcPts val="0"/>
              </a:spcAft>
              <a:defRPr/>
            </a:pPr>
            <a:r>
              <a:rPr lang="en-US" sz="1400" dirty="0">
                <a:latin typeface="+mn-lt"/>
              </a:rPr>
              <a:t>Basic concepts of effectiveness of lighting control</a:t>
            </a:r>
          </a:p>
          <a:p>
            <a:pPr lvl="1" fontAlgn="auto">
              <a:spcBef>
                <a:spcPts val="0"/>
              </a:spcBef>
              <a:spcAft>
                <a:spcPts val="0"/>
              </a:spcAft>
              <a:defRPr/>
            </a:pPr>
            <a:r>
              <a:rPr lang="en-US" sz="1400" dirty="0">
                <a:latin typeface="+mn-lt"/>
              </a:rPr>
              <a:t>Types and appropriate applications of lighting controls</a:t>
            </a:r>
          </a:p>
          <a:p>
            <a:pPr lvl="1" fontAlgn="auto">
              <a:spcBef>
                <a:spcPts val="0"/>
              </a:spcBef>
              <a:spcAft>
                <a:spcPts val="0"/>
              </a:spcAft>
              <a:defRPr/>
            </a:pPr>
            <a:r>
              <a:rPr lang="en-US" sz="1400" dirty="0">
                <a:latin typeface="+mn-lt"/>
              </a:rPr>
              <a:t>Lighting control equations</a:t>
            </a:r>
          </a:p>
          <a:p>
            <a:pPr lvl="1" fontAlgn="auto">
              <a:spcBef>
                <a:spcPts val="0"/>
              </a:spcBef>
              <a:spcAft>
                <a:spcPts val="0"/>
              </a:spcAft>
              <a:defRPr/>
            </a:pPr>
            <a:r>
              <a:rPr lang="en-US" sz="1400" dirty="0">
                <a:latin typeface="+mn-lt"/>
              </a:rPr>
              <a:t>Energy efficiency measures (EEMs)</a:t>
            </a:r>
          </a:p>
          <a:p>
            <a:pPr fontAlgn="auto">
              <a:spcBef>
                <a:spcPts val="0"/>
              </a:spcBef>
              <a:spcAft>
                <a:spcPts val="0"/>
              </a:spcAft>
              <a:defRPr/>
            </a:pPr>
            <a:r>
              <a:rPr lang="en-US" dirty="0">
                <a:latin typeface="+mn-lt"/>
              </a:rPr>
              <a:t>D. Additional EEMs</a:t>
            </a:r>
          </a:p>
          <a:p>
            <a:pPr lvl="1" fontAlgn="auto">
              <a:spcBef>
                <a:spcPts val="0"/>
              </a:spcBef>
              <a:spcAft>
                <a:spcPts val="0"/>
              </a:spcAft>
              <a:defRPr/>
            </a:pPr>
            <a:r>
              <a:rPr lang="en-US" sz="1400" dirty="0">
                <a:latin typeface="+mn-lt"/>
              </a:rPr>
              <a:t>De-lamping</a:t>
            </a:r>
          </a:p>
          <a:p>
            <a:pPr lvl="1" fontAlgn="auto">
              <a:spcBef>
                <a:spcPts val="0"/>
              </a:spcBef>
              <a:spcAft>
                <a:spcPts val="0"/>
              </a:spcAft>
              <a:defRPr/>
            </a:pPr>
            <a:r>
              <a:rPr lang="en-US" sz="1400" dirty="0" err="1">
                <a:latin typeface="+mn-lt"/>
              </a:rPr>
              <a:t>Scotopic</a:t>
            </a:r>
            <a:r>
              <a:rPr lang="en-US" sz="1400" dirty="0">
                <a:latin typeface="+mn-lt"/>
              </a:rPr>
              <a:t> lighting</a:t>
            </a:r>
          </a:p>
          <a:p>
            <a:pPr lvl="1" fontAlgn="auto">
              <a:spcBef>
                <a:spcPts val="0"/>
              </a:spcBef>
              <a:spcAft>
                <a:spcPts val="0"/>
              </a:spcAft>
              <a:defRPr/>
            </a:pPr>
            <a:r>
              <a:rPr lang="en-US" sz="1400" dirty="0">
                <a:latin typeface="+mn-lt"/>
              </a:rPr>
              <a:t>Task and ambient light levels</a:t>
            </a:r>
          </a:p>
          <a:p>
            <a:pPr lvl="1" fontAlgn="auto">
              <a:spcBef>
                <a:spcPts val="0"/>
              </a:spcBef>
              <a:spcAft>
                <a:spcPts val="0"/>
              </a:spcAft>
              <a:defRPr/>
            </a:pPr>
            <a:r>
              <a:rPr lang="en-US" sz="1400" dirty="0">
                <a:latin typeface="+mn-lt"/>
              </a:rPr>
              <a:t>Circadian rhythms</a:t>
            </a:r>
          </a:p>
          <a:p>
            <a:pPr fontAlgn="auto">
              <a:spcBef>
                <a:spcPts val="0"/>
              </a:spcBef>
              <a:spcAft>
                <a:spcPts val="0"/>
              </a:spcAft>
              <a:defRPr/>
            </a:pPr>
            <a:r>
              <a:rPr lang="en-US" dirty="0">
                <a:latin typeface="+mn-lt"/>
              </a:rPr>
              <a:t>E. Lighting measurements</a:t>
            </a:r>
          </a:p>
          <a:p>
            <a:pPr lvl="1" fontAlgn="auto">
              <a:spcBef>
                <a:spcPts val="0"/>
              </a:spcBef>
              <a:spcAft>
                <a:spcPts val="0"/>
              </a:spcAft>
              <a:defRPr/>
            </a:pPr>
            <a:r>
              <a:rPr lang="en-US" sz="1400" dirty="0">
                <a:latin typeface="+mn-lt"/>
              </a:rPr>
              <a:t>Tools</a:t>
            </a:r>
          </a:p>
          <a:p>
            <a:pPr lvl="1" fontAlgn="auto">
              <a:spcBef>
                <a:spcPts val="0"/>
              </a:spcBef>
              <a:spcAft>
                <a:spcPts val="0"/>
              </a:spcAft>
              <a:defRPr/>
            </a:pPr>
            <a:r>
              <a:rPr lang="en-US" sz="1400" dirty="0">
                <a:latin typeface="+mn-lt"/>
              </a:rPr>
              <a:t>Data loggers and applications</a:t>
            </a:r>
          </a:p>
          <a:p>
            <a:pPr fontAlgn="auto">
              <a:spcBef>
                <a:spcPts val="0"/>
              </a:spcBef>
              <a:spcAft>
                <a:spcPts val="0"/>
              </a:spcAft>
              <a:defRPr/>
            </a:pPr>
            <a:r>
              <a:rPr lang="en-US" dirty="0">
                <a:latin typeface="+mn-lt"/>
              </a:rPr>
              <a:t>F. Lighting calculations</a:t>
            </a:r>
          </a:p>
          <a:p>
            <a:pPr lvl="1" fontAlgn="auto">
              <a:spcBef>
                <a:spcPts val="0"/>
              </a:spcBef>
              <a:spcAft>
                <a:spcPts val="0"/>
              </a:spcAft>
              <a:defRPr/>
            </a:pPr>
            <a:r>
              <a:rPr lang="en-US" sz="1400" dirty="0">
                <a:latin typeface="+mn-lt"/>
              </a:rPr>
              <a:t>Equation and method of calculating lumens (zonal cavity formula)</a:t>
            </a:r>
          </a:p>
          <a:p>
            <a:pPr lvl="1" fontAlgn="auto">
              <a:spcBef>
                <a:spcPts val="0"/>
              </a:spcBef>
              <a:spcAft>
                <a:spcPts val="0"/>
              </a:spcAft>
              <a:defRPr/>
            </a:pPr>
            <a:r>
              <a:rPr lang="en-US" sz="1400" dirty="0">
                <a:latin typeface="+mn-lt"/>
              </a:rPr>
              <a:t>Equation and method of calculating energy savings</a:t>
            </a:r>
          </a:p>
          <a:p>
            <a:pPr lvl="1" fontAlgn="auto">
              <a:spcBef>
                <a:spcPts val="0"/>
              </a:spcBef>
              <a:spcAft>
                <a:spcPts val="0"/>
              </a:spcAft>
              <a:defRPr/>
            </a:pPr>
            <a:r>
              <a:rPr lang="en-US" sz="1400" dirty="0" smtClean="0">
                <a:latin typeface="+mn-lt"/>
              </a:rPr>
              <a:t>Method </a:t>
            </a:r>
            <a:r>
              <a:rPr lang="en-US" sz="1400" dirty="0">
                <a:latin typeface="+mn-lt"/>
              </a:rPr>
              <a:t>of calculating skylight energy savings</a:t>
            </a:r>
          </a:p>
          <a:p>
            <a:pPr fontAlgn="auto">
              <a:spcBef>
                <a:spcPts val="0"/>
              </a:spcBef>
              <a:spcAft>
                <a:spcPts val="0"/>
              </a:spcAft>
              <a:defRPr/>
            </a:pPr>
            <a:r>
              <a:rPr lang="en-US" dirty="0">
                <a:latin typeface="+mn-lt"/>
              </a:rPr>
              <a:t>G. Lighting standards, codes and regulations</a:t>
            </a:r>
          </a:p>
          <a:p>
            <a:pPr lvl="1" fontAlgn="auto">
              <a:spcBef>
                <a:spcPts val="0"/>
              </a:spcBef>
              <a:spcAft>
                <a:spcPts val="0"/>
              </a:spcAft>
              <a:defRPr/>
            </a:pPr>
            <a:r>
              <a:rPr lang="en-US" sz="1400" dirty="0">
                <a:latin typeface="+mn-lt"/>
              </a:rPr>
              <a:t>Underwriters' Laboratory (UL)</a:t>
            </a:r>
          </a:p>
          <a:p>
            <a:pPr lvl="1" fontAlgn="auto">
              <a:spcBef>
                <a:spcPts val="0"/>
              </a:spcBef>
              <a:spcAft>
                <a:spcPts val="0"/>
              </a:spcAft>
              <a:defRPr/>
            </a:pPr>
            <a:r>
              <a:rPr lang="en-US" sz="1400" dirty="0">
                <a:latin typeface="+mn-lt"/>
              </a:rPr>
              <a:t>Uniform Building Code (UBC)</a:t>
            </a:r>
          </a:p>
          <a:p>
            <a:pPr lvl="1" fontAlgn="auto">
              <a:spcBef>
                <a:spcPts val="0"/>
              </a:spcBef>
              <a:spcAft>
                <a:spcPts val="0"/>
              </a:spcAft>
              <a:defRPr/>
            </a:pPr>
            <a:r>
              <a:rPr lang="en-US" sz="1400" dirty="0">
                <a:latin typeface="+mn-lt"/>
              </a:rPr>
              <a:t>Americans with Disabilities Act (ADA)</a:t>
            </a:r>
          </a:p>
          <a:p>
            <a:pPr lvl="1" fontAlgn="auto">
              <a:spcBef>
                <a:spcPts val="0"/>
              </a:spcBef>
              <a:spcAft>
                <a:spcPts val="0"/>
              </a:spcAft>
              <a:defRPr/>
            </a:pPr>
            <a:r>
              <a:rPr lang="en-US" sz="1400" dirty="0">
                <a:latin typeface="+mn-lt"/>
              </a:rPr>
              <a:t>Title 24 applications</a:t>
            </a:r>
          </a:p>
          <a:p>
            <a:pPr fontAlgn="auto">
              <a:spcBef>
                <a:spcPts val="0"/>
              </a:spcBef>
              <a:spcAft>
                <a:spcPts val="0"/>
              </a:spcAft>
              <a:defRPr/>
            </a:pPr>
            <a:r>
              <a:rPr lang="en-US" dirty="0" smtClean="0">
                <a:latin typeface="+mn-lt"/>
              </a:rPr>
              <a:t>H. O&amp;M measures to assure optimal performance</a:t>
            </a:r>
            <a:endParaRPr lang="en-US" sz="2400" dirty="0">
              <a:solidFill>
                <a:srgbClr val="0070C0"/>
              </a:solidFill>
              <a:latin typeface="+mn-lt"/>
            </a:endParaRPr>
          </a:p>
        </p:txBody>
      </p:sp>
      <p:sp>
        <p:nvSpPr>
          <p:cNvPr id="3077" name="TextBox 7"/>
          <p:cNvSpPr txBox="1">
            <a:spLocks noChangeArrowheads="1"/>
          </p:cNvSpPr>
          <p:nvPr/>
        </p:nvSpPr>
        <p:spPr bwMode="auto">
          <a:xfrm>
            <a:off x="609600" y="381000"/>
            <a:ext cx="69342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 and Building Science Fundamentals</a:t>
            </a:r>
            <a:endParaRPr lang="en-US" dirty="0">
              <a:solidFill>
                <a:srgbClr val="0070C0"/>
              </a:solidFill>
              <a:latin typeface="Calibri" pitchFamily="34" charset="0"/>
            </a:endParaRPr>
          </a:p>
        </p:txBody>
      </p:sp>
      <p:sp>
        <p:nvSpPr>
          <p:cNvPr id="3078" name="Rectangle 9"/>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Amperage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Amperage is the amount of electric </a:t>
            </a:r>
            <a:r>
              <a:rPr lang="en-US" u="sng" dirty="0" smtClean="0"/>
              <a:t>current </a:t>
            </a:r>
            <a:r>
              <a:rPr lang="en-US" dirty="0" smtClean="0"/>
              <a:t>running through an electrical component, like a wire</a:t>
            </a:r>
          </a:p>
          <a:p>
            <a:r>
              <a:rPr lang="en-US" dirty="0" smtClean="0"/>
              <a:t>Specifically, amperage measures the number of electrons passing any given point time over a given time</a:t>
            </a:r>
          </a:p>
          <a:p>
            <a:r>
              <a:rPr lang="en-US" dirty="0" smtClean="0"/>
              <a:t>Measuring amperage is important to make sure that electrical components, or wires, are not handling more current than they are rated for</a:t>
            </a:r>
          </a:p>
          <a:p>
            <a:r>
              <a:rPr lang="en-US" dirty="0" smtClean="0"/>
              <a:t>You measure amperage with a special tool called a </a:t>
            </a:r>
            <a:r>
              <a:rPr lang="en-US" dirty="0" err="1" smtClean="0"/>
              <a:t>multimeter</a:t>
            </a:r>
            <a:endParaRPr lang="en-US" dirty="0" smtClean="0"/>
          </a:p>
          <a:p>
            <a:pPr>
              <a:buNone/>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a </a:t>
            </a:r>
            <a:r>
              <a:rPr lang="en-US" dirty="0" err="1" smtClean="0"/>
              <a:t>Multimeter</a:t>
            </a:r>
            <a:endParaRPr lang="en-US" dirty="0"/>
          </a:p>
        </p:txBody>
      </p:sp>
      <p:sp>
        <p:nvSpPr>
          <p:cNvPr id="3" name="Content Placeholder 2"/>
          <p:cNvSpPr>
            <a:spLocks noGrp="1"/>
          </p:cNvSpPr>
          <p:nvPr>
            <p:ph idx="1"/>
          </p:nvPr>
        </p:nvSpPr>
        <p:spPr>
          <a:xfrm>
            <a:off x="457200" y="1600200"/>
            <a:ext cx="4267200" cy="4525963"/>
          </a:xfrm>
        </p:spPr>
        <p:txBody>
          <a:bodyPr/>
          <a:lstStyle/>
          <a:p>
            <a:r>
              <a:rPr lang="en-US" dirty="0" smtClean="0"/>
              <a:t>Looks a lot like a voltmeter </a:t>
            </a:r>
          </a:p>
          <a:p>
            <a:r>
              <a:rPr lang="en-US" dirty="0" smtClean="0"/>
              <a:t>It has a knob </a:t>
            </a:r>
            <a:endParaRPr lang="en-US" dirty="0"/>
          </a:p>
        </p:txBody>
      </p:sp>
      <p:pic>
        <p:nvPicPr>
          <p:cNvPr id="4" name="Picture 3" descr="multimeter.jpg"/>
          <p:cNvPicPr>
            <a:picLocks noChangeAspect="1"/>
          </p:cNvPicPr>
          <p:nvPr/>
        </p:nvPicPr>
        <p:blipFill>
          <a:blip r:embed="rId3" cstate="print"/>
          <a:stretch>
            <a:fillRect/>
          </a:stretch>
        </p:blipFill>
        <p:spPr>
          <a:xfrm>
            <a:off x="5486400" y="1295400"/>
            <a:ext cx="3397704" cy="523875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lstStyle/>
          <a:p>
            <a:r>
              <a:rPr lang="en-US" dirty="0" smtClean="0"/>
              <a:t>A Simple Circuit</a:t>
            </a:r>
            <a:endParaRPr lang="en-US" dirty="0"/>
          </a:p>
        </p:txBody>
      </p:sp>
      <p:pic>
        <p:nvPicPr>
          <p:cNvPr id="10" name="Content Placeholder 9" descr="imagesCAIDG2Z7.jpg"/>
          <p:cNvPicPr>
            <a:picLocks noGrp="1" noChangeAspect="1"/>
          </p:cNvPicPr>
          <p:nvPr>
            <p:ph sz="half" idx="1"/>
          </p:nvPr>
        </p:nvPicPr>
        <p:blipFill>
          <a:blip r:embed="rId2" cstate="print"/>
          <a:stretch>
            <a:fillRect/>
          </a:stretch>
        </p:blipFill>
        <p:spPr>
          <a:xfrm>
            <a:off x="152400" y="2362200"/>
            <a:ext cx="4456728" cy="3253581"/>
          </a:xfrm>
        </p:spPr>
      </p:pic>
      <p:sp>
        <p:nvSpPr>
          <p:cNvPr id="9" name="Content Placeholder 8"/>
          <p:cNvSpPr>
            <a:spLocks noGrp="1"/>
          </p:cNvSpPr>
          <p:nvPr>
            <p:ph sz="half" idx="2"/>
          </p:nvPr>
        </p:nvSpPr>
        <p:spPr>
          <a:xfrm>
            <a:off x="4800600" y="1371600"/>
            <a:ext cx="3886200" cy="5029200"/>
          </a:xfrm>
        </p:spPr>
        <p:txBody>
          <a:bodyPr>
            <a:noAutofit/>
          </a:bodyPr>
          <a:lstStyle/>
          <a:p>
            <a:r>
              <a:rPr lang="en-US" sz="2000" dirty="0" smtClean="0"/>
              <a:t>This picture illustrates a single lamp. The Voltage from the battery cell is pushing the electrons through the bulb and the wire. </a:t>
            </a:r>
          </a:p>
          <a:p>
            <a:r>
              <a:rPr lang="en-US" sz="2000" dirty="0" smtClean="0"/>
              <a:t>Without this push, the electrons would be happy to remain stationary. </a:t>
            </a:r>
          </a:p>
          <a:p>
            <a:r>
              <a:rPr lang="en-US" sz="2000" dirty="0" smtClean="0"/>
              <a:t>In this case, chemical action within the battery causes the push. When the battery gets old, its chemical reaction slows down and its internal push gets weaker and weaker. </a:t>
            </a:r>
          </a:p>
          <a:p>
            <a:r>
              <a:rPr lang="en-US" sz="2000" dirty="0" smtClean="0"/>
              <a:t>That's why the bulb gets dim.</a:t>
            </a:r>
            <a:endParaRPr lang="en-US" sz="2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Resistance</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Resistance is the friction in an electrical circuit that controls the flow of current; it is measured in Ohms (Ω) </a:t>
            </a:r>
          </a:p>
          <a:p>
            <a:r>
              <a:rPr lang="en-US" dirty="0" smtClean="0"/>
              <a:t>Conceptually: Think of your kitchen faucet. Water flow is directly related to how far you turn the faucet. In electrical terms, the faucet is an adjustable resistor – it slows or speeds up the rate of water flow or the current.</a:t>
            </a:r>
          </a:p>
          <a:p>
            <a:r>
              <a:rPr lang="en-US" dirty="0" smtClean="0"/>
              <a:t>Why do we need resistance? We need resistance to control the flow of electrons through a circuit in order to avoid catastrophic failure (over loaded fuses, excessive heat, fire, etc.) </a:t>
            </a:r>
          </a:p>
          <a:p>
            <a:pPr>
              <a:buNone/>
            </a:pPr>
            <a:endParaRPr lang="en-US"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or Service Factor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service factor – SF – is a measure of periodically overload capacity at which a motor can operate without overload or damage</a:t>
            </a:r>
          </a:p>
          <a:p>
            <a:r>
              <a:rPr lang="en-US" dirty="0" smtClean="0"/>
              <a:t>The NEMA (National Electrical Manufacturers Association) standard service factor for enclosed motors is 1.0</a:t>
            </a:r>
          </a:p>
          <a:p>
            <a:r>
              <a:rPr lang="en-US" dirty="0" smtClean="0"/>
              <a:t>A motor operating continuously at a service factor greater than 1 will have a reduced life expectancy compared to operating at its rated nameplate  horsepower </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True Power</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Power that is dissipated (consumed) by a load  is referred to as </a:t>
            </a:r>
            <a:r>
              <a:rPr lang="en-US" b="1" dirty="0" smtClean="0"/>
              <a:t>true power</a:t>
            </a:r>
            <a:r>
              <a:rPr lang="en-US" dirty="0" smtClean="0"/>
              <a:t> (sometimes called active or real) </a:t>
            </a:r>
          </a:p>
          <a:p>
            <a:r>
              <a:rPr lang="en-US" dirty="0" smtClean="0"/>
              <a:t>True power is symbolized by the letter </a:t>
            </a:r>
            <a:r>
              <a:rPr lang="en-US" b="1" dirty="0" smtClean="0"/>
              <a:t>P</a:t>
            </a:r>
            <a:r>
              <a:rPr lang="en-US" dirty="0" smtClean="0"/>
              <a:t> and is measured in the unit of Watts (W). </a:t>
            </a:r>
          </a:p>
          <a:p>
            <a:r>
              <a:rPr lang="en-US" dirty="0" smtClean="0"/>
              <a:t>To determine energy consumption, we have to measure the portion of energy consumed by a load, and disregard the amount of energy stored and returned to the source. </a:t>
            </a:r>
          </a:p>
          <a:p>
            <a:r>
              <a:rPr lang="en-US" dirty="0" smtClean="0"/>
              <a:t>The ratio of the “True Power” which is the power actually consumed, to “Apparent Power” is called the “Power Factor”. </a:t>
            </a:r>
          </a:p>
          <a:p>
            <a:pPr>
              <a:buNone/>
            </a:pPr>
            <a:endParaRPr lang="en-US"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lstStyle/>
          <a:p>
            <a:r>
              <a:rPr lang="en-US" dirty="0" smtClean="0"/>
              <a:t>Power Factor</a:t>
            </a:r>
            <a:endParaRPr lang="en-US" dirty="0"/>
          </a:p>
        </p:txBody>
      </p:sp>
      <p:sp>
        <p:nvSpPr>
          <p:cNvPr id="4" name="Content Placeholder 3"/>
          <p:cNvSpPr>
            <a:spLocks noGrp="1"/>
          </p:cNvSpPr>
          <p:nvPr>
            <p:ph sz="half" idx="1"/>
          </p:nvPr>
        </p:nvSpPr>
        <p:spPr>
          <a:xfrm>
            <a:off x="457200" y="1295400"/>
            <a:ext cx="8229600" cy="5181600"/>
          </a:xfrm>
        </p:spPr>
        <p:txBody>
          <a:bodyPr>
            <a:normAutofit fontScale="62500" lnSpcReduction="20000"/>
          </a:bodyPr>
          <a:lstStyle/>
          <a:p>
            <a:r>
              <a:rPr lang="en-US" dirty="0" smtClean="0"/>
              <a:t>In an AC circuit, power is used most efficiently when the current is aligned with the voltage.  </a:t>
            </a:r>
          </a:p>
          <a:p>
            <a:endParaRPr lang="en-US" dirty="0" smtClean="0"/>
          </a:p>
          <a:p>
            <a:endParaRPr lang="en-US" dirty="0" smtClean="0"/>
          </a:p>
          <a:p>
            <a:endParaRPr lang="en-US" dirty="0" smtClean="0"/>
          </a:p>
          <a:p>
            <a:endParaRPr lang="en-US" dirty="0" smtClean="0"/>
          </a:p>
          <a:p>
            <a:endParaRPr lang="en-US" dirty="0" smtClean="0"/>
          </a:p>
          <a:p>
            <a:r>
              <a:rPr lang="en-US" dirty="0" smtClean="0"/>
              <a:t>However, most equipment tend to draw current with a delay, misaligning it with the voltage. What this means is more current is being drawn to deliver the necessary amount of power to run the equipment. And the more an equipment draws current with a delay, the less efficient the equipment is. </a:t>
            </a:r>
          </a:p>
          <a:p>
            <a:pPr>
              <a:buNone/>
            </a:pPr>
            <a:endParaRPr lang="en-US" dirty="0" smtClean="0"/>
          </a:p>
          <a:p>
            <a:endParaRPr lang="en-US" dirty="0" smtClean="0"/>
          </a:p>
          <a:p>
            <a:pPr>
              <a:buNone/>
            </a:pPr>
            <a:endParaRPr lang="en-US" dirty="0" smtClean="0"/>
          </a:p>
          <a:p>
            <a:pPr>
              <a:buNone/>
            </a:pPr>
            <a:endParaRPr lang="en-US" dirty="0" smtClean="0"/>
          </a:p>
          <a:p>
            <a:r>
              <a:rPr lang="en-US" b="1" dirty="0" smtClean="0"/>
              <a:t>Power factor </a:t>
            </a:r>
            <a:r>
              <a:rPr lang="en-US" dirty="0" smtClean="0"/>
              <a:t>is a way of measuring how efficiently electrical power is being used within an electrical system, by taking a look at the relationship of the components of electric power in an AC circuit. These components are referred to as </a:t>
            </a:r>
            <a:r>
              <a:rPr lang="en-US" b="1" dirty="0" smtClean="0"/>
              <a:t>True Power</a:t>
            </a:r>
            <a:r>
              <a:rPr lang="en-US" dirty="0" smtClean="0"/>
              <a:t>, </a:t>
            </a:r>
            <a:r>
              <a:rPr lang="en-US" b="1" dirty="0" smtClean="0"/>
              <a:t>Apparent Power, </a:t>
            </a:r>
            <a:r>
              <a:rPr lang="en-US" dirty="0" smtClean="0"/>
              <a:t>and </a:t>
            </a:r>
            <a:r>
              <a:rPr lang="en-US" b="1" dirty="0" smtClean="0"/>
              <a:t>Reactive Power.</a:t>
            </a:r>
            <a:endParaRPr lang="en-US" dirty="0"/>
          </a:p>
        </p:txBody>
      </p:sp>
      <p:pic>
        <p:nvPicPr>
          <p:cNvPr id="8" name="Picture 7" descr="reactivepowerinductance.gif"/>
          <p:cNvPicPr>
            <a:picLocks noChangeAspect="1"/>
          </p:cNvPicPr>
          <p:nvPr/>
        </p:nvPicPr>
        <p:blipFill>
          <a:blip r:embed="rId3" cstate="print"/>
          <a:stretch>
            <a:fillRect/>
          </a:stretch>
        </p:blipFill>
        <p:spPr>
          <a:xfrm>
            <a:off x="3124200" y="4114800"/>
            <a:ext cx="3162300" cy="1047750"/>
          </a:xfrm>
          <a:prstGeom prst="rect">
            <a:avLst/>
          </a:prstGeom>
        </p:spPr>
      </p:pic>
      <p:pic>
        <p:nvPicPr>
          <p:cNvPr id="10" name="Content Placeholder 5" descr="reactivepowerresistance.gif"/>
          <p:cNvPicPr>
            <a:picLocks noChangeAspect="1"/>
          </p:cNvPicPr>
          <p:nvPr/>
        </p:nvPicPr>
        <p:blipFill>
          <a:blip r:embed="rId4" cstate="print"/>
          <a:stretch>
            <a:fillRect/>
          </a:stretch>
        </p:blipFill>
        <p:spPr>
          <a:xfrm>
            <a:off x="3124200" y="1905000"/>
            <a:ext cx="3162300" cy="1057275"/>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Power Factor</a:t>
            </a:r>
            <a:endParaRPr lang="en-US" dirty="0"/>
          </a:p>
        </p:txBody>
      </p:sp>
      <p:sp>
        <p:nvSpPr>
          <p:cNvPr id="6" name="Content Placeholder 5"/>
          <p:cNvSpPr>
            <a:spLocks noGrp="1"/>
          </p:cNvSpPr>
          <p:nvPr>
            <p:ph idx="1"/>
          </p:nvPr>
        </p:nvSpPr>
        <p:spPr/>
        <p:txBody>
          <a:bodyPr>
            <a:normAutofit fontScale="92500" lnSpcReduction="20000"/>
          </a:bodyPr>
          <a:lstStyle/>
          <a:p>
            <a:r>
              <a:rPr lang="en-US" dirty="0" smtClean="0"/>
              <a:t>Power factor is defined as the ratio of the </a:t>
            </a:r>
            <a:r>
              <a:rPr lang="en-US" b="1" dirty="0" smtClean="0"/>
              <a:t>True (real) power</a:t>
            </a:r>
            <a:r>
              <a:rPr lang="en-US" dirty="0" smtClean="0"/>
              <a:t> to the </a:t>
            </a:r>
            <a:r>
              <a:rPr lang="en-US" b="1" dirty="0" smtClean="0"/>
              <a:t>apparent power,</a:t>
            </a:r>
            <a:r>
              <a:rPr lang="en-US" dirty="0" smtClean="0"/>
              <a:t> where</a:t>
            </a:r>
          </a:p>
          <a:p>
            <a:pPr lvl="1"/>
            <a:r>
              <a:rPr lang="en-US" b="1" dirty="0" smtClean="0"/>
              <a:t>True Power</a:t>
            </a:r>
            <a:r>
              <a:rPr lang="en-US" dirty="0" smtClean="0"/>
              <a:t> is measured in watts (k</a:t>
            </a:r>
            <a:r>
              <a:rPr lang="en-US" i="1" dirty="0" smtClean="0"/>
              <a:t>W</a:t>
            </a:r>
            <a:r>
              <a:rPr lang="en-US" dirty="0" smtClean="0"/>
              <a:t>) and is the power </a:t>
            </a:r>
            <a:r>
              <a:rPr lang="en-US" u="sng" dirty="0" smtClean="0"/>
              <a:t>drawn</a:t>
            </a:r>
            <a:r>
              <a:rPr lang="en-US" dirty="0" smtClean="0"/>
              <a:t> by the electrical resistance of a system doing useful work. This is the energy that runs the equipment.</a:t>
            </a:r>
          </a:p>
          <a:p>
            <a:pPr lvl="1"/>
            <a:r>
              <a:rPr lang="en-US" b="1" dirty="0" smtClean="0"/>
              <a:t>Apparent Power</a:t>
            </a:r>
            <a:r>
              <a:rPr lang="en-US" dirty="0" smtClean="0"/>
              <a:t> is measured in </a:t>
            </a:r>
            <a:r>
              <a:rPr lang="en-US" dirty="0" err="1" smtClean="0"/>
              <a:t>kVA</a:t>
            </a:r>
            <a:r>
              <a:rPr lang="en-US" dirty="0" smtClean="0"/>
              <a:t> (amps x volts). This is what the power company must deliver.  </a:t>
            </a:r>
            <a:endParaRPr lang="en-US" b="1" dirty="0" smtClean="0"/>
          </a:p>
          <a:p>
            <a:pPr lvl="1"/>
            <a:r>
              <a:rPr lang="en-US" b="1" dirty="0" smtClean="0"/>
              <a:t>Reactive Power </a:t>
            </a:r>
            <a:r>
              <a:rPr lang="en-US" dirty="0" smtClean="0"/>
              <a:t>is measured in volt-amperes reactive (</a:t>
            </a:r>
            <a:r>
              <a:rPr lang="en-US" i="1" dirty="0" err="1" smtClean="0"/>
              <a:t>kVAr</a:t>
            </a:r>
            <a:r>
              <a:rPr lang="en-US" dirty="0" smtClean="0"/>
              <a:t>). Reactive Power is power stored in and discharged by inductive motors, transformers and solenoids.</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Factor (Continued)</a:t>
            </a:r>
            <a:endParaRPr lang="en-US" dirty="0"/>
          </a:p>
        </p:txBody>
      </p:sp>
      <p:sp>
        <p:nvSpPr>
          <p:cNvPr id="3" name="Content Placeholder 2"/>
          <p:cNvSpPr>
            <a:spLocks noGrp="1"/>
          </p:cNvSpPr>
          <p:nvPr>
            <p:ph idx="1"/>
          </p:nvPr>
        </p:nvSpPr>
        <p:spPr/>
        <p:txBody>
          <a:bodyPr>
            <a:noAutofit/>
          </a:bodyPr>
          <a:lstStyle/>
          <a:p>
            <a:r>
              <a:rPr lang="en-US" sz="2000" dirty="0" smtClean="0"/>
              <a:t>The maximum power factor is 1, expressed as 100%. This is possible when equipment turns all of its supplied energy into output.</a:t>
            </a:r>
          </a:p>
          <a:p>
            <a:r>
              <a:rPr lang="en-US" sz="2000" dirty="0" smtClean="0"/>
              <a:t>Good power factor is 95% or better. Lower power factors require additional energy generation and transmission</a:t>
            </a:r>
          </a:p>
          <a:p>
            <a:r>
              <a:rPr lang="en-US" sz="2000" dirty="0" smtClean="0"/>
              <a:t>Low power factors are often associated with equipment that contain an electromagnets, such as electric motors, transformers, and chargers.  With equipment like these, energy is used to maintain the magnetic field even though the equipment isn’t actually doing work. </a:t>
            </a:r>
          </a:p>
          <a:p>
            <a:r>
              <a:rPr lang="en-US" sz="2000" dirty="0" smtClean="0"/>
              <a:t>Low power factors indicate that electricity suppliers need to provide more generating capacity that what is actually required</a:t>
            </a:r>
          </a:p>
          <a:p>
            <a:r>
              <a:rPr lang="en-US" sz="2000" dirty="0" smtClean="0"/>
              <a:t>You can increase power factor through the use of power factor correcting equipment, such as capacitors.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lstStyle/>
          <a:p>
            <a:r>
              <a:rPr lang="en-US" dirty="0" smtClean="0"/>
              <a:t>The Power Factor Latte Analogy</a:t>
            </a:r>
            <a:endParaRPr lang="en-US" dirty="0"/>
          </a:p>
        </p:txBody>
      </p:sp>
      <p:pic>
        <p:nvPicPr>
          <p:cNvPr id="7" name="Content Placeholder 6" descr="lattefoam.bmp"/>
          <p:cNvPicPr>
            <a:picLocks noGrp="1" noChangeAspect="1"/>
          </p:cNvPicPr>
          <p:nvPr>
            <p:ph sz="half" idx="1"/>
          </p:nvPr>
        </p:nvPicPr>
        <p:blipFill>
          <a:blip r:embed="rId2" cstate="print"/>
          <a:stretch>
            <a:fillRect/>
          </a:stretch>
        </p:blipFill>
        <p:spPr>
          <a:xfrm>
            <a:off x="2286000" y="1600200"/>
            <a:ext cx="4648200" cy="4983114"/>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lstStyle/>
          <a:p>
            <a:pPr marL="514350" indent="-514350">
              <a:buFont typeface="+mj-lt"/>
              <a:buAutoNum type="alphaUcPeriod"/>
            </a:pPr>
            <a:r>
              <a:rPr lang="en-US" dirty="0" smtClean="0">
                <a:solidFill>
                  <a:srgbClr val="002060"/>
                </a:solidFill>
              </a:rPr>
              <a:t>Introduction</a:t>
            </a:r>
          </a:p>
          <a:p>
            <a:pPr marL="914400" lvl="1" indent="-514350">
              <a:buFont typeface="+mj-lt"/>
              <a:buAutoNum type="arabicPeriod"/>
            </a:pPr>
            <a:r>
              <a:rPr lang="en-US" dirty="0" smtClean="0">
                <a:solidFill>
                  <a:srgbClr val="002060"/>
                </a:solidFill>
              </a:rPr>
              <a:t>Why do energy auditors need to understand the concepts of energy and building science</a:t>
            </a:r>
          </a:p>
          <a:p>
            <a:pPr marL="914400" lvl="1" indent="-514350">
              <a:buFont typeface="+mj-lt"/>
              <a:buAutoNum type="arabicPeriod"/>
            </a:pPr>
            <a:r>
              <a:rPr lang="en-US" dirty="0" smtClean="0">
                <a:solidFill>
                  <a:srgbClr val="002060"/>
                </a:solidFill>
              </a:rPr>
              <a:t>Critical terms for understanding and measuring environmental conditions and building energy use</a:t>
            </a:r>
          </a:p>
          <a:p>
            <a:pPr marL="914400" lvl="1" indent="-514350">
              <a:buFont typeface="+mj-lt"/>
              <a:buAutoNum type="arabicPeriod"/>
            </a:pPr>
            <a:r>
              <a:rPr lang="en-US" dirty="0" smtClean="0">
                <a:solidFill>
                  <a:srgbClr val="002060"/>
                </a:solidFill>
              </a:rPr>
              <a:t>Tools used for measuring </a:t>
            </a:r>
            <a:r>
              <a:rPr lang="en-US" dirty="0" smtClean="0">
                <a:solidFill>
                  <a:srgbClr val="002060"/>
                </a:solidFill>
              </a:rPr>
              <a:t>heat </a:t>
            </a:r>
            <a:r>
              <a:rPr lang="en-US" smtClean="0">
                <a:solidFill>
                  <a:srgbClr val="002060"/>
                </a:solidFill>
              </a:rPr>
              <a:t>and light</a:t>
            </a:r>
            <a:endParaRPr lang="en-US" dirty="0">
              <a:solidFill>
                <a:srgbClr val="002060"/>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Units of Energy</a:t>
            </a:r>
            <a:endParaRPr lang="en-US" dirty="0"/>
          </a:p>
        </p:txBody>
      </p:sp>
      <p:sp>
        <p:nvSpPr>
          <p:cNvPr id="3" name="Content Placeholder 2"/>
          <p:cNvSpPr>
            <a:spLocks noGrp="1"/>
          </p:cNvSpPr>
          <p:nvPr>
            <p:ph idx="1"/>
          </p:nvPr>
        </p:nvSpPr>
        <p:spPr/>
        <p:txBody>
          <a:bodyPr>
            <a:normAutofit lnSpcReduction="10000"/>
          </a:bodyPr>
          <a:lstStyle/>
          <a:p>
            <a:r>
              <a:rPr lang="en-US" dirty="0" smtClean="0"/>
              <a:t>British Thermal Unit (</a:t>
            </a:r>
            <a:r>
              <a:rPr lang="en-US" dirty="0" err="1" smtClean="0"/>
              <a:t>BTu</a:t>
            </a:r>
            <a:r>
              <a:rPr lang="en-US" dirty="0" smtClean="0"/>
              <a:t>): </a:t>
            </a:r>
          </a:p>
          <a:p>
            <a:pPr lvl="1"/>
            <a:r>
              <a:rPr lang="en-US" dirty="0" smtClean="0"/>
              <a:t>1 Btu is approximately the amount of heat required to raise the temperature of 1 lb of water by 1°F. </a:t>
            </a:r>
          </a:p>
          <a:p>
            <a:pPr lvl="1"/>
            <a:r>
              <a:rPr lang="en-US" dirty="0" smtClean="0"/>
              <a:t>It can be described as the heat produced by burning a single wooden match</a:t>
            </a:r>
          </a:p>
          <a:p>
            <a:r>
              <a:rPr lang="en-US" dirty="0" smtClean="0"/>
              <a:t>Therm: </a:t>
            </a:r>
          </a:p>
          <a:p>
            <a:pPr lvl="1"/>
            <a:r>
              <a:rPr lang="en-US" dirty="0" smtClean="0"/>
              <a:t>A unit of heat equivalent to 100,000 Btu</a:t>
            </a:r>
          </a:p>
          <a:p>
            <a:pPr lvl="1"/>
            <a:r>
              <a:rPr lang="en-US" dirty="0" smtClean="0"/>
              <a:t>It is the measurement natural gas companies use to determine your natural gas usage </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Units of Energy</a:t>
            </a:r>
            <a:endParaRPr lang="en-US" dirty="0"/>
          </a:p>
        </p:txBody>
      </p:sp>
      <p:sp>
        <p:nvSpPr>
          <p:cNvPr id="3" name="Content Placeholder 2"/>
          <p:cNvSpPr>
            <a:spLocks noGrp="1"/>
          </p:cNvSpPr>
          <p:nvPr>
            <p:ph idx="1"/>
          </p:nvPr>
        </p:nvSpPr>
        <p:spPr/>
        <p:txBody>
          <a:bodyPr>
            <a:normAutofit lnSpcReduction="10000"/>
          </a:bodyPr>
          <a:lstStyle/>
          <a:p>
            <a:r>
              <a:rPr lang="en-US" dirty="0" smtClean="0"/>
              <a:t>Kilowatt-hour (kWh): </a:t>
            </a:r>
          </a:p>
          <a:p>
            <a:pPr lvl="1"/>
            <a:r>
              <a:rPr lang="en-US" dirty="0" smtClean="0"/>
              <a:t>A unit of energy equal to 1,000 watts operating for one hour: </a:t>
            </a:r>
          </a:p>
          <a:p>
            <a:pPr lvl="1" algn="ctr">
              <a:buNone/>
            </a:pPr>
            <a:r>
              <a:rPr lang="en-US" dirty="0" smtClean="0"/>
              <a:t>kWh = kW * h</a:t>
            </a:r>
          </a:p>
          <a:p>
            <a:pPr lvl="1" algn="ctr">
              <a:buNone/>
            </a:pPr>
            <a:endParaRPr lang="en-US" dirty="0" smtClean="0"/>
          </a:p>
          <a:p>
            <a:pPr lvl="1" algn="ctr">
              <a:buNone/>
            </a:pPr>
            <a:r>
              <a:rPr lang="en-US" dirty="0" smtClean="0"/>
              <a:t>Where: </a:t>
            </a:r>
          </a:p>
          <a:p>
            <a:pPr lvl="1" algn="ctr">
              <a:buNone/>
            </a:pPr>
            <a:r>
              <a:rPr lang="en-US" dirty="0" smtClean="0"/>
              <a:t>kWh is the energy</a:t>
            </a:r>
          </a:p>
          <a:p>
            <a:pPr lvl="1" algn="ctr">
              <a:buNone/>
            </a:pPr>
            <a:r>
              <a:rPr lang="en-US" dirty="0" smtClean="0"/>
              <a:t>kW is the power</a:t>
            </a:r>
          </a:p>
          <a:p>
            <a:pPr lvl="1" algn="ctr">
              <a:buNone/>
            </a:pPr>
            <a:r>
              <a:rPr lang="en-US" dirty="0" smtClean="0"/>
              <a:t>h is the time in hours</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Temperature</a:t>
            </a:r>
            <a:endParaRPr lang="en-US" dirty="0"/>
          </a:p>
        </p:txBody>
      </p:sp>
      <p:sp>
        <p:nvSpPr>
          <p:cNvPr id="3" name="Content Placeholder 2"/>
          <p:cNvSpPr>
            <a:spLocks noGrp="1"/>
          </p:cNvSpPr>
          <p:nvPr>
            <p:ph idx="1"/>
          </p:nvPr>
        </p:nvSpPr>
        <p:spPr/>
        <p:txBody>
          <a:bodyPr/>
          <a:lstStyle/>
          <a:p>
            <a:r>
              <a:rPr lang="en-US" dirty="0" smtClean="0"/>
              <a:t>Temperature is the measure of how hot or cold something is </a:t>
            </a:r>
          </a:p>
          <a:p>
            <a:r>
              <a:rPr lang="en-US" dirty="0" smtClean="0"/>
              <a:t>It is based on how fast or slow molecules are moving</a:t>
            </a:r>
          </a:p>
          <a:p>
            <a:r>
              <a:rPr lang="en-US" dirty="0" smtClean="0"/>
              <a:t>Two scales for measuring temperature are</a:t>
            </a:r>
          </a:p>
          <a:p>
            <a:pPr lvl="1"/>
            <a:r>
              <a:rPr lang="en-US" dirty="0" smtClean="0"/>
              <a:t>Celsius (C)</a:t>
            </a:r>
          </a:p>
          <a:p>
            <a:pPr lvl="1"/>
            <a:r>
              <a:rPr lang="en-US" dirty="0" smtClean="0"/>
              <a:t>Fahrenheit (F)</a:t>
            </a:r>
          </a:p>
          <a:p>
            <a:r>
              <a:rPr lang="en-US" dirty="0" smtClean="0"/>
              <a:t>It can be measured by a thermometer</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Basic Lighting Terms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Lumen</a:t>
            </a:r>
          </a:p>
          <a:p>
            <a:pPr lvl="1"/>
            <a:r>
              <a:rPr lang="en-US" dirty="0" smtClean="0"/>
              <a:t>A measure of the total “amount” of light emitted by a source</a:t>
            </a:r>
          </a:p>
          <a:p>
            <a:r>
              <a:rPr lang="en-US" dirty="0" smtClean="0"/>
              <a:t>Luminance</a:t>
            </a:r>
          </a:p>
          <a:p>
            <a:pPr lvl="1"/>
            <a:r>
              <a:rPr lang="en-US" dirty="0" smtClean="0"/>
              <a:t>Think of it as “brightness;” it is the measure of how intense or bright a source of light is</a:t>
            </a:r>
          </a:p>
          <a:p>
            <a:r>
              <a:rPr lang="en-US" dirty="0" smtClean="0"/>
              <a:t>Foot-Candle</a:t>
            </a:r>
          </a:p>
          <a:p>
            <a:pPr lvl="1"/>
            <a:r>
              <a:rPr lang="en-US" dirty="0" smtClean="0"/>
              <a:t>A unit of measure of the intensity of light falling on a surface</a:t>
            </a:r>
          </a:p>
          <a:p>
            <a:pPr lvl="1"/>
            <a:r>
              <a:rPr lang="en-US" dirty="0" smtClean="0"/>
              <a:t>It is equivalent to the illumination produced by a source of one candle at a distance of one foot</a:t>
            </a:r>
          </a:p>
          <a:p>
            <a:pPr lvl="1"/>
            <a:endParaRPr lang="en-US" dirty="0" smtClean="0"/>
          </a:p>
          <a:p>
            <a:pPr lvl="1">
              <a:buNone/>
            </a:pP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229600" cy="1143000"/>
          </a:xfrm>
        </p:spPr>
        <p:txBody>
          <a:bodyPr/>
          <a:lstStyle/>
          <a:p>
            <a:r>
              <a:rPr lang="en-US" dirty="0" smtClean="0"/>
              <a:t>Basic Lighting Terms (continued)</a:t>
            </a:r>
            <a:endParaRPr lang="en-US" dirty="0"/>
          </a:p>
        </p:txBody>
      </p:sp>
      <p:sp>
        <p:nvSpPr>
          <p:cNvPr id="3" name="Content Placeholder 2"/>
          <p:cNvSpPr>
            <a:spLocks noGrp="1"/>
          </p:cNvSpPr>
          <p:nvPr>
            <p:ph sz="half" idx="2"/>
          </p:nvPr>
        </p:nvSpPr>
        <p:spPr>
          <a:xfrm>
            <a:off x="457200" y="1524000"/>
            <a:ext cx="4040188" cy="4602163"/>
          </a:xfrm>
        </p:spPr>
        <p:txBody>
          <a:bodyPr>
            <a:normAutofit/>
          </a:bodyPr>
          <a:lstStyle/>
          <a:p>
            <a:r>
              <a:rPr lang="en-US" b="1" dirty="0" smtClean="0"/>
              <a:t>Kelvin</a:t>
            </a:r>
            <a:r>
              <a:rPr lang="en-US" dirty="0" smtClean="0"/>
              <a:t> is a unit of measurement often used in  the measure of the color temperature of light sources.</a:t>
            </a:r>
          </a:p>
          <a:p>
            <a:r>
              <a:rPr lang="en-US" dirty="0" smtClean="0"/>
              <a:t>Correlated Color temperature (CCT) defines a color as the temperature degrees Kelvin that a “black body” source must reach in order to produce that same color. </a:t>
            </a:r>
          </a:p>
          <a:p>
            <a:pPr>
              <a:buNone/>
            </a:pPr>
            <a:endParaRPr lang="en-US" dirty="0"/>
          </a:p>
        </p:txBody>
      </p:sp>
      <p:pic>
        <p:nvPicPr>
          <p:cNvPr id="7" name="Content Placeholder 6" descr="cct images.jpg"/>
          <p:cNvPicPr>
            <a:picLocks noGrp="1" noChangeAspect="1"/>
          </p:cNvPicPr>
          <p:nvPr>
            <p:ph sz="quarter" idx="4"/>
          </p:nvPr>
        </p:nvPicPr>
        <p:blipFill>
          <a:blip r:embed="rId2" cstate="print"/>
          <a:stretch>
            <a:fillRect/>
          </a:stretch>
        </p:blipFill>
        <p:spPr>
          <a:xfrm>
            <a:off x="4800600" y="1295400"/>
            <a:ext cx="4038600" cy="5088634"/>
          </a:xfr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lstStyle/>
          <a:p>
            <a:pPr marL="514350" indent="-514350">
              <a:buFont typeface="+mj-lt"/>
              <a:buAutoNum type="alphaUcPeriod"/>
            </a:pPr>
            <a:r>
              <a:rPr lang="en-US" dirty="0" smtClean="0">
                <a:solidFill>
                  <a:srgbClr val="002060"/>
                </a:solidFill>
              </a:rPr>
              <a:t>Introduction</a:t>
            </a:r>
          </a:p>
          <a:p>
            <a:pPr marL="914400" lvl="1" indent="-514350">
              <a:buFont typeface="+mj-lt"/>
              <a:buAutoNum type="arabicPeriod"/>
            </a:pPr>
            <a:r>
              <a:rPr lang="en-US" dirty="0" smtClean="0">
                <a:solidFill>
                  <a:schemeClr val="accent1">
                    <a:lumMod val="40000"/>
                    <a:lumOff val="60000"/>
                  </a:schemeClr>
                </a:solidFill>
              </a:rPr>
              <a:t>Why do energy auditors need to understand the concepts of energy and building science</a:t>
            </a:r>
          </a:p>
          <a:p>
            <a:pPr marL="914400" lvl="1" indent="-514350">
              <a:buFont typeface="+mj-lt"/>
              <a:buAutoNum type="arabicPeriod"/>
            </a:pPr>
            <a:r>
              <a:rPr lang="en-US" dirty="0" smtClean="0">
                <a:solidFill>
                  <a:schemeClr val="accent1">
                    <a:lumMod val="40000"/>
                    <a:lumOff val="60000"/>
                  </a:schemeClr>
                </a:solidFill>
              </a:rPr>
              <a:t>Critical terms for understanding and measuring environmental conditions and building energy use</a:t>
            </a:r>
          </a:p>
          <a:p>
            <a:pPr marL="914400" lvl="1" indent="-514350">
              <a:buFont typeface="+mj-lt"/>
              <a:buAutoNum type="arabicPeriod"/>
            </a:pPr>
            <a:r>
              <a:rPr lang="en-US" dirty="0" smtClean="0">
                <a:solidFill>
                  <a:srgbClr val="FF0000"/>
                </a:solidFill>
              </a:rPr>
              <a:t>Tools used for measuring </a:t>
            </a:r>
            <a:r>
              <a:rPr lang="en-US" dirty="0" smtClean="0">
                <a:solidFill>
                  <a:srgbClr val="FF0000"/>
                </a:solidFill>
              </a:rPr>
              <a:t>heat and light</a:t>
            </a:r>
            <a:endParaRPr lang="en-US" dirty="0">
              <a:solidFill>
                <a:srgbClr val="FF0000"/>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for Measuring</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Heat</a:t>
            </a:r>
          </a:p>
          <a:p>
            <a:pPr lvl="1"/>
            <a:r>
              <a:rPr lang="en-US" dirty="0" smtClean="0"/>
              <a:t>Thermometers (use heat sensitive liquid)</a:t>
            </a:r>
          </a:p>
          <a:p>
            <a:pPr lvl="1"/>
            <a:r>
              <a:rPr lang="en-US" dirty="0" smtClean="0"/>
              <a:t>Temperature sensors (electronic, wireless)</a:t>
            </a:r>
          </a:p>
          <a:p>
            <a:r>
              <a:rPr lang="en-US" dirty="0" smtClean="0"/>
              <a:t>Light</a:t>
            </a:r>
          </a:p>
          <a:p>
            <a:pPr lvl="1"/>
            <a:r>
              <a:rPr lang="en-US" dirty="0" smtClean="0"/>
              <a:t>Light meters: handheld device that provides light level readings</a:t>
            </a:r>
          </a:p>
          <a:p>
            <a:pPr lvl="1"/>
            <a:r>
              <a:rPr lang="en-US" dirty="0" smtClean="0"/>
              <a:t> </a:t>
            </a:r>
            <a:r>
              <a:rPr lang="en-US" dirty="0" err="1" smtClean="0"/>
              <a:t>Optometer</a:t>
            </a:r>
            <a:r>
              <a:rPr lang="en-US" dirty="0" smtClean="0"/>
              <a:t>: a light meter with added sophistication able to measure single and multiple pulse or strobe light activity</a:t>
            </a:r>
          </a:p>
          <a:p>
            <a:pPr lvl="1"/>
            <a:r>
              <a:rPr lang="en-US" dirty="0" smtClean="0"/>
              <a:t>Photometer/Radiometer: handheld instrument that does what the light meter and </a:t>
            </a:r>
            <a:r>
              <a:rPr lang="en-US" dirty="0" err="1" smtClean="0"/>
              <a:t>optometer</a:t>
            </a:r>
            <a:r>
              <a:rPr lang="en-US" dirty="0" smtClean="0"/>
              <a:t> do, that is also able to operate and display four different levels of light at the same time including radiation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lstStyle/>
          <a:p>
            <a:pPr marL="514350" indent="-514350">
              <a:buFont typeface="+mj-lt"/>
              <a:buAutoNum type="alphaUcPeriod"/>
            </a:pPr>
            <a:r>
              <a:rPr lang="en-US" dirty="0" smtClean="0">
                <a:solidFill>
                  <a:srgbClr val="002060"/>
                </a:solidFill>
              </a:rPr>
              <a:t>Introduction</a:t>
            </a:r>
          </a:p>
          <a:p>
            <a:pPr marL="914400" lvl="1" indent="-514350">
              <a:buFont typeface="+mj-lt"/>
              <a:buAutoNum type="arabicPeriod"/>
            </a:pPr>
            <a:r>
              <a:rPr lang="en-US" dirty="0" smtClean="0">
                <a:solidFill>
                  <a:srgbClr val="FF0000"/>
                </a:solidFill>
              </a:rPr>
              <a:t>Why do energy auditors need to understand the concepts of energy and building science</a:t>
            </a:r>
          </a:p>
          <a:p>
            <a:pPr marL="914400" lvl="1" indent="-514350">
              <a:buFont typeface="+mj-lt"/>
              <a:buAutoNum type="arabicPeriod"/>
            </a:pPr>
            <a:r>
              <a:rPr lang="en-US" dirty="0" smtClean="0">
                <a:solidFill>
                  <a:schemeClr val="accent1">
                    <a:lumMod val="40000"/>
                    <a:lumOff val="60000"/>
                  </a:schemeClr>
                </a:solidFill>
              </a:rPr>
              <a:t>Critical terms for understanding and measuring environmental conditions and building energy use</a:t>
            </a:r>
          </a:p>
          <a:p>
            <a:pPr marL="914400" lvl="1" indent="-514350">
              <a:buFont typeface="+mj-lt"/>
              <a:buAutoNum type="arabicPeriod"/>
            </a:pPr>
            <a:r>
              <a:rPr lang="en-US" dirty="0" smtClean="0">
                <a:solidFill>
                  <a:schemeClr val="accent1">
                    <a:lumMod val="40000"/>
                    <a:lumOff val="60000"/>
                  </a:schemeClr>
                </a:solidFill>
              </a:rPr>
              <a:t>Tools used for measuring </a:t>
            </a:r>
            <a:r>
              <a:rPr lang="en-US" dirty="0" smtClean="0">
                <a:solidFill>
                  <a:schemeClr val="accent1">
                    <a:lumMod val="40000"/>
                    <a:lumOff val="60000"/>
                  </a:schemeClr>
                </a:solidFill>
              </a:rPr>
              <a:t>heat and light</a:t>
            </a:r>
            <a:endParaRPr lang="en-US" dirty="0">
              <a:solidFill>
                <a:schemeClr val="accent1">
                  <a:lumMod val="40000"/>
                  <a:lumOff val="60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lstStyle/>
          <a:p>
            <a:pPr marL="971550" lvl="1" indent="-514350">
              <a:buFont typeface="+mj-lt"/>
              <a:buAutoNum type="arabicPeriod"/>
            </a:pPr>
            <a:r>
              <a:rPr lang="en-US" dirty="0" smtClean="0">
                <a:solidFill>
                  <a:srgbClr val="002060"/>
                </a:solidFill>
              </a:rPr>
              <a:t>Why energy auditors need to understand the concepts of energy and building science</a:t>
            </a:r>
          </a:p>
          <a:p>
            <a:pPr lvl="2"/>
            <a:r>
              <a:rPr lang="en-US" dirty="0" smtClean="0">
                <a:solidFill>
                  <a:srgbClr val="002060"/>
                </a:solidFill>
              </a:rPr>
              <a:t>Variability of indoor environment characteristics such as light, temperature and humidity are variable</a:t>
            </a:r>
          </a:p>
          <a:p>
            <a:pPr lvl="2"/>
            <a:r>
              <a:rPr lang="en-US" dirty="0" smtClean="0">
                <a:solidFill>
                  <a:srgbClr val="002060"/>
                </a:solidFill>
              </a:rPr>
              <a:t>Energy consumption by the systems that control indoor environmental conditions</a:t>
            </a:r>
          </a:p>
          <a:p>
            <a:pPr lvl="2"/>
            <a:r>
              <a:rPr lang="en-US" dirty="0" smtClean="0">
                <a:solidFill>
                  <a:srgbClr val="002060"/>
                </a:solidFill>
              </a:rPr>
              <a:t>Slight changes in indoor environments can change energy consumption without affecting occupant comfort or productivity</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Building Science?</a:t>
            </a:r>
            <a:endParaRPr lang="en-US" dirty="0"/>
          </a:p>
        </p:txBody>
      </p:sp>
      <p:sp>
        <p:nvSpPr>
          <p:cNvPr id="3" name="Content Placeholder 2"/>
          <p:cNvSpPr>
            <a:spLocks noGrp="1"/>
          </p:cNvSpPr>
          <p:nvPr>
            <p:ph idx="1"/>
          </p:nvPr>
        </p:nvSpPr>
        <p:spPr>
          <a:xfrm>
            <a:off x="457200" y="1295400"/>
            <a:ext cx="8229600" cy="4830763"/>
          </a:xfrm>
        </p:spPr>
        <p:txBody>
          <a:bodyPr>
            <a:normAutofit fontScale="92500" lnSpcReduction="10000"/>
          </a:bodyPr>
          <a:lstStyle/>
          <a:p>
            <a:r>
              <a:rPr lang="en-US" dirty="0" smtClean="0"/>
              <a:t>Building science is the study of how buildings </a:t>
            </a:r>
            <a:r>
              <a:rPr lang="en-US" i="1" dirty="0" smtClean="0"/>
              <a:t>resist</a:t>
            </a:r>
            <a:r>
              <a:rPr lang="en-US" dirty="0" smtClean="0"/>
              <a:t> environmental forces, such as rain, solar gain, wind, earthquakes</a:t>
            </a:r>
          </a:p>
          <a:p>
            <a:r>
              <a:rPr lang="en-US" dirty="0" smtClean="0"/>
              <a:t>It’s about how the building is built to protect the occupants from the elements; what materials were used, how the building is situated</a:t>
            </a:r>
          </a:p>
          <a:p>
            <a:r>
              <a:rPr lang="en-US" dirty="0" smtClean="0"/>
              <a:t>It’s the study of how a building’s systems create interior comfort</a:t>
            </a:r>
          </a:p>
          <a:p>
            <a:r>
              <a:rPr lang="en-US" dirty="0" smtClean="0"/>
              <a:t>It’s the study of how can the building be made to operate efficiently </a:t>
            </a:r>
          </a:p>
          <a:p>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31838"/>
          </a:xfrm>
        </p:spPr>
        <p:txBody>
          <a:bodyPr>
            <a:normAutofit fontScale="90000"/>
          </a:bodyPr>
          <a:lstStyle/>
          <a:p>
            <a:r>
              <a:rPr lang="en-US" dirty="0" smtClean="0"/>
              <a:t>Building Science</a:t>
            </a:r>
            <a:endParaRPr lang="en-US" dirty="0"/>
          </a:p>
        </p:txBody>
      </p:sp>
      <p:sp>
        <p:nvSpPr>
          <p:cNvPr id="3" name="Content Placeholder 2"/>
          <p:cNvSpPr>
            <a:spLocks noGrp="1"/>
          </p:cNvSpPr>
          <p:nvPr>
            <p:ph sz="half" idx="1"/>
          </p:nvPr>
        </p:nvSpPr>
        <p:spPr>
          <a:xfrm>
            <a:off x="228600" y="1447800"/>
            <a:ext cx="4724400" cy="4678363"/>
          </a:xfrm>
        </p:spPr>
        <p:txBody>
          <a:bodyPr/>
          <a:lstStyle/>
          <a:p>
            <a:pPr>
              <a:buNone/>
            </a:pPr>
            <a:r>
              <a:rPr lang="en-US" dirty="0" smtClean="0"/>
              <a:t>	When you take the fundamentals of what a building is (foundations, walls, roofs, etc.) </a:t>
            </a:r>
            <a:r>
              <a:rPr lang="en-US" b="1" dirty="0" smtClean="0"/>
              <a:t>and combine </a:t>
            </a:r>
            <a:r>
              <a:rPr lang="en-US" dirty="0" smtClean="0"/>
              <a:t>that knowledge</a:t>
            </a:r>
            <a:r>
              <a:rPr lang="en-US" b="1" dirty="0" smtClean="0"/>
              <a:t> </a:t>
            </a:r>
            <a:r>
              <a:rPr lang="en-US" dirty="0" smtClean="0"/>
              <a:t>with an understanding of building systems, materials, and climate, you are engaging in </a:t>
            </a:r>
            <a:r>
              <a:rPr lang="en-US" b="1" dirty="0" smtClean="0"/>
              <a:t>building science. </a:t>
            </a:r>
          </a:p>
          <a:p>
            <a:pPr>
              <a:buNone/>
            </a:pPr>
            <a:endParaRPr lang="en-US" dirty="0" smtClean="0"/>
          </a:p>
          <a:p>
            <a:pPr>
              <a:buNone/>
            </a:pPr>
            <a:endParaRPr lang="en-US" dirty="0"/>
          </a:p>
        </p:txBody>
      </p:sp>
      <p:pic>
        <p:nvPicPr>
          <p:cNvPr id="7" name="Content Placeholder 3" descr="eng 52 1.jpg"/>
          <p:cNvPicPr>
            <a:picLocks noGrp="1" noChangeAspect="1"/>
          </p:cNvPicPr>
          <p:nvPr>
            <p:ph sz="half" idx="2"/>
          </p:nvPr>
        </p:nvPicPr>
        <p:blipFill>
          <a:blip r:embed="rId3" cstate="print"/>
          <a:stretch>
            <a:fillRect/>
          </a:stretch>
        </p:blipFill>
        <p:spPr>
          <a:xfrm>
            <a:off x="5181599" y="1600200"/>
            <a:ext cx="3487295" cy="2552700"/>
          </a:xfrm>
        </p:spPr>
      </p:pic>
      <p:sp>
        <p:nvSpPr>
          <p:cNvPr id="8" name="TextBox 7"/>
          <p:cNvSpPr txBox="1"/>
          <p:nvPr/>
        </p:nvSpPr>
        <p:spPr>
          <a:xfrm>
            <a:off x="5181600" y="4191000"/>
            <a:ext cx="3276600" cy="1200329"/>
          </a:xfrm>
          <a:prstGeom prst="rect">
            <a:avLst/>
          </a:prstGeom>
          <a:noFill/>
        </p:spPr>
        <p:txBody>
          <a:bodyPr wrap="square" rtlCol="0">
            <a:spAutoFit/>
          </a:bodyPr>
          <a:lstStyle/>
          <a:p>
            <a:r>
              <a:rPr lang="en-US" dirty="0" smtClean="0"/>
              <a:t>Building science studies </a:t>
            </a:r>
            <a:r>
              <a:rPr lang="en-US" b="1" u="sng" dirty="0" smtClean="0"/>
              <a:t>how</a:t>
            </a:r>
            <a:r>
              <a:rPr lang="en-US" dirty="0" smtClean="0"/>
              <a:t> heat, air, and vapor flows interact with building enclosure layers.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Take Away</a:t>
            </a:r>
            <a:endParaRPr lang="en-US" dirty="0"/>
          </a:p>
        </p:txBody>
      </p:sp>
      <p:sp>
        <p:nvSpPr>
          <p:cNvPr id="5" name="Content Placeholder 4"/>
          <p:cNvSpPr>
            <a:spLocks noGrp="1"/>
          </p:cNvSpPr>
          <p:nvPr>
            <p:ph idx="1"/>
          </p:nvPr>
        </p:nvSpPr>
        <p:spPr>
          <a:xfrm>
            <a:off x="457200" y="1295400"/>
            <a:ext cx="8229600" cy="4830763"/>
          </a:xfrm>
        </p:spPr>
        <p:txBody>
          <a:bodyPr>
            <a:normAutofit fontScale="92500" lnSpcReduction="20000"/>
          </a:bodyPr>
          <a:lstStyle/>
          <a:p>
            <a:r>
              <a:rPr lang="en-US" dirty="0" smtClean="0"/>
              <a:t>Building Science matters because it is directly linked to the work energy auditors do, and that is: </a:t>
            </a:r>
          </a:p>
          <a:p>
            <a:pPr lvl="1"/>
            <a:r>
              <a:rPr lang="en-US" dirty="0" smtClean="0"/>
              <a:t>Inspect, survey and analyze energy flows for the purposes of identifying energy conservation opportunities in a building</a:t>
            </a:r>
          </a:p>
          <a:p>
            <a:pPr lvl="1"/>
            <a:r>
              <a:rPr lang="en-US" dirty="0" smtClean="0"/>
              <a:t>The audit is a </a:t>
            </a:r>
            <a:r>
              <a:rPr lang="en-US" b="1" dirty="0" smtClean="0"/>
              <a:t>standard process </a:t>
            </a:r>
            <a:r>
              <a:rPr lang="en-US" dirty="0" smtClean="0"/>
              <a:t>to reduce the amount of energy input into the system without negatively affecting the output(s)</a:t>
            </a:r>
          </a:p>
          <a:p>
            <a:r>
              <a:rPr lang="en-US" dirty="0" smtClean="0"/>
              <a:t>We cannot make recommendations for improvements without understanding the Building Science: how the elements, like heat, air, and water vapor interact with the building itself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normAutofit/>
          </a:bodyPr>
          <a:lstStyle/>
          <a:p>
            <a:r>
              <a:rPr lang="en-US" dirty="0" smtClean="0"/>
              <a:t>For example: </a:t>
            </a:r>
            <a:endParaRPr lang="en-US" dirty="0"/>
          </a:p>
        </p:txBody>
      </p:sp>
      <p:sp>
        <p:nvSpPr>
          <p:cNvPr id="3" name="Content Placeholder 2"/>
          <p:cNvSpPr>
            <a:spLocks noGrp="1"/>
          </p:cNvSpPr>
          <p:nvPr>
            <p:ph sz="half" idx="1"/>
          </p:nvPr>
        </p:nvSpPr>
        <p:spPr>
          <a:xfrm>
            <a:off x="609600" y="1295400"/>
            <a:ext cx="4038600" cy="3124200"/>
          </a:xfrm>
        </p:spPr>
        <p:txBody>
          <a:bodyPr>
            <a:normAutofit fontScale="70000" lnSpcReduction="20000"/>
          </a:bodyPr>
          <a:lstStyle/>
          <a:p>
            <a:r>
              <a:rPr lang="en-US" dirty="0" smtClean="0"/>
              <a:t>During an audit you learn from the building superintendent that:</a:t>
            </a:r>
          </a:p>
          <a:p>
            <a:pPr lvl="1"/>
            <a:r>
              <a:rPr lang="en-US" dirty="0" smtClean="0"/>
              <a:t>Occupants complain a lot when it’s too cold or too hot outside</a:t>
            </a:r>
          </a:p>
          <a:p>
            <a:pPr lvl="1"/>
            <a:r>
              <a:rPr lang="en-US" dirty="0" smtClean="0"/>
              <a:t>Managers complain of reduced productivity of workers due to uncomfortable temperature conditions</a:t>
            </a:r>
          </a:p>
          <a:p>
            <a:pPr lvl="1"/>
            <a:r>
              <a:rPr lang="en-US" dirty="0" smtClean="0"/>
              <a:t>Some have complained of indoor air quality issues because of the presence of mold and mildew</a:t>
            </a:r>
          </a:p>
          <a:p>
            <a:pPr lvl="1"/>
            <a:r>
              <a:rPr lang="en-US" dirty="0" smtClean="0"/>
              <a:t>Business owner complains of high utility bills</a:t>
            </a:r>
          </a:p>
          <a:p>
            <a:pPr lvl="1"/>
            <a:endParaRPr lang="en-US" dirty="0" smtClean="0"/>
          </a:p>
          <a:p>
            <a:pPr lvl="1"/>
            <a:endParaRPr lang="en-US" dirty="0"/>
          </a:p>
        </p:txBody>
      </p:sp>
      <p:sp>
        <p:nvSpPr>
          <p:cNvPr id="4" name="Content Placeholder 3"/>
          <p:cNvSpPr>
            <a:spLocks noGrp="1"/>
          </p:cNvSpPr>
          <p:nvPr>
            <p:ph sz="half" idx="2"/>
          </p:nvPr>
        </p:nvSpPr>
        <p:spPr>
          <a:xfrm>
            <a:off x="4800600" y="1219200"/>
            <a:ext cx="4038600" cy="5334000"/>
          </a:xfrm>
        </p:spPr>
        <p:txBody>
          <a:bodyPr>
            <a:normAutofit fontScale="70000" lnSpcReduction="20000"/>
          </a:bodyPr>
          <a:lstStyle/>
          <a:p>
            <a:r>
              <a:rPr lang="en-US" dirty="0" smtClean="0"/>
              <a:t>Based on what you know about the building, its location, and the area’s climate, you begin to formulate reasons for why the complaints are happening.  Possible reasons include:</a:t>
            </a:r>
          </a:p>
          <a:p>
            <a:pPr lvl="1"/>
            <a:r>
              <a:rPr lang="en-US" dirty="0" smtClean="0"/>
              <a:t> Little or no insulation in the roof or walls</a:t>
            </a:r>
          </a:p>
          <a:p>
            <a:pPr lvl="1"/>
            <a:r>
              <a:rPr lang="en-US" dirty="0" smtClean="0"/>
              <a:t>Cracks in the exterior walls of the building and around the frames of window allow drafts. The unconditioned air and moisture get in and condensation cause mold and mildew</a:t>
            </a:r>
          </a:p>
          <a:p>
            <a:pPr lvl="1"/>
            <a:r>
              <a:rPr lang="en-US" dirty="0" smtClean="0"/>
              <a:t>Too much sun on a wall that has a lot of windows increases the temperature in the building and the HVAC can’t cool the building</a:t>
            </a:r>
          </a:p>
          <a:p>
            <a:pPr lvl="1"/>
            <a:r>
              <a:rPr lang="en-US" dirty="0" smtClean="0"/>
              <a:t>Wasted energy flows out of the building and the owner pays for it </a:t>
            </a:r>
            <a:endParaRPr lang="en-US" dirty="0"/>
          </a:p>
        </p:txBody>
      </p:sp>
      <p:sp>
        <p:nvSpPr>
          <p:cNvPr id="6" name="Content Placeholder 2"/>
          <p:cNvSpPr txBox="1">
            <a:spLocks/>
          </p:cNvSpPr>
          <p:nvPr/>
        </p:nvSpPr>
        <p:spPr>
          <a:xfrm>
            <a:off x="838200" y="4419600"/>
            <a:ext cx="4038600" cy="1905000"/>
          </a:xfrm>
          <a:prstGeom prst="rect">
            <a:avLst/>
          </a:prstGeom>
        </p:spPr>
        <p:txBody>
          <a:bodyPr vert="horz" lIns="91440" tIns="45720" rIns="91440" bIns="45720" rtlCol="0">
            <a:normAutofit fontScale="92500"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800" noProof="0" dirty="0" smtClean="0"/>
              <a:t>Next steps: Conduct the energy audit with a view to reduce energy usage costs and to improve occupant comfort.</a:t>
            </a: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2955</TotalTime>
  <Words>3468</Words>
  <Application>Microsoft Office PowerPoint</Application>
  <PresentationFormat>On-screen Show (4:3)</PresentationFormat>
  <Paragraphs>307</Paragraphs>
  <Slides>36</Slides>
  <Notes>23</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Introduction to Energy and  Building Science  Fundamentals  Course No. ENRG 52 </vt:lpstr>
      <vt:lpstr>Slide 2</vt:lpstr>
      <vt:lpstr>Slide 3</vt:lpstr>
      <vt:lpstr>Slide 4</vt:lpstr>
      <vt:lpstr>Slide 5</vt:lpstr>
      <vt:lpstr>What is Building Science?</vt:lpstr>
      <vt:lpstr>Building Science</vt:lpstr>
      <vt:lpstr>The Take Away</vt:lpstr>
      <vt:lpstr>For example: </vt:lpstr>
      <vt:lpstr>Understanding Wasted Energy</vt:lpstr>
      <vt:lpstr>Energy Audits</vt:lpstr>
      <vt:lpstr>Energy Audits by Building Type</vt:lpstr>
      <vt:lpstr>Residential Energy Audits</vt:lpstr>
      <vt:lpstr>4 Degrees of Non-Residential Audits</vt:lpstr>
      <vt:lpstr>Main Points of the Energy Audit Process</vt:lpstr>
      <vt:lpstr>Slide 16</vt:lpstr>
      <vt:lpstr>Basic Units in Electricity</vt:lpstr>
      <vt:lpstr>Voltage</vt:lpstr>
      <vt:lpstr>Using a Voltmeter</vt:lpstr>
      <vt:lpstr>Amperage</vt:lpstr>
      <vt:lpstr>Using a Multimeter</vt:lpstr>
      <vt:lpstr>A Simple Circuit</vt:lpstr>
      <vt:lpstr>Resistance</vt:lpstr>
      <vt:lpstr>Safety or Service Factor</vt:lpstr>
      <vt:lpstr>True Power</vt:lpstr>
      <vt:lpstr>Power Factor</vt:lpstr>
      <vt:lpstr>Power Factor</vt:lpstr>
      <vt:lpstr>Power Factor (Continued)</vt:lpstr>
      <vt:lpstr>The Power Factor Latte Analogy</vt:lpstr>
      <vt:lpstr>Units of Energy</vt:lpstr>
      <vt:lpstr>Units of Energy</vt:lpstr>
      <vt:lpstr>Temperature</vt:lpstr>
      <vt:lpstr>Basic Lighting Terms</vt:lpstr>
      <vt:lpstr>Basic Lighting Terms (continued)</vt:lpstr>
      <vt:lpstr>Slide 35</vt:lpstr>
      <vt:lpstr>Tools for Measuring</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 and Building Science</dc:title>
  <dc:creator>irinak</dc:creator>
  <cp:lastModifiedBy>irinak</cp:lastModifiedBy>
  <cp:revision>317</cp:revision>
  <dcterms:created xsi:type="dcterms:W3CDTF">2013-04-23T15:56:05Z</dcterms:created>
  <dcterms:modified xsi:type="dcterms:W3CDTF">2013-06-23T19:26:58Z</dcterms:modified>
</cp:coreProperties>
</file>