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1"/>
  </p:notesMasterIdLst>
  <p:handoutMasterIdLst>
    <p:handoutMasterId r:id="rId102"/>
  </p:handoutMasterIdLst>
  <p:sldIdLst>
    <p:sldId id="256" r:id="rId2"/>
    <p:sldId id="455" r:id="rId3"/>
    <p:sldId id="472" r:id="rId4"/>
    <p:sldId id="336" r:id="rId5"/>
    <p:sldId id="337" r:id="rId6"/>
    <p:sldId id="338" r:id="rId7"/>
    <p:sldId id="339" r:id="rId8"/>
    <p:sldId id="340" r:id="rId9"/>
    <p:sldId id="341" r:id="rId10"/>
    <p:sldId id="344" r:id="rId11"/>
    <p:sldId id="343" r:id="rId12"/>
    <p:sldId id="345" r:id="rId13"/>
    <p:sldId id="342" r:id="rId14"/>
    <p:sldId id="346" r:id="rId15"/>
    <p:sldId id="473" r:id="rId16"/>
    <p:sldId id="347" r:id="rId17"/>
    <p:sldId id="474" r:id="rId18"/>
    <p:sldId id="355" r:id="rId19"/>
    <p:sldId id="349" r:id="rId20"/>
    <p:sldId id="356" r:id="rId21"/>
    <p:sldId id="357" r:id="rId22"/>
    <p:sldId id="358" r:id="rId23"/>
    <p:sldId id="360" r:id="rId24"/>
    <p:sldId id="361" r:id="rId25"/>
    <p:sldId id="363" r:id="rId26"/>
    <p:sldId id="359" r:id="rId27"/>
    <p:sldId id="354" r:id="rId28"/>
    <p:sldId id="365" r:id="rId29"/>
    <p:sldId id="364" r:id="rId30"/>
    <p:sldId id="367" r:id="rId31"/>
    <p:sldId id="368" r:id="rId32"/>
    <p:sldId id="369" r:id="rId33"/>
    <p:sldId id="370" r:id="rId34"/>
    <p:sldId id="372" r:id="rId35"/>
    <p:sldId id="373" r:id="rId36"/>
    <p:sldId id="374" r:id="rId37"/>
    <p:sldId id="375" r:id="rId38"/>
    <p:sldId id="371" r:id="rId39"/>
    <p:sldId id="377" r:id="rId40"/>
    <p:sldId id="378" r:id="rId41"/>
    <p:sldId id="380" r:id="rId42"/>
    <p:sldId id="475" r:id="rId43"/>
    <p:sldId id="381" r:id="rId44"/>
    <p:sldId id="382" r:id="rId45"/>
    <p:sldId id="395" r:id="rId46"/>
    <p:sldId id="396" r:id="rId47"/>
    <p:sldId id="397" r:id="rId48"/>
    <p:sldId id="398" r:id="rId49"/>
    <p:sldId id="399" r:id="rId50"/>
    <p:sldId id="400" r:id="rId51"/>
    <p:sldId id="401" r:id="rId52"/>
    <p:sldId id="383" r:id="rId53"/>
    <p:sldId id="386" r:id="rId54"/>
    <p:sldId id="476" r:id="rId55"/>
    <p:sldId id="387" r:id="rId56"/>
    <p:sldId id="389" r:id="rId57"/>
    <p:sldId id="390" r:id="rId58"/>
    <p:sldId id="391" r:id="rId59"/>
    <p:sldId id="392" r:id="rId60"/>
    <p:sldId id="393" r:id="rId61"/>
    <p:sldId id="394" r:id="rId62"/>
    <p:sldId id="402" r:id="rId63"/>
    <p:sldId id="403" r:id="rId64"/>
    <p:sldId id="404" r:id="rId65"/>
    <p:sldId id="405" r:id="rId66"/>
    <p:sldId id="406" r:id="rId67"/>
    <p:sldId id="407" r:id="rId68"/>
    <p:sldId id="408" r:id="rId69"/>
    <p:sldId id="409" r:id="rId70"/>
    <p:sldId id="410" r:id="rId71"/>
    <p:sldId id="411" r:id="rId72"/>
    <p:sldId id="412" r:id="rId73"/>
    <p:sldId id="413" r:id="rId74"/>
    <p:sldId id="414" r:id="rId75"/>
    <p:sldId id="417" r:id="rId76"/>
    <p:sldId id="415" r:id="rId77"/>
    <p:sldId id="416" r:id="rId78"/>
    <p:sldId id="418" r:id="rId79"/>
    <p:sldId id="419" r:id="rId80"/>
    <p:sldId id="420" r:id="rId81"/>
    <p:sldId id="421" r:id="rId82"/>
    <p:sldId id="422" r:id="rId83"/>
    <p:sldId id="423" r:id="rId84"/>
    <p:sldId id="424" r:id="rId85"/>
    <p:sldId id="477" r:id="rId86"/>
    <p:sldId id="426" r:id="rId87"/>
    <p:sldId id="427" r:id="rId88"/>
    <p:sldId id="428" r:id="rId89"/>
    <p:sldId id="429" r:id="rId90"/>
    <p:sldId id="430" r:id="rId91"/>
    <p:sldId id="431" r:id="rId92"/>
    <p:sldId id="432" r:id="rId93"/>
    <p:sldId id="433" r:id="rId94"/>
    <p:sldId id="434" r:id="rId95"/>
    <p:sldId id="435" r:id="rId96"/>
    <p:sldId id="436" r:id="rId97"/>
    <p:sldId id="437" r:id="rId98"/>
    <p:sldId id="438" r:id="rId99"/>
    <p:sldId id="439" r:id="rId10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76255" autoAdjust="0"/>
  </p:normalViewPr>
  <p:slideViewPr>
    <p:cSldViewPr>
      <p:cViewPr varScale="1">
        <p:scale>
          <a:sx n="54" d="100"/>
          <a:sy n="54" d="100"/>
        </p:scale>
        <p:origin x="-102" y="-10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108" y="-93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FFC204-3767-47F9-BD2E-4987CD5E971B}" type="datetimeFigureOut">
              <a:rPr lang="en-US" smtClean="0"/>
              <a:pPr/>
              <a:t>6/23/2013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91A2B7-9532-4835-BAD0-6A7ED4489D2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A8387-AE19-4E21-8B5B-AA082DA63244}" type="datetimeFigureOut">
              <a:rPr lang="en-US" smtClean="0"/>
              <a:pPr/>
              <a:t>6/23/2013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C16E2-6E21-4D3B-BE6B-0CF98AFF92A8}" type="slidenum">
              <a:rPr lang="en-US" smtClean="0"/>
              <a:pPr/>
              <a:t>‹#›</a:t>
            </a:fld>
            <a:endParaRPr lang="en-US"/>
          </a:p>
        </p:txBody>
      </p:sp>
    </p:spTree>
    <p:extLst>
      <p:ext uri="{BB962C8B-B14F-4D97-AF65-F5344CB8AC3E}">
        <p14:creationId xmlns:p14="http://schemas.microsoft.com/office/powerpoint/2010/main" xmlns="" val="24095898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 of state = phase changes</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53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218EC03-CD5E-4EFF-AB99-DBE196892FAF}" type="slidenum">
              <a:rPr lang="en-US" smtClean="0"/>
              <a:pPr>
                <a:defRPr/>
              </a:pPr>
              <a:t>56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6496C6E9-8CC8-4DD2-A70C-694F78F8A88D}" type="slidenum">
              <a:rPr lang="en-US" smtClean="0"/>
              <a:pPr>
                <a:defRPr/>
              </a:pPr>
              <a:t>57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0C93BE6-A79F-498F-BF1C-1E6CC9CC4F81}" type="slidenum">
              <a:rPr lang="en-US" smtClean="0"/>
              <a:pPr>
                <a:defRPr/>
              </a:pPr>
              <a:t>58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22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7EE3E0-2E0E-41E6-AA34-F2FD7F6317F9}" type="slidenum">
              <a:rPr lang="en-US" smtClean="0"/>
              <a:pPr fontAlgn="base">
                <a:spcBef>
                  <a:spcPct val="0"/>
                </a:spcBef>
                <a:spcAft>
                  <a:spcPct val="0"/>
                </a:spcAft>
                <a:defRPr/>
              </a:pPr>
              <a:t>59</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3006BEA-E93D-4A5A-AB95-C3396E800C36}" type="slidenum">
              <a:rPr lang="en-US" smtClean="0"/>
              <a:pPr>
                <a:defRPr/>
              </a:pPr>
              <a:t>60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1CFADD2-4919-442B-A362-DE7EA404F423}" type="slidenum">
              <a:rPr lang="en-US" smtClean="0"/>
              <a:pPr>
                <a:defRPr/>
              </a:pPr>
              <a:t>61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terms of gage pressure, vacuum is pressure “below” the local ambient atmospheric pressure. i.e. the local atmospheric pressure is taken as the zero reference point. It is generally described as a positive number, e.g. “a vacuum of 20 in.H2O,” or “a vacuum of 37 </a:t>
            </a:r>
            <a:r>
              <a:rPr lang="en-US" dirty="0" err="1" smtClean="0"/>
              <a:t>torr</a:t>
            </a:r>
            <a:r>
              <a:rPr lang="en-US" dirty="0" smtClean="0"/>
              <a:t>,” even though it is technically pressure below zero. That is because one side of the zero of the gages is marked as vacuum, not as negative numbers. As for the other side of zero, that side of zero is marked as something similar to pressure and again you would use a positive number for that value above zero. The maximum value of gage pressure vacuum is equivalent to the absolute pressure of the local atmospheric pressure. Therefore, if the value of the absolute pressure of the local atmospheric pressure is 750 </a:t>
            </a:r>
            <a:r>
              <a:rPr lang="en-US" dirty="0" err="1" smtClean="0"/>
              <a:t>torr</a:t>
            </a:r>
            <a:r>
              <a:rPr lang="en-US" dirty="0" smtClean="0"/>
              <a:t>, the maximum theoretical value for gage pressure vacuum is 750 </a:t>
            </a:r>
            <a:r>
              <a:rPr lang="en-US" dirty="0" err="1" smtClean="0"/>
              <a:t>torr</a:t>
            </a:r>
            <a:r>
              <a:rPr lang="en-US" dirty="0" smtClean="0"/>
              <a:t>.</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75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VACUUM</a:t>
            </a:r>
            <a:r>
              <a:rPr lang="en-US" baseline="0" dirty="0" smtClean="0"/>
              <a:t> PUMPING METHODS -- CHART</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77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Specific Humidity</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example</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Where </a:t>
            </a:r>
          </a:p>
          <a:p>
            <a:r>
              <a:rPr lang="en-US" dirty="0" smtClean="0"/>
              <a:t>I = electric current through</a:t>
            </a:r>
            <a:r>
              <a:rPr lang="en-US" baseline="0" dirty="0" smtClean="0"/>
              <a:t> a conductor</a:t>
            </a:r>
            <a:endParaRPr lang="en-US" dirty="0" smtClean="0"/>
          </a:p>
          <a:p>
            <a:r>
              <a:rPr lang="en-US" dirty="0" smtClean="0"/>
              <a:t>V = Voltage</a:t>
            </a:r>
            <a:r>
              <a:rPr lang="en-US" baseline="0" dirty="0" smtClean="0"/>
              <a:t> </a:t>
            </a:r>
          </a:p>
          <a:p>
            <a:r>
              <a:rPr lang="en-US" dirty="0" smtClean="0"/>
              <a:t>R = resistance</a:t>
            </a:r>
          </a:p>
        </p:txBody>
      </p:sp>
      <p:sp>
        <p:nvSpPr>
          <p:cNvPr id="4" name="Slide Number Placeholder 3"/>
          <p:cNvSpPr>
            <a:spLocks noGrp="1"/>
          </p:cNvSpPr>
          <p:nvPr>
            <p:ph type="sldNum" sz="quarter" idx="10"/>
          </p:nvPr>
        </p:nvSpPr>
        <p:spPr/>
        <p:txBody>
          <a:bodyPr/>
          <a:lstStyle/>
          <a:p>
            <a:fld id="{9A1C16E2-6E21-4D3B-BE6B-0CF98AFF92A8}" type="slidenum">
              <a:rPr lang="en-US" smtClean="0"/>
              <a:pPr/>
              <a:t>19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Verdana" pitchFamily="34" charset="0"/>
                <a:cs typeface="Arial" pitchFamily="34" charset="0"/>
              </a:rPr>
              <a:t>Example: Water flows through a garden hose, and someone steps on the hose. The greater the pressure placed on the hose, the greater the hose restriction and the less water flows.</a:t>
            </a:r>
            <a:endParaRPr lang="en-US" sz="12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lvl1pPr>
              <a:defRPr/>
            </a:lvl1pPr>
          </a:lstStyle>
          <a:p>
            <a:r>
              <a:rPr lang="en-US" dirty="0" smtClean="0"/>
              <a:t>Course No. ENRG 52</a:t>
            </a:r>
            <a:endParaRPr lang="en-US" dirty="0"/>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6096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r>
              <a:rPr lang="en-US" smtClean="0"/>
              <a:t>5/6/2013</a:t>
            </a: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r>
              <a:rPr lang="en-US" smtClean="0"/>
              <a:t>DRAFT -- Do Not Quote</a:t>
            </a:r>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5D43A672-3F73-448D-86B5-F4F93EA33F25}" type="slidenum">
              <a:rPr lang="en-US"/>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6096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cxnSp>
        <p:nvCxnSpPr>
          <p:cNvPr id="7" name="Straight Connector 6"/>
          <p:cNvCxnSpPr/>
          <p:nvPr userDrawn="1"/>
        </p:nvCxnSpPr>
        <p:spPr>
          <a:xfrm>
            <a:off x="533400" y="4572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533400" y="164068"/>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Rectangle 9"/>
          <p:cNvSpPr>
            <a:spLocks noChangeArrowheads="1"/>
          </p:cNvSpPr>
          <p:nvPr userDrawn="1"/>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5/6/2013</a:t>
            </a:r>
            <a:endParaRPr lang="en-US"/>
          </a:p>
        </p:txBody>
      </p:sp>
      <p:sp>
        <p:nvSpPr>
          <p:cNvPr id="8" name="Footer Placeholder 7"/>
          <p:cNvSpPr>
            <a:spLocks noGrp="1"/>
          </p:cNvSpPr>
          <p:nvPr>
            <p:ph type="ftr" sz="quarter" idx="11"/>
          </p:nvPr>
        </p:nvSpPr>
        <p:spPr/>
        <p:txBody>
          <a:bodyPr/>
          <a:lstStyle/>
          <a:p>
            <a:r>
              <a:rPr lang="en-US" smtClean="0"/>
              <a:t>DRAFT -- Do Not Quote</a:t>
            </a:r>
            <a:endParaRPr lang="en-US"/>
          </a:p>
        </p:txBody>
      </p:sp>
      <p:sp>
        <p:nvSpPr>
          <p:cNvPr id="9" name="Slide Number Placeholder 8"/>
          <p:cNvSpPr>
            <a:spLocks noGrp="1"/>
          </p:cNvSpPr>
          <p:nvPr>
            <p:ph type="sldNum" sz="quarter" idx="12"/>
          </p:nvPr>
        </p:nvSpPr>
        <p:spPr/>
        <p:txBody>
          <a:bodyPr/>
          <a:lstStyle/>
          <a:p>
            <a:fld id="{FAD25DB4-C92F-4B73-BAF4-54FC3B463DC3}" type="slidenum">
              <a:rPr lang="en-US" smtClean="0"/>
              <a:pPr/>
              <a:t>‹#›</a:t>
            </a:fld>
            <a:endParaRPr lang="en-US"/>
          </a:p>
        </p:txBody>
      </p:sp>
      <p:sp>
        <p:nvSpPr>
          <p:cNvPr id="10"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1"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2" name="Straight Connector 11"/>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5/6/2013</a:t>
            </a:r>
            <a:endParaRPr lang="en-US"/>
          </a:p>
        </p:txBody>
      </p:sp>
      <p:sp>
        <p:nvSpPr>
          <p:cNvPr id="4" name="Footer Placeholder 3"/>
          <p:cNvSpPr>
            <a:spLocks noGrp="1"/>
          </p:cNvSpPr>
          <p:nvPr>
            <p:ph type="ftr" sz="quarter" idx="11"/>
          </p:nvPr>
        </p:nvSpPr>
        <p:spPr/>
        <p:txBody>
          <a:bodyPr/>
          <a:lstStyle/>
          <a:p>
            <a:r>
              <a:rPr lang="en-US" smtClean="0"/>
              <a:t>DRAFT -- Do Not Quote</a:t>
            </a:r>
            <a:endParaRPr lang="en-US"/>
          </a:p>
        </p:txBody>
      </p:sp>
      <p:sp>
        <p:nvSpPr>
          <p:cNvPr id="5" name="Slide Number Placeholder 4"/>
          <p:cNvSpPr>
            <a:spLocks noGrp="1"/>
          </p:cNvSpPr>
          <p:nvPr>
            <p:ph type="sldNum" sz="quarter" idx="12"/>
          </p:nvPr>
        </p:nvSpPr>
        <p:spPr/>
        <p:txBody>
          <a:bodyPr/>
          <a:lstStyle/>
          <a:p>
            <a:fld id="{FAD25DB4-C92F-4B73-BAF4-54FC3B463DC3}" type="slidenum">
              <a:rPr lang="en-US" smtClean="0"/>
              <a:pPr/>
              <a:t>‹#›</a:t>
            </a:fld>
            <a:endParaRPr lang="en-US"/>
          </a:p>
        </p:txBody>
      </p:sp>
      <p:sp>
        <p:nvSpPr>
          <p:cNvPr id="6"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7"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8" name="Straight Connector 7"/>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5/6/2013</a:t>
            </a:r>
            <a:endParaRPr lang="en-US"/>
          </a:p>
        </p:txBody>
      </p:sp>
      <p:sp>
        <p:nvSpPr>
          <p:cNvPr id="3" name="Footer Placeholder 2"/>
          <p:cNvSpPr>
            <a:spLocks noGrp="1"/>
          </p:cNvSpPr>
          <p:nvPr>
            <p:ph type="ftr" sz="quarter" idx="11"/>
          </p:nvPr>
        </p:nvSpPr>
        <p:spPr/>
        <p:txBody>
          <a:bodyPr/>
          <a:lstStyle/>
          <a:p>
            <a:r>
              <a:rPr lang="en-US" smtClean="0"/>
              <a:t>DRAFT -- Do Not Quote</a:t>
            </a:r>
            <a:endParaRPr lang="en-US"/>
          </a:p>
        </p:txBody>
      </p:sp>
      <p:sp>
        <p:nvSpPr>
          <p:cNvPr id="4" name="Slide Number Placeholder 3"/>
          <p:cNvSpPr>
            <a:spLocks noGrp="1"/>
          </p:cNvSpPr>
          <p:nvPr>
            <p:ph type="sldNum" sz="quarter" idx="12"/>
          </p:nvPr>
        </p:nvSpPr>
        <p:spPr/>
        <p:txBody>
          <a:bodyPr/>
          <a:lstStyle/>
          <a:p>
            <a:fld id="{FAD25DB4-C92F-4B73-BAF4-54FC3B463DC3}" type="slidenum">
              <a:rPr lang="en-US" smtClean="0"/>
              <a:pPr/>
              <a:t>‹#›</a:t>
            </a:fld>
            <a:endParaRPr lang="en-US"/>
          </a:p>
        </p:txBody>
      </p:sp>
      <p:sp>
        <p:nvSpPr>
          <p:cNvPr id="5"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6"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5/6/2013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 -- Do Not Quote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25DB4-C92F-4B73-BAF4-54FC3B463D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5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jpeg"/></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5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6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8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i264.photobucket.com/albums/ii162/Carpo_1/brick.jpg" TargetMode="Externa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hyperlink" Target="http://www.chrishiggins.com/blog/archives/images/arizona_etched_glass.jpg" TargetMode="Externa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971800"/>
          </a:xfrm>
        </p:spPr>
        <p:txBody>
          <a:bodyPr>
            <a:normAutofit fontScale="90000"/>
          </a:bodyPr>
          <a:lstStyle/>
          <a:p>
            <a:r>
              <a:rPr lang="en-US" sz="4000" dirty="0" smtClean="0">
                <a:solidFill>
                  <a:srgbClr val="0070C0"/>
                </a:solidFill>
                <a:latin typeface="Calibri" pitchFamily="34" charset="0"/>
              </a:rPr>
              <a:t>Introduction to Energy and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Building Science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Fundamentals</a:t>
            </a:r>
            <a:r>
              <a:rPr lang="en-US" dirty="0" smtClean="0"/>
              <a:t/>
            </a:r>
            <a:br>
              <a:rPr lang="en-US" dirty="0" smtClean="0"/>
            </a:br>
            <a:r>
              <a:rPr lang="en-US" sz="6000" dirty="0" smtClean="0">
                <a:latin typeface="Calibri" pitchFamily="34" charset="0"/>
              </a:rPr>
              <a:t/>
            </a:r>
            <a:br>
              <a:rPr lang="en-US" sz="6000" dirty="0" smtClean="0">
                <a:latin typeface="Calibri" pitchFamily="34" charset="0"/>
              </a:rPr>
            </a:br>
            <a:r>
              <a:rPr lang="en-US" sz="3100" dirty="0" smtClean="0">
                <a:latin typeface="Calibri" pitchFamily="34" charset="0"/>
              </a:rPr>
              <a:t>Course No. ENRG 52</a:t>
            </a:r>
            <a:r>
              <a:rPr lang="en-US" dirty="0" smtClean="0">
                <a:latin typeface="Calibri" pitchFamily="34" charset="0"/>
              </a:rPr>
              <a:t/>
            </a:r>
            <a:br>
              <a:rPr lang="en-US" dirty="0" smtClean="0">
                <a:latin typeface="Calibri" pitchFamily="34" charset="0"/>
              </a:rPr>
            </a:br>
            <a:endParaRPr lang="en-US" dirty="0"/>
          </a:p>
        </p:txBody>
      </p:sp>
      <p:cxnSp>
        <p:nvCxnSpPr>
          <p:cNvPr id="7" name="Straight Connector 6"/>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Dew Point Temperature</a:t>
            </a:r>
            <a:endParaRPr lang="en-US" dirty="0"/>
          </a:p>
        </p:txBody>
      </p:sp>
      <p:pic>
        <p:nvPicPr>
          <p:cNvPr id="4" name="Content Placeholder 3" descr="peralta_Page_08.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Specific Humidity</a:t>
            </a:r>
            <a:endParaRPr lang="en-US" dirty="0"/>
          </a:p>
        </p:txBody>
      </p:sp>
      <p:pic>
        <p:nvPicPr>
          <p:cNvPr id="4" name="Content Placeholder 3" descr="peralta_Page_07.jpg"/>
          <p:cNvPicPr>
            <a:picLocks noGrp="1" noChangeAspect="1"/>
          </p:cNvPicPr>
          <p:nvPr>
            <p:ph idx="1"/>
          </p:nvPr>
        </p:nvPicPr>
        <p:blipFill>
          <a:blip r:embed="rId3" cstate="print"/>
          <a:stretch>
            <a:fillRect/>
          </a:stretch>
        </p:blipFill>
        <p:spPr>
          <a:xfrm>
            <a:off x="1554691" y="1600200"/>
            <a:ext cx="6034617" cy="4525963"/>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Volume</a:t>
            </a:r>
            <a:endParaRPr lang="en-US" dirty="0"/>
          </a:p>
        </p:txBody>
      </p:sp>
      <p:pic>
        <p:nvPicPr>
          <p:cNvPr id="4" name="Content Placeholder 3" descr="peralta_Page_10.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Relative Humidity</a:t>
            </a:r>
            <a:endParaRPr lang="en-US" dirty="0"/>
          </a:p>
        </p:txBody>
      </p:sp>
      <p:pic>
        <p:nvPicPr>
          <p:cNvPr id="3074" name="Picture 2"/>
          <p:cNvPicPr>
            <a:picLocks noGrp="1" noChangeAspect="1" noChangeArrowheads="1"/>
          </p:cNvPicPr>
          <p:nvPr>
            <p:ph idx="1"/>
          </p:nvPr>
        </p:nvPicPr>
        <p:blipFill>
          <a:blip r:embed="rId2" cstate="print"/>
          <a:stretch>
            <a:fillRect/>
          </a:stretch>
        </p:blipFill>
        <p:spPr bwMode="auto">
          <a:xfrm>
            <a:off x="2037636" y="1600200"/>
            <a:ext cx="5068728" cy="45259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Enthalpy</a:t>
            </a:r>
            <a:endParaRPr lang="en-US" dirty="0"/>
          </a:p>
        </p:txBody>
      </p:sp>
      <p:pic>
        <p:nvPicPr>
          <p:cNvPr id="4" name="Content Placeholder 3" descr="peralta_Page_09.jpg"/>
          <p:cNvPicPr>
            <a:picLocks noGrp="1" noChangeAspect="1"/>
          </p:cNvPicPr>
          <p:nvPr>
            <p:ph idx="1"/>
          </p:nvPr>
        </p:nvPicPr>
        <p:blipFill>
          <a:blip r:embed="rId3" cstate="print"/>
          <a:stretch>
            <a:fillRect/>
          </a:stretch>
        </p:blipFill>
        <p:spPr>
          <a:xfrm>
            <a:off x="1554691" y="1600200"/>
            <a:ext cx="6034617" cy="4525963"/>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6"/>
            </a:pPr>
            <a:r>
              <a:rPr lang="en-US" dirty="0" err="1" smtClean="0">
                <a:solidFill>
                  <a:srgbClr val="002060"/>
                </a:solidFill>
              </a:rPr>
              <a:t>Psychrometrics</a:t>
            </a:r>
            <a:r>
              <a:rPr lang="en-US" dirty="0" smtClean="0">
                <a:solidFill>
                  <a:srgbClr val="002060"/>
                </a:solidFill>
              </a:rPr>
              <a:t> theory and applications</a:t>
            </a:r>
          </a:p>
          <a:p>
            <a:pPr marL="971550" lvl="1" indent="-514350">
              <a:buFont typeface="+mj-lt"/>
              <a:buAutoNum type="arabicPeriod"/>
            </a:pPr>
            <a:r>
              <a:rPr lang="en-US" dirty="0" smtClean="0">
                <a:solidFill>
                  <a:schemeClr val="accent1">
                    <a:lumMod val="60000"/>
                    <a:lumOff val="40000"/>
                  </a:schemeClr>
                </a:solidFill>
              </a:rPr>
              <a:t>Understanding  and reading the </a:t>
            </a:r>
            <a:r>
              <a:rPr lang="en-US" dirty="0" err="1" smtClean="0">
                <a:solidFill>
                  <a:schemeClr val="accent1">
                    <a:lumMod val="60000"/>
                    <a:lumOff val="40000"/>
                  </a:schemeClr>
                </a:solidFill>
              </a:rPr>
              <a:t>psychrometric</a:t>
            </a:r>
            <a:r>
              <a:rPr lang="en-US" dirty="0" smtClean="0">
                <a:solidFill>
                  <a:schemeClr val="accent1">
                    <a:lumMod val="60000"/>
                    <a:lumOff val="40000"/>
                  </a:schemeClr>
                </a:solidFill>
              </a:rPr>
              <a:t> chart</a:t>
            </a:r>
          </a:p>
          <a:p>
            <a:pPr marL="971550" lvl="1" indent="-514350">
              <a:buFont typeface="+mj-lt"/>
              <a:buAutoNum type="arabicPeriod"/>
            </a:pPr>
            <a:r>
              <a:rPr lang="en-US" dirty="0" err="1" smtClean="0">
                <a:solidFill>
                  <a:srgbClr val="FF0000"/>
                </a:solidFill>
              </a:rPr>
              <a:t>Psychrometric</a:t>
            </a:r>
            <a:r>
              <a:rPr lang="en-US" dirty="0" smtClean="0">
                <a:solidFill>
                  <a:srgbClr val="FF0000"/>
                </a:solidFill>
              </a:rPr>
              <a:t> processes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Psychrometric</a:t>
            </a:r>
            <a:r>
              <a:rPr lang="en-US" dirty="0" smtClean="0"/>
              <a:t> Processes</a:t>
            </a:r>
            <a:endParaRPr lang="en-US" dirty="0"/>
          </a:p>
        </p:txBody>
      </p:sp>
      <p:sp>
        <p:nvSpPr>
          <p:cNvPr id="3" name="Content Placeholder 2"/>
          <p:cNvSpPr>
            <a:spLocks noGrp="1"/>
          </p:cNvSpPr>
          <p:nvPr>
            <p:ph idx="1"/>
          </p:nvPr>
        </p:nvSpPr>
        <p:spPr>
          <a:xfrm>
            <a:off x="457200" y="1295400"/>
            <a:ext cx="8229600" cy="5105400"/>
          </a:xfrm>
        </p:spPr>
        <p:txBody>
          <a:bodyPr>
            <a:normAutofit fontScale="85000" lnSpcReduction="20000"/>
          </a:bodyPr>
          <a:lstStyle/>
          <a:p>
            <a:r>
              <a:rPr lang="en-US" dirty="0" smtClean="0"/>
              <a:t>Sensible Heating or Cooling: </a:t>
            </a:r>
          </a:p>
          <a:p>
            <a:pPr lvl="1"/>
            <a:r>
              <a:rPr lang="en-US" dirty="0" smtClean="0"/>
              <a:t>Involves the increase or decrease in the temperature of air without changing its humidity ratio</a:t>
            </a:r>
          </a:p>
          <a:p>
            <a:r>
              <a:rPr lang="en-US" dirty="0" smtClean="0"/>
              <a:t>Heating and Humidifying</a:t>
            </a:r>
          </a:p>
          <a:p>
            <a:pPr lvl="1"/>
            <a:r>
              <a:rPr lang="en-US" dirty="0" smtClean="0"/>
              <a:t>Involves the simultaneous increase in both dry bulb temperatures and humidity ratio of the air</a:t>
            </a:r>
          </a:p>
          <a:p>
            <a:r>
              <a:rPr lang="en-US" dirty="0" smtClean="0"/>
              <a:t>Cooling and Dehumidifying</a:t>
            </a:r>
          </a:p>
          <a:p>
            <a:pPr lvl="1"/>
            <a:r>
              <a:rPr lang="en-US" dirty="0" smtClean="0"/>
              <a:t>Involves the removal of water from the air as the air temperature falls below the dew point temperature</a:t>
            </a:r>
          </a:p>
          <a:p>
            <a:r>
              <a:rPr lang="en-US" dirty="0" smtClean="0"/>
              <a:t>Evaporative Cooling</a:t>
            </a:r>
          </a:p>
          <a:p>
            <a:pPr lvl="1"/>
            <a:r>
              <a:rPr lang="en-US" dirty="0" smtClean="0"/>
              <a:t>Involves cooling the air with heat loss or gain</a:t>
            </a:r>
          </a:p>
          <a:p>
            <a:r>
              <a:rPr lang="en-US" dirty="0" smtClean="0"/>
              <a:t>Mixing Air</a:t>
            </a:r>
          </a:p>
          <a:p>
            <a:pPr lvl="1"/>
            <a:r>
              <a:rPr lang="en-US" dirty="0" smtClean="0"/>
              <a:t>Involves no net heat loss or gain during the mixing of two streams</a:t>
            </a:r>
          </a:p>
          <a:p>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7"/>
            </a:pPr>
            <a:r>
              <a:rPr lang="en-US" dirty="0" smtClean="0">
                <a:solidFill>
                  <a:srgbClr val="002060"/>
                </a:solidFill>
              </a:rPr>
              <a:t>Quantifying Characteristics</a:t>
            </a:r>
          </a:p>
          <a:p>
            <a:pPr marL="971550" lvl="1" indent="-514350">
              <a:buFont typeface="+mj-lt"/>
              <a:buAutoNum type="arabicPeriod"/>
            </a:pPr>
            <a:r>
              <a:rPr lang="en-US" dirty="0" smtClean="0">
                <a:solidFill>
                  <a:srgbClr val="FF0000"/>
                </a:solidFill>
              </a:rPr>
              <a:t>Basic electricity</a:t>
            </a:r>
          </a:p>
          <a:p>
            <a:pPr marL="971550" lvl="1" indent="-514350">
              <a:buFont typeface="+mj-lt"/>
              <a:buAutoNum type="arabicPeriod"/>
            </a:pPr>
            <a:r>
              <a:rPr lang="en-US" dirty="0" smtClean="0">
                <a:solidFill>
                  <a:schemeClr val="accent1">
                    <a:lumMod val="60000"/>
                    <a:lumOff val="40000"/>
                  </a:schemeClr>
                </a:solidFill>
              </a:rPr>
              <a:t>Heat basics</a:t>
            </a:r>
          </a:p>
          <a:p>
            <a:pPr marL="971550" lvl="1" indent="-514350">
              <a:buFont typeface="+mj-lt"/>
              <a:buAutoNum type="arabicPeriod"/>
            </a:pPr>
            <a:r>
              <a:rPr lang="en-US" dirty="0" smtClean="0">
                <a:solidFill>
                  <a:schemeClr val="accent1">
                    <a:lumMod val="60000"/>
                    <a:lumOff val="40000"/>
                  </a:schemeClr>
                </a:solidFill>
              </a:rPr>
              <a:t>Pressure basics</a:t>
            </a:r>
          </a:p>
          <a:p>
            <a:pPr marL="971550" lvl="1" indent="-514350">
              <a:buFont typeface="+mj-lt"/>
              <a:buAutoNum type="arabicPeriod"/>
            </a:pPr>
            <a:r>
              <a:rPr lang="en-US" dirty="0" smtClean="0">
                <a:solidFill>
                  <a:schemeClr val="accent1">
                    <a:lumMod val="60000"/>
                    <a:lumOff val="40000"/>
                  </a:schemeClr>
                </a:solidFill>
              </a:rPr>
              <a:t>Lighting basics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Electron Theory</a:t>
            </a:r>
            <a:endParaRPr lang="en-US" dirty="0"/>
          </a:p>
        </p:txBody>
      </p:sp>
      <p:sp>
        <p:nvSpPr>
          <p:cNvPr id="3" name="Content Placeholder 2"/>
          <p:cNvSpPr>
            <a:spLocks noGrp="1"/>
          </p:cNvSpPr>
          <p:nvPr>
            <p:ph idx="1"/>
          </p:nvPr>
        </p:nvSpPr>
        <p:spPr/>
        <p:txBody>
          <a:bodyPr/>
          <a:lstStyle/>
          <a:p>
            <a:r>
              <a:rPr lang="en-US" dirty="0" smtClean="0"/>
              <a:t>Electron Theory</a:t>
            </a:r>
          </a:p>
          <a:p>
            <a:pPr lvl="1"/>
            <a:r>
              <a:rPr lang="en-US" dirty="0" smtClean="0">
                <a:solidFill>
                  <a:srgbClr val="000000"/>
                </a:solidFill>
                <a:latin typeface="Verdana" pitchFamily="34" charset="0"/>
                <a:cs typeface="Arial" pitchFamily="34" charset="0"/>
              </a:rPr>
              <a:t>The Electron Theory states that current flows from NEGATIVE to POSITIVE. Electrons move from atom to atom as they move through the conductor towards positive.</a:t>
            </a:r>
            <a:endParaRPr lang="en-US" dirty="0" smtClean="0"/>
          </a:p>
          <a:p>
            <a:endParaRPr lang="en-US" dirty="0"/>
          </a:p>
        </p:txBody>
      </p:sp>
      <p:pic>
        <p:nvPicPr>
          <p:cNvPr id="4" name="Picture 5" descr="C:\My Documents\My Pictures\electrontheory.bmp"/>
          <p:cNvPicPr>
            <a:picLocks noChangeAspect="1" noChangeArrowheads="1"/>
          </p:cNvPicPr>
          <p:nvPr/>
        </p:nvPicPr>
        <p:blipFill>
          <a:blip r:embed="rId2" cstate="print"/>
          <a:srcRect/>
          <a:stretch>
            <a:fillRect/>
          </a:stretch>
        </p:blipFill>
        <p:spPr bwMode="auto">
          <a:xfrm>
            <a:off x="2857500" y="4465638"/>
            <a:ext cx="3429000" cy="178276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90600"/>
          </a:xfrm>
        </p:spPr>
        <p:txBody>
          <a:bodyPr>
            <a:normAutofit/>
          </a:bodyPr>
          <a:lstStyle/>
          <a:p>
            <a:r>
              <a:rPr lang="en-US" sz="4000" dirty="0" smtClean="0"/>
              <a:t>Basic Electricity</a:t>
            </a:r>
            <a:endParaRPr lang="en-US" dirty="0"/>
          </a:p>
        </p:txBody>
      </p:sp>
      <p:sp>
        <p:nvSpPr>
          <p:cNvPr id="3" name="Content Placeholder 2"/>
          <p:cNvSpPr>
            <a:spLocks noGrp="1"/>
          </p:cNvSpPr>
          <p:nvPr>
            <p:ph idx="1"/>
          </p:nvPr>
        </p:nvSpPr>
        <p:spPr>
          <a:xfrm>
            <a:off x="457200" y="1828800"/>
            <a:ext cx="8229600" cy="4297363"/>
          </a:xfrm>
        </p:spPr>
        <p:txBody>
          <a:bodyPr>
            <a:normAutofit lnSpcReduction="10000"/>
          </a:bodyPr>
          <a:lstStyle/>
          <a:p>
            <a:r>
              <a:rPr lang="en-US" dirty="0" smtClean="0"/>
              <a:t>Current</a:t>
            </a:r>
          </a:p>
          <a:p>
            <a:pPr lvl="1"/>
            <a:r>
              <a:rPr lang="en-US" dirty="0" smtClean="0"/>
              <a:t>Current flow is unidirectional and of constant magnitude</a:t>
            </a:r>
          </a:p>
          <a:p>
            <a:pPr lvl="2"/>
            <a:r>
              <a:rPr lang="en-US" dirty="0" smtClean="0"/>
              <a:t>Flows in one direction</a:t>
            </a:r>
          </a:p>
          <a:p>
            <a:pPr lvl="2"/>
            <a:r>
              <a:rPr lang="en-US" dirty="0" smtClean="0"/>
              <a:t>Flows through conductors, such as wires</a:t>
            </a:r>
          </a:p>
          <a:p>
            <a:pPr lvl="1"/>
            <a:r>
              <a:rPr lang="en-US" dirty="0" smtClean="0"/>
              <a:t>Ohm’s Law:  current in a circuit is directly proportional to the applied voltage and inversely proportional to the circuit resistance</a:t>
            </a:r>
          </a:p>
          <a:p>
            <a:pPr algn="ctr">
              <a:buFontTx/>
              <a:buNone/>
            </a:pPr>
            <a:r>
              <a:rPr lang="en-US" sz="4800" b="1" dirty="0" smtClean="0"/>
              <a:t>I = V/R</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latin typeface="+mn-lt"/>
              </a:rPr>
              <a:t>A. Introduction to fundamentals of lighting</a:t>
            </a:r>
          </a:p>
          <a:p>
            <a:pPr lvl="1" fontAlgn="auto">
              <a:spcBef>
                <a:spcPts val="0"/>
              </a:spcBef>
              <a:spcAft>
                <a:spcPts val="0"/>
              </a:spcAft>
              <a:defRPr/>
            </a:pPr>
            <a:r>
              <a:rPr lang="en-US" sz="1400" dirty="0">
                <a:latin typeface="+mn-lt"/>
              </a:rPr>
              <a:t>Lighting terminology</a:t>
            </a:r>
          </a:p>
          <a:p>
            <a:pPr lvl="1" fontAlgn="auto">
              <a:spcBef>
                <a:spcPts val="0"/>
              </a:spcBef>
              <a:spcAft>
                <a:spcPts val="0"/>
              </a:spcAft>
              <a:defRPr/>
            </a:pPr>
            <a:r>
              <a:rPr lang="en-US" sz="1400" dirty="0">
                <a:latin typeface="+mn-lt"/>
              </a:rPr>
              <a:t>Physics and principles of lighting</a:t>
            </a:r>
          </a:p>
          <a:p>
            <a:pPr lvl="1" fontAlgn="auto">
              <a:spcBef>
                <a:spcPts val="0"/>
              </a:spcBef>
              <a:spcAft>
                <a:spcPts val="0"/>
              </a:spcAft>
              <a:defRPr/>
            </a:pPr>
            <a:r>
              <a:rPr lang="en-US" sz="1400" dirty="0">
                <a:latin typeface="+mn-lt"/>
              </a:rPr>
              <a:t>Units of measurement</a:t>
            </a:r>
          </a:p>
          <a:p>
            <a:pPr lvl="1" fontAlgn="auto">
              <a:spcBef>
                <a:spcPts val="0"/>
              </a:spcBef>
              <a:spcAft>
                <a:spcPts val="0"/>
              </a:spcAft>
              <a:defRPr/>
            </a:pPr>
            <a:r>
              <a:rPr lang="en-US" sz="1400" dirty="0">
                <a:latin typeface="+mn-lt"/>
              </a:rPr>
              <a:t>Vision and colors</a:t>
            </a:r>
          </a:p>
          <a:p>
            <a:pPr lvl="1" fontAlgn="auto">
              <a:spcBef>
                <a:spcPts val="0"/>
              </a:spcBef>
              <a:spcAft>
                <a:spcPts val="0"/>
              </a:spcAft>
              <a:defRPr/>
            </a:pPr>
            <a:r>
              <a:rPr lang="en-US" sz="1400" dirty="0">
                <a:latin typeface="+mn-lt"/>
              </a:rPr>
              <a:t>Ambient, directional and task lighting</a:t>
            </a:r>
          </a:p>
          <a:p>
            <a:pPr lvl="1" fontAlgn="auto">
              <a:spcBef>
                <a:spcPts val="0"/>
              </a:spcBef>
              <a:spcAft>
                <a:spcPts val="0"/>
              </a:spcAft>
              <a:defRPr/>
            </a:pPr>
            <a:r>
              <a:rPr lang="en-US" sz="1400" dirty="0">
                <a:latin typeface="+mn-lt"/>
              </a:rPr>
              <a:t>Over- and under-</a:t>
            </a:r>
            <a:r>
              <a:rPr lang="en-US" sz="1400" dirty="0" err="1">
                <a:latin typeface="+mn-lt"/>
              </a:rPr>
              <a:t>illuminance</a:t>
            </a:r>
            <a:endParaRPr lang="en-US" sz="1400" dirty="0">
              <a:latin typeface="+mn-lt"/>
            </a:endParaRPr>
          </a:p>
          <a:p>
            <a:pPr fontAlgn="auto">
              <a:spcBef>
                <a:spcPts val="0"/>
              </a:spcBef>
              <a:spcAft>
                <a:spcPts val="0"/>
              </a:spcAft>
              <a:defRPr/>
            </a:pPr>
            <a:r>
              <a:rPr lang="en-US" dirty="0">
                <a:solidFill>
                  <a:srgbClr val="FF0000"/>
                </a:solidFill>
                <a:latin typeface="+mn-lt"/>
              </a:rPr>
              <a:t>B. Lighting systems</a:t>
            </a:r>
          </a:p>
          <a:p>
            <a:pPr lvl="1" fontAlgn="auto">
              <a:spcBef>
                <a:spcPts val="0"/>
              </a:spcBef>
              <a:spcAft>
                <a:spcPts val="0"/>
              </a:spcAft>
              <a:defRPr/>
            </a:pPr>
            <a:r>
              <a:rPr lang="en-US" sz="1400" dirty="0">
                <a:solidFill>
                  <a:srgbClr val="FF0000"/>
                </a:solidFill>
                <a:latin typeface="+mn-lt"/>
              </a:rPr>
              <a:t>Components</a:t>
            </a:r>
          </a:p>
          <a:p>
            <a:pPr lvl="1" fontAlgn="auto">
              <a:spcBef>
                <a:spcPts val="0"/>
              </a:spcBef>
              <a:spcAft>
                <a:spcPts val="0"/>
              </a:spcAft>
              <a:defRPr/>
            </a:pPr>
            <a:r>
              <a:rPr lang="en-US" sz="1400" dirty="0">
                <a:solidFill>
                  <a:srgbClr val="FF0000"/>
                </a:solidFill>
                <a:latin typeface="+mn-lt"/>
              </a:rPr>
              <a:t>Types of lamps</a:t>
            </a:r>
          </a:p>
          <a:p>
            <a:pPr lvl="1" fontAlgn="auto">
              <a:spcBef>
                <a:spcPts val="0"/>
              </a:spcBef>
              <a:spcAft>
                <a:spcPts val="0"/>
              </a:spcAft>
              <a:defRPr/>
            </a:pPr>
            <a:r>
              <a:rPr lang="en-US" sz="1400" dirty="0">
                <a:solidFill>
                  <a:srgbClr val="FF0000"/>
                </a:solidFill>
                <a:latin typeface="+mn-lt"/>
              </a:rPr>
              <a:t>Ballasts</a:t>
            </a:r>
          </a:p>
          <a:p>
            <a:pPr lvl="1" fontAlgn="auto">
              <a:spcBef>
                <a:spcPts val="0"/>
              </a:spcBef>
              <a:spcAft>
                <a:spcPts val="0"/>
              </a:spcAft>
              <a:defRPr/>
            </a:pPr>
            <a:r>
              <a:rPr lang="en-US" sz="1400" dirty="0">
                <a:solidFill>
                  <a:srgbClr val="FF0000"/>
                </a:solidFill>
                <a:latin typeface="+mn-lt"/>
              </a:rPr>
              <a:t>Lamp comparison matrix</a:t>
            </a:r>
          </a:p>
          <a:p>
            <a:pPr lvl="1" fontAlgn="auto">
              <a:spcBef>
                <a:spcPts val="0"/>
              </a:spcBef>
              <a:spcAft>
                <a:spcPts val="0"/>
              </a:spcAft>
              <a:defRPr/>
            </a:pPr>
            <a:r>
              <a:rPr lang="en-US" sz="1400" dirty="0">
                <a:solidFill>
                  <a:srgbClr val="FF0000"/>
                </a:solidFill>
                <a:latin typeface="+mn-lt"/>
              </a:rPr>
              <a:t>Types of lighting </a:t>
            </a:r>
            <a:r>
              <a:rPr lang="en-US" sz="1400" dirty="0" err="1">
                <a:solidFill>
                  <a:srgbClr val="FF0000"/>
                </a:solidFill>
                <a:latin typeface="+mn-lt"/>
              </a:rPr>
              <a:t>luminaires</a:t>
            </a:r>
            <a:r>
              <a:rPr lang="en-US" sz="1400" dirty="0">
                <a:solidFill>
                  <a:srgbClr val="FF0000"/>
                </a:solidFill>
                <a:latin typeface="+mn-lt"/>
              </a:rPr>
              <a:t> and intensities</a:t>
            </a:r>
          </a:p>
          <a:p>
            <a:pPr lvl="1" fontAlgn="auto">
              <a:spcBef>
                <a:spcPts val="0"/>
              </a:spcBef>
              <a:spcAft>
                <a:spcPts val="0"/>
              </a:spcAft>
              <a:defRPr/>
            </a:pPr>
            <a:r>
              <a:rPr lang="en-US" sz="1400" dirty="0">
                <a:solidFill>
                  <a:srgbClr val="FF0000"/>
                </a:solidFill>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smtClean="0">
                <a:latin typeface="+mn-lt"/>
              </a:rPr>
              <a:t>Method </a:t>
            </a:r>
            <a:r>
              <a:rPr lang="en-US" sz="1400" dirty="0">
                <a:latin typeface="+mn-lt"/>
              </a:rPr>
              <a:t>of calculating skylight energy savings</a:t>
            </a:r>
          </a:p>
          <a:p>
            <a:pPr fontAlgn="auto">
              <a:spcBef>
                <a:spcPts val="0"/>
              </a:spcBef>
              <a:spcAft>
                <a:spcPts val="0"/>
              </a:spcAft>
              <a:defRPr/>
            </a:pPr>
            <a:r>
              <a:rPr lang="en-US" dirty="0">
                <a:latin typeface="+mn-lt"/>
              </a:rPr>
              <a:t>G. Lighting standards, codes and regulations</a:t>
            </a:r>
          </a:p>
          <a:p>
            <a:pPr lvl="1" fontAlgn="auto">
              <a:spcBef>
                <a:spcPts val="0"/>
              </a:spcBef>
              <a:spcAft>
                <a:spcPts val="0"/>
              </a:spcAft>
              <a:defRPr/>
            </a:pPr>
            <a:r>
              <a:rPr lang="en-US" sz="1400" dirty="0">
                <a:latin typeface="+mn-lt"/>
              </a:rPr>
              <a:t>Underwriters' Laboratory (UL)</a:t>
            </a:r>
          </a:p>
          <a:p>
            <a:pPr lvl="1" fontAlgn="auto">
              <a:spcBef>
                <a:spcPts val="0"/>
              </a:spcBef>
              <a:spcAft>
                <a:spcPts val="0"/>
              </a:spcAft>
              <a:defRPr/>
            </a:pPr>
            <a:r>
              <a:rPr lang="en-US" sz="1400" dirty="0">
                <a:latin typeface="+mn-lt"/>
              </a:rPr>
              <a:t>Uniform Building Code (UBC)</a:t>
            </a:r>
          </a:p>
          <a:p>
            <a:pPr lvl="1" fontAlgn="auto">
              <a:spcBef>
                <a:spcPts val="0"/>
              </a:spcBef>
              <a:spcAft>
                <a:spcPts val="0"/>
              </a:spcAft>
              <a:defRPr/>
            </a:pPr>
            <a:r>
              <a:rPr lang="en-US" sz="1400" dirty="0">
                <a:latin typeface="+mn-lt"/>
              </a:rPr>
              <a:t>Americans with Disabilities Act (ADA)</a:t>
            </a:r>
          </a:p>
          <a:p>
            <a:pPr lvl="1" fontAlgn="auto">
              <a:spcBef>
                <a:spcPts val="0"/>
              </a:spcBef>
              <a:spcAft>
                <a:spcPts val="0"/>
              </a:spcAft>
              <a:defRPr/>
            </a:pPr>
            <a:r>
              <a:rPr lang="en-US" sz="1400" dirty="0">
                <a:latin typeface="+mn-lt"/>
              </a:rPr>
              <a:t>Title 24 applications</a:t>
            </a:r>
          </a:p>
          <a:p>
            <a:pPr fontAlgn="auto">
              <a:spcBef>
                <a:spcPts val="0"/>
              </a:spcBef>
              <a:spcAft>
                <a:spcPts val="0"/>
              </a:spcAft>
              <a:defRPr/>
            </a:pPr>
            <a:r>
              <a:rPr lang="en-US" dirty="0" smtClean="0">
                <a:latin typeface="+mn-lt"/>
              </a:rPr>
              <a:t>H. O&amp;M measures to assure optimal performance</a:t>
            </a:r>
            <a:endParaRPr lang="en-US" sz="2400" dirty="0">
              <a:solidFill>
                <a:srgbClr val="0070C0"/>
              </a:solidFill>
              <a:latin typeface="+mn-lt"/>
            </a:endParaRPr>
          </a:p>
        </p:txBody>
      </p:sp>
      <p:sp>
        <p:nvSpPr>
          <p:cNvPr id="3077" name="TextBox 7"/>
          <p:cNvSpPr txBox="1">
            <a:spLocks noChangeArrowheads="1"/>
          </p:cNvSpPr>
          <p:nvPr/>
        </p:nvSpPr>
        <p:spPr bwMode="auto">
          <a:xfrm>
            <a:off x="609600" y="381000"/>
            <a:ext cx="69342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 and Building Science Fundamentals</a:t>
            </a:r>
            <a:endParaRPr lang="en-US" dirty="0">
              <a:solidFill>
                <a:srgbClr val="0070C0"/>
              </a:solidFill>
              <a:latin typeface="Calibri" pitchFamily="34" charset="0"/>
            </a:endParaRP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Voltage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000000"/>
                </a:solidFill>
                <a:latin typeface="Verdana" pitchFamily="34" charset="0"/>
                <a:cs typeface="Arial" pitchFamily="34" charset="0"/>
              </a:rPr>
              <a:t>Voltage is the electrical force that moves electrons through a conductor. Voltage is electrical pressure also known as EMF (Electro Motive Force) that pushes electrons.</a:t>
            </a:r>
          </a:p>
          <a:p>
            <a:r>
              <a:rPr lang="en-US" dirty="0" smtClean="0">
                <a:solidFill>
                  <a:srgbClr val="000000"/>
                </a:solidFill>
                <a:latin typeface="Verdana" pitchFamily="34" charset="0"/>
                <a:cs typeface="Arial" pitchFamily="34" charset="0"/>
              </a:rPr>
              <a:t>The greater the difference in electrical potential push (difference between positive and negative), the greater the voltage force potential.</a:t>
            </a:r>
            <a:endParaRPr lang="en-US" dirty="0" smtClean="0"/>
          </a:p>
          <a:p>
            <a:endParaRPr lang="en-US" dirty="0" smtClean="0">
              <a:latin typeface="Arial" pitchFamily="34" charset="0"/>
              <a:cs typeface="Arial" pitchFamily="34" charset="0"/>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Voltage Units</a:t>
            </a:r>
            <a:endParaRPr lang="en-US" dirty="0"/>
          </a:p>
        </p:txBody>
      </p:sp>
      <p:sp>
        <p:nvSpPr>
          <p:cNvPr id="3" name="Content Placeholder 2"/>
          <p:cNvSpPr>
            <a:spLocks noGrp="1"/>
          </p:cNvSpPr>
          <p:nvPr>
            <p:ph idx="1"/>
          </p:nvPr>
        </p:nvSpPr>
        <p:spPr/>
        <p:txBody>
          <a:bodyPr/>
          <a:lstStyle/>
          <a:p>
            <a:pPr>
              <a:lnSpc>
                <a:spcPct val="90000"/>
              </a:lnSpc>
            </a:pPr>
            <a:r>
              <a:rPr lang="en-US" dirty="0" smtClean="0">
                <a:solidFill>
                  <a:srgbClr val="000000"/>
                </a:solidFill>
                <a:latin typeface="Verdana" pitchFamily="34" charset="0"/>
                <a:cs typeface="Arial" pitchFamily="34" charset="0"/>
              </a:rPr>
              <a:t>Voltage is measured in units called VOLTS. </a:t>
            </a:r>
            <a:endParaRPr lang="en-US" dirty="0" smtClean="0">
              <a:latin typeface="Arial" pitchFamily="34" charset="0"/>
              <a:cs typeface="Arial" pitchFamily="34" charset="0"/>
            </a:endParaRPr>
          </a:p>
          <a:p>
            <a:pPr>
              <a:lnSpc>
                <a:spcPct val="90000"/>
              </a:lnSpc>
            </a:pPr>
            <a:r>
              <a:rPr lang="en-US" dirty="0" smtClean="0">
                <a:solidFill>
                  <a:srgbClr val="000000"/>
                </a:solidFill>
                <a:latin typeface="Verdana" pitchFamily="34" charset="0"/>
                <a:cs typeface="Arial" pitchFamily="34" charset="0"/>
              </a:rPr>
              <a:t>Voltage measurements can use different value prefixes such as </a:t>
            </a:r>
            <a:r>
              <a:rPr lang="en-US" dirty="0" err="1" smtClean="0">
                <a:solidFill>
                  <a:srgbClr val="000000"/>
                </a:solidFill>
                <a:latin typeface="Verdana" pitchFamily="34" charset="0"/>
                <a:cs typeface="Arial" pitchFamily="34" charset="0"/>
              </a:rPr>
              <a:t>millivolt</a:t>
            </a:r>
            <a:r>
              <a:rPr lang="en-US" dirty="0" smtClean="0">
                <a:solidFill>
                  <a:srgbClr val="000000"/>
                </a:solidFill>
                <a:latin typeface="Verdana" pitchFamily="34" charset="0"/>
                <a:cs typeface="Arial" pitchFamily="34" charset="0"/>
              </a:rPr>
              <a:t>, volt, Kilovolt, and Megavolt.</a:t>
            </a:r>
            <a:endParaRPr lang="en-US" dirty="0"/>
          </a:p>
        </p:txBody>
      </p:sp>
      <p:grpSp>
        <p:nvGrpSpPr>
          <p:cNvPr id="4" name="Group 58"/>
          <p:cNvGrpSpPr>
            <a:grpSpLocks/>
          </p:cNvGrpSpPr>
          <p:nvPr/>
        </p:nvGrpSpPr>
        <p:grpSpPr bwMode="auto">
          <a:xfrm>
            <a:off x="1447800" y="4114800"/>
            <a:ext cx="6248400" cy="2286000"/>
            <a:chOff x="-2" y="1398"/>
            <a:chExt cx="1904" cy="526"/>
          </a:xfrm>
        </p:grpSpPr>
        <p:grpSp>
          <p:nvGrpSpPr>
            <p:cNvPr id="5" name="Group 56"/>
            <p:cNvGrpSpPr>
              <a:grpSpLocks/>
            </p:cNvGrpSpPr>
            <p:nvPr/>
          </p:nvGrpSpPr>
          <p:grpSpPr bwMode="auto">
            <a:xfrm>
              <a:off x="0" y="1400"/>
              <a:ext cx="1900" cy="522"/>
              <a:chOff x="0" y="1400"/>
              <a:chExt cx="1900" cy="522"/>
            </a:xfrm>
          </p:grpSpPr>
          <p:grpSp>
            <p:nvGrpSpPr>
              <p:cNvPr id="7" name="Group 25"/>
              <p:cNvGrpSpPr>
                <a:grpSpLocks/>
              </p:cNvGrpSpPr>
              <p:nvPr/>
            </p:nvGrpSpPr>
            <p:grpSpPr bwMode="auto">
              <a:xfrm>
                <a:off x="0" y="1400"/>
                <a:ext cx="475" cy="174"/>
                <a:chOff x="0" y="1400"/>
                <a:chExt cx="475" cy="174"/>
              </a:xfrm>
            </p:grpSpPr>
            <p:sp>
              <p:nvSpPr>
                <p:cNvPr id="53" name="Rectangle 8"/>
                <p:cNvSpPr>
                  <a:spLocks noChangeArrowheads="1"/>
                </p:cNvSpPr>
                <p:nvPr/>
              </p:nvSpPr>
              <p:spPr bwMode="auto">
                <a:xfrm>
                  <a:off x="0" y="1400"/>
                  <a:ext cx="475" cy="174"/>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VOLTAGE</a:t>
                  </a:r>
                  <a:r>
                    <a:rPr lang="en-US" sz="1200">
                      <a:latin typeface="Arial" pitchFamily="34" charset="0"/>
                      <a:cs typeface="Arial" pitchFamily="34" charset="0"/>
                    </a:rPr>
                    <a:t> </a:t>
                  </a:r>
                  <a:endParaRPr lang="en-US" sz="1200"/>
                </a:p>
              </p:txBody>
            </p:sp>
            <p:sp>
              <p:nvSpPr>
                <p:cNvPr id="54" name="Rectangle 24"/>
                <p:cNvSpPr>
                  <a:spLocks noChangeArrowheads="1"/>
                </p:cNvSpPr>
                <p:nvPr/>
              </p:nvSpPr>
              <p:spPr bwMode="auto">
                <a:xfrm>
                  <a:off x="0" y="1400"/>
                  <a:ext cx="475" cy="174"/>
                </a:xfrm>
                <a:prstGeom prst="rect">
                  <a:avLst/>
                </a:prstGeom>
                <a:noFill/>
                <a:ln w="7">
                  <a:solidFill>
                    <a:srgbClr val="A0A0A0"/>
                  </a:solidFill>
                  <a:miter lim="800000"/>
                  <a:headEnd/>
                  <a:tailEnd/>
                </a:ln>
                <a:effectLst/>
              </p:spPr>
              <p:txBody>
                <a:bodyPr/>
                <a:lstStyle/>
                <a:p>
                  <a:endParaRPr lang="en-US"/>
                </a:p>
              </p:txBody>
            </p:sp>
          </p:grpSp>
          <p:grpSp>
            <p:nvGrpSpPr>
              <p:cNvPr id="8" name="Group 27"/>
              <p:cNvGrpSpPr>
                <a:grpSpLocks/>
              </p:cNvGrpSpPr>
              <p:nvPr/>
            </p:nvGrpSpPr>
            <p:grpSpPr bwMode="auto">
              <a:xfrm>
                <a:off x="475" y="1400"/>
                <a:ext cx="475" cy="174"/>
                <a:chOff x="475" y="1400"/>
                <a:chExt cx="475" cy="174"/>
              </a:xfrm>
            </p:grpSpPr>
            <p:sp>
              <p:nvSpPr>
                <p:cNvPr id="51" name="Rectangle 9"/>
                <p:cNvSpPr>
                  <a:spLocks noChangeArrowheads="1"/>
                </p:cNvSpPr>
                <p:nvPr/>
              </p:nvSpPr>
              <p:spPr bwMode="auto">
                <a:xfrm>
                  <a:off x="475" y="1400"/>
                  <a:ext cx="475" cy="174"/>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LESS THAN</a:t>
                  </a:r>
                  <a:br>
                    <a:rPr lang="en-US" sz="1200">
                      <a:solidFill>
                        <a:srgbClr val="000000"/>
                      </a:solidFill>
                      <a:latin typeface="Verdana" pitchFamily="34" charset="0"/>
                      <a:cs typeface="Arial" pitchFamily="34" charset="0"/>
                    </a:rPr>
                  </a:br>
                  <a:r>
                    <a:rPr lang="en-US" sz="1200">
                      <a:solidFill>
                        <a:srgbClr val="000000"/>
                      </a:solidFill>
                      <a:latin typeface="Verdana" pitchFamily="34" charset="0"/>
                      <a:cs typeface="Arial" pitchFamily="34" charset="0"/>
                    </a:rPr>
                    <a:t>BASE UNIT</a:t>
                  </a:r>
                  <a:r>
                    <a:rPr lang="en-US" sz="1200">
                      <a:latin typeface="Arial" pitchFamily="34" charset="0"/>
                      <a:cs typeface="Arial" pitchFamily="34" charset="0"/>
                    </a:rPr>
                    <a:t> </a:t>
                  </a:r>
                  <a:endParaRPr lang="en-US" sz="1200"/>
                </a:p>
              </p:txBody>
            </p:sp>
            <p:sp>
              <p:nvSpPr>
                <p:cNvPr id="52" name="Rectangle 26"/>
                <p:cNvSpPr>
                  <a:spLocks noChangeArrowheads="1"/>
                </p:cNvSpPr>
                <p:nvPr/>
              </p:nvSpPr>
              <p:spPr bwMode="auto">
                <a:xfrm>
                  <a:off x="475" y="1400"/>
                  <a:ext cx="475" cy="174"/>
                </a:xfrm>
                <a:prstGeom prst="rect">
                  <a:avLst/>
                </a:prstGeom>
                <a:noFill/>
                <a:ln w="7">
                  <a:solidFill>
                    <a:srgbClr val="A0A0A0"/>
                  </a:solidFill>
                  <a:miter lim="800000"/>
                  <a:headEnd/>
                  <a:tailEnd/>
                </a:ln>
                <a:effectLst/>
              </p:spPr>
              <p:txBody>
                <a:bodyPr/>
                <a:lstStyle/>
                <a:p>
                  <a:endParaRPr lang="en-US"/>
                </a:p>
              </p:txBody>
            </p:sp>
          </p:grpSp>
          <p:grpSp>
            <p:nvGrpSpPr>
              <p:cNvPr id="9" name="Group 29"/>
              <p:cNvGrpSpPr>
                <a:grpSpLocks/>
              </p:cNvGrpSpPr>
              <p:nvPr/>
            </p:nvGrpSpPr>
            <p:grpSpPr bwMode="auto">
              <a:xfrm>
                <a:off x="950" y="1400"/>
                <a:ext cx="475" cy="174"/>
                <a:chOff x="950" y="1400"/>
                <a:chExt cx="475" cy="174"/>
              </a:xfrm>
            </p:grpSpPr>
            <p:sp>
              <p:nvSpPr>
                <p:cNvPr id="49" name="Rectangle 10"/>
                <p:cNvSpPr>
                  <a:spLocks noChangeArrowheads="1"/>
                </p:cNvSpPr>
                <p:nvPr/>
              </p:nvSpPr>
              <p:spPr bwMode="auto">
                <a:xfrm>
                  <a:off x="950" y="1400"/>
                  <a:ext cx="475" cy="174"/>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BASIC UNIT</a:t>
                  </a:r>
                  <a:r>
                    <a:rPr lang="en-US" sz="1200">
                      <a:latin typeface="Arial" pitchFamily="34" charset="0"/>
                      <a:cs typeface="Arial" pitchFamily="34" charset="0"/>
                    </a:rPr>
                    <a:t> </a:t>
                  </a:r>
                  <a:endParaRPr lang="en-US" sz="1200"/>
                </a:p>
              </p:txBody>
            </p:sp>
            <p:sp>
              <p:nvSpPr>
                <p:cNvPr id="50" name="Rectangle 28"/>
                <p:cNvSpPr>
                  <a:spLocks noChangeArrowheads="1"/>
                </p:cNvSpPr>
                <p:nvPr/>
              </p:nvSpPr>
              <p:spPr bwMode="auto">
                <a:xfrm>
                  <a:off x="950" y="1400"/>
                  <a:ext cx="475" cy="174"/>
                </a:xfrm>
                <a:prstGeom prst="rect">
                  <a:avLst/>
                </a:prstGeom>
                <a:noFill/>
                <a:ln w="7">
                  <a:solidFill>
                    <a:srgbClr val="A0A0A0"/>
                  </a:solidFill>
                  <a:miter lim="800000"/>
                  <a:headEnd/>
                  <a:tailEnd/>
                </a:ln>
                <a:effectLst/>
              </p:spPr>
              <p:txBody>
                <a:bodyPr/>
                <a:lstStyle/>
                <a:p>
                  <a:endParaRPr lang="en-US"/>
                </a:p>
              </p:txBody>
            </p:sp>
          </p:grpSp>
          <p:grpSp>
            <p:nvGrpSpPr>
              <p:cNvPr id="10" name="Group 31"/>
              <p:cNvGrpSpPr>
                <a:grpSpLocks/>
              </p:cNvGrpSpPr>
              <p:nvPr/>
            </p:nvGrpSpPr>
            <p:grpSpPr bwMode="auto">
              <a:xfrm>
                <a:off x="1425" y="1400"/>
                <a:ext cx="475" cy="174"/>
                <a:chOff x="1425" y="1400"/>
                <a:chExt cx="475" cy="174"/>
              </a:xfrm>
            </p:grpSpPr>
            <p:sp>
              <p:nvSpPr>
                <p:cNvPr id="47" name="Rectangle 11"/>
                <p:cNvSpPr>
                  <a:spLocks noChangeArrowheads="1"/>
                </p:cNvSpPr>
                <p:nvPr/>
              </p:nvSpPr>
              <p:spPr bwMode="auto">
                <a:xfrm>
                  <a:off x="1425" y="1400"/>
                  <a:ext cx="475" cy="174"/>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LARGER THAN</a:t>
                  </a:r>
                  <a:br>
                    <a:rPr lang="en-US" sz="1200">
                      <a:solidFill>
                        <a:srgbClr val="000000"/>
                      </a:solidFill>
                      <a:latin typeface="Verdana" pitchFamily="34" charset="0"/>
                      <a:cs typeface="Arial" pitchFamily="34" charset="0"/>
                    </a:rPr>
                  </a:br>
                  <a:r>
                    <a:rPr lang="en-US" sz="1200">
                      <a:solidFill>
                        <a:srgbClr val="000000"/>
                      </a:solidFill>
                      <a:latin typeface="Verdana" pitchFamily="34" charset="0"/>
                      <a:cs typeface="Arial" pitchFamily="34" charset="0"/>
                    </a:rPr>
                    <a:t>BASE UNIT</a:t>
                  </a:r>
                  <a:r>
                    <a:rPr lang="en-US" sz="1200">
                      <a:latin typeface="Arial" pitchFamily="34" charset="0"/>
                      <a:cs typeface="Arial" pitchFamily="34" charset="0"/>
                    </a:rPr>
                    <a:t> </a:t>
                  </a:r>
                  <a:endParaRPr lang="en-US" sz="1200"/>
                </a:p>
              </p:txBody>
            </p:sp>
            <p:sp>
              <p:nvSpPr>
                <p:cNvPr id="48" name="Rectangle 30"/>
                <p:cNvSpPr>
                  <a:spLocks noChangeArrowheads="1"/>
                </p:cNvSpPr>
                <p:nvPr/>
              </p:nvSpPr>
              <p:spPr bwMode="auto">
                <a:xfrm>
                  <a:off x="1425" y="1400"/>
                  <a:ext cx="475" cy="174"/>
                </a:xfrm>
                <a:prstGeom prst="rect">
                  <a:avLst/>
                </a:prstGeom>
                <a:noFill/>
                <a:ln w="7">
                  <a:solidFill>
                    <a:srgbClr val="A0A0A0"/>
                  </a:solidFill>
                  <a:miter lim="800000"/>
                  <a:headEnd/>
                  <a:tailEnd/>
                </a:ln>
                <a:effectLst/>
              </p:spPr>
              <p:txBody>
                <a:bodyPr/>
                <a:lstStyle/>
                <a:p>
                  <a:endParaRPr lang="en-US"/>
                </a:p>
              </p:txBody>
            </p:sp>
          </p:grpSp>
          <p:grpSp>
            <p:nvGrpSpPr>
              <p:cNvPr id="11" name="Group 33"/>
              <p:cNvGrpSpPr>
                <a:grpSpLocks/>
              </p:cNvGrpSpPr>
              <p:nvPr/>
            </p:nvGrpSpPr>
            <p:grpSpPr bwMode="auto">
              <a:xfrm>
                <a:off x="0" y="1574"/>
                <a:ext cx="475" cy="116"/>
                <a:chOff x="0" y="1574"/>
                <a:chExt cx="475" cy="116"/>
              </a:xfrm>
            </p:grpSpPr>
            <p:sp>
              <p:nvSpPr>
                <p:cNvPr id="45" name="Rectangle 12"/>
                <p:cNvSpPr>
                  <a:spLocks noChangeArrowheads="1"/>
                </p:cNvSpPr>
                <p:nvPr/>
              </p:nvSpPr>
              <p:spPr bwMode="auto">
                <a:xfrm>
                  <a:off x="0" y="1574"/>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Symbol</a:t>
                  </a:r>
                  <a:r>
                    <a:rPr lang="en-US" sz="1200">
                      <a:latin typeface="Arial" pitchFamily="34" charset="0"/>
                      <a:cs typeface="Arial" pitchFamily="34" charset="0"/>
                    </a:rPr>
                    <a:t> </a:t>
                  </a:r>
                  <a:endParaRPr lang="en-US" sz="1200"/>
                </a:p>
              </p:txBody>
            </p:sp>
            <p:sp>
              <p:nvSpPr>
                <p:cNvPr id="46" name="Rectangle 32"/>
                <p:cNvSpPr>
                  <a:spLocks noChangeArrowheads="1"/>
                </p:cNvSpPr>
                <p:nvPr/>
              </p:nvSpPr>
              <p:spPr bwMode="auto">
                <a:xfrm>
                  <a:off x="0" y="1574"/>
                  <a:ext cx="475" cy="116"/>
                </a:xfrm>
                <a:prstGeom prst="rect">
                  <a:avLst/>
                </a:prstGeom>
                <a:noFill/>
                <a:ln w="7">
                  <a:solidFill>
                    <a:srgbClr val="A0A0A0"/>
                  </a:solidFill>
                  <a:miter lim="800000"/>
                  <a:headEnd/>
                  <a:tailEnd/>
                </a:ln>
                <a:effectLst/>
              </p:spPr>
              <p:txBody>
                <a:bodyPr/>
                <a:lstStyle/>
                <a:p>
                  <a:endParaRPr lang="en-US"/>
                </a:p>
              </p:txBody>
            </p:sp>
          </p:grpSp>
          <p:grpSp>
            <p:nvGrpSpPr>
              <p:cNvPr id="12" name="Group 35"/>
              <p:cNvGrpSpPr>
                <a:grpSpLocks/>
              </p:cNvGrpSpPr>
              <p:nvPr/>
            </p:nvGrpSpPr>
            <p:grpSpPr bwMode="auto">
              <a:xfrm>
                <a:off x="475" y="1574"/>
                <a:ext cx="475" cy="116"/>
                <a:chOff x="475" y="1574"/>
                <a:chExt cx="475" cy="116"/>
              </a:xfrm>
            </p:grpSpPr>
            <p:sp>
              <p:nvSpPr>
                <p:cNvPr id="43" name="Rectangle 13"/>
                <p:cNvSpPr>
                  <a:spLocks noChangeArrowheads="1"/>
                </p:cNvSpPr>
                <p:nvPr/>
              </p:nvSpPr>
              <p:spPr bwMode="auto">
                <a:xfrm>
                  <a:off x="475" y="1574"/>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mV</a:t>
                  </a:r>
                  <a:r>
                    <a:rPr lang="en-US" sz="1200">
                      <a:latin typeface="Arial" pitchFamily="34" charset="0"/>
                      <a:cs typeface="Arial" pitchFamily="34" charset="0"/>
                    </a:rPr>
                    <a:t> </a:t>
                  </a:r>
                  <a:endParaRPr lang="en-US" sz="1200"/>
                </a:p>
              </p:txBody>
            </p:sp>
            <p:sp>
              <p:nvSpPr>
                <p:cNvPr id="44" name="Rectangle 34"/>
                <p:cNvSpPr>
                  <a:spLocks noChangeArrowheads="1"/>
                </p:cNvSpPr>
                <p:nvPr/>
              </p:nvSpPr>
              <p:spPr bwMode="auto">
                <a:xfrm>
                  <a:off x="475" y="1574"/>
                  <a:ext cx="475" cy="116"/>
                </a:xfrm>
                <a:prstGeom prst="rect">
                  <a:avLst/>
                </a:prstGeom>
                <a:noFill/>
                <a:ln w="7">
                  <a:solidFill>
                    <a:srgbClr val="A0A0A0"/>
                  </a:solidFill>
                  <a:miter lim="800000"/>
                  <a:headEnd/>
                  <a:tailEnd/>
                </a:ln>
                <a:effectLst/>
              </p:spPr>
              <p:txBody>
                <a:bodyPr/>
                <a:lstStyle/>
                <a:p>
                  <a:endParaRPr lang="en-US"/>
                </a:p>
              </p:txBody>
            </p:sp>
          </p:grpSp>
          <p:grpSp>
            <p:nvGrpSpPr>
              <p:cNvPr id="13" name="Group 37"/>
              <p:cNvGrpSpPr>
                <a:grpSpLocks/>
              </p:cNvGrpSpPr>
              <p:nvPr/>
            </p:nvGrpSpPr>
            <p:grpSpPr bwMode="auto">
              <a:xfrm>
                <a:off x="950" y="1574"/>
                <a:ext cx="475" cy="116"/>
                <a:chOff x="950" y="1574"/>
                <a:chExt cx="475" cy="116"/>
              </a:xfrm>
            </p:grpSpPr>
            <p:sp>
              <p:nvSpPr>
                <p:cNvPr id="41" name="Rectangle 14"/>
                <p:cNvSpPr>
                  <a:spLocks noChangeArrowheads="1"/>
                </p:cNvSpPr>
                <p:nvPr/>
              </p:nvSpPr>
              <p:spPr bwMode="auto">
                <a:xfrm>
                  <a:off x="950" y="1574"/>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V</a:t>
                  </a:r>
                  <a:r>
                    <a:rPr lang="en-US" sz="1200">
                      <a:latin typeface="Arial" pitchFamily="34" charset="0"/>
                      <a:cs typeface="Arial" pitchFamily="34" charset="0"/>
                    </a:rPr>
                    <a:t> </a:t>
                  </a:r>
                  <a:endParaRPr lang="en-US" sz="1200"/>
                </a:p>
              </p:txBody>
            </p:sp>
            <p:sp>
              <p:nvSpPr>
                <p:cNvPr id="42" name="Rectangle 36"/>
                <p:cNvSpPr>
                  <a:spLocks noChangeArrowheads="1"/>
                </p:cNvSpPr>
                <p:nvPr/>
              </p:nvSpPr>
              <p:spPr bwMode="auto">
                <a:xfrm>
                  <a:off x="950" y="1574"/>
                  <a:ext cx="475" cy="116"/>
                </a:xfrm>
                <a:prstGeom prst="rect">
                  <a:avLst/>
                </a:prstGeom>
                <a:noFill/>
                <a:ln w="7">
                  <a:solidFill>
                    <a:srgbClr val="A0A0A0"/>
                  </a:solidFill>
                  <a:miter lim="800000"/>
                  <a:headEnd/>
                  <a:tailEnd/>
                </a:ln>
                <a:effectLst/>
              </p:spPr>
              <p:txBody>
                <a:bodyPr/>
                <a:lstStyle/>
                <a:p>
                  <a:endParaRPr lang="en-US"/>
                </a:p>
              </p:txBody>
            </p:sp>
          </p:grpSp>
          <p:grpSp>
            <p:nvGrpSpPr>
              <p:cNvPr id="14" name="Group 39"/>
              <p:cNvGrpSpPr>
                <a:grpSpLocks/>
              </p:cNvGrpSpPr>
              <p:nvPr/>
            </p:nvGrpSpPr>
            <p:grpSpPr bwMode="auto">
              <a:xfrm>
                <a:off x="1425" y="1574"/>
                <a:ext cx="475" cy="116"/>
                <a:chOff x="1425" y="1574"/>
                <a:chExt cx="475" cy="116"/>
              </a:xfrm>
            </p:grpSpPr>
            <p:sp>
              <p:nvSpPr>
                <p:cNvPr id="39" name="Rectangle 15"/>
                <p:cNvSpPr>
                  <a:spLocks noChangeArrowheads="1"/>
                </p:cNvSpPr>
                <p:nvPr/>
              </p:nvSpPr>
              <p:spPr bwMode="auto">
                <a:xfrm>
                  <a:off x="1425" y="1574"/>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kV</a:t>
                  </a:r>
                  <a:r>
                    <a:rPr lang="en-US" sz="1200">
                      <a:latin typeface="Arial" pitchFamily="34" charset="0"/>
                      <a:cs typeface="Arial" pitchFamily="34" charset="0"/>
                    </a:rPr>
                    <a:t> </a:t>
                  </a:r>
                  <a:endParaRPr lang="en-US" sz="1200"/>
                </a:p>
              </p:txBody>
            </p:sp>
            <p:sp>
              <p:nvSpPr>
                <p:cNvPr id="40" name="Rectangle 38"/>
                <p:cNvSpPr>
                  <a:spLocks noChangeArrowheads="1"/>
                </p:cNvSpPr>
                <p:nvPr/>
              </p:nvSpPr>
              <p:spPr bwMode="auto">
                <a:xfrm>
                  <a:off x="1425" y="1574"/>
                  <a:ext cx="475" cy="116"/>
                </a:xfrm>
                <a:prstGeom prst="rect">
                  <a:avLst/>
                </a:prstGeom>
                <a:noFill/>
                <a:ln w="7">
                  <a:solidFill>
                    <a:srgbClr val="A0A0A0"/>
                  </a:solidFill>
                  <a:miter lim="800000"/>
                  <a:headEnd/>
                  <a:tailEnd/>
                </a:ln>
                <a:effectLst/>
              </p:spPr>
              <p:txBody>
                <a:bodyPr/>
                <a:lstStyle/>
                <a:p>
                  <a:endParaRPr lang="en-US"/>
                </a:p>
              </p:txBody>
            </p:sp>
          </p:grpSp>
          <p:grpSp>
            <p:nvGrpSpPr>
              <p:cNvPr id="15" name="Group 41"/>
              <p:cNvGrpSpPr>
                <a:grpSpLocks/>
              </p:cNvGrpSpPr>
              <p:nvPr/>
            </p:nvGrpSpPr>
            <p:grpSpPr bwMode="auto">
              <a:xfrm>
                <a:off x="0" y="1690"/>
                <a:ext cx="475" cy="116"/>
                <a:chOff x="0" y="1690"/>
                <a:chExt cx="475" cy="116"/>
              </a:xfrm>
            </p:grpSpPr>
            <p:sp>
              <p:nvSpPr>
                <p:cNvPr id="37" name="Rectangle 16"/>
                <p:cNvSpPr>
                  <a:spLocks noChangeArrowheads="1"/>
                </p:cNvSpPr>
                <p:nvPr/>
              </p:nvSpPr>
              <p:spPr bwMode="auto">
                <a:xfrm>
                  <a:off x="0" y="1690"/>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Pronounced</a:t>
                  </a:r>
                  <a:r>
                    <a:rPr lang="en-US" sz="1200">
                      <a:latin typeface="Arial" pitchFamily="34" charset="0"/>
                      <a:cs typeface="Arial" pitchFamily="34" charset="0"/>
                    </a:rPr>
                    <a:t> </a:t>
                  </a:r>
                  <a:endParaRPr lang="en-US" sz="1200"/>
                </a:p>
              </p:txBody>
            </p:sp>
            <p:sp>
              <p:nvSpPr>
                <p:cNvPr id="38" name="Rectangle 40"/>
                <p:cNvSpPr>
                  <a:spLocks noChangeArrowheads="1"/>
                </p:cNvSpPr>
                <p:nvPr/>
              </p:nvSpPr>
              <p:spPr bwMode="auto">
                <a:xfrm>
                  <a:off x="0" y="1690"/>
                  <a:ext cx="475" cy="116"/>
                </a:xfrm>
                <a:prstGeom prst="rect">
                  <a:avLst/>
                </a:prstGeom>
                <a:noFill/>
                <a:ln w="7">
                  <a:solidFill>
                    <a:srgbClr val="A0A0A0"/>
                  </a:solidFill>
                  <a:miter lim="800000"/>
                  <a:headEnd/>
                  <a:tailEnd/>
                </a:ln>
                <a:effectLst/>
              </p:spPr>
              <p:txBody>
                <a:bodyPr/>
                <a:lstStyle/>
                <a:p>
                  <a:endParaRPr lang="en-US"/>
                </a:p>
              </p:txBody>
            </p:sp>
          </p:grpSp>
          <p:grpSp>
            <p:nvGrpSpPr>
              <p:cNvPr id="16" name="Group 43"/>
              <p:cNvGrpSpPr>
                <a:grpSpLocks/>
              </p:cNvGrpSpPr>
              <p:nvPr/>
            </p:nvGrpSpPr>
            <p:grpSpPr bwMode="auto">
              <a:xfrm>
                <a:off x="475" y="1690"/>
                <a:ext cx="475" cy="116"/>
                <a:chOff x="475" y="1690"/>
                <a:chExt cx="475" cy="116"/>
              </a:xfrm>
            </p:grpSpPr>
            <p:sp>
              <p:nvSpPr>
                <p:cNvPr id="35" name="Rectangle 17"/>
                <p:cNvSpPr>
                  <a:spLocks noChangeArrowheads="1"/>
                </p:cNvSpPr>
                <p:nvPr/>
              </p:nvSpPr>
              <p:spPr bwMode="auto">
                <a:xfrm>
                  <a:off x="475" y="1690"/>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millivolt</a:t>
                  </a:r>
                  <a:r>
                    <a:rPr lang="en-US" sz="1200">
                      <a:latin typeface="Arial" pitchFamily="34" charset="0"/>
                      <a:cs typeface="Arial" pitchFamily="34" charset="0"/>
                    </a:rPr>
                    <a:t> </a:t>
                  </a:r>
                  <a:endParaRPr lang="en-US" sz="1200"/>
                </a:p>
              </p:txBody>
            </p:sp>
            <p:sp>
              <p:nvSpPr>
                <p:cNvPr id="36" name="Rectangle 42"/>
                <p:cNvSpPr>
                  <a:spLocks noChangeArrowheads="1"/>
                </p:cNvSpPr>
                <p:nvPr/>
              </p:nvSpPr>
              <p:spPr bwMode="auto">
                <a:xfrm>
                  <a:off x="475" y="1690"/>
                  <a:ext cx="475" cy="116"/>
                </a:xfrm>
                <a:prstGeom prst="rect">
                  <a:avLst/>
                </a:prstGeom>
                <a:noFill/>
                <a:ln w="7">
                  <a:solidFill>
                    <a:srgbClr val="A0A0A0"/>
                  </a:solidFill>
                  <a:miter lim="800000"/>
                  <a:headEnd/>
                  <a:tailEnd/>
                </a:ln>
                <a:effectLst/>
              </p:spPr>
              <p:txBody>
                <a:bodyPr/>
                <a:lstStyle/>
                <a:p>
                  <a:endParaRPr lang="en-US"/>
                </a:p>
              </p:txBody>
            </p:sp>
          </p:grpSp>
          <p:grpSp>
            <p:nvGrpSpPr>
              <p:cNvPr id="17" name="Group 45"/>
              <p:cNvGrpSpPr>
                <a:grpSpLocks/>
              </p:cNvGrpSpPr>
              <p:nvPr/>
            </p:nvGrpSpPr>
            <p:grpSpPr bwMode="auto">
              <a:xfrm>
                <a:off x="950" y="1690"/>
                <a:ext cx="475" cy="116"/>
                <a:chOff x="950" y="1690"/>
                <a:chExt cx="475" cy="116"/>
              </a:xfrm>
            </p:grpSpPr>
            <p:sp>
              <p:nvSpPr>
                <p:cNvPr id="33" name="Rectangle 18"/>
                <p:cNvSpPr>
                  <a:spLocks noChangeArrowheads="1"/>
                </p:cNvSpPr>
                <p:nvPr/>
              </p:nvSpPr>
              <p:spPr bwMode="auto">
                <a:xfrm>
                  <a:off x="950" y="1690"/>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Volt</a:t>
                  </a:r>
                  <a:r>
                    <a:rPr lang="en-US" sz="1200">
                      <a:latin typeface="Arial" pitchFamily="34" charset="0"/>
                      <a:cs typeface="Arial" pitchFamily="34" charset="0"/>
                    </a:rPr>
                    <a:t> </a:t>
                  </a:r>
                  <a:endParaRPr lang="en-US" sz="1200"/>
                </a:p>
              </p:txBody>
            </p:sp>
            <p:sp>
              <p:nvSpPr>
                <p:cNvPr id="34" name="Rectangle 44"/>
                <p:cNvSpPr>
                  <a:spLocks noChangeArrowheads="1"/>
                </p:cNvSpPr>
                <p:nvPr/>
              </p:nvSpPr>
              <p:spPr bwMode="auto">
                <a:xfrm>
                  <a:off x="950" y="1690"/>
                  <a:ext cx="475" cy="116"/>
                </a:xfrm>
                <a:prstGeom prst="rect">
                  <a:avLst/>
                </a:prstGeom>
                <a:noFill/>
                <a:ln w="7">
                  <a:solidFill>
                    <a:srgbClr val="A0A0A0"/>
                  </a:solidFill>
                  <a:miter lim="800000"/>
                  <a:headEnd/>
                  <a:tailEnd/>
                </a:ln>
                <a:effectLst/>
              </p:spPr>
              <p:txBody>
                <a:bodyPr/>
                <a:lstStyle/>
                <a:p>
                  <a:endParaRPr lang="en-US"/>
                </a:p>
              </p:txBody>
            </p:sp>
          </p:grpSp>
          <p:grpSp>
            <p:nvGrpSpPr>
              <p:cNvPr id="18" name="Group 47"/>
              <p:cNvGrpSpPr>
                <a:grpSpLocks/>
              </p:cNvGrpSpPr>
              <p:nvPr/>
            </p:nvGrpSpPr>
            <p:grpSpPr bwMode="auto">
              <a:xfrm>
                <a:off x="1425" y="1690"/>
                <a:ext cx="475" cy="116"/>
                <a:chOff x="1425" y="1690"/>
                <a:chExt cx="475" cy="116"/>
              </a:xfrm>
            </p:grpSpPr>
            <p:sp>
              <p:nvSpPr>
                <p:cNvPr id="31" name="Rectangle 19"/>
                <p:cNvSpPr>
                  <a:spLocks noChangeArrowheads="1"/>
                </p:cNvSpPr>
                <p:nvPr/>
              </p:nvSpPr>
              <p:spPr bwMode="auto">
                <a:xfrm>
                  <a:off x="1425" y="1690"/>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Kilovolt</a:t>
                  </a:r>
                  <a:r>
                    <a:rPr lang="en-US" sz="1200">
                      <a:latin typeface="Arial" pitchFamily="34" charset="0"/>
                      <a:cs typeface="Arial" pitchFamily="34" charset="0"/>
                    </a:rPr>
                    <a:t> </a:t>
                  </a:r>
                  <a:endParaRPr lang="en-US" sz="1200"/>
                </a:p>
              </p:txBody>
            </p:sp>
            <p:sp>
              <p:nvSpPr>
                <p:cNvPr id="32" name="Rectangle 46"/>
                <p:cNvSpPr>
                  <a:spLocks noChangeArrowheads="1"/>
                </p:cNvSpPr>
                <p:nvPr/>
              </p:nvSpPr>
              <p:spPr bwMode="auto">
                <a:xfrm>
                  <a:off x="1425" y="1690"/>
                  <a:ext cx="475" cy="116"/>
                </a:xfrm>
                <a:prstGeom prst="rect">
                  <a:avLst/>
                </a:prstGeom>
                <a:noFill/>
                <a:ln w="7">
                  <a:solidFill>
                    <a:srgbClr val="A0A0A0"/>
                  </a:solidFill>
                  <a:miter lim="800000"/>
                  <a:headEnd/>
                  <a:tailEnd/>
                </a:ln>
                <a:effectLst/>
              </p:spPr>
              <p:txBody>
                <a:bodyPr/>
                <a:lstStyle/>
                <a:p>
                  <a:endParaRPr lang="en-US"/>
                </a:p>
              </p:txBody>
            </p:sp>
          </p:grpSp>
          <p:grpSp>
            <p:nvGrpSpPr>
              <p:cNvPr id="19" name="Group 49"/>
              <p:cNvGrpSpPr>
                <a:grpSpLocks/>
              </p:cNvGrpSpPr>
              <p:nvPr/>
            </p:nvGrpSpPr>
            <p:grpSpPr bwMode="auto">
              <a:xfrm>
                <a:off x="0" y="1806"/>
                <a:ext cx="475" cy="116"/>
                <a:chOff x="0" y="1806"/>
                <a:chExt cx="475" cy="116"/>
              </a:xfrm>
            </p:grpSpPr>
            <p:sp>
              <p:nvSpPr>
                <p:cNvPr id="29" name="Rectangle 20"/>
                <p:cNvSpPr>
                  <a:spLocks noChangeArrowheads="1"/>
                </p:cNvSpPr>
                <p:nvPr/>
              </p:nvSpPr>
              <p:spPr bwMode="auto">
                <a:xfrm>
                  <a:off x="0" y="1806"/>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Multiplier</a:t>
                  </a:r>
                  <a:r>
                    <a:rPr lang="en-US" sz="1200">
                      <a:latin typeface="Arial" pitchFamily="34" charset="0"/>
                      <a:cs typeface="Arial" pitchFamily="34" charset="0"/>
                    </a:rPr>
                    <a:t> </a:t>
                  </a:r>
                  <a:endParaRPr lang="en-US" sz="1200"/>
                </a:p>
              </p:txBody>
            </p:sp>
            <p:sp>
              <p:nvSpPr>
                <p:cNvPr id="30" name="Rectangle 48"/>
                <p:cNvSpPr>
                  <a:spLocks noChangeArrowheads="1"/>
                </p:cNvSpPr>
                <p:nvPr/>
              </p:nvSpPr>
              <p:spPr bwMode="auto">
                <a:xfrm>
                  <a:off x="0" y="1806"/>
                  <a:ext cx="475" cy="116"/>
                </a:xfrm>
                <a:prstGeom prst="rect">
                  <a:avLst/>
                </a:prstGeom>
                <a:noFill/>
                <a:ln w="7">
                  <a:solidFill>
                    <a:srgbClr val="A0A0A0"/>
                  </a:solidFill>
                  <a:miter lim="800000"/>
                  <a:headEnd/>
                  <a:tailEnd/>
                </a:ln>
                <a:effectLst/>
              </p:spPr>
              <p:txBody>
                <a:bodyPr/>
                <a:lstStyle/>
                <a:p>
                  <a:endParaRPr lang="en-US"/>
                </a:p>
              </p:txBody>
            </p:sp>
          </p:grpSp>
          <p:grpSp>
            <p:nvGrpSpPr>
              <p:cNvPr id="20" name="Group 51"/>
              <p:cNvGrpSpPr>
                <a:grpSpLocks/>
              </p:cNvGrpSpPr>
              <p:nvPr/>
            </p:nvGrpSpPr>
            <p:grpSpPr bwMode="auto">
              <a:xfrm>
                <a:off x="475" y="1806"/>
                <a:ext cx="475" cy="116"/>
                <a:chOff x="475" y="1806"/>
                <a:chExt cx="475" cy="116"/>
              </a:xfrm>
            </p:grpSpPr>
            <p:sp>
              <p:nvSpPr>
                <p:cNvPr id="27" name="Rectangle 21"/>
                <p:cNvSpPr>
                  <a:spLocks noChangeArrowheads="1"/>
                </p:cNvSpPr>
                <p:nvPr/>
              </p:nvSpPr>
              <p:spPr bwMode="auto">
                <a:xfrm>
                  <a:off x="475" y="1806"/>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0.001</a:t>
                  </a:r>
                  <a:r>
                    <a:rPr lang="en-US" sz="1200">
                      <a:latin typeface="Arial" pitchFamily="34" charset="0"/>
                      <a:cs typeface="Arial" pitchFamily="34" charset="0"/>
                    </a:rPr>
                    <a:t> </a:t>
                  </a:r>
                  <a:endParaRPr lang="en-US" sz="1200"/>
                </a:p>
              </p:txBody>
            </p:sp>
            <p:sp>
              <p:nvSpPr>
                <p:cNvPr id="28" name="Rectangle 50"/>
                <p:cNvSpPr>
                  <a:spLocks noChangeArrowheads="1"/>
                </p:cNvSpPr>
                <p:nvPr/>
              </p:nvSpPr>
              <p:spPr bwMode="auto">
                <a:xfrm>
                  <a:off x="475" y="1806"/>
                  <a:ext cx="475" cy="116"/>
                </a:xfrm>
                <a:prstGeom prst="rect">
                  <a:avLst/>
                </a:prstGeom>
                <a:noFill/>
                <a:ln w="7">
                  <a:solidFill>
                    <a:srgbClr val="A0A0A0"/>
                  </a:solidFill>
                  <a:miter lim="800000"/>
                  <a:headEnd/>
                  <a:tailEnd/>
                </a:ln>
                <a:effectLst/>
              </p:spPr>
              <p:txBody>
                <a:bodyPr/>
                <a:lstStyle/>
                <a:p>
                  <a:endParaRPr lang="en-US"/>
                </a:p>
              </p:txBody>
            </p:sp>
          </p:grpSp>
          <p:grpSp>
            <p:nvGrpSpPr>
              <p:cNvPr id="21" name="Group 53"/>
              <p:cNvGrpSpPr>
                <a:grpSpLocks/>
              </p:cNvGrpSpPr>
              <p:nvPr/>
            </p:nvGrpSpPr>
            <p:grpSpPr bwMode="auto">
              <a:xfrm>
                <a:off x="950" y="1806"/>
                <a:ext cx="475" cy="116"/>
                <a:chOff x="950" y="1806"/>
                <a:chExt cx="475" cy="116"/>
              </a:xfrm>
            </p:grpSpPr>
            <p:sp>
              <p:nvSpPr>
                <p:cNvPr id="25" name="Rectangle 22"/>
                <p:cNvSpPr>
                  <a:spLocks noChangeArrowheads="1"/>
                </p:cNvSpPr>
                <p:nvPr/>
              </p:nvSpPr>
              <p:spPr bwMode="auto">
                <a:xfrm>
                  <a:off x="950" y="1806"/>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1</a:t>
                  </a:r>
                  <a:r>
                    <a:rPr lang="en-US" sz="1200">
                      <a:latin typeface="Arial" pitchFamily="34" charset="0"/>
                      <a:cs typeface="Arial" pitchFamily="34" charset="0"/>
                    </a:rPr>
                    <a:t> </a:t>
                  </a:r>
                  <a:endParaRPr lang="en-US" sz="1200"/>
                </a:p>
              </p:txBody>
            </p:sp>
            <p:sp>
              <p:nvSpPr>
                <p:cNvPr id="26" name="Rectangle 52"/>
                <p:cNvSpPr>
                  <a:spLocks noChangeArrowheads="1"/>
                </p:cNvSpPr>
                <p:nvPr/>
              </p:nvSpPr>
              <p:spPr bwMode="auto">
                <a:xfrm>
                  <a:off x="950" y="1806"/>
                  <a:ext cx="475" cy="116"/>
                </a:xfrm>
                <a:prstGeom prst="rect">
                  <a:avLst/>
                </a:prstGeom>
                <a:noFill/>
                <a:ln w="7">
                  <a:solidFill>
                    <a:srgbClr val="A0A0A0"/>
                  </a:solidFill>
                  <a:miter lim="800000"/>
                  <a:headEnd/>
                  <a:tailEnd/>
                </a:ln>
                <a:effectLst/>
              </p:spPr>
              <p:txBody>
                <a:bodyPr/>
                <a:lstStyle/>
                <a:p>
                  <a:endParaRPr lang="en-US"/>
                </a:p>
              </p:txBody>
            </p:sp>
          </p:grpSp>
          <p:grpSp>
            <p:nvGrpSpPr>
              <p:cNvPr id="22" name="Group 55"/>
              <p:cNvGrpSpPr>
                <a:grpSpLocks/>
              </p:cNvGrpSpPr>
              <p:nvPr/>
            </p:nvGrpSpPr>
            <p:grpSpPr bwMode="auto">
              <a:xfrm>
                <a:off x="1425" y="1806"/>
                <a:ext cx="475" cy="116"/>
                <a:chOff x="1425" y="1806"/>
                <a:chExt cx="475" cy="116"/>
              </a:xfrm>
            </p:grpSpPr>
            <p:sp>
              <p:nvSpPr>
                <p:cNvPr id="23" name="Rectangle 23"/>
                <p:cNvSpPr>
                  <a:spLocks noChangeArrowheads="1"/>
                </p:cNvSpPr>
                <p:nvPr/>
              </p:nvSpPr>
              <p:spPr bwMode="auto">
                <a:xfrm>
                  <a:off x="1425" y="1806"/>
                  <a:ext cx="475" cy="116"/>
                </a:xfrm>
                <a:prstGeom prst="rect">
                  <a:avLst/>
                </a:prstGeom>
                <a:noFill/>
                <a:ln w="9525">
                  <a:noFill/>
                  <a:miter lim="800000"/>
                  <a:headEnd/>
                  <a:tailEnd/>
                </a:ln>
                <a:effectLst/>
              </p:spPr>
              <p:txBody>
                <a:bodyPr/>
                <a:lstStyle/>
                <a:p>
                  <a:pPr algn="ctr"/>
                  <a:r>
                    <a:rPr lang="en-US" sz="1200">
                      <a:solidFill>
                        <a:srgbClr val="000000"/>
                      </a:solidFill>
                      <a:latin typeface="Verdana" pitchFamily="34" charset="0"/>
                      <a:cs typeface="Arial" pitchFamily="34" charset="0"/>
                    </a:rPr>
                    <a:t>1,000</a:t>
                  </a:r>
                  <a:r>
                    <a:rPr lang="en-US" sz="1200">
                      <a:latin typeface="Arial" pitchFamily="34" charset="0"/>
                      <a:cs typeface="Arial" pitchFamily="34" charset="0"/>
                    </a:rPr>
                    <a:t> </a:t>
                  </a:r>
                  <a:endParaRPr lang="en-US" sz="1200"/>
                </a:p>
              </p:txBody>
            </p:sp>
            <p:sp>
              <p:nvSpPr>
                <p:cNvPr id="24" name="Rectangle 54"/>
                <p:cNvSpPr>
                  <a:spLocks noChangeArrowheads="1"/>
                </p:cNvSpPr>
                <p:nvPr/>
              </p:nvSpPr>
              <p:spPr bwMode="auto">
                <a:xfrm>
                  <a:off x="1425" y="1806"/>
                  <a:ext cx="475" cy="116"/>
                </a:xfrm>
                <a:prstGeom prst="rect">
                  <a:avLst/>
                </a:prstGeom>
                <a:noFill/>
                <a:ln w="7">
                  <a:solidFill>
                    <a:srgbClr val="A0A0A0"/>
                  </a:solidFill>
                  <a:miter lim="800000"/>
                  <a:headEnd/>
                  <a:tailEnd/>
                </a:ln>
                <a:effectLst/>
              </p:spPr>
              <p:txBody>
                <a:bodyPr/>
                <a:lstStyle/>
                <a:p>
                  <a:endParaRPr lang="en-US"/>
                </a:p>
              </p:txBody>
            </p:sp>
          </p:grpSp>
        </p:grpSp>
        <p:sp>
          <p:nvSpPr>
            <p:cNvPr id="6" name="Rectangle 57"/>
            <p:cNvSpPr>
              <a:spLocks noChangeArrowheads="1"/>
            </p:cNvSpPr>
            <p:nvPr/>
          </p:nvSpPr>
          <p:spPr bwMode="auto">
            <a:xfrm>
              <a:off x="-2" y="1398"/>
              <a:ext cx="1904" cy="526"/>
            </a:xfrm>
            <a:prstGeom prst="rect">
              <a:avLst/>
            </a:prstGeom>
            <a:noFill/>
            <a:ln w="7937">
              <a:solidFill>
                <a:srgbClr val="A0A0A0"/>
              </a:solidFill>
              <a:miter lim="800000"/>
              <a:headEnd/>
              <a:tailEnd/>
            </a:ln>
            <a:effectLst/>
          </p:spPr>
          <p:txBody>
            <a:bodyPr/>
            <a:lstStyle/>
            <a:p>
              <a:endParaRPr 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609600"/>
            <a:ext cx="7772400" cy="990600"/>
          </a:xfrm>
        </p:spPr>
        <p:txBody>
          <a:bodyPr>
            <a:normAutofit/>
          </a:bodyPr>
          <a:lstStyle/>
          <a:p>
            <a:r>
              <a:rPr lang="en-US" sz="4000" b="1" dirty="0">
                <a:solidFill>
                  <a:srgbClr val="000000"/>
                </a:solidFill>
                <a:latin typeface="+mn-lt"/>
                <a:cs typeface="Arial" pitchFamily="34" charset="0"/>
              </a:rPr>
              <a:t>CURRENT (AMPERES)</a:t>
            </a:r>
            <a:endParaRPr lang="en-US" sz="4000" dirty="0">
              <a:latin typeface="+mn-lt"/>
              <a:cs typeface="Arial" pitchFamily="34" charset="0"/>
            </a:endParaRPr>
          </a:p>
        </p:txBody>
      </p:sp>
      <p:sp>
        <p:nvSpPr>
          <p:cNvPr id="43012" name="Rectangle 4"/>
          <p:cNvSpPr>
            <a:spLocks noGrp="1" noChangeArrowheads="1"/>
          </p:cNvSpPr>
          <p:nvPr>
            <p:ph type="body" sz="half" idx="2"/>
          </p:nvPr>
        </p:nvSpPr>
        <p:spPr>
          <a:xfrm>
            <a:off x="533400" y="1828800"/>
            <a:ext cx="8153400" cy="3276600"/>
          </a:xfrm>
        </p:spPr>
        <p:txBody>
          <a:bodyPr/>
          <a:lstStyle/>
          <a:p>
            <a:pPr>
              <a:lnSpc>
                <a:spcPct val="90000"/>
              </a:lnSpc>
            </a:pPr>
            <a:r>
              <a:rPr lang="en-US" sz="2800" dirty="0">
                <a:solidFill>
                  <a:srgbClr val="000000"/>
                </a:solidFill>
                <a:latin typeface="Verdana" pitchFamily="34" charset="0"/>
                <a:cs typeface="Arial" pitchFamily="34" charset="0"/>
              </a:rPr>
              <a:t>CURRENT is the quantity or flow rate of electrons moving past a point within one second. Current flow is also known as amperage, or amps for short.</a:t>
            </a:r>
            <a:endParaRPr lang="en-US" sz="2800" dirty="0">
              <a:latin typeface="Arial" pitchFamily="34" charset="0"/>
              <a:cs typeface="Arial" pitchFamily="34" charset="0"/>
            </a:endParaRPr>
          </a:p>
          <a:p>
            <a:pPr>
              <a:lnSpc>
                <a:spcPct val="90000"/>
              </a:lnSpc>
            </a:pPr>
            <a:r>
              <a:rPr lang="en-US" sz="2800" dirty="0">
                <a:solidFill>
                  <a:srgbClr val="000000"/>
                </a:solidFill>
                <a:latin typeface="Verdana" pitchFamily="34" charset="0"/>
                <a:cs typeface="Arial" pitchFamily="34" charset="0"/>
              </a:rPr>
              <a:t>Higher voltage will produce higher current flow, and lower voltage will produce lower current flow.</a:t>
            </a:r>
            <a:br>
              <a:rPr lang="en-US" sz="2800" dirty="0">
                <a:solidFill>
                  <a:srgbClr val="000000"/>
                </a:solidFill>
                <a:latin typeface="Verdana" pitchFamily="34" charset="0"/>
                <a:cs typeface="Arial" pitchFamily="34" charset="0"/>
              </a:rPr>
            </a:br>
            <a:endParaRPr lang="en-US" sz="2800" dirty="0">
              <a:latin typeface="Arial" pitchFamily="34" charset="0"/>
              <a:cs typeface="Arial" pitchFamily="34" charset="0"/>
            </a:endParaRPr>
          </a:p>
          <a:p>
            <a:pPr>
              <a:lnSpc>
                <a:spcPct val="90000"/>
              </a:lnSpc>
            </a:pPr>
            <a:endParaRPr lang="en-US" sz="2800" dirty="0"/>
          </a:p>
        </p:txBody>
      </p:sp>
      <p:pic>
        <p:nvPicPr>
          <p:cNvPr id="43013" name="Picture 5" descr="C:\My Documents\My Pictures\current3.bmt.gif"/>
          <p:cNvPicPr>
            <a:picLocks noChangeAspect="1" noChangeArrowheads="1" noCrop="1"/>
          </p:cNvPicPr>
          <p:nvPr/>
        </p:nvPicPr>
        <p:blipFill>
          <a:blip r:embed="rId2" cstate="print"/>
          <a:srcRect/>
          <a:stretch>
            <a:fillRect/>
          </a:stretch>
        </p:blipFill>
        <p:spPr bwMode="auto">
          <a:xfrm>
            <a:off x="1651000" y="5089525"/>
            <a:ext cx="5840413" cy="123507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b="1" dirty="0">
                <a:solidFill>
                  <a:srgbClr val="000000"/>
                </a:solidFill>
                <a:latin typeface="+mn-lt"/>
                <a:cs typeface="Arial" pitchFamily="34" charset="0"/>
              </a:rPr>
              <a:t>AMPERAGE UNITS</a:t>
            </a:r>
          </a:p>
        </p:txBody>
      </p:sp>
      <p:sp>
        <p:nvSpPr>
          <p:cNvPr id="45060" name="Rectangle 4"/>
          <p:cNvSpPr>
            <a:spLocks noGrp="1" noChangeArrowheads="1"/>
          </p:cNvSpPr>
          <p:nvPr>
            <p:ph type="body" sz="half" idx="2"/>
          </p:nvPr>
        </p:nvSpPr>
        <p:spPr>
          <a:xfrm>
            <a:off x="381000" y="1524000"/>
            <a:ext cx="8458200" cy="2438400"/>
          </a:xfrm>
        </p:spPr>
        <p:txBody>
          <a:bodyPr/>
          <a:lstStyle/>
          <a:p>
            <a:r>
              <a:rPr lang="en-US" sz="2800" dirty="0">
                <a:solidFill>
                  <a:srgbClr val="000000"/>
                </a:solidFill>
                <a:cs typeface="Arial" pitchFamily="34" charset="0"/>
              </a:rPr>
              <a:t>Current flow is measured in units called Amperes or AMPS.</a:t>
            </a:r>
          </a:p>
          <a:p>
            <a:r>
              <a:rPr lang="en-US" sz="2800" dirty="0">
                <a:solidFill>
                  <a:srgbClr val="000000"/>
                </a:solidFill>
                <a:cs typeface="Arial" pitchFamily="34" charset="0"/>
              </a:rPr>
              <a:t>Amperage measurements can use different value prefixes, such as </a:t>
            </a:r>
            <a:r>
              <a:rPr lang="en-US" sz="2800" dirty="0" err="1">
                <a:solidFill>
                  <a:srgbClr val="000000"/>
                </a:solidFill>
                <a:cs typeface="Arial" pitchFamily="34" charset="0"/>
              </a:rPr>
              <a:t>microamp</a:t>
            </a:r>
            <a:r>
              <a:rPr lang="en-US" sz="2800" dirty="0">
                <a:solidFill>
                  <a:srgbClr val="000000"/>
                </a:solidFill>
                <a:cs typeface="Arial" pitchFamily="34" charset="0"/>
              </a:rPr>
              <a:t>, milliamp, and Amp.</a:t>
            </a:r>
            <a:endParaRPr lang="en-US" sz="2800" dirty="0"/>
          </a:p>
        </p:txBody>
      </p:sp>
      <p:sp>
        <p:nvSpPr>
          <p:cNvPr id="45061" name="Rectangle 5"/>
          <p:cNvSpPr>
            <a:spLocks noChangeArrowheads="1"/>
          </p:cNvSpPr>
          <p:nvPr/>
        </p:nvSpPr>
        <p:spPr bwMode="auto">
          <a:xfrm>
            <a:off x="0" y="1901825"/>
            <a:ext cx="9144000" cy="0"/>
          </a:xfrm>
          <a:prstGeom prst="rect">
            <a:avLst/>
          </a:prstGeom>
          <a:noFill/>
          <a:ln w="9525">
            <a:noFill/>
            <a:miter lim="800000"/>
            <a:headEnd/>
            <a:tailEnd/>
          </a:ln>
          <a:effectLst/>
        </p:spPr>
        <p:txBody>
          <a:bodyPr>
            <a:spAutoFit/>
          </a:bodyPr>
          <a:lstStyle/>
          <a:p>
            <a:endParaRPr lang="en-US"/>
          </a:p>
        </p:txBody>
      </p:sp>
      <p:grpSp>
        <p:nvGrpSpPr>
          <p:cNvPr id="2" name="Group 59"/>
          <p:cNvGrpSpPr>
            <a:grpSpLocks/>
          </p:cNvGrpSpPr>
          <p:nvPr/>
        </p:nvGrpSpPr>
        <p:grpSpPr bwMode="auto">
          <a:xfrm>
            <a:off x="2984500" y="1901825"/>
            <a:ext cx="3175000" cy="2222500"/>
            <a:chOff x="0" y="1400"/>
            <a:chExt cx="2000" cy="1400"/>
          </a:xfrm>
        </p:grpSpPr>
        <p:sp>
          <p:nvSpPr>
            <p:cNvPr id="45062" name="Rectangle 6"/>
            <p:cNvSpPr>
              <a:spLocks noChangeArrowheads="1"/>
            </p:cNvSpPr>
            <p:nvPr/>
          </p:nvSpPr>
          <p:spPr bwMode="auto">
            <a:xfrm>
              <a:off x="0" y="1400"/>
              <a:ext cx="2000" cy="1400"/>
            </a:xfrm>
            <a:prstGeom prst="rect">
              <a:avLst/>
            </a:prstGeom>
            <a:noFill/>
            <a:ln w="9525">
              <a:noFill/>
              <a:miter lim="800000"/>
              <a:headEnd/>
              <a:tailEnd/>
            </a:ln>
            <a:effectLst/>
          </p:spPr>
          <p:txBody>
            <a:bodyPr>
              <a:spAutoFit/>
            </a:bodyPr>
            <a:lstStyle/>
            <a:p>
              <a:endParaRPr lang="en-US"/>
            </a:p>
          </p:txBody>
        </p:sp>
        <p:sp>
          <p:nvSpPr>
            <p:cNvPr id="45063" name="Rectangle 7"/>
            <p:cNvSpPr>
              <a:spLocks noChangeArrowheads="1"/>
            </p:cNvSpPr>
            <p:nvPr/>
          </p:nvSpPr>
          <p:spPr bwMode="auto">
            <a:xfrm>
              <a:off x="0" y="1400"/>
              <a:ext cx="1990" cy="0"/>
            </a:xfrm>
            <a:prstGeom prst="rect">
              <a:avLst/>
            </a:prstGeom>
            <a:noFill/>
            <a:ln w="9525">
              <a:noFill/>
              <a:miter lim="800000"/>
              <a:headEnd/>
              <a:tailEnd/>
            </a:ln>
            <a:effectLst/>
          </p:spPr>
          <p:txBody>
            <a:bodyPr>
              <a:spAutoFit/>
            </a:bodyPr>
            <a:lstStyle/>
            <a:p>
              <a:endParaRPr lang="en-US"/>
            </a:p>
          </p:txBody>
        </p:sp>
      </p:grpSp>
      <p:grpSp>
        <p:nvGrpSpPr>
          <p:cNvPr id="3" name="Group 58"/>
          <p:cNvGrpSpPr>
            <a:grpSpLocks/>
          </p:cNvGrpSpPr>
          <p:nvPr/>
        </p:nvGrpSpPr>
        <p:grpSpPr bwMode="auto">
          <a:xfrm>
            <a:off x="2057400" y="3733800"/>
            <a:ext cx="4800600" cy="2355850"/>
            <a:chOff x="-2" y="1398"/>
            <a:chExt cx="1904" cy="526"/>
          </a:xfrm>
        </p:grpSpPr>
        <p:grpSp>
          <p:nvGrpSpPr>
            <p:cNvPr id="4" name="Group 56"/>
            <p:cNvGrpSpPr>
              <a:grpSpLocks/>
            </p:cNvGrpSpPr>
            <p:nvPr/>
          </p:nvGrpSpPr>
          <p:grpSpPr bwMode="auto">
            <a:xfrm>
              <a:off x="0" y="1400"/>
              <a:ext cx="1900" cy="522"/>
              <a:chOff x="0" y="1400"/>
              <a:chExt cx="1900" cy="522"/>
            </a:xfrm>
          </p:grpSpPr>
          <p:grpSp>
            <p:nvGrpSpPr>
              <p:cNvPr id="5" name="Group 25"/>
              <p:cNvGrpSpPr>
                <a:grpSpLocks/>
              </p:cNvGrpSpPr>
              <p:nvPr/>
            </p:nvGrpSpPr>
            <p:grpSpPr bwMode="auto">
              <a:xfrm>
                <a:off x="0" y="1400"/>
                <a:ext cx="475" cy="174"/>
                <a:chOff x="0" y="1400"/>
                <a:chExt cx="475" cy="174"/>
              </a:xfrm>
            </p:grpSpPr>
            <p:sp>
              <p:nvSpPr>
                <p:cNvPr id="45064" name="Rectangle 8"/>
                <p:cNvSpPr>
                  <a:spLocks noChangeArrowheads="1"/>
                </p:cNvSpPr>
                <p:nvPr/>
              </p:nvSpPr>
              <p:spPr bwMode="auto">
                <a:xfrm>
                  <a:off x="0"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AMPERAGE </a:t>
                  </a:r>
                  <a:endParaRPr lang="en-US" sz="1200"/>
                </a:p>
              </p:txBody>
            </p:sp>
            <p:sp>
              <p:nvSpPr>
                <p:cNvPr id="45080" name="Rectangle 24"/>
                <p:cNvSpPr>
                  <a:spLocks noChangeArrowheads="1"/>
                </p:cNvSpPr>
                <p:nvPr/>
              </p:nvSpPr>
              <p:spPr bwMode="auto">
                <a:xfrm>
                  <a:off x="0" y="1400"/>
                  <a:ext cx="475" cy="174"/>
                </a:xfrm>
                <a:prstGeom prst="rect">
                  <a:avLst/>
                </a:prstGeom>
                <a:noFill/>
                <a:ln w="7">
                  <a:solidFill>
                    <a:srgbClr val="A0A0A0"/>
                  </a:solidFill>
                  <a:miter lim="800000"/>
                  <a:headEnd/>
                  <a:tailEnd/>
                </a:ln>
                <a:effectLst/>
              </p:spPr>
              <p:txBody>
                <a:bodyPr/>
                <a:lstStyle/>
                <a:p>
                  <a:endParaRPr lang="en-US"/>
                </a:p>
              </p:txBody>
            </p:sp>
          </p:grpSp>
          <p:grpSp>
            <p:nvGrpSpPr>
              <p:cNvPr id="6" name="Group 27"/>
              <p:cNvGrpSpPr>
                <a:grpSpLocks/>
              </p:cNvGrpSpPr>
              <p:nvPr/>
            </p:nvGrpSpPr>
            <p:grpSpPr bwMode="auto">
              <a:xfrm>
                <a:off x="475" y="1400"/>
                <a:ext cx="475" cy="174"/>
                <a:chOff x="475" y="1400"/>
                <a:chExt cx="475" cy="174"/>
              </a:xfrm>
            </p:grpSpPr>
            <p:sp>
              <p:nvSpPr>
                <p:cNvPr id="45065" name="Rectangle 9"/>
                <p:cNvSpPr>
                  <a:spLocks noChangeArrowheads="1"/>
                </p:cNvSpPr>
                <p:nvPr/>
              </p:nvSpPr>
              <p:spPr bwMode="auto">
                <a:xfrm>
                  <a:off x="475"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LESS THAN</a:t>
                  </a:r>
                  <a:br>
                    <a:rPr lang="en-US" sz="1200" b="1">
                      <a:solidFill>
                        <a:srgbClr val="000000"/>
                      </a:solidFill>
                      <a:latin typeface="Verdana" pitchFamily="34" charset="0"/>
                      <a:cs typeface="Arial" pitchFamily="34" charset="0"/>
                    </a:rPr>
                  </a:br>
                  <a:r>
                    <a:rPr lang="en-US" sz="1200" b="1">
                      <a:solidFill>
                        <a:srgbClr val="000000"/>
                      </a:solidFill>
                      <a:latin typeface="Verdana" pitchFamily="34" charset="0"/>
                      <a:cs typeface="Arial" pitchFamily="34" charset="0"/>
                    </a:rPr>
                    <a:t>BASE UNIT </a:t>
                  </a:r>
                  <a:endParaRPr lang="en-US" sz="1200"/>
                </a:p>
              </p:txBody>
            </p:sp>
            <p:sp>
              <p:nvSpPr>
                <p:cNvPr id="45082" name="Rectangle 26"/>
                <p:cNvSpPr>
                  <a:spLocks noChangeArrowheads="1"/>
                </p:cNvSpPr>
                <p:nvPr/>
              </p:nvSpPr>
              <p:spPr bwMode="auto">
                <a:xfrm>
                  <a:off x="475" y="1400"/>
                  <a:ext cx="475" cy="174"/>
                </a:xfrm>
                <a:prstGeom prst="rect">
                  <a:avLst/>
                </a:prstGeom>
                <a:noFill/>
                <a:ln w="7">
                  <a:solidFill>
                    <a:srgbClr val="A0A0A0"/>
                  </a:solidFill>
                  <a:miter lim="800000"/>
                  <a:headEnd/>
                  <a:tailEnd/>
                </a:ln>
                <a:effectLst/>
              </p:spPr>
              <p:txBody>
                <a:bodyPr/>
                <a:lstStyle/>
                <a:p>
                  <a:endParaRPr lang="en-US"/>
                </a:p>
              </p:txBody>
            </p:sp>
          </p:grpSp>
          <p:grpSp>
            <p:nvGrpSpPr>
              <p:cNvPr id="7" name="Group 29"/>
              <p:cNvGrpSpPr>
                <a:grpSpLocks/>
              </p:cNvGrpSpPr>
              <p:nvPr/>
            </p:nvGrpSpPr>
            <p:grpSpPr bwMode="auto">
              <a:xfrm>
                <a:off x="950" y="1400"/>
                <a:ext cx="475" cy="174"/>
                <a:chOff x="950" y="1400"/>
                <a:chExt cx="475" cy="174"/>
              </a:xfrm>
            </p:grpSpPr>
            <p:sp>
              <p:nvSpPr>
                <p:cNvPr id="45066" name="Rectangle 10"/>
                <p:cNvSpPr>
                  <a:spLocks noChangeArrowheads="1"/>
                </p:cNvSpPr>
                <p:nvPr/>
              </p:nvSpPr>
              <p:spPr bwMode="auto">
                <a:xfrm>
                  <a:off x="950"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LESS THAN</a:t>
                  </a:r>
                  <a:br>
                    <a:rPr lang="en-US" sz="1200" b="1">
                      <a:solidFill>
                        <a:srgbClr val="000000"/>
                      </a:solidFill>
                      <a:latin typeface="Verdana" pitchFamily="34" charset="0"/>
                      <a:cs typeface="Arial" pitchFamily="34" charset="0"/>
                    </a:rPr>
                  </a:br>
                  <a:r>
                    <a:rPr lang="en-US" sz="1200" b="1">
                      <a:solidFill>
                        <a:srgbClr val="000000"/>
                      </a:solidFill>
                      <a:latin typeface="Verdana" pitchFamily="34" charset="0"/>
                      <a:cs typeface="Arial" pitchFamily="34" charset="0"/>
                    </a:rPr>
                    <a:t>BASE UNIT </a:t>
                  </a:r>
                  <a:endParaRPr lang="en-US" sz="1200"/>
                </a:p>
              </p:txBody>
            </p:sp>
            <p:sp>
              <p:nvSpPr>
                <p:cNvPr id="45084" name="Rectangle 28"/>
                <p:cNvSpPr>
                  <a:spLocks noChangeArrowheads="1"/>
                </p:cNvSpPr>
                <p:nvPr/>
              </p:nvSpPr>
              <p:spPr bwMode="auto">
                <a:xfrm>
                  <a:off x="950" y="1400"/>
                  <a:ext cx="475" cy="174"/>
                </a:xfrm>
                <a:prstGeom prst="rect">
                  <a:avLst/>
                </a:prstGeom>
                <a:noFill/>
                <a:ln w="7">
                  <a:solidFill>
                    <a:srgbClr val="A0A0A0"/>
                  </a:solidFill>
                  <a:miter lim="800000"/>
                  <a:headEnd/>
                  <a:tailEnd/>
                </a:ln>
                <a:effectLst/>
              </p:spPr>
              <p:txBody>
                <a:bodyPr/>
                <a:lstStyle/>
                <a:p>
                  <a:endParaRPr lang="en-US"/>
                </a:p>
              </p:txBody>
            </p:sp>
          </p:grpSp>
          <p:grpSp>
            <p:nvGrpSpPr>
              <p:cNvPr id="8" name="Group 31"/>
              <p:cNvGrpSpPr>
                <a:grpSpLocks/>
              </p:cNvGrpSpPr>
              <p:nvPr/>
            </p:nvGrpSpPr>
            <p:grpSpPr bwMode="auto">
              <a:xfrm>
                <a:off x="1425" y="1400"/>
                <a:ext cx="475" cy="174"/>
                <a:chOff x="1425" y="1400"/>
                <a:chExt cx="475" cy="174"/>
              </a:xfrm>
            </p:grpSpPr>
            <p:sp>
              <p:nvSpPr>
                <p:cNvPr id="45067" name="Rectangle 11"/>
                <p:cNvSpPr>
                  <a:spLocks noChangeArrowheads="1"/>
                </p:cNvSpPr>
                <p:nvPr/>
              </p:nvSpPr>
              <p:spPr bwMode="auto">
                <a:xfrm>
                  <a:off x="1425"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BASIC UNIT </a:t>
                  </a:r>
                  <a:endParaRPr lang="en-US" sz="1200"/>
                </a:p>
              </p:txBody>
            </p:sp>
            <p:sp>
              <p:nvSpPr>
                <p:cNvPr id="45086" name="Rectangle 30"/>
                <p:cNvSpPr>
                  <a:spLocks noChangeArrowheads="1"/>
                </p:cNvSpPr>
                <p:nvPr/>
              </p:nvSpPr>
              <p:spPr bwMode="auto">
                <a:xfrm>
                  <a:off x="1425" y="1400"/>
                  <a:ext cx="475" cy="174"/>
                </a:xfrm>
                <a:prstGeom prst="rect">
                  <a:avLst/>
                </a:prstGeom>
                <a:noFill/>
                <a:ln w="7">
                  <a:solidFill>
                    <a:srgbClr val="A0A0A0"/>
                  </a:solidFill>
                  <a:miter lim="800000"/>
                  <a:headEnd/>
                  <a:tailEnd/>
                </a:ln>
                <a:effectLst/>
              </p:spPr>
              <p:txBody>
                <a:bodyPr/>
                <a:lstStyle/>
                <a:p>
                  <a:endParaRPr lang="en-US"/>
                </a:p>
              </p:txBody>
            </p:sp>
          </p:grpSp>
          <p:grpSp>
            <p:nvGrpSpPr>
              <p:cNvPr id="9" name="Group 33"/>
              <p:cNvGrpSpPr>
                <a:grpSpLocks/>
              </p:cNvGrpSpPr>
              <p:nvPr/>
            </p:nvGrpSpPr>
            <p:grpSpPr bwMode="auto">
              <a:xfrm>
                <a:off x="0" y="1574"/>
                <a:ext cx="475" cy="116"/>
                <a:chOff x="0" y="1574"/>
                <a:chExt cx="475" cy="116"/>
              </a:xfrm>
            </p:grpSpPr>
            <p:sp>
              <p:nvSpPr>
                <p:cNvPr id="45068" name="Rectangle 12"/>
                <p:cNvSpPr>
                  <a:spLocks noChangeArrowheads="1"/>
                </p:cNvSpPr>
                <p:nvPr/>
              </p:nvSpPr>
              <p:spPr bwMode="auto">
                <a:xfrm>
                  <a:off x="0"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Symbol </a:t>
                  </a:r>
                  <a:endParaRPr lang="en-US" sz="1200"/>
                </a:p>
              </p:txBody>
            </p:sp>
            <p:sp>
              <p:nvSpPr>
                <p:cNvPr id="45088" name="Rectangle 32"/>
                <p:cNvSpPr>
                  <a:spLocks noChangeArrowheads="1"/>
                </p:cNvSpPr>
                <p:nvPr/>
              </p:nvSpPr>
              <p:spPr bwMode="auto">
                <a:xfrm>
                  <a:off x="0" y="1574"/>
                  <a:ext cx="475" cy="116"/>
                </a:xfrm>
                <a:prstGeom prst="rect">
                  <a:avLst/>
                </a:prstGeom>
                <a:noFill/>
                <a:ln w="7">
                  <a:solidFill>
                    <a:srgbClr val="A0A0A0"/>
                  </a:solidFill>
                  <a:miter lim="800000"/>
                  <a:headEnd/>
                  <a:tailEnd/>
                </a:ln>
                <a:effectLst/>
              </p:spPr>
              <p:txBody>
                <a:bodyPr/>
                <a:lstStyle/>
                <a:p>
                  <a:endParaRPr lang="en-US"/>
                </a:p>
              </p:txBody>
            </p:sp>
          </p:grpSp>
          <p:grpSp>
            <p:nvGrpSpPr>
              <p:cNvPr id="10" name="Group 35"/>
              <p:cNvGrpSpPr>
                <a:grpSpLocks/>
              </p:cNvGrpSpPr>
              <p:nvPr/>
            </p:nvGrpSpPr>
            <p:grpSpPr bwMode="auto">
              <a:xfrm>
                <a:off x="475" y="1574"/>
                <a:ext cx="475" cy="116"/>
                <a:chOff x="475" y="1574"/>
                <a:chExt cx="475" cy="116"/>
              </a:xfrm>
            </p:grpSpPr>
            <p:sp>
              <p:nvSpPr>
                <p:cNvPr id="45069" name="Rectangle 13"/>
                <p:cNvSpPr>
                  <a:spLocks noChangeArrowheads="1"/>
                </p:cNvSpPr>
                <p:nvPr/>
              </p:nvSpPr>
              <p:spPr bwMode="auto">
                <a:xfrm>
                  <a:off x="475"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µA </a:t>
                  </a:r>
                  <a:endParaRPr lang="en-US" sz="1200"/>
                </a:p>
              </p:txBody>
            </p:sp>
            <p:sp>
              <p:nvSpPr>
                <p:cNvPr id="45090" name="Rectangle 34"/>
                <p:cNvSpPr>
                  <a:spLocks noChangeArrowheads="1"/>
                </p:cNvSpPr>
                <p:nvPr/>
              </p:nvSpPr>
              <p:spPr bwMode="auto">
                <a:xfrm>
                  <a:off x="475" y="1574"/>
                  <a:ext cx="475" cy="116"/>
                </a:xfrm>
                <a:prstGeom prst="rect">
                  <a:avLst/>
                </a:prstGeom>
                <a:noFill/>
                <a:ln w="7">
                  <a:solidFill>
                    <a:srgbClr val="A0A0A0"/>
                  </a:solidFill>
                  <a:miter lim="800000"/>
                  <a:headEnd/>
                  <a:tailEnd/>
                </a:ln>
                <a:effectLst/>
              </p:spPr>
              <p:txBody>
                <a:bodyPr/>
                <a:lstStyle/>
                <a:p>
                  <a:endParaRPr lang="en-US"/>
                </a:p>
              </p:txBody>
            </p:sp>
          </p:grpSp>
          <p:grpSp>
            <p:nvGrpSpPr>
              <p:cNvPr id="11" name="Group 37"/>
              <p:cNvGrpSpPr>
                <a:grpSpLocks/>
              </p:cNvGrpSpPr>
              <p:nvPr/>
            </p:nvGrpSpPr>
            <p:grpSpPr bwMode="auto">
              <a:xfrm>
                <a:off x="950" y="1574"/>
                <a:ext cx="475" cy="116"/>
                <a:chOff x="950" y="1574"/>
                <a:chExt cx="475" cy="116"/>
              </a:xfrm>
            </p:grpSpPr>
            <p:sp>
              <p:nvSpPr>
                <p:cNvPr id="45070" name="Rectangle 14"/>
                <p:cNvSpPr>
                  <a:spLocks noChangeArrowheads="1"/>
                </p:cNvSpPr>
                <p:nvPr/>
              </p:nvSpPr>
              <p:spPr bwMode="auto">
                <a:xfrm>
                  <a:off x="950"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mA </a:t>
                  </a:r>
                  <a:endParaRPr lang="en-US" sz="1200"/>
                </a:p>
              </p:txBody>
            </p:sp>
            <p:sp>
              <p:nvSpPr>
                <p:cNvPr id="45092" name="Rectangle 36"/>
                <p:cNvSpPr>
                  <a:spLocks noChangeArrowheads="1"/>
                </p:cNvSpPr>
                <p:nvPr/>
              </p:nvSpPr>
              <p:spPr bwMode="auto">
                <a:xfrm>
                  <a:off x="950" y="1574"/>
                  <a:ext cx="475" cy="116"/>
                </a:xfrm>
                <a:prstGeom prst="rect">
                  <a:avLst/>
                </a:prstGeom>
                <a:noFill/>
                <a:ln w="7">
                  <a:solidFill>
                    <a:srgbClr val="A0A0A0"/>
                  </a:solidFill>
                  <a:miter lim="800000"/>
                  <a:headEnd/>
                  <a:tailEnd/>
                </a:ln>
                <a:effectLst/>
              </p:spPr>
              <p:txBody>
                <a:bodyPr/>
                <a:lstStyle/>
                <a:p>
                  <a:endParaRPr lang="en-US"/>
                </a:p>
              </p:txBody>
            </p:sp>
          </p:grpSp>
          <p:grpSp>
            <p:nvGrpSpPr>
              <p:cNvPr id="12" name="Group 39"/>
              <p:cNvGrpSpPr>
                <a:grpSpLocks/>
              </p:cNvGrpSpPr>
              <p:nvPr/>
            </p:nvGrpSpPr>
            <p:grpSpPr bwMode="auto">
              <a:xfrm>
                <a:off x="1425" y="1574"/>
                <a:ext cx="475" cy="116"/>
                <a:chOff x="1425" y="1574"/>
                <a:chExt cx="475" cy="116"/>
              </a:xfrm>
            </p:grpSpPr>
            <p:sp>
              <p:nvSpPr>
                <p:cNvPr id="45071" name="Rectangle 15"/>
                <p:cNvSpPr>
                  <a:spLocks noChangeArrowheads="1"/>
                </p:cNvSpPr>
                <p:nvPr/>
              </p:nvSpPr>
              <p:spPr bwMode="auto">
                <a:xfrm>
                  <a:off x="1425"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A </a:t>
                  </a:r>
                  <a:endParaRPr lang="en-US" sz="1200"/>
                </a:p>
              </p:txBody>
            </p:sp>
            <p:sp>
              <p:nvSpPr>
                <p:cNvPr id="45094" name="Rectangle 38"/>
                <p:cNvSpPr>
                  <a:spLocks noChangeArrowheads="1"/>
                </p:cNvSpPr>
                <p:nvPr/>
              </p:nvSpPr>
              <p:spPr bwMode="auto">
                <a:xfrm>
                  <a:off x="1425" y="1574"/>
                  <a:ext cx="475" cy="116"/>
                </a:xfrm>
                <a:prstGeom prst="rect">
                  <a:avLst/>
                </a:prstGeom>
                <a:noFill/>
                <a:ln w="7">
                  <a:solidFill>
                    <a:srgbClr val="A0A0A0"/>
                  </a:solidFill>
                  <a:miter lim="800000"/>
                  <a:headEnd/>
                  <a:tailEnd/>
                </a:ln>
                <a:effectLst/>
              </p:spPr>
              <p:txBody>
                <a:bodyPr/>
                <a:lstStyle/>
                <a:p>
                  <a:endParaRPr lang="en-US"/>
                </a:p>
              </p:txBody>
            </p:sp>
          </p:grpSp>
          <p:grpSp>
            <p:nvGrpSpPr>
              <p:cNvPr id="13" name="Group 41"/>
              <p:cNvGrpSpPr>
                <a:grpSpLocks/>
              </p:cNvGrpSpPr>
              <p:nvPr/>
            </p:nvGrpSpPr>
            <p:grpSpPr bwMode="auto">
              <a:xfrm>
                <a:off x="0" y="1690"/>
                <a:ext cx="475" cy="116"/>
                <a:chOff x="0" y="1690"/>
                <a:chExt cx="475" cy="116"/>
              </a:xfrm>
            </p:grpSpPr>
            <p:sp>
              <p:nvSpPr>
                <p:cNvPr id="45072" name="Rectangle 16"/>
                <p:cNvSpPr>
                  <a:spLocks noChangeArrowheads="1"/>
                </p:cNvSpPr>
                <p:nvPr/>
              </p:nvSpPr>
              <p:spPr bwMode="auto">
                <a:xfrm>
                  <a:off x="0"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Pronounced </a:t>
                  </a:r>
                  <a:endParaRPr lang="en-US" sz="1200"/>
                </a:p>
              </p:txBody>
            </p:sp>
            <p:sp>
              <p:nvSpPr>
                <p:cNvPr id="45096" name="Rectangle 40"/>
                <p:cNvSpPr>
                  <a:spLocks noChangeArrowheads="1"/>
                </p:cNvSpPr>
                <p:nvPr/>
              </p:nvSpPr>
              <p:spPr bwMode="auto">
                <a:xfrm>
                  <a:off x="0" y="1690"/>
                  <a:ext cx="475" cy="116"/>
                </a:xfrm>
                <a:prstGeom prst="rect">
                  <a:avLst/>
                </a:prstGeom>
                <a:noFill/>
                <a:ln w="7">
                  <a:solidFill>
                    <a:srgbClr val="A0A0A0"/>
                  </a:solidFill>
                  <a:miter lim="800000"/>
                  <a:headEnd/>
                  <a:tailEnd/>
                </a:ln>
                <a:effectLst/>
              </p:spPr>
              <p:txBody>
                <a:bodyPr/>
                <a:lstStyle/>
                <a:p>
                  <a:endParaRPr lang="en-US"/>
                </a:p>
              </p:txBody>
            </p:sp>
          </p:grpSp>
          <p:grpSp>
            <p:nvGrpSpPr>
              <p:cNvPr id="14" name="Group 43"/>
              <p:cNvGrpSpPr>
                <a:grpSpLocks/>
              </p:cNvGrpSpPr>
              <p:nvPr/>
            </p:nvGrpSpPr>
            <p:grpSpPr bwMode="auto">
              <a:xfrm>
                <a:off x="475" y="1690"/>
                <a:ext cx="475" cy="116"/>
                <a:chOff x="475" y="1690"/>
                <a:chExt cx="475" cy="116"/>
              </a:xfrm>
            </p:grpSpPr>
            <p:sp>
              <p:nvSpPr>
                <p:cNvPr id="45073" name="Rectangle 17"/>
                <p:cNvSpPr>
                  <a:spLocks noChangeArrowheads="1"/>
                </p:cNvSpPr>
                <p:nvPr/>
              </p:nvSpPr>
              <p:spPr bwMode="auto">
                <a:xfrm>
                  <a:off x="475"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Microamp </a:t>
                  </a:r>
                  <a:endParaRPr lang="en-US" sz="1200"/>
                </a:p>
              </p:txBody>
            </p:sp>
            <p:sp>
              <p:nvSpPr>
                <p:cNvPr id="45098" name="Rectangle 42"/>
                <p:cNvSpPr>
                  <a:spLocks noChangeArrowheads="1"/>
                </p:cNvSpPr>
                <p:nvPr/>
              </p:nvSpPr>
              <p:spPr bwMode="auto">
                <a:xfrm>
                  <a:off x="475" y="1690"/>
                  <a:ext cx="475" cy="116"/>
                </a:xfrm>
                <a:prstGeom prst="rect">
                  <a:avLst/>
                </a:prstGeom>
                <a:noFill/>
                <a:ln w="7">
                  <a:solidFill>
                    <a:srgbClr val="A0A0A0"/>
                  </a:solidFill>
                  <a:miter lim="800000"/>
                  <a:headEnd/>
                  <a:tailEnd/>
                </a:ln>
                <a:effectLst/>
              </p:spPr>
              <p:txBody>
                <a:bodyPr/>
                <a:lstStyle/>
                <a:p>
                  <a:endParaRPr lang="en-US"/>
                </a:p>
              </p:txBody>
            </p:sp>
          </p:grpSp>
          <p:grpSp>
            <p:nvGrpSpPr>
              <p:cNvPr id="15" name="Group 45"/>
              <p:cNvGrpSpPr>
                <a:grpSpLocks/>
              </p:cNvGrpSpPr>
              <p:nvPr/>
            </p:nvGrpSpPr>
            <p:grpSpPr bwMode="auto">
              <a:xfrm>
                <a:off x="950" y="1690"/>
                <a:ext cx="475" cy="116"/>
                <a:chOff x="950" y="1690"/>
                <a:chExt cx="475" cy="116"/>
              </a:xfrm>
            </p:grpSpPr>
            <p:sp>
              <p:nvSpPr>
                <p:cNvPr id="45074" name="Rectangle 18"/>
                <p:cNvSpPr>
                  <a:spLocks noChangeArrowheads="1"/>
                </p:cNvSpPr>
                <p:nvPr/>
              </p:nvSpPr>
              <p:spPr bwMode="auto">
                <a:xfrm>
                  <a:off x="950"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milliamp </a:t>
                  </a:r>
                  <a:endParaRPr lang="en-US" sz="1200"/>
                </a:p>
              </p:txBody>
            </p:sp>
            <p:sp>
              <p:nvSpPr>
                <p:cNvPr id="45100" name="Rectangle 44"/>
                <p:cNvSpPr>
                  <a:spLocks noChangeArrowheads="1"/>
                </p:cNvSpPr>
                <p:nvPr/>
              </p:nvSpPr>
              <p:spPr bwMode="auto">
                <a:xfrm>
                  <a:off x="950" y="1690"/>
                  <a:ext cx="475" cy="116"/>
                </a:xfrm>
                <a:prstGeom prst="rect">
                  <a:avLst/>
                </a:prstGeom>
                <a:noFill/>
                <a:ln w="7">
                  <a:solidFill>
                    <a:srgbClr val="A0A0A0"/>
                  </a:solidFill>
                  <a:miter lim="800000"/>
                  <a:headEnd/>
                  <a:tailEnd/>
                </a:ln>
                <a:effectLst/>
              </p:spPr>
              <p:txBody>
                <a:bodyPr/>
                <a:lstStyle/>
                <a:p>
                  <a:endParaRPr lang="en-US"/>
                </a:p>
              </p:txBody>
            </p:sp>
          </p:grpSp>
          <p:grpSp>
            <p:nvGrpSpPr>
              <p:cNvPr id="16" name="Group 47"/>
              <p:cNvGrpSpPr>
                <a:grpSpLocks/>
              </p:cNvGrpSpPr>
              <p:nvPr/>
            </p:nvGrpSpPr>
            <p:grpSpPr bwMode="auto">
              <a:xfrm>
                <a:off x="1425" y="1690"/>
                <a:ext cx="475" cy="116"/>
                <a:chOff x="1425" y="1690"/>
                <a:chExt cx="475" cy="116"/>
              </a:xfrm>
            </p:grpSpPr>
            <p:sp>
              <p:nvSpPr>
                <p:cNvPr id="45075" name="Rectangle 19"/>
                <p:cNvSpPr>
                  <a:spLocks noChangeArrowheads="1"/>
                </p:cNvSpPr>
                <p:nvPr/>
              </p:nvSpPr>
              <p:spPr bwMode="auto">
                <a:xfrm>
                  <a:off x="1425"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Amp </a:t>
                  </a:r>
                  <a:endParaRPr lang="en-US" sz="1200"/>
                </a:p>
              </p:txBody>
            </p:sp>
            <p:sp>
              <p:nvSpPr>
                <p:cNvPr id="45102" name="Rectangle 46"/>
                <p:cNvSpPr>
                  <a:spLocks noChangeArrowheads="1"/>
                </p:cNvSpPr>
                <p:nvPr/>
              </p:nvSpPr>
              <p:spPr bwMode="auto">
                <a:xfrm>
                  <a:off x="1425" y="1690"/>
                  <a:ext cx="475" cy="116"/>
                </a:xfrm>
                <a:prstGeom prst="rect">
                  <a:avLst/>
                </a:prstGeom>
                <a:noFill/>
                <a:ln w="7">
                  <a:solidFill>
                    <a:srgbClr val="A0A0A0"/>
                  </a:solidFill>
                  <a:miter lim="800000"/>
                  <a:headEnd/>
                  <a:tailEnd/>
                </a:ln>
                <a:effectLst/>
              </p:spPr>
              <p:txBody>
                <a:bodyPr/>
                <a:lstStyle/>
                <a:p>
                  <a:endParaRPr lang="en-US"/>
                </a:p>
              </p:txBody>
            </p:sp>
          </p:grpSp>
          <p:grpSp>
            <p:nvGrpSpPr>
              <p:cNvPr id="17" name="Group 49"/>
              <p:cNvGrpSpPr>
                <a:grpSpLocks/>
              </p:cNvGrpSpPr>
              <p:nvPr/>
            </p:nvGrpSpPr>
            <p:grpSpPr bwMode="auto">
              <a:xfrm>
                <a:off x="0" y="1806"/>
                <a:ext cx="475" cy="116"/>
                <a:chOff x="0" y="1806"/>
                <a:chExt cx="475" cy="116"/>
              </a:xfrm>
            </p:grpSpPr>
            <p:sp>
              <p:nvSpPr>
                <p:cNvPr id="45076" name="Rectangle 20"/>
                <p:cNvSpPr>
                  <a:spLocks noChangeArrowheads="1"/>
                </p:cNvSpPr>
                <p:nvPr/>
              </p:nvSpPr>
              <p:spPr bwMode="auto">
                <a:xfrm>
                  <a:off x="0"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Multiplier </a:t>
                  </a:r>
                  <a:endParaRPr lang="en-US" sz="1200"/>
                </a:p>
              </p:txBody>
            </p:sp>
            <p:sp>
              <p:nvSpPr>
                <p:cNvPr id="45104" name="Rectangle 48"/>
                <p:cNvSpPr>
                  <a:spLocks noChangeArrowheads="1"/>
                </p:cNvSpPr>
                <p:nvPr/>
              </p:nvSpPr>
              <p:spPr bwMode="auto">
                <a:xfrm>
                  <a:off x="0" y="1806"/>
                  <a:ext cx="475" cy="116"/>
                </a:xfrm>
                <a:prstGeom prst="rect">
                  <a:avLst/>
                </a:prstGeom>
                <a:noFill/>
                <a:ln w="7">
                  <a:solidFill>
                    <a:srgbClr val="A0A0A0"/>
                  </a:solidFill>
                  <a:miter lim="800000"/>
                  <a:headEnd/>
                  <a:tailEnd/>
                </a:ln>
                <a:effectLst/>
              </p:spPr>
              <p:txBody>
                <a:bodyPr/>
                <a:lstStyle/>
                <a:p>
                  <a:endParaRPr lang="en-US"/>
                </a:p>
              </p:txBody>
            </p:sp>
          </p:grpSp>
          <p:grpSp>
            <p:nvGrpSpPr>
              <p:cNvPr id="18" name="Group 51"/>
              <p:cNvGrpSpPr>
                <a:grpSpLocks/>
              </p:cNvGrpSpPr>
              <p:nvPr/>
            </p:nvGrpSpPr>
            <p:grpSpPr bwMode="auto">
              <a:xfrm>
                <a:off x="475" y="1806"/>
                <a:ext cx="475" cy="116"/>
                <a:chOff x="475" y="1806"/>
                <a:chExt cx="475" cy="116"/>
              </a:xfrm>
            </p:grpSpPr>
            <p:sp>
              <p:nvSpPr>
                <p:cNvPr id="45077" name="Rectangle 21"/>
                <p:cNvSpPr>
                  <a:spLocks noChangeArrowheads="1"/>
                </p:cNvSpPr>
                <p:nvPr/>
              </p:nvSpPr>
              <p:spPr bwMode="auto">
                <a:xfrm>
                  <a:off x="475"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0.000001 </a:t>
                  </a:r>
                  <a:endParaRPr lang="en-US" sz="1200"/>
                </a:p>
              </p:txBody>
            </p:sp>
            <p:sp>
              <p:nvSpPr>
                <p:cNvPr id="45106" name="Rectangle 50"/>
                <p:cNvSpPr>
                  <a:spLocks noChangeArrowheads="1"/>
                </p:cNvSpPr>
                <p:nvPr/>
              </p:nvSpPr>
              <p:spPr bwMode="auto">
                <a:xfrm>
                  <a:off x="475" y="1806"/>
                  <a:ext cx="475" cy="116"/>
                </a:xfrm>
                <a:prstGeom prst="rect">
                  <a:avLst/>
                </a:prstGeom>
                <a:noFill/>
                <a:ln w="7">
                  <a:solidFill>
                    <a:srgbClr val="A0A0A0"/>
                  </a:solidFill>
                  <a:miter lim="800000"/>
                  <a:headEnd/>
                  <a:tailEnd/>
                </a:ln>
                <a:effectLst/>
              </p:spPr>
              <p:txBody>
                <a:bodyPr/>
                <a:lstStyle/>
                <a:p>
                  <a:endParaRPr lang="en-US"/>
                </a:p>
              </p:txBody>
            </p:sp>
          </p:grpSp>
          <p:grpSp>
            <p:nvGrpSpPr>
              <p:cNvPr id="19" name="Group 53"/>
              <p:cNvGrpSpPr>
                <a:grpSpLocks/>
              </p:cNvGrpSpPr>
              <p:nvPr/>
            </p:nvGrpSpPr>
            <p:grpSpPr bwMode="auto">
              <a:xfrm>
                <a:off x="950" y="1806"/>
                <a:ext cx="475" cy="116"/>
                <a:chOff x="950" y="1806"/>
                <a:chExt cx="475" cy="116"/>
              </a:xfrm>
            </p:grpSpPr>
            <p:sp>
              <p:nvSpPr>
                <p:cNvPr id="45078" name="Rectangle 22"/>
                <p:cNvSpPr>
                  <a:spLocks noChangeArrowheads="1"/>
                </p:cNvSpPr>
                <p:nvPr/>
              </p:nvSpPr>
              <p:spPr bwMode="auto">
                <a:xfrm>
                  <a:off x="950"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0.001 </a:t>
                  </a:r>
                  <a:endParaRPr lang="en-US" sz="1200"/>
                </a:p>
              </p:txBody>
            </p:sp>
            <p:sp>
              <p:nvSpPr>
                <p:cNvPr id="45108" name="Rectangle 52"/>
                <p:cNvSpPr>
                  <a:spLocks noChangeArrowheads="1"/>
                </p:cNvSpPr>
                <p:nvPr/>
              </p:nvSpPr>
              <p:spPr bwMode="auto">
                <a:xfrm>
                  <a:off x="950" y="1806"/>
                  <a:ext cx="475" cy="116"/>
                </a:xfrm>
                <a:prstGeom prst="rect">
                  <a:avLst/>
                </a:prstGeom>
                <a:noFill/>
                <a:ln w="7">
                  <a:solidFill>
                    <a:srgbClr val="A0A0A0"/>
                  </a:solidFill>
                  <a:miter lim="800000"/>
                  <a:headEnd/>
                  <a:tailEnd/>
                </a:ln>
                <a:effectLst/>
              </p:spPr>
              <p:txBody>
                <a:bodyPr/>
                <a:lstStyle/>
                <a:p>
                  <a:endParaRPr lang="en-US"/>
                </a:p>
              </p:txBody>
            </p:sp>
          </p:grpSp>
          <p:grpSp>
            <p:nvGrpSpPr>
              <p:cNvPr id="20" name="Group 55"/>
              <p:cNvGrpSpPr>
                <a:grpSpLocks/>
              </p:cNvGrpSpPr>
              <p:nvPr/>
            </p:nvGrpSpPr>
            <p:grpSpPr bwMode="auto">
              <a:xfrm>
                <a:off x="1425" y="1806"/>
                <a:ext cx="475" cy="116"/>
                <a:chOff x="1425" y="1806"/>
                <a:chExt cx="475" cy="116"/>
              </a:xfrm>
            </p:grpSpPr>
            <p:sp>
              <p:nvSpPr>
                <p:cNvPr id="45079" name="Rectangle 23"/>
                <p:cNvSpPr>
                  <a:spLocks noChangeArrowheads="1"/>
                </p:cNvSpPr>
                <p:nvPr/>
              </p:nvSpPr>
              <p:spPr bwMode="auto">
                <a:xfrm>
                  <a:off x="1425"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1 </a:t>
                  </a:r>
                  <a:endParaRPr lang="en-US" sz="1200"/>
                </a:p>
              </p:txBody>
            </p:sp>
            <p:sp>
              <p:nvSpPr>
                <p:cNvPr id="45110" name="Rectangle 54"/>
                <p:cNvSpPr>
                  <a:spLocks noChangeArrowheads="1"/>
                </p:cNvSpPr>
                <p:nvPr/>
              </p:nvSpPr>
              <p:spPr bwMode="auto">
                <a:xfrm>
                  <a:off x="1425" y="1806"/>
                  <a:ext cx="475" cy="116"/>
                </a:xfrm>
                <a:prstGeom prst="rect">
                  <a:avLst/>
                </a:prstGeom>
                <a:noFill/>
                <a:ln w="7">
                  <a:solidFill>
                    <a:srgbClr val="A0A0A0"/>
                  </a:solidFill>
                  <a:miter lim="800000"/>
                  <a:headEnd/>
                  <a:tailEnd/>
                </a:ln>
                <a:effectLst/>
              </p:spPr>
              <p:txBody>
                <a:bodyPr/>
                <a:lstStyle/>
                <a:p>
                  <a:endParaRPr lang="en-US"/>
                </a:p>
              </p:txBody>
            </p:sp>
          </p:grpSp>
        </p:grpSp>
        <p:sp>
          <p:nvSpPr>
            <p:cNvPr id="45113" name="Rectangle 57"/>
            <p:cNvSpPr>
              <a:spLocks noChangeArrowheads="1"/>
            </p:cNvSpPr>
            <p:nvPr/>
          </p:nvSpPr>
          <p:spPr bwMode="auto">
            <a:xfrm>
              <a:off x="-2" y="1398"/>
              <a:ext cx="1904" cy="526"/>
            </a:xfrm>
            <a:prstGeom prst="rect">
              <a:avLst/>
            </a:prstGeom>
            <a:noFill/>
            <a:ln w="7937">
              <a:solidFill>
                <a:srgbClr val="A0A0A0"/>
              </a:solidFill>
              <a:miter lim="800000"/>
              <a:headEnd/>
              <a:tailEnd/>
            </a:ln>
            <a:effectLst/>
          </p:spPr>
          <p:txBody>
            <a:bodyPr/>
            <a:lstStyle/>
            <a:p>
              <a:endParaRPr 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914400"/>
            <a:ext cx="7772400" cy="1143000"/>
          </a:xfrm>
        </p:spPr>
        <p:txBody>
          <a:bodyPr>
            <a:normAutofit fontScale="90000"/>
          </a:bodyPr>
          <a:lstStyle/>
          <a:p>
            <a:r>
              <a:rPr lang="en-US" b="1" dirty="0">
                <a:solidFill>
                  <a:srgbClr val="000000"/>
                </a:solidFill>
                <a:latin typeface="Verdana" pitchFamily="34" charset="0"/>
                <a:cs typeface="Arial" pitchFamily="34" charset="0"/>
              </a:rPr>
              <a:t>AFFECTS OF CURRENT FLOW</a:t>
            </a:r>
            <a:endParaRPr lang="en-US" dirty="0">
              <a:latin typeface="Arial" pitchFamily="34" charset="0"/>
              <a:cs typeface="Arial" pitchFamily="34" charset="0"/>
            </a:endParaRPr>
          </a:p>
        </p:txBody>
      </p:sp>
      <p:sp>
        <p:nvSpPr>
          <p:cNvPr id="46084" name="Rectangle 4"/>
          <p:cNvSpPr>
            <a:spLocks noGrp="1" noChangeArrowheads="1"/>
          </p:cNvSpPr>
          <p:nvPr>
            <p:ph type="body" sz="half" idx="2"/>
          </p:nvPr>
        </p:nvSpPr>
        <p:spPr>
          <a:xfrm>
            <a:off x="304800" y="2286000"/>
            <a:ext cx="8305800" cy="4114800"/>
          </a:xfrm>
        </p:spPr>
        <p:txBody>
          <a:bodyPr/>
          <a:lstStyle/>
          <a:p>
            <a:r>
              <a:rPr lang="en-US" sz="2800" dirty="0">
                <a:solidFill>
                  <a:srgbClr val="000000"/>
                </a:solidFill>
                <a:latin typeface="Verdana" pitchFamily="34" charset="0"/>
                <a:cs typeface="Arial" pitchFamily="34" charset="0"/>
              </a:rPr>
              <a:t>Two common effects of current flow are Heat Generation and Electromagnetism.</a:t>
            </a:r>
            <a:endParaRPr lang="en-US" sz="2800" dirty="0">
              <a:latin typeface="Arial" pitchFamily="34" charset="0"/>
              <a:cs typeface="Arial" pitchFamily="34" charset="0"/>
            </a:endParaRPr>
          </a:p>
          <a:p>
            <a:pPr lvl="1"/>
            <a:r>
              <a:rPr lang="en-US" sz="2400" dirty="0">
                <a:solidFill>
                  <a:srgbClr val="000000"/>
                </a:solidFill>
                <a:latin typeface="Verdana" pitchFamily="34" charset="0"/>
                <a:cs typeface="Arial" pitchFamily="34" charset="0"/>
              </a:rPr>
              <a:t>HEAT: When current flows, heat will be generated. The higher the current flow the greater the heat generated. </a:t>
            </a:r>
            <a:endParaRPr lang="en-US" sz="2400" dirty="0" smtClean="0">
              <a:solidFill>
                <a:srgbClr val="000000"/>
              </a:solidFill>
              <a:latin typeface="Verdana" pitchFamily="34" charset="0"/>
              <a:cs typeface="Arial" pitchFamily="34" charset="0"/>
            </a:endParaRPr>
          </a:p>
          <a:p>
            <a:pPr lvl="2"/>
            <a:r>
              <a:rPr lang="en-US" sz="2000" dirty="0" smtClean="0">
                <a:solidFill>
                  <a:srgbClr val="000000"/>
                </a:solidFill>
                <a:latin typeface="Verdana" pitchFamily="34" charset="0"/>
                <a:cs typeface="Arial" pitchFamily="34" charset="0"/>
              </a:rPr>
              <a:t>An </a:t>
            </a:r>
            <a:r>
              <a:rPr lang="en-US" sz="2000" dirty="0">
                <a:solidFill>
                  <a:srgbClr val="000000"/>
                </a:solidFill>
                <a:latin typeface="Verdana" pitchFamily="34" charset="0"/>
                <a:cs typeface="Arial" pitchFamily="34" charset="0"/>
              </a:rPr>
              <a:t>example would be a light bulb. If enough current flows across the filament, it will glow white hot and illuminate to produce light.</a:t>
            </a:r>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09600" y="838200"/>
            <a:ext cx="7772400" cy="1143000"/>
          </a:xfrm>
        </p:spPr>
        <p:txBody>
          <a:bodyPr>
            <a:normAutofit fontScale="90000"/>
          </a:bodyPr>
          <a:lstStyle/>
          <a:p>
            <a:r>
              <a:rPr lang="en-US" b="1" dirty="0">
                <a:solidFill>
                  <a:srgbClr val="000000"/>
                </a:solidFill>
                <a:latin typeface="Verdana" pitchFamily="34" charset="0"/>
                <a:cs typeface="Arial" pitchFamily="34" charset="0"/>
              </a:rPr>
              <a:t>AFFECTS OF CURRENT FLOW</a:t>
            </a:r>
          </a:p>
        </p:txBody>
      </p:sp>
      <p:sp>
        <p:nvSpPr>
          <p:cNvPr id="47108" name="Rectangle 4"/>
          <p:cNvSpPr>
            <a:spLocks noGrp="1" noChangeArrowheads="1"/>
          </p:cNvSpPr>
          <p:nvPr>
            <p:ph type="body" sz="half" idx="2"/>
          </p:nvPr>
        </p:nvSpPr>
        <p:spPr>
          <a:xfrm>
            <a:off x="838200" y="2209800"/>
            <a:ext cx="7848600" cy="3505200"/>
          </a:xfrm>
        </p:spPr>
        <p:txBody>
          <a:bodyPr/>
          <a:lstStyle/>
          <a:p>
            <a:pPr lvl="1"/>
            <a:r>
              <a:rPr lang="en-US" sz="2400" dirty="0">
                <a:solidFill>
                  <a:srgbClr val="000000"/>
                </a:solidFill>
                <a:latin typeface="Verdana" pitchFamily="34" charset="0"/>
                <a:cs typeface="Arial" pitchFamily="34" charset="0"/>
              </a:rPr>
              <a:t>ELECTROMAGNETISM: When current flows, a small magnetic field is created. The higher the current flow, the stronger the magnetic field. </a:t>
            </a:r>
            <a:endParaRPr lang="en-US" sz="2400" dirty="0" smtClean="0">
              <a:solidFill>
                <a:srgbClr val="000000"/>
              </a:solidFill>
              <a:latin typeface="Verdana" pitchFamily="34" charset="0"/>
              <a:cs typeface="Arial" pitchFamily="34" charset="0"/>
            </a:endParaRPr>
          </a:p>
          <a:p>
            <a:pPr lvl="2"/>
            <a:r>
              <a:rPr lang="en-US" sz="2000" dirty="0" smtClean="0">
                <a:solidFill>
                  <a:srgbClr val="000000"/>
                </a:solidFill>
                <a:latin typeface="Verdana" pitchFamily="34" charset="0"/>
                <a:cs typeface="Arial" pitchFamily="34" charset="0"/>
              </a:rPr>
              <a:t>An </a:t>
            </a:r>
            <a:r>
              <a:rPr lang="en-US" sz="2000" dirty="0">
                <a:solidFill>
                  <a:srgbClr val="000000"/>
                </a:solidFill>
                <a:latin typeface="Verdana" pitchFamily="34" charset="0"/>
                <a:cs typeface="Arial" pitchFamily="34" charset="0"/>
              </a:rPr>
              <a:t>example: Electromagnetism principles are used in alternators, ignition systems, and other electronic devices.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b="1" dirty="0">
                <a:solidFill>
                  <a:srgbClr val="000000"/>
                </a:solidFill>
                <a:latin typeface="+mn-lt"/>
                <a:cs typeface="Arial" pitchFamily="34" charset="0"/>
              </a:rPr>
              <a:t>MEASUREMENT</a:t>
            </a:r>
            <a:endParaRPr lang="en-US" dirty="0">
              <a:latin typeface="+mn-lt"/>
              <a:cs typeface="Arial" pitchFamily="34" charset="0"/>
            </a:endParaRPr>
          </a:p>
        </p:txBody>
      </p:sp>
      <p:sp>
        <p:nvSpPr>
          <p:cNvPr id="44036" name="Rectangle 4"/>
          <p:cNvSpPr>
            <a:spLocks noGrp="1" noChangeArrowheads="1"/>
          </p:cNvSpPr>
          <p:nvPr>
            <p:ph type="body" sz="half" idx="2"/>
          </p:nvPr>
        </p:nvSpPr>
        <p:spPr>
          <a:xfrm>
            <a:off x="609600" y="1981200"/>
            <a:ext cx="7848600" cy="2667000"/>
          </a:xfrm>
        </p:spPr>
        <p:txBody>
          <a:bodyPr/>
          <a:lstStyle/>
          <a:p>
            <a:pPr>
              <a:lnSpc>
                <a:spcPct val="90000"/>
              </a:lnSpc>
            </a:pPr>
            <a:r>
              <a:rPr lang="en-US" sz="2800" dirty="0">
                <a:solidFill>
                  <a:srgbClr val="000000"/>
                </a:solidFill>
                <a:cs typeface="Arial" pitchFamily="34" charset="0"/>
              </a:rPr>
              <a:t>An AMMETER measures the quantity of current flow.</a:t>
            </a:r>
            <a:r>
              <a:rPr lang="en-US" sz="2800" dirty="0">
                <a:cs typeface="Arial" pitchFamily="34" charset="0"/>
              </a:rPr>
              <a:t> </a:t>
            </a:r>
            <a:r>
              <a:rPr lang="en-US" sz="2800" dirty="0">
                <a:solidFill>
                  <a:srgbClr val="000000"/>
                </a:solidFill>
                <a:cs typeface="Arial" pitchFamily="34" charset="0"/>
              </a:rPr>
              <a:t>Ammeters are placed in series (inline) to count the electrons passing through it.</a:t>
            </a:r>
            <a:endParaRPr lang="en-US" sz="2800" dirty="0">
              <a:cs typeface="Arial" pitchFamily="34" charset="0"/>
            </a:endParaRPr>
          </a:p>
          <a:p>
            <a:pPr>
              <a:lnSpc>
                <a:spcPct val="90000"/>
              </a:lnSpc>
            </a:pPr>
            <a:r>
              <a:rPr lang="en-US" sz="2800" dirty="0">
                <a:solidFill>
                  <a:srgbClr val="000000"/>
                </a:solidFill>
                <a:cs typeface="Arial" pitchFamily="34" charset="0"/>
              </a:rPr>
              <a:t>Example: A water meter counts the gallons of water flowing through it.</a:t>
            </a:r>
            <a:endParaRPr lang="en-US" sz="2800" dirty="0"/>
          </a:p>
        </p:txBody>
      </p:sp>
      <p:pic>
        <p:nvPicPr>
          <p:cNvPr id="44038" name="Picture 6" descr="C:\My Documents\My Pictures\current2.bmp"/>
          <p:cNvPicPr>
            <a:picLocks noChangeAspect="1" noChangeArrowheads="1"/>
          </p:cNvPicPr>
          <p:nvPr/>
        </p:nvPicPr>
        <p:blipFill>
          <a:blip r:embed="rId2" cstate="print"/>
          <a:srcRect/>
          <a:stretch>
            <a:fillRect/>
          </a:stretch>
        </p:blipFill>
        <p:spPr bwMode="auto">
          <a:xfrm>
            <a:off x="1866900" y="5037138"/>
            <a:ext cx="5143500" cy="14351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a:t>
            </a:r>
            <a:endParaRPr lang="en-US" dirty="0"/>
          </a:p>
        </p:txBody>
      </p:sp>
      <p:sp>
        <p:nvSpPr>
          <p:cNvPr id="3" name="Content Placeholder 2"/>
          <p:cNvSpPr>
            <a:spLocks noGrp="1"/>
          </p:cNvSpPr>
          <p:nvPr>
            <p:ph idx="1"/>
          </p:nvPr>
        </p:nvSpPr>
        <p:spPr/>
        <p:txBody>
          <a:bodyPr/>
          <a:lstStyle/>
          <a:p>
            <a:r>
              <a:rPr lang="en-US" dirty="0" smtClean="0"/>
              <a:t>A VOLTMETER measures the voltage potential across or parallel to the circuit</a:t>
            </a:r>
          </a:p>
          <a:p>
            <a:r>
              <a:rPr lang="en-US" dirty="0" smtClean="0"/>
              <a:t>The Voltmeter measures the amount of electrical pressure difference between tow points being measured</a:t>
            </a:r>
          </a:p>
          <a:p>
            <a:r>
              <a:rPr lang="en-US" dirty="0" smtClean="0"/>
              <a:t>Voltage can exist between two points without electron flow</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MEASUREMENT</a:t>
            </a:r>
            <a:endParaRPr lang="en-US">
              <a:latin typeface="Arial" pitchFamily="34" charset="0"/>
              <a:cs typeface="Arial" pitchFamily="34" charset="0"/>
            </a:endParaRPr>
          </a:p>
        </p:txBody>
      </p:sp>
      <p:sp>
        <p:nvSpPr>
          <p:cNvPr id="49156" name="Rectangle 4"/>
          <p:cNvSpPr>
            <a:spLocks noGrp="1" noChangeArrowheads="1"/>
          </p:cNvSpPr>
          <p:nvPr>
            <p:ph type="body" sz="half" idx="2"/>
          </p:nvPr>
        </p:nvSpPr>
        <p:spPr>
          <a:xfrm>
            <a:off x="3962400" y="2057400"/>
            <a:ext cx="4572000" cy="4191000"/>
          </a:xfrm>
        </p:spPr>
        <p:txBody>
          <a:bodyPr/>
          <a:lstStyle/>
          <a:p>
            <a:pPr>
              <a:lnSpc>
                <a:spcPct val="90000"/>
              </a:lnSpc>
            </a:pPr>
            <a:r>
              <a:rPr lang="en-US" sz="2800">
                <a:solidFill>
                  <a:srgbClr val="000000"/>
                </a:solidFill>
                <a:latin typeface="Verdana" pitchFamily="34" charset="0"/>
                <a:cs typeface="Arial" pitchFamily="34" charset="0"/>
              </a:rPr>
              <a:t>An OHMMETER measures the resistance of an electrical circuit or component. No voltage can be applied while the ohmmeter is connected, or damage to the meter will occur.</a:t>
            </a:r>
          </a:p>
        </p:txBody>
      </p:sp>
      <p:pic>
        <p:nvPicPr>
          <p:cNvPr id="49157" name="Picture 5" descr="C:\My Documents\My Pictures\resist2.bmp"/>
          <p:cNvPicPr>
            <a:picLocks noChangeAspect="1" noChangeArrowheads="1"/>
          </p:cNvPicPr>
          <p:nvPr/>
        </p:nvPicPr>
        <p:blipFill>
          <a:blip r:embed="rId3" cstate="print"/>
          <a:srcRect/>
          <a:stretch>
            <a:fillRect/>
          </a:stretch>
        </p:blipFill>
        <p:spPr bwMode="auto">
          <a:xfrm>
            <a:off x="841375" y="1905000"/>
            <a:ext cx="2681288" cy="42672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RESISTANCE</a:t>
            </a:r>
            <a:endParaRPr lang="en-US">
              <a:latin typeface="Arial" pitchFamily="34" charset="0"/>
              <a:cs typeface="Arial" pitchFamily="34" charset="0"/>
            </a:endParaRPr>
          </a:p>
        </p:txBody>
      </p:sp>
      <p:sp>
        <p:nvSpPr>
          <p:cNvPr id="48132" name="Rectangle 4"/>
          <p:cNvSpPr>
            <a:spLocks noGrp="1" noChangeArrowheads="1"/>
          </p:cNvSpPr>
          <p:nvPr>
            <p:ph type="body" sz="half" idx="2"/>
          </p:nvPr>
        </p:nvSpPr>
        <p:spPr>
          <a:xfrm>
            <a:off x="609600" y="1676400"/>
            <a:ext cx="8077200" cy="2590800"/>
          </a:xfrm>
        </p:spPr>
        <p:txBody>
          <a:bodyPr/>
          <a:lstStyle/>
          <a:p>
            <a:pPr>
              <a:lnSpc>
                <a:spcPct val="90000"/>
              </a:lnSpc>
            </a:pPr>
            <a:r>
              <a:rPr lang="en-US" sz="2800">
                <a:solidFill>
                  <a:srgbClr val="000000"/>
                </a:solidFill>
                <a:latin typeface="Verdana" pitchFamily="34" charset="0"/>
                <a:cs typeface="Arial" pitchFamily="34" charset="0"/>
              </a:rPr>
              <a:t>Resistance is the force that reduces or stops the flow of electrons. It opposes voltage.</a:t>
            </a:r>
            <a:endParaRPr lang="en-US" sz="2800">
              <a:latin typeface="Arial" pitchFamily="34" charset="0"/>
              <a:cs typeface="Arial" pitchFamily="34" charset="0"/>
            </a:endParaRPr>
          </a:p>
          <a:p>
            <a:pPr>
              <a:lnSpc>
                <a:spcPct val="90000"/>
              </a:lnSpc>
            </a:pPr>
            <a:r>
              <a:rPr lang="en-US" sz="2800">
                <a:solidFill>
                  <a:srgbClr val="000000"/>
                </a:solidFill>
                <a:latin typeface="Verdana" pitchFamily="34" charset="0"/>
                <a:cs typeface="Arial" pitchFamily="34" charset="0"/>
              </a:rPr>
              <a:t>Resistance is the force that reduces or stops the flow of electrons. It opposes voltage.</a:t>
            </a:r>
            <a:endParaRPr lang="en-US" sz="2800"/>
          </a:p>
        </p:txBody>
      </p:sp>
      <p:pic>
        <p:nvPicPr>
          <p:cNvPr id="48133" name="Picture 5" descr="C:\My Documents\My Pictures\resist3.bmp"/>
          <p:cNvPicPr>
            <a:picLocks noChangeAspect="1" noChangeArrowheads="1"/>
          </p:cNvPicPr>
          <p:nvPr/>
        </p:nvPicPr>
        <p:blipFill>
          <a:blip r:embed="rId2" cstate="print"/>
          <a:srcRect/>
          <a:stretch>
            <a:fillRect/>
          </a:stretch>
        </p:blipFill>
        <p:spPr bwMode="auto">
          <a:xfrm>
            <a:off x="1931988" y="4637088"/>
            <a:ext cx="5280025" cy="161131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3810000"/>
          </a:xfrm>
        </p:spPr>
        <p:txBody>
          <a:bodyPr/>
          <a:lstStyle/>
          <a:p>
            <a:pPr marL="514350" indent="-514350">
              <a:buFont typeface="+mj-lt"/>
              <a:buAutoNum type="alphaUcPeriod" startAt="6"/>
            </a:pPr>
            <a:r>
              <a:rPr lang="en-US" dirty="0" err="1" smtClean="0">
                <a:solidFill>
                  <a:srgbClr val="002060"/>
                </a:solidFill>
              </a:rPr>
              <a:t>Psychrometrics</a:t>
            </a:r>
            <a:r>
              <a:rPr lang="en-US" dirty="0" smtClean="0">
                <a:solidFill>
                  <a:srgbClr val="002060"/>
                </a:solidFill>
              </a:rPr>
              <a:t> theory and applications</a:t>
            </a:r>
          </a:p>
          <a:p>
            <a:pPr marL="971550" lvl="1" indent="-514350">
              <a:buFont typeface="+mj-lt"/>
              <a:buAutoNum type="arabicPeriod"/>
            </a:pPr>
            <a:r>
              <a:rPr lang="en-US" dirty="0" smtClean="0">
                <a:solidFill>
                  <a:srgbClr val="FF0000"/>
                </a:solidFill>
              </a:rPr>
              <a:t>Understanding  and reading the </a:t>
            </a:r>
            <a:r>
              <a:rPr lang="en-US" dirty="0" err="1" smtClean="0">
                <a:solidFill>
                  <a:srgbClr val="FF0000"/>
                </a:solidFill>
              </a:rPr>
              <a:t>psychrometric</a:t>
            </a:r>
            <a:r>
              <a:rPr lang="en-US" dirty="0" smtClean="0">
                <a:solidFill>
                  <a:srgbClr val="FF0000"/>
                </a:solidFill>
              </a:rPr>
              <a:t> chart</a:t>
            </a:r>
          </a:p>
          <a:p>
            <a:pPr marL="971550" lvl="1" indent="-514350">
              <a:buFont typeface="+mj-lt"/>
              <a:buAutoNum type="arabicPeriod"/>
            </a:pPr>
            <a:r>
              <a:rPr lang="en-US" dirty="0" err="1" smtClean="0">
                <a:solidFill>
                  <a:schemeClr val="accent1">
                    <a:lumMod val="60000"/>
                    <a:lumOff val="40000"/>
                  </a:schemeClr>
                </a:solidFill>
              </a:rPr>
              <a:t>Psychrometric</a:t>
            </a:r>
            <a:r>
              <a:rPr lang="en-US" dirty="0" smtClean="0">
                <a:solidFill>
                  <a:schemeClr val="accent1">
                    <a:lumMod val="60000"/>
                    <a:lumOff val="40000"/>
                  </a:schemeClr>
                </a:solidFill>
              </a:rPr>
              <a:t> processes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762000"/>
            <a:ext cx="7772400" cy="1143000"/>
          </a:xfrm>
        </p:spPr>
        <p:txBody>
          <a:bodyPr/>
          <a:lstStyle/>
          <a:p>
            <a:r>
              <a:rPr lang="en-US" b="1" dirty="0">
                <a:solidFill>
                  <a:srgbClr val="000000"/>
                </a:solidFill>
                <a:latin typeface="+mn-lt"/>
                <a:cs typeface="Arial" pitchFamily="34" charset="0"/>
              </a:rPr>
              <a:t>RESISTANCE UNITS</a:t>
            </a:r>
          </a:p>
        </p:txBody>
      </p:sp>
      <p:sp>
        <p:nvSpPr>
          <p:cNvPr id="51204" name="Rectangle 4"/>
          <p:cNvSpPr>
            <a:spLocks noGrp="1" noChangeArrowheads="1"/>
          </p:cNvSpPr>
          <p:nvPr>
            <p:ph type="body" sz="half" idx="2"/>
          </p:nvPr>
        </p:nvSpPr>
        <p:spPr>
          <a:xfrm>
            <a:off x="457200" y="1676400"/>
            <a:ext cx="8001000" cy="2438400"/>
          </a:xfrm>
        </p:spPr>
        <p:txBody>
          <a:bodyPr/>
          <a:lstStyle/>
          <a:p>
            <a:r>
              <a:rPr lang="en-US" sz="2800" dirty="0">
                <a:solidFill>
                  <a:srgbClr val="000000"/>
                </a:solidFill>
                <a:latin typeface="Verdana" pitchFamily="34" charset="0"/>
                <a:cs typeface="Arial" pitchFamily="34" charset="0"/>
              </a:rPr>
              <a:t>Resistance is measured in units called OHMS.</a:t>
            </a:r>
            <a:endParaRPr lang="en-US" sz="2800" dirty="0">
              <a:solidFill>
                <a:srgbClr val="000000"/>
              </a:solidFill>
              <a:latin typeface="Arial" pitchFamily="34" charset="0"/>
              <a:cs typeface="Arial" pitchFamily="34" charset="0"/>
            </a:endParaRPr>
          </a:p>
          <a:p>
            <a:r>
              <a:rPr lang="en-US" sz="2800" dirty="0">
                <a:solidFill>
                  <a:srgbClr val="000000"/>
                </a:solidFill>
                <a:latin typeface="Verdana" pitchFamily="34" charset="0"/>
                <a:cs typeface="Arial" pitchFamily="34" charset="0"/>
              </a:rPr>
              <a:t>Resistance measurements can use different value prefixes, such as Kilo ohm and </a:t>
            </a:r>
            <a:r>
              <a:rPr lang="en-US" sz="2800" dirty="0" err="1">
                <a:solidFill>
                  <a:srgbClr val="000000"/>
                </a:solidFill>
                <a:latin typeface="Verdana" pitchFamily="34" charset="0"/>
                <a:cs typeface="Arial" pitchFamily="34" charset="0"/>
              </a:rPr>
              <a:t>Megaohms</a:t>
            </a:r>
            <a:r>
              <a:rPr lang="en-US" sz="2800" dirty="0">
                <a:solidFill>
                  <a:srgbClr val="000000"/>
                </a:solidFill>
                <a:latin typeface="Verdana" pitchFamily="34" charset="0"/>
                <a:cs typeface="Arial" pitchFamily="34" charset="0"/>
              </a:rPr>
              <a:t>.</a:t>
            </a:r>
            <a:endParaRPr lang="en-US" sz="2800" dirty="0"/>
          </a:p>
        </p:txBody>
      </p:sp>
      <p:sp>
        <p:nvSpPr>
          <p:cNvPr id="51205" name="Rectangle 5"/>
          <p:cNvSpPr>
            <a:spLocks noChangeArrowheads="1"/>
          </p:cNvSpPr>
          <p:nvPr/>
        </p:nvSpPr>
        <p:spPr bwMode="auto">
          <a:xfrm>
            <a:off x="0" y="1901825"/>
            <a:ext cx="9144000" cy="0"/>
          </a:xfrm>
          <a:prstGeom prst="rect">
            <a:avLst/>
          </a:prstGeom>
          <a:noFill/>
          <a:ln w="9525">
            <a:noFill/>
            <a:miter lim="800000"/>
            <a:headEnd/>
            <a:tailEnd/>
          </a:ln>
          <a:effectLst/>
        </p:spPr>
        <p:txBody>
          <a:bodyPr>
            <a:spAutoFit/>
          </a:bodyPr>
          <a:lstStyle/>
          <a:p>
            <a:endParaRPr lang="en-US"/>
          </a:p>
        </p:txBody>
      </p:sp>
      <p:grpSp>
        <p:nvGrpSpPr>
          <p:cNvPr id="2" name="Group 59"/>
          <p:cNvGrpSpPr>
            <a:grpSpLocks/>
          </p:cNvGrpSpPr>
          <p:nvPr/>
        </p:nvGrpSpPr>
        <p:grpSpPr bwMode="auto">
          <a:xfrm>
            <a:off x="2984500" y="1901825"/>
            <a:ext cx="3175000" cy="2222500"/>
            <a:chOff x="0" y="1400"/>
            <a:chExt cx="2000" cy="1400"/>
          </a:xfrm>
        </p:grpSpPr>
        <p:sp>
          <p:nvSpPr>
            <p:cNvPr id="51206" name="Rectangle 6"/>
            <p:cNvSpPr>
              <a:spLocks noChangeArrowheads="1"/>
            </p:cNvSpPr>
            <p:nvPr/>
          </p:nvSpPr>
          <p:spPr bwMode="auto">
            <a:xfrm>
              <a:off x="0" y="1400"/>
              <a:ext cx="2000" cy="1400"/>
            </a:xfrm>
            <a:prstGeom prst="rect">
              <a:avLst/>
            </a:prstGeom>
            <a:noFill/>
            <a:ln w="9525">
              <a:noFill/>
              <a:miter lim="800000"/>
              <a:headEnd/>
              <a:tailEnd/>
            </a:ln>
            <a:effectLst/>
          </p:spPr>
          <p:txBody>
            <a:bodyPr>
              <a:spAutoFit/>
            </a:bodyPr>
            <a:lstStyle/>
            <a:p>
              <a:endParaRPr lang="en-US"/>
            </a:p>
          </p:txBody>
        </p:sp>
        <p:sp>
          <p:nvSpPr>
            <p:cNvPr id="51207" name="Rectangle 7"/>
            <p:cNvSpPr>
              <a:spLocks noChangeArrowheads="1"/>
            </p:cNvSpPr>
            <p:nvPr/>
          </p:nvSpPr>
          <p:spPr bwMode="auto">
            <a:xfrm>
              <a:off x="0" y="1400"/>
              <a:ext cx="1990" cy="0"/>
            </a:xfrm>
            <a:prstGeom prst="rect">
              <a:avLst/>
            </a:prstGeom>
            <a:noFill/>
            <a:ln w="9525">
              <a:noFill/>
              <a:miter lim="800000"/>
              <a:headEnd/>
              <a:tailEnd/>
            </a:ln>
            <a:effectLst/>
          </p:spPr>
          <p:txBody>
            <a:bodyPr>
              <a:spAutoFit/>
            </a:bodyPr>
            <a:lstStyle/>
            <a:p>
              <a:endParaRPr lang="en-US"/>
            </a:p>
          </p:txBody>
        </p:sp>
      </p:grpSp>
      <p:grpSp>
        <p:nvGrpSpPr>
          <p:cNvPr id="3" name="Group 58"/>
          <p:cNvGrpSpPr>
            <a:grpSpLocks/>
          </p:cNvGrpSpPr>
          <p:nvPr/>
        </p:nvGrpSpPr>
        <p:grpSpPr bwMode="auto">
          <a:xfrm>
            <a:off x="1600200" y="4114800"/>
            <a:ext cx="5943600" cy="2054225"/>
            <a:chOff x="-2" y="1398"/>
            <a:chExt cx="1904" cy="526"/>
          </a:xfrm>
        </p:grpSpPr>
        <p:grpSp>
          <p:nvGrpSpPr>
            <p:cNvPr id="4" name="Group 56"/>
            <p:cNvGrpSpPr>
              <a:grpSpLocks/>
            </p:cNvGrpSpPr>
            <p:nvPr/>
          </p:nvGrpSpPr>
          <p:grpSpPr bwMode="auto">
            <a:xfrm>
              <a:off x="0" y="1400"/>
              <a:ext cx="1900" cy="522"/>
              <a:chOff x="0" y="1400"/>
              <a:chExt cx="1900" cy="522"/>
            </a:xfrm>
          </p:grpSpPr>
          <p:grpSp>
            <p:nvGrpSpPr>
              <p:cNvPr id="5" name="Group 25"/>
              <p:cNvGrpSpPr>
                <a:grpSpLocks/>
              </p:cNvGrpSpPr>
              <p:nvPr/>
            </p:nvGrpSpPr>
            <p:grpSpPr bwMode="auto">
              <a:xfrm>
                <a:off x="0" y="1400"/>
                <a:ext cx="475" cy="174"/>
                <a:chOff x="0" y="1400"/>
                <a:chExt cx="475" cy="174"/>
              </a:xfrm>
            </p:grpSpPr>
            <p:sp>
              <p:nvSpPr>
                <p:cNvPr id="51208" name="Rectangle 8"/>
                <p:cNvSpPr>
                  <a:spLocks noChangeArrowheads="1"/>
                </p:cNvSpPr>
                <p:nvPr/>
              </p:nvSpPr>
              <p:spPr bwMode="auto">
                <a:xfrm>
                  <a:off x="0"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AMPERAGE</a:t>
                  </a:r>
                  <a:endParaRPr lang="en-US" sz="1200"/>
                </a:p>
              </p:txBody>
            </p:sp>
            <p:sp>
              <p:nvSpPr>
                <p:cNvPr id="51224" name="Rectangle 24"/>
                <p:cNvSpPr>
                  <a:spLocks noChangeArrowheads="1"/>
                </p:cNvSpPr>
                <p:nvPr/>
              </p:nvSpPr>
              <p:spPr bwMode="auto">
                <a:xfrm>
                  <a:off x="0" y="1400"/>
                  <a:ext cx="475" cy="174"/>
                </a:xfrm>
                <a:prstGeom prst="rect">
                  <a:avLst/>
                </a:prstGeom>
                <a:noFill/>
                <a:ln w="7">
                  <a:solidFill>
                    <a:srgbClr val="A0A0A0"/>
                  </a:solidFill>
                  <a:miter lim="800000"/>
                  <a:headEnd/>
                  <a:tailEnd/>
                </a:ln>
                <a:effectLst/>
              </p:spPr>
              <p:txBody>
                <a:bodyPr/>
                <a:lstStyle/>
                <a:p>
                  <a:endParaRPr lang="en-US"/>
                </a:p>
              </p:txBody>
            </p:sp>
          </p:grpSp>
          <p:grpSp>
            <p:nvGrpSpPr>
              <p:cNvPr id="6" name="Group 27"/>
              <p:cNvGrpSpPr>
                <a:grpSpLocks/>
              </p:cNvGrpSpPr>
              <p:nvPr/>
            </p:nvGrpSpPr>
            <p:grpSpPr bwMode="auto">
              <a:xfrm>
                <a:off x="475" y="1400"/>
                <a:ext cx="475" cy="174"/>
                <a:chOff x="475" y="1400"/>
                <a:chExt cx="475" cy="174"/>
              </a:xfrm>
            </p:grpSpPr>
            <p:sp>
              <p:nvSpPr>
                <p:cNvPr id="51209" name="Rectangle 9"/>
                <p:cNvSpPr>
                  <a:spLocks noChangeArrowheads="1"/>
                </p:cNvSpPr>
                <p:nvPr/>
              </p:nvSpPr>
              <p:spPr bwMode="auto">
                <a:xfrm>
                  <a:off x="475"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BASIC UNIT</a:t>
                  </a:r>
                  <a:endParaRPr lang="en-US" sz="1200"/>
                </a:p>
              </p:txBody>
            </p:sp>
            <p:sp>
              <p:nvSpPr>
                <p:cNvPr id="51226" name="Rectangle 26"/>
                <p:cNvSpPr>
                  <a:spLocks noChangeArrowheads="1"/>
                </p:cNvSpPr>
                <p:nvPr/>
              </p:nvSpPr>
              <p:spPr bwMode="auto">
                <a:xfrm>
                  <a:off x="475" y="1400"/>
                  <a:ext cx="475" cy="174"/>
                </a:xfrm>
                <a:prstGeom prst="rect">
                  <a:avLst/>
                </a:prstGeom>
                <a:noFill/>
                <a:ln w="7">
                  <a:solidFill>
                    <a:srgbClr val="A0A0A0"/>
                  </a:solidFill>
                  <a:miter lim="800000"/>
                  <a:headEnd/>
                  <a:tailEnd/>
                </a:ln>
                <a:effectLst/>
              </p:spPr>
              <p:txBody>
                <a:bodyPr/>
                <a:lstStyle/>
                <a:p>
                  <a:endParaRPr lang="en-US"/>
                </a:p>
              </p:txBody>
            </p:sp>
          </p:grpSp>
          <p:grpSp>
            <p:nvGrpSpPr>
              <p:cNvPr id="7" name="Group 29"/>
              <p:cNvGrpSpPr>
                <a:grpSpLocks/>
              </p:cNvGrpSpPr>
              <p:nvPr/>
            </p:nvGrpSpPr>
            <p:grpSpPr bwMode="auto">
              <a:xfrm>
                <a:off x="950" y="1400"/>
                <a:ext cx="475" cy="174"/>
                <a:chOff x="950" y="1400"/>
                <a:chExt cx="475" cy="174"/>
              </a:xfrm>
            </p:grpSpPr>
            <p:sp>
              <p:nvSpPr>
                <p:cNvPr id="51210" name="Rectangle 10"/>
                <p:cNvSpPr>
                  <a:spLocks noChangeArrowheads="1"/>
                </p:cNvSpPr>
                <p:nvPr/>
              </p:nvSpPr>
              <p:spPr bwMode="auto">
                <a:xfrm>
                  <a:off x="950"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MORE THAN</a:t>
                  </a:r>
                  <a:br>
                    <a:rPr lang="en-US" sz="1200" b="1">
                      <a:solidFill>
                        <a:srgbClr val="000000"/>
                      </a:solidFill>
                      <a:latin typeface="Verdana" pitchFamily="34" charset="0"/>
                      <a:cs typeface="Arial" pitchFamily="34" charset="0"/>
                    </a:rPr>
                  </a:br>
                  <a:r>
                    <a:rPr lang="en-US" sz="1200" b="1">
                      <a:solidFill>
                        <a:srgbClr val="000000"/>
                      </a:solidFill>
                      <a:latin typeface="Verdana" pitchFamily="34" charset="0"/>
                      <a:cs typeface="Arial" pitchFamily="34" charset="0"/>
                    </a:rPr>
                    <a:t>BASE UNIT</a:t>
                  </a:r>
                  <a:endParaRPr lang="en-US" sz="1200"/>
                </a:p>
              </p:txBody>
            </p:sp>
            <p:sp>
              <p:nvSpPr>
                <p:cNvPr id="51228" name="Rectangle 28"/>
                <p:cNvSpPr>
                  <a:spLocks noChangeArrowheads="1"/>
                </p:cNvSpPr>
                <p:nvPr/>
              </p:nvSpPr>
              <p:spPr bwMode="auto">
                <a:xfrm>
                  <a:off x="950" y="1400"/>
                  <a:ext cx="475" cy="174"/>
                </a:xfrm>
                <a:prstGeom prst="rect">
                  <a:avLst/>
                </a:prstGeom>
                <a:noFill/>
                <a:ln w="7">
                  <a:solidFill>
                    <a:srgbClr val="A0A0A0"/>
                  </a:solidFill>
                  <a:miter lim="800000"/>
                  <a:headEnd/>
                  <a:tailEnd/>
                </a:ln>
                <a:effectLst/>
              </p:spPr>
              <p:txBody>
                <a:bodyPr/>
                <a:lstStyle/>
                <a:p>
                  <a:endParaRPr lang="en-US"/>
                </a:p>
              </p:txBody>
            </p:sp>
          </p:grpSp>
          <p:grpSp>
            <p:nvGrpSpPr>
              <p:cNvPr id="8" name="Group 31"/>
              <p:cNvGrpSpPr>
                <a:grpSpLocks/>
              </p:cNvGrpSpPr>
              <p:nvPr/>
            </p:nvGrpSpPr>
            <p:grpSpPr bwMode="auto">
              <a:xfrm>
                <a:off x="1425" y="1400"/>
                <a:ext cx="475" cy="174"/>
                <a:chOff x="1425" y="1400"/>
                <a:chExt cx="475" cy="174"/>
              </a:xfrm>
            </p:grpSpPr>
            <p:sp>
              <p:nvSpPr>
                <p:cNvPr id="51211" name="Rectangle 11"/>
                <p:cNvSpPr>
                  <a:spLocks noChangeArrowheads="1"/>
                </p:cNvSpPr>
                <p:nvPr/>
              </p:nvSpPr>
              <p:spPr bwMode="auto">
                <a:xfrm>
                  <a:off x="1425" y="1400"/>
                  <a:ext cx="475" cy="174"/>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MORE THAN</a:t>
                  </a:r>
                  <a:br>
                    <a:rPr lang="en-US" sz="1200" b="1">
                      <a:solidFill>
                        <a:srgbClr val="000000"/>
                      </a:solidFill>
                      <a:latin typeface="Verdana" pitchFamily="34" charset="0"/>
                      <a:cs typeface="Arial" pitchFamily="34" charset="0"/>
                    </a:rPr>
                  </a:br>
                  <a:r>
                    <a:rPr lang="en-US" sz="1200" b="1">
                      <a:solidFill>
                        <a:srgbClr val="000000"/>
                      </a:solidFill>
                      <a:latin typeface="Verdana" pitchFamily="34" charset="0"/>
                      <a:cs typeface="Arial" pitchFamily="34" charset="0"/>
                    </a:rPr>
                    <a:t>BASE UNIT</a:t>
                  </a:r>
                  <a:endParaRPr lang="en-US" sz="1200"/>
                </a:p>
              </p:txBody>
            </p:sp>
            <p:sp>
              <p:nvSpPr>
                <p:cNvPr id="51230" name="Rectangle 30"/>
                <p:cNvSpPr>
                  <a:spLocks noChangeArrowheads="1"/>
                </p:cNvSpPr>
                <p:nvPr/>
              </p:nvSpPr>
              <p:spPr bwMode="auto">
                <a:xfrm>
                  <a:off x="1425" y="1400"/>
                  <a:ext cx="475" cy="174"/>
                </a:xfrm>
                <a:prstGeom prst="rect">
                  <a:avLst/>
                </a:prstGeom>
                <a:noFill/>
                <a:ln w="7">
                  <a:solidFill>
                    <a:srgbClr val="A0A0A0"/>
                  </a:solidFill>
                  <a:miter lim="800000"/>
                  <a:headEnd/>
                  <a:tailEnd/>
                </a:ln>
                <a:effectLst/>
              </p:spPr>
              <p:txBody>
                <a:bodyPr/>
                <a:lstStyle/>
                <a:p>
                  <a:endParaRPr lang="en-US"/>
                </a:p>
              </p:txBody>
            </p:sp>
          </p:grpSp>
          <p:grpSp>
            <p:nvGrpSpPr>
              <p:cNvPr id="9" name="Group 33"/>
              <p:cNvGrpSpPr>
                <a:grpSpLocks/>
              </p:cNvGrpSpPr>
              <p:nvPr/>
            </p:nvGrpSpPr>
            <p:grpSpPr bwMode="auto">
              <a:xfrm>
                <a:off x="0" y="1574"/>
                <a:ext cx="475" cy="116"/>
                <a:chOff x="0" y="1574"/>
                <a:chExt cx="475" cy="116"/>
              </a:xfrm>
            </p:grpSpPr>
            <p:sp>
              <p:nvSpPr>
                <p:cNvPr id="51212" name="Rectangle 12"/>
                <p:cNvSpPr>
                  <a:spLocks noChangeArrowheads="1"/>
                </p:cNvSpPr>
                <p:nvPr/>
              </p:nvSpPr>
              <p:spPr bwMode="auto">
                <a:xfrm>
                  <a:off x="0"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Symbol</a:t>
                  </a:r>
                  <a:endParaRPr lang="en-US" sz="1200"/>
                </a:p>
              </p:txBody>
            </p:sp>
            <p:sp>
              <p:nvSpPr>
                <p:cNvPr id="51232" name="Rectangle 32"/>
                <p:cNvSpPr>
                  <a:spLocks noChangeArrowheads="1"/>
                </p:cNvSpPr>
                <p:nvPr/>
              </p:nvSpPr>
              <p:spPr bwMode="auto">
                <a:xfrm>
                  <a:off x="0" y="1574"/>
                  <a:ext cx="475" cy="116"/>
                </a:xfrm>
                <a:prstGeom prst="rect">
                  <a:avLst/>
                </a:prstGeom>
                <a:noFill/>
                <a:ln w="7">
                  <a:solidFill>
                    <a:srgbClr val="A0A0A0"/>
                  </a:solidFill>
                  <a:miter lim="800000"/>
                  <a:headEnd/>
                  <a:tailEnd/>
                </a:ln>
                <a:effectLst/>
              </p:spPr>
              <p:txBody>
                <a:bodyPr/>
                <a:lstStyle/>
                <a:p>
                  <a:endParaRPr lang="en-US"/>
                </a:p>
              </p:txBody>
            </p:sp>
          </p:grpSp>
          <p:grpSp>
            <p:nvGrpSpPr>
              <p:cNvPr id="10" name="Group 35"/>
              <p:cNvGrpSpPr>
                <a:grpSpLocks/>
              </p:cNvGrpSpPr>
              <p:nvPr/>
            </p:nvGrpSpPr>
            <p:grpSpPr bwMode="auto">
              <a:xfrm>
                <a:off x="475" y="1574"/>
                <a:ext cx="475" cy="116"/>
                <a:chOff x="475" y="1574"/>
                <a:chExt cx="475" cy="116"/>
              </a:xfrm>
            </p:grpSpPr>
            <p:sp>
              <p:nvSpPr>
                <p:cNvPr id="51213" name="Rectangle 13"/>
                <p:cNvSpPr>
                  <a:spLocks noChangeArrowheads="1"/>
                </p:cNvSpPr>
                <p:nvPr/>
              </p:nvSpPr>
              <p:spPr bwMode="auto">
                <a:xfrm>
                  <a:off x="475" y="1574"/>
                  <a:ext cx="475" cy="116"/>
                </a:xfrm>
                <a:prstGeom prst="rect">
                  <a:avLst/>
                </a:prstGeom>
                <a:noFill/>
                <a:ln w="9525">
                  <a:noFill/>
                  <a:miter lim="800000"/>
                  <a:headEnd/>
                  <a:tailEnd/>
                </a:ln>
                <a:effectLst/>
              </p:spPr>
              <p:txBody>
                <a:bodyPr>
                  <a:spAutoFit/>
                </a:bodyPr>
                <a:lstStyle/>
                <a:p>
                  <a:endParaRPr lang="en-US"/>
                </a:p>
              </p:txBody>
            </p:sp>
            <p:sp>
              <p:nvSpPr>
                <p:cNvPr id="51234" name="Rectangle 34"/>
                <p:cNvSpPr>
                  <a:spLocks noChangeArrowheads="1"/>
                </p:cNvSpPr>
                <p:nvPr/>
              </p:nvSpPr>
              <p:spPr bwMode="auto">
                <a:xfrm>
                  <a:off x="475" y="1574"/>
                  <a:ext cx="475" cy="116"/>
                </a:xfrm>
                <a:prstGeom prst="rect">
                  <a:avLst/>
                </a:prstGeom>
                <a:noFill/>
                <a:ln w="7">
                  <a:solidFill>
                    <a:srgbClr val="A0A0A0"/>
                  </a:solidFill>
                  <a:miter lim="800000"/>
                  <a:headEnd/>
                  <a:tailEnd/>
                </a:ln>
                <a:effectLst/>
              </p:spPr>
              <p:txBody>
                <a:bodyPr/>
                <a:lstStyle/>
                <a:p>
                  <a:endParaRPr lang="en-US"/>
                </a:p>
              </p:txBody>
            </p:sp>
          </p:grpSp>
          <p:grpSp>
            <p:nvGrpSpPr>
              <p:cNvPr id="11" name="Group 37"/>
              <p:cNvGrpSpPr>
                <a:grpSpLocks/>
              </p:cNvGrpSpPr>
              <p:nvPr/>
            </p:nvGrpSpPr>
            <p:grpSpPr bwMode="auto">
              <a:xfrm>
                <a:off x="950" y="1574"/>
                <a:ext cx="475" cy="116"/>
                <a:chOff x="950" y="1574"/>
                <a:chExt cx="475" cy="116"/>
              </a:xfrm>
            </p:grpSpPr>
            <p:sp>
              <p:nvSpPr>
                <p:cNvPr id="51214" name="Rectangle 14"/>
                <p:cNvSpPr>
                  <a:spLocks noChangeArrowheads="1"/>
                </p:cNvSpPr>
                <p:nvPr/>
              </p:nvSpPr>
              <p:spPr bwMode="auto">
                <a:xfrm>
                  <a:off x="950"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K </a:t>
                  </a:r>
                  <a:endParaRPr lang="en-US" sz="1200"/>
                </a:p>
              </p:txBody>
            </p:sp>
            <p:sp>
              <p:nvSpPr>
                <p:cNvPr id="51236" name="Rectangle 36"/>
                <p:cNvSpPr>
                  <a:spLocks noChangeArrowheads="1"/>
                </p:cNvSpPr>
                <p:nvPr/>
              </p:nvSpPr>
              <p:spPr bwMode="auto">
                <a:xfrm>
                  <a:off x="950" y="1574"/>
                  <a:ext cx="475" cy="116"/>
                </a:xfrm>
                <a:prstGeom prst="rect">
                  <a:avLst/>
                </a:prstGeom>
                <a:noFill/>
                <a:ln w="7">
                  <a:solidFill>
                    <a:srgbClr val="A0A0A0"/>
                  </a:solidFill>
                  <a:miter lim="800000"/>
                  <a:headEnd/>
                  <a:tailEnd/>
                </a:ln>
                <a:effectLst/>
              </p:spPr>
              <p:txBody>
                <a:bodyPr/>
                <a:lstStyle/>
                <a:p>
                  <a:endParaRPr lang="en-US"/>
                </a:p>
              </p:txBody>
            </p:sp>
          </p:grpSp>
          <p:grpSp>
            <p:nvGrpSpPr>
              <p:cNvPr id="12" name="Group 39"/>
              <p:cNvGrpSpPr>
                <a:grpSpLocks/>
              </p:cNvGrpSpPr>
              <p:nvPr/>
            </p:nvGrpSpPr>
            <p:grpSpPr bwMode="auto">
              <a:xfrm>
                <a:off x="1425" y="1574"/>
                <a:ext cx="475" cy="116"/>
                <a:chOff x="1425" y="1574"/>
                <a:chExt cx="475" cy="116"/>
              </a:xfrm>
            </p:grpSpPr>
            <p:sp>
              <p:nvSpPr>
                <p:cNvPr id="51215" name="Rectangle 15"/>
                <p:cNvSpPr>
                  <a:spLocks noChangeArrowheads="1"/>
                </p:cNvSpPr>
                <p:nvPr/>
              </p:nvSpPr>
              <p:spPr bwMode="auto">
                <a:xfrm>
                  <a:off x="1425" y="1574"/>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 </a:t>
                  </a:r>
                  <a:endParaRPr lang="en-US" sz="1200"/>
                </a:p>
              </p:txBody>
            </p:sp>
            <p:sp>
              <p:nvSpPr>
                <p:cNvPr id="51238" name="Rectangle 38"/>
                <p:cNvSpPr>
                  <a:spLocks noChangeArrowheads="1"/>
                </p:cNvSpPr>
                <p:nvPr/>
              </p:nvSpPr>
              <p:spPr bwMode="auto">
                <a:xfrm>
                  <a:off x="1425" y="1574"/>
                  <a:ext cx="475" cy="116"/>
                </a:xfrm>
                <a:prstGeom prst="rect">
                  <a:avLst/>
                </a:prstGeom>
                <a:noFill/>
                <a:ln w="7">
                  <a:solidFill>
                    <a:srgbClr val="A0A0A0"/>
                  </a:solidFill>
                  <a:miter lim="800000"/>
                  <a:headEnd/>
                  <a:tailEnd/>
                </a:ln>
                <a:effectLst/>
              </p:spPr>
              <p:txBody>
                <a:bodyPr/>
                <a:lstStyle/>
                <a:p>
                  <a:endParaRPr lang="en-US"/>
                </a:p>
              </p:txBody>
            </p:sp>
          </p:grpSp>
          <p:grpSp>
            <p:nvGrpSpPr>
              <p:cNvPr id="13" name="Group 41"/>
              <p:cNvGrpSpPr>
                <a:grpSpLocks/>
              </p:cNvGrpSpPr>
              <p:nvPr/>
            </p:nvGrpSpPr>
            <p:grpSpPr bwMode="auto">
              <a:xfrm>
                <a:off x="0" y="1690"/>
                <a:ext cx="475" cy="116"/>
                <a:chOff x="0" y="1690"/>
                <a:chExt cx="475" cy="116"/>
              </a:xfrm>
            </p:grpSpPr>
            <p:sp>
              <p:nvSpPr>
                <p:cNvPr id="51216" name="Rectangle 16"/>
                <p:cNvSpPr>
                  <a:spLocks noChangeArrowheads="1"/>
                </p:cNvSpPr>
                <p:nvPr/>
              </p:nvSpPr>
              <p:spPr bwMode="auto">
                <a:xfrm>
                  <a:off x="0"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Pronounced</a:t>
                  </a:r>
                  <a:endParaRPr lang="en-US" sz="1200"/>
                </a:p>
              </p:txBody>
            </p:sp>
            <p:sp>
              <p:nvSpPr>
                <p:cNvPr id="51240" name="Rectangle 40"/>
                <p:cNvSpPr>
                  <a:spLocks noChangeArrowheads="1"/>
                </p:cNvSpPr>
                <p:nvPr/>
              </p:nvSpPr>
              <p:spPr bwMode="auto">
                <a:xfrm>
                  <a:off x="0" y="1690"/>
                  <a:ext cx="475" cy="116"/>
                </a:xfrm>
                <a:prstGeom prst="rect">
                  <a:avLst/>
                </a:prstGeom>
                <a:noFill/>
                <a:ln w="7">
                  <a:solidFill>
                    <a:srgbClr val="A0A0A0"/>
                  </a:solidFill>
                  <a:miter lim="800000"/>
                  <a:headEnd/>
                  <a:tailEnd/>
                </a:ln>
                <a:effectLst/>
              </p:spPr>
              <p:txBody>
                <a:bodyPr/>
                <a:lstStyle/>
                <a:p>
                  <a:endParaRPr lang="en-US"/>
                </a:p>
              </p:txBody>
            </p:sp>
          </p:grpSp>
          <p:grpSp>
            <p:nvGrpSpPr>
              <p:cNvPr id="14" name="Group 43"/>
              <p:cNvGrpSpPr>
                <a:grpSpLocks/>
              </p:cNvGrpSpPr>
              <p:nvPr/>
            </p:nvGrpSpPr>
            <p:grpSpPr bwMode="auto">
              <a:xfrm>
                <a:off x="475" y="1690"/>
                <a:ext cx="475" cy="116"/>
                <a:chOff x="475" y="1690"/>
                <a:chExt cx="475" cy="116"/>
              </a:xfrm>
            </p:grpSpPr>
            <p:sp>
              <p:nvSpPr>
                <p:cNvPr id="51217" name="Rectangle 17"/>
                <p:cNvSpPr>
                  <a:spLocks noChangeArrowheads="1"/>
                </p:cNvSpPr>
                <p:nvPr/>
              </p:nvSpPr>
              <p:spPr bwMode="auto">
                <a:xfrm>
                  <a:off x="475"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Ohm</a:t>
                  </a:r>
                  <a:endParaRPr lang="en-US" sz="1200"/>
                </a:p>
              </p:txBody>
            </p:sp>
            <p:sp>
              <p:nvSpPr>
                <p:cNvPr id="51242" name="Rectangle 42"/>
                <p:cNvSpPr>
                  <a:spLocks noChangeArrowheads="1"/>
                </p:cNvSpPr>
                <p:nvPr/>
              </p:nvSpPr>
              <p:spPr bwMode="auto">
                <a:xfrm>
                  <a:off x="475" y="1690"/>
                  <a:ext cx="475" cy="116"/>
                </a:xfrm>
                <a:prstGeom prst="rect">
                  <a:avLst/>
                </a:prstGeom>
                <a:noFill/>
                <a:ln w="7">
                  <a:solidFill>
                    <a:srgbClr val="A0A0A0"/>
                  </a:solidFill>
                  <a:miter lim="800000"/>
                  <a:headEnd/>
                  <a:tailEnd/>
                </a:ln>
                <a:effectLst/>
              </p:spPr>
              <p:txBody>
                <a:bodyPr/>
                <a:lstStyle/>
                <a:p>
                  <a:endParaRPr lang="en-US"/>
                </a:p>
              </p:txBody>
            </p:sp>
          </p:grpSp>
          <p:grpSp>
            <p:nvGrpSpPr>
              <p:cNvPr id="15" name="Group 45"/>
              <p:cNvGrpSpPr>
                <a:grpSpLocks/>
              </p:cNvGrpSpPr>
              <p:nvPr/>
            </p:nvGrpSpPr>
            <p:grpSpPr bwMode="auto">
              <a:xfrm>
                <a:off x="950" y="1690"/>
                <a:ext cx="475" cy="116"/>
                <a:chOff x="950" y="1690"/>
                <a:chExt cx="475" cy="116"/>
              </a:xfrm>
            </p:grpSpPr>
            <p:sp>
              <p:nvSpPr>
                <p:cNvPr id="51218" name="Rectangle 18"/>
                <p:cNvSpPr>
                  <a:spLocks noChangeArrowheads="1"/>
                </p:cNvSpPr>
                <p:nvPr/>
              </p:nvSpPr>
              <p:spPr bwMode="auto">
                <a:xfrm>
                  <a:off x="950"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Kilo ohm</a:t>
                  </a:r>
                  <a:endParaRPr lang="en-US" sz="1200"/>
                </a:p>
              </p:txBody>
            </p:sp>
            <p:sp>
              <p:nvSpPr>
                <p:cNvPr id="51244" name="Rectangle 44"/>
                <p:cNvSpPr>
                  <a:spLocks noChangeArrowheads="1"/>
                </p:cNvSpPr>
                <p:nvPr/>
              </p:nvSpPr>
              <p:spPr bwMode="auto">
                <a:xfrm>
                  <a:off x="950" y="1690"/>
                  <a:ext cx="475" cy="116"/>
                </a:xfrm>
                <a:prstGeom prst="rect">
                  <a:avLst/>
                </a:prstGeom>
                <a:noFill/>
                <a:ln w="7">
                  <a:solidFill>
                    <a:srgbClr val="A0A0A0"/>
                  </a:solidFill>
                  <a:miter lim="800000"/>
                  <a:headEnd/>
                  <a:tailEnd/>
                </a:ln>
                <a:effectLst/>
              </p:spPr>
              <p:txBody>
                <a:bodyPr/>
                <a:lstStyle/>
                <a:p>
                  <a:endParaRPr lang="en-US"/>
                </a:p>
              </p:txBody>
            </p:sp>
          </p:grpSp>
          <p:grpSp>
            <p:nvGrpSpPr>
              <p:cNvPr id="16" name="Group 47"/>
              <p:cNvGrpSpPr>
                <a:grpSpLocks/>
              </p:cNvGrpSpPr>
              <p:nvPr/>
            </p:nvGrpSpPr>
            <p:grpSpPr bwMode="auto">
              <a:xfrm>
                <a:off x="1425" y="1690"/>
                <a:ext cx="475" cy="116"/>
                <a:chOff x="1425" y="1690"/>
                <a:chExt cx="475" cy="116"/>
              </a:xfrm>
            </p:grpSpPr>
            <p:sp>
              <p:nvSpPr>
                <p:cNvPr id="51219" name="Rectangle 19"/>
                <p:cNvSpPr>
                  <a:spLocks noChangeArrowheads="1"/>
                </p:cNvSpPr>
                <p:nvPr/>
              </p:nvSpPr>
              <p:spPr bwMode="auto">
                <a:xfrm>
                  <a:off x="1425" y="1690"/>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Megaohm</a:t>
                  </a:r>
                  <a:endParaRPr lang="en-US" sz="1200"/>
                </a:p>
              </p:txBody>
            </p:sp>
            <p:sp>
              <p:nvSpPr>
                <p:cNvPr id="51246" name="Rectangle 46"/>
                <p:cNvSpPr>
                  <a:spLocks noChangeArrowheads="1"/>
                </p:cNvSpPr>
                <p:nvPr/>
              </p:nvSpPr>
              <p:spPr bwMode="auto">
                <a:xfrm>
                  <a:off x="1425" y="1690"/>
                  <a:ext cx="475" cy="116"/>
                </a:xfrm>
                <a:prstGeom prst="rect">
                  <a:avLst/>
                </a:prstGeom>
                <a:noFill/>
                <a:ln w="7">
                  <a:solidFill>
                    <a:srgbClr val="A0A0A0"/>
                  </a:solidFill>
                  <a:miter lim="800000"/>
                  <a:headEnd/>
                  <a:tailEnd/>
                </a:ln>
                <a:effectLst/>
              </p:spPr>
              <p:txBody>
                <a:bodyPr/>
                <a:lstStyle/>
                <a:p>
                  <a:endParaRPr lang="en-US"/>
                </a:p>
              </p:txBody>
            </p:sp>
          </p:grpSp>
          <p:grpSp>
            <p:nvGrpSpPr>
              <p:cNvPr id="17" name="Group 49"/>
              <p:cNvGrpSpPr>
                <a:grpSpLocks/>
              </p:cNvGrpSpPr>
              <p:nvPr/>
            </p:nvGrpSpPr>
            <p:grpSpPr bwMode="auto">
              <a:xfrm>
                <a:off x="0" y="1806"/>
                <a:ext cx="475" cy="116"/>
                <a:chOff x="0" y="1806"/>
                <a:chExt cx="475" cy="116"/>
              </a:xfrm>
            </p:grpSpPr>
            <p:sp>
              <p:nvSpPr>
                <p:cNvPr id="51220" name="Rectangle 20"/>
                <p:cNvSpPr>
                  <a:spLocks noChangeArrowheads="1"/>
                </p:cNvSpPr>
                <p:nvPr/>
              </p:nvSpPr>
              <p:spPr bwMode="auto">
                <a:xfrm>
                  <a:off x="0"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Multiplier</a:t>
                  </a:r>
                  <a:endParaRPr lang="en-US" sz="1200"/>
                </a:p>
              </p:txBody>
            </p:sp>
            <p:sp>
              <p:nvSpPr>
                <p:cNvPr id="51248" name="Rectangle 48"/>
                <p:cNvSpPr>
                  <a:spLocks noChangeArrowheads="1"/>
                </p:cNvSpPr>
                <p:nvPr/>
              </p:nvSpPr>
              <p:spPr bwMode="auto">
                <a:xfrm>
                  <a:off x="0" y="1806"/>
                  <a:ext cx="475" cy="116"/>
                </a:xfrm>
                <a:prstGeom prst="rect">
                  <a:avLst/>
                </a:prstGeom>
                <a:noFill/>
                <a:ln w="7">
                  <a:solidFill>
                    <a:srgbClr val="A0A0A0"/>
                  </a:solidFill>
                  <a:miter lim="800000"/>
                  <a:headEnd/>
                  <a:tailEnd/>
                </a:ln>
                <a:effectLst/>
              </p:spPr>
              <p:txBody>
                <a:bodyPr/>
                <a:lstStyle/>
                <a:p>
                  <a:endParaRPr lang="en-US"/>
                </a:p>
              </p:txBody>
            </p:sp>
          </p:grpSp>
          <p:grpSp>
            <p:nvGrpSpPr>
              <p:cNvPr id="18" name="Group 51"/>
              <p:cNvGrpSpPr>
                <a:grpSpLocks/>
              </p:cNvGrpSpPr>
              <p:nvPr/>
            </p:nvGrpSpPr>
            <p:grpSpPr bwMode="auto">
              <a:xfrm>
                <a:off x="475" y="1806"/>
                <a:ext cx="475" cy="116"/>
                <a:chOff x="475" y="1806"/>
                <a:chExt cx="475" cy="116"/>
              </a:xfrm>
            </p:grpSpPr>
            <p:sp>
              <p:nvSpPr>
                <p:cNvPr id="51221" name="Rectangle 21"/>
                <p:cNvSpPr>
                  <a:spLocks noChangeArrowheads="1"/>
                </p:cNvSpPr>
                <p:nvPr/>
              </p:nvSpPr>
              <p:spPr bwMode="auto">
                <a:xfrm>
                  <a:off x="475"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1</a:t>
                  </a:r>
                  <a:endParaRPr lang="en-US" sz="1200"/>
                </a:p>
              </p:txBody>
            </p:sp>
            <p:sp>
              <p:nvSpPr>
                <p:cNvPr id="51250" name="Rectangle 50"/>
                <p:cNvSpPr>
                  <a:spLocks noChangeArrowheads="1"/>
                </p:cNvSpPr>
                <p:nvPr/>
              </p:nvSpPr>
              <p:spPr bwMode="auto">
                <a:xfrm>
                  <a:off x="475" y="1806"/>
                  <a:ext cx="475" cy="116"/>
                </a:xfrm>
                <a:prstGeom prst="rect">
                  <a:avLst/>
                </a:prstGeom>
                <a:noFill/>
                <a:ln w="7">
                  <a:solidFill>
                    <a:srgbClr val="A0A0A0"/>
                  </a:solidFill>
                  <a:miter lim="800000"/>
                  <a:headEnd/>
                  <a:tailEnd/>
                </a:ln>
                <a:effectLst/>
              </p:spPr>
              <p:txBody>
                <a:bodyPr/>
                <a:lstStyle/>
                <a:p>
                  <a:endParaRPr lang="en-US"/>
                </a:p>
              </p:txBody>
            </p:sp>
          </p:grpSp>
          <p:grpSp>
            <p:nvGrpSpPr>
              <p:cNvPr id="19" name="Group 53"/>
              <p:cNvGrpSpPr>
                <a:grpSpLocks/>
              </p:cNvGrpSpPr>
              <p:nvPr/>
            </p:nvGrpSpPr>
            <p:grpSpPr bwMode="auto">
              <a:xfrm>
                <a:off x="950" y="1806"/>
                <a:ext cx="475" cy="116"/>
                <a:chOff x="950" y="1806"/>
                <a:chExt cx="475" cy="116"/>
              </a:xfrm>
            </p:grpSpPr>
            <p:sp>
              <p:nvSpPr>
                <p:cNvPr id="51222" name="Rectangle 22"/>
                <p:cNvSpPr>
                  <a:spLocks noChangeArrowheads="1"/>
                </p:cNvSpPr>
                <p:nvPr/>
              </p:nvSpPr>
              <p:spPr bwMode="auto">
                <a:xfrm>
                  <a:off x="950"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1,000</a:t>
                  </a:r>
                  <a:endParaRPr lang="en-US" sz="1200"/>
                </a:p>
              </p:txBody>
            </p:sp>
            <p:sp>
              <p:nvSpPr>
                <p:cNvPr id="51252" name="Rectangle 52"/>
                <p:cNvSpPr>
                  <a:spLocks noChangeArrowheads="1"/>
                </p:cNvSpPr>
                <p:nvPr/>
              </p:nvSpPr>
              <p:spPr bwMode="auto">
                <a:xfrm>
                  <a:off x="950" y="1806"/>
                  <a:ext cx="475" cy="116"/>
                </a:xfrm>
                <a:prstGeom prst="rect">
                  <a:avLst/>
                </a:prstGeom>
                <a:noFill/>
                <a:ln w="7">
                  <a:solidFill>
                    <a:srgbClr val="A0A0A0"/>
                  </a:solidFill>
                  <a:miter lim="800000"/>
                  <a:headEnd/>
                  <a:tailEnd/>
                </a:ln>
                <a:effectLst/>
              </p:spPr>
              <p:txBody>
                <a:bodyPr/>
                <a:lstStyle/>
                <a:p>
                  <a:endParaRPr lang="en-US"/>
                </a:p>
              </p:txBody>
            </p:sp>
          </p:grpSp>
          <p:grpSp>
            <p:nvGrpSpPr>
              <p:cNvPr id="20" name="Group 55"/>
              <p:cNvGrpSpPr>
                <a:grpSpLocks/>
              </p:cNvGrpSpPr>
              <p:nvPr/>
            </p:nvGrpSpPr>
            <p:grpSpPr bwMode="auto">
              <a:xfrm>
                <a:off x="1425" y="1806"/>
                <a:ext cx="475" cy="116"/>
                <a:chOff x="1425" y="1806"/>
                <a:chExt cx="475" cy="116"/>
              </a:xfrm>
            </p:grpSpPr>
            <p:sp>
              <p:nvSpPr>
                <p:cNvPr id="51223" name="Rectangle 23"/>
                <p:cNvSpPr>
                  <a:spLocks noChangeArrowheads="1"/>
                </p:cNvSpPr>
                <p:nvPr/>
              </p:nvSpPr>
              <p:spPr bwMode="auto">
                <a:xfrm>
                  <a:off x="1425" y="1806"/>
                  <a:ext cx="475" cy="116"/>
                </a:xfrm>
                <a:prstGeom prst="rect">
                  <a:avLst/>
                </a:prstGeom>
                <a:noFill/>
                <a:ln w="9525">
                  <a:noFill/>
                  <a:miter lim="800000"/>
                  <a:headEnd/>
                  <a:tailEnd/>
                </a:ln>
                <a:effectLst/>
              </p:spPr>
              <p:txBody>
                <a:bodyPr/>
                <a:lstStyle/>
                <a:p>
                  <a:pPr algn="ctr"/>
                  <a:r>
                    <a:rPr lang="en-US" sz="1200" b="1">
                      <a:solidFill>
                        <a:srgbClr val="000000"/>
                      </a:solidFill>
                      <a:latin typeface="Verdana" pitchFamily="34" charset="0"/>
                      <a:cs typeface="Arial" pitchFamily="34" charset="0"/>
                    </a:rPr>
                    <a:t>1,000,000</a:t>
                  </a:r>
                  <a:endParaRPr lang="en-US" sz="1200"/>
                </a:p>
              </p:txBody>
            </p:sp>
            <p:sp>
              <p:nvSpPr>
                <p:cNvPr id="51254" name="Rectangle 54"/>
                <p:cNvSpPr>
                  <a:spLocks noChangeArrowheads="1"/>
                </p:cNvSpPr>
                <p:nvPr/>
              </p:nvSpPr>
              <p:spPr bwMode="auto">
                <a:xfrm>
                  <a:off x="1425" y="1806"/>
                  <a:ext cx="475" cy="116"/>
                </a:xfrm>
                <a:prstGeom prst="rect">
                  <a:avLst/>
                </a:prstGeom>
                <a:noFill/>
                <a:ln w="7">
                  <a:solidFill>
                    <a:srgbClr val="A0A0A0"/>
                  </a:solidFill>
                  <a:miter lim="800000"/>
                  <a:headEnd/>
                  <a:tailEnd/>
                </a:ln>
                <a:effectLst/>
              </p:spPr>
              <p:txBody>
                <a:bodyPr/>
                <a:lstStyle/>
                <a:p>
                  <a:endParaRPr lang="en-US"/>
                </a:p>
              </p:txBody>
            </p:sp>
          </p:grpSp>
        </p:grpSp>
        <p:sp>
          <p:nvSpPr>
            <p:cNvPr id="51257" name="Rectangle 57"/>
            <p:cNvSpPr>
              <a:spLocks noChangeArrowheads="1"/>
            </p:cNvSpPr>
            <p:nvPr/>
          </p:nvSpPr>
          <p:spPr bwMode="auto">
            <a:xfrm>
              <a:off x="-2" y="1398"/>
              <a:ext cx="1904" cy="526"/>
            </a:xfrm>
            <a:prstGeom prst="rect">
              <a:avLst/>
            </a:prstGeom>
            <a:noFill/>
            <a:ln w="7937">
              <a:solidFill>
                <a:srgbClr val="A0A0A0"/>
              </a:solidFill>
              <a:miter lim="800000"/>
              <a:headEnd/>
              <a:tailEnd/>
            </a:ln>
            <a:effectLst/>
          </p:spPr>
          <p:txBody>
            <a:bodyPr/>
            <a:lstStyle/>
            <a:p>
              <a:endParaRPr 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RESISTANCE FACTORS</a:t>
            </a:r>
            <a:endParaRPr lang="en-US">
              <a:latin typeface="Arial" pitchFamily="34" charset="0"/>
              <a:cs typeface="Arial" pitchFamily="34" charset="0"/>
            </a:endParaRPr>
          </a:p>
        </p:txBody>
      </p:sp>
      <p:sp>
        <p:nvSpPr>
          <p:cNvPr id="52228" name="Rectangle 4"/>
          <p:cNvSpPr>
            <a:spLocks noGrp="1" noChangeArrowheads="1"/>
          </p:cNvSpPr>
          <p:nvPr>
            <p:ph type="body" sz="half" idx="2"/>
          </p:nvPr>
        </p:nvSpPr>
        <p:spPr>
          <a:xfrm>
            <a:off x="685800" y="1828800"/>
            <a:ext cx="7772400" cy="4419600"/>
          </a:xfrm>
        </p:spPr>
        <p:txBody>
          <a:bodyPr/>
          <a:lstStyle/>
          <a:p>
            <a:r>
              <a:rPr lang="en-US" sz="2800">
                <a:solidFill>
                  <a:srgbClr val="000000"/>
                </a:solidFill>
                <a:latin typeface="Verdana" pitchFamily="34" charset="0"/>
                <a:cs typeface="Arial" pitchFamily="34" charset="0"/>
              </a:rPr>
              <a:t>Various factors can affect the resistance. These include:</a:t>
            </a:r>
            <a:endParaRPr lang="en-US" sz="2800">
              <a:latin typeface="Arial" pitchFamily="34" charset="0"/>
              <a:cs typeface="Arial" pitchFamily="34" charset="0"/>
            </a:endParaRPr>
          </a:p>
          <a:p>
            <a:r>
              <a:rPr lang="en-US" sz="2800">
                <a:solidFill>
                  <a:srgbClr val="000000"/>
                </a:solidFill>
                <a:latin typeface="Verdana" pitchFamily="34" charset="0"/>
                <a:cs typeface="Arial" pitchFamily="34" charset="0"/>
              </a:rPr>
              <a:t>LENGTH of the conductor. The longer the conductor, the higher the resistance.</a:t>
            </a:r>
            <a:endParaRPr lang="en-US" sz="2800">
              <a:latin typeface="Arial" pitchFamily="34" charset="0"/>
              <a:cs typeface="Arial" pitchFamily="34" charset="0"/>
            </a:endParaRPr>
          </a:p>
          <a:p>
            <a:r>
              <a:rPr lang="en-US" sz="2800">
                <a:solidFill>
                  <a:srgbClr val="000000"/>
                </a:solidFill>
                <a:latin typeface="Verdana" pitchFamily="34" charset="0"/>
                <a:cs typeface="Arial" pitchFamily="34" charset="0"/>
              </a:rPr>
              <a:t>LENGTH of the conductor. The longer the conductor, the higher the resistance.</a:t>
            </a:r>
            <a:endParaRPr lang="en-US" sz="2800">
              <a:latin typeface="Arial" pitchFamily="34" charset="0"/>
              <a:cs typeface="Arial" pitchFamily="34" charset="0"/>
            </a:endParaRPr>
          </a:p>
          <a:p>
            <a:endParaRPr lang="en-US" sz="28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RESISTANCE FACTORS</a:t>
            </a:r>
            <a:endParaRPr lang="en-US">
              <a:latin typeface="Arial" pitchFamily="34" charset="0"/>
              <a:cs typeface="Arial" pitchFamily="34" charset="0"/>
            </a:endParaRPr>
          </a:p>
        </p:txBody>
      </p:sp>
      <p:sp>
        <p:nvSpPr>
          <p:cNvPr id="53251" name="Rectangle 3"/>
          <p:cNvSpPr>
            <a:spLocks noGrp="1" noChangeArrowheads="1"/>
          </p:cNvSpPr>
          <p:nvPr>
            <p:ph type="body" sz="half" idx="2"/>
          </p:nvPr>
        </p:nvSpPr>
        <p:spPr>
          <a:xfrm>
            <a:off x="685800" y="1981200"/>
            <a:ext cx="7772400" cy="4419600"/>
          </a:xfrm>
        </p:spPr>
        <p:txBody>
          <a:bodyPr/>
          <a:lstStyle/>
          <a:p>
            <a:pPr>
              <a:lnSpc>
                <a:spcPct val="90000"/>
              </a:lnSpc>
            </a:pPr>
            <a:r>
              <a:rPr lang="en-US" sz="2800">
                <a:solidFill>
                  <a:srgbClr val="000000"/>
                </a:solidFill>
                <a:latin typeface="Verdana" pitchFamily="34" charset="0"/>
                <a:cs typeface="Arial" pitchFamily="34" charset="0"/>
              </a:rPr>
              <a:t>TEMPERATURE of the material. Depending on the material, most will increase resistance as temperature increases.</a:t>
            </a:r>
            <a:endParaRPr lang="en-US" sz="2800">
              <a:latin typeface="Arial" pitchFamily="34" charset="0"/>
              <a:cs typeface="Arial" pitchFamily="34" charset="0"/>
            </a:endParaRPr>
          </a:p>
          <a:p>
            <a:pPr>
              <a:lnSpc>
                <a:spcPct val="90000"/>
              </a:lnSpc>
            </a:pPr>
            <a:r>
              <a:rPr lang="en-US" sz="2800">
                <a:solidFill>
                  <a:srgbClr val="000000"/>
                </a:solidFill>
                <a:latin typeface="Verdana" pitchFamily="34" charset="0"/>
                <a:cs typeface="Arial" pitchFamily="34" charset="0"/>
              </a:rPr>
              <a:t>PHYSICAL CONDITION (DAMAGE) to the material. Any damage will increase resistance.</a:t>
            </a:r>
            <a:endParaRPr lang="en-US" sz="2800">
              <a:latin typeface="Arial" pitchFamily="34" charset="0"/>
              <a:cs typeface="Arial" pitchFamily="34" charset="0"/>
            </a:endParaRPr>
          </a:p>
          <a:p>
            <a:pPr>
              <a:lnSpc>
                <a:spcPct val="90000"/>
              </a:lnSpc>
            </a:pPr>
            <a:r>
              <a:rPr lang="en-US" sz="2800">
                <a:solidFill>
                  <a:srgbClr val="000000"/>
                </a:solidFill>
                <a:latin typeface="Verdana" pitchFamily="34" charset="0"/>
                <a:cs typeface="Arial" pitchFamily="34" charset="0"/>
              </a:rPr>
              <a:t>TYPE of MATERIAL used. Various materials have a wide range of resistances.</a:t>
            </a:r>
            <a:endParaRPr lang="en-US" sz="2800">
              <a:latin typeface="Arial" pitchFamily="34" charset="0"/>
              <a:cs typeface="Arial" pitchFamily="34" charset="0"/>
            </a:endParaRPr>
          </a:p>
          <a:p>
            <a:pPr>
              <a:lnSpc>
                <a:spcPct val="90000"/>
              </a:lnSpc>
            </a:pPr>
            <a:endParaRPr lang="en-US" sz="2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914400"/>
            <a:ext cx="7772400" cy="838200"/>
          </a:xfrm>
        </p:spPr>
        <p:txBody>
          <a:bodyPr>
            <a:normAutofit fontScale="90000"/>
          </a:bodyPr>
          <a:lstStyle/>
          <a:p>
            <a:r>
              <a:rPr lang="en-US" b="1" dirty="0">
                <a:solidFill>
                  <a:srgbClr val="000000"/>
                </a:solidFill>
                <a:latin typeface="Verdana" pitchFamily="34" charset="0"/>
                <a:cs typeface="Arial" pitchFamily="34" charset="0"/>
              </a:rPr>
              <a:t>TYPES OF ELECTRICITY</a:t>
            </a:r>
            <a:br>
              <a:rPr lang="en-US" b="1" dirty="0">
                <a:solidFill>
                  <a:srgbClr val="000000"/>
                </a:solidFill>
                <a:latin typeface="Verdana" pitchFamily="34" charset="0"/>
                <a:cs typeface="Arial" pitchFamily="34" charset="0"/>
              </a:rPr>
            </a:br>
            <a:r>
              <a:rPr lang="en-US" sz="2000" b="1" dirty="0">
                <a:solidFill>
                  <a:srgbClr val="000000"/>
                </a:solidFill>
                <a:latin typeface="Verdana" pitchFamily="34" charset="0"/>
                <a:cs typeface="Arial" pitchFamily="34" charset="0"/>
              </a:rPr>
              <a:t>Two basic types of Electricity classifications:</a:t>
            </a:r>
            <a:r>
              <a:rPr lang="en-US" sz="2000" b="1" dirty="0">
                <a:solidFill>
                  <a:srgbClr val="000000"/>
                </a:solidFill>
                <a:latin typeface="Arial" pitchFamily="34" charset="0"/>
                <a:cs typeface="Arial" pitchFamily="34" charset="0"/>
              </a:rPr>
              <a:t/>
            </a:r>
            <a:br>
              <a:rPr lang="en-US" sz="2000" b="1" dirty="0">
                <a:solidFill>
                  <a:srgbClr val="000000"/>
                </a:solidFill>
                <a:latin typeface="Arial" pitchFamily="34" charset="0"/>
                <a:cs typeface="Arial" pitchFamily="34" charset="0"/>
              </a:rPr>
            </a:br>
            <a:endParaRPr lang="en-US" sz="2000" b="1" dirty="0">
              <a:solidFill>
                <a:srgbClr val="000000"/>
              </a:solidFill>
              <a:latin typeface="Arial" pitchFamily="34" charset="0"/>
              <a:cs typeface="Arial" pitchFamily="34" charset="0"/>
            </a:endParaRPr>
          </a:p>
        </p:txBody>
      </p:sp>
      <p:sp>
        <p:nvSpPr>
          <p:cNvPr id="54276" name="Rectangle 4"/>
          <p:cNvSpPr>
            <a:spLocks noGrp="1" noChangeArrowheads="1"/>
          </p:cNvSpPr>
          <p:nvPr>
            <p:ph type="body" sz="half" idx="2"/>
          </p:nvPr>
        </p:nvSpPr>
        <p:spPr>
          <a:xfrm>
            <a:off x="685800" y="2362200"/>
            <a:ext cx="7848600" cy="3505200"/>
          </a:xfrm>
        </p:spPr>
        <p:txBody>
          <a:bodyPr/>
          <a:lstStyle/>
          <a:p>
            <a:r>
              <a:rPr lang="en-US" sz="2800" b="1" dirty="0">
                <a:solidFill>
                  <a:srgbClr val="000000"/>
                </a:solidFill>
                <a:latin typeface="Verdana" pitchFamily="34" charset="0"/>
                <a:cs typeface="Arial" pitchFamily="34" charset="0"/>
              </a:rPr>
              <a:t>STATIC ELECTRICITY</a:t>
            </a:r>
            <a:r>
              <a:rPr lang="en-US" sz="2800" dirty="0">
                <a:solidFill>
                  <a:srgbClr val="000000"/>
                </a:solidFill>
                <a:latin typeface="Verdana" pitchFamily="34" charset="0"/>
                <a:cs typeface="Arial" pitchFamily="34" charset="0"/>
              </a:rPr>
              <a:t> is electricity that is standing still. Voltage potential with </a:t>
            </a:r>
            <a:r>
              <a:rPr lang="en-US" sz="2800" b="1" dirty="0">
                <a:solidFill>
                  <a:srgbClr val="000000"/>
                </a:solidFill>
                <a:latin typeface="Verdana" pitchFamily="34" charset="0"/>
                <a:cs typeface="Arial" pitchFamily="34" charset="0"/>
              </a:rPr>
              <a:t>NO</a:t>
            </a:r>
            <a:r>
              <a:rPr lang="en-US" sz="2800" dirty="0">
                <a:solidFill>
                  <a:srgbClr val="000000"/>
                </a:solidFill>
                <a:latin typeface="Verdana" pitchFamily="34" charset="0"/>
                <a:cs typeface="Arial" pitchFamily="34" charset="0"/>
              </a:rPr>
              <a:t> electron flow.</a:t>
            </a:r>
            <a:endParaRPr lang="en-US" sz="2800" dirty="0">
              <a:latin typeface="Arial" pitchFamily="34" charset="0"/>
              <a:cs typeface="Arial" pitchFamily="34" charset="0"/>
            </a:endParaRPr>
          </a:p>
          <a:p>
            <a:r>
              <a:rPr lang="en-US" sz="2800" b="1" dirty="0">
                <a:solidFill>
                  <a:srgbClr val="000000"/>
                </a:solidFill>
                <a:latin typeface="Verdana" pitchFamily="34" charset="0"/>
                <a:cs typeface="Arial" pitchFamily="34" charset="0"/>
              </a:rPr>
              <a:t>DYNAMIC ELECTRICITY</a:t>
            </a:r>
            <a:r>
              <a:rPr lang="en-US" sz="2800" dirty="0">
                <a:solidFill>
                  <a:srgbClr val="000000"/>
                </a:solidFill>
                <a:latin typeface="Verdana" pitchFamily="34" charset="0"/>
                <a:cs typeface="Arial" pitchFamily="34" charset="0"/>
              </a:rPr>
              <a:t> is electricity that is in motion. Voltage potential </a:t>
            </a:r>
            <a:r>
              <a:rPr lang="en-US" sz="2800" b="1" dirty="0">
                <a:solidFill>
                  <a:srgbClr val="000000"/>
                </a:solidFill>
                <a:latin typeface="Verdana" pitchFamily="34" charset="0"/>
                <a:cs typeface="Arial" pitchFamily="34" charset="0"/>
              </a:rPr>
              <a:t>WITH</a:t>
            </a:r>
            <a:r>
              <a:rPr lang="en-US" sz="2800" dirty="0">
                <a:solidFill>
                  <a:srgbClr val="000000"/>
                </a:solidFill>
                <a:latin typeface="Verdana" pitchFamily="34" charset="0"/>
                <a:cs typeface="Arial" pitchFamily="34" charset="0"/>
              </a:rPr>
              <a:t> electron flow. Two types of Dynamic electricity exist: </a:t>
            </a:r>
            <a:endParaRPr lang="en-US"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STATIC ELECTRICITY</a:t>
            </a:r>
            <a:endParaRPr lang="en-US">
              <a:latin typeface="Arial" pitchFamily="34" charset="0"/>
              <a:cs typeface="Arial" pitchFamily="34" charset="0"/>
            </a:endParaRPr>
          </a:p>
        </p:txBody>
      </p:sp>
      <p:sp>
        <p:nvSpPr>
          <p:cNvPr id="56324" name="Rectangle 4"/>
          <p:cNvSpPr>
            <a:spLocks noGrp="1" noChangeArrowheads="1"/>
          </p:cNvSpPr>
          <p:nvPr>
            <p:ph type="body" sz="half" idx="2"/>
          </p:nvPr>
        </p:nvSpPr>
        <p:spPr>
          <a:xfrm>
            <a:off x="838200" y="1981200"/>
            <a:ext cx="7620000" cy="4343400"/>
          </a:xfrm>
        </p:spPr>
        <p:txBody>
          <a:bodyPr/>
          <a:lstStyle/>
          <a:p>
            <a:r>
              <a:rPr lang="en-US" sz="2800">
                <a:solidFill>
                  <a:srgbClr val="000000"/>
                </a:solidFill>
                <a:latin typeface="Verdana" pitchFamily="34" charset="0"/>
                <a:cs typeface="Arial" pitchFamily="34" charset="0"/>
              </a:rPr>
              <a:t>Voltage potential with </a:t>
            </a:r>
            <a:r>
              <a:rPr lang="en-US" sz="2800" b="1">
                <a:solidFill>
                  <a:srgbClr val="000000"/>
                </a:solidFill>
                <a:latin typeface="Verdana" pitchFamily="34" charset="0"/>
                <a:cs typeface="Arial" pitchFamily="34" charset="0"/>
              </a:rPr>
              <a:t>NO</a:t>
            </a:r>
            <a:r>
              <a:rPr lang="en-US" sz="2800">
                <a:solidFill>
                  <a:srgbClr val="000000"/>
                </a:solidFill>
                <a:latin typeface="Verdana" pitchFamily="34" charset="0"/>
                <a:cs typeface="Arial" pitchFamily="34" charset="0"/>
              </a:rPr>
              <a:t> electron flow.</a:t>
            </a:r>
            <a:r>
              <a:rPr lang="en-US" sz="2800">
                <a:latin typeface="Arial" pitchFamily="34" charset="0"/>
                <a:cs typeface="Arial" pitchFamily="34" charset="0"/>
              </a:rPr>
              <a:t> </a:t>
            </a:r>
          </a:p>
        </p:txBody>
      </p:sp>
      <p:pic>
        <p:nvPicPr>
          <p:cNvPr id="56325" name="Picture 5" descr="C:\My Documents\My Pictures\static.bmp"/>
          <p:cNvPicPr>
            <a:picLocks noChangeAspect="1" noChangeArrowheads="1"/>
          </p:cNvPicPr>
          <p:nvPr/>
        </p:nvPicPr>
        <p:blipFill>
          <a:blip r:embed="rId3" cstate="print"/>
          <a:srcRect/>
          <a:stretch>
            <a:fillRect/>
          </a:stretch>
        </p:blipFill>
        <p:spPr bwMode="auto">
          <a:xfrm>
            <a:off x="1600200" y="3886200"/>
            <a:ext cx="5943600" cy="187801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STATIC ELECTRICITY</a:t>
            </a:r>
          </a:p>
        </p:txBody>
      </p:sp>
      <p:sp>
        <p:nvSpPr>
          <p:cNvPr id="58372" name="Rectangle 4"/>
          <p:cNvSpPr>
            <a:spLocks noGrp="1" noChangeArrowheads="1"/>
          </p:cNvSpPr>
          <p:nvPr>
            <p:ph type="body" sz="half" idx="2"/>
          </p:nvPr>
        </p:nvSpPr>
        <p:spPr>
          <a:xfrm>
            <a:off x="533400" y="1752600"/>
            <a:ext cx="8077200" cy="2819400"/>
          </a:xfrm>
        </p:spPr>
        <p:txBody>
          <a:bodyPr/>
          <a:lstStyle/>
          <a:p>
            <a:pPr>
              <a:lnSpc>
                <a:spcPct val="90000"/>
              </a:lnSpc>
            </a:pPr>
            <a:r>
              <a:rPr lang="en-US" sz="2800">
                <a:solidFill>
                  <a:srgbClr val="000000"/>
                </a:solidFill>
                <a:latin typeface="Verdana" pitchFamily="34" charset="0"/>
                <a:cs typeface="Arial" pitchFamily="34" charset="0"/>
              </a:rPr>
              <a:t>Example: By rubbing a silk cloth on a glass rod, you physically remove electrons from the glass rod and place them on the cloth. The cloth now has a surplus of electrons (negatively charged), and the rod now has a deficiency of electrons (positively charged).</a:t>
            </a:r>
            <a:endParaRPr lang="en-US" sz="2800"/>
          </a:p>
        </p:txBody>
      </p:sp>
      <p:pic>
        <p:nvPicPr>
          <p:cNvPr id="58373" name="Picture 5" descr="C:\My Documents\My Pictures\static.bmp"/>
          <p:cNvPicPr>
            <a:picLocks noChangeAspect="1" noChangeArrowheads="1"/>
          </p:cNvPicPr>
          <p:nvPr/>
        </p:nvPicPr>
        <p:blipFill>
          <a:blip r:embed="rId2" cstate="print"/>
          <a:srcRect/>
          <a:stretch>
            <a:fillRect/>
          </a:stretch>
        </p:blipFill>
        <p:spPr bwMode="auto">
          <a:xfrm>
            <a:off x="1600200" y="4675188"/>
            <a:ext cx="5943600" cy="1878012"/>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STATIC ELECTRICITY</a:t>
            </a:r>
          </a:p>
        </p:txBody>
      </p:sp>
      <p:sp>
        <p:nvSpPr>
          <p:cNvPr id="57348" name="Rectangle 4"/>
          <p:cNvSpPr>
            <a:spLocks noGrp="1" noChangeArrowheads="1"/>
          </p:cNvSpPr>
          <p:nvPr>
            <p:ph type="body" sz="half" idx="2"/>
          </p:nvPr>
        </p:nvSpPr>
        <p:spPr>
          <a:xfrm>
            <a:off x="609600" y="1981200"/>
            <a:ext cx="7848600" cy="2286000"/>
          </a:xfrm>
        </p:spPr>
        <p:txBody>
          <a:bodyPr/>
          <a:lstStyle/>
          <a:p>
            <a:r>
              <a:rPr lang="en-US" sz="2800">
                <a:solidFill>
                  <a:srgbClr val="000000"/>
                </a:solidFill>
                <a:latin typeface="Verdana" pitchFamily="34" charset="0"/>
                <a:cs typeface="Arial" pitchFamily="34" charset="0"/>
              </a:rPr>
              <a:t>Another example: Rub your shoes on a rug and then touch a metal table or chair .... </a:t>
            </a:r>
            <a:r>
              <a:rPr lang="en-US" sz="2800">
                <a:solidFill>
                  <a:srgbClr val="330066"/>
                </a:solidFill>
                <a:latin typeface="Verdana" pitchFamily="34" charset="0"/>
                <a:cs typeface="Arial" pitchFamily="34" charset="0"/>
              </a:rPr>
              <a:t>Zap!! </a:t>
            </a:r>
            <a:r>
              <a:rPr lang="en-US" sz="2800">
                <a:solidFill>
                  <a:srgbClr val="000000"/>
                </a:solidFill>
                <a:latin typeface="Verdana" pitchFamily="34" charset="0"/>
                <a:cs typeface="Arial" pitchFamily="34" charset="0"/>
              </a:rPr>
              <a:t>The shock you felt was the static electricity dissipating through your body.</a:t>
            </a:r>
            <a:endParaRPr lang="en-US" sz="2800">
              <a:latin typeface="Arial" pitchFamily="34" charset="0"/>
              <a:cs typeface="Arial" pitchFamily="34" charset="0"/>
            </a:endParaRPr>
          </a:p>
          <a:p>
            <a:endParaRPr lang="en-US" sz="2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DYNAMIC ELECTRICITY</a:t>
            </a:r>
            <a:endParaRPr lang="en-US">
              <a:latin typeface="Arial" pitchFamily="34" charset="0"/>
              <a:cs typeface="Arial" pitchFamily="34" charset="0"/>
            </a:endParaRPr>
          </a:p>
        </p:txBody>
      </p:sp>
      <p:sp>
        <p:nvSpPr>
          <p:cNvPr id="59396" name="Rectangle 4"/>
          <p:cNvSpPr>
            <a:spLocks noGrp="1" noChangeArrowheads="1"/>
          </p:cNvSpPr>
          <p:nvPr>
            <p:ph type="body" sz="half" idx="2"/>
          </p:nvPr>
        </p:nvSpPr>
        <p:spPr>
          <a:xfrm>
            <a:off x="990600" y="1981200"/>
            <a:ext cx="7467600" cy="2133600"/>
          </a:xfrm>
        </p:spPr>
        <p:txBody>
          <a:bodyPr/>
          <a:lstStyle/>
          <a:p>
            <a:r>
              <a:rPr lang="en-US" sz="2800">
                <a:solidFill>
                  <a:srgbClr val="000000"/>
                </a:solidFill>
                <a:latin typeface="Verdana" pitchFamily="34" charset="0"/>
                <a:cs typeface="Arial" pitchFamily="34" charset="0"/>
              </a:rPr>
              <a:t>Is electricity in motion, meaning you have electrons flowing, in other words voltage potential WITH electron flow.</a:t>
            </a:r>
            <a:r>
              <a:rPr lang="en-US" sz="2800">
                <a:latin typeface="Arial" pitchFamily="34" charset="0"/>
                <a:cs typeface="Arial" pitchFamily="34" charset="0"/>
              </a:rPr>
              <a:t> </a:t>
            </a:r>
          </a:p>
          <a:p>
            <a:endParaRPr lang="en-US" sz="2800">
              <a:latin typeface="Arial" pitchFamily="34" charset="0"/>
              <a:cs typeface="Arial" pitchFamily="34" charset="0"/>
            </a:endParaRPr>
          </a:p>
          <a:p>
            <a:endParaRPr lang="en-US" sz="2800"/>
          </a:p>
        </p:txBody>
      </p:sp>
      <p:pic>
        <p:nvPicPr>
          <p:cNvPr id="59397" name="Picture 5" descr="C:\My Documents\My Pictures\ac_dcchart.bmp"/>
          <p:cNvPicPr>
            <a:picLocks noChangeAspect="1" noChangeArrowheads="1"/>
          </p:cNvPicPr>
          <p:nvPr/>
        </p:nvPicPr>
        <p:blipFill>
          <a:blip r:embed="rId2" cstate="print"/>
          <a:srcRect/>
          <a:stretch>
            <a:fillRect/>
          </a:stretch>
        </p:blipFill>
        <p:spPr bwMode="auto">
          <a:xfrm>
            <a:off x="1828800" y="3668713"/>
            <a:ext cx="5257800" cy="2655887"/>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838200"/>
            <a:ext cx="7772400" cy="1143000"/>
          </a:xfrm>
        </p:spPr>
        <p:txBody>
          <a:bodyPr/>
          <a:lstStyle/>
          <a:p>
            <a:r>
              <a:rPr lang="en-US" b="1" dirty="0">
                <a:solidFill>
                  <a:srgbClr val="000000"/>
                </a:solidFill>
                <a:latin typeface="Verdana" pitchFamily="34" charset="0"/>
                <a:cs typeface="Arial" pitchFamily="34" charset="0"/>
              </a:rPr>
              <a:t>TYPES OF ELECTRICITY</a:t>
            </a:r>
            <a:br>
              <a:rPr lang="en-US" b="1" dirty="0">
                <a:solidFill>
                  <a:srgbClr val="000000"/>
                </a:solidFill>
                <a:latin typeface="Verdana" pitchFamily="34" charset="0"/>
                <a:cs typeface="Arial" pitchFamily="34" charset="0"/>
              </a:rPr>
            </a:br>
            <a:r>
              <a:rPr lang="en-US" sz="2000" b="1" dirty="0">
                <a:solidFill>
                  <a:srgbClr val="000000"/>
                </a:solidFill>
                <a:latin typeface="Verdana" pitchFamily="34" charset="0"/>
                <a:cs typeface="Arial" pitchFamily="34" charset="0"/>
              </a:rPr>
              <a:t>Two basic types of Electricity classifications:</a:t>
            </a:r>
          </a:p>
        </p:txBody>
      </p:sp>
      <p:sp>
        <p:nvSpPr>
          <p:cNvPr id="55300" name="Rectangle 4"/>
          <p:cNvSpPr>
            <a:spLocks noGrp="1" noChangeArrowheads="1"/>
          </p:cNvSpPr>
          <p:nvPr>
            <p:ph type="body" sz="half" idx="2"/>
          </p:nvPr>
        </p:nvSpPr>
        <p:spPr>
          <a:xfrm>
            <a:off x="685800" y="2590800"/>
            <a:ext cx="7772400" cy="2895600"/>
          </a:xfrm>
        </p:spPr>
        <p:txBody>
          <a:bodyPr/>
          <a:lstStyle/>
          <a:p>
            <a:r>
              <a:rPr lang="en-US" sz="2800" b="1">
                <a:solidFill>
                  <a:srgbClr val="000000"/>
                </a:solidFill>
                <a:latin typeface="Verdana" pitchFamily="34" charset="0"/>
                <a:cs typeface="Arial" pitchFamily="34" charset="0"/>
              </a:rPr>
              <a:t>Direct Current (DC)</a:t>
            </a:r>
            <a:r>
              <a:rPr lang="en-US" sz="2800">
                <a:solidFill>
                  <a:srgbClr val="000000"/>
                </a:solidFill>
                <a:latin typeface="Verdana" pitchFamily="34" charset="0"/>
                <a:cs typeface="Arial" pitchFamily="34" charset="0"/>
              </a:rPr>
              <a:t> Electron Flow is in only one direction.</a:t>
            </a:r>
            <a:endParaRPr lang="en-US" sz="2800">
              <a:latin typeface="Arial" pitchFamily="34" charset="0"/>
              <a:cs typeface="Arial" pitchFamily="34" charset="0"/>
            </a:endParaRPr>
          </a:p>
          <a:p>
            <a:r>
              <a:rPr lang="en-US" sz="2800" b="1">
                <a:solidFill>
                  <a:srgbClr val="000000"/>
                </a:solidFill>
                <a:latin typeface="Verdana" pitchFamily="34" charset="0"/>
                <a:cs typeface="Arial" pitchFamily="34" charset="0"/>
              </a:rPr>
              <a:t>Alternating Current (AC)</a:t>
            </a:r>
            <a:r>
              <a:rPr lang="en-US" sz="2800">
                <a:solidFill>
                  <a:srgbClr val="000000"/>
                </a:solidFill>
                <a:latin typeface="Verdana" pitchFamily="34" charset="0"/>
                <a:cs typeface="Arial" pitchFamily="34" charset="0"/>
              </a:rPr>
              <a:t> Electron flow alternates and flows in both directions (back and forth).</a:t>
            </a:r>
            <a:endParaRPr lang="en-US" sz="2800">
              <a:latin typeface="Arial" pitchFamily="34" charset="0"/>
              <a:cs typeface="Arial" pitchFamily="34" charset="0"/>
            </a:endParaRPr>
          </a:p>
          <a:p>
            <a:endParaRPr lang="en-US" sz="2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b="1">
                <a:solidFill>
                  <a:srgbClr val="000000"/>
                </a:solidFill>
                <a:latin typeface="Verdana" pitchFamily="34" charset="0"/>
                <a:cs typeface="Arial" pitchFamily="34" charset="0"/>
              </a:rPr>
              <a:t>DIRECT CURRENT (DC)</a:t>
            </a:r>
            <a:endParaRPr lang="en-US">
              <a:latin typeface="Arial" pitchFamily="34" charset="0"/>
              <a:cs typeface="Arial" pitchFamily="34" charset="0"/>
            </a:endParaRPr>
          </a:p>
        </p:txBody>
      </p:sp>
      <p:sp>
        <p:nvSpPr>
          <p:cNvPr id="61444" name="Rectangle 4"/>
          <p:cNvSpPr>
            <a:spLocks noGrp="1" noChangeArrowheads="1"/>
          </p:cNvSpPr>
          <p:nvPr>
            <p:ph type="body" sz="half" idx="2"/>
          </p:nvPr>
        </p:nvSpPr>
        <p:spPr>
          <a:xfrm>
            <a:off x="609600" y="2057400"/>
            <a:ext cx="7924800" cy="2514600"/>
          </a:xfrm>
        </p:spPr>
        <p:txBody>
          <a:bodyPr/>
          <a:lstStyle/>
          <a:p>
            <a:r>
              <a:rPr lang="en-US" sz="2800">
                <a:solidFill>
                  <a:srgbClr val="000000"/>
                </a:solidFill>
                <a:latin typeface="Verdana" pitchFamily="34" charset="0"/>
                <a:cs typeface="Arial" pitchFamily="34" charset="0"/>
              </a:rPr>
              <a:t>Electricity with electrons flowing in only one direction is called Direct Current or DC. </a:t>
            </a:r>
            <a:endParaRPr lang="en-US" sz="2800">
              <a:latin typeface="Arial" pitchFamily="34" charset="0"/>
              <a:cs typeface="Arial" pitchFamily="34" charset="0"/>
            </a:endParaRPr>
          </a:p>
          <a:p>
            <a:r>
              <a:rPr lang="en-US" sz="2800">
                <a:solidFill>
                  <a:srgbClr val="000000"/>
                </a:solidFill>
                <a:latin typeface="Verdana" pitchFamily="34" charset="0"/>
                <a:cs typeface="Arial" pitchFamily="34" charset="0"/>
              </a:rPr>
              <a:t>DC electrical systems are used in cars.</a:t>
            </a:r>
            <a:endParaRPr lang="en-US" sz="2800"/>
          </a:p>
        </p:txBody>
      </p:sp>
      <p:pic>
        <p:nvPicPr>
          <p:cNvPr id="61445" name="Picture 5" descr="C:\My Documents\My Pictures\dynamdc.bmp"/>
          <p:cNvPicPr>
            <a:picLocks noChangeAspect="1" noChangeArrowheads="1"/>
          </p:cNvPicPr>
          <p:nvPr/>
        </p:nvPicPr>
        <p:blipFill>
          <a:blip r:embed="rId2" cstate="print"/>
          <a:srcRect/>
          <a:stretch>
            <a:fillRect/>
          </a:stretch>
        </p:blipFill>
        <p:spPr bwMode="auto">
          <a:xfrm>
            <a:off x="2400300" y="4572000"/>
            <a:ext cx="4343400" cy="16351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Psychrometrics</a:t>
            </a:r>
            <a:endParaRPr lang="en-US" dirty="0"/>
          </a:p>
        </p:txBody>
      </p:sp>
      <p:sp>
        <p:nvSpPr>
          <p:cNvPr id="3" name="Content Placeholder 2"/>
          <p:cNvSpPr>
            <a:spLocks noGrp="1"/>
          </p:cNvSpPr>
          <p:nvPr>
            <p:ph idx="1"/>
          </p:nvPr>
        </p:nvSpPr>
        <p:spPr/>
        <p:txBody>
          <a:bodyPr>
            <a:normAutofit lnSpcReduction="10000"/>
          </a:bodyPr>
          <a:lstStyle/>
          <a:p>
            <a:r>
              <a:rPr lang="en-US" dirty="0" err="1" smtClean="0"/>
              <a:t>Psychrometrics</a:t>
            </a:r>
            <a:r>
              <a:rPr lang="en-US" dirty="0" smtClean="0"/>
              <a:t> is the study of moist air</a:t>
            </a:r>
          </a:p>
          <a:p>
            <a:r>
              <a:rPr lang="en-US" dirty="0" smtClean="0"/>
              <a:t>The </a:t>
            </a:r>
            <a:r>
              <a:rPr lang="en-US" dirty="0" err="1" smtClean="0"/>
              <a:t>psychrometric</a:t>
            </a:r>
            <a:r>
              <a:rPr lang="en-US" dirty="0" smtClean="0"/>
              <a:t> chart is an industry-standard tool used to visualize the interrelationships between dry air, moisture, and energy</a:t>
            </a:r>
          </a:p>
          <a:p>
            <a:r>
              <a:rPr lang="en-US" dirty="0" smtClean="0"/>
              <a:t>The chart is built upon two simple concepts:</a:t>
            </a:r>
          </a:p>
          <a:p>
            <a:pPr lvl="1"/>
            <a:r>
              <a:rPr lang="en-US" dirty="0" smtClean="0"/>
              <a:t>Indoor air is a mixture of dry air and water vapor</a:t>
            </a:r>
          </a:p>
          <a:p>
            <a:pPr lvl="1"/>
            <a:r>
              <a:rPr lang="en-US" dirty="0" smtClean="0"/>
              <a:t>There is a specific amount of energy in the mixture at a specific temperature and pressure</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762000" y="838200"/>
            <a:ext cx="7772400" cy="1143000"/>
          </a:xfrm>
        </p:spPr>
        <p:txBody>
          <a:bodyPr>
            <a:normAutofit fontScale="90000"/>
          </a:bodyPr>
          <a:lstStyle/>
          <a:p>
            <a:r>
              <a:rPr lang="en-US" b="1" dirty="0">
                <a:solidFill>
                  <a:srgbClr val="000000"/>
                </a:solidFill>
                <a:latin typeface="Verdana" pitchFamily="34" charset="0"/>
                <a:cs typeface="Arial" pitchFamily="34" charset="0"/>
              </a:rPr>
              <a:t>ALTERNATING CURRENT (AC)</a:t>
            </a:r>
            <a:endParaRPr lang="en-US" dirty="0">
              <a:latin typeface="Arial" pitchFamily="34" charset="0"/>
              <a:cs typeface="Arial" pitchFamily="34" charset="0"/>
            </a:endParaRPr>
          </a:p>
        </p:txBody>
      </p:sp>
      <p:sp>
        <p:nvSpPr>
          <p:cNvPr id="62468" name="Rectangle 4"/>
          <p:cNvSpPr>
            <a:spLocks noGrp="1" noChangeArrowheads="1"/>
          </p:cNvSpPr>
          <p:nvPr>
            <p:ph type="body" sz="half" idx="2"/>
          </p:nvPr>
        </p:nvSpPr>
        <p:spPr>
          <a:xfrm>
            <a:off x="609600" y="1981200"/>
            <a:ext cx="7848600" cy="2209800"/>
          </a:xfrm>
        </p:spPr>
        <p:txBody>
          <a:bodyPr/>
          <a:lstStyle/>
          <a:p>
            <a:pPr>
              <a:lnSpc>
                <a:spcPct val="90000"/>
              </a:lnSpc>
            </a:pPr>
            <a:r>
              <a:rPr lang="en-US" sz="2800" dirty="0">
                <a:solidFill>
                  <a:srgbClr val="000000"/>
                </a:solidFill>
                <a:latin typeface="Verdana" pitchFamily="34" charset="0"/>
                <a:cs typeface="Arial" pitchFamily="34" charset="0"/>
              </a:rPr>
              <a:t>Electricity with electrons flowing back and forth, negative - positive- negative, is called Alternating Current, or AC.</a:t>
            </a:r>
            <a:r>
              <a:rPr lang="en-US" sz="2800" dirty="0">
                <a:latin typeface="Arial" pitchFamily="34" charset="0"/>
                <a:cs typeface="Arial" pitchFamily="34" charset="0"/>
              </a:rPr>
              <a:t> </a:t>
            </a:r>
          </a:p>
          <a:p>
            <a:pPr>
              <a:lnSpc>
                <a:spcPct val="90000"/>
              </a:lnSpc>
            </a:pPr>
            <a:r>
              <a:rPr lang="en-US" sz="2800" dirty="0">
                <a:solidFill>
                  <a:srgbClr val="000000"/>
                </a:solidFill>
                <a:latin typeface="Verdana" pitchFamily="34" charset="0"/>
                <a:cs typeface="Arial" pitchFamily="34" charset="0"/>
              </a:rPr>
              <a:t>The electrical appliances in your home use AC power.</a:t>
            </a:r>
            <a:endParaRPr lang="en-US" sz="2800" dirty="0"/>
          </a:p>
        </p:txBody>
      </p:sp>
      <p:pic>
        <p:nvPicPr>
          <p:cNvPr id="62469" name="Picture 5" descr="C:\My Documents\My Pictures\dynamac.bmp"/>
          <p:cNvPicPr>
            <a:picLocks noChangeAspect="1" noChangeArrowheads="1"/>
          </p:cNvPicPr>
          <p:nvPr/>
        </p:nvPicPr>
        <p:blipFill>
          <a:blip r:embed="rId2" cstate="print"/>
          <a:srcRect/>
          <a:stretch>
            <a:fillRect/>
          </a:stretch>
        </p:blipFill>
        <p:spPr bwMode="auto">
          <a:xfrm>
            <a:off x="2400300" y="4221163"/>
            <a:ext cx="4343400" cy="2560637"/>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r>
              <a:rPr lang="en-US" b="1" dirty="0">
                <a:solidFill>
                  <a:srgbClr val="000000"/>
                </a:solidFill>
                <a:cs typeface="Arial" pitchFamily="34" charset="0"/>
              </a:rPr>
              <a:t>SOURCES OF ELECTRICITY</a:t>
            </a:r>
          </a:p>
        </p:txBody>
      </p:sp>
      <p:sp>
        <p:nvSpPr>
          <p:cNvPr id="64516" name="Rectangle 4"/>
          <p:cNvSpPr>
            <a:spLocks noGrp="1" noChangeArrowheads="1"/>
          </p:cNvSpPr>
          <p:nvPr>
            <p:ph type="body" sz="half" idx="2"/>
          </p:nvPr>
        </p:nvSpPr>
        <p:spPr>
          <a:xfrm>
            <a:off x="685800" y="1752600"/>
            <a:ext cx="7772400" cy="4343400"/>
          </a:xfrm>
        </p:spPr>
        <p:txBody>
          <a:bodyPr/>
          <a:lstStyle/>
          <a:p>
            <a:r>
              <a:rPr lang="en-US" sz="2800" b="1" dirty="0">
                <a:solidFill>
                  <a:srgbClr val="000000"/>
                </a:solidFill>
                <a:cs typeface="Arial" pitchFamily="34" charset="0"/>
              </a:rPr>
              <a:t>Friction</a:t>
            </a:r>
            <a:r>
              <a:rPr lang="en-US" sz="2800" dirty="0">
                <a:solidFill>
                  <a:srgbClr val="000000"/>
                </a:solidFill>
                <a:cs typeface="Arial" pitchFamily="34" charset="0"/>
              </a:rPr>
              <a:t> creates static electricity.</a:t>
            </a:r>
          </a:p>
          <a:p>
            <a:r>
              <a:rPr lang="en-US" sz="2800" b="1" dirty="0">
                <a:solidFill>
                  <a:srgbClr val="000000"/>
                </a:solidFill>
                <a:cs typeface="Arial" pitchFamily="34" charset="0"/>
              </a:rPr>
              <a:t>Heat</a:t>
            </a:r>
            <a:r>
              <a:rPr lang="en-US" sz="2800" dirty="0">
                <a:solidFill>
                  <a:srgbClr val="000000"/>
                </a:solidFill>
                <a:cs typeface="Arial" pitchFamily="34" charset="0"/>
              </a:rPr>
              <a:t> can act upon a device called a thermo couple to create DC.</a:t>
            </a:r>
          </a:p>
          <a:p>
            <a:r>
              <a:rPr lang="en-US" sz="2800" b="1" dirty="0">
                <a:solidFill>
                  <a:srgbClr val="000000"/>
                </a:solidFill>
                <a:cs typeface="Arial" pitchFamily="34" charset="0"/>
              </a:rPr>
              <a:t>Light </a:t>
            </a:r>
            <a:r>
              <a:rPr lang="en-US" sz="2800" dirty="0">
                <a:solidFill>
                  <a:srgbClr val="000000"/>
                </a:solidFill>
                <a:cs typeface="Arial" pitchFamily="34" charset="0"/>
              </a:rPr>
              <a:t>applied to photoelectric materials will produce DC electricity.</a:t>
            </a:r>
          </a:p>
          <a:p>
            <a:r>
              <a:rPr lang="en-US" sz="2800" b="1" dirty="0">
                <a:solidFill>
                  <a:srgbClr val="000000"/>
                </a:solidFill>
                <a:cs typeface="Arial" pitchFamily="34" charset="0"/>
              </a:rPr>
              <a:t>Pressure</a:t>
            </a:r>
            <a:r>
              <a:rPr lang="en-US" sz="2800" dirty="0">
                <a:solidFill>
                  <a:srgbClr val="000000"/>
                </a:solidFill>
                <a:cs typeface="Arial" pitchFamily="34" charset="0"/>
              </a:rPr>
              <a:t> applied to a piezoelectric material will produce DC electricity.</a:t>
            </a:r>
          </a:p>
          <a:p>
            <a:r>
              <a:rPr lang="en-US" sz="2800" b="1" dirty="0">
                <a:solidFill>
                  <a:srgbClr val="000000"/>
                </a:solidFill>
                <a:cs typeface="Arial" pitchFamily="34" charset="0"/>
              </a:rPr>
              <a:t>Chemical Action</a:t>
            </a:r>
            <a:r>
              <a:rPr lang="en-US" sz="2800" dirty="0">
                <a:solidFill>
                  <a:srgbClr val="000000"/>
                </a:solidFill>
                <a:cs typeface="Arial" pitchFamily="34" charset="0"/>
              </a:rPr>
              <a:t> of certain chemicals will create electricity.</a:t>
            </a:r>
            <a:endParaRPr lang="en-US" sz="2800" dirty="0">
              <a:cs typeface="Arial" pitchFamily="34" charset="0"/>
            </a:endParaRPr>
          </a:p>
          <a:p>
            <a:endParaRPr lang="en-US"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7"/>
            </a:pPr>
            <a:r>
              <a:rPr lang="en-US" dirty="0" smtClean="0">
                <a:solidFill>
                  <a:srgbClr val="002060"/>
                </a:solidFill>
              </a:rPr>
              <a:t>Quantifying Characteristics</a:t>
            </a:r>
          </a:p>
          <a:p>
            <a:pPr marL="971550" lvl="1" indent="-514350">
              <a:buFont typeface="+mj-lt"/>
              <a:buAutoNum type="arabicPeriod"/>
            </a:pPr>
            <a:r>
              <a:rPr lang="en-US" dirty="0" smtClean="0">
                <a:solidFill>
                  <a:schemeClr val="accent1">
                    <a:lumMod val="60000"/>
                    <a:lumOff val="40000"/>
                  </a:schemeClr>
                </a:solidFill>
              </a:rPr>
              <a:t>Basic electricity</a:t>
            </a:r>
          </a:p>
          <a:p>
            <a:pPr marL="971550" lvl="1" indent="-514350">
              <a:buFont typeface="+mj-lt"/>
              <a:buAutoNum type="arabicPeriod"/>
            </a:pPr>
            <a:r>
              <a:rPr lang="en-US" dirty="0" smtClean="0">
                <a:solidFill>
                  <a:srgbClr val="FF0000"/>
                </a:solidFill>
              </a:rPr>
              <a:t>Heat basics</a:t>
            </a:r>
          </a:p>
          <a:p>
            <a:pPr marL="971550" lvl="1" indent="-514350">
              <a:buFont typeface="+mj-lt"/>
              <a:buAutoNum type="arabicPeriod"/>
            </a:pPr>
            <a:r>
              <a:rPr lang="en-US" dirty="0" smtClean="0">
                <a:solidFill>
                  <a:schemeClr val="accent1">
                    <a:lumMod val="60000"/>
                    <a:lumOff val="40000"/>
                  </a:schemeClr>
                </a:solidFill>
              </a:rPr>
              <a:t>Pressure basics</a:t>
            </a:r>
          </a:p>
          <a:p>
            <a:pPr marL="971550" lvl="1" indent="-514350">
              <a:buFont typeface="+mj-lt"/>
              <a:buAutoNum type="arabicPeriod"/>
            </a:pPr>
            <a:r>
              <a:rPr lang="en-US" dirty="0" smtClean="0">
                <a:solidFill>
                  <a:schemeClr val="accent1">
                    <a:lumMod val="60000"/>
                    <a:lumOff val="40000"/>
                  </a:schemeClr>
                </a:solidFill>
              </a:rPr>
              <a:t>Lighting basics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Basics</a:t>
            </a:r>
            <a:endParaRPr lang="en-US" dirty="0"/>
          </a:p>
        </p:txBody>
      </p:sp>
      <p:sp>
        <p:nvSpPr>
          <p:cNvPr id="6" name="Content Placeholder 5"/>
          <p:cNvSpPr>
            <a:spLocks noGrp="1"/>
          </p:cNvSpPr>
          <p:nvPr>
            <p:ph idx="1"/>
          </p:nvPr>
        </p:nvSpPr>
        <p:spPr/>
        <p:txBody>
          <a:bodyPr>
            <a:normAutofit fontScale="92500"/>
          </a:bodyPr>
          <a:lstStyle/>
          <a:p>
            <a:r>
              <a:rPr lang="en-US" dirty="0" smtClean="0"/>
              <a:t>Heat is the energy an object has because of the movement of its atoms and molecules which are continuously moving around, hitting each other and other objects. </a:t>
            </a:r>
          </a:p>
          <a:p>
            <a:r>
              <a:rPr lang="en-US" dirty="0" smtClean="0"/>
              <a:t>When we add energy to an object, its atoms and molecules move faster increasing its energy of motion or heat. </a:t>
            </a:r>
          </a:p>
          <a:p>
            <a:r>
              <a:rPr lang="en-US" dirty="0" smtClean="0"/>
              <a:t>Even objects which are very cold have some heat energy because their atoms are still moving. </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and Temperature	</a:t>
            </a:r>
            <a:endParaRPr lang="en-US" dirty="0"/>
          </a:p>
        </p:txBody>
      </p:sp>
      <p:sp>
        <p:nvSpPr>
          <p:cNvPr id="3" name="Content Placeholder 2"/>
          <p:cNvSpPr>
            <a:spLocks noGrp="1"/>
          </p:cNvSpPr>
          <p:nvPr>
            <p:ph idx="1"/>
          </p:nvPr>
        </p:nvSpPr>
        <p:spPr/>
        <p:txBody>
          <a:bodyPr/>
          <a:lstStyle/>
          <a:p>
            <a:r>
              <a:rPr lang="en-US" dirty="0" smtClean="0"/>
              <a:t>Heat and temperature are related to one another but they are not the same</a:t>
            </a:r>
          </a:p>
          <a:p>
            <a:pPr lvl="1"/>
            <a:r>
              <a:rPr lang="en-US" dirty="0" smtClean="0"/>
              <a:t>Heat is energy</a:t>
            </a:r>
          </a:p>
          <a:p>
            <a:pPr lvl="1"/>
            <a:r>
              <a:rPr lang="en-US" dirty="0" smtClean="0"/>
              <a:t>Temperature is a measure of the energy</a:t>
            </a:r>
          </a:p>
          <a:p>
            <a:pPr lvl="2"/>
            <a:r>
              <a:rPr lang="en-US" dirty="0" smtClean="0"/>
              <a:t>Temperature is a measures of the average heat or thermal energy of the particles in a substance</a:t>
            </a:r>
          </a:p>
          <a:p>
            <a:pPr lvl="2"/>
            <a:r>
              <a:rPr lang="en-US" dirty="0" smtClean="0"/>
              <a:t>Temperature does not depend on the size or type of object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mtClean="0"/>
              <a:t>Heat and Temperature</a:t>
            </a:r>
          </a:p>
        </p:txBody>
      </p:sp>
      <p:sp>
        <p:nvSpPr>
          <p:cNvPr id="62467" name="Rectangle 3"/>
          <p:cNvSpPr>
            <a:spLocks noGrp="1" noChangeArrowheads="1"/>
          </p:cNvSpPr>
          <p:nvPr>
            <p:ph idx="1"/>
          </p:nvPr>
        </p:nvSpPr>
        <p:spPr/>
        <p:txBody>
          <a:bodyPr/>
          <a:lstStyle/>
          <a:p>
            <a:pPr eaLnBrk="1" hangingPunct="1"/>
            <a:r>
              <a:rPr lang="en-US" smtClean="0"/>
              <a:t>Temperature: </a:t>
            </a:r>
            <a:r>
              <a:rPr lang="en-US" i="1" smtClean="0"/>
              <a:t>Average</a:t>
            </a:r>
            <a:r>
              <a:rPr lang="en-US" smtClean="0"/>
              <a:t> energy of molecules or atoms in a material</a:t>
            </a:r>
          </a:p>
          <a:p>
            <a:pPr eaLnBrk="1" hangingPunct="1"/>
            <a:r>
              <a:rPr lang="en-US" smtClean="0"/>
              <a:t>Heat: </a:t>
            </a:r>
            <a:r>
              <a:rPr lang="en-US" i="1" smtClean="0"/>
              <a:t>Total</a:t>
            </a:r>
            <a:r>
              <a:rPr lang="en-US" smtClean="0"/>
              <a:t> energy of molecules or atoms in a material</a:t>
            </a:r>
          </a:p>
          <a:p>
            <a:pPr eaLnBrk="1" hangingPunct="1"/>
            <a:r>
              <a:rPr lang="en-US" smtClean="0"/>
              <a:t>Can have large amount of heat but low temperatures</a:t>
            </a:r>
          </a:p>
          <a:p>
            <a:pPr eaLnBrk="1" hangingPunct="1"/>
            <a:r>
              <a:rPr lang="en-US" smtClean="0"/>
              <a:t>Can have high temperatures but little heat</a:t>
            </a:r>
          </a:p>
        </p:txBody>
      </p:sp>
    </p:spTree>
    <p:custDataLst>
      <p:tags r:id="rId1"/>
    </p:custDataLst>
  </p:cSld>
  <p:clrMapOvr>
    <a:masterClrMapping/>
  </p:clrMapOvr>
  <p:transition advTm="7900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Heat and Temperature</a:t>
            </a:r>
          </a:p>
        </p:txBody>
      </p:sp>
      <p:sp>
        <p:nvSpPr>
          <p:cNvPr id="63491" name="Rectangle 3"/>
          <p:cNvSpPr>
            <a:spLocks noGrp="1" noChangeArrowheads="1"/>
          </p:cNvSpPr>
          <p:nvPr>
            <p:ph idx="1"/>
          </p:nvPr>
        </p:nvSpPr>
        <p:spPr/>
        <p:txBody>
          <a:bodyPr/>
          <a:lstStyle/>
          <a:p>
            <a:pPr eaLnBrk="1" hangingPunct="1"/>
            <a:r>
              <a:rPr lang="en-US" smtClean="0"/>
              <a:t>The Arctic Ocean has a large amount of heat (because of large mass) even though the temperature is low.</a:t>
            </a:r>
          </a:p>
          <a:p>
            <a:pPr eaLnBrk="1" hangingPunct="1"/>
            <a:r>
              <a:rPr lang="en-US" smtClean="0"/>
              <a:t>Air in an oven at 500 F has high temperature but little heat.</a:t>
            </a:r>
          </a:p>
          <a:p>
            <a:pPr eaLnBrk="1" hangingPunct="1"/>
            <a:r>
              <a:rPr lang="en-US" smtClean="0"/>
              <a:t>However, touch anything solid in the oven, and you’ll get burned. Same temperature, much larger amount of heat.</a:t>
            </a:r>
          </a:p>
        </p:txBody>
      </p:sp>
    </p:spTree>
    <p:custDataLst>
      <p:tags r:id="rId1"/>
    </p:custDataLst>
  </p:cSld>
  <p:clrMapOvr>
    <a:masterClrMapping/>
  </p:clrMapOvr>
  <p:transition advTm="5500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Heat and Temperature</a:t>
            </a:r>
          </a:p>
        </p:txBody>
      </p:sp>
      <p:sp>
        <p:nvSpPr>
          <p:cNvPr id="64515" name="Rectangle 3"/>
          <p:cNvSpPr>
            <a:spLocks noGrp="1" noChangeArrowheads="1"/>
          </p:cNvSpPr>
          <p:nvPr>
            <p:ph idx="1"/>
          </p:nvPr>
        </p:nvSpPr>
        <p:spPr/>
        <p:txBody>
          <a:bodyPr/>
          <a:lstStyle/>
          <a:p>
            <a:pPr eaLnBrk="1" hangingPunct="1">
              <a:lnSpc>
                <a:spcPct val="90000"/>
              </a:lnSpc>
            </a:pPr>
            <a:r>
              <a:rPr lang="en-US" smtClean="0"/>
              <a:t>The earth’s outermost atmosphere is extremely “hot” but its heat content is negligible</a:t>
            </a:r>
          </a:p>
          <a:p>
            <a:pPr eaLnBrk="1" hangingPunct="1">
              <a:lnSpc>
                <a:spcPct val="90000"/>
              </a:lnSpc>
            </a:pPr>
            <a:r>
              <a:rPr lang="en-US" smtClean="0"/>
              <a:t>The surface of the moon can reach 250 F in sunlight and -200 F in shadow, but the vacuum around the Apollo astronauts contained no heat.</a:t>
            </a:r>
          </a:p>
          <a:p>
            <a:pPr eaLnBrk="1" hangingPunct="1">
              <a:lnSpc>
                <a:spcPct val="90000"/>
              </a:lnSpc>
            </a:pPr>
            <a:r>
              <a:rPr lang="en-US" smtClean="0"/>
              <a:t>It takes time for things to warm up and cool off.</a:t>
            </a:r>
          </a:p>
        </p:txBody>
      </p:sp>
    </p:spTree>
    <p:custDataLst>
      <p:tags r:id="rId1"/>
    </p:custDataLst>
  </p:cSld>
  <p:clrMapOvr>
    <a:masterClrMapping/>
  </p:clrMapOvr>
  <p:transition advTm="10700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Temperature Scales</a:t>
            </a:r>
          </a:p>
        </p:txBody>
      </p:sp>
      <p:sp>
        <p:nvSpPr>
          <p:cNvPr id="67587" name="Rectangle 3"/>
          <p:cNvSpPr>
            <a:spLocks noGrp="1" noChangeArrowheads="1"/>
          </p:cNvSpPr>
          <p:nvPr>
            <p:ph idx="1"/>
          </p:nvPr>
        </p:nvSpPr>
        <p:spPr/>
        <p:txBody>
          <a:bodyPr/>
          <a:lstStyle/>
          <a:p>
            <a:pPr eaLnBrk="1" hangingPunct="1"/>
            <a:r>
              <a:rPr lang="en-US" smtClean="0"/>
              <a:t>Fahrenheit</a:t>
            </a:r>
          </a:p>
          <a:p>
            <a:pPr lvl="1" eaLnBrk="1" hangingPunct="1"/>
            <a:r>
              <a:rPr lang="en-US" smtClean="0"/>
              <a:t>Water Freezes at 32 F</a:t>
            </a:r>
          </a:p>
          <a:p>
            <a:pPr lvl="1" eaLnBrk="1" hangingPunct="1"/>
            <a:r>
              <a:rPr lang="en-US" smtClean="0"/>
              <a:t>Water Boils at 212 F</a:t>
            </a:r>
          </a:p>
          <a:p>
            <a:pPr eaLnBrk="1" hangingPunct="1"/>
            <a:r>
              <a:rPr lang="en-US" smtClean="0"/>
              <a:t>Centigrade or Celsius</a:t>
            </a:r>
          </a:p>
          <a:p>
            <a:pPr lvl="1" eaLnBrk="1" hangingPunct="1"/>
            <a:r>
              <a:rPr lang="en-US" smtClean="0"/>
              <a:t>Water Freezes at 0 C</a:t>
            </a:r>
          </a:p>
          <a:p>
            <a:pPr lvl="1" eaLnBrk="1" hangingPunct="1"/>
            <a:r>
              <a:rPr lang="en-US" smtClean="0"/>
              <a:t>Water Boils at 100 C</a:t>
            </a:r>
          </a:p>
          <a:p>
            <a:pPr eaLnBrk="1" hangingPunct="1"/>
            <a:r>
              <a:rPr lang="en-US" smtClean="0"/>
              <a:t>Two scales exactly equal at -40</a:t>
            </a:r>
          </a:p>
          <a:p>
            <a:pPr eaLnBrk="1" hangingPunct="1"/>
            <a:endParaRPr lang="en-US" smtClean="0"/>
          </a:p>
        </p:txBody>
      </p:sp>
    </p:spTree>
    <p:custDataLst>
      <p:tags r:id="rId1"/>
    </p:custDataLst>
  </p:cSld>
  <p:clrMapOvr>
    <a:masterClrMapping/>
  </p:clrMapOvr>
  <p:transition advTm="9900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1325562"/>
          </a:xfrm>
        </p:spPr>
        <p:txBody>
          <a:bodyPr/>
          <a:lstStyle/>
          <a:p>
            <a:pPr eaLnBrk="1" hangingPunct="1"/>
            <a:r>
              <a:rPr lang="en-US" sz="4000" smtClean="0"/>
              <a:t>Converting C to F – In Your Head</a:t>
            </a:r>
          </a:p>
        </p:txBody>
      </p:sp>
      <p:sp>
        <p:nvSpPr>
          <p:cNvPr id="68611" name="Rectangle 3"/>
          <p:cNvSpPr>
            <a:spLocks noGrp="1" noChangeArrowheads="1"/>
          </p:cNvSpPr>
          <p:nvPr>
            <p:ph idx="1"/>
          </p:nvPr>
        </p:nvSpPr>
        <p:spPr>
          <a:xfrm>
            <a:off x="1905000" y="2057400"/>
            <a:ext cx="5715000" cy="2514600"/>
          </a:xfrm>
        </p:spPr>
        <p:txBody>
          <a:bodyPr/>
          <a:lstStyle/>
          <a:p>
            <a:pPr eaLnBrk="1" hangingPunct="1"/>
            <a:r>
              <a:rPr lang="en-US" sz="4000" smtClean="0"/>
              <a:t>Double the Centigrade</a:t>
            </a:r>
          </a:p>
          <a:p>
            <a:pPr eaLnBrk="1" hangingPunct="1"/>
            <a:r>
              <a:rPr lang="en-US" sz="4000" smtClean="0"/>
              <a:t>Subtract the first Digit</a:t>
            </a:r>
          </a:p>
          <a:p>
            <a:pPr eaLnBrk="1" hangingPunct="1"/>
            <a:r>
              <a:rPr lang="en-US" sz="4000" smtClean="0"/>
              <a:t>Add 32</a:t>
            </a:r>
          </a:p>
        </p:txBody>
      </p:sp>
    </p:spTree>
    <p:custDataLst>
      <p:tags r:id="rId1"/>
    </p:custDataLst>
  </p:cSld>
  <p:clrMapOvr>
    <a:masterClrMapping/>
  </p:clrMapOvr>
  <p:transition advTm="67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Chart	</a:t>
            </a:r>
            <a:endParaRPr lang="en-US" dirty="0"/>
          </a:p>
        </p:txBody>
      </p:sp>
      <p:sp>
        <p:nvSpPr>
          <p:cNvPr id="3" name="Content Placeholder 2"/>
          <p:cNvSpPr>
            <a:spLocks noGrp="1"/>
          </p:cNvSpPr>
          <p:nvPr>
            <p:ph idx="1"/>
          </p:nvPr>
        </p:nvSpPr>
        <p:spPr/>
        <p:txBody>
          <a:bodyPr/>
          <a:lstStyle/>
          <a:p>
            <a:r>
              <a:rPr lang="en-US" dirty="0" smtClean="0"/>
              <a:t>Rather than go through calculations every time we need some information about the properties of air, </a:t>
            </a:r>
            <a:r>
              <a:rPr lang="en-US" dirty="0" err="1" smtClean="0"/>
              <a:t>psychrometric</a:t>
            </a:r>
            <a:r>
              <a:rPr lang="en-US" dirty="0" smtClean="0"/>
              <a:t> charts have been devised to graphically represent the values of those properties </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smtClean="0"/>
              <a:t>Converting F to C – In Your Head</a:t>
            </a:r>
          </a:p>
        </p:txBody>
      </p:sp>
      <p:sp>
        <p:nvSpPr>
          <p:cNvPr id="69635" name="Rectangle 3"/>
          <p:cNvSpPr>
            <a:spLocks noGrp="1" noChangeArrowheads="1"/>
          </p:cNvSpPr>
          <p:nvPr>
            <p:ph idx="1"/>
          </p:nvPr>
        </p:nvSpPr>
        <p:spPr>
          <a:xfrm>
            <a:off x="1905000" y="2057400"/>
            <a:ext cx="5715000" cy="2514600"/>
          </a:xfrm>
        </p:spPr>
        <p:txBody>
          <a:bodyPr/>
          <a:lstStyle/>
          <a:p>
            <a:pPr eaLnBrk="1" hangingPunct="1"/>
            <a:r>
              <a:rPr lang="en-US" sz="4000" smtClean="0"/>
              <a:t>Subtract 32 </a:t>
            </a:r>
          </a:p>
          <a:p>
            <a:pPr eaLnBrk="1" hangingPunct="1"/>
            <a:r>
              <a:rPr lang="en-US" sz="4000" smtClean="0"/>
              <a:t>Add the first Digit</a:t>
            </a:r>
          </a:p>
          <a:p>
            <a:pPr eaLnBrk="1" hangingPunct="1"/>
            <a:r>
              <a:rPr lang="en-US" sz="4000" smtClean="0"/>
              <a:t>Divide by two</a:t>
            </a:r>
          </a:p>
        </p:txBody>
      </p:sp>
    </p:spTree>
    <p:custDataLst>
      <p:tags r:id="rId1"/>
    </p:custDataLst>
  </p:cSld>
  <p:clrMapOvr>
    <a:masterClrMapping/>
  </p:clrMapOvr>
  <p:transition advTm="7200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Absolute Temperature</a:t>
            </a:r>
          </a:p>
        </p:txBody>
      </p:sp>
      <p:sp>
        <p:nvSpPr>
          <p:cNvPr id="66563" name="Rectangle 3"/>
          <p:cNvSpPr>
            <a:spLocks noGrp="1" noChangeArrowheads="1"/>
          </p:cNvSpPr>
          <p:nvPr>
            <p:ph idx="1"/>
          </p:nvPr>
        </p:nvSpPr>
        <p:spPr/>
        <p:txBody>
          <a:bodyPr/>
          <a:lstStyle/>
          <a:p>
            <a:pPr eaLnBrk="1" hangingPunct="1"/>
            <a:r>
              <a:rPr lang="en-US" smtClean="0"/>
              <a:t>Once atoms stop moving, that’s as cold as it can get</a:t>
            </a:r>
          </a:p>
          <a:p>
            <a:pPr eaLnBrk="1" hangingPunct="1"/>
            <a:r>
              <a:rPr lang="en-US" smtClean="0"/>
              <a:t>Absolute Zero = -273 C = -459 F</a:t>
            </a:r>
          </a:p>
          <a:p>
            <a:pPr eaLnBrk="1" hangingPunct="1"/>
            <a:r>
              <a:rPr lang="en-US" smtClean="0"/>
              <a:t>Kelvin scale uses Celsius degrees and starts at absolute zero</a:t>
            </a:r>
          </a:p>
          <a:p>
            <a:pPr eaLnBrk="1" hangingPunct="1"/>
            <a:r>
              <a:rPr lang="en-US" smtClean="0"/>
              <a:t>Most formulas involving temperature use the Kelvin Scale</a:t>
            </a:r>
          </a:p>
        </p:txBody>
      </p:sp>
    </p:spTree>
    <p:custDataLst>
      <p:tags r:id="rId1"/>
    </p:custDataLst>
  </p:cSld>
  <p:clrMapOvr>
    <a:masterClrMapping/>
  </p:clrMapOvr>
  <p:transition advTm="11800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Tools</a:t>
            </a:r>
            <a:endParaRPr lang="en-US" dirty="0"/>
          </a:p>
        </p:txBody>
      </p:sp>
      <p:sp>
        <p:nvSpPr>
          <p:cNvPr id="3" name="Content Placeholder 2"/>
          <p:cNvSpPr>
            <a:spLocks noGrp="1"/>
          </p:cNvSpPr>
          <p:nvPr>
            <p:ph idx="1"/>
          </p:nvPr>
        </p:nvSpPr>
        <p:spPr/>
        <p:txBody>
          <a:bodyPr>
            <a:normAutofit lnSpcReduction="10000"/>
          </a:bodyPr>
          <a:lstStyle/>
          <a:p>
            <a:r>
              <a:rPr lang="en-US" dirty="0" smtClean="0"/>
              <a:t>Tools for measuring temperature include: </a:t>
            </a:r>
          </a:p>
          <a:p>
            <a:pPr lvl="1"/>
            <a:r>
              <a:rPr lang="en-US" dirty="0" smtClean="0"/>
              <a:t>Traditional (mercury) thermometers </a:t>
            </a:r>
          </a:p>
          <a:p>
            <a:pPr lvl="1"/>
            <a:r>
              <a:rPr lang="en-US" dirty="0" smtClean="0"/>
              <a:t>Electronic thermometers</a:t>
            </a:r>
          </a:p>
          <a:p>
            <a:pPr lvl="1"/>
            <a:r>
              <a:rPr lang="en-US" dirty="0" smtClean="0"/>
              <a:t>Temperature sensors</a:t>
            </a:r>
          </a:p>
          <a:p>
            <a:pPr lvl="1"/>
            <a:r>
              <a:rPr lang="en-US" dirty="0" smtClean="0"/>
              <a:t>Thermocouples</a:t>
            </a:r>
          </a:p>
          <a:p>
            <a:pPr lvl="1"/>
            <a:r>
              <a:rPr lang="en-US" dirty="0" err="1" smtClean="0"/>
              <a:t>Thermistors</a:t>
            </a:r>
            <a:endParaRPr lang="en-US" dirty="0" smtClean="0"/>
          </a:p>
          <a:p>
            <a:pPr lvl="1"/>
            <a:r>
              <a:rPr lang="en-US" dirty="0" smtClean="0"/>
              <a:t>Resistance Temperature Detector</a:t>
            </a:r>
          </a:p>
          <a:p>
            <a:pPr lvl="1"/>
            <a:r>
              <a:rPr lang="en-US" dirty="0" smtClean="0"/>
              <a:t>Pyrometer</a:t>
            </a:r>
          </a:p>
          <a:p>
            <a:pPr lvl="1"/>
            <a:r>
              <a:rPr lang="en-US" dirty="0" smtClean="0"/>
              <a:t>Infrared</a:t>
            </a:r>
          </a:p>
          <a:p>
            <a:pPr lvl="1">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Latent and </a:t>
            </a:r>
            <a:r>
              <a:rPr lang="en-US" smtClean="0"/>
              <a:t>Sensible Heat</a:t>
            </a:r>
            <a:endParaRPr lang="en-US" dirty="0"/>
          </a:p>
        </p:txBody>
      </p:sp>
      <p:sp>
        <p:nvSpPr>
          <p:cNvPr id="3" name="Content Placeholder 2"/>
          <p:cNvSpPr>
            <a:spLocks noGrp="1"/>
          </p:cNvSpPr>
          <p:nvPr>
            <p:ph idx="1"/>
          </p:nvPr>
        </p:nvSpPr>
        <p:spPr/>
        <p:txBody>
          <a:bodyPr>
            <a:normAutofit fontScale="92500"/>
          </a:bodyPr>
          <a:lstStyle/>
          <a:p>
            <a:r>
              <a:rPr lang="en-US" dirty="0" smtClean="0"/>
              <a:t>Latent heat is the heat released or absorbed by a chemical substance or a thermodynamic system during a change of state that occurs without a change in temperature</a:t>
            </a:r>
          </a:p>
          <a:p>
            <a:r>
              <a:rPr lang="en-US" dirty="0" smtClean="0"/>
              <a:t>Sensible heat, in contrast to latent heat, is the heat exchanged by a thermodynamic system that has as its sole effect a change of temperature.</a:t>
            </a:r>
            <a:endParaRPr lang="en-US" baseline="30000" dirty="0" smtClean="0"/>
          </a:p>
          <a:p>
            <a:pPr lvl="1"/>
            <a:r>
              <a:rPr lang="en-US" dirty="0" smtClean="0"/>
              <a:t>Sensible heat only increases the thermal energy of a system</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7"/>
            </a:pPr>
            <a:r>
              <a:rPr lang="en-US" dirty="0" smtClean="0">
                <a:solidFill>
                  <a:srgbClr val="002060"/>
                </a:solidFill>
              </a:rPr>
              <a:t>Quantifying Characteristics</a:t>
            </a:r>
          </a:p>
          <a:p>
            <a:pPr marL="971550" lvl="1" indent="-514350">
              <a:buFont typeface="+mj-lt"/>
              <a:buAutoNum type="arabicPeriod"/>
            </a:pPr>
            <a:r>
              <a:rPr lang="en-US" dirty="0" smtClean="0">
                <a:solidFill>
                  <a:schemeClr val="accent1">
                    <a:lumMod val="60000"/>
                    <a:lumOff val="40000"/>
                  </a:schemeClr>
                </a:solidFill>
              </a:rPr>
              <a:t>Basic electricity</a:t>
            </a:r>
          </a:p>
          <a:p>
            <a:pPr marL="971550" lvl="1" indent="-514350">
              <a:buFont typeface="+mj-lt"/>
              <a:buAutoNum type="arabicPeriod"/>
            </a:pPr>
            <a:r>
              <a:rPr lang="en-US" dirty="0" smtClean="0">
                <a:solidFill>
                  <a:schemeClr val="accent1">
                    <a:lumMod val="60000"/>
                    <a:lumOff val="40000"/>
                  </a:schemeClr>
                </a:solidFill>
              </a:rPr>
              <a:t>Heat basics</a:t>
            </a:r>
          </a:p>
          <a:p>
            <a:pPr marL="971550" lvl="1" indent="-514350">
              <a:buFont typeface="+mj-lt"/>
              <a:buAutoNum type="arabicPeriod"/>
            </a:pPr>
            <a:r>
              <a:rPr lang="en-US" dirty="0" smtClean="0">
                <a:solidFill>
                  <a:srgbClr val="FF0000"/>
                </a:solidFill>
              </a:rPr>
              <a:t>Pressure basics</a:t>
            </a:r>
          </a:p>
          <a:p>
            <a:pPr marL="971550" lvl="1" indent="-514350">
              <a:buFont typeface="+mj-lt"/>
              <a:buAutoNum type="arabicPeriod"/>
            </a:pPr>
            <a:r>
              <a:rPr lang="en-US" dirty="0" smtClean="0">
                <a:solidFill>
                  <a:schemeClr val="accent1">
                    <a:lumMod val="60000"/>
                    <a:lumOff val="40000"/>
                  </a:schemeClr>
                </a:solidFill>
              </a:rPr>
              <a:t>Lighting basics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Basics</a:t>
            </a:r>
            <a:endParaRPr lang="en-US" dirty="0"/>
          </a:p>
        </p:txBody>
      </p:sp>
      <p:sp>
        <p:nvSpPr>
          <p:cNvPr id="3" name="Content Placeholder 2"/>
          <p:cNvSpPr>
            <a:spLocks noGrp="1"/>
          </p:cNvSpPr>
          <p:nvPr>
            <p:ph idx="1"/>
          </p:nvPr>
        </p:nvSpPr>
        <p:spPr>
          <a:xfrm>
            <a:off x="457200" y="1295400"/>
            <a:ext cx="8229600" cy="2133600"/>
          </a:xfrm>
        </p:spPr>
        <p:txBody>
          <a:bodyPr/>
          <a:lstStyle/>
          <a:p>
            <a:r>
              <a:rPr lang="en-US" dirty="0" smtClean="0"/>
              <a:t>Definition of Pressure</a:t>
            </a:r>
          </a:p>
          <a:p>
            <a:pPr lvl="1"/>
            <a:r>
              <a:rPr lang="en-US" dirty="0" smtClean="0"/>
              <a:t>Pressure is the force acting per unit of area</a:t>
            </a:r>
          </a:p>
          <a:p>
            <a:pPr lvl="1"/>
            <a:r>
              <a:rPr lang="en-US" dirty="0" smtClean="0"/>
              <a:t>The Units of pressure are </a:t>
            </a:r>
            <a:r>
              <a:rPr lang="en-US" i="1" dirty="0" err="1" smtClean="0"/>
              <a:t>Newtons</a:t>
            </a:r>
            <a:r>
              <a:rPr lang="en-US" i="1" dirty="0" smtClean="0"/>
              <a:t> per square meter</a:t>
            </a:r>
            <a:r>
              <a:rPr lang="en-US" dirty="0" smtClean="0"/>
              <a:t>, which are sometimes called </a:t>
            </a:r>
            <a:r>
              <a:rPr lang="en-US" i="1" u="sng" dirty="0" err="1" smtClean="0"/>
              <a:t>Pascals</a:t>
            </a:r>
            <a:r>
              <a:rPr lang="en-US" i="1" u="sng" dirty="0" smtClean="0"/>
              <a:t> (Pa)</a:t>
            </a:r>
            <a:r>
              <a:rPr lang="en-US" dirty="0" smtClean="0"/>
              <a:t>. </a:t>
            </a:r>
            <a:endParaRPr lang="en-US" dirty="0"/>
          </a:p>
        </p:txBody>
      </p:sp>
      <p:pic>
        <p:nvPicPr>
          <p:cNvPr id="4" name="Picture 3" descr="pressure formula.jpg"/>
          <p:cNvPicPr>
            <a:picLocks noChangeAspect="1"/>
          </p:cNvPicPr>
          <p:nvPr/>
        </p:nvPicPr>
        <p:blipFill>
          <a:blip r:embed="rId2" cstate="print"/>
          <a:stretch>
            <a:fillRect/>
          </a:stretch>
        </p:blipFill>
        <p:spPr>
          <a:xfrm>
            <a:off x="2895600" y="3505200"/>
            <a:ext cx="3722914" cy="27432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685800"/>
          </a:xfrm>
        </p:spPr>
        <p:txBody>
          <a:bodyPr rtlCol="0">
            <a:normAutofit fontScale="90000"/>
          </a:bodyPr>
          <a:lstStyle/>
          <a:p>
            <a:pPr eaLnBrk="1" fontAlgn="auto" hangingPunct="1">
              <a:spcAft>
                <a:spcPts val="0"/>
              </a:spcAft>
              <a:defRPr/>
            </a:pPr>
            <a:r>
              <a:rPr lang="en-US" dirty="0" smtClean="0"/>
              <a:t>Pressure Measuring Devices</a:t>
            </a:r>
          </a:p>
        </p:txBody>
      </p:sp>
      <p:sp>
        <p:nvSpPr>
          <p:cNvPr id="6" name="Subtitle 2"/>
          <p:cNvSpPr>
            <a:spLocks noGrp="1"/>
          </p:cNvSpPr>
          <p:nvPr>
            <p:ph type="subTitle" idx="1"/>
          </p:nvPr>
        </p:nvSpPr>
        <p:spPr>
          <a:xfrm>
            <a:off x="685800" y="1295400"/>
            <a:ext cx="8153400" cy="4800600"/>
          </a:xfrm>
        </p:spPr>
        <p:txBody>
          <a:bodyPr rtlCol="0">
            <a:normAutofit/>
          </a:bodyPr>
          <a:lstStyle/>
          <a:p>
            <a:pPr algn="l" eaLnBrk="1" fontAlgn="auto" hangingPunct="1">
              <a:spcAft>
                <a:spcPts val="0"/>
              </a:spcAft>
              <a:buFont typeface="Arial" pitchFamily="34" charset="0"/>
              <a:buNone/>
              <a:defRPr/>
            </a:pPr>
            <a:r>
              <a:rPr lang="en-US" sz="2800" b="1" u="sng" dirty="0" smtClean="0">
                <a:solidFill>
                  <a:schemeClr val="tx1">
                    <a:lumMod val="95000"/>
                    <a:lumOff val="5000"/>
                  </a:schemeClr>
                </a:solidFill>
              </a:rPr>
              <a:t>Bourdon Gage:</a:t>
            </a:r>
          </a:p>
          <a:p>
            <a:pPr algn="l" eaLnBrk="1" fontAlgn="auto" hangingPunct="1">
              <a:spcAft>
                <a:spcPts val="0"/>
              </a:spcAft>
              <a:buFont typeface="Arial" pitchFamily="34" charset="0"/>
              <a:buNone/>
              <a:defRPr/>
            </a:pPr>
            <a:endParaRPr lang="en-US" sz="2000" b="1"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18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r>
              <a:rPr lang="en-US" sz="2000" dirty="0" smtClean="0"/>
              <a:t>    </a:t>
            </a:r>
          </a:p>
          <a:p>
            <a:pPr algn="l" eaLnBrk="1" fontAlgn="auto" hangingPunct="1">
              <a:spcAft>
                <a:spcPts val="0"/>
              </a:spcAft>
              <a:buFont typeface="Arial" pitchFamily="34" charset="0"/>
              <a:buNone/>
              <a:defRPr/>
            </a:pPr>
            <a:endParaRPr lang="en-US" sz="2000" b="1"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p:txBody>
      </p:sp>
      <p:pic>
        <p:nvPicPr>
          <p:cNvPr id="5124" name="Picture 2"/>
          <p:cNvPicPr>
            <a:picLocks noChangeAspect="1" noChangeArrowheads="1"/>
          </p:cNvPicPr>
          <p:nvPr/>
        </p:nvPicPr>
        <p:blipFill>
          <a:blip r:embed="rId3" cstate="print"/>
          <a:srcRect/>
          <a:stretch>
            <a:fillRect/>
          </a:stretch>
        </p:blipFill>
        <p:spPr bwMode="auto">
          <a:xfrm>
            <a:off x="3276600" y="1828800"/>
            <a:ext cx="2343150" cy="2466975"/>
          </a:xfrm>
          <a:prstGeom prst="rect">
            <a:avLst/>
          </a:prstGeom>
          <a:noFill/>
          <a:ln w="9525">
            <a:noFill/>
            <a:miter lim="800000"/>
            <a:headEnd/>
            <a:tailEnd/>
          </a:ln>
        </p:spPr>
      </p:pic>
      <p:sp>
        <p:nvSpPr>
          <p:cNvPr id="8" name="Rectangle 7"/>
          <p:cNvSpPr/>
          <p:nvPr/>
        </p:nvSpPr>
        <p:spPr>
          <a:xfrm>
            <a:off x="3352800" y="4114800"/>
            <a:ext cx="4572000" cy="153988"/>
          </a:xfrm>
          <a:prstGeom prst="rect">
            <a:avLst/>
          </a:prstGeom>
        </p:spPr>
        <p:txBody>
          <a:bodyPr>
            <a:spAutoFit/>
          </a:bodyPr>
          <a:lstStyle/>
          <a:p>
            <a:pPr fontAlgn="auto">
              <a:spcBef>
                <a:spcPts val="0"/>
              </a:spcBef>
              <a:spcAft>
                <a:spcPts val="0"/>
              </a:spcAft>
              <a:defRPr/>
            </a:pPr>
            <a:r>
              <a:rPr lang="en-US" sz="400" dirty="0">
                <a:solidFill>
                  <a:schemeClr val="bg1">
                    <a:lumMod val="65000"/>
                  </a:schemeClr>
                </a:solidFill>
                <a:latin typeface="+mn-lt"/>
              </a:rPr>
              <a:t>http://www.hydraulicspneumatics.com/FPE/images/sensors1_1.jpg</a:t>
            </a:r>
          </a:p>
        </p:txBody>
      </p:sp>
      <p:pic>
        <p:nvPicPr>
          <p:cNvPr id="5126" name="Picture 3"/>
          <p:cNvPicPr>
            <a:picLocks noChangeAspect="1" noChangeArrowheads="1"/>
          </p:cNvPicPr>
          <p:nvPr/>
        </p:nvPicPr>
        <p:blipFill>
          <a:blip r:embed="rId4" cstate="print"/>
          <a:srcRect/>
          <a:stretch>
            <a:fillRect/>
          </a:stretch>
        </p:blipFill>
        <p:spPr bwMode="auto">
          <a:xfrm>
            <a:off x="5562600" y="2057400"/>
            <a:ext cx="3086100" cy="1981200"/>
          </a:xfrm>
          <a:prstGeom prst="rect">
            <a:avLst/>
          </a:prstGeom>
          <a:noFill/>
          <a:ln w="9525">
            <a:noFill/>
            <a:miter lim="800000"/>
            <a:headEnd/>
            <a:tailEnd/>
          </a:ln>
        </p:spPr>
      </p:pic>
      <p:sp>
        <p:nvSpPr>
          <p:cNvPr id="10" name="Rectangle 9"/>
          <p:cNvSpPr/>
          <p:nvPr/>
        </p:nvSpPr>
        <p:spPr>
          <a:xfrm>
            <a:off x="6172200" y="4038600"/>
            <a:ext cx="2590800" cy="157163"/>
          </a:xfrm>
          <a:prstGeom prst="rect">
            <a:avLst/>
          </a:prstGeom>
        </p:spPr>
        <p:txBody>
          <a:bodyPr>
            <a:spAutoFit/>
          </a:bodyPr>
          <a:lstStyle/>
          <a:p>
            <a:pPr fontAlgn="auto">
              <a:spcBef>
                <a:spcPts val="0"/>
              </a:spcBef>
              <a:spcAft>
                <a:spcPts val="0"/>
              </a:spcAft>
              <a:defRPr/>
            </a:pPr>
            <a:r>
              <a:rPr lang="en-US" sz="400" dirty="0">
                <a:solidFill>
                  <a:schemeClr val="bg1">
                    <a:lumMod val="65000"/>
                  </a:schemeClr>
                </a:solidFill>
                <a:latin typeface="+mn-lt"/>
              </a:rPr>
              <a:t>http://www.efunda.com/DesignStandards/sensors/bourdon_tubes/images/Bourdon_tube_A.gif</a:t>
            </a:r>
          </a:p>
        </p:txBody>
      </p:sp>
      <p:sp>
        <p:nvSpPr>
          <p:cNvPr id="5128" name="Rectangle 10"/>
          <p:cNvSpPr>
            <a:spLocks noChangeArrowheads="1"/>
          </p:cNvSpPr>
          <p:nvPr/>
        </p:nvSpPr>
        <p:spPr bwMode="auto">
          <a:xfrm>
            <a:off x="685800" y="5105400"/>
            <a:ext cx="7924800" cy="923925"/>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Applications</a:t>
            </a:r>
            <a:r>
              <a:rPr lang="en-US">
                <a:latin typeface="Calibri" pitchFamily="34" charset="0"/>
              </a:rPr>
              <a:t>:  tire pressure, pressure at the top or along the walls of tanks or vessels</a:t>
            </a:r>
          </a:p>
        </p:txBody>
      </p:sp>
      <p:pic>
        <p:nvPicPr>
          <p:cNvPr id="5129" name="Picture 4"/>
          <p:cNvPicPr>
            <a:picLocks noChangeAspect="1" noChangeArrowheads="1"/>
          </p:cNvPicPr>
          <p:nvPr/>
        </p:nvPicPr>
        <p:blipFill>
          <a:blip r:embed="rId5" cstate="print"/>
          <a:srcRect/>
          <a:stretch>
            <a:fillRect/>
          </a:stretch>
        </p:blipFill>
        <p:spPr bwMode="auto">
          <a:xfrm>
            <a:off x="914400" y="1905000"/>
            <a:ext cx="1828800" cy="2200275"/>
          </a:xfrm>
          <a:prstGeom prst="rect">
            <a:avLst/>
          </a:prstGeom>
          <a:noFill/>
          <a:ln w="9525">
            <a:noFill/>
            <a:miter lim="800000"/>
            <a:headEnd/>
            <a:tailEnd/>
          </a:ln>
        </p:spPr>
      </p:pic>
      <p:sp>
        <p:nvSpPr>
          <p:cNvPr id="13" name="Rectangle 12"/>
          <p:cNvSpPr/>
          <p:nvPr/>
        </p:nvSpPr>
        <p:spPr>
          <a:xfrm>
            <a:off x="1066800" y="4114800"/>
            <a:ext cx="1981200" cy="153988"/>
          </a:xfrm>
          <a:prstGeom prst="rect">
            <a:avLst/>
          </a:prstGeom>
        </p:spPr>
        <p:txBody>
          <a:bodyPr>
            <a:spAutoFit/>
          </a:bodyPr>
          <a:lstStyle/>
          <a:p>
            <a:pPr fontAlgn="auto">
              <a:spcBef>
                <a:spcPts val="0"/>
              </a:spcBef>
              <a:spcAft>
                <a:spcPts val="0"/>
              </a:spcAft>
              <a:defRPr/>
            </a:pPr>
            <a:r>
              <a:rPr lang="en-US" sz="400" dirty="0">
                <a:solidFill>
                  <a:schemeClr val="bg1">
                    <a:lumMod val="65000"/>
                  </a:schemeClr>
                </a:solidFill>
                <a:latin typeface="+mn-lt"/>
              </a:rPr>
              <a:t>http://www.cpigauges.com/images/gauges/WeldGageStlCsBM400psi.jpg</a:t>
            </a:r>
          </a:p>
        </p:txBody>
      </p:sp>
      <p:sp>
        <p:nvSpPr>
          <p:cNvPr id="5131" name="Rectangle 13"/>
          <p:cNvSpPr>
            <a:spLocks noChangeArrowheads="1"/>
          </p:cNvSpPr>
          <p:nvPr/>
        </p:nvSpPr>
        <p:spPr bwMode="auto">
          <a:xfrm>
            <a:off x="717550" y="4419600"/>
            <a:ext cx="7740650" cy="1200150"/>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Principles</a:t>
            </a:r>
            <a:r>
              <a:rPr lang="en-US">
                <a:latin typeface="Calibri" pitchFamily="34" charset="0"/>
              </a:rPr>
              <a:t>: change in curvature of the tube is proportional to difference of pressure inside from that outside the tube </a:t>
            </a:r>
          </a:p>
          <a:p>
            <a:r>
              <a:rPr lang="en-US">
                <a:latin typeface="Calibri" pitchFamily="34" charset="0"/>
              </a:rPr>
              <a:t>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685800"/>
          </a:xfrm>
        </p:spPr>
        <p:txBody>
          <a:bodyPr rtlCol="0">
            <a:normAutofit fontScale="90000"/>
          </a:bodyPr>
          <a:lstStyle/>
          <a:p>
            <a:pPr eaLnBrk="1" fontAlgn="auto" hangingPunct="1">
              <a:spcAft>
                <a:spcPts val="0"/>
              </a:spcAft>
              <a:defRPr/>
            </a:pPr>
            <a:r>
              <a:rPr lang="en-US" dirty="0" smtClean="0"/>
              <a:t>Pressure Measuring Devices</a:t>
            </a:r>
          </a:p>
        </p:txBody>
      </p:sp>
      <p:sp>
        <p:nvSpPr>
          <p:cNvPr id="6" name="Subtitle 2"/>
          <p:cNvSpPr>
            <a:spLocks noGrp="1"/>
          </p:cNvSpPr>
          <p:nvPr>
            <p:ph type="subTitle" idx="1"/>
          </p:nvPr>
        </p:nvSpPr>
        <p:spPr>
          <a:xfrm>
            <a:off x="685800" y="1143000"/>
            <a:ext cx="8153400" cy="4800600"/>
          </a:xfrm>
        </p:spPr>
        <p:txBody>
          <a:bodyPr rtlCol="0">
            <a:normAutofit/>
          </a:bodyPr>
          <a:lstStyle/>
          <a:p>
            <a:pPr algn="l" eaLnBrk="1" fontAlgn="auto" hangingPunct="1">
              <a:spcAft>
                <a:spcPts val="0"/>
              </a:spcAft>
              <a:buFont typeface="Arial" pitchFamily="34" charset="0"/>
              <a:buNone/>
              <a:defRPr/>
            </a:pPr>
            <a:r>
              <a:rPr lang="en-US" sz="2800" b="1" u="sng" dirty="0" smtClean="0">
                <a:solidFill>
                  <a:schemeClr val="tx1">
                    <a:lumMod val="95000"/>
                    <a:lumOff val="5000"/>
                  </a:schemeClr>
                </a:solidFill>
              </a:rPr>
              <a:t>Strain Gage</a:t>
            </a:r>
            <a:endParaRPr lang="en-US" sz="2800" u="sng"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p:txBody>
      </p:sp>
      <p:sp>
        <p:nvSpPr>
          <p:cNvPr id="6148" name="Rectangle 6"/>
          <p:cNvSpPr>
            <a:spLocks noChangeArrowheads="1"/>
          </p:cNvSpPr>
          <p:nvPr/>
        </p:nvSpPr>
        <p:spPr bwMode="auto">
          <a:xfrm>
            <a:off x="685800" y="5105400"/>
            <a:ext cx="8153400" cy="646113"/>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Applications</a:t>
            </a:r>
            <a:r>
              <a:rPr lang="en-US">
                <a:latin typeface="Calibri" pitchFamily="34" charset="0"/>
              </a:rPr>
              <a:t>: Sensors for internal combustion engines, automotive, research etc. </a:t>
            </a:r>
          </a:p>
        </p:txBody>
      </p:sp>
      <p:sp>
        <p:nvSpPr>
          <p:cNvPr id="6149" name="Rectangle 7"/>
          <p:cNvSpPr>
            <a:spLocks noChangeArrowheads="1"/>
          </p:cNvSpPr>
          <p:nvPr/>
        </p:nvSpPr>
        <p:spPr bwMode="auto">
          <a:xfrm>
            <a:off x="717550" y="4419600"/>
            <a:ext cx="4876800" cy="923925"/>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Principles</a:t>
            </a:r>
            <a:r>
              <a:rPr lang="en-US">
                <a:latin typeface="Calibri" pitchFamily="34" charset="0"/>
              </a:rPr>
              <a:t>:     ∆ P </a:t>
            </a:r>
            <a:r>
              <a:rPr lang="en-US">
                <a:latin typeface="Calibri" pitchFamily="34" charset="0"/>
                <a:sym typeface="Wingdings" pitchFamily="2" charset="2"/>
              </a:rPr>
              <a:t> </a:t>
            </a:r>
            <a:r>
              <a:rPr lang="en-US">
                <a:latin typeface="Calibri" pitchFamily="34" charset="0"/>
              </a:rPr>
              <a:t>∆ Resistance </a:t>
            </a:r>
            <a:r>
              <a:rPr lang="en-US">
                <a:latin typeface="Calibri" pitchFamily="34" charset="0"/>
                <a:sym typeface="Wingdings" pitchFamily="2" charset="2"/>
              </a:rPr>
              <a:t> </a:t>
            </a:r>
            <a:r>
              <a:rPr lang="en-US">
                <a:latin typeface="Calibri" pitchFamily="34" charset="0"/>
              </a:rPr>
              <a:t>∆ Voltage    </a:t>
            </a:r>
          </a:p>
          <a:p>
            <a:r>
              <a:rPr lang="en-US">
                <a:latin typeface="Calibri" pitchFamily="34" charset="0"/>
              </a:rPr>
              <a:t>                         </a:t>
            </a:r>
          </a:p>
        </p:txBody>
      </p:sp>
      <p:pic>
        <p:nvPicPr>
          <p:cNvPr id="6150" name="Picture 2"/>
          <p:cNvPicPr>
            <a:picLocks noChangeAspect="1" noChangeArrowheads="1"/>
          </p:cNvPicPr>
          <p:nvPr/>
        </p:nvPicPr>
        <p:blipFill>
          <a:blip r:embed="rId3" cstate="print"/>
          <a:srcRect/>
          <a:stretch>
            <a:fillRect/>
          </a:stretch>
        </p:blipFill>
        <p:spPr bwMode="auto">
          <a:xfrm>
            <a:off x="3657600" y="1524000"/>
            <a:ext cx="1828800" cy="2514600"/>
          </a:xfrm>
          <a:prstGeom prst="rect">
            <a:avLst/>
          </a:prstGeom>
          <a:noFill/>
          <a:ln w="9525">
            <a:noFill/>
            <a:miter lim="800000"/>
            <a:headEnd/>
            <a:tailEnd/>
          </a:ln>
        </p:spPr>
      </p:pic>
      <p:pic>
        <p:nvPicPr>
          <p:cNvPr id="6151" name="Picture 3"/>
          <p:cNvPicPr>
            <a:picLocks noChangeAspect="1" noChangeArrowheads="1"/>
          </p:cNvPicPr>
          <p:nvPr/>
        </p:nvPicPr>
        <p:blipFill>
          <a:blip r:embed="rId4" cstate="print"/>
          <a:srcRect/>
          <a:stretch>
            <a:fillRect/>
          </a:stretch>
        </p:blipFill>
        <p:spPr bwMode="auto">
          <a:xfrm>
            <a:off x="533400" y="1981200"/>
            <a:ext cx="2743200" cy="1676400"/>
          </a:xfrm>
          <a:prstGeom prst="rect">
            <a:avLst/>
          </a:prstGeom>
          <a:noFill/>
          <a:ln w="9525">
            <a:noFill/>
            <a:miter lim="800000"/>
            <a:headEnd/>
            <a:tailEnd/>
          </a:ln>
        </p:spPr>
      </p:pic>
      <p:pic>
        <p:nvPicPr>
          <p:cNvPr id="6152" name="Picture 9"/>
          <p:cNvPicPr>
            <a:picLocks noChangeAspect="1" noChangeArrowheads="1"/>
          </p:cNvPicPr>
          <p:nvPr/>
        </p:nvPicPr>
        <p:blipFill>
          <a:blip r:embed="rId5" cstate="print"/>
          <a:srcRect/>
          <a:stretch>
            <a:fillRect/>
          </a:stretch>
        </p:blipFill>
        <p:spPr bwMode="auto">
          <a:xfrm>
            <a:off x="5791200" y="1676400"/>
            <a:ext cx="3036888"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609600"/>
            <a:ext cx="7772400" cy="685800"/>
          </a:xfrm>
        </p:spPr>
        <p:txBody>
          <a:bodyPr rtlCol="0">
            <a:normAutofit fontScale="90000"/>
          </a:bodyPr>
          <a:lstStyle/>
          <a:p>
            <a:pPr eaLnBrk="1" fontAlgn="auto" hangingPunct="1">
              <a:spcAft>
                <a:spcPts val="0"/>
              </a:spcAft>
              <a:defRPr/>
            </a:pPr>
            <a:r>
              <a:rPr lang="en-US" dirty="0" smtClean="0"/>
              <a:t>Pressure Measuring Devices</a:t>
            </a:r>
          </a:p>
        </p:txBody>
      </p:sp>
      <p:sp>
        <p:nvSpPr>
          <p:cNvPr id="6" name="Subtitle 2"/>
          <p:cNvSpPr>
            <a:spLocks noGrp="1"/>
          </p:cNvSpPr>
          <p:nvPr>
            <p:ph type="subTitle" idx="1"/>
          </p:nvPr>
        </p:nvSpPr>
        <p:spPr>
          <a:xfrm>
            <a:off x="685800" y="1143000"/>
            <a:ext cx="8153400" cy="4800600"/>
          </a:xfrm>
        </p:spPr>
        <p:txBody>
          <a:bodyPr rtlCol="0">
            <a:normAutofit/>
          </a:bodyPr>
          <a:lstStyle/>
          <a:p>
            <a:pPr algn="l" eaLnBrk="1" fontAlgn="auto" hangingPunct="1">
              <a:spcAft>
                <a:spcPts val="0"/>
              </a:spcAft>
              <a:buFont typeface="Arial" pitchFamily="34" charset="0"/>
              <a:buNone/>
              <a:defRPr/>
            </a:pPr>
            <a:r>
              <a:rPr lang="en-US" sz="2800" b="1" u="sng" dirty="0" smtClean="0">
                <a:solidFill>
                  <a:schemeClr val="tx1">
                    <a:lumMod val="95000"/>
                    <a:lumOff val="5000"/>
                  </a:schemeClr>
                </a:solidFill>
              </a:rPr>
              <a:t>Quartz Gage</a:t>
            </a:r>
            <a:endParaRPr lang="en-US" sz="2800" u="sng"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p:txBody>
      </p:sp>
      <p:sp>
        <p:nvSpPr>
          <p:cNvPr id="7172" name="Rectangle 6"/>
          <p:cNvSpPr>
            <a:spLocks noChangeArrowheads="1"/>
          </p:cNvSpPr>
          <p:nvPr/>
        </p:nvSpPr>
        <p:spPr bwMode="auto">
          <a:xfrm>
            <a:off x="685800" y="5105400"/>
            <a:ext cx="8229600" cy="1200150"/>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Applications</a:t>
            </a:r>
            <a:r>
              <a:rPr lang="en-US">
                <a:latin typeface="Calibri" pitchFamily="34" charset="0"/>
              </a:rPr>
              <a:t>: measurements with high accuracy, good repeatability, high resolution.</a:t>
            </a:r>
          </a:p>
          <a:p>
            <a:r>
              <a:rPr lang="en-US">
                <a:latin typeface="Calibri" pitchFamily="34" charset="0"/>
              </a:rPr>
              <a:t>                       e g. Quartz Clock</a:t>
            </a:r>
          </a:p>
          <a:p>
            <a:r>
              <a:rPr lang="en-US">
                <a:latin typeface="Calibri" pitchFamily="34" charset="0"/>
              </a:rPr>
              <a:t>                         </a:t>
            </a:r>
          </a:p>
        </p:txBody>
      </p:sp>
      <p:sp>
        <p:nvSpPr>
          <p:cNvPr id="7173" name="Rectangle 7"/>
          <p:cNvSpPr>
            <a:spLocks noChangeArrowheads="1"/>
          </p:cNvSpPr>
          <p:nvPr/>
        </p:nvSpPr>
        <p:spPr bwMode="auto">
          <a:xfrm>
            <a:off x="717550" y="4419600"/>
            <a:ext cx="4876800" cy="923925"/>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Principles</a:t>
            </a:r>
            <a:r>
              <a:rPr lang="en-US">
                <a:latin typeface="Calibri" pitchFamily="34" charset="0"/>
              </a:rPr>
              <a:t>:     ∆ Pressure </a:t>
            </a:r>
            <a:r>
              <a:rPr lang="en-US">
                <a:latin typeface="Calibri" pitchFamily="34" charset="0"/>
                <a:sym typeface="Wingdings" pitchFamily="2" charset="2"/>
              </a:rPr>
              <a:t> </a:t>
            </a:r>
            <a:r>
              <a:rPr lang="en-US">
                <a:latin typeface="Calibri" pitchFamily="34" charset="0"/>
              </a:rPr>
              <a:t>∆ Charge </a:t>
            </a:r>
            <a:r>
              <a:rPr lang="en-US">
                <a:latin typeface="Calibri" pitchFamily="34" charset="0"/>
                <a:sym typeface="Wingdings" pitchFamily="2" charset="2"/>
              </a:rPr>
              <a:t> </a:t>
            </a:r>
            <a:r>
              <a:rPr lang="en-US">
                <a:latin typeface="Calibri" pitchFamily="34" charset="0"/>
              </a:rPr>
              <a:t>∆ Voltage    </a:t>
            </a:r>
          </a:p>
          <a:p>
            <a:r>
              <a:rPr lang="en-US">
                <a:latin typeface="Calibri" pitchFamily="34" charset="0"/>
              </a:rPr>
              <a:t>                         </a:t>
            </a:r>
          </a:p>
        </p:txBody>
      </p:sp>
      <p:pic>
        <p:nvPicPr>
          <p:cNvPr id="7174" name="Picture 2"/>
          <p:cNvPicPr>
            <a:picLocks noChangeAspect="1" noChangeArrowheads="1"/>
          </p:cNvPicPr>
          <p:nvPr/>
        </p:nvPicPr>
        <p:blipFill>
          <a:blip r:embed="rId3" cstate="print"/>
          <a:srcRect/>
          <a:stretch>
            <a:fillRect/>
          </a:stretch>
        </p:blipFill>
        <p:spPr bwMode="auto">
          <a:xfrm>
            <a:off x="990600" y="1752600"/>
            <a:ext cx="2243138" cy="2209800"/>
          </a:xfrm>
          <a:prstGeom prst="rect">
            <a:avLst/>
          </a:prstGeom>
          <a:noFill/>
          <a:ln w="9525">
            <a:noFill/>
            <a:miter lim="800000"/>
            <a:headEnd/>
            <a:tailEnd/>
          </a:ln>
        </p:spPr>
      </p:pic>
      <p:sp>
        <p:nvSpPr>
          <p:cNvPr id="7175" name="Rectangle 11"/>
          <p:cNvSpPr>
            <a:spLocks noChangeArrowheads="1"/>
          </p:cNvSpPr>
          <p:nvPr/>
        </p:nvSpPr>
        <p:spPr bwMode="auto">
          <a:xfrm>
            <a:off x="1676400" y="3657600"/>
            <a:ext cx="4572000" cy="169863"/>
          </a:xfrm>
          <a:prstGeom prst="rect">
            <a:avLst/>
          </a:prstGeom>
          <a:noFill/>
          <a:ln w="9525">
            <a:noFill/>
            <a:miter lim="800000"/>
            <a:headEnd/>
            <a:tailEnd/>
          </a:ln>
        </p:spPr>
        <p:txBody>
          <a:bodyPr>
            <a:spAutoFit/>
          </a:bodyPr>
          <a:lstStyle/>
          <a:p>
            <a:r>
              <a:rPr lang="en-US" sz="500">
                <a:solidFill>
                  <a:schemeClr val="bg1"/>
                </a:solidFill>
                <a:latin typeface="Calibri" pitchFamily="34" charset="0"/>
              </a:rPr>
              <a:t>http://www.ransohoff.com/images/systems/transducerlgr.jpg</a:t>
            </a:r>
          </a:p>
        </p:txBody>
      </p:sp>
      <p:sp>
        <p:nvSpPr>
          <p:cNvPr id="7176" name="Rectangle 12"/>
          <p:cNvSpPr>
            <a:spLocks noChangeArrowheads="1"/>
          </p:cNvSpPr>
          <p:nvPr/>
        </p:nvSpPr>
        <p:spPr bwMode="auto">
          <a:xfrm>
            <a:off x="1371600" y="1752600"/>
            <a:ext cx="4572000" cy="276225"/>
          </a:xfrm>
          <a:prstGeom prst="rect">
            <a:avLst/>
          </a:prstGeom>
          <a:noFill/>
          <a:ln w="9525">
            <a:noFill/>
            <a:miter lim="800000"/>
            <a:headEnd/>
            <a:tailEnd/>
          </a:ln>
        </p:spPr>
        <p:txBody>
          <a:bodyPr>
            <a:spAutoFit/>
          </a:bodyPr>
          <a:lstStyle/>
          <a:p>
            <a:r>
              <a:rPr lang="en-US" sz="1200">
                <a:solidFill>
                  <a:schemeClr val="bg1"/>
                </a:solidFill>
                <a:latin typeface="Calibri" pitchFamily="34" charset="0"/>
              </a:rPr>
              <a:t>Piezoelectric transducers</a:t>
            </a:r>
          </a:p>
        </p:txBody>
      </p:sp>
      <p:pic>
        <p:nvPicPr>
          <p:cNvPr id="7177" name="Picture 3"/>
          <p:cNvPicPr>
            <a:picLocks noChangeAspect="1" noChangeArrowheads="1"/>
          </p:cNvPicPr>
          <p:nvPr/>
        </p:nvPicPr>
        <p:blipFill>
          <a:blip r:embed="rId4" cstate="print"/>
          <a:srcRect/>
          <a:stretch>
            <a:fillRect/>
          </a:stretch>
        </p:blipFill>
        <p:spPr bwMode="auto">
          <a:xfrm>
            <a:off x="6019800" y="1371600"/>
            <a:ext cx="2438400" cy="2438400"/>
          </a:xfrm>
          <a:prstGeom prst="rect">
            <a:avLst/>
          </a:prstGeom>
          <a:noFill/>
          <a:ln w="9525">
            <a:noFill/>
            <a:miter lim="800000"/>
            <a:headEnd/>
            <a:tailEnd/>
          </a:ln>
        </p:spPr>
      </p:pic>
      <p:sp>
        <p:nvSpPr>
          <p:cNvPr id="15" name="Rectangle 14"/>
          <p:cNvSpPr/>
          <p:nvPr/>
        </p:nvSpPr>
        <p:spPr>
          <a:xfrm>
            <a:off x="6477000" y="3581400"/>
            <a:ext cx="2133600" cy="171450"/>
          </a:xfrm>
          <a:prstGeom prst="rect">
            <a:avLst/>
          </a:prstGeom>
        </p:spPr>
        <p:txBody>
          <a:bodyPr>
            <a:spAutoFit/>
          </a:bodyPr>
          <a:lstStyle/>
          <a:p>
            <a:pPr fontAlgn="auto">
              <a:spcBef>
                <a:spcPts val="0"/>
              </a:spcBef>
              <a:spcAft>
                <a:spcPts val="0"/>
              </a:spcAft>
              <a:defRPr/>
            </a:pPr>
            <a:r>
              <a:rPr lang="en-US" sz="500" dirty="0">
                <a:solidFill>
                  <a:schemeClr val="bg1">
                    <a:lumMod val="65000"/>
                  </a:schemeClr>
                </a:solidFill>
                <a:latin typeface="+mn-lt"/>
              </a:rPr>
              <a:t>http://upload.wikimedia.org/wikipedia/commons/c/c4/SchemaPiezo.gif</a:t>
            </a:r>
          </a:p>
        </p:txBody>
      </p:sp>
      <p:pic>
        <p:nvPicPr>
          <p:cNvPr id="7179" name="Picture 4"/>
          <p:cNvPicPr>
            <a:picLocks noChangeAspect="1" noChangeArrowheads="1"/>
          </p:cNvPicPr>
          <p:nvPr/>
        </p:nvPicPr>
        <p:blipFill>
          <a:blip r:embed="rId5" cstate="print"/>
          <a:srcRect/>
          <a:stretch>
            <a:fillRect/>
          </a:stretch>
        </p:blipFill>
        <p:spPr bwMode="auto">
          <a:xfrm>
            <a:off x="3810000" y="2057400"/>
            <a:ext cx="21336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0"/>
            <a:ext cx="7772400" cy="685800"/>
          </a:xfrm>
        </p:spPr>
        <p:txBody>
          <a:bodyPr rtlCol="0">
            <a:normAutofit fontScale="90000"/>
          </a:bodyPr>
          <a:lstStyle/>
          <a:p>
            <a:pPr eaLnBrk="1" fontAlgn="auto" hangingPunct="1">
              <a:spcAft>
                <a:spcPts val="0"/>
              </a:spcAft>
              <a:defRPr/>
            </a:pPr>
            <a:r>
              <a:rPr lang="en-US" dirty="0" smtClean="0"/>
              <a:t>Pressure Measuring Devices</a:t>
            </a:r>
          </a:p>
        </p:txBody>
      </p:sp>
      <p:sp>
        <p:nvSpPr>
          <p:cNvPr id="8" name="Subtitle 2"/>
          <p:cNvSpPr>
            <a:spLocks noGrp="1"/>
          </p:cNvSpPr>
          <p:nvPr>
            <p:ph type="subTitle" idx="1"/>
          </p:nvPr>
        </p:nvSpPr>
        <p:spPr>
          <a:xfrm>
            <a:off x="685800" y="1143000"/>
            <a:ext cx="8153400" cy="3505200"/>
          </a:xfrm>
        </p:spPr>
        <p:txBody>
          <a:bodyPr rtlCol="0">
            <a:normAutofit/>
          </a:bodyPr>
          <a:lstStyle/>
          <a:p>
            <a:pPr algn="l" eaLnBrk="1" fontAlgn="auto" hangingPunct="1">
              <a:spcAft>
                <a:spcPts val="0"/>
              </a:spcAft>
              <a:buFont typeface="Arial" pitchFamily="34" charset="0"/>
              <a:buNone/>
              <a:defRPr/>
            </a:pPr>
            <a:r>
              <a:rPr lang="en-US" sz="2800" b="1" u="sng" dirty="0" err="1" smtClean="0">
                <a:solidFill>
                  <a:schemeClr val="tx1">
                    <a:lumMod val="95000"/>
                    <a:lumOff val="5000"/>
                  </a:schemeClr>
                </a:solidFill>
              </a:rPr>
              <a:t>Piezoresistive</a:t>
            </a:r>
            <a:r>
              <a:rPr lang="en-US" sz="2800" b="1" u="sng" dirty="0" smtClean="0">
                <a:solidFill>
                  <a:schemeClr val="tx1">
                    <a:lumMod val="95000"/>
                    <a:lumOff val="5000"/>
                  </a:schemeClr>
                </a:solidFill>
              </a:rPr>
              <a:t> Gage</a:t>
            </a:r>
            <a:endParaRPr lang="en-US" sz="2800" u="sng"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p:txBody>
      </p:sp>
      <p:sp>
        <p:nvSpPr>
          <p:cNvPr id="8195" name="Rectangle 5"/>
          <p:cNvSpPr>
            <a:spLocks noChangeArrowheads="1"/>
          </p:cNvSpPr>
          <p:nvPr/>
        </p:nvSpPr>
        <p:spPr bwMode="auto">
          <a:xfrm>
            <a:off x="685800" y="5105400"/>
            <a:ext cx="7543800" cy="923925"/>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Applications</a:t>
            </a:r>
            <a:r>
              <a:rPr lang="en-US">
                <a:latin typeface="Calibri" pitchFamily="34" charset="0"/>
              </a:rPr>
              <a:t>: Very accurate for small pressure differentials</a:t>
            </a:r>
          </a:p>
          <a:p>
            <a:r>
              <a:rPr lang="en-US">
                <a:latin typeface="Calibri" pitchFamily="34" charset="0"/>
              </a:rPr>
              <a:t>                         e.g. Difference between indoor and outdoor pressure</a:t>
            </a:r>
          </a:p>
        </p:txBody>
      </p:sp>
      <p:sp>
        <p:nvSpPr>
          <p:cNvPr id="8196" name="Rectangle 6"/>
          <p:cNvSpPr>
            <a:spLocks noChangeArrowheads="1"/>
          </p:cNvSpPr>
          <p:nvPr/>
        </p:nvSpPr>
        <p:spPr bwMode="auto">
          <a:xfrm>
            <a:off x="762000" y="4419600"/>
            <a:ext cx="7391400" cy="923925"/>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Principles</a:t>
            </a:r>
            <a:r>
              <a:rPr lang="en-US">
                <a:latin typeface="Calibri" pitchFamily="34" charset="0"/>
              </a:rPr>
              <a:t>:  ∆Pressure = ∆Charge = ∆Resistance = ∆Voltage</a:t>
            </a:r>
          </a:p>
          <a:p>
            <a:r>
              <a:rPr lang="en-US">
                <a:latin typeface="Calibri" pitchFamily="34" charset="0"/>
              </a:rPr>
              <a:t>                         </a:t>
            </a:r>
          </a:p>
        </p:txBody>
      </p:sp>
      <p:pic>
        <p:nvPicPr>
          <p:cNvPr id="8198" name="Picture 2" descr="leorec"/>
          <p:cNvPicPr>
            <a:picLocks noChangeAspect="1" noChangeArrowheads="1"/>
          </p:cNvPicPr>
          <p:nvPr/>
        </p:nvPicPr>
        <p:blipFill>
          <a:blip r:embed="rId3" cstate="print"/>
          <a:srcRect/>
          <a:stretch>
            <a:fillRect/>
          </a:stretch>
        </p:blipFill>
        <p:spPr bwMode="auto">
          <a:xfrm>
            <a:off x="1066800" y="1676400"/>
            <a:ext cx="4191000" cy="2971800"/>
          </a:xfrm>
          <a:prstGeom prst="rect">
            <a:avLst/>
          </a:prstGeom>
          <a:noFill/>
          <a:ln w="9525">
            <a:noFill/>
            <a:miter lim="800000"/>
            <a:headEnd/>
            <a:tailEnd/>
          </a:ln>
        </p:spPr>
      </p:pic>
      <p:sp>
        <p:nvSpPr>
          <p:cNvPr id="8199" name="Rectangle 9"/>
          <p:cNvSpPr>
            <a:spLocks noChangeArrowheads="1"/>
          </p:cNvSpPr>
          <p:nvPr/>
        </p:nvSpPr>
        <p:spPr bwMode="auto">
          <a:xfrm>
            <a:off x="5715000" y="2819400"/>
            <a:ext cx="3048000" cy="1016000"/>
          </a:xfrm>
          <a:prstGeom prst="rect">
            <a:avLst/>
          </a:prstGeom>
          <a:noFill/>
          <a:ln w="9525">
            <a:noFill/>
            <a:miter lim="800000"/>
            <a:headEnd/>
            <a:tailEnd/>
          </a:ln>
        </p:spPr>
        <p:txBody>
          <a:bodyPr>
            <a:spAutoFit/>
          </a:bodyPr>
          <a:lstStyle/>
          <a:p>
            <a:endParaRPr lang="en-US" b="1">
              <a:latin typeface="Calibri" pitchFamily="34" charset="0"/>
            </a:endParaRPr>
          </a:p>
          <a:p>
            <a:r>
              <a:rPr lang="en-US" sz="2400" b="1">
                <a:latin typeface="Calibri" pitchFamily="34" charset="0"/>
              </a:rPr>
              <a:t>Digital Manometer</a:t>
            </a:r>
            <a:endParaRPr lang="en-US" sz="2400">
              <a:latin typeface="Calibri" pitchFamily="34" charset="0"/>
            </a:endParaRPr>
          </a:p>
          <a:p>
            <a:r>
              <a:rPr lang="en-US">
                <a:latin typeface="Calibri" pitchFamily="34"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shraie chart_psychrometric.gif"/>
          <p:cNvPicPr>
            <a:picLocks noGrp="1" noChangeAspect="1"/>
          </p:cNvPicPr>
          <p:nvPr>
            <p:ph idx="1"/>
          </p:nvPr>
        </p:nvPicPr>
        <p:blipFill>
          <a:blip r:embed="rId3" cstate="print"/>
          <a:stretch>
            <a:fillRect/>
          </a:stretch>
        </p:blipFill>
        <p:spPr>
          <a:xfrm>
            <a:off x="533400" y="689650"/>
            <a:ext cx="8229600" cy="6120384"/>
          </a:xfr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685800"/>
          </a:xfrm>
        </p:spPr>
        <p:txBody>
          <a:bodyPr rtlCol="0">
            <a:normAutofit fontScale="90000"/>
          </a:bodyPr>
          <a:lstStyle/>
          <a:p>
            <a:pPr eaLnBrk="1" fontAlgn="auto" hangingPunct="1">
              <a:spcAft>
                <a:spcPts val="0"/>
              </a:spcAft>
              <a:defRPr/>
            </a:pPr>
            <a:r>
              <a:rPr lang="en-US" dirty="0" smtClean="0"/>
              <a:t>Pressure Measuring Devices</a:t>
            </a:r>
          </a:p>
        </p:txBody>
      </p:sp>
      <p:sp>
        <p:nvSpPr>
          <p:cNvPr id="6" name="Subtitle 2"/>
          <p:cNvSpPr>
            <a:spLocks noGrp="1"/>
          </p:cNvSpPr>
          <p:nvPr>
            <p:ph type="subTitle" idx="1"/>
          </p:nvPr>
        </p:nvSpPr>
        <p:spPr>
          <a:xfrm>
            <a:off x="685800" y="1143000"/>
            <a:ext cx="8153400" cy="4800600"/>
          </a:xfrm>
        </p:spPr>
        <p:txBody>
          <a:bodyPr rtlCol="0">
            <a:normAutofit/>
          </a:bodyPr>
          <a:lstStyle/>
          <a:p>
            <a:pPr algn="l" eaLnBrk="1" fontAlgn="auto" hangingPunct="1">
              <a:spcAft>
                <a:spcPts val="0"/>
              </a:spcAft>
              <a:buFont typeface="Arial" pitchFamily="34" charset="0"/>
              <a:buNone/>
              <a:defRPr/>
            </a:pPr>
            <a:r>
              <a:rPr lang="en-US" sz="2800" b="1" u="sng" dirty="0" smtClean="0">
                <a:solidFill>
                  <a:schemeClr val="tx1">
                    <a:lumMod val="95000"/>
                    <a:lumOff val="5000"/>
                  </a:schemeClr>
                </a:solidFill>
              </a:rPr>
              <a:t>U-tube Manometer</a:t>
            </a:r>
            <a:endParaRPr lang="en-US" sz="2800" u="sng"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p:txBody>
      </p:sp>
      <p:sp>
        <p:nvSpPr>
          <p:cNvPr id="9220" name="Rectangle 7"/>
          <p:cNvSpPr>
            <a:spLocks noChangeArrowheads="1"/>
          </p:cNvSpPr>
          <p:nvPr/>
        </p:nvSpPr>
        <p:spPr bwMode="auto">
          <a:xfrm>
            <a:off x="685800" y="4648200"/>
            <a:ext cx="6064250" cy="1354138"/>
          </a:xfrm>
          <a:prstGeom prst="rect">
            <a:avLst/>
          </a:prstGeom>
          <a:noFill/>
          <a:ln w="9525">
            <a:noFill/>
            <a:miter lim="800000"/>
            <a:headEnd/>
            <a:tailEnd/>
          </a:ln>
        </p:spPr>
        <p:txBody>
          <a:bodyPr>
            <a:spAutoFit/>
          </a:bodyPr>
          <a:lstStyle/>
          <a:p>
            <a:endParaRPr lang="en-US" b="1">
              <a:latin typeface="Calibri" pitchFamily="34" charset="0"/>
            </a:endParaRPr>
          </a:p>
          <a:p>
            <a:r>
              <a:rPr lang="en-US" b="1">
                <a:latin typeface="Calibri" pitchFamily="34" charset="0"/>
              </a:rPr>
              <a:t>Principles</a:t>
            </a:r>
            <a:r>
              <a:rPr lang="en-US">
                <a:latin typeface="Calibri" pitchFamily="34" charset="0"/>
              </a:rPr>
              <a:t>: Hydrostatic Law</a:t>
            </a:r>
          </a:p>
          <a:p>
            <a:r>
              <a:rPr lang="en-US">
                <a:latin typeface="Calibri" pitchFamily="34" charset="0"/>
              </a:rPr>
              <a:t>                                                   </a:t>
            </a:r>
            <a:r>
              <a:rPr lang="en-US" sz="2800">
                <a:latin typeface="Calibri" pitchFamily="34" charset="0"/>
              </a:rPr>
              <a:t>∆P=</a:t>
            </a:r>
            <a:r>
              <a:rPr lang="el-GR" sz="2800">
                <a:latin typeface="Calibri" pitchFamily="34" charset="0"/>
              </a:rPr>
              <a:t>ρ</a:t>
            </a:r>
            <a:r>
              <a:rPr lang="en-US" sz="2800">
                <a:latin typeface="Calibri" pitchFamily="34" charset="0"/>
              </a:rPr>
              <a:t> g h</a:t>
            </a:r>
          </a:p>
          <a:p>
            <a:r>
              <a:rPr lang="en-US">
                <a:latin typeface="Calibri" pitchFamily="34" charset="0"/>
              </a:rPr>
              <a:t>                         </a:t>
            </a:r>
          </a:p>
        </p:txBody>
      </p:sp>
      <p:pic>
        <p:nvPicPr>
          <p:cNvPr id="9221" name="Picture 2"/>
          <p:cNvPicPr>
            <a:picLocks noChangeAspect="1" noChangeArrowheads="1"/>
          </p:cNvPicPr>
          <p:nvPr/>
        </p:nvPicPr>
        <p:blipFill>
          <a:blip r:embed="rId3" cstate="print"/>
          <a:srcRect/>
          <a:stretch>
            <a:fillRect/>
          </a:stretch>
        </p:blipFill>
        <p:spPr bwMode="auto">
          <a:xfrm>
            <a:off x="1981200" y="1676400"/>
            <a:ext cx="4295775" cy="2790825"/>
          </a:xfrm>
          <a:prstGeom prst="rect">
            <a:avLst/>
          </a:prstGeom>
          <a:noFill/>
          <a:ln w="9525">
            <a:noFill/>
            <a:miter lim="800000"/>
            <a:headEnd/>
            <a:tailEnd/>
          </a:ln>
        </p:spPr>
      </p:pic>
      <p:sp>
        <p:nvSpPr>
          <p:cNvPr id="9222" name="Rectangle 11"/>
          <p:cNvSpPr>
            <a:spLocks noChangeArrowheads="1"/>
          </p:cNvSpPr>
          <p:nvPr/>
        </p:nvSpPr>
        <p:spPr bwMode="auto">
          <a:xfrm>
            <a:off x="2971800" y="4419600"/>
            <a:ext cx="4572000" cy="169863"/>
          </a:xfrm>
          <a:prstGeom prst="rect">
            <a:avLst/>
          </a:prstGeom>
          <a:noFill/>
          <a:ln w="9525">
            <a:noFill/>
            <a:miter lim="800000"/>
            <a:headEnd/>
            <a:tailEnd/>
          </a:ln>
        </p:spPr>
        <p:txBody>
          <a:bodyPr>
            <a:spAutoFit/>
          </a:bodyPr>
          <a:lstStyle/>
          <a:p>
            <a:r>
              <a:rPr lang="en-US" sz="500">
                <a:latin typeface="Calibri" pitchFamily="34" charset="0"/>
              </a:rPr>
              <a:t>http://www.efunda.com/formulae/fluids/images/Manometer_A.gif</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0"/>
            <a:ext cx="7772400" cy="685800"/>
          </a:xfrm>
        </p:spPr>
        <p:txBody>
          <a:bodyPr rtlCol="0">
            <a:normAutofit fontScale="90000"/>
          </a:bodyPr>
          <a:lstStyle/>
          <a:p>
            <a:pPr eaLnBrk="1" fontAlgn="auto" hangingPunct="1">
              <a:spcAft>
                <a:spcPts val="0"/>
              </a:spcAft>
              <a:defRPr/>
            </a:pPr>
            <a:r>
              <a:rPr lang="en-US" dirty="0" smtClean="0"/>
              <a:t>Pressure Measuring Devices</a:t>
            </a:r>
          </a:p>
        </p:txBody>
      </p:sp>
      <p:sp>
        <p:nvSpPr>
          <p:cNvPr id="6" name="Subtitle 2"/>
          <p:cNvSpPr>
            <a:spLocks noGrp="1"/>
          </p:cNvSpPr>
          <p:nvPr>
            <p:ph type="subTitle" idx="1"/>
          </p:nvPr>
        </p:nvSpPr>
        <p:spPr>
          <a:xfrm>
            <a:off x="685800" y="1143000"/>
            <a:ext cx="8153400" cy="4800600"/>
          </a:xfrm>
        </p:spPr>
        <p:txBody>
          <a:bodyPr rtlCol="0">
            <a:normAutofit/>
          </a:bodyPr>
          <a:lstStyle/>
          <a:p>
            <a:pPr algn="l" eaLnBrk="1" fontAlgn="auto" hangingPunct="1">
              <a:spcAft>
                <a:spcPts val="0"/>
              </a:spcAft>
              <a:buFont typeface="Arial" pitchFamily="34" charset="0"/>
              <a:buNone/>
              <a:defRPr/>
            </a:pPr>
            <a:r>
              <a:rPr lang="en-US" sz="2800" b="1" u="sng" dirty="0" smtClean="0">
                <a:solidFill>
                  <a:schemeClr val="tx1">
                    <a:lumMod val="95000"/>
                    <a:lumOff val="5000"/>
                  </a:schemeClr>
                </a:solidFill>
              </a:rPr>
              <a:t>U-tube Manometer</a:t>
            </a:r>
            <a:endParaRPr lang="en-US" sz="2800" u="sng"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solidFill>
                <a:schemeClr val="tx1">
                  <a:lumMod val="95000"/>
                  <a:lumOff val="5000"/>
                </a:schemeClr>
              </a:solidFill>
            </a:endParaRPr>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a:p>
            <a:pPr algn="l" eaLnBrk="1" fontAlgn="auto" hangingPunct="1">
              <a:spcAft>
                <a:spcPts val="0"/>
              </a:spcAft>
              <a:buFont typeface="Arial" pitchFamily="34" charset="0"/>
              <a:buNone/>
              <a:defRPr/>
            </a:pPr>
            <a:endParaRPr lang="en-US" sz="2000" dirty="0" smtClean="0"/>
          </a:p>
        </p:txBody>
      </p:sp>
      <p:pic>
        <p:nvPicPr>
          <p:cNvPr id="10244" name="Picture 2"/>
          <p:cNvPicPr>
            <a:picLocks noChangeAspect="1" noChangeArrowheads="1"/>
          </p:cNvPicPr>
          <p:nvPr/>
        </p:nvPicPr>
        <p:blipFill>
          <a:blip r:embed="rId3" cstate="print"/>
          <a:srcRect/>
          <a:stretch>
            <a:fillRect/>
          </a:stretch>
        </p:blipFill>
        <p:spPr bwMode="auto">
          <a:xfrm>
            <a:off x="5124450" y="1981200"/>
            <a:ext cx="3409950" cy="2743200"/>
          </a:xfrm>
          <a:prstGeom prst="rect">
            <a:avLst/>
          </a:prstGeom>
          <a:noFill/>
          <a:ln w="9525">
            <a:noFill/>
            <a:miter lim="800000"/>
            <a:headEnd/>
            <a:tailEnd/>
          </a:ln>
        </p:spPr>
      </p:pic>
      <p:sp>
        <p:nvSpPr>
          <p:cNvPr id="10245" name="Rectangle 9"/>
          <p:cNvSpPr>
            <a:spLocks noChangeArrowheads="1"/>
          </p:cNvSpPr>
          <p:nvPr/>
        </p:nvSpPr>
        <p:spPr bwMode="auto">
          <a:xfrm>
            <a:off x="5105400" y="4572000"/>
            <a:ext cx="4572000" cy="215900"/>
          </a:xfrm>
          <a:prstGeom prst="rect">
            <a:avLst/>
          </a:prstGeom>
          <a:noFill/>
          <a:ln w="9525">
            <a:noFill/>
            <a:miter lim="800000"/>
            <a:headEnd/>
            <a:tailEnd/>
          </a:ln>
        </p:spPr>
        <p:txBody>
          <a:bodyPr>
            <a:spAutoFit/>
          </a:bodyPr>
          <a:lstStyle/>
          <a:p>
            <a:r>
              <a:rPr lang="en-US" sz="800">
                <a:solidFill>
                  <a:schemeClr val="bg1"/>
                </a:solidFill>
                <a:latin typeface="Calibri" pitchFamily="34" charset="0"/>
              </a:rPr>
              <a:t>http://hyperphysics.phy-astr.gsu.edu/Hbase/fluids/flupic/bern5.jpg</a:t>
            </a:r>
          </a:p>
        </p:txBody>
      </p:sp>
      <p:sp>
        <p:nvSpPr>
          <p:cNvPr id="10246" name="Rectangle 10"/>
          <p:cNvSpPr>
            <a:spLocks noChangeArrowheads="1"/>
          </p:cNvSpPr>
          <p:nvPr/>
        </p:nvSpPr>
        <p:spPr bwMode="auto">
          <a:xfrm>
            <a:off x="5486400" y="4876800"/>
            <a:ext cx="3048000" cy="369888"/>
          </a:xfrm>
          <a:prstGeom prst="rect">
            <a:avLst/>
          </a:prstGeom>
          <a:noFill/>
          <a:ln w="9525">
            <a:noFill/>
            <a:miter lim="800000"/>
            <a:headEnd/>
            <a:tailEnd/>
          </a:ln>
        </p:spPr>
        <p:txBody>
          <a:bodyPr>
            <a:spAutoFit/>
          </a:bodyPr>
          <a:lstStyle/>
          <a:p>
            <a:r>
              <a:rPr lang="en-US" b="1">
                <a:latin typeface="Calibri" pitchFamily="34" charset="0"/>
              </a:rPr>
              <a:t>Air Water Manometer</a:t>
            </a:r>
          </a:p>
        </p:txBody>
      </p:sp>
      <p:pic>
        <p:nvPicPr>
          <p:cNvPr id="10247" name="Picture 3"/>
          <p:cNvPicPr>
            <a:picLocks noChangeAspect="1" noChangeArrowheads="1"/>
          </p:cNvPicPr>
          <p:nvPr/>
        </p:nvPicPr>
        <p:blipFill>
          <a:blip r:embed="rId4" cstate="print"/>
          <a:srcRect/>
          <a:stretch>
            <a:fillRect/>
          </a:stretch>
        </p:blipFill>
        <p:spPr bwMode="auto">
          <a:xfrm>
            <a:off x="1066800" y="1905000"/>
            <a:ext cx="3124200" cy="2667000"/>
          </a:xfrm>
          <a:prstGeom prst="rect">
            <a:avLst/>
          </a:prstGeom>
          <a:noFill/>
          <a:ln w="9525">
            <a:noFill/>
            <a:miter lim="800000"/>
            <a:headEnd/>
            <a:tailEnd/>
          </a:ln>
        </p:spPr>
      </p:pic>
      <p:sp>
        <p:nvSpPr>
          <p:cNvPr id="10248" name="Rectangle 12"/>
          <p:cNvSpPr>
            <a:spLocks noChangeArrowheads="1"/>
          </p:cNvSpPr>
          <p:nvPr/>
        </p:nvSpPr>
        <p:spPr bwMode="auto">
          <a:xfrm>
            <a:off x="1752600" y="4572000"/>
            <a:ext cx="1989138" cy="215900"/>
          </a:xfrm>
          <a:prstGeom prst="rect">
            <a:avLst/>
          </a:prstGeom>
          <a:noFill/>
          <a:ln w="9525">
            <a:noFill/>
            <a:miter lim="800000"/>
            <a:headEnd/>
            <a:tailEnd/>
          </a:ln>
        </p:spPr>
        <p:txBody>
          <a:bodyPr wrap="none">
            <a:spAutoFit/>
          </a:bodyPr>
          <a:lstStyle/>
          <a:p>
            <a:r>
              <a:rPr lang="en-US" sz="800">
                <a:latin typeface="Calibri" pitchFamily="34" charset="0"/>
              </a:rPr>
              <a:t>http://www.armfield.co.uk/images/H12.gif</a:t>
            </a:r>
          </a:p>
        </p:txBody>
      </p:sp>
      <p:sp>
        <p:nvSpPr>
          <p:cNvPr id="10249" name="Rectangle 13"/>
          <p:cNvSpPr>
            <a:spLocks noChangeArrowheads="1"/>
          </p:cNvSpPr>
          <p:nvPr/>
        </p:nvSpPr>
        <p:spPr bwMode="auto">
          <a:xfrm>
            <a:off x="1295400" y="4876800"/>
            <a:ext cx="3048000" cy="369888"/>
          </a:xfrm>
          <a:prstGeom prst="rect">
            <a:avLst/>
          </a:prstGeom>
          <a:noFill/>
          <a:ln w="9525">
            <a:noFill/>
            <a:miter lim="800000"/>
            <a:headEnd/>
            <a:tailEnd/>
          </a:ln>
        </p:spPr>
        <p:txBody>
          <a:bodyPr>
            <a:spAutoFit/>
          </a:bodyPr>
          <a:lstStyle/>
          <a:p>
            <a:r>
              <a:rPr lang="en-US" b="1">
                <a:latin typeface="Calibri" pitchFamily="34" charset="0"/>
              </a:rPr>
              <a:t>Mercury Water Manometer</a:t>
            </a:r>
          </a:p>
        </p:txBody>
      </p:sp>
      <p:sp>
        <p:nvSpPr>
          <p:cNvPr id="10250" name="Rectangle 14"/>
          <p:cNvSpPr>
            <a:spLocks noChangeArrowheads="1"/>
          </p:cNvSpPr>
          <p:nvPr/>
        </p:nvSpPr>
        <p:spPr bwMode="auto">
          <a:xfrm>
            <a:off x="762000" y="5334000"/>
            <a:ext cx="7543800" cy="369888"/>
          </a:xfrm>
          <a:prstGeom prst="rect">
            <a:avLst/>
          </a:prstGeom>
          <a:noFill/>
          <a:ln w="9525">
            <a:noFill/>
            <a:miter lim="800000"/>
            <a:headEnd/>
            <a:tailEnd/>
          </a:ln>
        </p:spPr>
        <p:txBody>
          <a:bodyPr>
            <a:spAutoFit/>
          </a:bodyPr>
          <a:lstStyle/>
          <a:p>
            <a:r>
              <a:rPr lang="en-US" b="1">
                <a:latin typeface="Calibri" pitchFamily="34" charset="0"/>
              </a:rPr>
              <a:t>Applications</a:t>
            </a:r>
            <a:r>
              <a:rPr lang="en-US">
                <a:latin typeface="Calibri" pitchFamily="34" charset="0"/>
              </a:rPr>
              <a:t>: air pressure, pipe pressure, etc.</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Atmosphere </a:t>
            </a:r>
            <a:endParaRPr lang="en-US" dirty="0"/>
          </a:p>
        </p:txBody>
      </p:sp>
      <p:sp>
        <p:nvSpPr>
          <p:cNvPr id="3" name="Content Placeholder 2"/>
          <p:cNvSpPr>
            <a:spLocks noGrp="1"/>
          </p:cNvSpPr>
          <p:nvPr>
            <p:ph idx="1"/>
          </p:nvPr>
        </p:nvSpPr>
        <p:spPr/>
        <p:txBody>
          <a:bodyPr/>
          <a:lstStyle/>
          <a:p>
            <a:r>
              <a:rPr lang="en-US" dirty="0" smtClean="0"/>
              <a:t>An atmosphere is a layer of gas that surrounds the world</a:t>
            </a:r>
          </a:p>
          <a:p>
            <a:r>
              <a:rPr lang="en-US" dirty="0" smtClean="0"/>
              <a:t>It is obtained by: </a:t>
            </a:r>
          </a:p>
          <a:p>
            <a:pPr lvl="1"/>
            <a:r>
              <a:rPr lang="en-US" dirty="0" smtClean="0"/>
              <a:t>Gains in volatiles through comet impacts</a:t>
            </a:r>
          </a:p>
          <a:p>
            <a:pPr lvl="1"/>
            <a:r>
              <a:rPr lang="en-US" dirty="0" smtClean="0"/>
              <a:t>Out-gassing during differentiation</a:t>
            </a:r>
          </a:p>
          <a:p>
            <a:pPr lvl="1"/>
            <a:r>
              <a:rPr lang="en-US" dirty="0" smtClean="0"/>
              <a:t>On-going out-gassing by volcanoes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685800" y="304800"/>
            <a:ext cx="7772400" cy="1143000"/>
          </a:xfrm>
        </p:spPr>
        <p:txBody>
          <a:bodyPr/>
          <a:lstStyle/>
          <a:p>
            <a:r>
              <a:rPr lang="en-US"/>
              <a:t>Keeping an Atmosphere</a:t>
            </a:r>
          </a:p>
        </p:txBody>
      </p:sp>
      <p:sp>
        <p:nvSpPr>
          <p:cNvPr id="214019" name="Rectangle 3"/>
          <p:cNvSpPr>
            <a:spLocks noGrp="1" noChangeArrowheads="1"/>
          </p:cNvSpPr>
          <p:nvPr>
            <p:ph idx="1"/>
          </p:nvPr>
        </p:nvSpPr>
        <p:spPr>
          <a:xfrm>
            <a:off x="685800" y="1676400"/>
            <a:ext cx="7772400" cy="4114800"/>
          </a:xfrm>
        </p:spPr>
        <p:txBody>
          <a:bodyPr/>
          <a:lstStyle/>
          <a:p>
            <a:pPr marL="533400" indent="-533400"/>
            <a:r>
              <a:rPr lang="en-US" sz="2800">
                <a:latin typeface="Arial" charset="0"/>
              </a:rPr>
              <a:t>Atmosphere is </a:t>
            </a:r>
            <a:r>
              <a:rPr lang="en-US" sz="2800" i="1">
                <a:latin typeface="Arial" charset="0"/>
              </a:rPr>
              <a:t>kept</a:t>
            </a:r>
            <a:r>
              <a:rPr lang="en-US" sz="2800">
                <a:latin typeface="Arial" charset="0"/>
              </a:rPr>
              <a:t> by the world’s gravity</a:t>
            </a:r>
          </a:p>
          <a:p>
            <a:pPr marL="914400" lvl="1" indent="-457200"/>
            <a:r>
              <a:rPr lang="en-US" sz="2400" b="1">
                <a:latin typeface="Arial" charset="0"/>
              </a:rPr>
              <a:t>Low mass (small) worlds= low gravity </a:t>
            </a:r>
          </a:p>
          <a:p>
            <a:pPr marL="914400" lvl="1" indent="-457200">
              <a:buFontTx/>
              <a:buNone/>
            </a:pPr>
            <a:r>
              <a:rPr lang="en-US" sz="2400" b="1">
                <a:latin typeface="Arial" charset="0"/>
              </a:rPr>
              <a:t>                                                 =almost no atm.</a:t>
            </a:r>
          </a:p>
          <a:p>
            <a:pPr marL="914400" lvl="1" indent="-457200"/>
            <a:r>
              <a:rPr lang="en-US" sz="2400" b="1">
                <a:latin typeface="Arial" charset="0"/>
              </a:rPr>
              <a:t>High mass(large) worlds = high gravity   </a:t>
            </a:r>
          </a:p>
          <a:p>
            <a:pPr marL="914400" lvl="1" indent="-457200">
              <a:buFontTx/>
              <a:buNone/>
            </a:pPr>
            <a:r>
              <a:rPr lang="en-US" sz="2400" b="1">
                <a:latin typeface="Arial" charset="0"/>
              </a:rPr>
              <a:t>                                                 = thick atm.</a:t>
            </a:r>
          </a:p>
          <a:p>
            <a:pPr marL="533400" indent="-533400"/>
            <a:endParaRPr lang="en-US" sz="2800" b="1">
              <a:latin typeface="Arial" charset="0"/>
            </a:endParaRPr>
          </a:p>
          <a:p>
            <a:pPr marL="533400" indent="-533400"/>
            <a:r>
              <a:rPr lang="en-US" sz="2800">
                <a:latin typeface="Arial" charset="0"/>
              </a:rPr>
              <a:t>Gravity and pressure</a:t>
            </a:r>
          </a:p>
          <a:p>
            <a:pPr marL="914400" lvl="1" indent="-457200"/>
            <a:r>
              <a:rPr lang="en-US" sz="2400" b="1">
                <a:latin typeface="Arial" charset="0"/>
              </a:rPr>
              <a:t>Air pressure depends on how much gas is there ie. The atmospheric thickness.</a:t>
            </a:r>
            <a:endParaRPr lang="en-US" sz="2400" b="1"/>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cstate="print"/>
          <a:srcRect/>
          <a:stretch>
            <a:fillRect/>
          </a:stretch>
        </p:blipFill>
        <p:spPr bwMode="auto">
          <a:xfrm>
            <a:off x="0" y="1746250"/>
            <a:ext cx="9144000" cy="5187950"/>
          </a:xfrm>
          <a:prstGeom prst="rect">
            <a:avLst/>
          </a:prstGeom>
          <a:noFill/>
        </p:spPr>
      </p:pic>
      <p:sp>
        <p:nvSpPr>
          <p:cNvPr id="98307" name="Rectangle 3"/>
          <p:cNvSpPr>
            <a:spLocks noChangeArrowheads="1"/>
          </p:cNvSpPr>
          <p:nvPr/>
        </p:nvSpPr>
        <p:spPr bwMode="auto">
          <a:xfrm>
            <a:off x="685800" y="304800"/>
            <a:ext cx="7702550" cy="641350"/>
          </a:xfrm>
          <a:prstGeom prst="rect">
            <a:avLst/>
          </a:prstGeom>
          <a:noFill/>
          <a:ln w="9525">
            <a:noFill/>
            <a:miter lim="800000"/>
            <a:headEnd/>
            <a:tailEnd/>
          </a:ln>
          <a:effectLst/>
        </p:spPr>
        <p:txBody>
          <a:bodyPr wrap="none">
            <a:spAutoFit/>
          </a:bodyPr>
          <a:lstStyle/>
          <a:p>
            <a:r>
              <a:rPr lang="en-US" sz="3600" dirty="0">
                <a:solidFill>
                  <a:schemeClr val="tx2"/>
                </a:solidFill>
              </a:rPr>
              <a:t>Gravity and Atmospheric Pressure</a:t>
            </a:r>
          </a:p>
        </p:txBody>
      </p:sp>
      <p:sp>
        <p:nvSpPr>
          <p:cNvPr id="98309" name="Rectangle 5"/>
          <p:cNvSpPr>
            <a:spLocks noGrp="1" noChangeArrowheads="1"/>
          </p:cNvSpPr>
          <p:nvPr>
            <p:ph idx="1"/>
          </p:nvPr>
        </p:nvSpPr>
        <p:spPr>
          <a:xfrm>
            <a:off x="0" y="990600"/>
            <a:ext cx="9144000" cy="685800"/>
          </a:xfrm>
        </p:spPr>
        <p:txBody>
          <a:bodyPr>
            <a:normAutofit fontScale="92500" lnSpcReduction="20000"/>
          </a:bodyPr>
          <a:lstStyle/>
          <a:p>
            <a:pPr>
              <a:lnSpc>
                <a:spcPct val="90000"/>
              </a:lnSpc>
            </a:pPr>
            <a:r>
              <a:rPr lang="en-US" sz="2800"/>
              <a:t>The stronger the gravity, the more gas is held by the world and the greater the weight of atm. on a point</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685800" y="381000"/>
            <a:ext cx="7772400" cy="1143000"/>
          </a:xfrm>
        </p:spPr>
        <p:txBody>
          <a:bodyPr/>
          <a:lstStyle/>
          <a:p>
            <a:r>
              <a:rPr lang="en-US">
                <a:solidFill>
                  <a:schemeClr val="tx1"/>
                </a:solidFill>
              </a:rPr>
              <a:t>Earth’s Atmosphere</a:t>
            </a:r>
            <a:endParaRPr lang="en-US">
              <a:solidFill>
                <a:schemeClr val="accent2"/>
              </a:solidFill>
            </a:endParaRPr>
          </a:p>
        </p:txBody>
      </p:sp>
      <p:sp>
        <p:nvSpPr>
          <p:cNvPr id="192515" name="Rectangle 3"/>
          <p:cNvSpPr>
            <a:spLocks noGrp="1" noChangeArrowheads="1"/>
          </p:cNvSpPr>
          <p:nvPr>
            <p:ph idx="1"/>
          </p:nvPr>
        </p:nvSpPr>
        <p:spPr>
          <a:xfrm>
            <a:off x="5257800" y="1600200"/>
            <a:ext cx="3581400" cy="4648200"/>
          </a:xfrm>
        </p:spPr>
        <p:txBody>
          <a:bodyPr/>
          <a:lstStyle/>
          <a:p>
            <a:pPr>
              <a:lnSpc>
                <a:spcPct val="90000"/>
              </a:lnSpc>
            </a:pPr>
            <a:r>
              <a:rPr lang="en-US"/>
              <a:t>About 10 km thick</a:t>
            </a:r>
          </a:p>
          <a:p>
            <a:pPr>
              <a:lnSpc>
                <a:spcPct val="90000"/>
              </a:lnSpc>
            </a:pPr>
            <a:endParaRPr lang="en-US"/>
          </a:p>
          <a:p>
            <a:pPr>
              <a:lnSpc>
                <a:spcPct val="90000"/>
              </a:lnSpc>
            </a:pPr>
            <a:r>
              <a:rPr lang="en-US"/>
              <a:t>Consists mostly of molecular nitrogen (N</a:t>
            </a:r>
            <a:r>
              <a:rPr lang="en-US" baseline="-25000"/>
              <a:t>2</a:t>
            </a:r>
            <a:r>
              <a:rPr lang="en-US"/>
              <a:t>) and oxygen (O</a:t>
            </a:r>
            <a:r>
              <a:rPr lang="en-US" baseline="-25000"/>
              <a:t>2</a:t>
            </a:r>
            <a:r>
              <a:rPr lang="en-US"/>
              <a:t>)</a:t>
            </a:r>
          </a:p>
        </p:txBody>
      </p:sp>
      <p:pic>
        <p:nvPicPr>
          <p:cNvPr id="192516" name="Picture 4"/>
          <p:cNvPicPr>
            <a:picLocks noChangeAspect="1" noChangeArrowheads="1"/>
          </p:cNvPicPr>
          <p:nvPr/>
        </p:nvPicPr>
        <p:blipFill>
          <a:blip r:embed="rId2" cstate="print"/>
          <a:srcRect t="3020" r="3160" b="14729"/>
          <a:stretch>
            <a:fillRect/>
          </a:stretch>
        </p:blipFill>
        <p:spPr bwMode="auto">
          <a:xfrm>
            <a:off x="152400" y="1460500"/>
            <a:ext cx="5029200" cy="4864100"/>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685800" y="381000"/>
            <a:ext cx="7772400" cy="1143000"/>
          </a:xfrm>
        </p:spPr>
        <p:txBody>
          <a:bodyPr/>
          <a:lstStyle/>
          <a:p>
            <a:r>
              <a:rPr lang="en-US">
                <a:solidFill>
                  <a:schemeClr val="tx1"/>
                </a:solidFill>
              </a:rPr>
              <a:t>Atmospheric Pressure</a:t>
            </a:r>
            <a:endParaRPr lang="en-US">
              <a:solidFill>
                <a:schemeClr val="accent2"/>
              </a:solidFill>
            </a:endParaRPr>
          </a:p>
        </p:txBody>
      </p:sp>
      <p:pic>
        <p:nvPicPr>
          <p:cNvPr id="193539" name="Picture 3"/>
          <p:cNvPicPr>
            <a:picLocks noChangeAspect="1" noChangeArrowheads="1"/>
          </p:cNvPicPr>
          <p:nvPr/>
        </p:nvPicPr>
        <p:blipFill>
          <a:blip r:embed="rId2" cstate="print"/>
          <a:srcRect r="39700" b="26564"/>
          <a:stretch>
            <a:fillRect/>
          </a:stretch>
        </p:blipFill>
        <p:spPr bwMode="auto">
          <a:xfrm>
            <a:off x="685800" y="2298700"/>
            <a:ext cx="1784350" cy="1435100"/>
          </a:xfrm>
          <a:prstGeom prst="rect">
            <a:avLst/>
          </a:prstGeom>
          <a:noFill/>
        </p:spPr>
      </p:pic>
      <p:pic>
        <p:nvPicPr>
          <p:cNvPr id="193540" name="Picture 4"/>
          <p:cNvPicPr>
            <a:picLocks noChangeAspect="1" noChangeArrowheads="1"/>
          </p:cNvPicPr>
          <p:nvPr/>
        </p:nvPicPr>
        <p:blipFill>
          <a:blip r:embed="rId3" cstate="print"/>
          <a:srcRect r="11574" b="19179"/>
          <a:stretch>
            <a:fillRect/>
          </a:stretch>
        </p:blipFill>
        <p:spPr bwMode="auto">
          <a:xfrm>
            <a:off x="3006725" y="2038350"/>
            <a:ext cx="2632075" cy="2000250"/>
          </a:xfrm>
          <a:prstGeom prst="rect">
            <a:avLst/>
          </a:prstGeom>
          <a:noFill/>
        </p:spPr>
      </p:pic>
      <p:pic>
        <p:nvPicPr>
          <p:cNvPr id="193541" name="Picture 5"/>
          <p:cNvPicPr>
            <a:picLocks noChangeAspect="1" noChangeArrowheads="1"/>
          </p:cNvPicPr>
          <p:nvPr/>
        </p:nvPicPr>
        <p:blipFill>
          <a:blip r:embed="rId4" cstate="print"/>
          <a:srcRect r="21814" b="16823"/>
          <a:stretch>
            <a:fillRect/>
          </a:stretch>
        </p:blipFill>
        <p:spPr bwMode="auto">
          <a:xfrm>
            <a:off x="6130925" y="1676400"/>
            <a:ext cx="2327275" cy="2676525"/>
          </a:xfrm>
          <a:prstGeom prst="rect">
            <a:avLst/>
          </a:prstGeom>
          <a:noFill/>
        </p:spPr>
      </p:pic>
      <p:sp>
        <p:nvSpPr>
          <p:cNvPr id="193542" name="Text Box 6"/>
          <p:cNvSpPr txBox="1">
            <a:spLocks noChangeArrowheads="1"/>
          </p:cNvSpPr>
          <p:nvPr/>
        </p:nvSpPr>
        <p:spPr bwMode="auto">
          <a:xfrm>
            <a:off x="685800" y="4467225"/>
            <a:ext cx="2286000" cy="1552575"/>
          </a:xfrm>
          <a:prstGeom prst="rect">
            <a:avLst/>
          </a:prstGeom>
          <a:noFill/>
          <a:ln w="9525">
            <a:noFill/>
            <a:miter lim="800000"/>
            <a:headEnd/>
            <a:tailEnd/>
          </a:ln>
          <a:effectLst/>
        </p:spPr>
        <p:txBody>
          <a:bodyPr>
            <a:spAutoFit/>
          </a:bodyPr>
          <a:lstStyle/>
          <a:p>
            <a:pPr eaLnBrk="1" hangingPunct="1"/>
            <a:r>
              <a:rPr lang="en-US" sz="2400" b="0">
                <a:effectLst>
                  <a:outerShdw blurRad="38100" dist="38100" dir="2700000" algn="tl">
                    <a:srgbClr val="C0C0C0"/>
                  </a:outerShdw>
                </a:effectLst>
                <a:latin typeface="Times New Roman" pitchFamily="18" charset="0"/>
              </a:rPr>
              <a:t>Gas pressure depends on both density and temperature.</a:t>
            </a:r>
          </a:p>
        </p:txBody>
      </p:sp>
      <p:sp>
        <p:nvSpPr>
          <p:cNvPr id="193543" name="Text Box 7"/>
          <p:cNvSpPr txBox="1">
            <a:spLocks noChangeArrowheads="1"/>
          </p:cNvSpPr>
          <p:nvPr/>
        </p:nvSpPr>
        <p:spPr bwMode="auto">
          <a:xfrm>
            <a:off x="3276600" y="4467225"/>
            <a:ext cx="2286000" cy="1917700"/>
          </a:xfrm>
          <a:prstGeom prst="rect">
            <a:avLst/>
          </a:prstGeom>
          <a:noFill/>
          <a:ln w="9525">
            <a:noFill/>
            <a:miter lim="800000"/>
            <a:headEnd/>
            <a:tailEnd/>
          </a:ln>
          <a:effectLst/>
        </p:spPr>
        <p:txBody>
          <a:bodyPr>
            <a:spAutoFit/>
          </a:bodyPr>
          <a:lstStyle/>
          <a:p>
            <a:pPr eaLnBrk="1" hangingPunct="1"/>
            <a:r>
              <a:rPr lang="en-US" sz="2400" b="0">
                <a:effectLst>
                  <a:outerShdw blurRad="38100" dist="38100" dir="2700000" algn="tl">
                    <a:srgbClr val="C0C0C0"/>
                  </a:outerShdw>
                </a:effectLst>
                <a:latin typeface="Times New Roman" pitchFamily="18" charset="0"/>
              </a:rPr>
              <a:t>Adding air molecules increases the pressure in a balloon.</a:t>
            </a:r>
          </a:p>
        </p:txBody>
      </p:sp>
      <p:sp>
        <p:nvSpPr>
          <p:cNvPr id="193544" name="Text Box 8"/>
          <p:cNvSpPr txBox="1">
            <a:spLocks noChangeArrowheads="1"/>
          </p:cNvSpPr>
          <p:nvPr/>
        </p:nvSpPr>
        <p:spPr bwMode="auto">
          <a:xfrm>
            <a:off x="6248400" y="4467225"/>
            <a:ext cx="2286000" cy="1187450"/>
          </a:xfrm>
          <a:prstGeom prst="rect">
            <a:avLst/>
          </a:prstGeom>
          <a:noFill/>
          <a:ln w="9525">
            <a:noFill/>
            <a:miter lim="800000"/>
            <a:headEnd/>
            <a:tailEnd/>
          </a:ln>
          <a:effectLst/>
        </p:spPr>
        <p:txBody>
          <a:bodyPr>
            <a:spAutoFit/>
          </a:bodyPr>
          <a:lstStyle/>
          <a:p>
            <a:pPr eaLnBrk="1" hangingPunct="1"/>
            <a:r>
              <a:rPr lang="en-US" sz="2400" b="0">
                <a:effectLst>
                  <a:outerShdw blurRad="38100" dist="38100" dir="2700000" algn="tl">
                    <a:srgbClr val="C0C0C0"/>
                  </a:outerShdw>
                </a:effectLst>
                <a:latin typeface="Times New Roman" pitchFamily="18" charset="0"/>
              </a:rPr>
              <a:t>Heating the air also increases the pressure.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685800" y="381000"/>
            <a:ext cx="7772400" cy="1143000"/>
          </a:xfrm>
        </p:spPr>
        <p:txBody>
          <a:bodyPr>
            <a:normAutofit fontScale="90000"/>
          </a:bodyPr>
          <a:lstStyle/>
          <a:p>
            <a:r>
              <a:rPr lang="en-US" dirty="0"/>
              <a:t>What do atmospheric properties vary with altitude?</a:t>
            </a:r>
          </a:p>
        </p:txBody>
      </p:sp>
      <p:pic>
        <p:nvPicPr>
          <p:cNvPr id="198659" name="Picture 3"/>
          <p:cNvPicPr>
            <a:picLocks noChangeAspect="1" noChangeArrowheads="1"/>
          </p:cNvPicPr>
          <p:nvPr/>
        </p:nvPicPr>
        <p:blipFill>
          <a:blip r:embed="rId2" cstate="print"/>
          <a:srcRect b="10529"/>
          <a:stretch>
            <a:fillRect/>
          </a:stretch>
        </p:blipFill>
        <p:spPr bwMode="auto">
          <a:xfrm>
            <a:off x="2689225" y="1752600"/>
            <a:ext cx="3406775" cy="4492625"/>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685800" y="381000"/>
            <a:ext cx="7772400" cy="1143000"/>
          </a:xfrm>
        </p:spPr>
        <p:txBody>
          <a:bodyPr/>
          <a:lstStyle/>
          <a:p>
            <a:r>
              <a:rPr lang="en-US">
                <a:solidFill>
                  <a:schemeClr val="tx1"/>
                </a:solidFill>
              </a:rPr>
              <a:t>Light’s Effects on Atmosphere</a:t>
            </a:r>
            <a:endParaRPr lang="en-US">
              <a:solidFill>
                <a:schemeClr val="accent2"/>
              </a:solidFill>
            </a:endParaRPr>
          </a:p>
        </p:txBody>
      </p:sp>
      <p:sp>
        <p:nvSpPr>
          <p:cNvPr id="199683" name="Rectangle 3"/>
          <p:cNvSpPr>
            <a:spLocks noGrp="1" noChangeArrowheads="1"/>
          </p:cNvSpPr>
          <p:nvPr>
            <p:ph idx="1"/>
          </p:nvPr>
        </p:nvSpPr>
        <p:spPr>
          <a:xfrm>
            <a:off x="4572000" y="1524000"/>
            <a:ext cx="4343400" cy="4648200"/>
          </a:xfrm>
        </p:spPr>
        <p:txBody>
          <a:bodyPr/>
          <a:lstStyle/>
          <a:p>
            <a:pPr>
              <a:lnSpc>
                <a:spcPct val="90000"/>
              </a:lnSpc>
            </a:pPr>
            <a:r>
              <a:rPr lang="en-US" b="1"/>
              <a:t>Ionization: </a:t>
            </a:r>
            <a:r>
              <a:rPr lang="en-US"/>
              <a:t> Removal of an electron</a:t>
            </a:r>
          </a:p>
          <a:p>
            <a:pPr>
              <a:lnSpc>
                <a:spcPct val="90000"/>
              </a:lnSpc>
            </a:pPr>
            <a:r>
              <a:rPr lang="en-US" b="1"/>
              <a:t>Dissociation: </a:t>
            </a:r>
            <a:r>
              <a:rPr lang="en-US"/>
              <a:t> Destruction of a molecule </a:t>
            </a:r>
          </a:p>
          <a:p>
            <a:pPr>
              <a:lnSpc>
                <a:spcPct val="90000"/>
              </a:lnSpc>
            </a:pPr>
            <a:r>
              <a:rPr lang="en-US" b="1"/>
              <a:t>Scattering: </a:t>
            </a:r>
            <a:r>
              <a:rPr lang="en-US"/>
              <a:t>Change in photon’s direction</a:t>
            </a:r>
          </a:p>
          <a:p>
            <a:pPr>
              <a:lnSpc>
                <a:spcPct val="90000"/>
              </a:lnSpc>
            </a:pPr>
            <a:r>
              <a:rPr lang="en-US" b="1"/>
              <a:t>Absorption: </a:t>
            </a:r>
            <a:r>
              <a:rPr lang="en-US"/>
              <a:t>Photon’s energy is absorbed</a:t>
            </a:r>
          </a:p>
        </p:txBody>
      </p:sp>
      <p:pic>
        <p:nvPicPr>
          <p:cNvPr id="199684" name="Picture 4"/>
          <p:cNvPicPr>
            <a:picLocks noChangeAspect="1" noChangeArrowheads="1"/>
          </p:cNvPicPr>
          <p:nvPr/>
        </p:nvPicPr>
        <p:blipFill>
          <a:blip r:embed="rId2" cstate="print"/>
          <a:srcRect b="11826"/>
          <a:stretch>
            <a:fillRect/>
          </a:stretch>
        </p:blipFill>
        <p:spPr bwMode="auto">
          <a:xfrm>
            <a:off x="379413" y="1447800"/>
            <a:ext cx="3963987" cy="5029200"/>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2" cstate="print"/>
          <a:srcRect/>
          <a:stretch>
            <a:fillRect/>
          </a:stretch>
        </p:blipFill>
        <p:spPr bwMode="auto">
          <a:xfrm>
            <a:off x="2749649" y="685800"/>
            <a:ext cx="6241951" cy="5929313"/>
          </a:xfrm>
          <a:prstGeom prst="rect">
            <a:avLst/>
          </a:prstGeom>
          <a:noFill/>
        </p:spPr>
      </p:pic>
      <p:sp>
        <p:nvSpPr>
          <p:cNvPr id="100355" name="Rectangle 3"/>
          <p:cNvSpPr>
            <a:spLocks noChangeArrowheads="1"/>
          </p:cNvSpPr>
          <p:nvPr/>
        </p:nvSpPr>
        <p:spPr bwMode="auto">
          <a:xfrm>
            <a:off x="76200" y="1718370"/>
            <a:ext cx="2743200" cy="3539430"/>
          </a:xfrm>
          <a:prstGeom prst="rect">
            <a:avLst/>
          </a:prstGeom>
          <a:noFill/>
          <a:ln w="9525">
            <a:noFill/>
            <a:miter lim="800000"/>
            <a:headEnd/>
            <a:tailEnd/>
          </a:ln>
          <a:effectLst/>
        </p:spPr>
        <p:txBody>
          <a:bodyPr wrap="square">
            <a:spAutoFit/>
          </a:bodyPr>
          <a:lstStyle/>
          <a:p>
            <a:r>
              <a:rPr lang="en-US" sz="2800" dirty="0">
                <a:solidFill>
                  <a:schemeClr val="tx2"/>
                </a:solidFill>
              </a:rPr>
              <a:t>Temperatures and composition  change</a:t>
            </a:r>
          </a:p>
          <a:p>
            <a:r>
              <a:rPr lang="en-US" sz="2800" dirty="0">
                <a:solidFill>
                  <a:schemeClr val="tx2"/>
                </a:solidFill>
              </a:rPr>
              <a:t>with </a:t>
            </a:r>
          </a:p>
          <a:p>
            <a:r>
              <a:rPr lang="en-US" sz="2800" dirty="0">
                <a:solidFill>
                  <a:schemeClr val="tx2"/>
                </a:solidFill>
              </a:rPr>
              <a:t>Height </a:t>
            </a:r>
          </a:p>
          <a:p>
            <a:r>
              <a:rPr lang="en-US" sz="2800" dirty="0">
                <a:solidFill>
                  <a:schemeClr val="tx2"/>
                </a:solidFill>
              </a:rPr>
              <a:t>giving structure </a:t>
            </a:r>
          </a:p>
          <a:p>
            <a:r>
              <a:rPr lang="en-US" sz="2800" dirty="0">
                <a:solidFill>
                  <a:schemeClr val="tx2"/>
                </a:solidFill>
              </a:rPr>
              <a:t>to an atmosphere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914400"/>
            <a:ext cx="3962400" cy="5334000"/>
          </a:xfrm>
        </p:spPr>
        <p:txBody>
          <a:bodyPr>
            <a:normAutofit fontScale="92500"/>
          </a:bodyPr>
          <a:lstStyle/>
          <a:p>
            <a:r>
              <a:rPr lang="en-AU" sz="2400" dirty="0" smtClean="0">
                <a:latin typeface="Arial Unicode MS" pitchFamily="34" charset="-128"/>
              </a:rPr>
              <a:t>This outline of chart shows the arrangement of the various lines and/or coordinates:</a:t>
            </a:r>
          </a:p>
          <a:p>
            <a:pPr marL="914400" lvl="1" indent="-457200">
              <a:buFont typeface="Arial" pitchFamily="34" charset="0"/>
              <a:buAutoNum type="arabicPeriod"/>
            </a:pPr>
            <a:r>
              <a:rPr lang="en-AU" dirty="0" smtClean="0">
                <a:latin typeface="Arial Unicode MS" pitchFamily="34" charset="-128"/>
              </a:rPr>
              <a:t>saturation temperature</a:t>
            </a:r>
          </a:p>
          <a:p>
            <a:pPr marL="914400" lvl="1" indent="-457200">
              <a:buFont typeface="Arial" pitchFamily="34" charset="0"/>
              <a:buAutoNum type="arabicPeriod"/>
            </a:pPr>
            <a:r>
              <a:rPr lang="en-AU" dirty="0" smtClean="0">
                <a:latin typeface="Arial Unicode MS" pitchFamily="34" charset="-128"/>
              </a:rPr>
              <a:t>dewpoint temperature</a:t>
            </a:r>
          </a:p>
          <a:p>
            <a:pPr marL="914400" lvl="1" indent="-457200">
              <a:buFont typeface="Arial" pitchFamily="34" charset="0"/>
              <a:buAutoNum type="arabicPeriod"/>
            </a:pPr>
            <a:r>
              <a:rPr lang="en-AU" dirty="0" smtClean="0">
                <a:latin typeface="Arial Unicode MS" pitchFamily="34" charset="-128"/>
              </a:rPr>
              <a:t>enthalpy</a:t>
            </a:r>
          </a:p>
          <a:p>
            <a:pPr marL="914400" lvl="1" indent="-457200">
              <a:buFont typeface="Arial" pitchFamily="34" charset="0"/>
              <a:buAutoNum type="arabicPeriod"/>
            </a:pPr>
            <a:r>
              <a:rPr lang="en-AU" dirty="0" smtClean="0">
                <a:latin typeface="Arial Unicode MS" pitchFamily="34" charset="-128"/>
              </a:rPr>
              <a:t>relative humidity</a:t>
            </a:r>
          </a:p>
          <a:p>
            <a:pPr marL="914400" lvl="1" indent="-457200">
              <a:buFont typeface="Arial" pitchFamily="34" charset="0"/>
              <a:buAutoNum type="arabicPeriod"/>
            </a:pPr>
            <a:r>
              <a:rPr lang="en-AU" dirty="0" smtClean="0">
                <a:latin typeface="Arial Unicode MS" pitchFamily="34" charset="-128"/>
              </a:rPr>
              <a:t>humidity ratio (moisture content)</a:t>
            </a:r>
          </a:p>
          <a:p>
            <a:pPr marL="914400" lvl="1" indent="-457200">
              <a:buFont typeface="Arial" pitchFamily="34" charset="0"/>
              <a:buAutoNum type="arabicPeriod"/>
            </a:pPr>
            <a:r>
              <a:rPr lang="en-AU" dirty="0" smtClean="0">
                <a:latin typeface="Arial Unicode MS" pitchFamily="34" charset="-128"/>
              </a:rPr>
              <a:t>wet bulb temperature</a:t>
            </a:r>
          </a:p>
          <a:p>
            <a:pPr marL="914400" lvl="1" indent="-457200">
              <a:buFont typeface="Arial" pitchFamily="34" charset="0"/>
              <a:buAutoNum type="arabicPeriod"/>
            </a:pPr>
            <a:r>
              <a:rPr lang="en-AU" dirty="0" smtClean="0">
                <a:latin typeface="Arial Unicode MS" pitchFamily="34" charset="-128"/>
              </a:rPr>
              <a:t>volume of mixture</a:t>
            </a:r>
          </a:p>
          <a:p>
            <a:pPr marL="914400" lvl="1" indent="-457200">
              <a:buFont typeface="Arial" pitchFamily="34" charset="0"/>
              <a:buAutoNum type="arabicPeriod"/>
            </a:pPr>
            <a:r>
              <a:rPr lang="en-AU" dirty="0" smtClean="0">
                <a:latin typeface="Arial Unicode MS" pitchFamily="34" charset="-128"/>
              </a:rPr>
              <a:t>dry bulb temperature.</a:t>
            </a:r>
          </a:p>
          <a:p>
            <a:endParaRPr lang="en-US" dirty="0"/>
          </a:p>
        </p:txBody>
      </p:sp>
      <p:pic>
        <p:nvPicPr>
          <p:cNvPr id="7" name="Picture 5" descr="skeleton chart"/>
          <p:cNvPicPr>
            <a:picLocks noGrp="1" noChangeAspect="1" noChangeArrowheads="1"/>
          </p:cNvPicPr>
          <p:nvPr>
            <p:ph sz="half" idx="2"/>
          </p:nvPr>
        </p:nvPicPr>
        <p:blipFill>
          <a:blip r:embed="rId2" cstate="print"/>
          <a:srcRect l="-244" t="-195" r="-244" b="-195"/>
          <a:stretch>
            <a:fillRect/>
          </a:stretch>
        </p:blipFill>
        <p:spPr bwMode="auto">
          <a:xfrm>
            <a:off x="4113472" y="1066800"/>
            <a:ext cx="5030528" cy="3144019"/>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685800" y="381000"/>
            <a:ext cx="7772400" cy="1143000"/>
          </a:xfrm>
        </p:spPr>
        <p:txBody>
          <a:bodyPr/>
          <a:lstStyle/>
          <a:p>
            <a:r>
              <a:rPr lang="en-US">
                <a:solidFill>
                  <a:schemeClr val="tx1"/>
                </a:solidFill>
              </a:rPr>
              <a:t>Earth’s Atmospheric Structure</a:t>
            </a:r>
            <a:endParaRPr lang="en-US">
              <a:solidFill>
                <a:schemeClr val="accent2"/>
              </a:solidFill>
            </a:endParaRPr>
          </a:p>
        </p:txBody>
      </p:sp>
      <p:sp>
        <p:nvSpPr>
          <p:cNvPr id="194563" name="Rectangle 3"/>
          <p:cNvSpPr>
            <a:spLocks noGrp="1" noChangeArrowheads="1"/>
          </p:cNvSpPr>
          <p:nvPr>
            <p:ph idx="1"/>
          </p:nvPr>
        </p:nvSpPr>
        <p:spPr>
          <a:xfrm>
            <a:off x="4572000" y="1524000"/>
            <a:ext cx="3962400" cy="4648200"/>
          </a:xfrm>
        </p:spPr>
        <p:txBody>
          <a:bodyPr/>
          <a:lstStyle/>
          <a:p>
            <a:pPr>
              <a:lnSpc>
                <a:spcPct val="90000"/>
              </a:lnSpc>
            </a:pPr>
            <a:r>
              <a:rPr lang="en-US" sz="2800" b="1"/>
              <a:t>Troposphere:</a:t>
            </a:r>
            <a:r>
              <a:rPr lang="en-US" sz="2800"/>
              <a:t> lowest layer of Earth’s atmosphere</a:t>
            </a:r>
          </a:p>
          <a:p>
            <a:pPr>
              <a:lnSpc>
                <a:spcPct val="90000"/>
              </a:lnSpc>
            </a:pPr>
            <a:endParaRPr lang="en-US" sz="2800"/>
          </a:p>
          <a:p>
            <a:pPr>
              <a:lnSpc>
                <a:spcPct val="90000"/>
              </a:lnSpc>
            </a:pPr>
            <a:r>
              <a:rPr lang="en-US" sz="2800"/>
              <a:t>Temperature drops with altitude</a:t>
            </a:r>
          </a:p>
          <a:p>
            <a:pPr>
              <a:lnSpc>
                <a:spcPct val="90000"/>
              </a:lnSpc>
            </a:pPr>
            <a:endParaRPr lang="en-US" sz="2800"/>
          </a:p>
          <a:p>
            <a:pPr>
              <a:lnSpc>
                <a:spcPct val="90000"/>
              </a:lnSpc>
            </a:pPr>
            <a:r>
              <a:rPr lang="en-US" sz="2800"/>
              <a:t>Warmed by infrared light from surface and convection</a:t>
            </a:r>
          </a:p>
        </p:txBody>
      </p:sp>
      <p:pic>
        <p:nvPicPr>
          <p:cNvPr id="194564" name="Picture 4"/>
          <p:cNvPicPr>
            <a:picLocks noChangeAspect="1" noChangeArrowheads="1"/>
          </p:cNvPicPr>
          <p:nvPr/>
        </p:nvPicPr>
        <p:blipFill>
          <a:blip r:embed="rId2" cstate="print"/>
          <a:srcRect t="1315" b="10529"/>
          <a:stretch>
            <a:fillRect/>
          </a:stretch>
        </p:blipFill>
        <p:spPr bwMode="auto">
          <a:xfrm>
            <a:off x="228600" y="1219200"/>
            <a:ext cx="4105275" cy="5334000"/>
          </a:xfrm>
          <a:prstGeom prst="rect">
            <a:avLst/>
          </a:prstGeom>
          <a:noFill/>
        </p:spPr>
      </p:pic>
      <p:sp>
        <p:nvSpPr>
          <p:cNvPr id="194565" name="Rectangle 5"/>
          <p:cNvSpPr>
            <a:spLocks noChangeArrowheads="1"/>
          </p:cNvSpPr>
          <p:nvPr/>
        </p:nvSpPr>
        <p:spPr bwMode="auto">
          <a:xfrm>
            <a:off x="381000" y="5715000"/>
            <a:ext cx="4038600" cy="381000"/>
          </a:xfrm>
          <a:prstGeom prst="rect">
            <a:avLst/>
          </a:prstGeom>
          <a:noFill/>
          <a:ln w="38100">
            <a:solidFill>
              <a:schemeClr val="accent2"/>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685800" y="381000"/>
            <a:ext cx="7772400" cy="1143000"/>
          </a:xfrm>
        </p:spPr>
        <p:txBody>
          <a:bodyPr/>
          <a:lstStyle/>
          <a:p>
            <a:r>
              <a:rPr lang="en-US">
                <a:solidFill>
                  <a:schemeClr val="tx1"/>
                </a:solidFill>
              </a:rPr>
              <a:t>Earth’s Atmospheric Structure</a:t>
            </a:r>
            <a:endParaRPr lang="en-US">
              <a:solidFill>
                <a:schemeClr val="accent2"/>
              </a:solidFill>
            </a:endParaRPr>
          </a:p>
        </p:txBody>
      </p:sp>
      <p:sp>
        <p:nvSpPr>
          <p:cNvPr id="195587" name="Rectangle 3"/>
          <p:cNvSpPr>
            <a:spLocks noGrp="1" noChangeArrowheads="1"/>
          </p:cNvSpPr>
          <p:nvPr>
            <p:ph idx="1"/>
          </p:nvPr>
        </p:nvSpPr>
        <p:spPr>
          <a:xfrm>
            <a:off x="4572000" y="1524000"/>
            <a:ext cx="3962400" cy="4648200"/>
          </a:xfrm>
        </p:spPr>
        <p:txBody>
          <a:bodyPr/>
          <a:lstStyle/>
          <a:p>
            <a:pPr>
              <a:lnSpc>
                <a:spcPct val="90000"/>
              </a:lnSpc>
            </a:pPr>
            <a:r>
              <a:rPr lang="en-US" sz="2800" b="1"/>
              <a:t>Stratosphere:</a:t>
            </a:r>
            <a:r>
              <a:rPr lang="en-US" sz="2800"/>
              <a:t> Layer above the troposphere</a:t>
            </a:r>
          </a:p>
          <a:p>
            <a:pPr>
              <a:lnSpc>
                <a:spcPct val="90000"/>
              </a:lnSpc>
            </a:pPr>
            <a:endParaRPr lang="en-US" sz="2800"/>
          </a:p>
          <a:p>
            <a:pPr>
              <a:lnSpc>
                <a:spcPct val="90000"/>
              </a:lnSpc>
            </a:pPr>
            <a:r>
              <a:rPr lang="en-US" sz="2800"/>
              <a:t>Temperature rises with altitude in lower part, drops with altitude in upper part</a:t>
            </a:r>
          </a:p>
          <a:p>
            <a:pPr>
              <a:lnSpc>
                <a:spcPct val="90000"/>
              </a:lnSpc>
            </a:pPr>
            <a:endParaRPr lang="en-US" sz="2800"/>
          </a:p>
          <a:p>
            <a:pPr>
              <a:lnSpc>
                <a:spcPct val="90000"/>
              </a:lnSpc>
            </a:pPr>
            <a:r>
              <a:rPr lang="en-US" sz="2800"/>
              <a:t>Warmed by absorption of ultraviolet sunlight</a:t>
            </a:r>
            <a:endParaRPr lang="en-US" sz="2400"/>
          </a:p>
        </p:txBody>
      </p:sp>
      <p:pic>
        <p:nvPicPr>
          <p:cNvPr id="195588" name="Picture 4"/>
          <p:cNvPicPr>
            <a:picLocks noChangeAspect="1" noChangeArrowheads="1"/>
          </p:cNvPicPr>
          <p:nvPr/>
        </p:nvPicPr>
        <p:blipFill>
          <a:blip r:embed="rId2" cstate="print"/>
          <a:srcRect t="1315" b="10529"/>
          <a:stretch>
            <a:fillRect/>
          </a:stretch>
        </p:blipFill>
        <p:spPr bwMode="auto">
          <a:xfrm>
            <a:off x="228600" y="1219200"/>
            <a:ext cx="4105275" cy="5334000"/>
          </a:xfrm>
          <a:prstGeom prst="rect">
            <a:avLst/>
          </a:prstGeom>
          <a:noFill/>
        </p:spPr>
      </p:pic>
      <p:sp>
        <p:nvSpPr>
          <p:cNvPr id="195589" name="Rectangle 5"/>
          <p:cNvSpPr>
            <a:spLocks noChangeArrowheads="1"/>
          </p:cNvSpPr>
          <p:nvPr/>
        </p:nvSpPr>
        <p:spPr bwMode="auto">
          <a:xfrm>
            <a:off x="381000" y="3581400"/>
            <a:ext cx="4038600" cy="2133600"/>
          </a:xfrm>
          <a:prstGeom prst="rect">
            <a:avLst/>
          </a:prstGeom>
          <a:noFill/>
          <a:ln w="38100">
            <a:solidFill>
              <a:schemeClr val="accent2"/>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685800" y="381000"/>
            <a:ext cx="7772400" cy="1143000"/>
          </a:xfrm>
        </p:spPr>
        <p:txBody>
          <a:bodyPr/>
          <a:lstStyle/>
          <a:p>
            <a:r>
              <a:rPr lang="en-US">
                <a:solidFill>
                  <a:schemeClr val="tx1"/>
                </a:solidFill>
              </a:rPr>
              <a:t>Earth’s Atmospheric Structure</a:t>
            </a:r>
            <a:endParaRPr lang="en-US">
              <a:solidFill>
                <a:schemeClr val="accent2"/>
              </a:solidFill>
            </a:endParaRPr>
          </a:p>
        </p:txBody>
      </p:sp>
      <p:sp>
        <p:nvSpPr>
          <p:cNvPr id="196611" name="Rectangle 3"/>
          <p:cNvSpPr>
            <a:spLocks noGrp="1" noChangeArrowheads="1"/>
          </p:cNvSpPr>
          <p:nvPr>
            <p:ph idx="1"/>
          </p:nvPr>
        </p:nvSpPr>
        <p:spPr>
          <a:xfrm>
            <a:off x="4572000" y="1524000"/>
            <a:ext cx="3962400" cy="4648200"/>
          </a:xfrm>
        </p:spPr>
        <p:txBody>
          <a:bodyPr/>
          <a:lstStyle/>
          <a:p>
            <a:pPr>
              <a:lnSpc>
                <a:spcPct val="90000"/>
              </a:lnSpc>
            </a:pPr>
            <a:r>
              <a:rPr lang="en-US" sz="2800" b="1"/>
              <a:t>Thermosphere:</a:t>
            </a:r>
            <a:r>
              <a:rPr lang="en-US" sz="2800"/>
              <a:t> Layer at about 100 km altitude</a:t>
            </a:r>
          </a:p>
          <a:p>
            <a:pPr>
              <a:lnSpc>
                <a:spcPct val="90000"/>
              </a:lnSpc>
            </a:pPr>
            <a:endParaRPr lang="en-US" sz="2800"/>
          </a:p>
          <a:p>
            <a:pPr>
              <a:lnSpc>
                <a:spcPct val="90000"/>
              </a:lnSpc>
            </a:pPr>
            <a:r>
              <a:rPr lang="en-US" sz="2800"/>
              <a:t>Temperature rises with altitude</a:t>
            </a:r>
          </a:p>
          <a:p>
            <a:pPr>
              <a:lnSpc>
                <a:spcPct val="90000"/>
              </a:lnSpc>
            </a:pPr>
            <a:endParaRPr lang="en-US" sz="2800"/>
          </a:p>
          <a:p>
            <a:pPr>
              <a:lnSpc>
                <a:spcPct val="90000"/>
              </a:lnSpc>
            </a:pPr>
            <a:r>
              <a:rPr lang="en-US" sz="2800"/>
              <a:t>X rays and ultraviolet light from the Sun heat and ionize gases</a:t>
            </a:r>
            <a:endParaRPr lang="en-US" sz="2400"/>
          </a:p>
        </p:txBody>
      </p:sp>
      <p:pic>
        <p:nvPicPr>
          <p:cNvPr id="196612" name="Picture 4"/>
          <p:cNvPicPr>
            <a:picLocks noChangeAspect="1" noChangeArrowheads="1"/>
          </p:cNvPicPr>
          <p:nvPr/>
        </p:nvPicPr>
        <p:blipFill>
          <a:blip r:embed="rId2" cstate="print"/>
          <a:srcRect t="1315" b="10529"/>
          <a:stretch>
            <a:fillRect/>
          </a:stretch>
        </p:blipFill>
        <p:spPr bwMode="auto">
          <a:xfrm>
            <a:off x="228600" y="1219200"/>
            <a:ext cx="4105275" cy="5334000"/>
          </a:xfrm>
          <a:prstGeom prst="rect">
            <a:avLst/>
          </a:prstGeom>
          <a:noFill/>
        </p:spPr>
      </p:pic>
      <p:sp>
        <p:nvSpPr>
          <p:cNvPr id="196613" name="Rectangle 5"/>
          <p:cNvSpPr>
            <a:spLocks noChangeArrowheads="1"/>
          </p:cNvSpPr>
          <p:nvPr/>
        </p:nvSpPr>
        <p:spPr bwMode="auto">
          <a:xfrm>
            <a:off x="381000" y="2590800"/>
            <a:ext cx="4038600" cy="1066800"/>
          </a:xfrm>
          <a:prstGeom prst="rect">
            <a:avLst/>
          </a:prstGeom>
          <a:noFill/>
          <a:ln w="38100">
            <a:solidFill>
              <a:schemeClr val="accent2"/>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685800" y="381000"/>
            <a:ext cx="7772400" cy="1143000"/>
          </a:xfrm>
        </p:spPr>
        <p:txBody>
          <a:bodyPr/>
          <a:lstStyle/>
          <a:p>
            <a:r>
              <a:rPr lang="en-US">
                <a:solidFill>
                  <a:schemeClr val="tx1"/>
                </a:solidFill>
              </a:rPr>
              <a:t>Earth’s Atmospheric Structure</a:t>
            </a:r>
            <a:endParaRPr lang="en-US">
              <a:solidFill>
                <a:schemeClr val="accent2"/>
              </a:solidFill>
            </a:endParaRPr>
          </a:p>
        </p:txBody>
      </p:sp>
      <p:sp>
        <p:nvSpPr>
          <p:cNvPr id="197635" name="Rectangle 3"/>
          <p:cNvSpPr>
            <a:spLocks noGrp="1" noChangeArrowheads="1"/>
          </p:cNvSpPr>
          <p:nvPr>
            <p:ph idx="1"/>
          </p:nvPr>
        </p:nvSpPr>
        <p:spPr>
          <a:xfrm>
            <a:off x="4572000" y="1524000"/>
            <a:ext cx="4114800" cy="4648200"/>
          </a:xfrm>
        </p:spPr>
        <p:txBody>
          <a:bodyPr>
            <a:normAutofit lnSpcReduction="10000"/>
          </a:bodyPr>
          <a:lstStyle/>
          <a:p>
            <a:pPr>
              <a:lnSpc>
                <a:spcPct val="90000"/>
              </a:lnSpc>
            </a:pPr>
            <a:r>
              <a:rPr lang="en-US" sz="2800" b="1"/>
              <a:t>Exosphere:</a:t>
            </a:r>
            <a:r>
              <a:rPr lang="en-US" sz="2800"/>
              <a:t> Highest layer in which atmosphere gradually fades into space</a:t>
            </a:r>
          </a:p>
          <a:p>
            <a:pPr>
              <a:lnSpc>
                <a:spcPct val="90000"/>
              </a:lnSpc>
            </a:pPr>
            <a:endParaRPr lang="en-US" sz="2800"/>
          </a:p>
          <a:p>
            <a:pPr>
              <a:lnSpc>
                <a:spcPct val="90000"/>
              </a:lnSpc>
            </a:pPr>
            <a:r>
              <a:rPr lang="en-US" sz="2800"/>
              <a:t>Temperature rises with altitude; atoms can escape into space</a:t>
            </a:r>
          </a:p>
          <a:p>
            <a:pPr>
              <a:lnSpc>
                <a:spcPct val="90000"/>
              </a:lnSpc>
            </a:pPr>
            <a:endParaRPr lang="en-US" sz="2800"/>
          </a:p>
          <a:p>
            <a:pPr>
              <a:lnSpc>
                <a:spcPct val="90000"/>
              </a:lnSpc>
            </a:pPr>
            <a:r>
              <a:rPr lang="en-US" sz="2800"/>
              <a:t>Warmed by X rays and UV light</a:t>
            </a:r>
            <a:endParaRPr lang="en-US" sz="2000"/>
          </a:p>
        </p:txBody>
      </p:sp>
      <p:pic>
        <p:nvPicPr>
          <p:cNvPr id="197636" name="Picture 4"/>
          <p:cNvPicPr>
            <a:picLocks noChangeAspect="1" noChangeArrowheads="1"/>
          </p:cNvPicPr>
          <p:nvPr/>
        </p:nvPicPr>
        <p:blipFill>
          <a:blip r:embed="rId2" cstate="print"/>
          <a:srcRect t="1315" b="10529"/>
          <a:stretch>
            <a:fillRect/>
          </a:stretch>
        </p:blipFill>
        <p:spPr bwMode="auto">
          <a:xfrm>
            <a:off x="228600" y="1219200"/>
            <a:ext cx="4105275" cy="5334000"/>
          </a:xfrm>
          <a:prstGeom prst="rect">
            <a:avLst/>
          </a:prstGeom>
          <a:noFill/>
        </p:spPr>
      </p:pic>
      <p:sp>
        <p:nvSpPr>
          <p:cNvPr id="197637" name="Rectangle 5"/>
          <p:cNvSpPr>
            <a:spLocks noChangeArrowheads="1"/>
          </p:cNvSpPr>
          <p:nvPr/>
        </p:nvSpPr>
        <p:spPr bwMode="auto">
          <a:xfrm>
            <a:off x="381000" y="1447800"/>
            <a:ext cx="4038600" cy="1219200"/>
          </a:xfrm>
          <a:prstGeom prst="rect">
            <a:avLst/>
          </a:prstGeom>
          <a:noFill/>
          <a:ln w="38100">
            <a:solidFill>
              <a:schemeClr val="accent2"/>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Atmospheric Measurements</a:t>
            </a:r>
          </a:p>
        </p:txBody>
      </p:sp>
      <p:sp>
        <p:nvSpPr>
          <p:cNvPr id="18435" name="Rectangle 3"/>
          <p:cNvSpPr>
            <a:spLocks noGrp="1" noChangeArrowheads="1"/>
          </p:cNvSpPr>
          <p:nvPr>
            <p:ph idx="1"/>
          </p:nvPr>
        </p:nvSpPr>
        <p:spPr>
          <a:xfrm>
            <a:off x="1447800" y="1600200"/>
            <a:ext cx="6096000" cy="4525963"/>
          </a:xfrm>
        </p:spPr>
        <p:txBody>
          <a:bodyPr/>
          <a:lstStyle/>
          <a:p>
            <a:pPr eaLnBrk="1" hangingPunct="1"/>
            <a:r>
              <a:rPr lang="en-US" dirty="0" smtClean="0"/>
              <a:t>Temperature -- Thermometer</a:t>
            </a:r>
          </a:p>
          <a:p>
            <a:pPr eaLnBrk="1" hangingPunct="1"/>
            <a:r>
              <a:rPr lang="en-US" dirty="0" smtClean="0"/>
              <a:t>Pressure -- Barometer</a:t>
            </a:r>
          </a:p>
          <a:p>
            <a:pPr eaLnBrk="1" hangingPunct="1"/>
            <a:r>
              <a:rPr lang="en-US" dirty="0" smtClean="0"/>
              <a:t>Humidity -- Hygrometer</a:t>
            </a:r>
          </a:p>
          <a:p>
            <a:pPr eaLnBrk="1" hangingPunct="1"/>
            <a:r>
              <a:rPr lang="en-US" dirty="0" smtClean="0"/>
              <a:t>Wind Velocity and Direction – Anemometer and Wind Van</a:t>
            </a:r>
          </a:p>
        </p:txBody>
      </p:sp>
    </p:spTree>
    <p:custDataLst>
      <p:tags r:id="rId1"/>
    </p:custDataLst>
  </p:cSld>
  <p:clrMapOvr>
    <a:masterClrMapping/>
  </p:clrMapOvr>
  <p:transition advTm="4200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Vacuum?</a:t>
            </a:r>
            <a:endParaRPr lang="en-US" dirty="0"/>
          </a:p>
        </p:txBody>
      </p:sp>
      <p:sp>
        <p:nvSpPr>
          <p:cNvPr id="3" name="Content Placeholder 2"/>
          <p:cNvSpPr>
            <a:spLocks noGrp="1"/>
          </p:cNvSpPr>
          <p:nvPr>
            <p:ph idx="1"/>
          </p:nvPr>
        </p:nvSpPr>
        <p:spPr/>
        <p:txBody>
          <a:bodyPr/>
          <a:lstStyle/>
          <a:p>
            <a:r>
              <a:rPr lang="en-US" dirty="0" smtClean="0"/>
              <a:t>Vacuum in the strictest sense is the absence of everything. </a:t>
            </a:r>
          </a:p>
          <a:p>
            <a:r>
              <a:rPr lang="en-US" dirty="0" smtClean="0"/>
              <a:t>On the absolute pressure scale a pressure of zero. i.e. 0 psi, 0 </a:t>
            </a:r>
            <a:r>
              <a:rPr lang="en-US" dirty="0" err="1" smtClean="0"/>
              <a:t>torr</a:t>
            </a:r>
            <a:r>
              <a:rPr lang="en-US" dirty="0" smtClean="0"/>
              <a:t>, 0 </a:t>
            </a:r>
            <a:r>
              <a:rPr lang="en-US" dirty="0" err="1" smtClean="0"/>
              <a:t>atm</a:t>
            </a:r>
            <a:r>
              <a:rPr lang="en-US" dirty="0" smtClean="0"/>
              <a:t>, 0 bar . . . </a:t>
            </a:r>
          </a:p>
          <a:p>
            <a:r>
              <a:rPr lang="en-US" dirty="0" smtClean="0"/>
              <a:t>There is nothing less than zero, no negative values of pressure. </a:t>
            </a:r>
          </a:p>
          <a:p>
            <a:r>
              <a:rPr lang="en-US" dirty="0" smtClean="0"/>
              <a:t>Zero is absolutely the lowest pressure.</a:t>
            </a:r>
          </a:p>
          <a:p>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Vacuum Pressures</a:t>
            </a:r>
            <a:endParaRPr lang="en-US" dirty="0"/>
          </a:p>
        </p:txBody>
      </p:sp>
      <p:sp>
        <p:nvSpPr>
          <p:cNvPr id="3" name="Content Placeholder 2"/>
          <p:cNvSpPr>
            <a:spLocks noGrp="1"/>
          </p:cNvSpPr>
          <p:nvPr>
            <p:ph idx="1"/>
          </p:nvPr>
        </p:nvSpPr>
        <p:spPr>
          <a:xfrm>
            <a:off x="457200" y="1600200"/>
            <a:ext cx="4038600" cy="4953000"/>
          </a:xfrm>
        </p:spPr>
        <p:txBody>
          <a:bodyPr>
            <a:normAutofit lnSpcReduction="10000"/>
          </a:bodyPr>
          <a:lstStyle/>
          <a:p>
            <a:r>
              <a:rPr lang="en-US" dirty="0" smtClean="0"/>
              <a:t>Why is a vacuum needed? </a:t>
            </a:r>
          </a:p>
          <a:p>
            <a:pPr lvl="1"/>
            <a:r>
              <a:rPr lang="en-US" dirty="0" smtClean="0"/>
              <a:t>To move a particle in a straight line over a large distance, and </a:t>
            </a:r>
          </a:p>
          <a:p>
            <a:pPr lvl="1"/>
            <a:r>
              <a:rPr lang="en-US" dirty="0" smtClean="0"/>
              <a:t>To provide a clean surface</a:t>
            </a:r>
          </a:p>
          <a:p>
            <a:r>
              <a:rPr lang="en-US" dirty="0" smtClean="0"/>
              <a:t>How do you create a vacuum? </a:t>
            </a:r>
          </a:p>
          <a:p>
            <a:pPr lvl="1"/>
            <a:r>
              <a:rPr lang="en-US" dirty="0" smtClean="0"/>
              <a:t>Pumping methods</a:t>
            </a:r>
            <a:endParaRPr lang="en-US" dirty="0"/>
          </a:p>
        </p:txBody>
      </p:sp>
      <p:grpSp>
        <p:nvGrpSpPr>
          <p:cNvPr id="4" name="Group 3"/>
          <p:cNvGrpSpPr>
            <a:grpSpLocks/>
          </p:cNvGrpSpPr>
          <p:nvPr/>
        </p:nvGrpSpPr>
        <p:grpSpPr bwMode="auto">
          <a:xfrm>
            <a:off x="4495800" y="2667000"/>
            <a:ext cx="4267200" cy="901700"/>
            <a:chOff x="424" y="1228"/>
            <a:chExt cx="5008" cy="1336"/>
          </a:xfrm>
        </p:grpSpPr>
        <p:sp>
          <p:nvSpPr>
            <p:cNvPr id="5" name="Oval 4"/>
            <p:cNvSpPr>
              <a:spLocks noChangeArrowheads="1"/>
            </p:cNvSpPr>
            <p:nvPr/>
          </p:nvSpPr>
          <p:spPr bwMode="auto">
            <a:xfrm>
              <a:off x="2176" y="1228"/>
              <a:ext cx="1384" cy="1336"/>
            </a:xfrm>
            <a:prstGeom prst="ellipse">
              <a:avLst/>
            </a:prstGeom>
            <a:solidFill>
              <a:schemeClr val="bg1"/>
            </a:solidFill>
            <a:ln w="12700">
              <a:solidFill>
                <a:srgbClr val="00279F"/>
              </a:solidFill>
              <a:round/>
              <a:headEnd/>
              <a:tailEnd/>
            </a:ln>
            <a:effectLst/>
          </p:spPr>
          <p:txBody>
            <a:bodyPr wrap="none" anchor="ctr"/>
            <a:lstStyle/>
            <a:p>
              <a:endParaRPr lang="en-US"/>
            </a:p>
          </p:txBody>
        </p:sp>
        <p:sp>
          <p:nvSpPr>
            <p:cNvPr id="6" name="Oval 5"/>
            <p:cNvSpPr>
              <a:spLocks noChangeArrowheads="1"/>
            </p:cNvSpPr>
            <p:nvPr/>
          </p:nvSpPr>
          <p:spPr bwMode="auto">
            <a:xfrm>
              <a:off x="2308" y="165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 name="Oval 6"/>
            <p:cNvSpPr>
              <a:spLocks noChangeArrowheads="1"/>
            </p:cNvSpPr>
            <p:nvPr/>
          </p:nvSpPr>
          <p:spPr bwMode="auto">
            <a:xfrm>
              <a:off x="2782" y="187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 name="Oval 7"/>
            <p:cNvSpPr>
              <a:spLocks noChangeArrowheads="1"/>
            </p:cNvSpPr>
            <p:nvPr/>
          </p:nvSpPr>
          <p:spPr bwMode="auto">
            <a:xfrm>
              <a:off x="2992" y="238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 name="Oval 8"/>
            <p:cNvSpPr>
              <a:spLocks noChangeArrowheads="1"/>
            </p:cNvSpPr>
            <p:nvPr/>
          </p:nvSpPr>
          <p:spPr bwMode="auto">
            <a:xfrm>
              <a:off x="2608" y="132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0" name="Oval 9"/>
            <p:cNvSpPr>
              <a:spLocks noChangeArrowheads="1"/>
            </p:cNvSpPr>
            <p:nvPr/>
          </p:nvSpPr>
          <p:spPr bwMode="auto">
            <a:xfrm>
              <a:off x="2632" y="164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1" name="Oval 10"/>
            <p:cNvSpPr>
              <a:spLocks noChangeArrowheads="1"/>
            </p:cNvSpPr>
            <p:nvPr/>
          </p:nvSpPr>
          <p:spPr bwMode="auto">
            <a:xfrm>
              <a:off x="3256" y="181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2" name="Oval 11"/>
            <p:cNvSpPr>
              <a:spLocks noChangeArrowheads="1"/>
            </p:cNvSpPr>
            <p:nvPr/>
          </p:nvSpPr>
          <p:spPr bwMode="auto">
            <a:xfrm>
              <a:off x="3088" y="196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3" name="Oval 12"/>
            <p:cNvSpPr>
              <a:spLocks noChangeArrowheads="1"/>
            </p:cNvSpPr>
            <p:nvPr/>
          </p:nvSpPr>
          <p:spPr bwMode="auto">
            <a:xfrm>
              <a:off x="2824" y="146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4" name="Oval 13"/>
            <p:cNvSpPr>
              <a:spLocks noChangeArrowheads="1"/>
            </p:cNvSpPr>
            <p:nvPr/>
          </p:nvSpPr>
          <p:spPr bwMode="auto">
            <a:xfrm>
              <a:off x="2368" y="218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5" name="Oval 14"/>
            <p:cNvSpPr>
              <a:spLocks noChangeArrowheads="1"/>
            </p:cNvSpPr>
            <p:nvPr/>
          </p:nvSpPr>
          <p:spPr bwMode="auto">
            <a:xfrm>
              <a:off x="2464" y="199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6" name="Oval 15"/>
            <p:cNvSpPr>
              <a:spLocks noChangeArrowheads="1"/>
            </p:cNvSpPr>
            <p:nvPr/>
          </p:nvSpPr>
          <p:spPr bwMode="auto">
            <a:xfrm>
              <a:off x="2896" y="211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7" name="Oval 16"/>
            <p:cNvSpPr>
              <a:spLocks noChangeArrowheads="1"/>
            </p:cNvSpPr>
            <p:nvPr/>
          </p:nvSpPr>
          <p:spPr bwMode="auto">
            <a:xfrm>
              <a:off x="2800" y="242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8" name="Oval 17"/>
            <p:cNvSpPr>
              <a:spLocks noChangeArrowheads="1"/>
            </p:cNvSpPr>
            <p:nvPr/>
          </p:nvSpPr>
          <p:spPr bwMode="auto">
            <a:xfrm>
              <a:off x="3208" y="155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9" name="Oval 18"/>
            <p:cNvSpPr>
              <a:spLocks noChangeArrowheads="1"/>
            </p:cNvSpPr>
            <p:nvPr/>
          </p:nvSpPr>
          <p:spPr bwMode="auto">
            <a:xfrm>
              <a:off x="3376" y="209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0" name="Oval 19"/>
            <p:cNvSpPr>
              <a:spLocks noChangeArrowheads="1"/>
            </p:cNvSpPr>
            <p:nvPr/>
          </p:nvSpPr>
          <p:spPr bwMode="auto">
            <a:xfrm>
              <a:off x="3076" y="136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1" name="Oval 20"/>
            <p:cNvSpPr>
              <a:spLocks noChangeArrowheads="1"/>
            </p:cNvSpPr>
            <p:nvPr/>
          </p:nvSpPr>
          <p:spPr bwMode="auto">
            <a:xfrm>
              <a:off x="2938" y="167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2" name="Oval 21"/>
            <p:cNvSpPr>
              <a:spLocks noChangeArrowheads="1"/>
            </p:cNvSpPr>
            <p:nvPr/>
          </p:nvSpPr>
          <p:spPr bwMode="auto">
            <a:xfrm>
              <a:off x="3232" y="224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3" name="Oval 22"/>
            <p:cNvSpPr>
              <a:spLocks noChangeArrowheads="1"/>
            </p:cNvSpPr>
            <p:nvPr/>
          </p:nvSpPr>
          <p:spPr bwMode="auto">
            <a:xfrm>
              <a:off x="2632" y="222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4" name="Oval 23"/>
            <p:cNvSpPr>
              <a:spLocks noChangeArrowheads="1"/>
            </p:cNvSpPr>
            <p:nvPr/>
          </p:nvSpPr>
          <p:spPr bwMode="auto">
            <a:xfrm>
              <a:off x="2236" y="194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grpSp>
          <p:nvGrpSpPr>
            <p:cNvPr id="25" name="Group 24"/>
            <p:cNvGrpSpPr>
              <a:grpSpLocks/>
            </p:cNvGrpSpPr>
            <p:nvPr/>
          </p:nvGrpSpPr>
          <p:grpSpPr bwMode="auto">
            <a:xfrm>
              <a:off x="424" y="1228"/>
              <a:ext cx="1384" cy="1336"/>
              <a:chOff x="424" y="1228"/>
              <a:chExt cx="1384" cy="1336"/>
            </a:xfrm>
          </p:grpSpPr>
          <p:sp>
            <p:nvSpPr>
              <p:cNvPr id="32" name="Oval 25"/>
              <p:cNvSpPr>
                <a:spLocks noChangeArrowheads="1"/>
              </p:cNvSpPr>
              <p:nvPr/>
            </p:nvSpPr>
            <p:spPr bwMode="auto">
              <a:xfrm>
                <a:off x="424" y="1228"/>
                <a:ext cx="1384" cy="1336"/>
              </a:xfrm>
              <a:prstGeom prst="ellipse">
                <a:avLst/>
              </a:prstGeom>
              <a:solidFill>
                <a:schemeClr val="bg1"/>
              </a:solidFill>
              <a:ln w="12700">
                <a:solidFill>
                  <a:srgbClr val="00279F"/>
                </a:solidFill>
                <a:round/>
                <a:headEnd/>
                <a:tailEnd/>
              </a:ln>
              <a:effectLst/>
            </p:spPr>
            <p:txBody>
              <a:bodyPr wrap="none" anchor="ctr"/>
              <a:lstStyle/>
              <a:p>
                <a:endParaRPr lang="en-US"/>
              </a:p>
            </p:txBody>
          </p:sp>
          <p:sp>
            <p:nvSpPr>
              <p:cNvPr id="33" name="Oval 26"/>
              <p:cNvSpPr>
                <a:spLocks noChangeArrowheads="1"/>
              </p:cNvSpPr>
              <p:nvPr/>
            </p:nvSpPr>
            <p:spPr bwMode="auto">
              <a:xfrm>
                <a:off x="622" y="158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4" name="Oval 27"/>
              <p:cNvSpPr>
                <a:spLocks noChangeArrowheads="1"/>
              </p:cNvSpPr>
              <p:nvPr/>
            </p:nvSpPr>
            <p:spPr bwMode="auto">
              <a:xfrm>
                <a:off x="706" y="172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5" name="Oval 28"/>
              <p:cNvSpPr>
                <a:spLocks noChangeArrowheads="1"/>
              </p:cNvSpPr>
              <p:nvPr/>
            </p:nvSpPr>
            <p:spPr bwMode="auto">
              <a:xfrm>
                <a:off x="856" y="175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6" name="Oval 29"/>
              <p:cNvSpPr>
                <a:spLocks noChangeArrowheads="1"/>
              </p:cNvSpPr>
              <p:nvPr/>
            </p:nvSpPr>
            <p:spPr bwMode="auto">
              <a:xfrm>
                <a:off x="952" y="185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7" name="Oval 30"/>
              <p:cNvSpPr>
                <a:spLocks noChangeArrowheads="1"/>
              </p:cNvSpPr>
              <p:nvPr/>
            </p:nvSpPr>
            <p:spPr bwMode="auto">
              <a:xfrm>
                <a:off x="1048" y="194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8" name="Oval 31"/>
              <p:cNvSpPr>
                <a:spLocks noChangeArrowheads="1"/>
              </p:cNvSpPr>
              <p:nvPr/>
            </p:nvSpPr>
            <p:spPr bwMode="auto">
              <a:xfrm>
                <a:off x="1144" y="204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9" name="Oval 32"/>
              <p:cNvSpPr>
                <a:spLocks noChangeArrowheads="1"/>
              </p:cNvSpPr>
              <p:nvPr/>
            </p:nvSpPr>
            <p:spPr bwMode="auto">
              <a:xfrm>
                <a:off x="1240" y="214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0" name="Oval 33"/>
              <p:cNvSpPr>
                <a:spLocks noChangeArrowheads="1"/>
              </p:cNvSpPr>
              <p:nvPr/>
            </p:nvSpPr>
            <p:spPr bwMode="auto">
              <a:xfrm>
                <a:off x="1294" y="225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1" name="Oval 34"/>
              <p:cNvSpPr>
                <a:spLocks noChangeArrowheads="1"/>
              </p:cNvSpPr>
              <p:nvPr/>
            </p:nvSpPr>
            <p:spPr bwMode="auto">
              <a:xfrm>
                <a:off x="772" y="162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2" name="Oval 35"/>
              <p:cNvSpPr>
                <a:spLocks noChangeArrowheads="1"/>
              </p:cNvSpPr>
              <p:nvPr/>
            </p:nvSpPr>
            <p:spPr bwMode="auto">
              <a:xfrm>
                <a:off x="568" y="172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3" name="Oval 36"/>
              <p:cNvSpPr>
                <a:spLocks noChangeArrowheads="1"/>
              </p:cNvSpPr>
              <p:nvPr/>
            </p:nvSpPr>
            <p:spPr bwMode="auto">
              <a:xfrm>
                <a:off x="760" y="185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4" name="Oval 37"/>
              <p:cNvSpPr>
                <a:spLocks noChangeArrowheads="1"/>
              </p:cNvSpPr>
              <p:nvPr/>
            </p:nvSpPr>
            <p:spPr bwMode="auto">
              <a:xfrm>
                <a:off x="856" y="194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5" name="Oval 38"/>
              <p:cNvSpPr>
                <a:spLocks noChangeArrowheads="1"/>
              </p:cNvSpPr>
              <p:nvPr/>
            </p:nvSpPr>
            <p:spPr bwMode="auto">
              <a:xfrm>
                <a:off x="850" y="208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6" name="Oval 39"/>
              <p:cNvSpPr>
                <a:spLocks noChangeArrowheads="1"/>
              </p:cNvSpPr>
              <p:nvPr/>
            </p:nvSpPr>
            <p:spPr bwMode="auto">
              <a:xfrm>
                <a:off x="976" y="219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7" name="Oval 40"/>
              <p:cNvSpPr>
                <a:spLocks noChangeArrowheads="1"/>
              </p:cNvSpPr>
              <p:nvPr/>
            </p:nvSpPr>
            <p:spPr bwMode="auto">
              <a:xfrm>
                <a:off x="1144" y="223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8" name="Oval 41"/>
              <p:cNvSpPr>
                <a:spLocks noChangeArrowheads="1"/>
              </p:cNvSpPr>
              <p:nvPr/>
            </p:nvSpPr>
            <p:spPr bwMode="auto">
              <a:xfrm>
                <a:off x="1222" y="238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49" name="Oval 42"/>
              <p:cNvSpPr>
                <a:spLocks noChangeArrowheads="1"/>
              </p:cNvSpPr>
              <p:nvPr/>
            </p:nvSpPr>
            <p:spPr bwMode="auto">
              <a:xfrm>
                <a:off x="856" y="132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0" name="Oval 43"/>
              <p:cNvSpPr>
                <a:spLocks noChangeArrowheads="1"/>
              </p:cNvSpPr>
              <p:nvPr/>
            </p:nvSpPr>
            <p:spPr bwMode="auto">
              <a:xfrm>
                <a:off x="952" y="142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1" name="Oval 44"/>
              <p:cNvSpPr>
                <a:spLocks noChangeArrowheads="1"/>
              </p:cNvSpPr>
              <p:nvPr/>
            </p:nvSpPr>
            <p:spPr bwMode="auto">
              <a:xfrm>
                <a:off x="940" y="154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2" name="Oval 45"/>
              <p:cNvSpPr>
                <a:spLocks noChangeArrowheads="1"/>
              </p:cNvSpPr>
              <p:nvPr/>
            </p:nvSpPr>
            <p:spPr bwMode="auto">
              <a:xfrm>
                <a:off x="1102" y="162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3" name="Oval 46"/>
              <p:cNvSpPr>
                <a:spLocks noChangeArrowheads="1"/>
              </p:cNvSpPr>
              <p:nvPr/>
            </p:nvSpPr>
            <p:spPr bwMode="auto">
              <a:xfrm>
                <a:off x="1258" y="167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4" name="Oval 47"/>
              <p:cNvSpPr>
                <a:spLocks noChangeArrowheads="1"/>
              </p:cNvSpPr>
              <p:nvPr/>
            </p:nvSpPr>
            <p:spPr bwMode="auto">
              <a:xfrm>
                <a:off x="1306" y="183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5" name="Oval 48"/>
              <p:cNvSpPr>
                <a:spLocks noChangeArrowheads="1"/>
              </p:cNvSpPr>
              <p:nvPr/>
            </p:nvSpPr>
            <p:spPr bwMode="auto">
              <a:xfrm>
                <a:off x="1432" y="190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6" name="Oval 49"/>
              <p:cNvSpPr>
                <a:spLocks noChangeArrowheads="1"/>
              </p:cNvSpPr>
              <p:nvPr/>
            </p:nvSpPr>
            <p:spPr bwMode="auto">
              <a:xfrm>
                <a:off x="1528" y="199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7" name="Oval 50"/>
              <p:cNvSpPr>
                <a:spLocks noChangeArrowheads="1"/>
              </p:cNvSpPr>
              <p:nvPr/>
            </p:nvSpPr>
            <p:spPr bwMode="auto">
              <a:xfrm>
                <a:off x="712" y="142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8" name="Oval 51"/>
              <p:cNvSpPr>
                <a:spLocks noChangeArrowheads="1"/>
              </p:cNvSpPr>
              <p:nvPr/>
            </p:nvSpPr>
            <p:spPr bwMode="auto">
              <a:xfrm>
                <a:off x="808" y="151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59" name="Oval 52"/>
              <p:cNvSpPr>
                <a:spLocks noChangeArrowheads="1"/>
              </p:cNvSpPr>
              <p:nvPr/>
            </p:nvSpPr>
            <p:spPr bwMode="auto">
              <a:xfrm>
                <a:off x="952" y="166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0" name="Oval 53"/>
              <p:cNvSpPr>
                <a:spLocks noChangeArrowheads="1"/>
              </p:cNvSpPr>
              <p:nvPr/>
            </p:nvSpPr>
            <p:spPr bwMode="auto">
              <a:xfrm>
                <a:off x="1048" y="175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1" name="Oval 54"/>
              <p:cNvSpPr>
                <a:spLocks noChangeArrowheads="1"/>
              </p:cNvSpPr>
              <p:nvPr/>
            </p:nvSpPr>
            <p:spPr bwMode="auto">
              <a:xfrm>
                <a:off x="1150" y="190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2" name="Oval 55"/>
              <p:cNvSpPr>
                <a:spLocks noChangeArrowheads="1"/>
              </p:cNvSpPr>
              <p:nvPr/>
            </p:nvSpPr>
            <p:spPr bwMode="auto">
              <a:xfrm>
                <a:off x="1294" y="198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3" name="Oval 56"/>
              <p:cNvSpPr>
                <a:spLocks noChangeArrowheads="1"/>
              </p:cNvSpPr>
              <p:nvPr/>
            </p:nvSpPr>
            <p:spPr bwMode="auto">
              <a:xfrm>
                <a:off x="1408" y="206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4" name="Oval 57"/>
              <p:cNvSpPr>
                <a:spLocks noChangeArrowheads="1"/>
              </p:cNvSpPr>
              <p:nvPr/>
            </p:nvSpPr>
            <p:spPr bwMode="auto">
              <a:xfrm>
                <a:off x="1564" y="223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5" name="Oval 58"/>
              <p:cNvSpPr>
                <a:spLocks noChangeArrowheads="1"/>
              </p:cNvSpPr>
              <p:nvPr/>
            </p:nvSpPr>
            <p:spPr bwMode="auto">
              <a:xfrm>
                <a:off x="1000" y="127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6" name="Oval 59"/>
              <p:cNvSpPr>
                <a:spLocks noChangeArrowheads="1"/>
              </p:cNvSpPr>
              <p:nvPr/>
            </p:nvSpPr>
            <p:spPr bwMode="auto">
              <a:xfrm>
                <a:off x="1096" y="137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7" name="Oval 60"/>
              <p:cNvSpPr>
                <a:spLocks noChangeArrowheads="1"/>
              </p:cNvSpPr>
              <p:nvPr/>
            </p:nvSpPr>
            <p:spPr bwMode="auto">
              <a:xfrm>
                <a:off x="1288" y="156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8" name="Oval 61"/>
              <p:cNvSpPr>
                <a:spLocks noChangeArrowheads="1"/>
              </p:cNvSpPr>
              <p:nvPr/>
            </p:nvSpPr>
            <p:spPr bwMode="auto">
              <a:xfrm>
                <a:off x="1384" y="166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69" name="Oval 62"/>
              <p:cNvSpPr>
                <a:spLocks noChangeArrowheads="1"/>
              </p:cNvSpPr>
              <p:nvPr/>
            </p:nvSpPr>
            <p:spPr bwMode="auto">
              <a:xfrm>
                <a:off x="1480" y="175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0" name="Oval 63"/>
              <p:cNvSpPr>
                <a:spLocks noChangeArrowheads="1"/>
              </p:cNvSpPr>
              <p:nvPr/>
            </p:nvSpPr>
            <p:spPr bwMode="auto">
              <a:xfrm>
                <a:off x="1576" y="185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1" name="Oval 64"/>
              <p:cNvSpPr>
                <a:spLocks noChangeArrowheads="1"/>
              </p:cNvSpPr>
              <p:nvPr/>
            </p:nvSpPr>
            <p:spPr bwMode="auto">
              <a:xfrm>
                <a:off x="1696" y="188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2" name="Oval 65"/>
              <p:cNvSpPr>
                <a:spLocks noChangeArrowheads="1"/>
              </p:cNvSpPr>
              <p:nvPr/>
            </p:nvSpPr>
            <p:spPr bwMode="auto">
              <a:xfrm>
                <a:off x="448" y="178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3" name="Oval 66"/>
              <p:cNvSpPr>
                <a:spLocks noChangeArrowheads="1"/>
              </p:cNvSpPr>
              <p:nvPr/>
            </p:nvSpPr>
            <p:spPr bwMode="auto">
              <a:xfrm>
                <a:off x="580" y="202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4" name="Oval 67"/>
              <p:cNvSpPr>
                <a:spLocks noChangeArrowheads="1"/>
              </p:cNvSpPr>
              <p:nvPr/>
            </p:nvSpPr>
            <p:spPr bwMode="auto">
              <a:xfrm>
                <a:off x="712" y="229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5" name="Oval 68"/>
              <p:cNvSpPr>
                <a:spLocks noChangeArrowheads="1"/>
              </p:cNvSpPr>
              <p:nvPr/>
            </p:nvSpPr>
            <p:spPr bwMode="auto">
              <a:xfrm>
                <a:off x="712" y="199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6" name="Oval 69"/>
              <p:cNvSpPr>
                <a:spLocks noChangeArrowheads="1"/>
              </p:cNvSpPr>
              <p:nvPr/>
            </p:nvSpPr>
            <p:spPr bwMode="auto">
              <a:xfrm>
                <a:off x="712" y="216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7" name="Oval 70"/>
              <p:cNvSpPr>
                <a:spLocks noChangeArrowheads="1"/>
              </p:cNvSpPr>
              <p:nvPr/>
            </p:nvSpPr>
            <p:spPr bwMode="auto">
              <a:xfrm>
                <a:off x="856" y="223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8" name="Oval 71"/>
              <p:cNvSpPr>
                <a:spLocks noChangeArrowheads="1"/>
              </p:cNvSpPr>
              <p:nvPr/>
            </p:nvSpPr>
            <p:spPr bwMode="auto">
              <a:xfrm>
                <a:off x="952" y="233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79" name="Oval 72"/>
              <p:cNvSpPr>
                <a:spLocks noChangeArrowheads="1"/>
              </p:cNvSpPr>
              <p:nvPr/>
            </p:nvSpPr>
            <p:spPr bwMode="auto">
              <a:xfrm>
                <a:off x="1048" y="242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0" name="Oval 73"/>
              <p:cNvSpPr>
                <a:spLocks noChangeArrowheads="1"/>
              </p:cNvSpPr>
              <p:nvPr/>
            </p:nvSpPr>
            <p:spPr bwMode="auto">
              <a:xfrm>
                <a:off x="1192" y="127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1" name="Oval 74"/>
              <p:cNvSpPr>
                <a:spLocks noChangeArrowheads="1"/>
              </p:cNvSpPr>
              <p:nvPr/>
            </p:nvSpPr>
            <p:spPr bwMode="auto">
              <a:xfrm>
                <a:off x="1240" y="137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2" name="Oval 75"/>
              <p:cNvSpPr>
                <a:spLocks noChangeArrowheads="1"/>
              </p:cNvSpPr>
              <p:nvPr/>
            </p:nvSpPr>
            <p:spPr bwMode="auto">
              <a:xfrm>
                <a:off x="1444" y="137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3" name="Oval 76"/>
              <p:cNvSpPr>
                <a:spLocks noChangeArrowheads="1"/>
              </p:cNvSpPr>
              <p:nvPr/>
            </p:nvSpPr>
            <p:spPr bwMode="auto">
              <a:xfrm>
                <a:off x="1456" y="155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4" name="Oval 77"/>
              <p:cNvSpPr>
                <a:spLocks noChangeArrowheads="1"/>
              </p:cNvSpPr>
              <p:nvPr/>
            </p:nvSpPr>
            <p:spPr bwMode="auto">
              <a:xfrm>
                <a:off x="1576" y="166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5" name="Oval 78"/>
              <p:cNvSpPr>
                <a:spLocks noChangeArrowheads="1"/>
              </p:cNvSpPr>
              <p:nvPr/>
            </p:nvSpPr>
            <p:spPr bwMode="auto">
              <a:xfrm>
                <a:off x="1684" y="173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6" name="Oval 79"/>
              <p:cNvSpPr>
                <a:spLocks noChangeArrowheads="1"/>
              </p:cNvSpPr>
              <p:nvPr/>
            </p:nvSpPr>
            <p:spPr bwMode="auto">
              <a:xfrm>
                <a:off x="610" y="187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7" name="Oval 80"/>
              <p:cNvSpPr>
                <a:spLocks noChangeArrowheads="1"/>
              </p:cNvSpPr>
              <p:nvPr/>
            </p:nvSpPr>
            <p:spPr bwMode="auto">
              <a:xfrm>
                <a:off x="1624" y="209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8" name="Oval 81"/>
              <p:cNvSpPr>
                <a:spLocks noChangeArrowheads="1"/>
              </p:cNvSpPr>
              <p:nvPr/>
            </p:nvSpPr>
            <p:spPr bwMode="auto">
              <a:xfrm>
                <a:off x="1552" y="147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89" name="Oval 82"/>
              <p:cNvSpPr>
                <a:spLocks noChangeArrowheads="1"/>
              </p:cNvSpPr>
              <p:nvPr/>
            </p:nvSpPr>
            <p:spPr bwMode="auto">
              <a:xfrm>
                <a:off x="1330" y="145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0" name="Oval 83"/>
              <p:cNvSpPr>
                <a:spLocks noChangeArrowheads="1"/>
              </p:cNvSpPr>
              <p:nvPr/>
            </p:nvSpPr>
            <p:spPr bwMode="auto">
              <a:xfrm>
                <a:off x="1192" y="146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1" name="Oval 84"/>
              <p:cNvSpPr>
                <a:spLocks noChangeArrowheads="1"/>
              </p:cNvSpPr>
              <p:nvPr/>
            </p:nvSpPr>
            <p:spPr bwMode="auto">
              <a:xfrm>
                <a:off x="1078" y="150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2" name="Oval 85"/>
              <p:cNvSpPr>
                <a:spLocks noChangeArrowheads="1"/>
              </p:cNvSpPr>
              <p:nvPr/>
            </p:nvSpPr>
            <p:spPr bwMode="auto">
              <a:xfrm>
                <a:off x="1450" y="233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3" name="Oval 86"/>
              <p:cNvSpPr>
                <a:spLocks noChangeArrowheads="1"/>
              </p:cNvSpPr>
              <p:nvPr/>
            </p:nvSpPr>
            <p:spPr bwMode="auto">
              <a:xfrm>
                <a:off x="844" y="239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4" name="Oval 87"/>
              <p:cNvSpPr>
                <a:spLocks noChangeArrowheads="1"/>
              </p:cNvSpPr>
              <p:nvPr/>
            </p:nvSpPr>
            <p:spPr bwMode="auto">
              <a:xfrm>
                <a:off x="484" y="194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5" name="Oval 88"/>
              <p:cNvSpPr>
                <a:spLocks noChangeArrowheads="1"/>
              </p:cNvSpPr>
              <p:nvPr/>
            </p:nvSpPr>
            <p:spPr bwMode="auto">
              <a:xfrm>
                <a:off x="586" y="147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6" name="Oval 89"/>
              <p:cNvSpPr>
                <a:spLocks noChangeArrowheads="1"/>
              </p:cNvSpPr>
              <p:nvPr/>
            </p:nvSpPr>
            <p:spPr bwMode="auto">
              <a:xfrm>
                <a:off x="1060" y="230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7" name="Oval 90"/>
              <p:cNvSpPr>
                <a:spLocks noChangeArrowheads="1"/>
              </p:cNvSpPr>
              <p:nvPr/>
            </p:nvSpPr>
            <p:spPr bwMode="auto">
              <a:xfrm>
                <a:off x="1192" y="177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8" name="Oval 91"/>
              <p:cNvSpPr>
                <a:spLocks noChangeArrowheads="1"/>
              </p:cNvSpPr>
              <p:nvPr/>
            </p:nvSpPr>
            <p:spPr bwMode="auto">
              <a:xfrm>
                <a:off x="1000" y="206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99" name="Oval 92"/>
              <p:cNvSpPr>
                <a:spLocks noChangeArrowheads="1"/>
              </p:cNvSpPr>
              <p:nvPr/>
            </p:nvSpPr>
            <p:spPr bwMode="auto">
              <a:xfrm>
                <a:off x="1408" y="2218"/>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00" name="Oval 93"/>
              <p:cNvSpPr>
                <a:spLocks noChangeArrowheads="1"/>
              </p:cNvSpPr>
              <p:nvPr/>
            </p:nvSpPr>
            <p:spPr bwMode="auto">
              <a:xfrm>
                <a:off x="556" y="2140"/>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01" name="Oval 94"/>
              <p:cNvSpPr>
                <a:spLocks noChangeArrowheads="1"/>
              </p:cNvSpPr>
              <p:nvPr/>
            </p:nvSpPr>
            <p:spPr bwMode="auto">
              <a:xfrm>
                <a:off x="508" y="1612"/>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102" name="Oval 95"/>
              <p:cNvSpPr>
                <a:spLocks noChangeArrowheads="1"/>
              </p:cNvSpPr>
              <p:nvPr/>
            </p:nvSpPr>
            <p:spPr bwMode="auto">
              <a:xfrm>
                <a:off x="1630" y="1576"/>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grpSp>
        <p:sp>
          <p:nvSpPr>
            <p:cNvPr id="26" name="Oval 96"/>
            <p:cNvSpPr>
              <a:spLocks noChangeArrowheads="1"/>
            </p:cNvSpPr>
            <p:nvPr/>
          </p:nvSpPr>
          <p:spPr bwMode="auto">
            <a:xfrm>
              <a:off x="4048" y="1228"/>
              <a:ext cx="1384" cy="1336"/>
            </a:xfrm>
            <a:prstGeom prst="ellipse">
              <a:avLst/>
            </a:prstGeom>
            <a:solidFill>
              <a:schemeClr val="bg1"/>
            </a:solidFill>
            <a:ln w="12700">
              <a:solidFill>
                <a:srgbClr val="00279F"/>
              </a:solidFill>
              <a:round/>
              <a:headEnd/>
              <a:tailEnd/>
            </a:ln>
            <a:effectLst/>
          </p:spPr>
          <p:txBody>
            <a:bodyPr wrap="none" anchor="ctr"/>
            <a:lstStyle/>
            <a:p>
              <a:endParaRPr lang="en-US"/>
            </a:p>
          </p:txBody>
        </p:sp>
        <p:sp>
          <p:nvSpPr>
            <p:cNvPr id="27" name="Oval 97"/>
            <p:cNvSpPr>
              <a:spLocks noChangeArrowheads="1"/>
            </p:cNvSpPr>
            <p:nvPr/>
          </p:nvSpPr>
          <p:spPr bwMode="auto">
            <a:xfrm>
              <a:off x="4354" y="1639"/>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8" name="Oval 98"/>
            <p:cNvSpPr>
              <a:spLocks noChangeArrowheads="1"/>
            </p:cNvSpPr>
            <p:nvPr/>
          </p:nvSpPr>
          <p:spPr bwMode="auto">
            <a:xfrm>
              <a:off x="5029" y="1555"/>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29" name="Oval 99"/>
            <p:cNvSpPr>
              <a:spLocks noChangeArrowheads="1"/>
            </p:cNvSpPr>
            <p:nvPr/>
          </p:nvSpPr>
          <p:spPr bwMode="auto">
            <a:xfrm>
              <a:off x="4696" y="2314"/>
              <a:ext cx="88" cy="88"/>
            </a:xfrm>
            <a:prstGeom prst="ellipse">
              <a:avLst/>
            </a:prstGeom>
            <a:solidFill>
              <a:srgbClr val="00279F"/>
            </a:solidFill>
            <a:ln w="12700">
              <a:solidFill>
                <a:srgbClr val="00279F"/>
              </a:solidFill>
              <a:round/>
              <a:headEnd/>
              <a:tailEnd/>
            </a:ln>
            <a:effectLst/>
          </p:spPr>
          <p:txBody>
            <a:bodyPr wrap="none" anchor="ctr"/>
            <a:lstStyle/>
            <a:p>
              <a:endParaRPr lang="en-US"/>
            </a:p>
          </p:txBody>
        </p:sp>
        <p:sp>
          <p:nvSpPr>
            <p:cNvPr id="30" name="Line 100"/>
            <p:cNvSpPr>
              <a:spLocks noChangeShapeType="1"/>
            </p:cNvSpPr>
            <p:nvPr/>
          </p:nvSpPr>
          <p:spPr bwMode="auto">
            <a:xfrm>
              <a:off x="4056" y="1896"/>
              <a:ext cx="1344" cy="0"/>
            </a:xfrm>
            <a:prstGeom prst="line">
              <a:avLst/>
            </a:prstGeom>
            <a:noFill/>
            <a:ln w="25400">
              <a:solidFill>
                <a:srgbClr val="00279F"/>
              </a:solidFill>
              <a:round/>
              <a:headEnd/>
              <a:tailEnd type="triangle" w="med" len="med"/>
            </a:ln>
            <a:effectLst/>
          </p:spPr>
          <p:txBody>
            <a:bodyPr/>
            <a:lstStyle/>
            <a:p>
              <a:endParaRPr lang="en-US"/>
            </a:p>
          </p:txBody>
        </p:sp>
        <p:sp>
          <p:nvSpPr>
            <p:cNvPr id="31" name="Oval 101"/>
            <p:cNvSpPr>
              <a:spLocks noChangeArrowheads="1"/>
            </p:cNvSpPr>
            <p:nvPr/>
          </p:nvSpPr>
          <p:spPr bwMode="auto">
            <a:xfrm>
              <a:off x="4057" y="1813"/>
              <a:ext cx="157" cy="157"/>
            </a:xfrm>
            <a:prstGeom prst="ellipse">
              <a:avLst/>
            </a:prstGeom>
            <a:solidFill>
              <a:schemeClr val="bg2"/>
            </a:solidFill>
            <a:ln w="12700">
              <a:solidFill>
                <a:schemeClr val="bg2"/>
              </a:solidFill>
              <a:round/>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12713" y="914400"/>
            <a:ext cx="8758237" cy="5622925"/>
            <a:chOff x="71" y="602"/>
            <a:chExt cx="5517" cy="3542"/>
          </a:xfrm>
        </p:grpSpPr>
        <p:sp>
          <p:nvSpPr>
            <p:cNvPr id="12292" name="Rectangle 4"/>
            <p:cNvSpPr>
              <a:spLocks noChangeArrowheads="1"/>
            </p:cNvSpPr>
            <p:nvPr/>
          </p:nvSpPr>
          <p:spPr bwMode="auto">
            <a:xfrm>
              <a:off x="810" y="2756"/>
              <a:ext cx="673"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Sliding Vane</a:t>
              </a:r>
            </a:p>
            <a:p>
              <a:pPr algn="ctr" eaLnBrk="0" hangingPunct="0"/>
              <a:r>
                <a:rPr lang="en-US" sz="1200" b="1">
                  <a:latin typeface="Times New Roman" pitchFamily="18" charset="0"/>
                </a:rPr>
                <a:t>Rotary Pump</a:t>
              </a:r>
            </a:p>
          </p:txBody>
        </p:sp>
        <p:grpSp>
          <p:nvGrpSpPr>
            <p:cNvPr id="3" name="Group 5"/>
            <p:cNvGrpSpPr>
              <a:grpSpLocks/>
            </p:cNvGrpSpPr>
            <p:nvPr/>
          </p:nvGrpSpPr>
          <p:grpSpPr bwMode="auto">
            <a:xfrm>
              <a:off x="1972" y="3487"/>
              <a:ext cx="788" cy="657"/>
              <a:chOff x="1972" y="3487"/>
              <a:chExt cx="788" cy="657"/>
            </a:xfrm>
          </p:grpSpPr>
          <p:sp>
            <p:nvSpPr>
              <p:cNvPr id="12294" name="Rectangle 6"/>
              <p:cNvSpPr>
                <a:spLocks noChangeArrowheads="1"/>
              </p:cNvSpPr>
              <p:nvPr/>
            </p:nvSpPr>
            <p:spPr bwMode="auto">
              <a:xfrm>
                <a:off x="2075" y="3487"/>
                <a:ext cx="593"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Molecular</a:t>
                </a:r>
              </a:p>
              <a:p>
                <a:pPr algn="ctr" eaLnBrk="0" hangingPunct="0"/>
                <a:r>
                  <a:rPr lang="en-US" sz="1200" b="1">
                    <a:latin typeface="Times New Roman" pitchFamily="18" charset="0"/>
                  </a:rPr>
                  <a:t>Drag Pump</a:t>
                </a:r>
              </a:p>
            </p:txBody>
          </p:sp>
          <p:sp>
            <p:nvSpPr>
              <p:cNvPr id="12295" name="Rectangle 7"/>
              <p:cNvSpPr>
                <a:spLocks noChangeArrowheads="1"/>
              </p:cNvSpPr>
              <p:nvPr/>
            </p:nvSpPr>
            <p:spPr bwMode="auto">
              <a:xfrm>
                <a:off x="1972" y="3856"/>
                <a:ext cx="788"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Turbomolecular</a:t>
                </a:r>
              </a:p>
              <a:p>
                <a:pPr algn="ctr" eaLnBrk="0" hangingPunct="0"/>
                <a:r>
                  <a:rPr lang="en-US" sz="1200" b="1">
                    <a:latin typeface="Times New Roman" pitchFamily="18" charset="0"/>
                  </a:rPr>
                  <a:t>Pump</a:t>
                </a:r>
              </a:p>
            </p:txBody>
          </p:sp>
          <p:sp>
            <p:nvSpPr>
              <p:cNvPr id="12296" name="Rectangle 8"/>
              <p:cNvSpPr>
                <a:spLocks noChangeArrowheads="1"/>
              </p:cNvSpPr>
              <p:nvPr/>
            </p:nvSpPr>
            <p:spPr bwMode="auto">
              <a:xfrm>
                <a:off x="2008" y="3873"/>
                <a:ext cx="724" cy="244"/>
              </a:xfrm>
              <a:prstGeom prst="rect">
                <a:avLst/>
              </a:prstGeom>
              <a:noFill/>
              <a:ln w="12700">
                <a:solidFill>
                  <a:schemeClr val="tx1"/>
                </a:solidFill>
                <a:miter lim="800000"/>
                <a:headEnd/>
                <a:tailEnd/>
              </a:ln>
              <a:effectLst/>
            </p:spPr>
            <p:txBody>
              <a:bodyPr wrap="none" anchor="ctr"/>
              <a:lstStyle/>
              <a:p>
                <a:endParaRPr lang="en-US"/>
              </a:p>
            </p:txBody>
          </p:sp>
          <p:sp>
            <p:nvSpPr>
              <p:cNvPr id="12297" name="Rectangle 9"/>
              <p:cNvSpPr>
                <a:spLocks noChangeArrowheads="1"/>
              </p:cNvSpPr>
              <p:nvPr/>
            </p:nvSpPr>
            <p:spPr bwMode="auto">
              <a:xfrm>
                <a:off x="2086" y="3504"/>
                <a:ext cx="565" cy="244"/>
              </a:xfrm>
              <a:prstGeom prst="rect">
                <a:avLst/>
              </a:prstGeom>
              <a:noFill/>
              <a:ln w="12700">
                <a:solidFill>
                  <a:schemeClr val="tx1"/>
                </a:solidFill>
                <a:miter lim="800000"/>
                <a:headEnd/>
                <a:tailEnd/>
              </a:ln>
              <a:effectLst/>
            </p:spPr>
            <p:txBody>
              <a:bodyPr wrap="none" anchor="ctr"/>
              <a:lstStyle/>
              <a:p>
                <a:endParaRPr lang="en-US"/>
              </a:p>
            </p:txBody>
          </p:sp>
          <p:sp>
            <p:nvSpPr>
              <p:cNvPr id="12298" name="Line 10"/>
              <p:cNvSpPr>
                <a:spLocks noChangeShapeType="1"/>
              </p:cNvSpPr>
              <p:nvPr/>
            </p:nvSpPr>
            <p:spPr bwMode="auto">
              <a:xfrm>
                <a:off x="2370" y="3750"/>
                <a:ext cx="0" cy="117"/>
              </a:xfrm>
              <a:prstGeom prst="line">
                <a:avLst/>
              </a:prstGeom>
              <a:noFill/>
              <a:ln w="12700">
                <a:solidFill>
                  <a:schemeClr val="tx1"/>
                </a:solidFill>
                <a:round/>
                <a:headEnd/>
                <a:tailEnd/>
              </a:ln>
              <a:effectLst/>
            </p:spPr>
            <p:txBody>
              <a:bodyPr/>
              <a:lstStyle/>
              <a:p>
                <a:endParaRPr lang="en-US"/>
              </a:p>
            </p:txBody>
          </p:sp>
        </p:grpSp>
        <p:grpSp>
          <p:nvGrpSpPr>
            <p:cNvPr id="4" name="Group 11"/>
            <p:cNvGrpSpPr>
              <a:grpSpLocks/>
            </p:cNvGrpSpPr>
            <p:nvPr/>
          </p:nvGrpSpPr>
          <p:grpSpPr bwMode="auto">
            <a:xfrm>
              <a:off x="2739" y="1675"/>
              <a:ext cx="887" cy="288"/>
              <a:chOff x="2739" y="1675"/>
              <a:chExt cx="887" cy="288"/>
            </a:xfrm>
          </p:grpSpPr>
          <p:sp>
            <p:nvSpPr>
              <p:cNvPr id="12300" name="Rectangle 12"/>
              <p:cNvSpPr>
                <a:spLocks noChangeArrowheads="1"/>
              </p:cNvSpPr>
              <p:nvPr/>
            </p:nvSpPr>
            <p:spPr bwMode="auto">
              <a:xfrm>
                <a:off x="2739" y="1675"/>
                <a:ext cx="887"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Fluid Entrainment</a:t>
                </a:r>
              </a:p>
              <a:p>
                <a:pPr algn="ctr" eaLnBrk="0" hangingPunct="0"/>
                <a:r>
                  <a:rPr lang="en-US" sz="1200" b="1">
                    <a:latin typeface="Times New Roman" pitchFamily="18" charset="0"/>
                  </a:rPr>
                  <a:t>Pump</a:t>
                </a:r>
              </a:p>
            </p:txBody>
          </p:sp>
          <p:sp>
            <p:nvSpPr>
              <p:cNvPr id="12301" name="Rectangle 13"/>
              <p:cNvSpPr>
                <a:spLocks noChangeArrowheads="1"/>
              </p:cNvSpPr>
              <p:nvPr/>
            </p:nvSpPr>
            <p:spPr bwMode="auto">
              <a:xfrm>
                <a:off x="2782" y="1692"/>
                <a:ext cx="799" cy="244"/>
              </a:xfrm>
              <a:prstGeom prst="rect">
                <a:avLst/>
              </a:prstGeom>
              <a:noFill/>
              <a:ln w="12700">
                <a:solidFill>
                  <a:schemeClr val="tx1"/>
                </a:solidFill>
                <a:miter lim="800000"/>
                <a:headEnd/>
                <a:tailEnd/>
              </a:ln>
              <a:effectLst/>
            </p:spPr>
            <p:txBody>
              <a:bodyPr wrap="none" anchor="ctr"/>
              <a:lstStyle/>
              <a:p>
                <a:endParaRPr lang="en-US"/>
              </a:p>
            </p:txBody>
          </p:sp>
        </p:grpSp>
        <p:sp>
          <p:nvSpPr>
            <p:cNvPr id="12302" name="Line 14"/>
            <p:cNvSpPr>
              <a:spLocks noChangeShapeType="1"/>
            </p:cNvSpPr>
            <p:nvPr/>
          </p:nvSpPr>
          <p:spPr bwMode="auto">
            <a:xfrm>
              <a:off x="768" y="1938"/>
              <a:ext cx="0" cy="591"/>
            </a:xfrm>
            <a:prstGeom prst="line">
              <a:avLst/>
            </a:prstGeom>
            <a:noFill/>
            <a:ln w="12700">
              <a:solidFill>
                <a:schemeClr val="tx1"/>
              </a:solidFill>
              <a:round/>
              <a:headEnd/>
              <a:tailEnd/>
            </a:ln>
            <a:effectLst/>
          </p:spPr>
          <p:txBody>
            <a:bodyPr/>
            <a:lstStyle/>
            <a:p>
              <a:endParaRPr lang="en-US"/>
            </a:p>
          </p:txBody>
        </p:sp>
        <p:grpSp>
          <p:nvGrpSpPr>
            <p:cNvPr id="5" name="Group 15"/>
            <p:cNvGrpSpPr>
              <a:grpSpLocks/>
            </p:cNvGrpSpPr>
            <p:nvPr/>
          </p:nvGrpSpPr>
          <p:grpSpPr bwMode="auto">
            <a:xfrm>
              <a:off x="2212" y="602"/>
              <a:ext cx="1336" cy="288"/>
              <a:chOff x="2212" y="602"/>
              <a:chExt cx="1336" cy="288"/>
            </a:xfrm>
          </p:grpSpPr>
          <p:sp>
            <p:nvSpPr>
              <p:cNvPr id="12304" name="Rectangle 16"/>
              <p:cNvSpPr>
                <a:spLocks noChangeArrowheads="1"/>
              </p:cNvSpPr>
              <p:nvPr/>
            </p:nvSpPr>
            <p:spPr bwMode="auto">
              <a:xfrm>
                <a:off x="2402" y="602"/>
                <a:ext cx="908"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dirty="0">
                    <a:latin typeface="Times New Roman" pitchFamily="18" charset="0"/>
                  </a:rPr>
                  <a:t>VACUUM PUMPS</a:t>
                </a:r>
              </a:p>
              <a:p>
                <a:pPr algn="ctr" eaLnBrk="0" hangingPunct="0"/>
                <a:r>
                  <a:rPr lang="en-US" sz="1200" b="1" dirty="0">
                    <a:latin typeface="Times New Roman" pitchFamily="18" charset="0"/>
                  </a:rPr>
                  <a:t>(METHODS)</a:t>
                </a:r>
              </a:p>
            </p:txBody>
          </p:sp>
          <p:sp>
            <p:nvSpPr>
              <p:cNvPr id="12305" name="Rectangle 17"/>
              <p:cNvSpPr>
                <a:spLocks noChangeArrowheads="1"/>
              </p:cNvSpPr>
              <p:nvPr/>
            </p:nvSpPr>
            <p:spPr bwMode="auto">
              <a:xfrm>
                <a:off x="2212" y="622"/>
                <a:ext cx="1336" cy="244"/>
              </a:xfrm>
              <a:prstGeom prst="rect">
                <a:avLst/>
              </a:prstGeom>
              <a:noFill/>
              <a:ln w="12700">
                <a:solidFill>
                  <a:schemeClr val="tx1"/>
                </a:solidFill>
                <a:miter lim="800000"/>
                <a:headEnd/>
                <a:tailEnd/>
              </a:ln>
              <a:effectLst/>
            </p:spPr>
            <p:txBody>
              <a:bodyPr wrap="none" anchor="ctr"/>
              <a:lstStyle/>
              <a:p>
                <a:endParaRPr lang="en-US"/>
              </a:p>
            </p:txBody>
          </p:sp>
        </p:grpSp>
        <p:sp>
          <p:nvSpPr>
            <p:cNvPr id="12306" name="Rectangle 18"/>
            <p:cNvSpPr>
              <a:spLocks noChangeArrowheads="1"/>
            </p:cNvSpPr>
            <p:nvPr/>
          </p:nvSpPr>
          <p:spPr bwMode="auto">
            <a:xfrm>
              <a:off x="81" y="1676"/>
              <a:ext cx="940"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Reciprocating</a:t>
              </a:r>
            </a:p>
            <a:p>
              <a:pPr algn="ctr" eaLnBrk="0" hangingPunct="0"/>
              <a:r>
                <a:rPr lang="en-US" sz="1200" b="1">
                  <a:latin typeface="Times New Roman" pitchFamily="18" charset="0"/>
                </a:rPr>
                <a:t>Displacement Pump</a:t>
              </a:r>
            </a:p>
          </p:txBody>
        </p:sp>
        <p:sp>
          <p:nvSpPr>
            <p:cNvPr id="12307" name="Rectangle 19"/>
            <p:cNvSpPr>
              <a:spLocks noChangeArrowheads="1"/>
            </p:cNvSpPr>
            <p:nvPr/>
          </p:nvSpPr>
          <p:spPr bwMode="auto">
            <a:xfrm>
              <a:off x="106" y="1693"/>
              <a:ext cx="892" cy="244"/>
            </a:xfrm>
            <a:prstGeom prst="rect">
              <a:avLst/>
            </a:prstGeom>
            <a:noFill/>
            <a:ln w="12700">
              <a:solidFill>
                <a:schemeClr val="tx1"/>
              </a:solidFill>
              <a:miter lim="800000"/>
              <a:headEnd/>
              <a:tailEnd/>
            </a:ln>
            <a:effectLst/>
          </p:spPr>
          <p:txBody>
            <a:bodyPr wrap="none" anchor="ctr"/>
            <a:lstStyle/>
            <a:p>
              <a:endParaRPr lang="en-US"/>
            </a:p>
          </p:txBody>
        </p:sp>
        <p:sp>
          <p:nvSpPr>
            <p:cNvPr id="12308" name="Rectangle 20"/>
            <p:cNvSpPr>
              <a:spLocks noChangeArrowheads="1"/>
            </p:cNvSpPr>
            <p:nvPr/>
          </p:nvSpPr>
          <p:spPr bwMode="auto">
            <a:xfrm>
              <a:off x="4789" y="979"/>
              <a:ext cx="799" cy="244"/>
            </a:xfrm>
            <a:prstGeom prst="rect">
              <a:avLst/>
            </a:prstGeom>
            <a:noFill/>
            <a:ln w="12700">
              <a:solidFill>
                <a:schemeClr val="tx1"/>
              </a:solidFill>
              <a:miter lim="800000"/>
              <a:headEnd/>
              <a:tailEnd/>
            </a:ln>
            <a:effectLst/>
          </p:spPr>
          <p:txBody>
            <a:bodyPr wrap="none" anchor="ctr"/>
            <a:lstStyle/>
            <a:p>
              <a:endParaRPr lang="en-US"/>
            </a:p>
          </p:txBody>
        </p:sp>
        <p:sp>
          <p:nvSpPr>
            <p:cNvPr id="12309" name="Line 21"/>
            <p:cNvSpPr>
              <a:spLocks noChangeShapeType="1"/>
            </p:cNvSpPr>
            <p:nvPr/>
          </p:nvSpPr>
          <p:spPr bwMode="auto">
            <a:xfrm>
              <a:off x="2883" y="867"/>
              <a:ext cx="0" cy="55"/>
            </a:xfrm>
            <a:prstGeom prst="line">
              <a:avLst/>
            </a:prstGeom>
            <a:noFill/>
            <a:ln w="12700">
              <a:solidFill>
                <a:schemeClr val="tx1"/>
              </a:solidFill>
              <a:round/>
              <a:headEnd/>
              <a:tailEnd/>
            </a:ln>
            <a:effectLst/>
          </p:spPr>
          <p:txBody>
            <a:bodyPr/>
            <a:lstStyle/>
            <a:p>
              <a:endParaRPr lang="en-US"/>
            </a:p>
          </p:txBody>
        </p:sp>
        <p:sp>
          <p:nvSpPr>
            <p:cNvPr id="12310" name="Line 22"/>
            <p:cNvSpPr>
              <a:spLocks noChangeShapeType="1"/>
            </p:cNvSpPr>
            <p:nvPr/>
          </p:nvSpPr>
          <p:spPr bwMode="auto">
            <a:xfrm>
              <a:off x="1689" y="924"/>
              <a:ext cx="3513" cy="0"/>
            </a:xfrm>
            <a:prstGeom prst="line">
              <a:avLst/>
            </a:prstGeom>
            <a:noFill/>
            <a:ln w="12700">
              <a:solidFill>
                <a:schemeClr val="tx1"/>
              </a:solidFill>
              <a:round/>
              <a:headEnd/>
              <a:tailEnd/>
            </a:ln>
            <a:effectLst/>
          </p:spPr>
          <p:txBody>
            <a:bodyPr/>
            <a:lstStyle/>
            <a:p>
              <a:endParaRPr lang="en-US"/>
            </a:p>
          </p:txBody>
        </p:sp>
        <p:grpSp>
          <p:nvGrpSpPr>
            <p:cNvPr id="6" name="Group 23"/>
            <p:cNvGrpSpPr>
              <a:grpSpLocks/>
            </p:cNvGrpSpPr>
            <p:nvPr/>
          </p:nvGrpSpPr>
          <p:grpSpPr bwMode="auto">
            <a:xfrm>
              <a:off x="1291" y="922"/>
              <a:ext cx="799" cy="327"/>
              <a:chOff x="1291" y="922"/>
              <a:chExt cx="799" cy="327"/>
            </a:xfrm>
          </p:grpSpPr>
          <p:sp>
            <p:nvSpPr>
              <p:cNvPr id="12312" name="Rectangle 24"/>
              <p:cNvSpPr>
                <a:spLocks noChangeArrowheads="1"/>
              </p:cNvSpPr>
              <p:nvPr/>
            </p:nvSpPr>
            <p:spPr bwMode="auto">
              <a:xfrm>
                <a:off x="1325" y="961"/>
                <a:ext cx="732"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Gas Transfer</a:t>
                </a:r>
              </a:p>
              <a:p>
                <a:pPr algn="ctr" eaLnBrk="0" hangingPunct="0"/>
                <a:r>
                  <a:rPr lang="en-US" sz="1200" b="1">
                    <a:latin typeface="Times New Roman" pitchFamily="18" charset="0"/>
                  </a:rPr>
                  <a:t>Vacuum Pump</a:t>
                </a:r>
              </a:p>
            </p:txBody>
          </p:sp>
          <p:sp>
            <p:nvSpPr>
              <p:cNvPr id="12313" name="Rectangle 25"/>
              <p:cNvSpPr>
                <a:spLocks noChangeArrowheads="1"/>
              </p:cNvSpPr>
              <p:nvPr/>
            </p:nvSpPr>
            <p:spPr bwMode="auto">
              <a:xfrm>
                <a:off x="1291" y="978"/>
                <a:ext cx="799" cy="244"/>
              </a:xfrm>
              <a:prstGeom prst="rect">
                <a:avLst/>
              </a:prstGeom>
              <a:noFill/>
              <a:ln w="12700">
                <a:solidFill>
                  <a:schemeClr val="tx1"/>
                </a:solidFill>
                <a:miter lim="800000"/>
                <a:headEnd/>
                <a:tailEnd/>
              </a:ln>
              <a:effectLst/>
            </p:spPr>
            <p:txBody>
              <a:bodyPr wrap="none" anchor="ctr"/>
              <a:lstStyle/>
              <a:p>
                <a:endParaRPr lang="en-US"/>
              </a:p>
            </p:txBody>
          </p:sp>
          <p:sp>
            <p:nvSpPr>
              <p:cNvPr id="12314" name="Line 26"/>
              <p:cNvSpPr>
                <a:spLocks noChangeShapeType="1"/>
              </p:cNvSpPr>
              <p:nvPr/>
            </p:nvSpPr>
            <p:spPr bwMode="auto">
              <a:xfrm>
                <a:off x="1691" y="922"/>
                <a:ext cx="0" cy="55"/>
              </a:xfrm>
              <a:prstGeom prst="line">
                <a:avLst/>
              </a:prstGeom>
              <a:noFill/>
              <a:ln w="12700">
                <a:solidFill>
                  <a:schemeClr val="tx1"/>
                </a:solidFill>
                <a:round/>
                <a:headEnd/>
                <a:tailEnd/>
              </a:ln>
              <a:effectLst/>
            </p:spPr>
            <p:txBody>
              <a:bodyPr/>
              <a:lstStyle/>
              <a:p>
                <a:endParaRPr lang="en-US"/>
              </a:p>
            </p:txBody>
          </p:sp>
        </p:grpSp>
        <p:grpSp>
          <p:nvGrpSpPr>
            <p:cNvPr id="7" name="Group 27"/>
            <p:cNvGrpSpPr>
              <a:grpSpLocks/>
            </p:cNvGrpSpPr>
            <p:nvPr/>
          </p:nvGrpSpPr>
          <p:grpSpPr bwMode="auto">
            <a:xfrm>
              <a:off x="1909" y="1672"/>
              <a:ext cx="799" cy="288"/>
              <a:chOff x="1909" y="1672"/>
              <a:chExt cx="799" cy="288"/>
            </a:xfrm>
          </p:grpSpPr>
          <p:sp>
            <p:nvSpPr>
              <p:cNvPr id="12316" name="Rectangle 28"/>
              <p:cNvSpPr>
                <a:spLocks noChangeArrowheads="1"/>
              </p:cNvSpPr>
              <p:nvPr/>
            </p:nvSpPr>
            <p:spPr bwMode="auto">
              <a:xfrm>
                <a:off x="2128" y="1672"/>
                <a:ext cx="36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Drag</a:t>
                </a:r>
              </a:p>
              <a:p>
                <a:pPr algn="ctr" eaLnBrk="0" hangingPunct="0"/>
                <a:r>
                  <a:rPr lang="en-US" sz="1200" b="1">
                    <a:latin typeface="Times New Roman" pitchFamily="18" charset="0"/>
                  </a:rPr>
                  <a:t>Pump</a:t>
                </a:r>
              </a:p>
            </p:txBody>
          </p:sp>
          <p:sp>
            <p:nvSpPr>
              <p:cNvPr id="12317" name="Rectangle 29"/>
              <p:cNvSpPr>
                <a:spLocks noChangeArrowheads="1"/>
              </p:cNvSpPr>
              <p:nvPr/>
            </p:nvSpPr>
            <p:spPr bwMode="auto">
              <a:xfrm>
                <a:off x="1909" y="1689"/>
                <a:ext cx="799" cy="244"/>
              </a:xfrm>
              <a:prstGeom prst="rect">
                <a:avLst/>
              </a:prstGeom>
              <a:noFill/>
              <a:ln w="12700">
                <a:solidFill>
                  <a:schemeClr val="tx1"/>
                </a:solidFill>
                <a:miter lim="800000"/>
                <a:headEnd/>
                <a:tailEnd/>
              </a:ln>
              <a:effectLst/>
            </p:spPr>
            <p:txBody>
              <a:bodyPr wrap="none" anchor="ctr"/>
              <a:lstStyle/>
              <a:p>
                <a:endParaRPr lang="en-US"/>
              </a:p>
            </p:txBody>
          </p:sp>
        </p:grpSp>
        <p:sp>
          <p:nvSpPr>
            <p:cNvPr id="12318" name="Rectangle 30"/>
            <p:cNvSpPr>
              <a:spLocks noChangeArrowheads="1"/>
            </p:cNvSpPr>
            <p:nvPr/>
          </p:nvSpPr>
          <p:spPr bwMode="auto">
            <a:xfrm>
              <a:off x="4823" y="962"/>
              <a:ext cx="732"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Entrapment</a:t>
              </a:r>
            </a:p>
            <a:p>
              <a:pPr algn="ctr" eaLnBrk="0" hangingPunct="0"/>
              <a:r>
                <a:rPr lang="en-US" sz="1200" b="1">
                  <a:latin typeface="Times New Roman" pitchFamily="18" charset="0"/>
                </a:rPr>
                <a:t>Vacuum Pump</a:t>
              </a:r>
            </a:p>
          </p:txBody>
        </p:sp>
        <p:sp>
          <p:nvSpPr>
            <p:cNvPr id="12319" name="Line 31"/>
            <p:cNvSpPr>
              <a:spLocks noChangeShapeType="1"/>
            </p:cNvSpPr>
            <p:nvPr/>
          </p:nvSpPr>
          <p:spPr bwMode="auto">
            <a:xfrm>
              <a:off x="5205" y="924"/>
              <a:ext cx="0" cy="55"/>
            </a:xfrm>
            <a:prstGeom prst="line">
              <a:avLst/>
            </a:prstGeom>
            <a:noFill/>
            <a:ln w="12700">
              <a:solidFill>
                <a:schemeClr val="tx1"/>
              </a:solidFill>
              <a:round/>
              <a:headEnd/>
              <a:tailEnd/>
            </a:ln>
            <a:effectLst/>
          </p:spPr>
          <p:txBody>
            <a:bodyPr/>
            <a:lstStyle/>
            <a:p>
              <a:endParaRPr lang="en-US"/>
            </a:p>
          </p:txBody>
        </p:sp>
        <p:sp>
          <p:nvSpPr>
            <p:cNvPr id="12320" name="Line 32"/>
            <p:cNvSpPr>
              <a:spLocks noChangeShapeType="1"/>
            </p:cNvSpPr>
            <p:nvPr/>
          </p:nvSpPr>
          <p:spPr bwMode="auto">
            <a:xfrm>
              <a:off x="1691" y="1224"/>
              <a:ext cx="0" cy="55"/>
            </a:xfrm>
            <a:prstGeom prst="line">
              <a:avLst/>
            </a:prstGeom>
            <a:noFill/>
            <a:ln w="12700">
              <a:solidFill>
                <a:schemeClr val="tx1"/>
              </a:solidFill>
              <a:round/>
              <a:headEnd/>
              <a:tailEnd/>
            </a:ln>
            <a:effectLst/>
          </p:spPr>
          <p:txBody>
            <a:bodyPr/>
            <a:lstStyle/>
            <a:p>
              <a:endParaRPr lang="en-US"/>
            </a:p>
          </p:txBody>
        </p:sp>
        <p:sp>
          <p:nvSpPr>
            <p:cNvPr id="12321" name="Line 33"/>
            <p:cNvSpPr>
              <a:spLocks noChangeShapeType="1"/>
            </p:cNvSpPr>
            <p:nvPr/>
          </p:nvSpPr>
          <p:spPr bwMode="auto">
            <a:xfrm>
              <a:off x="939" y="1281"/>
              <a:ext cx="2139" cy="0"/>
            </a:xfrm>
            <a:prstGeom prst="line">
              <a:avLst/>
            </a:prstGeom>
            <a:noFill/>
            <a:ln w="12700">
              <a:solidFill>
                <a:schemeClr val="tx1"/>
              </a:solidFill>
              <a:round/>
              <a:headEnd/>
              <a:tailEnd/>
            </a:ln>
            <a:effectLst/>
          </p:spPr>
          <p:txBody>
            <a:bodyPr/>
            <a:lstStyle/>
            <a:p>
              <a:endParaRPr lang="en-US"/>
            </a:p>
          </p:txBody>
        </p:sp>
        <p:sp>
          <p:nvSpPr>
            <p:cNvPr id="12322" name="Rectangle 34"/>
            <p:cNvSpPr>
              <a:spLocks noChangeArrowheads="1"/>
            </p:cNvSpPr>
            <p:nvPr/>
          </p:nvSpPr>
          <p:spPr bwMode="auto">
            <a:xfrm>
              <a:off x="437" y="1318"/>
              <a:ext cx="101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Positive Displacement</a:t>
              </a:r>
            </a:p>
            <a:p>
              <a:pPr algn="ctr" eaLnBrk="0" hangingPunct="0"/>
              <a:r>
                <a:rPr lang="en-US" sz="1200" b="1">
                  <a:latin typeface="Times New Roman" pitchFamily="18" charset="0"/>
                </a:rPr>
                <a:t>Vacuum Pump</a:t>
              </a:r>
            </a:p>
          </p:txBody>
        </p:sp>
        <p:sp>
          <p:nvSpPr>
            <p:cNvPr id="12323" name="Rectangle 35"/>
            <p:cNvSpPr>
              <a:spLocks noChangeArrowheads="1"/>
            </p:cNvSpPr>
            <p:nvPr/>
          </p:nvSpPr>
          <p:spPr bwMode="auto">
            <a:xfrm>
              <a:off x="457" y="1335"/>
              <a:ext cx="976" cy="244"/>
            </a:xfrm>
            <a:prstGeom prst="rect">
              <a:avLst/>
            </a:prstGeom>
            <a:noFill/>
            <a:ln w="12700">
              <a:solidFill>
                <a:schemeClr val="tx1"/>
              </a:solidFill>
              <a:miter lim="800000"/>
              <a:headEnd/>
              <a:tailEnd/>
            </a:ln>
            <a:effectLst/>
          </p:spPr>
          <p:txBody>
            <a:bodyPr wrap="none" anchor="ctr"/>
            <a:lstStyle/>
            <a:p>
              <a:endParaRPr lang="en-US"/>
            </a:p>
          </p:txBody>
        </p:sp>
        <p:sp>
          <p:nvSpPr>
            <p:cNvPr id="12324" name="Line 36"/>
            <p:cNvSpPr>
              <a:spLocks noChangeShapeType="1"/>
            </p:cNvSpPr>
            <p:nvPr/>
          </p:nvSpPr>
          <p:spPr bwMode="auto">
            <a:xfrm>
              <a:off x="944" y="1279"/>
              <a:ext cx="0" cy="55"/>
            </a:xfrm>
            <a:prstGeom prst="line">
              <a:avLst/>
            </a:prstGeom>
            <a:noFill/>
            <a:ln w="12700">
              <a:solidFill>
                <a:schemeClr val="tx1"/>
              </a:solidFill>
              <a:round/>
              <a:headEnd/>
              <a:tailEnd/>
            </a:ln>
            <a:effectLst/>
          </p:spPr>
          <p:txBody>
            <a:bodyPr/>
            <a:lstStyle/>
            <a:p>
              <a:endParaRPr lang="en-US"/>
            </a:p>
          </p:txBody>
        </p:sp>
        <p:sp>
          <p:nvSpPr>
            <p:cNvPr id="12325" name="Rectangle 37"/>
            <p:cNvSpPr>
              <a:spLocks noChangeArrowheads="1"/>
            </p:cNvSpPr>
            <p:nvPr/>
          </p:nvSpPr>
          <p:spPr bwMode="auto">
            <a:xfrm>
              <a:off x="2714" y="1316"/>
              <a:ext cx="732"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Kinetic</a:t>
              </a:r>
            </a:p>
            <a:p>
              <a:pPr algn="ctr" eaLnBrk="0" hangingPunct="0"/>
              <a:r>
                <a:rPr lang="en-US" sz="1200" b="1">
                  <a:latin typeface="Times New Roman" pitchFamily="18" charset="0"/>
                </a:rPr>
                <a:t>Vacuum Pump</a:t>
              </a:r>
            </a:p>
          </p:txBody>
        </p:sp>
        <p:sp>
          <p:nvSpPr>
            <p:cNvPr id="12326" name="Rectangle 38"/>
            <p:cNvSpPr>
              <a:spLocks noChangeArrowheads="1"/>
            </p:cNvSpPr>
            <p:nvPr/>
          </p:nvSpPr>
          <p:spPr bwMode="auto">
            <a:xfrm>
              <a:off x="2680" y="1333"/>
              <a:ext cx="799" cy="244"/>
            </a:xfrm>
            <a:prstGeom prst="rect">
              <a:avLst/>
            </a:prstGeom>
            <a:noFill/>
            <a:ln w="12700">
              <a:solidFill>
                <a:schemeClr val="tx1"/>
              </a:solidFill>
              <a:miter lim="800000"/>
              <a:headEnd/>
              <a:tailEnd/>
            </a:ln>
            <a:effectLst/>
          </p:spPr>
          <p:txBody>
            <a:bodyPr wrap="none" anchor="ctr"/>
            <a:lstStyle/>
            <a:p>
              <a:endParaRPr lang="en-US"/>
            </a:p>
          </p:txBody>
        </p:sp>
        <p:sp>
          <p:nvSpPr>
            <p:cNvPr id="12327" name="Line 39"/>
            <p:cNvSpPr>
              <a:spLocks noChangeShapeType="1"/>
            </p:cNvSpPr>
            <p:nvPr/>
          </p:nvSpPr>
          <p:spPr bwMode="auto">
            <a:xfrm>
              <a:off x="3081" y="1278"/>
              <a:ext cx="0" cy="55"/>
            </a:xfrm>
            <a:prstGeom prst="line">
              <a:avLst/>
            </a:prstGeom>
            <a:noFill/>
            <a:ln w="12700">
              <a:solidFill>
                <a:schemeClr val="tx1"/>
              </a:solidFill>
              <a:round/>
              <a:headEnd/>
              <a:tailEnd/>
            </a:ln>
            <a:effectLst/>
          </p:spPr>
          <p:txBody>
            <a:bodyPr/>
            <a:lstStyle/>
            <a:p>
              <a:endParaRPr lang="en-US"/>
            </a:p>
          </p:txBody>
        </p:sp>
        <p:sp>
          <p:nvSpPr>
            <p:cNvPr id="12328" name="Line 40"/>
            <p:cNvSpPr>
              <a:spLocks noChangeShapeType="1"/>
            </p:cNvSpPr>
            <p:nvPr/>
          </p:nvSpPr>
          <p:spPr bwMode="auto">
            <a:xfrm>
              <a:off x="944" y="1581"/>
              <a:ext cx="0" cy="55"/>
            </a:xfrm>
            <a:prstGeom prst="line">
              <a:avLst/>
            </a:prstGeom>
            <a:noFill/>
            <a:ln w="12700">
              <a:solidFill>
                <a:schemeClr val="tx1"/>
              </a:solidFill>
              <a:round/>
              <a:headEnd/>
              <a:tailEnd/>
            </a:ln>
            <a:effectLst/>
          </p:spPr>
          <p:txBody>
            <a:bodyPr/>
            <a:lstStyle/>
            <a:p>
              <a:endParaRPr lang="en-US"/>
            </a:p>
          </p:txBody>
        </p:sp>
        <p:sp>
          <p:nvSpPr>
            <p:cNvPr id="12329" name="Line 41"/>
            <p:cNvSpPr>
              <a:spLocks noChangeShapeType="1"/>
            </p:cNvSpPr>
            <p:nvPr/>
          </p:nvSpPr>
          <p:spPr bwMode="auto">
            <a:xfrm>
              <a:off x="2304" y="1638"/>
              <a:ext cx="1749" cy="0"/>
            </a:xfrm>
            <a:prstGeom prst="line">
              <a:avLst/>
            </a:prstGeom>
            <a:noFill/>
            <a:ln w="12700">
              <a:solidFill>
                <a:schemeClr val="tx1"/>
              </a:solidFill>
              <a:round/>
              <a:headEnd/>
              <a:tailEnd/>
            </a:ln>
            <a:effectLst/>
          </p:spPr>
          <p:txBody>
            <a:bodyPr/>
            <a:lstStyle/>
            <a:p>
              <a:endParaRPr lang="en-US"/>
            </a:p>
          </p:txBody>
        </p:sp>
        <p:sp>
          <p:nvSpPr>
            <p:cNvPr id="12330" name="Rectangle 42"/>
            <p:cNvSpPr>
              <a:spLocks noChangeArrowheads="1"/>
            </p:cNvSpPr>
            <p:nvPr/>
          </p:nvSpPr>
          <p:spPr bwMode="auto">
            <a:xfrm>
              <a:off x="1243" y="1675"/>
              <a:ext cx="404"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Rotary</a:t>
              </a:r>
            </a:p>
            <a:p>
              <a:pPr algn="ctr" eaLnBrk="0" hangingPunct="0"/>
              <a:r>
                <a:rPr lang="en-US" sz="1200" b="1">
                  <a:latin typeface="Times New Roman" pitchFamily="18" charset="0"/>
                </a:rPr>
                <a:t>Pump</a:t>
              </a:r>
            </a:p>
          </p:txBody>
        </p:sp>
        <p:sp>
          <p:nvSpPr>
            <p:cNvPr id="12331" name="Rectangle 43"/>
            <p:cNvSpPr>
              <a:spLocks noChangeArrowheads="1"/>
            </p:cNvSpPr>
            <p:nvPr/>
          </p:nvSpPr>
          <p:spPr bwMode="auto">
            <a:xfrm>
              <a:off x="1186" y="1692"/>
              <a:ext cx="499" cy="244"/>
            </a:xfrm>
            <a:prstGeom prst="rect">
              <a:avLst/>
            </a:prstGeom>
            <a:noFill/>
            <a:ln w="12700">
              <a:solidFill>
                <a:schemeClr val="tx1"/>
              </a:solidFill>
              <a:miter lim="800000"/>
              <a:headEnd/>
              <a:tailEnd/>
            </a:ln>
            <a:effectLst/>
          </p:spPr>
          <p:txBody>
            <a:bodyPr wrap="none" anchor="ctr"/>
            <a:lstStyle/>
            <a:p>
              <a:endParaRPr lang="en-US"/>
            </a:p>
          </p:txBody>
        </p:sp>
        <p:sp>
          <p:nvSpPr>
            <p:cNvPr id="12332" name="Line 44"/>
            <p:cNvSpPr>
              <a:spLocks noChangeShapeType="1"/>
            </p:cNvSpPr>
            <p:nvPr/>
          </p:nvSpPr>
          <p:spPr bwMode="auto">
            <a:xfrm>
              <a:off x="1379" y="1636"/>
              <a:ext cx="0" cy="55"/>
            </a:xfrm>
            <a:prstGeom prst="line">
              <a:avLst/>
            </a:prstGeom>
            <a:noFill/>
            <a:ln w="12700">
              <a:solidFill>
                <a:schemeClr val="tx1"/>
              </a:solidFill>
              <a:round/>
              <a:headEnd/>
              <a:tailEnd/>
            </a:ln>
            <a:effectLst/>
          </p:spPr>
          <p:txBody>
            <a:bodyPr/>
            <a:lstStyle/>
            <a:p>
              <a:endParaRPr lang="en-US"/>
            </a:p>
          </p:txBody>
        </p:sp>
        <p:sp>
          <p:nvSpPr>
            <p:cNvPr id="12333" name="Line 45"/>
            <p:cNvSpPr>
              <a:spLocks noChangeShapeType="1"/>
            </p:cNvSpPr>
            <p:nvPr/>
          </p:nvSpPr>
          <p:spPr bwMode="auto">
            <a:xfrm flipH="1">
              <a:off x="504" y="1638"/>
              <a:ext cx="873" cy="0"/>
            </a:xfrm>
            <a:prstGeom prst="line">
              <a:avLst/>
            </a:prstGeom>
            <a:noFill/>
            <a:ln w="12700">
              <a:solidFill>
                <a:schemeClr val="tx1"/>
              </a:solidFill>
              <a:round/>
              <a:headEnd/>
              <a:tailEnd/>
            </a:ln>
            <a:effectLst/>
          </p:spPr>
          <p:txBody>
            <a:bodyPr/>
            <a:lstStyle/>
            <a:p>
              <a:endParaRPr lang="en-US"/>
            </a:p>
          </p:txBody>
        </p:sp>
        <p:sp>
          <p:nvSpPr>
            <p:cNvPr id="12334" name="Line 46"/>
            <p:cNvSpPr>
              <a:spLocks noChangeShapeType="1"/>
            </p:cNvSpPr>
            <p:nvPr/>
          </p:nvSpPr>
          <p:spPr bwMode="auto">
            <a:xfrm>
              <a:off x="506" y="1632"/>
              <a:ext cx="0" cy="55"/>
            </a:xfrm>
            <a:prstGeom prst="line">
              <a:avLst/>
            </a:prstGeom>
            <a:noFill/>
            <a:ln w="12700">
              <a:solidFill>
                <a:schemeClr val="tx1"/>
              </a:solidFill>
              <a:round/>
              <a:headEnd/>
              <a:tailEnd/>
            </a:ln>
            <a:effectLst/>
          </p:spPr>
          <p:txBody>
            <a:bodyPr/>
            <a:lstStyle/>
            <a:p>
              <a:endParaRPr lang="en-US"/>
            </a:p>
          </p:txBody>
        </p:sp>
        <p:sp>
          <p:nvSpPr>
            <p:cNvPr id="12335" name="Rectangle 47"/>
            <p:cNvSpPr>
              <a:spLocks noChangeArrowheads="1"/>
            </p:cNvSpPr>
            <p:nvPr/>
          </p:nvSpPr>
          <p:spPr bwMode="auto">
            <a:xfrm>
              <a:off x="81" y="2033"/>
              <a:ext cx="58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Diaphragm</a:t>
              </a:r>
            </a:p>
            <a:p>
              <a:pPr algn="ctr" eaLnBrk="0" hangingPunct="0"/>
              <a:r>
                <a:rPr lang="en-US" sz="1200" b="1">
                  <a:latin typeface="Times New Roman" pitchFamily="18" charset="0"/>
                </a:rPr>
                <a:t>Pump</a:t>
              </a:r>
            </a:p>
          </p:txBody>
        </p:sp>
        <p:sp>
          <p:nvSpPr>
            <p:cNvPr id="12336" name="Rectangle 48"/>
            <p:cNvSpPr>
              <a:spLocks noChangeArrowheads="1"/>
            </p:cNvSpPr>
            <p:nvPr/>
          </p:nvSpPr>
          <p:spPr bwMode="auto">
            <a:xfrm>
              <a:off x="106" y="2050"/>
              <a:ext cx="532" cy="244"/>
            </a:xfrm>
            <a:prstGeom prst="rect">
              <a:avLst/>
            </a:prstGeom>
            <a:noFill/>
            <a:ln w="12700">
              <a:solidFill>
                <a:schemeClr val="tx1"/>
              </a:solidFill>
              <a:miter lim="800000"/>
              <a:headEnd/>
              <a:tailEnd/>
            </a:ln>
            <a:effectLst/>
          </p:spPr>
          <p:txBody>
            <a:bodyPr wrap="none" anchor="ctr"/>
            <a:lstStyle/>
            <a:p>
              <a:endParaRPr lang="en-US"/>
            </a:p>
          </p:txBody>
        </p:sp>
        <p:sp>
          <p:nvSpPr>
            <p:cNvPr id="12337" name="Rectangle 49"/>
            <p:cNvSpPr>
              <a:spLocks noChangeArrowheads="1"/>
            </p:cNvSpPr>
            <p:nvPr/>
          </p:nvSpPr>
          <p:spPr bwMode="auto">
            <a:xfrm>
              <a:off x="178" y="2390"/>
              <a:ext cx="372"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Piston</a:t>
              </a:r>
            </a:p>
            <a:p>
              <a:pPr algn="ctr" eaLnBrk="0" hangingPunct="0"/>
              <a:r>
                <a:rPr lang="en-US" sz="1200" b="1">
                  <a:latin typeface="Times New Roman" pitchFamily="18" charset="0"/>
                </a:rPr>
                <a:t>Pump</a:t>
              </a:r>
            </a:p>
          </p:txBody>
        </p:sp>
        <p:sp>
          <p:nvSpPr>
            <p:cNvPr id="12338" name="Rectangle 50"/>
            <p:cNvSpPr>
              <a:spLocks noChangeArrowheads="1"/>
            </p:cNvSpPr>
            <p:nvPr/>
          </p:nvSpPr>
          <p:spPr bwMode="auto">
            <a:xfrm>
              <a:off x="106" y="2407"/>
              <a:ext cx="532" cy="244"/>
            </a:xfrm>
            <a:prstGeom prst="rect">
              <a:avLst/>
            </a:prstGeom>
            <a:noFill/>
            <a:ln w="12700">
              <a:solidFill>
                <a:schemeClr val="tx1"/>
              </a:solidFill>
              <a:miter lim="800000"/>
              <a:headEnd/>
              <a:tailEnd/>
            </a:ln>
            <a:effectLst/>
          </p:spPr>
          <p:txBody>
            <a:bodyPr wrap="none" anchor="ctr"/>
            <a:lstStyle/>
            <a:p>
              <a:endParaRPr lang="en-US"/>
            </a:p>
          </p:txBody>
        </p:sp>
        <p:sp>
          <p:nvSpPr>
            <p:cNvPr id="12339" name="Line 51"/>
            <p:cNvSpPr>
              <a:spLocks noChangeShapeType="1"/>
            </p:cNvSpPr>
            <p:nvPr/>
          </p:nvSpPr>
          <p:spPr bwMode="auto">
            <a:xfrm>
              <a:off x="642" y="2175"/>
              <a:ext cx="120" cy="0"/>
            </a:xfrm>
            <a:prstGeom prst="line">
              <a:avLst/>
            </a:prstGeom>
            <a:noFill/>
            <a:ln w="12700">
              <a:solidFill>
                <a:schemeClr val="tx1"/>
              </a:solidFill>
              <a:round/>
              <a:headEnd/>
              <a:tailEnd/>
            </a:ln>
            <a:effectLst/>
          </p:spPr>
          <p:txBody>
            <a:bodyPr/>
            <a:lstStyle/>
            <a:p>
              <a:endParaRPr lang="en-US"/>
            </a:p>
          </p:txBody>
        </p:sp>
        <p:sp>
          <p:nvSpPr>
            <p:cNvPr id="12340" name="Line 52"/>
            <p:cNvSpPr>
              <a:spLocks noChangeShapeType="1"/>
            </p:cNvSpPr>
            <p:nvPr/>
          </p:nvSpPr>
          <p:spPr bwMode="auto">
            <a:xfrm>
              <a:off x="645" y="2529"/>
              <a:ext cx="120" cy="0"/>
            </a:xfrm>
            <a:prstGeom prst="line">
              <a:avLst/>
            </a:prstGeom>
            <a:noFill/>
            <a:ln w="12700">
              <a:solidFill>
                <a:schemeClr val="tx1"/>
              </a:solidFill>
              <a:round/>
              <a:headEnd/>
              <a:tailEnd/>
            </a:ln>
            <a:effectLst/>
          </p:spPr>
          <p:txBody>
            <a:bodyPr/>
            <a:lstStyle/>
            <a:p>
              <a:endParaRPr lang="en-US"/>
            </a:p>
          </p:txBody>
        </p:sp>
        <p:sp>
          <p:nvSpPr>
            <p:cNvPr id="12341" name="Line 53"/>
            <p:cNvSpPr>
              <a:spLocks noChangeShapeType="1"/>
            </p:cNvSpPr>
            <p:nvPr/>
          </p:nvSpPr>
          <p:spPr bwMode="auto">
            <a:xfrm>
              <a:off x="1572" y="1938"/>
              <a:ext cx="0" cy="1692"/>
            </a:xfrm>
            <a:prstGeom prst="line">
              <a:avLst/>
            </a:prstGeom>
            <a:noFill/>
            <a:ln w="12700">
              <a:solidFill>
                <a:schemeClr val="tx1"/>
              </a:solidFill>
              <a:round/>
              <a:headEnd/>
              <a:tailEnd/>
            </a:ln>
            <a:effectLst/>
          </p:spPr>
          <p:txBody>
            <a:bodyPr/>
            <a:lstStyle/>
            <a:p>
              <a:endParaRPr lang="en-US"/>
            </a:p>
          </p:txBody>
        </p:sp>
        <p:sp>
          <p:nvSpPr>
            <p:cNvPr id="12342" name="Rectangle 54"/>
            <p:cNvSpPr>
              <a:spLocks noChangeArrowheads="1"/>
            </p:cNvSpPr>
            <p:nvPr/>
          </p:nvSpPr>
          <p:spPr bwMode="auto">
            <a:xfrm>
              <a:off x="834" y="2033"/>
              <a:ext cx="61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Liquid Ring</a:t>
              </a:r>
            </a:p>
            <a:p>
              <a:pPr algn="ctr" eaLnBrk="0" hangingPunct="0"/>
              <a:r>
                <a:rPr lang="en-US" sz="1200" b="1">
                  <a:latin typeface="Times New Roman" pitchFamily="18" charset="0"/>
                </a:rPr>
                <a:t>Pump</a:t>
              </a:r>
            </a:p>
          </p:txBody>
        </p:sp>
        <p:sp>
          <p:nvSpPr>
            <p:cNvPr id="12343" name="Rectangle 55"/>
            <p:cNvSpPr>
              <a:spLocks noChangeArrowheads="1"/>
            </p:cNvSpPr>
            <p:nvPr/>
          </p:nvSpPr>
          <p:spPr bwMode="auto">
            <a:xfrm>
              <a:off x="826" y="2390"/>
              <a:ext cx="64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Rotary</a:t>
              </a:r>
            </a:p>
            <a:p>
              <a:pPr algn="ctr" eaLnBrk="0" hangingPunct="0"/>
              <a:r>
                <a:rPr lang="en-US" sz="1200" b="1">
                  <a:latin typeface="Times New Roman" pitchFamily="18" charset="0"/>
                </a:rPr>
                <a:t>Piston Pump</a:t>
              </a:r>
            </a:p>
          </p:txBody>
        </p:sp>
        <p:sp>
          <p:nvSpPr>
            <p:cNvPr id="12344" name="Rectangle 56"/>
            <p:cNvSpPr>
              <a:spLocks noChangeArrowheads="1"/>
            </p:cNvSpPr>
            <p:nvPr/>
          </p:nvSpPr>
          <p:spPr bwMode="auto">
            <a:xfrm>
              <a:off x="835" y="2050"/>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45" name="Rectangle 57"/>
            <p:cNvSpPr>
              <a:spLocks noChangeArrowheads="1"/>
            </p:cNvSpPr>
            <p:nvPr/>
          </p:nvSpPr>
          <p:spPr bwMode="auto">
            <a:xfrm>
              <a:off x="835" y="2407"/>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46" name="Line 58"/>
            <p:cNvSpPr>
              <a:spLocks noChangeShapeType="1"/>
            </p:cNvSpPr>
            <p:nvPr/>
          </p:nvSpPr>
          <p:spPr bwMode="auto">
            <a:xfrm>
              <a:off x="1464" y="2175"/>
              <a:ext cx="102" cy="0"/>
            </a:xfrm>
            <a:prstGeom prst="line">
              <a:avLst/>
            </a:prstGeom>
            <a:noFill/>
            <a:ln w="12700">
              <a:solidFill>
                <a:schemeClr val="tx1"/>
              </a:solidFill>
              <a:round/>
              <a:headEnd/>
              <a:tailEnd/>
            </a:ln>
            <a:effectLst/>
          </p:spPr>
          <p:txBody>
            <a:bodyPr/>
            <a:lstStyle/>
            <a:p>
              <a:endParaRPr lang="en-US"/>
            </a:p>
          </p:txBody>
        </p:sp>
        <p:sp>
          <p:nvSpPr>
            <p:cNvPr id="12347" name="Line 59"/>
            <p:cNvSpPr>
              <a:spLocks noChangeShapeType="1"/>
            </p:cNvSpPr>
            <p:nvPr/>
          </p:nvSpPr>
          <p:spPr bwMode="auto">
            <a:xfrm>
              <a:off x="1467" y="2529"/>
              <a:ext cx="99" cy="0"/>
            </a:xfrm>
            <a:prstGeom prst="line">
              <a:avLst/>
            </a:prstGeom>
            <a:noFill/>
            <a:ln w="12700">
              <a:solidFill>
                <a:schemeClr val="tx1"/>
              </a:solidFill>
              <a:round/>
              <a:headEnd/>
              <a:tailEnd/>
            </a:ln>
            <a:effectLst/>
          </p:spPr>
          <p:txBody>
            <a:bodyPr/>
            <a:lstStyle/>
            <a:p>
              <a:endParaRPr lang="en-US"/>
            </a:p>
          </p:txBody>
        </p:sp>
        <p:sp>
          <p:nvSpPr>
            <p:cNvPr id="12348" name="Rectangle 60"/>
            <p:cNvSpPr>
              <a:spLocks noChangeArrowheads="1"/>
            </p:cNvSpPr>
            <p:nvPr/>
          </p:nvSpPr>
          <p:spPr bwMode="auto">
            <a:xfrm>
              <a:off x="835" y="2773"/>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49" name="Rectangle 61"/>
            <p:cNvSpPr>
              <a:spLocks noChangeArrowheads="1"/>
            </p:cNvSpPr>
            <p:nvPr/>
          </p:nvSpPr>
          <p:spPr bwMode="auto">
            <a:xfrm>
              <a:off x="791" y="3122"/>
              <a:ext cx="71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Rotary</a:t>
              </a:r>
            </a:p>
            <a:p>
              <a:pPr algn="ctr" eaLnBrk="0" hangingPunct="0"/>
              <a:r>
                <a:rPr lang="en-US" sz="1200" b="1">
                  <a:latin typeface="Times New Roman" pitchFamily="18" charset="0"/>
                </a:rPr>
                <a:t>Plunger Pump</a:t>
              </a:r>
            </a:p>
          </p:txBody>
        </p:sp>
        <p:sp>
          <p:nvSpPr>
            <p:cNvPr id="12350" name="Rectangle 62"/>
            <p:cNvSpPr>
              <a:spLocks noChangeArrowheads="1"/>
            </p:cNvSpPr>
            <p:nvPr/>
          </p:nvSpPr>
          <p:spPr bwMode="auto">
            <a:xfrm>
              <a:off x="835" y="3139"/>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51" name="Rectangle 63"/>
            <p:cNvSpPr>
              <a:spLocks noChangeArrowheads="1"/>
            </p:cNvSpPr>
            <p:nvPr/>
          </p:nvSpPr>
          <p:spPr bwMode="auto">
            <a:xfrm>
              <a:off x="969" y="3488"/>
              <a:ext cx="36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Roots</a:t>
              </a:r>
            </a:p>
            <a:p>
              <a:pPr algn="ctr" eaLnBrk="0" hangingPunct="0"/>
              <a:r>
                <a:rPr lang="en-US" sz="1200" b="1">
                  <a:latin typeface="Times New Roman" pitchFamily="18" charset="0"/>
                </a:rPr>
                <a:t>Pump</a:t>
              </a:r>
            </a:p>
          </p:txBody>
        </p:sp>
        <p:sp>
          <p:nvSpPr>
            <p:cNvPr id="12352" name="Rectangle 64"/>
            <p:cNvSpPr>
              <a:spLocks noChangeArrowheads="1"/>
            </p:cNvSpPr>
            <p:nvPr/>
          </p:nvSpPr>
          <p:spPr bwMode="auto">
            <a:xfrm>
              <a:off x="835" y="3505"/>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53" name="Line 65"/>
            <p:cNvSpPr>
              <a:spLocks noChangeShapeType="1"/>
            </p:cNvSpPr>
            <p:nvPr/>
          </p:nvSpPr>
          <p:spPr bwMode="auto">
            <a:xfrm>
              <a:off x="1464" y="2895"/>
              <a:ext cx="99" cy="0"/>
            </a:xfrm>
            <a:prstGeom prst="line">
              <a:avLst/>
            </a:prstGeom>
            <a:noFill/>
            <a:ln w="12700">
              <a:solidFill>
                <a:schemeClr val="tx1"/>
              </a:solidFill>
              <a:round/>
              <a:headEnd/>
              <a:tailEnd/>
            </a:ln>
            <a:effectLst/>
          </p:spPr>
          <p:txBody>
            <a:bodyPr/>
            <a:lstStyle/>
            <a:p>
              <a:endParaRPr lang="en-US"/>
            </a:p>
          </p:txBody>
        </p:sp>
        <p:sp>
          <p:nvSpPr>
            <p:cNvPr id="12354" name="Line 66"/>
            <p:cNvSpPr>
              <a:spLocks noChangeShapeType="1"/>
            </p:cNvSpPr>
            <p:nvPr/>
          </p:nvSpPr>
          <p:spPr bwMode="auto">
            <a:xfrm>
              <a:off x="1461" y="3261"/>
              <a:ext cx="99" cy="0"/>
            </a:xfrm>
            <a:prstGeom prst="line">
              <a:avLst/>
            </a:prstGeom>
            <a:noFill/>
            <a:ln w="12700">
              <a:solidFill>
                <a:schemeClr val="tx1"/>
              </a:solidFill>
              <a:round/>
              <a:headEnd/>
              <a:tailEnd/>
            </a:ln>
            <a:effectLst/>
          </p:spPr>
          <p:txBody>
            <a:bodyPr/>
            <a:lstStyle/>
            <a:p>
              <a:endParaRPr lang="en-US"/>
            </a:p>
          </p:txBody>
        </p:sp>
        <p:sp>
          <p:nvSpPr>
            <p:cNvPr id="12355" name="Line 67"/>
            <p:cNvSpPr>
              <a:spLocks noChangeShapeType="1"/>
            </p:cNvSpPr>
            <p:nvPr/>
          </p:nvSpPr>
          <p:spPr bwMode="auto">
            <a:xfrm>
              <a:off x="1464" y="3630"/>
              <a:ext cx="99" cy="0"/>
            </a:xfrm>
            <a:prstGeom prst="line">
              <a:avLst/>
            </a:prstGeom>
            <a:noFill/>
            <a:ln w="12700">
              <a:solidFill>
                <a:schemeClr val="tx1"/>
              </a:solidFill>
              <a:round/>
              <a:headEnd/>
              <a:tailEnd/>
            </a:ln>
            <a:effectLst/>
          </p:spPr>
          <p:txBody>
            <a:bodyPr/>
            <a:lstStyle/>
            <a:p>
              <a:endParaRPr lang="en-US"/>
            </a:p>
          </p:txBody>
        </p:sp>
        <p:sp>
          <p:nvSpPr>
            <p:cNvPr id="12356" name="Rectangle 68"/>
            <p:cNvSpPr>
              <a:spLocks noChangeArrowheads="1"/>
            </p:cNvSpPr>
            <p:nvPr/>
          </p:nvSpPr>
          <p:spPr bwMode="auto">
            <a:xfrm>
              <a:off x="71" y="2756"/>
              <a:ext cx="70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Multiple Vane</a:t>
              </a:r>
            </a:p>
            <a:p>
              <a:pPr algn="ctr" eaLnBrk="0" hangingPunct="0"/>
              <a:r>
                <a:rPr lang="en-US" sz="1200" b="1">
                  <a:latin typeface="Times New Roman" pitchFamily="18" charset="0"/>
                </a:rPr>
                <a:t>Rotary Pump</a:t>
              </a:r>
            </a:p>
          </p:txBody>
        </p:sp>
        <p:sp>
          <p:nvSpPr>
            <p:cNvPr id="12357" name="Rectangle 69"/>
            <p:cNvSpPr>
              <a:spLocks noChangeArrowheads="1"/>
            </p:cNvSpPr>
            <p:nvPr/>
          </p:nvSpPr>
          <p:spPr bwMode="auto">
            <a:xfrm>
              <a:off x="112" y="2773"/>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58" name="Rectangle 70"/>
            <p:cNvSpPr>
              <a:spLocks noChangeArrowheads="1"/>
            </p:cNvSpPr>
            <p:nvPr/>
          </p:nvSpPr>
          <p:spPr bwMode="auto">
            <a:xfrm>
              <a:off x="240" y="3488"/>
              <a:ext cx="36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Dry</a:t>
              </a:r>
            </a:p>
            <a:p>
              <a:pPr algn="ctr" eaLnBrk="0" hangingPunct="0"/>
              <a:r>
                <a:rPr lang="en-US" sz="1200" b="1">
                  <a:latin typeface="Times New Roman" pitchFamily="18" charset="0"/>
                </a:rPr>
                <a:t>Pump</a:t>
              </a:r>
            </a:p>
          </p:txBody>
        </p:sp>
        <p:sp>
          <p:nvSpPr>
            <p:cNvPr id="12359" name="Rectangle 71"/>
            <p:cNvSpPr>
              <a:spLocks noChangeArrowheads="1"/>
            </p:cNvSpPr>
            <p:nvPr/>
          </p:nvSpPr>
          <p:spPr bwMode="auto">
            <a:xfrm>
              <a:off x="106" y="3505"/>
              <a:ext cx="625" cy="244"/>
            </a:xfrm>
            <a:prstGeom prst="rect">
              <a:avLst/>
            </a:prstGeom>
            <a:noFill/>
            <a:ln w="12700">
              <a:solidFill>
                <a:schemeClr val="tx1"/>
              </a:solidFill>
              <a:miter lim="800000"/>
              <a:headEnd/>
              <a:tailEnd/>
            </a:ln>
            <a:effectLst/>
          </p:spPr>
          <p:txBody>
            <a:bodyPr wrap="none" anchor="ctr"/>
            <a:lstStyle/>
            <a:p>
              <a:endParaRPr lang="en-US"/>
            </a:p>
          </p:txBody>
        </p:sp>
        <p:sp>
          <p:nvSpPr>
            <p:cNvPr id="12360" name="Line 72"/>
            <p:cNvSpPr>
              <a:spLocks noChangeShapeType="1"/>
            </p:cNvSpPr>
            <p:nvPr/>
          </p:nvSpPr>
          <p:spPr bwMode="auto">
            <a:xfrm>
              <a:off x="735" y="3627"/>
              <a:ext cx="99" cy="0"/>
            </a:xfrm>
            <a:prstGeom prst="line">
              <a:avLst/>
            </a:prstGeom>
            <a:noFill/>
            <a:ln w="12700">
              <a:solidFill>
                <a:schemeClr val="tx1"/>
              </a:solidFill>
              <a:round/>
              <a:headEnd/>
              <a:tailEnd/>
            </a:ln>
            <a:effectLst/>
          </p:spPr>
          <p:txBody>
            <a:bodyPr/>
            <a:lstStyle/>
            <a:p>
              <a:endParaRPr lang="en-US"/>
            </a:p>
          </p:txBody>
        </p:sp>
        <p:sp>
          <p:nvSpPr>
            <p:cNvPr id="12361" name="Rectangle 73"/>
            <p:cNvSpPr>
              <a:spLocks noChangeArrowheads="1"/>
            </p:cNvSpPr>
            <p:nvPr/>
          </p:nvSpPr>
          <p:spPr bwMode="auto">
            <a:xfrm>
              <a:off x="4774" y="1316"/>
              <a:ext cx="580"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Adsorption</a:t>
              </a:r>
            </a:p>
            <a:p>
              <a:pPr algn="ctr" eaLnBrk="0" hangingPunct="0"/>
              <a:r>
                <a:rPr lang="en-US" sz="1200" b="1">
                  <a:latin typeface="Times New Roman" pitchFamily="18" charset="0"/>
                </a:rPr>
                <a:t>Pump</a:t>
              </a:r>
            </a:p>
          </p:txBody>
        </p:sp>
        <p:sp>
          <p:nvSpPr>
            <p:cNvPr id="12362" name="Rectangle 74"/>
            <p:cNvSpPr>
              <a:spLocks noChangeArrowheads="1"/>
            </p:cNvSpPr>
            <p:nvPr/>
          </p:nvSpPr>
          <p:spPr bwMode="auto">
            <a:xfrm>
              <a:off x="4777" y="1333"/>
              <a:ext cx="568" cy="244"/>
            </a:xfrm>
            <a:prstGeom prst="rect">
              <a:avLst/>
            </a:prstGeom>
            <a:noFill/>
            <a:ln w="12700">
              <a:solidFill>
                <a:schemeClr val="tx1"/>
              </a:solidFill>
              <a:miter lim="800000"/>
              <a:headEnd/>
              <a:tailEnd/>
            </a:ln>
            <a:effectLst/>
          </p:spPr>
          <p:txBody>
            <a:bodyPr wrap="none" anchor="ctr"/>
            <a:lstStyle/>
            <a:p>
              <a:endParaRPr lang="en-US"/>
            </a:p>
          </p:txBody>
        </p:sp>
        <p:sp>
          <p:nvSpPr>
            <p:cNvPr id="12363" name="Line 75"/>
            <p:cNvSpPr>
              <a:spLocks noChangeShapeType="1"/>
            </p:cNvSpPr>
            <p:nvPr/>
          </p:nvSpPr>
          <p:spPr bwMode="auto">
            <a:xfrm>
              <a:off x="5469" y="1224"/>
              <a:ext cx="0" cy="2403"/>
            </a:xfrm>
            <a:prstGeom prst="line">
              <a:avLst/>
            </a:prstGeom>
            <a:noFill/>
            <a:ln w="12700">
              <a:solidFill>
                <a:schemeClr val="tx1"/>
              </a:solidFill>
              <a:round/>
              <a:headEnd/>
              <a:tailEnd/>
            </a:ln>
            <a:effectLst/>
          </p:spPr>
          <p:txBody>
            <a:bodyPr/>
            <a:lstStyle/>
            <a:p>
              <a:endParaRPr lang="en-US"/>
            </a:p>
          </p:txBody>
        </p:sp>
        <p:sp>
          <p:nvSpPr>
            <p:cNvPr id="12364" name="Line 76"/>
            <p:cNvSpPr>
              <a:spLocks noChangeShapeType="1"/>
            </p:cNvSpPr>
            <p:nvPr/>
          </p:nvSpPr>
          <p:spPr bwMode="auto">
            <a:xfrm>
              <a:off x="5352" y="1461"/>
              <a:ext cx="102" cy="0"/>
            </a:xfrm>
            <a:prstGeom prst="line">
              <a:avLst/>
            </a:prstGeom>
            <a:noFill/>
            <a:ln w="12700">
              <a:solidFill>
                <a:schemeClr val="tx1"/>
              </a:solidFill>
              <a:round/>
              <a:headEnd/>
              <a:tailEnd/>
            </a:ln>
            <a:effectLst/>
          </p:spPr>
          <p:txBody>
            <a:bodyPr/>
            <a:lstStyle/>
            <a:p>
              <a:endParaRPr lang="en-US"/>
            </a:p>
          </p:txBody>
        </p:sp>
        <p:sp>
          <p:nvSpPr>
            <p:cNvPr id="12365" name="Rectangle 77"/>
            <p:cNvSpPr>
              <a:spLocks noChangeArrowheads="1"/>
            </p:cNvSpPr>
            <p:nvPr/>
          </p:nvSpPr>
          <p:spPr bwMode="auto">
            <a:xfrm>
              <a:off x="4794" y="3541"/>
              <a:ext cx="564" cy="173"/>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Cryopump</a:t>
              </a:r>
            </a:p>
          </p:txBody>
        </p:sp>
        <p:sp>
          <p:nvSpPr>
            <p:cNvPr id="12366" name="Line 78"/>
            <p:cNvSpPr>
              <a:spLocks noChangeShapeType="1"/>
            </p:cNvSpPr>
            <p:nvPr/>
          </p:nvSpPr>
          <p:spPr bwMode="auto">
            <a:xfrm>
              <a:off x="5358" y="2180"/>
              <a:ext cx="108" cy="0"/>
            </a:xfrm>
            <a:prstGeom prst="line">
              <a:avLst/>
            </a:prstGeom>
            <a:noFill/>
            <a:ln w="12700">
              <a:solidFill>
                <a:schemeClr val="tx1"/>
              </a:solidFill>
              <a:round/>
              <a:headEnd/>
              <a:tailEnd/>
            </a:ln>
            <a:effectLst/>
          </p:spPr>
          <p:txBody>
            <a:bodyPr/>
            <a:lstStyle/>
            <a:p>
              <a:endParaRPr lang="en-US"/>
            </a:p>
          </p:txBody>
        </p:sp>
        <p:sp>
          <p:nvSpPr>
            <p:cNvPr id="12367" name="Rectangle 79"/>
            <p:cNvSpPr>
              <a:spLocks noChangeArrowheads="1"/>
            </p:cNvSpPr>
            <p:nvPr/>
          </p:nvSpPr>
          <p:spPr bwMode="auto">
            <a:xfrm>
              <a:off x="4885" y="2026"/>
              <a:ext cx="382"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Getter</a:t>
              </a:r>
            </a:p>
            <a:p>
              <a:pPr algn="ctr" eaLnBrk="0" hangingPunct="0"/>
              <a:r>
                <a:rPr lang="en-US" sz="1200" b="1">
                  <a:latin typeface="Times New Roman" pitchFamily="18" charset="0"/>
                </a:rPr>
                <a:t>Pump</a:t>
              </a:r>
            </a:p>
          </p:txBody>
        </p:sp>
        <p:sp>
          <p:nvSpPr>
            <p:cNvPr id="12368" name="Rectangle 80"/>
            <p:cNvSpPr>
              <a:spLocks noChangeArrowheads="1"/>
            </p:cNvSpPr>
            <p:nvPr/>
          </p:nvSpPr>
          <p:spPr bwMode="auto">
            <a:xfrm>
              <a:off x="4789" y="2040"/>
              <a:ext cx="568" cy="244"/>
            </a:xfrm>
            <a:prstGeom prst="rect">
              <a:avLst/>
            </a:prstGeom>
            <a:noFill/>
            <a:ln w="12700">
              <a:solidFill>
                <a:schemeClr val="tx1"/>
              </a:solidFill>
              <a:miter lim="800000"/>
              <a:headEnd/>
              <a:tailEnd/>
            </a:ln>
            <a:effectLst/>
          </p:spPr>
          <p:txBody>
            <a:bodyPr wrap="none" anchor="ctr"/>
            <a:lstStyle/>
            <a:p>
              <a:endParaRPr lang="en-US"/>
            </a:p>
          </p:txBody>
        </p:sp>
        <p:grpSp>
          <p:nvGrpSpPr>
            <p:cNvPr id="8" name="Group 81"/>
            <p:cNvGrpSpPr>
              <a:grpSpLocks/>
            </p:cNvGrpSpPr>
            <p:nvPr/>
          </p:nvGrpSpPr>
          <p:grpSpPr bwMode="auto">
            <a:xfrm>
              <a:off x="4111" y="2389"/>
              <a:ext cx="568" cy="288"/>
              <a:chOff x="4111" y="2389"/>
              <a:chExt cx="568" cy="288"/>
            </a:xfrm>
          </p:grpSpPr>
          <p:sp>
            <p:nvSpPr>
              <p:cNvPr id="12370" name="Rectangle 82"/>
              <p:cNvSpPr>
                <a:spLocks noChangeArrowheads="1"/>
              </p:cNvSpPr>
              <p:nvPr/>
            </p:nvSpPr>
            <p:spPr bwMode="auto">
              <a:xfrm>
                <a:off x="4125" y="2389"/>
                <a:ext cx="54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Getter Ion</a:t>
                </a:r>
              </a:p>
              <a:p>
                <a:pPr algn="ctr" eaLnBrk="0" hangingPunct="0"/>
                <a:r>
                  <a:rPr lang="en-US" sz="1200" b="1">
                    <a:latin typeface="Times New Roman" pitchFamily="18" charset="0"/>
                  </a:rPr>
                  <a:t>Pump</a:t>
                </a:r>
              </a:p>
            </p:txBody>
          </p:sp>
          <p:sp>
            <p:nvSpPr>
              <p:cNvPr id="12371" name="Rectangle 83"/>
              <p:cNvSpPr>
                <a:spLocks noChangeArrowheads="1"/>
              </p:cNvSpPr>
              <p:nvPr/>
            </p:nvSpPr>
            <p:spPr bwMode="auto">
              <a:xfrm>
                <a:off x="4111" y="2406"/>
                <a:ext cx="568" cy="244"/>
              </a:xfrm>
              <a:prstGeom prst="rect">
                <a:avLst/>
              </a:prstGeom>
              <a:noFill/>
              <a:ln w="12700">
                <a:solidFill>
                  <a:schemeClr val="tx1"/>
                </a:solidFill>
                <a:miter lim="800000"/>
                <a:headEnd/>
                <a:tailEnd/>
              </a:ln>
              <a:effectLst/>
            </p:spPr>
            <p:txBody>
              <a:bodyPr wrap="none" anchor="ctr"/>
              <a:lstStyle/>
              <a:p>
                <a:endParaRPr lang="en-US"/>
              </a:p>
            </p:txBody>
          </p:sp>
        </p:grpSp>
        <p:sp>
          <p:nvSpPr>
            <p:cNvPr id="12372" name="Rectangle 84"/>
            <p:cNvSpPr>
              <a:spLocks noChangeArrowheads="1"/>
            </p:cNvSpPr>
            <p:nvPr/>
          </p:nvSpPr>
          <p:spPr bwMode="auto">
            <a:xfrm>
              <a:off x="4782" y="3121"/>
              <a:ext cx="588"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Sputter Ion</a:t>
              </a:r>
            </a:p>
            <a:p>
              <a:pPr algn="ctr" eaLnBrk="0" hangingPunct="0"/>
              <a:r>
                <a:rPr lang="en-US" sz="1200" b="1">
                  <a:latin typeface="Times New Roman" pitchFamily="18" charset="0"/>
                </a:rPr>
                <a:t>Pump</a:t>
              </a:r>
            </a:p>
          </p:txBody>
        </p:sp>
        <p:sp>
          <p:nvSpPr>
            <p:cNvPr id="12373" name="Rectangle 85"/>
            <p:cNvSpPr>
              <a:spLocks noChangeArrowheads="1"/>
            </p:cNvSpPr>
            <p:nvPr/>
          </p:nvSpPr>
          <p:spPr bwMode="auto">
            <a:xfrm>
              <a:off x="4789" y="3138"/>
              <a:ext cx="568" cy="244"/>
            </a:xfrm>
            <a:prstGeom prst="rect">
              <a:avLst/>
            </a:prstGeom>
            <a:noFill/>
            <a:ln w="12700">
              <a:solidFill>
                <a:schemeClr val="tx1"/>
              </a:solidFill>
              <a:miter lim="800000"/>
              <a:headEnd/>
              <a:tailEnd/>
            </a:ln>
            <a:effectLst/>
          </p:spPr>
          <p:txBody>
            <a:bodyPr wrap="none" anchor="ctr"/>
            <a:lstStyle/>
            <a:p>
              <a:endParaRPr lang="en-US"/>
            </a:p>
          </p:txBody>
        </p:sp>
        <p:sp>
          <p:nvSpPr>
            <p:cNvPr id="12374" name="Rectangle 86"/>
            <p:cNvSpPr>
              <a:spLocks noChangeArrowheads="1"/>
            </p:cNvSpPr>
            <p:nvPr/>
          </p:nvSpPr>
          <p:spPr bwMode="auto">
            <a:xfrm>
              <a:off x="4789" y="3504"/>
              <a:ext cx="568" cy="244"/>
            </a:xfrm>
            <a:prstGeom prst="rect">
              <a:avLst/>
            </a:prstGeom>
            <a:noFill/>
            <a:ln w="12700">
              <a:solidFill>
                <a:schemeClr val="tx1"/>
              </a:solidFill>
              <a:miter lim="800000"/>
              <a:headEnd/>
              <a:tailEnd/>
            </a:ln>
            <a:effectLst/>
          </p:spPr>
          <p:txBody>
            <a:bodyPr wrap="none" anchor="ctr"/>
            <a:lstStyle/>
            <a:p>
              <a:endParaRPr lang="en-US"/>
            </a:p>
          </p:txBody>
        </p:sp>
        <p:grpSp>
          <p:nvGrpSpPr>
            <p:cNvPr id="9" name="Group 87"/>
            <p:cNvGrpSpPr>
              <a:grpSpLocks/>
            </p:cNvGrpSpPr>
            <p:nvPr/>
          </p:nvGrpSpPr>
          <p:grpSpPr bwMode="auto">
            <a:xfrm>
              <a:off x="4762" y="2755"/>
              <a:ext cx="704" cy="288"/>
              <a:chOff x="4762" y="2755"/>
              <a:chExt cx="704" cy="288"/>
            </a:xfrm>
          </p:grpSpPr>
          <p:sp>
            <p:nvSpPr>
              <p:cNvPr id="12376" name="Rectangle 88"/>
              <p:cNvSpPr>
                <a:spLocks noChangeArrowheads="1"/>
              </p:cNvSpPr>
              <p:nvPr/>
            </p:nvSpPr>
            <p:spPr bwMode="auto">
              <a:xfrm>
                <a:off x="4762" y="2755"/>
                <a:ext cx="628"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Evaporation</a:t>
                </a:r>
              </a:p>
              <a:p>
                <a:pPr algn="ctr" eaLnBrk="0" hangingPunct="0"/>
                <a:r>
                  <a:rPr lang="en-US" sz="1200" b="1">
                    <a:latin typeface="Times New Roman" pitchFamily="18" charset="0"/>
                  </a:rPr>
                  <a:t>Ion Pump</a:t>
                </a:r>
              </a:p>
            </p:txBody>
          </p:sp>
          <p:sp>
            <p:nvSpPr>
              <p:cNvPr id="12377" name="Rectangle 89"/>
              <p:cNvSpPr>
                <a:spLocks noChangeArrowheads="1"/>
              </p:cNvSpPr>
              <p:nvPr/>
            </p:nvSpPr>
            <p:spPr bwMode="auto">
              <a:xfrm>
                <a:off x="4789" y="2772"/>
                <a:ext cx="568" cy="244"/>
              </a:xfrm>
              <a:prstGeom prst="rect">
                <a:avLst/>
              </a:prstGeom>
              <a:noFill/>
              <a:ln w="12700">
                <a:solidFill>
                  <a:schemeClr val="tx1"/>
                </a:solidFill>
                <a:miter lim="800000"/>
                <a:headEnd/>
                <a:tailEnd/>
              </a:ln>
              <a:effectLst/>
            </p:spPr>
            <p:txBody>
              <a:bodyPr wrap="none" anchor="ctr"/>
              <a:lstStyle/>
              <a:p>
                <a:endParaRPr lang="en-US"/>
              </a:p>
            </p:txBody>
          </p:sp>
          <p:sp>
            <p:nvSpPr>
              <p:cNvPr id="12378" name="Line 90"/>
              <p:cNvSpPr>
                <a:spLocks noChangeShapeType="1"/>
              </p:cNvSpPr>
              <p:nvPr/>
            </p:nvSpPr>
            <p:spPr bwMode="auto">
              <a:xfrm>
                <a:off x="5358" y="2897"/>
                <a:ext cx="108" cy="0"/>
              </a:xfrm>
              <a:prstGeom prst="line">
                <a:avLst/>
              </a:prstGeom>
              <a:noFill/>
              <a:ln w="12700">
                <a:solidFill>
                  <a:schemeClr val="tx1"/>
                </a:solidFill>
                <a:round/>
                <a:headEnd/>
                <a:tailEnd/>
              </a:ln>
              <a:effectLst/>
            </p:spPr>
            <p:txBody>
              <a:bodyPr/>
              <a:lstStyle/>
              <a:p>
                <a:endParaRPr lang="en-US"/>
              </a:p>
            </p:txBody>
          </p:sp>
        </p:grpSp>
        <p:sp>
          <p:nvSpPr>
            <p:cNvPr id="12379" name="Line 91"/>
            <p:cNvSpPr>
              <a:spLocks noChangeShapeType="1"/>
            </p:cNvSpPr>
            <p:nvPr/>
          </p:nvSpPr>
          <p:spPr bwMode="auto">
            <a:xfrm>
              <a:off x="5358" y="3263"/>
              <a:ext cx="108" cy="0"/>
            </a:xfrm>
            <a:prstGeom prst="line">
              <a:avLst/>
            </a:prstGeom>
            <a:noFill/>
            <a:ln w="12700">
              <a:solidFill>
                <a:schemeClr val="tx1"/>
              </a:solidFill>
              <a:round/>
              <a:headEnd/>
              <a:tailEnd/>
            </a:ln>
            <a:effectLst/>
          </p:spPr>
          <p:txBody>
            <a:bodyPr/>
            <a:lstStyle/>
            <a:p>
              <a:endParaRPr lang="en-US"/>
            </a:p>
          </p:txBody>
        </p:sp>
        <p:sp>
          <p:nvSpPr>
            <p:cNvPr id="12380" name="Line 92"/>
            <p:cNvSpPr>
              <a:spLocks noChangeShapeType="1"/>
            </p:cNvSpPr>
            <p:nvPr/>
          </p:nvSpPr>
          <p:spPr bwMode="auto">
            <a:xfrm>
              <a:off x="5358" y="3629"/>
              <a:ext cx="108" cy="0"/>
            </a:xfrm>
            <a:prstGeom prst="line">
              <a:avLst/>
            </a:prstGeom>
            <a:noFill/>
            <a:ln w="12700">
              <a:solidFill>
                <a:schemeClr val="tx1"/>
              </a:solidFill>
              <a:round/>
              <a:headEnd/>
              <a:tailEnd/>
            </a:ln>
            <a:effectLst/>
          </p:spPr>
          <p:txBody>
            <a:bodyPr/>
            <a:lstStyle/>
            <a:p>
              <a:endParaRPr lang="en-US"/>
            </a:p>
          </p:txBody>
        </p:sp>
        <p:grpSp>
          <p:nvGrpSpPr>
            <p:cNvPr id="10" name="Group 93"/>
            <p:cNvGrpSpPr>
              <a:grpSpLocks/>
            </p:cNvGrpSpPr>
            <p:nvPr/>
          </p:nvGrpSpPr>
          <p:grpSpPr bwMode="auto">
            <a:xfrm>
              <a:off x="4096" y="2026"/>
              <a:ext cx="604" cy="288"/>
              <a:chOff x="4096" y="2026"/>
              <a:chExt cx="604" cy="288"/>
            </a:xfrm>
          </p:grpSpPr>
          <p:sp>
            <p:nvSpPr>
              <p:cNvPr id="12382" name="Rectangle 94"/>
              <p:cNvSpPr>
                <a:spLocks noChangeArrowheads="1"/>
              </p:cNvSpPr>
              <p:nvPr/>
            </p:nvSpPr>
            <p:spPr bwMode="auto">
              <a:xfrm>
                <a:off x="4096" y="2026"/>
                <a:ext cx="604"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Bulk Getter</a:t>
                </a:r>
              </a:p>
              <a:p>
                <a:pPr algn="ctr" eaLnBrk="0" hangingPunct="0"/>
                <a:r>
                  <a:rPr lang="en-US" sz="1200" b="1">
                    <a:latin typeface="Times New Roman" pitchFamily="18" charset="0"/>
                  </a:rPr>
                  <a:t>Pump</a:t>
                </a:r>
              </a:p>
            </p:txBody>
          </p:sp>
          <p:sp>
            <p:nvSpPr>
              <p:cNvPr id="12383" name="Rectangle 95"/>
              <p:cNvSpPr>
                <a:spLocks noChangeArrowheads="1"/>
              </p:cNvSpPr>
              <p:nvPr/>
            </p:nvSpPr>
            <p:spPr bwMode="auto">
              <a:xfrm>
                <a:off x="4111" y="2040"/>
                <a:ext cx="568" cy="244"/>
              </a:xfrm>
              <a:prstGeom prst="rect">
                <a:avLst/>
              </a:prstGeom>
              <a:noFill/>
              <a:ln w="12700">
                <a:solidFill>
                  <a:schemeClr val="tx1"/>
                </a:solidFill>
                <a:miter lim="800000"/>
                <a:headEnd/>
                <a:tailEnd/>
              </a:ln>
              <a:effectLst/>
            </p:spPr>
            <p:txBody>
              <a:bodyPr wrap="none" anchor="ctr"/>
              <a:lstStyle/>
              <a:p>
                <a:endParaRPr lang="en-US"/>
              </a:p>
            </p:txBody>
          </p:sp>
        </p:grpSp>
        <p:sp>
          <p:nvSpPr>
            <p:cNvPr id="12384" name="Line 96"/>
            <p:cNvSpPr>
              <a:spLocks noChangeShapeType="1"/>
            </p:cNvSpPr>
            <p:nvPr/>
          </p:nvSpPr>
          <p:spPr bwMode="auto">
            <a:xfrm>
              <a:off x="4680" y="2171"/>
              <a:ext cx="108" cy="0"/>
            </a:xfrm>
            <a:prstGeom prst="line">
              <a:avLst/>
            </a:prstGeom>
            <a:noFill/>
            <a:ln w="12700">
              <a:solidFill>
                <a:schemeClr val="tx1"/>
              </a:solidFill>
              <a:round/>
              <a:headEnd/>
              <a:tailEnd/>
            </a:ln>
            <a:effectLst/>
          </p:spPr>
          <p:txBody>
            <a:bodyPr/>
            <a:lstStyle/>
            <a:p>
              <a:endParaRPr lang="en-US"/>
            </a:p>
          </p:txBody>
        </p:sp>
        <p:sp>
          <p:nvSpPr>
            <p:cNvPr id="12385" name="Rectangle 97"/>
            <p:cNvSpPr>
              <a:spLocks noChangeArrowheads="1"/>
            </p:cNvSpPr>
            <p:nvPr/>
          </p:nvSpPr>
          <p:spPr bwMode="auto">
            <a:xfrm>
              <a:off x="4806" y="1720"/>
              <a:ext cx="545" cy="173"/>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Cold Trap</a:t>
              </a:r>
            </a:p>
          </p:txBody>
        </p:sp>
        <p:sp>
          <p:nvSpPr>
            <p:cNvPr id="12386" name="Rectangle 98"/>
            <p:cNvSpPr>
              <a:spLocks noChangeArrowheads="1"/>
            </p:cNvSpPr>
            <p:nvPr/>
          </p:nvSpPr>
          <p:spPr bwMode="auto">
            <a:xfrm>
              <a:off x="4792" y="1687"/>
              <a:ext cx="565" cy="244"/>
            </a:xfrm>
            <a:prstGeom prst="rect">
              <a:avLst/>
            </a:prstGeom>
            <a:noFill/>
            <a:ln w="12700">
              <a:solidFill>
                <a:schemeClr val="tx1"/>
              </a:solidFill>
              <a:miter lim="800000"/>
              <a:headEnd/>
              <a:tailEnd/>
            </a:ln>
            <a:effectLst/>
          </p:spPr>
          <p:txBody>
            <a:bodyPr wrap="none" anchor="ctr"/>
            <a:lstStyle/>
            <a:p>
              <a:endParaRPr lang="en-US"/>
            </a:p>
          </p:txBody>
        </p:sp>
        <p:sp>
          <p:nvSpPr>
            <p:cNvPr id="12387" name="Line 99"/>
            <p:cNvSpPr>
              <a:spLocks noChangeShapeType="1"/>
            </p:cNvSpPr>
            <p:nvPr/>
          </p:nvSpPr>
          <p:spPr bwMode="auto">
            <a:xfrm>
              <a:off x="5364" y="1815"/>
              <a:ext cx="102" cy="0"/>
            </a:xfrm>
            <a:prstGeom prst="line">
              <a:avLst/>
            </a:prstGeom>
            <a:noFill/>
            <a:ln w="12700">
              <a:solidFill>
                <a:schemeClr val="tx1"/>
              </a:solidFill>
              <a:round/>
              <a:headEnd/>
              <a:tailEnd/>
            </a:ln>
            <a:effectLst/>
          </p:spPr>
          <p:txBody>
            <a:bodyPr/>
            <a:lstStyle/>
            <a:p>
              <a:endParaRPr lang="en-US"/>
            </a:p>
          </p:txBody>
        </p:sp>
        <p:sp>
          <p:nvSpPr>
            <p:cNvPr id="12388" name="Rectangle 100"/>
            <p:cNvSpPr>
              <a:spLocks noChangeArrowheads="1"/>
            </p:cNvSpPr>
            <p:nvPr/>
          </p:nvSpPr>
          <p:spPr bwMode="auto">
            <a:xfrm>
              <a:off x="3735" y="1675"/>
              <a:ext cx="64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Ion Transfer</a:t>
              </a:r>
            </a:p>
            <a:p>
              <a:pPr algn="ctr" eaLnBrk="0" hangingPunct="0"/>
              <a:r>
                <a:rPr lang="en-US" sz="1200" b="1">
                  <a:latin typeface="Times New Roman" pitchFamily="18" charset="0"/>
                </a:rPr>
                <a:t>Pump</a:t>
              </a:r>
            </a:p>
          </p:txBody>
        </p:sp>
        <p:sp>
          <p:nvSpPr>
            <p:cNvPr id="12389" name="Rectangle 101"/>
            <p:cNvSpPr>
              <a:spLocks noChangeArrowheads="1"/>
            </p:cNvSpPr>
            <p:nvPr/>
          </p:nvSpPr>
          <p:spPr bwMode="auto">
            <a:xfrm>
              <a:off x="3655" y="1692"/>
              <a:ext cx="799" cy="244"/>
            </a:xfrm>
            <a:prstGeom prst="rect">
              <a:avLst/>
            </a:prstGeom>
            <a:noFill/>
            <a:ln w="12700">
              <a:solidFill>
                <a:schemeClr val="tx1"/>
              </a:solidFill>
              <a:miter lim="800000"/>
              <a:headEnd/>
              <a:tailEnd/>
            </a:ln>
            <a:effectLst/>
          </p:spPr>
          <p:txBody>
            <a:bodyPr wrap="none" anchor="ctr"/>
            <a:lstStyle/>
            <a:p>
              <a:endParaRPr lang="en-US"/>
            </a:p>
          </p:txBody>
        </p:sp>
        <p:sp>
          <p:nvSpPr>
            <p:cNvPr id="12390" name="Line 102"/>
            <p:cNvSpPr>
              <a:spLocks noChangeShapeType="1"/>
            </p:cNvSpPr>
            <p:nvPr/>
          </p:nvSpPr>
          <p:spPr bwMode="auto">
            <a:xfrm>
              <a:off x="2304" y="1638"/>
              <a:ext cx="0" cy="54"/>
            </a:xfrm>
            <a:prstGeom prst="line">
              <a:avLst/>
            </a:prstGeom>
            <a:noFill/>
            <a:ln w="12700">
              <a:solidFill>
                <a:schemeClr val="tx1"/>
              </a:solidFill>
              <a:round/>
              <a:headEnd/>
              <a:tailEnd/>
            </a:ln>
            <a:effectLst/>
          </p:spPr>
          <p:txBody>
            <a:bodyPr/>
            <a:lstStyle/>
            <a:p>
              <a:endParaRPr lang="en-US"/>
            </a:p>
          </p:txBody>
        </p:sp>
        <p:sp>
          <p:nvSpPr>
            <p:cNvPr id="12391" name="Line 103"/>
            <p:cNvSpPr>
              <a:spLocks noChangeShapeType="1"/>
            </p:cNvSpPr>
            <p:nvPr/>
          </p:nvSpPr>
          <p:spPr bwMode="auto">
            <a:xfrm>
              <a:off x="3198" y="1635"/>
              <a:ext cx="0" cy="54"/>
            </a:xfrm>
            <a:prstGeom prst="line">
              <a:avLst/>
            </a:prstGeom>
            <a:noFill/>
            <a:ln w="12700">
              <a:solidFill>
                <a:schemeClr val="tx1"/>
              </a:solidFill>
              <a:round/>
              <a:headEnd/>
              <a:tailEnd/>
            </a:ln>
            <a:effectLst/>
          </p:spPr>
          <p:txBody>
            <a:bodyPr/>
            <a:lstStyle/>
            <a:p>
              <a:endParaRPr lang="en-US"/>
            </a:p>
          </p:txBody>
        </p:sp>
        <p:sp>
          <p:nvSpPr>
            <p:cNvPr id="12392" name="Line 104"/>
            <p:cNvSpPr>
              <a:spLocks noChangeShapeType="1"/>
            </p:cNvSpPr>
            <p:nvPr/>
          </p:nvSpPr>
          <p:spPr bwMode="auto">
            <a:xfrm>
              <a:off x="4059" y="1632"/>
              <a:ext cx="0" cy="54"/>
            </a:xfrm>
            <a:prstGeom prst="line">
              <a:avLst/>
            </a:prstGeom>
            <a:noFill/>
            <a:ln w="12700">
              <a:solidFill>
                <a:schemeClr val="tx1"/>
              </a:solidFill>
              <a:round/>
              <a:headEnd/>
              <a:tailEnd/>
            </a:ln>
            <a:effectLst/>
          </p:spPr>
          <p:txBody>
            <a:bodyPr/>
            <a:lstStyle/>
            <a:p>
              <a:endParaRPr lang="en-US"/>
            </a:p>
          </p:txBody>
        </p:sp>
        <p:sp>
          <p:nvSpPr>
            <p:cNvPr id="12393" name="Line 105"/>
            <p:cNvSpPr>
              <a:spLocks noChangeShapeType="1"/>
            </p:cNvSpPr>
            <p:nvPr/>
          </p:nvSpPr>
          <p:spPr bwMode="auto">
            <a:xfrm>
              <a:off x="3087" y="1581"/>
              <a:ext cx="0" cy="54"/>
            </a:xfrm>
            <a:prstGeom prst="line">
              <a:avLst/>
            </a:prstGeom>
            <a:noFill/>
            <a:ln w="12700">
              <a:solidFill>
                <a:schemeClr val="tx1"/>
              </a:solidFill>
              <a:round/>
              <a:headEnd/>
              <a:tailEnd/>
            </a:ln>
            <a:effectLst/>
          </p:spPr>
          <p:txBody>
            <a:bodyPr/>
            <a:lstStyle/>
            <a:p>
              <a:endParaRPr lang="en-US"/>
            </a:p>
          </p:txBody>
        </p:sp>
        <p:grpSp>
          <p:nvGrpSpPr>
            <p:cNvPr id="11" name="Group 106"/>
            <p:cNvGrpSpPr>
              <a:grpSpLocks/>
            </p:cNvGrpSpPr>
            <p:nvPr/>
          </p:nvGrpSpPr>
          <p:grpSpPr bwMode="auto">
            <a:xfrm>
              <a:off x="1909" y="2032"/>
              <a:ext cx="799" cy="288"/>
              <a:chOff x="1909" y="2032"/>
              <a:chExt cx="799" cy="288"/>
            </a:xfrm>
          </p:grpSpPr>
          <p:sp>
            <p:nvSpPr>
              <p:cNvPr id="12395" name="Rectangle 107"/>
              <p:cNvSpPr>
                <a:spLocks noChangeArrowheads="1"/>
              </p:cNvSpPr>
              <p:nvPr/>
            </p:nvSpPr>
            <p:spPr bwMode="auto">
              <a:xfrm>
                <a:off x="2005" y="2032"/>
                <a:ext cx="607"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Gaseous</a:t>
                </a:r>
              </a:p>
              <a:p>
                <a:pPr algn="ctr" eaLnBrk="0" hangingPunct="0"/>
                <a:r>
                  <a:rPr lang="en-US" sz="1200" b="1">
                    <a:latin typeface="Times New Roman" pitchFamily="18" charset="0"/>
                  </a:rPr>
                  <a:t> Ring Pump</a:t>
                </a:r>
              </a:p>
            </p:txBody>
          </p:sp>
          <p:sp>
            <p:nvSpPr>
              <p:cNvPr id="12396" name="Rectangle 108"/>
              <p:cNvSpPr>
                <a:spLocks noChangeArrowheads="1"/>
              </p:cNvSpPr>
              <p:nvPr/>
            </p:nvSpPr>
            <p:spPr bwMode="auto">
              <a:xfrm>
                <a:off x="1909" y="2049"/>
                <a:ext cx="799" cy="244"/>
              </a:xfrm>
              <a:prstGeom prst="rect">
                <a:avLst/>
              </a:prstGeom>
              <a:noFill/>
              <a:ln w="12700">
                <a:solidFill>
                  <a:schemeClr val="tx1"/>
                </a:solidFill>
                <a:miter lim="800000"/>
                <a:headEnd/>
                <a:tailEnd/>
              </a:ln>
              <a:effectLst/>
            </p:spPr>
            <p:txBody>
              <a:bodyPr wrap="none" anchor="ctr"/>
              <a:lstStyle/>
              <a:p>
                <a:endParaRPr lang="en-US"/>
              </a:p>
            </p:txBody>
          </p:sp>
        </p:grpSp>
        <p:sp>
          <p:nvSpPr>
            <p:cNvPr id="12397" name="Rectangle 109"/>
            <p:cNvSpPr>
              <a:spLocks noChangeArrowheads="1"/>
            </p:cNvSpPr>
            <p:nvPr/>
          </p:nvSpPr>
          <p:spPr bwMode="auto">
            <a:xfrm>
              <a:off x="2083" y="2389"/>
              <a:ext cx="452"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Turbine</a:t>
              </a:r>
            </a:p>
            <a:p>
              <a:pPr algn="ctr" eaLnBrk="0" hangingPunct="0"/>
              <a:r>
                <a:rPr lang="en-US" sz="1200" b="1">
                  <a:latin typeface="Times New Roman" pitchFamily="18" charset="0"/>
                </a:rPr>
                <a:t>Pump</a:t>
              </a:r>
            </a:p>
          </p:txBody>
        </p:sp>
        <p:sp>
          <p:nvSpPr>
            <p:cNvPr id="12398" name="Rectangle 110"/>
            <p:cNvSpPr>
              <a:spLocks noChangeArrowheads="1"/>
            </p:cNvSpPr>
            <p:nvPr/>
          </p:nvSpPr>
          <p:spPr bwMode="auto">
            <a:xfrm>
              <a:off x="2086" y="2406"/>
              <a:ext cx="442" cy="244"/>
            </a:xfrm>
            <a:prstGeom prst="rect">
              <a:avLst/>
            </a:prstGeom>
            <a:noFill/>
            <a:ln w="12700">
              <a:solidFill>
                <a:schemeClr val="tx1"/>
              </a:solidFill>
              <a:miter lim="800000"/>
              <a:headEnd/>
              <a:tailEnd/>
            </a:ln>
            <a:effectLst/>
          </p:spPr>
          <p:txBody>
            <a:bodyPr wrap="none" anchor="ctr"/>
            <a:lstStyle/>
            <a:p>
              <a:endParaRPr lang="en-US"/>
            </a:p>
          </p:txBody>
        </p:sp>
        <p:sp>
          <p:nvSpPr>
            <p:cNvPr id="12399" name="Rectangle 111"/>
            <p:cNvSpPr>
              <a:spLocks noChangeArrowheads="1"/>
            </p:cNvSpPr>
            <p:nvPr/>
          </p:nvSpPr>
          <p:spPr bwMode="auto">
            <a:xfrm>
              <a:off x="1701" y="2755"/>
              <a:ext cx="561"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Axial Flow</a:t>
              </a:r>
            </a:p>
            <a:p>
              <a:pPr algn="ctr" eaLnBrk="0" hangingPunct="0"/>
              <a:r>
                <a:rPr lang="en-US" sz="1200" b="1">
                  <a:latin typeface="Times New Roman" pitchFamily="18" charset="0"/>
                </a:rPr>
                <a:t>Pump</a:t>
              </a:r>
            </a:p>
          </p:txBody>
        </p:sp>
        <p:sp>
          <p:nvSpPr>
            <p:cNvPr id="12400" name="Rectangle 112"/>
            <p:cNvSpPr>
              <a:spLocks noChangeArrowheads="1"/>
            </p:cNvSpPr>
            <p:nvPr/>
          </p:nvSpPr>
          <p:spPr bwMode="auto">
            <a:xfrm>
              <a:off x="1674" y="3121"/>
              <a:ext cx="61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Radial Flow</a:t>
              </a:r>
            </a:p>
            <a:p>
              <a:pPr algn="ctr" eaLnBrk="0" hangingPunct="0"/>
              <a:r>
                <a:rPr lang="en-US" sz="1200" b="1">
                  <a:latin typeface="Times New Roman" pitchFamily="18" charset="0"/>
                </a:rPr>
                <a:t>Pump</a:t>
              </a:r>
            </a:p>
          </p:txBody>
        </p:sp>
        <p:sp>
          <p:nvSpPr>
            <p:cNvPr id="12401" name="Rectangle 113"/>
            <p:cNvSpPr>
              <a:spLocks noChangeArrowheads="1"/>
            </p:cNvSpPr>
            <p:nvPr/>
          </p:nvSpPr>
          <p:spPr bwMode="auto">
            <a:xfrm>
              <a:off x="1690" y="3138"/>
              <a:ext cx="565" cy="244"/>
            </a:xfrm>
            <a:prstGeom prst="rect">
              <a:avLst/>
            </a:prstGeom>
            <a:noFill/>
            <a:ln w="12700">
              <a:solidFill>
                <a:schemeClr val="tx1"/>
              </a:solidFill>
              <a:miter lim="800000"/>
              <a:headEnd/>
              <a:tailEnd/>
            </a:ln>
            <a:effectLst/>
          </p:spPr>
          <p:txBody>
            <a:bodyPr wrap="none" anchor="ctr"/>
            <a:lstStyle/>
            <a:p>
              <a:endParaRPr lang="en-US"/>
            </a:p>
          </p:txBody>
        </p:sp>
        <p:grpSp>
          <p:nvGrpSpPr>
            <p:cNvPr id="12" name="Group 114"/>
            <p:cNvGrpSpPr>
              <a:grpSpLocks/>
            </p:cNvGrpSpPr>
            <p:nvPr/>
          </p:nvGrpSpPr>
          <p:grpSpPr bwMode="auto">
            <a:xfrm>
              <a:off x="3058" y="2023"/>
              <a:ext cx="420" cy="288"/>
              <a:chOff x="3058" y="2023"/>
              <a:chExt cx="420" cy="288"/>
            </a:xfrm>
          </p:grpSpPr>
          <p:sp>
            <p:nvSpPr>
              <p:cNvPr id="12403" name="Rectangle 115"/>
              <p:cNvSpPr>
                <a:spLocks noChangeArrowheads="1"/>
              </p:cNvSpPr>
              <p:nvPr/>
            </p:nvSpPr>
            <p:spPr bwMode="auto">
              <a:xfrm>
                <a:off x="3058" y="2023"/>
                <a:ext cx="420"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Ejector</a:t>
                </a:r>
              </a:p>
              <a:p>
                <a:pPr algn="ctr" eaLnBrk="0" hangingPunct="0"/>
                <a:r>
                  <a:rPr lang="en-US" sz="1200" b="1">
                    <a:latin typeface="Times New Roman" pitchFamily="18" charset="0"/>
                  </a:rPr>
                  <a:t>Pump</a:t>
                </a:r>
              </a:p>
            </p:txBody>
          </p:sp>
          <p:sp>
            <p:nvSpPr>
              <p:cNvPr id="12404" name="Rectangle 116"/>
              <p:cNvSpPr>
                <a:spLocks noChangeArrowheads="1"/>
              </p:cNvSpPr>
              <p:nvPr/>
            </p:nvSpPr>
            <p:spPr bwMode="auto">
              <a:xfrm>
                <a:off x="3061" y="2040"/>
                <a:ext cx="415" cy="244"/>
              </a:xfrm>
              <a:prstGeom prst="rect">
                <a:avLst/>
              </a:prstGeom>
              <a:noFill/>
              <a:ln w="12700">
                <a:solidFill>
                  <a:schemeClr val="tx1"/>
                </a:solidFill>
                <a:miter lim="800000"/>
                <a:headEnd/>
                <a:tailEnd/>
              </a:ln>
              <a:effectLst/>
            </p:spPr>
            <p:txBody>
              <a:bodyPr wrap="none" anchor="ctr"/>
              <a:lstStyle/>
              <a:p>
                <a:endParaRPr lang="en-US"/>
              </a:p>
            </p:txBody>
          </p:sp>
        </p:grpSp>
        <p:sp>
          <p:nvSpPr>
            <p:cNvPr id="12405" name="Rectangle 117"/>
            <p:cNvSpPr>
              <a:spLocks noChangeArrowheads="1"/>
            </p:cNvSpPr>
            <p:nvPr/>
          </p:nvSpPr>
          <p:spPr bwMode="auto">
            <a:xfrm>
              <a:off x="2657" y="2389"/>
              <a:ext cx="540"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Liquid Jet</a:t>
              </a:r>
            </a:p>
            <a:p>
              <a:pPr algn="ctr" eaLnBrk="0" hangingPunct="0"/>
              <a:r>
                <a:rPr lang="en-US" sz="1200" b="1">
                  <a:latin typeface="Times New Roman" pitchFamily="18" charset="0"/>
                </a:rPr>
                <a:t>Pump</a:t>
              </a:r>
            </a:p>
          </p:txBody>
        </p:sp>
        <p:sp>
          <p:nvSpPr>
            <p:cNvPr id="12406" name="Rectangle 118"/>
            <p:cNvSpPr>
              <a:spLocks noChangeArrowheads="1"/>
            </p:cNvSpPr>
            <p:nvPr/>
          </p:nvSpPr>
          <p:spPr bwMode="auto">
            <a:xfrm>
              <a:off x="2671" y="2406"/>
              <a:ext cx="514" cy="244"/>
            </a:xfrm>
            <a:prstGeom prst="rect">
              <a:avLst/>
            </a:prstGeom>
            <a:noFill/>
            <a:ln w="12700">
              <a:solidFill>
                <a:schemeClr val="tx1"/>
              </a:solidFill>
              <a:miter lim="800000"/>
              <a:headEnd/>
              <a:tailEnd/>
            </a:ln>
            <a:effectLst/>
          </p:spPr>
          <p:txBody>
            <a:bodyPr wrap="none" anchor="ctr"/>
            <a:lstStyle/>
            <a:p>
              <a:endParaRPr lang="en-US"/>
            </a:p>
          </p:txBody>
        </p:sp>
        <p:sp>
          <p:nvSpPr>
            <p:cNvPr id="12407" name="Rectangle 119"/>
            <p:cNvSpPr>
              <a:spLocks noChangeArrowheads="1"/>
            </p:cNvSpPr>
            <p:nvPr/>
          </p:nvSpPr>
          <p:spPr bwMode="auto">
            <a:xfrm>
              <a:off x="2712" y="2752"/>
              <a:ext cx="423"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Gas Jet</a:t>
              </a:r>
            </a:p>
            <a:p>
              <a:pPr algn="ctr" eaLnBrk="0" hangingPunct="0"/>
              <a:r>
                <a:rPr lang="en-US" sz="1200" b="1">
                  <a:latin typeface="Times New Roman" pitchFamily="18" charset="0"/>
                </a:rPr>
                <a:t>Pump</a:t>
              </a:r>
            </a:p>
          </p:txBody>
        </p:sp>
        <p:sp>
          <p:nvSpPr>
            <p:cNvPr id="12408" name="Rectangle 120"/>
            <p:cNvSpPr>
              <a:spLocks noChangeArrowheads="1"/>
            </p:cNvSpPr>
            <p:nvPr/>
          </p:nvSpPr>
          <p:spPr bwMode="auto">
            <a:xfrm>
              <a:off x="2664" y="3118"/>
              <a:ext cx="524"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Vapor Jet</a:t>
              </a:r>
            </a:p>
            <a:p>
              <a:pPr algn="ctr" eaLnBrk="0" hangingPunct="0"/>
              <a:r>
                <a:rPr lang="en-US" sz="1200" b="1">
                  <a:latin typeface="Times New Roman" pitchFamily="18" charset="0"/>
                </a:rPr>
                <a:t>Pump</a:t>
              </a:r>
            </a:p>
          </p:txBody>
        </p:sp>
        <p:sp>
          <p:nvSpPr>
            <p:cNvPr id="12409" name="Rectangle 121"/>
            <p:cNvSpPr>
              <a:spLocks noChangeArrowheads="1"/>
            </p:cNvSpPr>
            <p:nvPr/>
          </p:nvSpPr>
          <p:spPr bwMode="auto">
            <a:xfrm>
              <a:off x="1690" y="2772"/>
              <a:ext cx="565" cy="244"/>
            </a:xfrm>
            <a:prstGeom prst="rect">
              <a:avLst/>
            </a:prstGeom>
            <a:noFill/>
            <a:ln w="12700">
              <a:solidFill>
                <a:schemeClr val="tx1"/>
              </a:solidFill>
              <a:miter lim="800000"/>
              <a:headEnd/>
              <a:tailEnd/>
            </a:ln>
            <a:effectLst/>
          </p:spPr>
          <p:txBody>
            <a:bodyPr wrap="none" anchor="ctr"/>
            <a:lstStyle/>
            <a:p>
              <a:endParaRPr lang="en-US"/>
            </a:p>
          </p:txBody>
        </p:sp>
        <p:sp>
          <p:nvSpPr>
            <p:cNvPr id="12410" name="Line 122"/>
            <p:cNvSpPr>
              <a:spLocks noChangeShapeType="1"/>
            </p:cNvSpPr>
            <p:nvPr/>
          </p:nvSpPr>
          <p:spPr bwMode="auto">
            <a:xfrm>
              <a:off x="2259" y="2892"/>
              <a:ext cx="105" cy="0"/>
            </a:xfrm>
            <a:prstGeom prst="line">
              <a:avLst/>
            </a:prstGeom>
            <a:noFill/>
            <a:ln w="12700">
              <a:solidFill>
                <a:schemeClr val="tx1"/>
              </a:solidFill>
              <a:round/>
              <a:headEnd/>
              <a:tailEnd/>
            </a:ln>
            <a:effectLst/>
          </p:spPr>
          <p:txBody>
            <a:bodyPr/>
            <a:lstStyle/>
            <a:p>
              <a:endParaRPr lang="en-US"/>
            </a:p>
          </p:txBody>
        </p:sp>
        <p:sp>
          <p:nvSpPr>
            <p:cNvPr id="12411" name="Line 123"/>
            <p:cNvSpPr>
              <a:spLocks noChangeShapeType="1"/>
            </p:cNvSpPr>
            <p:nvPr/>
          </p:nvSpPr>
          <p:spPr bwMode="auto">
            <a:xfrm>
              <a:off x="2304" y="1935"/>
              <a:ext cx="0" cy="111"/>
            </a:xfrm>
            <a:prstGeom prst="line">
              <a:avLst/>
            </a:prstGeom>
            <a:noFill/>
            <a:ln w="12700">
              <a:solidFill>
                <a:schemeClr val="tx1"/>
              </a:solidFill>
              <a:round/>
              <a:headEnd/>
              <a:tailEnd/>
            </a:ln>
            <a:effectLst/>
          </p:spPr>
          <p:txBody>
            <a:bodyPr/>
            <a:lstStyle/>
            <a:p>
              <a:endParaRPr lang="en-US"/>
            </a:p>
          </p:txBody>
        </p:sp>
        <p:sp>
          <p:nvSpPr>
            <p:cNvPr id="12412" name="Line 124"/>
            <p:cNvSpPr>
              <a:spLocks noChangeShapeType="1"/>
            </p:cNvSpPr>
            <p:nvPr/>
          </p:nvSpPr>
          <p:spPr bwMode="auto">
            <a:xfrm>
              <a:off x="2304" y="2298"/>
              <a:ext cx="0" cy="111"/>
            </a:xfrm>
            <a:prstGeom prst="line">
              <a:avLst/>
            </a:prstGeom>
            <a:noFill/>
            <a:ln w="12700">
              <a:solidFill>
                <a:schemeClr val="tx1"/>
              </a:solidFill>
              <a:round/>
              <a:headEnd/>
              <a:tailEnd/>
            </a:ln>
            <a:effectLst/>
          </p:spPr>
          <p:txBody>
            <a:bodyPr/>
            <a:lstStyle/>
            <a:p>
              <a:endParaRPr lang="en-US"/>
            </a:p>
          </p:txBody>
        </p:sp>
        <p:sp>
          <p:nvSpPr>
            <p:cNvPr id="12413" name="Line 125"/>
            <p:cNvSpPr>
              <a:spLocks noChangeShapeType="1"/>
            </p:cNvSpPr>
            <p:nvPr/>
          </p:nvSpPr>
          <p:spPr bwMode="auto">
            <a:xfrm>
              <a:off x="2370" y="2652"/>
              <a:ext cx="0" cy="852"/>
            </a:xfrm>
            <a:prstGeom prst="line">
              <a:avLst/>
            </a:prstGeom>
            <a:noFill/>
            <a:ln w="12700">
              <a:solidFill>
                <a:schemeClr val="tx1"/>
              </a:solidFill>
              <a:round/>
              <a:headEnd/>
              <a:tailEnd/>
            </a:ln>
            <a:effectLst/>
          </p:spPr>
          <p:txBody>
            <a:bodyPr/>
            <a:lstStyle/>
            <a:p>
              <a:endParaRPr lang="en-US"/>
            </a:p>
          </p:txBody>
        </p:sp>
        <p:sp>
          <p:nvSpPr>
            <p:cNvPr id="12414" name="Line 126"/>
            <p:cNvSpPr>
              <a:spLocks noChangeShapeType="1"/>
            </p:cNvSpPr>
            <p:nvPr/>
          </p:nvSpPr>
          <p:spPr bwMode="auto">
            <a:xfrm>
              <a:off x="1980" y="3024"/>
              <a:ext cx="0" cy="111"/>
            </a:xfrm>
            <a:prstGeom prst="line">
              <a:avLst/>
            </a:prstGeom>
            <a:noFill/>
            <a:ln w="12700">
              <a:solidFill>
                <a:schemeClr val="tx1"/>
              </a:solidFill>
              <a:round/>
              <a:headEnd/>
              <a:tailEnd/>
            </a:ln>
            <a:effectLst/>
          </p:spPr>
          <p:txBody>
            <a:bodyPr/>
            <a:lstStyle/>
            <a:p>
              <a:endParaRPr lang="en-US"/>
            </a:p>
          </p:txBody>
        </p:sp>
        <p:sp>
          <p:nvSpPr>
            <p:cNvPr id="12415" name="Rectangle 127"/>
            <p:cNvSpPr>
              <a:spLocks noChangeArrowheads="1"/>
            </p:cNvSpPr>
            <p:nvPr/>
          </p:nvSpPr>
          <p:spPr bwMode="auto">
            <a:xfrm>
              <a:off x="2671" y="2769"/>
              <a:ext cx="514" cy="244"/>
            </a:xfrm>
            <a:prstGeom prst="rect">
              <a:avLst/>
            </a:prstGeom>
            <a:noFill/>
            <a:ln w="12700">
              <a:solidFill>
                <a:schemeClr val="tx1"/>
              </a:solidFill>
              <a:miter lim="800000"/>
              <a:headEnd/>
              <a:tailEnd/>
            </a:ln>
            <a:effectLst/>
          </p:spPr>
          <p:txBody>
            <a:bodyPr wrap="none" anchor="ctr"/>
            <a:lstStyle/>
            <a:p>
              <a:endParaRPr lang="en-US"/>
            </a:p>
          </p:txBody>
        </p:sp>
        <p:sp>
          <p:nvSpPr>
            <p:cNvPr id="12416" name="Rectangle 128"/>
            <p:cNvSpPr>
              <a:spLocks noChangeArrowheads="1"/>
            </p:cNvSpPr>
            <p:nvPr/>
          </p:nvSpPr>
          <p:spPr bwMode="auto">
            <a:xfrm>
              <a:off x="2671" y="3135"/>
              <a:ext cx="514" cy="244"/>
            </a:xfrm>
            <a:prstGeom prst="rect">
              <a:avLst/>
            </a:prstGeom>
            <a:noFill/>
            <a:ln w="12700">
              <a:solidFill>
                <a:schemeClr val="tx1"/>
              </a:solidFill>
              <a:miter lim="800000"/>
              <a:headEnd/>
              <a:tailEnd/>
            </a:ln>
            <a:effectLst/>
          </p:spPr>
          <p:txBody>
            <a:bodyPr wrap="none" anchor="ctr"/>
            <a:lstStyle/>
            <a:p>
              <a:endParaRPr lang="en-US"/>
            </a:p>
          </p:txBody>
        </p:sp>
        <p:sp>
          <p:nvSpPr>
            <p:cNvPr id="12417" name="Rectangle 129"/>
            <p:cNvSpPr>
              <a:spLocks noChangeArrowheads="1"/>
            </p:cNvSpPr>
            <p:nvPr/>
          </p:nvSpPr>
          <p:spPr bwMode="auto">
            <a:xfrm>
              <a:off x="3312" y="2389"/>
              <a:ext cx="495"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Diffusion</a:t>
              </a:r>
            </a:p>
            <a:p>
              <a:pPr algn="ctr" eaLnBrk="0" hangingPunct="0"/>
              <a:r>
                <a:rPr lang="en-US" sz="1200" b="1">
                  <a:latin typeface="Times New Roman" pitchFamily="18" charset="0"/>
                </a:rPr>
                <a:t>Pump</a:t>
              </a:r>
            </a:p>
          </p:txBody>
        </p:sp>
        <p:sp>
          <p:nvSpPr>
            <p:cNvPr id="12418" name="Rectangle 130"/>
            <p:cNvSpPr>
              <a:spLocks noChangeArrowheads="1"/>
            </p:cNvSpPr>
            <p:nvPr/>
          </p:nvSpPr>
          <p:spPr bwMode="auto">
            <a:xfrm>
              <a:off x="3304" y="2406"/>
              <a:ext cx="514" cy="244"/>
            </a:xfrm>
            <a:prstGeom prst="rect">
              <a:avLst/>
            </a:prstGeom>
            <a:noFill/>
            <a:ln w="12700">
              <a:solidFill>
                <a:schemeClr val="tx1"/>
              </a:solidFill>
              <a:miter lim="800000"/>
              <a:headEnd/>
              <a:tailEnd/>
            </a:ln>
            <a:effectLst/>
          </p:spPr>
          <p:txBody>
            <a:bodyPr wrap="none" anchor="ctr"/>
            <a:lstStyle/>
            <a:p>
              <a:endParaRPr lang="en-US"/>
            </a:p>
          </p:txBody>
        </p:sp>
        <p:sp>
          <p:nvSpPr>
            <p:cNvPr id="12419" name="Line 131"/>
            <p:cNvSpPr>
              <a:spLocks noChangeShapeType="1"/>
            </p:cNvSpPr>
            <p:nvPr/>
          </p:nvSpPr>
          <p:spPr bwMode="auto">
            <a:xfrm>
              <a:off x="3261" y="1935"/>
              <a:ext cx="0" cy="105"/>
            </a:xfrm>
            <a:prstGeom prst="line">
              <a:avLst/>
            </a:prstGeom>
            <a:noFill/>
            <a:ln w="12700">
              <a:solidFill>
                <a:schemeClr val="tx1"/>
              </a:solidFill>
              <a:round/>
              <a:headEnd/>
              <a:tailEnd/>
            </a:ln>
            <a:effectLst/>
          </p:spPr>
          <p:txBody>
            <a:bodyPr/>
            <a:lstStyle/>
            <a:p>
              <a:endParaRPr lang="en-US"/>
            </a:p>
          </p:txBody>
        </p:sp>
        <p:sp>
          <p:nvSpPr>
            <p:cNvPr id="12420" name="Line 132"/>
            <p:cNvSpPr>
              <a:spLocks noChangeShapeType="1"/>
            </p:cNvSpPr>
            <p:nvPr/>
          </p:nvSpPr>
          <p:spPr bwMode="auto">
            <a:xfrm>
              <a:off x="2931" y="2343"/>
              <a:ext cx="621" cy="0"/>
            </a:xfrm>
            <a:prstGeom prst="line">
              <a:avLst/>
            </a:prstGeom>
            <a:noFill/>
            <a:ln w="12700">
              <a:solidFill>
                <a:schemeClr val="tx1"/>
              </a:solidFill>
              <a:round/>
              <a:headEnd/>
              <a:tailEnd/>
            </a:ln>
            <a:effectLst/>
          </p:spPr>
          <p:txBody>
            <a:bodyPr/>
            <a:lstStyle/>
            <a:p>
              <a:endParaRPr lang="en-US"/>
            </a:p>
          </p:txBody>
        </p:sp>
        <p:sp>
          <p:nvSpPr>
            <p:cNvPr id="12421" name="Line 133"/>
            <p:cNvSpPr>
              <a:spLocks noChangeShapeType="1"/>
            </p:cNvSpPr>
            <p:nvPr/>
          </p:nvSpPr>
          <p:spPr bwMode="auto">
            <a:xfrm>
              <a:off x="2931" y="2343"/>
              <a:ext cx="0" cy="54"/>
            </a:xfrm>
            <a:prstGeom prst="line">
              <a:avLst/>
            </a:prstGeom>
            <a:noFill/>
            <a:ln w="12700">
              <a:solidFill>
                <a:schemeClr val="tx1"/>
              </a:solidFill>
              <a:round/>
              <a:headEnd/>
              <a:tailEnd/>
            </a:ln>
            <a:effectLst/>
          </p:spPr>
          <p:txBody>
            <a:bodyPr/>
            <a:lstStyle/>
            <a:p>
              <a:endParaRPr lang="en-US"/>
            </a:p>
          </p:txBody>
        </p:sp>
        <p:sp>
          <p:nvSpPr>
            <p:cNvPr id="12422" name="Line 134"/>
            <p:cNvSpPr>
              <a:spLocks noChangeShapeType="1"/>
            </p:cNvSpPr>
            <p:nvPr/>
          </p:nvSpPr>
          <p:spPr bwMode="auto">
            <a:xfrm>
              <a:off x="3558" y="2346"/>
              <a:ext cx="0" cy="54"/>
            </a:xfrm>
            <a:prstGeom prst="line">
              <a:avLst/>
            </a:prstGeom>
            <a:noFill/>
            <a:ln w="12700">
              <a:solidFill>
                <a:schemeClr val="tx1"/>
              </a:solidFill>
              <a:round/>
              <a:headEnd/>
              <a:tailEnd/>
            </a:ln>
            <a:effectLst/>
          </p:spPr>
          <p:txBody>
            <a:bodyPr/>
            <a:lstStyle/>
            <a:p>
              <a:endParaRPr lang="en-US"/>
            </a:p>
          </p:txBody>
        </p:sp>
        <p:sp>
          <p:nvSpPr>
            <p:cNvPr id="12423" name="Line 135"/>
            <p:cNvSpPr>
              <a:spLocks noChangeShapeType="1"/>
            </p:cNvSpPr>
            <p:nvPr/>
          </p:nvSpPr>
          <p:spPr bwMode="auto">
            <a:xfrm>
              <a:off x="3363" y="2283"/>
              <a:ext cx="0" cy="54"/>
            </a:xfrm>
            <a:prstGeom prst="line">
              <a:avLst/>
            </a:prstGeom>
            <a:noFill/>
            <a:ln w="12700">
              <a:solidFill>
                <a:schemeClr val="tx1"/>
              </a:solidFill>
              <a:round/>
              <a:headEnd/>
              <a:tailEnd/>
            </a:ln>
            <a:effectLst/>
          </p:spPr>
          <p:txBody>
            <a:bodyPr/>
            <a:lstStyle/>
            <a:p>
              <a:endParaRPr lang="en-US"/>
            </a:p>
          </p:txBody>
        </p:sp>
        <p:sp>
          <p:nvSpPr>
            <p:cNvPr id="12424" name="Line 136"/>
            <p:cNvSpPr>
              <a:spLocks noChangeShapeType="1"/>
            </p:cNvSpPr>
            <p:nvPr/>
          </p:nvSpPr>
          <p:spPr bwMode="auto">
            <a:xfrm>
              <a:off x="2931" y="2655"/>
              <a:ext cx="0" cy="111"/>
            </a:xfrm>
            <a:prstGeom prst="line">
              <a:avLst/>
            </a:prstGeom>
            <a:noFill/>
            <a:ln w="12700">
              <a:solidFill>
                <a:schemeClr val="tx1"/>
              </a:solidFill>
              <a:round/>
              <a:headEnd/>
              <a:tailEnd/>
            </a:ln>
            <a:effectLst/>
          </p:spPr>
          <p:txBody>
            <a:bodyPr/>
            <a:lstStyle/>
            <a:p>
              <a:endParaRPr lang="en-US"/>
            </a:p>
          </p:txBody>
        </p:sp>
        <p:sp>
          <p:nvSpPr>
            <p:cNvPr id="12425" name="Line 137"/>
            <p:cNvSpPr>
              <a:spLocks noChangeShapeType="1"/>
            </p:cNvSpPr>
            <p:nvPr/>
          </p:nvSpPr>
          <p:spPr bwMode="auto">
            <a:xfrm>
              <a:off x="2931" y="3021"/>
              <a:ext cx="0" cy="111"/>
            </a:xfrm>
            <a:prstGeom prst="line">
              <a:avLst/>
            </a:prstGeom>
            <a:noFill/>
            <a:ln w="12700">
              <a:solidFill>
                <a:schemeClr val="tx1"/>
              </a:solidFill>
              <a:round/>
              <a:headEnd/>
              <a:tailEnd/>
            </a:ln>
            <a:effectLst/>
          </p:spPr>
          <p:txBody>
            <a:bodyPr/>
            <a:lstStyle/>
            <a:p>
              <a:endParaRPr lang="en-US"/>
            </a:p>
          </p:txBody>
        </p:sp>
        <p:sp>
          <p:nvSpPr>
            <p:cNvPr id="12426" name="Rectangle 138"/>
            <p:cNvSpPr>
              <a:spLocks noChangeArrowheads="1"/>
            </p:cNvSpPr>
            <p:nvPr/>
          </p:nvSpPr>
          <p:spPr bwMode="auto">
            <a:xfrm>
              <a:off x="3224" y="2752"/>
              <a:ext cx="689"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Diffusion</a:t>
              </a:r>
            </a:p>
            <a:p>
              <a:pPr algn="ctr" eaLnBrk="0" hangingPunct="0"/>
              <a:r>
                <a:rPr lang="en-US" sz="1200" b="1">
                  <a:latin typeface="Times New Roman" pitchFamily="18" charset="0"/>
                </a:rPr>
                <a:t>Ejector Pump</a:t>
              </a:r>
            </a:p>
          </p:txBody>
        </p:sp>
        <p:sp>
          <p:nvSpPr>
            <p:cNvPr id="12427" name="Rectangle 139"/>
            <p:cNvSpPr>
              <a:spLocks noChangeArrowheads="1"/>
            </p:cNvSpPr>
            <p:nvPr/>
          </p:nvSpPr>
          <p:spPr bwMode="auto">
            <a:xfrm>
              <a:off x="3262" y="2769"/>
              <a:ext cx="610" cy="244"/>
            </a:xfrm>
            <a:prstGeom prst="rect">
              <a:avLst/>
            </a:prstGeom>
            <a:noFill/>
            <a:ln w="12700">
              <a:solidFill>
                <a:schemeClr val="tx1"/>
              </a:solidFill>
              <a:miter lim="800000"/>
              <a:headEnd/>
              <a:tailEnd/>
            </a:ln>
            <a:effectLst/>
          </p:spPr>
          <p:txBody>
            <a:bodyPr wrap="none" anchor="ctr"/>
            <a:lstStyle/>
            <a:p>
              <a:endParaRPr lang="en-US"/>
            </a:p>
          </p:txBody>
        </p:sp>
        <p:sp>
          <p:nvSpPr>
            <p:cNvPr id="12428" name="Rectangle 140"/>
            <p:cNvSpPr>
              <a:spLocks noChangeArrowheads="1"/>
            </p:cNvSpPr>
            <p:nvPr/>
          </p:nvSpPr>
          <p:spPr bwMode="auto">
            <a:xfrm>
              <a:off x="3922" y="2752"/>
              <a:ext cx="764"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Self Purifying</a:t>
              </a:r>
            </a:p>
            <a:p>
              <a:pPr algn="ctr" eaLnBrk="0" hangingPunct="0"/>
              <a:r>
                <a:rPr lang="en-US" sz="1200" b="1">
                  <a:latin typeface="Times New Roman" pitchFamily="18" charset="0"/>
                </a:rPr>
                <a:t>Diffusion Pump</a:t>
              </a:r>
            </a:p>
          </p:txBody>
        </p:sp>
        <p:sp>
          <p:nvSpPr>
            <p:cNvPr id="12429" name="Rectangle 141"/>
            <p:cNvSpPr>
              <a:spLocks noChangeArrowheads="1"/>
            </p:cNvSpPr>
            <p:nvPr/>
          </p:nvSpPr>
          <p:spPr bwMode="auto">
            <a:xfrm>
              <a:off x="3952" y="2769"/>
              <a:ext cx="706" cy="244"/>
            </a:xfrm>
            <a:prstGeom prst="rect">
              <a:avLst/>
            </a:prstGeom>
            <a:noFill/>
            <a:ln w="12700">
              <a:solidFill>
                <a:schemeClr val="tx1"/>
              </a:solidFill>
              <a:miter lim="800000"/>
              <a:headEnd/>
              <a:tailEnd/>
            </a:ln>
            <a:effectLst/>
          </p:spPr>
          <p:txBody>
            <a:bodyPr wrap="none" anchor="ctr"/>
            <a:lstStyle/>
            <a:p>
              <a:endParaRPr lang="en-US"/>
            </a:p>
          </p:txBody>
        </p:sp>
        <p:grpSp>
          <p:nvGrpSpPr>
            <p:cNvPr id="13" name="Group 142"/>
            <p:cNvGrpSpPr>
              <a:grpSpLocks/>
            </p:cNvGrpSpPr>
            <p:nvPr/>
          </p:nvGrpSpPr>
          <p:grpSpPr bwMode="auto">
            <a:xfrm>
              <a:off x="3922" y="3118"/>
              <a:ext cx="764" cy="288"/>
              <a:chOff x="3922" y="3118"/>
              <a:chExt cx="764" cy="288"/>
            </a:xfrm>
          </p:grpSpPr>
          <p:sp>
            <p:nvSpPr>
              <p:cNvPr id="12431" name="Rectangle 143"/>
              <p:cNvSpPr>
                <a:spLocks noChangeArrowheads="1"/>
              </p:cNvSpPr>
              <p:nvPr/>
            </p:nvSpPr>
            <p:spPr bwMode="auto">
              <a:xfrm>
                <a:off x="3922" y="3118"/>
                <a:ext cx="764"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Fractionating</a:t>
                </a:r>
              </a:p>
              <a:p>
                <a:pPr algn="ctr" eaLnBrk="0" hangingPunct="0"/>
                <a:r>
                  <a:rPr lang="en-US" sz="1200" b="1">
                    <a:latin typeface="Times New Roman" pitchFamily="18" charset="0"/>
                  </a:rPr>
                  <a:t>Diffusion Pump</a:t>
                </a:r>
              </a:p>
            </p:txBody>
          </p:sp>
          <p:sp>
            <p:nvSpPr>
              <p:cNvPr id="12432" name="Rectangle 144"/>
              <p:cNvSpPr>
                <a:spLocks noChangeArrowheads="1"/>
              </p:cNvSpPr>
              <p:nvPr/>
            </p:nvSpPr>
            <p:spPr bwMode="auto">
              <a:xfrm>
                <a:off x="3952" y="3135"/>
                <a:ext cx="706" cy="244"/>
              </a:xfrm>
              <a:prstGeom prst="rect">
                <a:avLst/>
              </a:prstGeom>
              <a:noFill/>
              <a:ln w="12700">
                <a:solidFill>
                  <a:schemeClr val="tx1"/>
                </a:solidFill>
                <a:miter lim="800000"/>
                <a:headEnd/>
                <a:tailEnd/>
              </a:ln>
              <a:effectLst/>
            </p:spPr>
            <p:txBody>
              <a:bodyPr wrap="none" anchor="ctr"/>
              <a:lstStyle/>
              <a:p>
                <a:endParaRPr lang="en-US"/>
              </a:p>
            </p:txBody>
          </p:sp>
        </p:grpSp>
        <p:sp>
          <p:nvSpPr>
            <p:cNvPr id="12433" name="Line 145"/>
            <p:cNvSpPr>
              <a:spLocks noChangeShapeType="1"/>
            </p:cNvSpPr>
            <p:nvPr/>
          </p:nvSpPr>
          <p:spPr bwMode="auto">
            <a:xfrm>
              <a:off x="3456" y="2715"/>
              <a:ext cx="858" cy="0"/>
            </a:xfrm>
            <a:prstGeom prst="line">
              <a:avLst/>
            </a:prstGeom>
            <a:noFill/>
            <a:ln w="12700">
              <a:solidFill>
                <a:schemeClr val="tx1"/>
              </a:solidFill>
              <a:round/>
              <a:headEnd/>
              <a:tailEnd/>
            </a:ln>
            <a:effectLst/>
          </p:spPr>
          <p:txBody>
            <a:bodyPr/>
            <a:lstStyle/>
            <a:p>
              <a:endParaRPr lang="en-US"/>
            </a:p>
          </p:txBody>
        </p:sp>
        <p:sp>
          <p:nvSpPr>
            <p:cNvPr id="12434" name="Line 146"/>
            <p:cNvSpPr>
              <a:spLocks noChangeShapeType="1"/>
            </p:cNvSpPr>
            <p:nvPr/>
          </p:nvSpPr>
          <p:spPr bwMode="auto">
            <a:xfrm>
              <a:off x="3561" y="2715"/>
              <a:ext cx="0" cy="54"/>
            </a:xfrm>
            <a:prstGeom prst="line">
              <a:avLst/>
            </a:prstGeom>
            <a:noFill/>
            <a:ln w="12700">
              <a:solidFill>
                <a:schemeClr val="tx1"/>
              </a:solidFill>
              <a:round/>
              <a:headEnd/>
              <a:tailEnd/>
            </a:ln>
            <a:effectLst/>
          </p:spPr>
          <p:txBody>
            <a:bodyPr/>
            <a:lstStyle/>
            <a:p>
              <a:endParaRPr lang="en-US"/>
            </a:p>
          </p:txBody>
        </p:sp>
        <p:sp>
          <p:nvSpPr>
            <p:cNvPr id="12435" name="Line 147"/>
            <p:cNvSpPr>
              <a:spLocks noChangeShapeType="1"/>
            </p:cNvSpPr>
            <p:nvPr/>
          </p:nvSpPr>
          <p:spPr bwMode="auto">
            <a:xfrm>
              <a:off x="4317" y="2718"/>
              <a:ext cx="0" cy="54"/>
            </a:xfrm>
            <a:prstGeom prst="line">
              <a:avLst/>
            </a:prstGeom>
            <a:noFill/>
            <a:ln w="12700">
              <a:solidFill>
                <a:schemeClr val="tx1"/>
              </a:solidFill>
              <a:round/>
              <a:headEnd/>
              <a:tailEnd/>
            </a:ln>
            <a:effectLst/>
          </p:spPr>
          <p:txBody>
            <a:bodyPr/>
            <a:lstStyle/>
            <a:p>
              <a:endParaRPr lang="en-US"/>
            </a:p>
          </p:txBody>
        </p:sp>
        <p:sp>
          <p:nvSpPr>
            <p:cNvPr id="12436" name="Line 148"/>
            <p:cNvSpPr>
              <a:spLocks noChangeShapeType="1"/>
            </p:cNvSpPr>
            <p:nvPr/>
          </p:nvSpPr>
          <p:spPr bwMode="auto">
            <a:xfrm>
              <a:off x="3462" y="2655"/>
              <a:ext cx="0" cy="54"/>
            </a:xfrm>
            <a:prstGeom prst="line">
              <a:avLst/>
            </a:prstGeom>
            <a:noFill/>
            <a:ln w="12700">
              <a:solidFill>
                <a:schemeClr val="tx1"/>
              </a:solidFill>
              <a:round/>
              <a:headEnd/>
              <a:tailEnd/>
            </a:ln>
            <a:effectLst/>
          </p:spPr>
          <p:txBody>
            <a:bodyPr/>
            <a:lstStyle/>
            <a:p>
              <a:endParaRPr lang="en-US"/>
            </a:p>
          </p:txBody>
        </p:sp>
        <p:sp>
          <p:nvSpPr>
            <p:cNvPr id="12437" name="Line 149"/>
            <p:cNvSpPr>
              <a:spLocks noChangeShapeType="1"/>
            </p:cNvSpPr>
            <p:nvPr/>
          </p:nvSpPr>
          <p:spPr bwMode="auto">
            <a:xfrm>
              <a:off x="4317" y="3015"/>
              <a:ext cx="0" cy="120"/>
            </a:xfrm>
            <a:prstGeom prst="line">
              <a:avLst/>
            </a:prstGeom>
            <a:noFill/>
            <a:ln w="12700">
              <a:solidFill>
                <a:schemeClr val="tx1"/>
              </a:solidFill>
              <a:round/>
              <a:headEnd/>
              <a:tailEnd/>
            </a:ln>
            <a:effectLst/>
          </p:spPr>
          <p:txBody>
            <a:bodyPr/>
            <a:lstStyle/>
            <a:p>
              <a:endParaRPr lang="en-US"/>
            </a:p>
          </p:txBody>
        </p:sp>
        <p:sp>
          <p:nvSpPr>
            <p:cNvPr id="12438" name="Line 150"/>
            <p:cNvSpPr>
              <a:spLocks noChangeShapeType="1"/>
            </p:cNvSpPr>
            <p:nvPr/>
          </p:nvSpPr>
          <p:spPr bwMode="auto">
            <a:xfrm flipH="1">
              <a:off x="738" y="2898"/>
              <a:ext cx="99" cy="0"/>
            </a:xfrm>
            <a:prstGeom prst="line">
              <a:avLst/>
            </a:prstGeom>
            <a:noFill/>
            <a:ln w="12700">
              <a:solidFill>
                <a:schemeClr val="tx1"/>
              </a:solidFill>
              <a:round/>
              <a:headEnd/>
              <a:tailEnd/>
            </a:ln>
            <a:effectLst/>
          </p:spPr>
          <p:txBody>
            <a:bodyPr/>
            <a:lstStyle/>
            <a:p>
              <a:endParaRPr lang="en-US"/>
            </a:p>
          </p:txBody>
        </p:sp>
        <p:grpSp>
          <p:nvGrpSpPr>
            <p:cNvPr id="14" name="Group 151"/>
            <p:cNvGrpSpPr>
              <a:grpSpLocks/>
            </p:cNvGrpSpPr>
            <p:nvPr/>
          </p:nvGrpSpPr>
          <p:grpSpPr bwMode="auto">
            <a:xfrm>
              <a:off x="4789" y="3875"/>
              <a:ext cx="568" cy="244"/>
              <a:chOff x="4789" y="3875"/>
              <a:chExt cx="568" cy="244"/>
            </a:xfrm>
          </p:grpSpPr>
          <p:sp>
            <p:nvSpPr>
              <p:cNvPr id="12440" name="Rectangle 152"/>
              <p:cNvSpPr>
                <a:spLocks noChangeArrowheads="1"/>
              </p:cNvSpPr>
              <p:nvPr/>
            </p:nvSpPr>
            <p:spPr bwMode="auto">
              <a:xfrm>
                <a:off x="4796" y="3912"/>
                <a:ext cx="559" cy="173"/>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Condenser</a:t>
                </a:r>
              </a:p>
            </p:txBody>
          </p:sp>
          <p:sp>
            <p:nvSpPr>
              <p:cNvPr id="12441" name="Rectangle 153"/>
              <p:cNvSpPr>
                <a:spLocks noChangeArrowheads="1"/>
              </p:cNvSpPr>
              <p:nvPr/>
            </p:nvSpPr>
            <p:spPr bwMode="auto">
              <a:xfrm>
                <a:off x="4789" y="3875"/>
                <a:ext cx="568" cy="244"/>
              </a:xfrm>
              <a:prstGeom prst="rect">
                <a:avLst/>
              </a:prstGeom>
              <a:noFill/>
              <a:ln w="12700">
                <a:solidFill>
                  <a:schemeClr val="tx1"/>
                </a:solidFill>
                <a:miter lim="800000"/>
                <a:headEnd/>
                <a:tailEnd/>
              </a:ln>
              <a:effectLst/>
            </p:spPr>
            <p:txBody>
              <a:bodyPr wrap="none" anchor="ctr"/>
              <a:lstStyle/>
              <a:p>
                <a:endParaRPr lang="en-US"/>
              </a:p>
            </p:txBody>
          </p:sp>
        </p:grpSp>
        <p:sp>
          <p:nvSpPr>
            <p:cNvPr id="12442" name="Line 154"/>
            <p:cNvSpPr>
              <a:spLocks noChangeShapeType="1"/>
            </p:cNvSpPr>
            <p:nvPr/>
          </p:nvSpPr>
          <p:spPr bwMode="auto">
            <a:xfrm flipV="1">
              <a:off x="5073" y="3753"/>
              <a:ext cx="0" cy="117"/>
            </a:xfrm>
            <a:prstGeom prst="line">
              <a:avLst/>
            </a:prstGeom>
            <a:noFill/>
            <a:ln w="12700">
              <a:solidFill>
                <a:schemeClr val="tx1"/>
              </a:solidFill>
              <a:round/>
              <a:headEnd/>
              <a:tailEnd/>
            </a:ln>
            <a:effectLst/>
          </p:spPr>
          <p:txBody>
            <a:bodyPr/>
            <a:lstStyle/>
            <a:p>
              <a:endParaRPr lang="en-US"/>
            </a:p>
          </p:txBody>
        </p:sp>
        <p:sp>
          <p:nvSpPr>
            <p:cNvPr id="12443" name="Line 155"/>
            <p:cNvSpPr>
              <a:spLocks noChangeShapeType="1"/>
            </p:cNvSpPr>
            <p:nvPr/>
          </p:nvSpPr>
          <p:spPr bwMode="auto">
            <a:xfrm>
              <a:off x="4398" y="2343"/>
              <a:ext cx="675" cy="0"/>
            </a:xfrm>
            <a:prstGeom prst="line">
              <a:avLst/>
            </a:prstGeom>
            <a:noFill/>
            <a:ln w="12700">
              <a:solidFill>
                <a:schemeClr val="tx1"/>
              </a:solidFill>
              <a:round/>
              <a:headEnd/>
              <a:tailEnd/>
            </a:ln>
            <a:effectLst/>
          </p:spPr>
          <p:txBody>
            <a:bodyPr/>
            <a:lstStyle/>
            <a:p>
              <a:endParaRPr lang="en-US"/>
            </a:p>
          </p:txBody>
        </p:sp>
        <p:sp>
          <p:nvSpPr>
            <p:cNvPr id="12444" name="Line 156"/>
            <p:cNvSpPr>
              <a:spLocks noChangeShapeType="1"/>
            </p:cNvSpPr>
            <p:nvPr/>
          </p:nvSpPr>
          <p:spPr bwMode="auto">
            <a:xfrm>
              <a:off x="4401" y="2340"/>
              <a:ext cx="0" cy="66"/>
            </a:xfrm>
            <a:prstGeom prst="line">
              <a:avLst/>
            </a:prstGeom>
            <a:noFill/>
            <a:ln w="12700">
              <a:solidFill>
                <a:schemeClr val="tx1"/>
              </a:solidFill>
              <a:round/>
              <a:headEnd/>
              <a:tailEnd/>
            </a:ln>
            <a:effectLst/>
          </p:spPr>
          <p:txBody>
            <a:bodyPr/>
            <a:lstStyle/>
            <a:p>
              <a:endParaRPr lang="en-US"/>
            </a:p>
          </p:txBody>
        </p:sp>
        <p:sp>
          <p:nvSpPr>
            <p:cNvPr id="12445" name="Line 157"/>
            <p:cNvSpPr>
              <a:spLocks noChangeShapeType="1"/>
            </p:cNvSpPr>
            <p:nvPr/>
          </p:nvSpPr>
          <p:spPr bwMode="auto">
            <a:xfrm>
              <a:off x="5076" y="2283"/>
              <a:ext cx="0" cy="54"/>
            </a:xfrm>
            <a:prstGeom prst="line">
              <a:avLst/>
            </a:prstGeom>
            <a:noFill/>
            <a:ln w="12700">
              <a:solidFill>
                <a:schemeClr val="tx1"/>
              </a:solidFill>
              <a:round/>
              <a:headEnd/>
              <a:tailEnd/>
            </a:ln>
            <a:effectLst/>
          </p:spPr>
          <p:txBody>
            <a:bodyPr/>
            <a:lstStyle/>
            <a:p>
              <a:endParaRPr lang="en-US"/>
            </a:p>
          </p:txBody>
        </p:sp>
        <p:grpSp>
          <p:nvGrpSpPr>
            <p:cNvPr id="15" name="Group 158"/>
            <p:cNvGrpSpPr>
              <a:grpSpLocks/>
            </p:cNvGrpSpPr>
            <p:nvPr/>
          </p:nvGrpSpPr>
          <p:grpSpPr bwMode="auto">
            <a:xfrm>
              <a:off x="4767" y="2389"/>
              <a:ext cx="699" cy="288"/>
              <a:chOff x="4767" y="2389"/>
              <a:chExt cx="699" cy="288"/>
            </a:xfrm>
          </p:grpSpPr>
          <p:sp>
            <p:nvSpPr>
              <p:cNvPr id="12447" name="Rectangle 159"/>
              <p:cNvSpPr>
                <a:spLocks noChangeArrowheads="1"/>
              </p:cNvSpPr>
              <p:nvPr/>
            </p:nvSpPr>
            <p:spPr bwMode="auto">
              <a:xfrm>
                <a:off x="4767" y="2389"/>
                <a:ext cx="618" cy="2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1200" b="1">
                    <a:latin typeface="Times New Roman" pitchFamily="18" charset="0"/>
                  </a:rPr>
                  <a:t>Sublimation</a:t>
                </a:r>
              </a:p>
              <a:p>
                <a:pPr algn="ctr" eaLnBrk="0" hangingPunct="0"/>
                <a:r>
                  <a:rPr lang="en-US" sz="1200" b="1">
                    <a:latin typeface="Times New Roman" pitchFamily="18" charset="0"/>
                  </a:rPr>
                  <a:t>Pump</a:t>
                </a:r>
              </a:p>
            </p:txBody>
          </p:sp>
          <p:sp>
            <p:nvSpPr>
              <p:cNvPr id="12448" name="Rectangle 160"/>
              <p:cNvSpPr>
                <a:spLocks noChangeArrowheads="1"/>
              </p:cNvSpPr>
              <p:nvPr/>
            </p:nvSpPr>
            <p:spPr bwMode="auto">
              <a:xfrm>
                <a:off x="4789" y="2406"/>
                <a:ext cx="568" cy="244"/>
              </a:xfrm>
              <a:prstGeom prst="rect">
                <a:avLst/>
              </a:prstGeom>
              <a:noFill/>
              <a:ln w="12700">
                <a:solidFill>
                  <a:schemeClr val="tx1"/>
                </a:solidFill>
                <a:miter lim="800000"/>
                <a:headEnd/>
                <a:tailEnd/>
              </a:ln>
              <a:effectLst/>
            </p:spPr>
            <p:txBody>
              <a:bodyPr wrap="none" anchor="ctr"/>
              <a:lstStyle/>
              <a:p>
                <a:endParaRPr lang="en-US"/>
              </a:p>
            </p:txBody>
          </p:sp>
          <p:sp>
            <p:nvSpPr>
              <p:cNvPr id="12449" name="Line 161"/>
              <p:cNvSpPr>
                <a:spLocks noChangeShapeType="1"/>
              </p:cNvSpPr>
              <p:nvPr/>
            </p:nvSpPr>
            <p:spPr bwMode="auto">
              <a:xfrm>
                <a:off x="5358" y="2531"/>
                <a:ext cx="108" cy="0"/>
              </a:xfrm>
              <a:prstGeom prst="line">
                <a:avLst/>
              </a:prstGeom>
              <a:noFill/>
              <a:ln w="12700">
                <a:solidFill>
                  <a:schemeClr val="tx1"/>
                </a:solidFill>
                <a:round/>
                <a:headEnd/>
                <a:tailEnd/>
              </a:ln>
              <a:effectLst/>
            </p:spPr>
            <p:txBody>
              <a:bodyPr/>
              <a:lstStyle/>
              <a:p>
                <a:endParaRPr lang="en-US"/>
              </a:p>
            </p:txBody>
          </p:sp>
        </p:grpSp>
      </p:gr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762000"/>
            <a:ext cx="7772400" cy="1143000"/>
          </a:xfrm>
          <a:noFill/>
          <a:ln/>
        </p:spPr>
        <p:txBody>
          <a:bodyPr lIns="90488" tIns="44450" rIns="90488" bIns="44450"/>
          <a:lstStyle/>
          <a:p>
            <a:r>
              <a:rPr lang="en-US" sz="4800" b="1" dirty="0"/>
              <a:t>BAROMETER</a:t>
            </a:r>
          </a:p>
        </p:txBody>
      </p:sp>
      <p:sp>
        <p:nvSpPr>
          <p:cNvPr id="34819" name="Line 3"/>
          <p:cNvSpPr>
            <a:spLocks noChangeShapeType="1"/>
          </p:cNvSpPr>
          <p:nvPr/>
        </p:nvSpPr>
        <p:spPr bwMode="auto">
          <a:xfrm>
            <a:off x="6257925" y="5567363"/>
            <a:ext cx="1712913" cy="0"/>
          </a:xfrm>
          <a:prstGeom prst="line">
            <a:avLst/>
          </a:prstGeom>
          <a:noFill/>
          <a:ln w="25400">
            <a:solidFill>
              <a:srgbClr val="00279F"/>
            </a:solidFill>
            <a:round/>
            <a:headEnd/>
            <a:tailEnd/>
          </a:ln>
          <a:effectLst/>
        </p:spPr>
        <p:txBody>
          <a:bodyPr/>
          <a:lstStyle/>
          <a:p>
            <a:endParaRPr lang="en-US"/>
          </a:p>
        </p:txBody>
      </p:sp>
      <p:sp>
        <p:nvSpPr>
          <p:cNvPr id="34820" name="Line 4"/>
          <p:cNvSpPr>
            <a:spLocks noChangeShapeType="1"/>
          </p:cNvSpPr>
          <p:nvPr/>
        </p:nvSpPr>
        <p:spPr bwMode="auto">
          <a:xfrm>
            <a:off x="7977188" y="4876800"/>
            <a:ext cx="0" cy="690563"/>
          </a:xfrm>
          <a:prstGeom prst="line">
            <a:avLst/>
          </a:prstGeom>
          <a:noFill/>
          <a:ln w="25400">
            <a:solidFill>
              <a:srgbClr val="00279F"/>
            </a:solidFill>
            <a:round/>
            <a:headEnd/>
            <a:tailEnd/>
          </a:ln>
          <a:effectLst/>
        </p:spPr>
        <p:txBody>
          <a:bodyPr/>
          <a:lstStyle/>
          <a:p>
            <a:endParaRPr lang="en-US"/>
          </a:p>
        </p:txBody>
      </p:sp>
      <p:sp>
        <p:nvSpPr>
          <p:cNvPr id="34821" name="Line 5"/>
          <p:cNvSpPr>
            <a:spLocks noChangeShapeType="1"/>
          </p:cNvSpPr>
          <p:nvPr/>
        </p:nvSpPr>
        <p:spPr bwMode="auto">
          <a:xfrm>
            <a:off x="7875588" y="4870450"/>
            <a:ext cx="0" cy="604838"/>
          </a:xfrm>
          <a:prstGeom prst="line">
            <a:avLst/>
          </a:prstGeom>
          <a:noFill/>
          <a:ln w="25400">
            <a:solidFill>
              <a:srgbClr val="00279F"/>
            </a:solidFill>
            <a:round/>
            <a:headEnd/>
            <a:tailEnd/>
          </a:ln>
          <a:effectLst/>
        </p:spPr>
        <p:txBody>
          <a:bodyPr/>
          <a:lstStyle/>
          <a:p>
            <a:endParaRPr lang="en-US"/>
          </a:p>
        </p:txBody>
      </p:sp>
      <p:sp>
        <p:nvSpPr>
          <p:cNvPr id="34822" name="Line 6"/>
          <p:cNvSpPr>
            <a:spLocks noChangeShapeType="1"/>
          </p:cNvSpPr>
          <p:nvPr/>
        </p:nvSpPr>
        <p:spPr bwMode="auto">
          <a:xfrm>
            <a:off x="7870825" y="4878388"/>
            <a:ext cx="104775" cy="0"/>
          </a:xfrm>
          <a:prstGeom prst="line">
            <a:avLst/>
          </a:prstGeom>
          <a:noFill/>
          <a:ln w="25400">
            <a:solidFill>
              <a:srgbClr val="00279F"/>
            </a:solidFill>
            <a:round/>
            <a:headEnd/>
            <a:tailEnd/>
          </a:ln>
          <a:effectLst/>
        </p:spPr>
        <p:txBody>
          <a:bodyPr/>
          <a:lstStyle/>
          <a:p>
            <a:endParaRPr lang="en-US"/>
          </a:p>
        </p:txBody>
      </p:sp>
      <p:sp>
        <p:nvSpPr>
          <p:cNvPr id="34823" name="Rectangle 7"/>
          <p:cNvSpPr>
            <a:spLocks noChangeArrowheads="1"/>
          </p:cNvSpPr>
          <p:nvPr/>
        </p:nvSpPr>
        <p:spPr bwMode="auto">
          <a:xfrm>
            <a:off x="6376988" y="4954588"/>
            <a:ext cx="1465262" cy="498475"/>
          </a:xfrm>
          <a:prstGeom prst="rect">
            <a:avLst/>
          </a:prstGeom>
          <a:solidFill>
            <a:schemeClr val="tx2"/>
          </a:solidFill>
          <a:ln w="25400">
            <a:solidFill>
              <a:schemeClr val="tx2"/>
            </a:solidFill>
            <a:miter lim="800000"/>
            <a:headEnd/>
            <a:tailEnd/>
          </a:ln>
          <a:effectLst/>
        </p:spPr>
        <p:txBody>
          <a:bodyPr wrap="none" anchor="ctr"/>
          <a:lstStyle/>
          <a:p>
            <a:endParaRPr lang="en-US"/>
          </a:p>
        </p:txBody>
      </p:sp>
      <p:sp>
        <p:nvSpPr>
          <p:cNvPr id="34824" name="Line 8"/>
          <p:cNvSpPr>
            <a:spLocks noChangeShapeType="1"/>
          </p:cNvSpPr>
          <p:nvPr/>
        </p:nvSpPr>
        <p:spPr bwMode="auto">
          <a:xfrm>
            <a:off x="6354763" y="4935538"/>
            <a:ext cx="628650" cy="0"/>
          </a:xfrm>
          <a:prstGeom prst="line">
            <a:avLst/>
          </a:prstGeom>
          <a:noFill/>
          <a:ln w="25400">
            <a:solidFill>
              <a:srgbClr val="00279F"/>
            </a:solidFill>
            <a:round/>
            <a:headEnd/>
            <a:tailEnd/>
          </a:ln>
          <a:effectLst/>
        </p:spPr>
        <p:txBody>
          <a:bodyPr/>
          <a:lstStyle/>
          <a:p>
            <a:endParaRPr lang="en-US"/>
          </a:p>
        </p:txBody>
      </p:sp>
      <p:sp>
        <p:nvSpPr>
          <p:cNvPr id="34825" name="Line 9"/>
          <p:cNvSpPr>
            <a:spLocks noChangeShapeType="1"/>
          </p:cNvSpPr>
          <p:nvPr/>
        </p:nvSpPr>
        <p:spPr bwMode="auto">
          <a:xfrm>
            <a:off x="7234238" y="4937125"/>
            <a:ext cx="635000" cy="0"/>
          </a:xfrm>
          <a:prstGeom prst="line">
            <a:avLst/>
          </a:prstGeom>
          <a:noFill/>
          <a:ln w="25400">
            <a:solidFill>
              <a:srgbClr val="00279F"/>
            </a:solidFill>
            <a:round/>
            <a:headEnd/>
            <a:tailEnd/>
          </a:ln>
          <a:effectLst/>
        </p:spPr>
        <p:txBody>
          <a:bodyPr/>
          <a:lstStyle/>
          <a:p>
            <a:endParaRPr lang="en-US"/>
          </a:p>
        </p:txBody>
      </p:sp>
      <p:sp>
        <p:nvSpPr>
          <p:cNvPr id="34826" name="Line 10"/>
          <p:cNvSpPr>
            <a:spLocks noChangeShapeType="1"/>
          </p:cNvSpPr>
          <p:nvPr/>
        </p:nvSpPr>
        <p:spPr bwMode="auto">
          <a:xfrm>
            <a:off x="6350000" y="5484813"/>
            <a:ext cx="1522413" cy="0"/>
          </a:xfrm>
          <a:prstGeom prst="line">
            <a:avLst/>
          </a:prstGeom>
          <a:noFill/>
          <a:ln w="25400">
            <a:solidFill>
              <a:srgbClr val="00279F"/>
            </a:solidFill>
            <a:round/>
            <a:headEnd/>
            <a:tailEnd/>
          </a:ln>
          <a:effectLst/>
        </p:spPr>
        <p:txBody>
          <a:bodyPr/>
          <a:lstStyle/>
          <a:p>
            <a:endParaRPr lang="en-US"/>
          </a:p>
        </p:txBody>
      </p:sp>
      <p:sp>
        <p:nvSpPr>
          <p:cNvPr id="34827" name="Rectangle 11"/>
          <p:cNvSpPr>
            <a:spLocks noChangeArrowheads="1"/>
          </p:cNvSpPr>
          <p:nvPr/>
        </p:nvSpPr>
        <p:spPr bwMode="auto">
          <a:xfrm>
            <a:off x="7015163" y="3382963"/>
            <a:ext cx="193675" cy="1689100"/>
          </a:xfrm>
          <a:prstGeom prst="rect">
            <a:avLst/>
          </a:prstGeom>
          <a:solidFill>
            <a:schemeClr val="tx2"/>
          </a:solidFill>
          <a:ln w="25400">
            <a:solidFill>
              <a:schemeClr val="tx2"/>
            </a:solidFill>
            <a:miter lim="800000"/>
            <a:headEnd/>
            <a:tailEnd/>
          </a:ln>
          <a:effectLst/>
        </p:spPr>
        <p:txBody>
          <a:bodyPr wrap="none" anchor="ctr"/>
          <a:lstStyle/>
          <a:p>
            <a:endParaRPr lang="en-US"/>
          </a:p>
        </p:txBody>
      </p:sp>
      <p:sp>
        <p:nvSpPr>
          <p:cNvPr id="34828" name="Line 12"/>
          <p:cNvSpPr>
            <a:spLocks noChangeShapeType="1"/>
          </p:cNvSpPr>
          <p:nvPr/>
        </p:nvSpPr>
        <p:spPr bwMode="auto">
          <a:xfrm>
            <a:off x="7237413" y="3319463"/>
            <a:ext cx="0" cy="1908175"/>
          </a:xfrm>
          <a:prstGeom prst="line">
            <a:avLst/>
          </a:prstGeom>
          <a:noFill/>
          <a:ln w="25400">
            <a:solidFill>
              <a:srgbClr val="00279F"/>
            </a:solidFill>
            <a:round/>
            <a:headEnd/>
            <a:tailEnd/>
          </a:ln>
          <a:effectLst/>
        </p:spPr>
        <p:txBody>
          <a:bodyPr/>
          <a:lstStyle/>
          <a:p>
            <a:endParaRPr lang="en-US"/>
          </a:p>
        </p:txBody>
      </p:sp>
      <p:sp>
        <p:nvSpPr>
          <p:cNvPr id="34829" name="Line 13"/>
          <p:cNvSpPr>
            <a:spLocks noChangeShapeType="1"/>
          </p:cNvSpPr>
          <p:nvPr/>
        </p:nvSpPr>
        <p:spPr bwMode="auto">
          <a:xfrm>
            <a:off x="6994525" y="3319463"/>
            <a:ext cx="0" cy="1908175"/>
          </a:xfrm>
          <a:prstGeom prst="line">
            <a:avLst/>
          </a:prstGeom>
          <a:noFill/>
          <a:ln w="25400">
            <a:solidFill>
              <a:srgbClr val="00279F"/>
            </a:solidFill>
            <a:round/>
            <a:headEnd/>
            <a:tailEnd/>
          </a:ln>
          <a:effectLst/>
        </p:spPr>
        <p:txBody>
          <a:bodyPr/>
          <a:lstStyle/>
          <a:p>
            <a:endParaRPr lang="en-US"/>
          </a:p>
        </p:txBody>
      </p:sp>
      <p:grpSp>
        <p:nvGrpSpPr>
          <p:cNvPr id="2" name="Group 14"/>
          <p:cNvGrpSpPr>
            <a:grpSpLocks/>
          </p:cNvGrpSpPr>
          <p:nvPr/>
        </p:nvGrpSpPr>
        <p:grpSpPr bwMode="auto">
          <a:xfrm>
            <a:off x="6983413" y="3187700"/>
            <a:ext cx="266700" cy="134938"/>
            <a:chOff x="4399" y="2008"/>
            <a:chExt cx="168" cy="85"/>
          </a:xfrm>
        </p:grpSpPr>
        <p:sp>
          <p:nvSpPr>
            <p:cNvPr id="34831" name="Arc 15"/>
            <p:cNvSpPr>
              <a:spLocks/>
            </p:cNvSpPr>
            <p:nvPr/>
          </p:nvSpPr>
          <p:spPr bwMode="auto">
            <a:xfrm>
              <a:off x="4482" y="2008"/>
              <a:ext cx="85" cy="8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rgbClr val="00279F"/>
              </a:solidFill>
              <a:round/>
              <a:headEnd/>
              <a:tailEnd/>
            </a:ln>
            <a:effectLst/>
          </p:spPr>
          <p:txBody>
            <a:bodyPr/>
            <a:lstStyle/>
            <a:p>
              <a:endParaRPr lang="en-US"/>
            </a:p>
          </p:txBody>
        </p:sp>
        <p:sp>
          <p:nvSpPr>
            <p:cNvPr id="34832" name="Arc 16"/>
            <p:cNvSpPr>
              <a:spLocks/>
            </p:cNvSpPr>
            <p:nvPr/>
          </p:nvSpPr>
          <p:spPr bwMode="auto">
            <a:xfrm>
              <a:off x="4399" y="2009"/>
              <a:ext cx="85" cy="84"/>
            </a:xfrm>
            <a:custGeom>
              <a:avLst/>
              <a:gdLst>
                <a:gd name="G0" fmla="+- 21600 0 0"/>
                <a:gd name="G1" fmla="+- 21599 0 0"/>
                <a:gd name="G2" fmla="+- 21600 0 0"/>
                <a:gd name="T0" fmla="*/ 0 w 21600"/>
                <a:gd name="T1" fmla="*/ 21599 h 21599"/>
                <a:gd name="T2" fmla="*/ 21346 w 21600"/>
                <a:gd name="T3" fmla="*/ 0 h 21599"/>
                <a:gd name="T4" fmla="*/ 21600 w 21600"/>
                <a:gd name="T5" fmla="*/ 21599 h 21599"/>
              </a:gdLst>
              <a:ahLst/>
              <a:cxnLst>
                <a:cxn ang="0">
                  <a:pos x="T0" y="T1"/>
                </a:cxn>
                <a:cxn ang="0">
                  <a:pos x="T2" y="T3"/>
                </a:cxn>
                <a:cxn ang="0">
                  <a:pos x="T4" y="T5"/>
                </a:cxn>
              </a:cxnLst>
              <a:rect l="0" t="0" r="r" b="b"/>
              <a:pathLst>
                <a:path w="21600" h="21599" fill="none" extrusionOk="0">
                  <a:moveTo>
                    <a:pt x="0" y="21599"/>
                  </a:moveTo>
                  <a:cubicBezTo>
                    <a:pt x="0" y="9768"/>
                    <a:pt x="9516" y="139"/>
                    <a:pt x="21346" y="0"/>
                  </a:cubicBezTo>
                </a:path>
                <a:path w="21600" h="21599" stroke="0" extrusionOk="0">
                  <a:moveTo>
                    <a:pt x="0" y="21599"/>
                  </a:moveTo>
                  <a:cubicBezTo>
                    <a:pt x="0" y="9768"/>
                    <a:pt x="9516" y="139"/>
                    <a:pt x="21346" y="0"/>
                  </a:cubicBezTo>
                  <a:lnTo>
                    <a:pt x="21600" y="21599"/>
                  </a:lnTo>
                  <a:close/>
                </a:path>
              </a:pathLst>
            </a:custGeom>
            <a:noFill/>
            <a:ln w="25400" cap="rnd">
              <a:solidFill>
                <a:srgbClr val="00279F"/>
              </a:solidFill>
              <a:round/>
              <a:headEnd/>
              <a:tailEnd/>
            </a:ln>
            <a:effectLst/>
          </p:spPr>
          <p:txBody>
            <a:bodyPr/>
            <a:lstStyle/>
            <a:p>
              <a:endParaRPr lang="en-US"/>
            </a:p>
          </p:txBody>
        </p:sp>
      </p:grpSp>
      <p:sp>
        <p:nvSpPr>
          <p:cNvPr id="34833" name="Rectangle 17"/>
          <p:cNvSpPr>
            <a:spLocks noChangeArrowheads="1"/>
          </p:cNvSpPr>
          <p:nvPr/>
        </p:nvSpPr>
        <p:spPr bwMode="auto">
          <a:xfrm>
            <a:off x="1717675" y="1744663"/>
            <a:ext cx="193675" cy="3178175"/>
          </a:xfrm>
          <a:prstGeom prst="rect">
            <a:avLst/>
          </a:prstGeom>
          <a:solidFill>
            <a:srgbClr val="C0FEF9"/>
          </a:solidFill>
          <a:ln w="25400">
            <a:solidFill>
              <a:srgbClr val="C0FEF9"/>
            </a:solidFill>
            <a:miter lim="800000"/>
            <a:headEnd/>
            <a:tailEnd/>
          </a:ln>
          <a:effectLst/>
        </p:spPr>
        <p:txBody>
          <a:bodyPr wrap="none" anchor="ctr"/>
          <a:lstStyle/>
          <a:p>
            <a:endParaRPr lang="en-US"/>
          </a:p>
        </p:txBody>
      </p:sp>
      <p:sp>
        <p:nvSpPr>
          <p:cNvPr id="34834" name="Line 18"/>
          <p:cNvSpPr>
            <a:spLocks noChangeShapeType="1"/>
          </p:cNvSpPr>
          <p:nvPr/>
        </p:nvSpPr>
        <p:spPr bwMode="auto">
          <a:xfrm>
            <a:off x="950913" y="4870450"/>
            <a:ext cx="0" cy="685800"/>
          </a:xfrm>
          <a:prstGeom prst="line">
            <a:avLst/>
          </a:prstGeom>
          <a:noFill/>
          <a:ln w="25400">
            <a:solidFill>
              <a:srgbClr val="00279F"/>
            </a:solidFill>
            <a:round/>
            <a:headEnd/>
            <a:tailEnd/>
          </a:ln>
          <a:effectLst/>
        </p:spPr>
        <p:txBody>
          <a:bodyPr/>
          <a:lstStyle/>
          <a:p>
            <a:endParaRPr lang="en-US"/>
          </a:p>
        </p:txBody>
      </p:sp>
      <p:sp>
        <p:nvSpPr>
          <p:cNvPr id="34835" name="Line 19"/>
          <p:cNvSpPr>
            <a:spLocks noChangeShapeType="1"/>
          </p:cNvSpPr>
          <p:nvPr/>
        </p:nvSpPr>
        <p:spPr bwMode="auto">
          <a:xfrm>
            <a:off x="946150" y="5556250"/>
            <a:ext cx="1738313" cy="0"/>
          </a:xfrm>
          <a:prstGeom prst="line">
            <a:avLst/>
          </a:prstGeom>
          <a:noFill/>
          <a:ln w="25400">
            <a:solidFill>
              <a:srgbClr val="00279F"/>
            </a:solidFill>
            <a:round/>
            <a:headEnd/>
            <a:tailEnd/>
          </a:ln>
          <a:effectLst/>
        </p:spPr>
        <p:txBody>
          <a:bodyPr/>
          <a:lstStyle/>
          <a:p>
            <a:endParaRPr lang="en-US"/>
          </a:p>
        </p:txBody>
      </p:sp>
      <p:sp>
        <p:nvSpPr>
          <p:cNvPr id="34836" name="Line 20"/>
          <p:cNvSpPr>
            <a:spLocks noChangeShapeType="1"/>
          </p:cNvSpPr>
          <p:nvPr/>
        </p:nvSpPr>
        <p:spPr bwMode="auto">
          <a:xfrm>
            <a:off x="2679700" y="4865688"/>
            <a:ext cx="0" cy="685800"/>
          </a:xfrm>
          <a:prstGeom prst="line">
            <a:avLst/>
          </a:prstGeom>
          <a:noFill/>
          <a:ln w="25400">
            <a:solidFill>
              <a:srgbClr val="00279F"/>
            </a:solidFill>
            <a:round/>
            <a:headEnd/>
            <a:tailEnd/>
          </a:ln>
          <a:effectLst/>
        </p:spPr>
        <p:txBody>
          <a:bodyPr/>
          <a:lstStyle/>
          <a:p>
            <a:endParaRPr lang="en-US"/>
          </a:p>
        </p:txBody>
      </p:sp>
      <p:sp>
        <p:nvSpPr>
          <p:cNvPr id="34837" name="Line 21"/>
          <p:cNvSpPr>
            <a:spLocks noChangeShapeType="1"/>
          </p:cNvSpPr>
          <p:nvPr/>
        </p:nvSpPr>
        <p:spPr bwMode="auto">
          <a:xfrm>
            <a:off x="939800" y="4876800"/>
            <a:ext cx="117475" cy="0"/>
          </a:xfrm>
          <a:prstGeom prst="line">
            <a:avLst/>
          </a:prstGeom>
          <a:noFill/>
          <a:ln w="25400">
            <a:solidFill>
              <a:srgbClr val="00279F"/>
            </a:solidFill>
            <a:round/>
            <a:headEnd/>
            <a:tailEnd/>
          </a:ln>
          <a:effectLst/>
        </p:spPr>
        <p:txBody>
          <a:bodyPr/>
          <a:lstStyle/>
          <a:p>
            <a:endParaRPr lang="en-US"/>
          </a:p>
        </p:txBody>
      </p:sp>
      <p:sp>
        <p:nvSpPr>
          <p:cNvPr id="34838" name="Line 22"/>
          <p:cNvSpPr>
            <a:spLocks noChangeShapeType="1"/>
          </p:cNvSpPr>
          <p:nvPr/>
        </p:nvSpPr>
        <p:spPr bwMode="auto">
          <a:xfrm>
            <a:off x="2563813" y="4867275"/>
            <a:ext cx="117475" cy="0"/>
          </a:xfrm>
          <a:prstGeom prst="line">
            <a:avLst/>
          </a:prstGeom>
          <a:noFill/>
          <a:ln w="25400">
            <a:solidFill>
              <a:srgbClr val="00279F"/>
            </a:solidFill>
            <a:round/>
            <a:headEnd/>
            <a:tailEnd/>
          </a:ln>
          <a:effectLst/>
        </p:spPr>
        <p:txBody>
          <a:bodyPr/>
          <a:lstStyle/>
          <a:p>
            <a:endParaRPr lang="en-US"/>
          </a:p>
        </p:txBody>
      </p:sp>
      <p:sp>
        <p:nvSpPr>
          <p:cNvPr id="34839" name="Rectangle 23"/>
          <p:cNvSpPr>
            <a:spLocks noChangeArrowheads="1"/>
          </p:cNvSpPr>
          <p:nvPr/>
        </p:nvSpPr>
        <p:spPr bwMode="auto">
          <a:xfrm>
            <a:off x="1079500" y="4943475"/>
            <a:ext cx="1465263" cy="498475"/>
          </a:xfrm>
          <a:prstGeom prst="rect">
            <a:avLst/>
          </a:prstGeom>
          <a:solidFill>
            <a:srgbClr val="C0FEF9"/>
          </a:solidFill>
          <a:ln w="25400">
            <a:solidFill>
              <a:srgbClr val="C0FEF9"/>
            </a:solidFill>
            <a:miter lim="800000"/>
            <a:headEnd/>
            <a:tailEnd/>
          </a:ln>
          <a:effectLst/>
        </p:spPr>
        <p:txBody>
          <a:bodyPr wrap="none" anchor="ctr"/>
          <a:lstStyle/>
          <a:p>
            <a:endParaRPr lang="en-US"/>
          </a:p>
        </p:txBody>
      </p:sp>
      <p:sp>
        <p:nvSpPr>
          <p:cNvPr id="34840" name="Line 24"/>
          <p:cNvSpPr>
            <a:spLocks noChangeShapeType="1"/>
          </p:cNvSpPr>
          <p:nvPr/>
        </p:nvSpPr>
        <p:spPr bwMode="auto">
          <a:xfrm>
            <a:off x="1057275" y="4924425"/>
            <a:ext cx="628650" cy="0"/>
          </a:xfrm>
          <a:prstGeom prst="line">
            <a:avLst/>
          </a:prstGeom>
          <a:noFill/>
          <a:ln w="25400">
            <a:solidFill>
              <a:srgbClr val="00279F"/>
            </a:solidFill>
            <a:round/>
            <a:headEnd/>
            <a:tailEnd/>
          </a:ln>
          <a:effectLst/>
        </p:spPr>
        <p:txBody>
          <a:bodyPr/>
          <a:lstStyle/>
          <a:p>
            <a:endParaRPr lang="en-US"/>
          </a:p>
        </p:txBody>
      </p:sp>
      <p:sp>
        <p:nvSpPr>
          <p:cNvPr id="34841" name="Line 25"/>
          <p:cNvSpPr>
            <a:spLocks noChangeShapeType="1"/>
          </p:cNvSpPr>
          <p:nvPr/>
        </p:nvSpPr>
        <p:spPr bwMode="auto">
          <a:xfrm>
            <a:off x="1936750" y="4926013"/>
            <a:ext cx="635000" cy="0"/>
          </a:xfrm>
          <a:prstGeom prst="line">
            <a:avLst/>
          </a:prstGeom>
          <a:noFill/>
          <a:ln w="25400">
            <a:solidFill>
              <a:srgbClr val="00279F"/>
            </a:solidFill>
            <a:round/>
            <a:headEnd/>
            <a:tailEnd/>
          </a:ln>
          <a:effectLst/>
        </p:spPr>
        <p:txBody>
          <a:bodyPr/>
          <a:lstStyle/>
          <a:p>
            <a:endParaRPr lang="en-US"/>
          </a:p>
        </p:txBody>
      </p:sp>
      <p:sp>
        <p:nvSpPr>
          <p:cNvPr id="34842" name="Line 26"/>
          <p:cNvSpPr>
            <a:spLocks noChangeShapeType="1"/>
          </p:cNvSpPr>
          <p:nvPr/>
        </p:nvSpPr>
        <p:spPr bwMode="auto">
          <a:xfrm>
            <a:off x="1697038" y="1636713"/>
            <a:ext cx="0" cy="3590925"/>
          </a:xfrm>
          <a:prstGeom prst="line">
            <a:avLst/>
          </a:prstGeom>
          <a:noFill/>
          <a:ln w="25400">
            <a:solidFill>
              <a:srgbClr val="00279F"/>
            </a:solidFill>
            <a:round/>
            <a:headEnd/>
            <a:tailEnd/>
          </a:ln>
          <a:effectLst/>
        </p:spPr>
        <p:txBody>
          <a:bodyPr/>
          <a:lstStyle/>
          <a:p>
            <a:endParaRPr lang="en-US"/>
          </a:p>
        </p:txBody>
      </p:sp>
      <p:sp>
        <p:nvSpPr>
          <p:cNvPr id="34843" name="Line 27"/>
          <p:cNvSpPr>
            <a:spLocks noChangeShapeType="1"/>
          </p:cNvSpPr>
          <p:nvPr/>
        </p:nvSpPr>
        <p:spPr bwMode="auto">
          <a:xfrm>
            <a:off x="1050925" y="5473700"/>
            <a:ext cx="1535113" cy="0"/>
          </a:xfrm>
          <a:prstGeom prst="line">
            <a:avLst/>
          </a:prstGeom>
          <a:noFill/>
          <a:ln w="25400">
            <a:solidFill>
              <a:srgbClr val="00279F"/>
            </a:solidFill>
            <a:round/>
            <a:headEnd/>
            <a:tailEnd/>
          </a:ln>
          <a:effectLst/>
        </p:spPr>
        <p:txBody>
          <a:bodyPr/>
          <a:lstStyle/>
          <a:p>
            <a:endParaRPr lang="en-US"/>
          </a:p>
        </p:txBody>
      </p:sp>
      <p:grpSp>
        <p:nvGrpSpPr>
          <p:cNvPr id="3" name="Group 28"/>
          <p:cNvGrpSpPr>
            <a:grpSpLocks/>
          </p:cNvGrpSpPr>
          <p:nvPr/>
        </p:nvGrpSpPr>
        <p:grpSpPr bwMode="auto">
          <a:xfrm>
            <a:off x="1690688" y="1511300"/>
            <a:ext cx="249237" cy="130175"/>
            <a:chOff x="1065" y="952"/>
            <a:chExt cx="157" cy="82"/>
          </a:xfrm>
        </p:grpSpPr>
        <p:sp>
          <p:nvSpPr>
            <p:cNvPr id="34845" name="Arc 29"/>
            <p:cNvSpPr>
              <a:spLocks/>
            </p:cNvSpPr>
            <p:nvPr/>
          </p:nvSpPr>
          <p:spPr bwMode="auto">
            <a:xfrm>
              <a:off x="1143" y="952"/>
              <a:ext cx="79" cy="8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rgbClr val="00279F"/>
              </a:solidFill>
              <a:round/>
              <a:headEnd/>
              <a:tailEnd/>
            </a:ln>
            <a:effectLst/>
          </p:spPr>
          <p:txBody>
            <a:bodyPr/>
            <a:lstStyle/>
            <a:p>
              <a:endParaRPr lang="en-US"/>
            </a:p>
          </p:txBody>
        </p:sp>
        <p:sp>
          <p:nvSpPr>
            <p:cNvPr id="34846" name="Arc 30"/>
            <p:cNvSpPr>
              <a:spLocks/>
            </p:cNvSpPr>
            <p:nvPr/>
          </p:nvSpPr>
          <p:spPr bwMode="auto">
            <a:xfrm>
              <a:off x="1065" y="953"/>
              <a:ext cx="79" cy="81"/>
            </a:xfrm>
            <a:custGeom>
              <a:avLst/>
              <a:gdLst>
                <a:gd name="G0" fmla="+- 21600 0 0"/>
                <a:gd name="G1" fmla="+- 21598 0 0"/>
                <a:gd name="G2" fmla="+- 21600 0 0"/>
                <a:gd name="T0" fmla="*/ 0 w 21600"/>
                <a:gd name="T1" fmla="*/ 21598 h 21598"/>
                <a:gd name="T2" fmla="*/ 21327 w 21600"/>
                <a:gd name="T3" fmla="*/ 0 h 21598"/>
                <a:gd name="T4" fmla="*/ 21600 w 21600"/>
                <a:gd name="T5" fmla="*/ 21598 h 21598"/>
              </a:gdLst>
              <a:ahLst/>
              <a:cxnLst>
                <a:cxn ang="0">
                  <a:pos x="T0" y="T1"/>
                </a:cxn>
                <a:cxn ang="0">
                  <a:pos x="T2" y="T3"/>
                </a:cxn>
                <a:cxn ang="0">
                  <a:pos x="T4" y="T5"/>
                </a:cxn>
              </a:cxnLst>
              <a:rect l="0" t="0" r="r" b="b"/>
              <a:pathLst>
                <a:path w="21600" h="21598" fill="none" extrusionOk="0">
                  <a:moveTo>
                    <a:pt x="0" y="21598"/>
                  </a:moveTo>
                  <a:cubicBezTo>
                    <a:pt x="0" y="9775"/>
                    <a:pt x="9505" y="149"/>
                    <a:pt x="21326" y="-1"/>
                  </a:cubicBezTo>
                </a:path>
                <a:path w="21600" h="21598" stroke="0" extrusionOk="0">
                  <a:moveTo>
                    <a:pt x="0" y="21598"/>
                  </a:moveTo>
                  <a:cubicBezTo>
                    <a:pt x="0" y="9775"/>
                    <a:pt x="9505" y="149"/>
                    <a:pt x="21326" y="-1"/>
                  </a:cubicBezTo>
                  <a:lnTo>
                    <a:pt x="21600" y="21598"/>
                  </a:lnTo>
                  <a:close/>
                </a:path>
              </a:pathLst>
            </a:custGeom>
            <a:noFill/>
            <a:ln w="25400" cap="rnd">
              <a:solidFill>
                <a:srgbClr val="00279F"/>
              </a:solidFill>
              <a:round/>
              <a:headEnd/>
              <a:tailEnd/>
            </a:ln>
            <a:effectLst/>
          </p:spPr>
          <p:txBody>
            <a:bodyPr/>
            <a:lstStyle/>
            <a:p>
              <a:endParaRPr lang="en-US"/>
            </a:p>
          </p:txBody>
        </p:sp>
      </p:grpSp>
      <p:sp>
        <p:nvSpPr>
          <p:cNvPr id="34847" name="Line 31"/>
          <p:cNvSpPr>
            <a:spLocks noChangeShapeType="1"/>
          </p:cNvSpPr>
          <p:nvPr/>
        </p:nvSpPr>
        <p:spPr bwMode="auto">
          <a:xfrm>
            <a:off x="1939925" y="1636713"/>
            <a:ext cx="0" cy="3594100"/>
          </a:xfrm>
          <a:prstGeom prst="line">
            <a:avLst/>
          </a:prstGeom>
          <a:noFill/>
          <a:ln w="25400">
            <a:solidFill>
              <a:srgbClr val="00279F"/>
            </a:solidFill>
            <a:round/>
            <a:headEnd/>
            <a:tailEnd/>
          </a:ln>
          <a:effectLst/>
        </p:spPr>
        <p:txBody>
          <a:bodyPr/>
          <a:lstStyle/>
          <a:p>
            <a:endParaRPr lang="en-US"/>
          </a:p>
        </p:txBody>
      </p:sp>
      <p:sp>
        <p:nvSpPr>
          <p:cNvPr id="34848" name="Rectangle 32"/>
          <p:cNvSpPr>
            <a:spLocks noChangeArrowheads="1"/>
          </p:cNvSpPr>
          <p:nvPr/>
        </p:nvSpPr>
        <p:spPr bwMode="auto">
          <a:xfrm>
            <a:off x="1098550" y="5716588"/>
            <a:ext cx="1335088" cy="457200"/>
          </a:xfrm>
          <a:prstGeom prst="rect">
            <a:avLst/>
          </a:prstGeom>
          <a:noFill/>
          <a:ln w="12700">
            <a:noFill/>
            <a:miter lim="800000"/>
            <a:headEnd/>
            <a:tailEnd/>
          </a:ln>
          <a:effectLst/>
        </p:spPr>
        <p:txBody>
          <a:bodyPr wrap="none" lIns="90488" tIns="44450" rIns="90488" bIns="44450">
            <a:spAutoFit/>
          </a:bodyPr>
          <a:lstStyle/>
          <a:p>
            <a:pPr eaLnBrk="0" hangingPunct="0"/>
            <a:r>
              <a:rPr lang="en-US" sz="2400" b="1">
                <a:solidFill>
                  <a:srgbClr val="00279F"/>
                </a:solidFill>
                <a:latin typeface="Times New Roman" pitchFamily="18" charset="0"/>
              </a:rPr>
              <a:t>WATER</a:t>
            </a:r>
          </a:p>
        </p:txBody>
      </p:sp>
      <p:sp>
        <p:nvSpPr>
          <p:cNvPr id="34849" name="Rectangle 33"/>
          <p:cNvSpPr>
            <a:spLocks noChangeArrowheads="1"/>
          </p:cNvSpPr>
          <p:nvPr/>
        </p:nvSpPr>
        <p:spPr bwMode="auto">
          <a:xfrm>
            <a:off x="6284913" y="5718175"/>
            <a:ext cx="1776412" cy="457200"/>
          </a:xfrm>
          <a:prstGeom prst="rect">
            <a:avLst/>
          </a:prstGeom>
          <a:noFill/>
          <a:ln w="12700">
            <a:noFill/>
            <a:miter lim="800000"/>
            <a:headEnd/>
            <a:tailEnd/>
          </a:ln>
          <a:effectLst/>
        </p:spPr>
        <p:txBody>
          <a:bodyPr wrap="none" lIns="90488" tIns="44450" rIns="90488" bIns="44450">
            <a:spAutoFit/>
          </a:bodyPr>
          <a:lstStyle/>
          <a:p>
            <a:pPr eaLnBrk="0" hangingPunct="0"/>
            <a:r>
              <a:rPr lang="en-US" sz="2400" b="1">
                <a:solidFill>
                  <a:srgbClr val="00279F"/>
                </a:solidFill>
                <a:latin typeface="Times New Roman" pitchFamily="18" charset="0"/>
              </a:rPr>
              <a:t>MERCURY</a:t>
            </a:r>
          </a:p>
        </p:txBody>
      </p:sp>
      <p:sp>
        <p:nvSpPr>
          <p:cNvPr id="34850" name="Line 34"/>
          <p:cNvSpPr>
            <a:spLocks noChangeShapeType="1"/>
          </p:cNvSpPr>
          <p:nvPr/>
        </p:nvSpPr>
        <p:spPr bwMode="auto">
          <a:xfrm>
            <a:off x="1531938" y="1690688"/>
            <a:ext cx="0" cy="3157537"/>
          </a:xfrm>
          <a:prstGeom prst="line">
            <a:avLst/>
          </a:prstGeom>
          <a:noFill/>
          <a:ln w="25400">
            <a:solidFill>
              <a:srgbClr val="00279F"/>
            </a:solidFill>
            <a:round/>
            <a:headEnd type="triangle" w="med" len="med"/>
            <a:tailEnd type="triangle" w="med" len="med"/>
          </a:ln>
          <a:effectLst/>
        </p:spPr>
        <p:txBody>
          <a:bodyPr/>
          <a:lstStyle/>
          <a:p>
            <a:endParaRPr lang="en-US"/>
          </a:p>
        </p:txBody>
      </p:sp>
      <p:sp>
        <p:nvSpPr>
          <p:cNvPr id="34851" name="Line 35"/>
          <p:cNvSpPr>
            <a:spLocks noChangeShapeType="1"/>
          </p:cNvSpPr>
          <p:nvPr/>
        </p:nvSpPr>
        <p:spPr bwMode="auto">
          <a:xfrm>
            <a:off x="6800850" y="3390900"/>
            <a:ext cx="0" cy="1533525"/>
          </a:xfrm>
          <a:prstGeom prst="line">
            <a:avLst/>
          </a:prstGeom>
          <a:noFill/>
          <a:ln w="25400">
            <a:solidFill>
              <a:srgbClr val="00279F"/>
            </a:solidFill>
            <a:round/>
            <a:headEnd type="triangle" w="med" len="med"/>
            <a:tailEnd type="triangle" w="med" len="med"/>
          </a:ln>
          <a:effectLst/>
        </p:spPr>
        <p:txBody>
          <a:bodyPr/>
          <a:lstStyle/>
          <a:p>
            <a:endParaRPr lang="en-US"/>
          </a:p>
        </p:txBody>
      </p:sp>
      <p:sp>
        <p:nvSpPr>
          <p:cNvPr id="34852" name="Line 36"/>
          <p:cNvSpPr>
            <a:spLocks noChangeShapeType="1"/>
          </p:cNvSpPr>
          <p:nvPr/>
        </p:nvSpPr>
        <p:spPr bwMode="auto">
          <a:xfrm>
            <a:off x="7400925" y="3400425"/>
            <a:ext cx="0" cy="1533525"/>
          </a:xfrm>
          <a:prstGeom prst="line">
            <a:avLst/>
          </a:prstGeom>
          <a:noFill/>
          <a:ln w="25400">
            <a:solidFill>
              <a:srgbClr val="00279F"/>
            </a:solidFill>
            <a:round/>
            <a:headEnd type="triangle" w="med" len="med"/>
            <a:tailEnd type="triangle" w="med" len="med"/>
          </a:ln>
          <a:effectLst/>
        </p:spPr>
        <p:txBody>
          <a:bodyPr/>
          <a:lstStyle/>
          <a:p>
            <a:endParaRPr lang="en-US"/>
          </a:p>
        </p:txBody>
      </p:sp>
      <p:sp>
        <p:nvSpPr>
          <p:cNvPr id="34853" name="Rectangle 37"/>
          <p:cNvSpPr>
            <a:spLocks noChangeArrowheads="1"/>
          </p:cNvSpPr>
          <p:nvPr/>
        </p:nvSpPr>
        <p:spPr bwMode="auto">
          <a:xfrm>
            <a:off x="6102350" y="3794125"/>
            <a:ext cx="692150" cy="8223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b="1">
                <a:solidFill>
                  <a:srgbClr val="00279F"/>
                </a:solidFill>
                <a:latin typeface="Times New Roman" pitchFamily="18" charset="0"/>
              </a:rPr>
              <a:t>760</a:t>
            </a:r>
          </a:p>
          <a:p>
            <a:pPr algn="ctr" eaLnBrk="0" hangingPunct="0"/>
            <a:r>
              <a:rPr lang="en-US" sz="2400" b="1">
                <a:solidFill>
                  <a:srgbClr val="00279F"/>
                </a:solidFill>
                <a:latin typeface="Times New Roman" pitchFamily="18" charset="0"/>
              </a:rPr>
              <a:t>mm</a:t>
            </a:r>
          </a:p>
        </p:txBody>
      </p:sp>
      <p:sp>
        <p:nvSpPr>
          <p:cNvPr id="34854" name="Line 38"/>
          <p:cNvSpPr>
            <a:spLocks noChangeShapeType="1"/>
          </p:cNvSpPr>
          <p:nvPr/>
        </p:nvSpPr>
        <p:spPr bwMode="auto">
          <a:xfrm>
            <a:off x="1052513" y="4867275"/>
            <a:ext cx="0" cy="606425"/>
          </a:xfrm>
          <a:prstGeom prst="line">
            <a:avLst/>
          </a:prstGeom>
          <a:noFill/>
          <a:ln w="25400">
            <a:solidFill>
              <a:srgbClr val="00279F"/>
            </a:solidFill>
            <a:round/>
            <a:headEnd/>
            <a:tailEnd/>
          </a:ln>
          <a:effectLst/>
        </p:spPr>
        <p:txBody>
          <a:bodyPr/>
          <a:lstStyle/>
          <a:p>
            <a:endParaRPr lang="en-US"/>
          </a:p>
        </p:txBody>
      </p:sp>
      <p:sp>
        <p:nvSpPr>
          <p:cNvPr id="34855" name="Line 39"/>
          <p:cNvSpPr>
            <a:spLocks noChangeShapeType="1"/>
          </p:cNvSpPr>
          <p:nvPr/>
        </p:nvSpPr>
        <p:spPr bwMode="auto">
          <a:xfrm>
            <a:off x="2578100" y="4859338"/>
            <a:ext cx="0" cy="604837"/>
          </a:xfrm>
          <a:prstGeom prst="line">
            <a:avLst/>
          </a:prstGeom>
          <a:noFill/>
          <a:ln w="25400">
            <a:solidFill>
              <a:srgbClr val="00279F"/>
            </a:solidFill>
            <a:round/>
            <a:headEnd/>
            <a:tailEnd/>
          </a:ln>
          <a:effectLst/>
        </p:spPr>
        <p:txBody>
          <a:bodyPr/>
          <a:lstStyle/>
          <a:p>
            <a:endParaRPr lang="en-US"/>
          </a:p>
        </p:txBody>
      </p:sp>
      <p:sp>
        <p:nvSpPr>
          <p:cNvPr id="34856" name="Line 40"/>
          <p:cNvSpPr>
            <a:spLocks noChangeShapeType="1"/>
          </p:cNvSpPr>
          <p:nvPr/>
        </p:nvSpPr>
        <p:spPr bwMode="auto">
          <a:xfrm>
            <a:off x="1057275" y="4924425"/>
            <a:ext cx="614363" cy="0"/>
          </a:xfrm>
          <a:prstGeom prst="line">
            <a:avLst/>
          </a:prstGeom>
          <a:noFill/>
          <a:ln w="25400">
            <a:solidFill>
              <a:srgbClr val="00279F"/>
            </a:solidFill>
            <a:round/>
            <a:headEnd/>
            <a:tailEnd/>
          </a:ln>
          <a:effectLst/>
        </p:spPr>
        <p:txBody>
          <a:bodyPr/>
          <a:lstStyle/>
          <a:p>
            <a:endParaRPr lang="en-US"/>
          </a:p>
        </p:txBody>
      </p:sp>
      <p:sp>
        <p:nvSpPr>
          <p:cNvPr id="34857" name="Line 41"/>
          <p:cNvSpPr>
            <a:spLocks noChangeShapeType="1"/>
          </p:cNvSpPr>
          <p:nvPr/>
        </p:nvSpPr>
        <p:spPr bwMode="auto">
          <a:xfrm>
            <a:off x="1936750" y="4926013"/>
            <a:ext cx="635000" cy="0"/>
          </a:xfrm>
          <a:prstGeom prst="line">
            <a:avLst/>
          </a:prstGeom>
          <a:noFill/>
          <a:ln w="25400">
            <a:solidFill>
              <a:srgbClr val="00279F"/>
            </a:solidFill>
            <a:round/>
            <a:headEnd/>
            <a:tailEnd/>
          </a:ln>
          <a:effectLst/>
        </p:spPr>
        <p:txBody>
          <a:bodyPr/>
          <a:lstStyle/>
          <a:p>
            <a:endParaRPr lang="en-US"/>
          </a:p>
        </p:txBody>
      </p:sp>
      <p:sp>
        <p:nvSpPr>
          <p:cNvPr id="34858" name="Rectangle 42"/>
          <p:cNvSpPr>
            <a:spLocks noChangeArrowheads="1"/>
          </p:cNvSpPr>
          <p:nvPr/>
        </p:nvSpPr>
        <p:spPr bwMode="auto">
          <a:xfrm>
            <a:off x="2882900" y="2436813"/>
            <a:ext cx="3190875" cy="1616075"/>
          </a:xfrm>
          <a:prstGeom prst="rect">
            <a:avLst/>
          </a:prstGeom>
          <a:noFill/>
          <a:ln w="12700">
            <a:noFill/>
            <a:miter lim="800000"/>
            <a:headEnd/>
            <a:tailEnd/>
          </a:ln>
          <a:effectLst/>
        </p:spPr>
        <p:txBody>
          <a:bodyPr lIns="90488" tIns="44450" rIns="90488" bIns="44450">
            <a:spAutoFit/>
          </a:bodyPr>
          <a:lstStyle/>
          <a:p>
            <a:pPr eaLnBrk="0" hangingPunct="0"/>
            <a:r>
              <a:rPr lang="en-US" sz="2000" b="1">
                <a:latin typeface="Times New Roman" pitchFamily="18" charset="0"/>
              </a:rPr>
              <a:t>Mercury:  13.58 times  heavier than water: Column is 13.58 x shorter :</a:t>
            </a:r>
          </a:p>
          <a:p>
            <a:pPr eaLnBrk="0" hangingPunct="0"/>
            <a:r>
              <a:rPr lang="en-US" sz="2000" b="1">
                <a:latin typeface="Times New Roman" pitchFamily="18" charset="0"/>
              </a:rPr>
              <a:t>10321 mm/13.58=760 mm (= 760 Torr) </a:t>
            </a:r>
          </a:p>
        </p:txBody>
      </p:sp>
      <p:sp>
        <p:nvSpPr>
          <p:cNvPr id="34859" name="Rectangle 43"/>
          <p:cNvSpPr>
            <a:spLocks noChangeArrowheads="1"/>
          </p:cNvSpPr>
          <p:nvPr/>
        </p:nvSpPr>
        <p:spPr bwMode="auto">
          <a:xfrm>
            <a:off x="371475" y="2944813"/>
            <a:ext cx="1022350" cy="8223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b="1">
                <a:latin typeface="Times New Roman" pitchFamily="18" charset="0"/>
              </a:rPr>
              <a:t>10.321</a:t>
            </a:r>
          </a:p>
          <a:p>
            <a:pPr algn="ctr" eaLnBrk="0" hangingPunct="0"/>
            <a:r>
              <a:rPr lang="en-US" sz="2400" b="1">
                <a:latin typeface="Times New Roman" pitchFamily="18" charset="0"/>
              </a:rPr>
              <a:t>mm</a:t>
            </a:r>
          </a:p>
        </p:txBody>
      </p:sp>
      <p:sp>
        <p:nvSpPr>
          <p:cNvPr id="34860" name="Rectangle 44"/>
          <p:cNvSpPr>
            <a:spLocks noChangeArrowheads="1"/>
          </p:cNvSpPr>
          <p:nvPr/>
        </p:nvSpPr>
        <p:spPr bwMode="auto">
          <a:xfrm>
            <a:off x="7588250" y="3765550"/>
            <a:ext cx="717550" cy="8223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b="1">
                <a:latin typeface="Times New Roman" pitchFamily="18" charset="0"/>
              </a:rPr>
              <a:t>29,9</a:t>
            </a:r>
          </a:p>
          <a:p>
            <a:pPr algn="ctr" eaLnBrk="0" hangingPunct="0"/>
            <a:r>
              <a:rPr lang="en-US" sz="2400" b="1">
                <a:latin typeface="Times New Roman" pitchFamily="18" charset="0"/>
              </a:rPr>
              <a:t>in</a:t>
            </a:r>
          </a:p>
        </p:txBody>
      </p:sp>
      <p:sp>
        <p:nvSpPr>
          <p:cNvPr id="34861" name="Line 45"/>
          <p:cNvSpPr>
            <a:spLocks noChangeShapeType="1"/>
          </p:cNvSpPr>
          <p:nvPr/>
        </p:nvSpPr>
        <p:spPr bwMode="auto">
          <a:xfrm>
            <a:off x="6351588" y="4876800"/>
            <a:ext cx="0" cy="604838"/>
          </a:xfrm>
          <a:prstGeom prst="line">
            <a:avLst/>
          </a:prstGeom>
          <a:noFill/>
          <a:ln w="25400">
            <a:solidFill>
              <a:srgbClr val="00279F"/>
            </a:solidFill>
            <a:round/>
            <a:headEnd/>
            <a:tailEnd/>
          </a:ln>
          <a:effectLst/>
        </p:spPr>
        <p:txBody>
          <a:bodyPr/>
          <a:lstStyle/>
          <a:p>
            <a:endParaRPr lang="en-US"/>
          </a:p>
        </p:txBody>
      </p:sp>
      <p:sp>
        <p:nvSpPr>
          <p:cNvPr id="34862" name="Line 46"/>
          <p:cNvSpPr>
            <a:spLocks noChangeShapeType="1"/>
          </p:cNvSpPr>
          <p:nvPr/>
        </p:nvSpPr>
        <p:spPr bwMode="auto">
          <a:xfrm>
            <a:off x="6264275" y="4884738"/>
            <a:ext cx="80963" cy="0"/>
          </a:xfrm>
          <a:prstGeom prst="line">
            <a:avLst/>
          </a:prstGeom>
          <a:noFill/>
          <a:ln w="25400">
            <a:solidFill>
              <a:srgbClr val="00279F"/>
            </a:solidFill>
            <a:round/>
            <a:headEnd/>
            <a:tailEnd/>
          </a:ln>
          <a:effectLst/>
        </p:spPr>
        <p:txBody>
          <a:bodyPr/>
          <a:lstStyle/>
          <a:p>
            <a:endParaRPr lang="en-US"/>
          </a:p>
        </p:txBody>
      </p:sp>
      <p:sp>
        <p:nvSpPr>
          <p:cNvPr id="34863" name="Line 47"/>
          <p:cNvSpPr>
            <a:spLocks noChangeShapeType="1"/>
          </p:cNvSpPr>
          <p:nvPr/>
        </p:nvSpPr>
        <p:spPr bwMode="auto">
          <a:xfrm>
            <a:off x="6253163" y="4881563"/>
            <a:ext cx="0" cy="688975"/>
          </a:xfrm>
          <a:prstGeom prst="line">
            <a:avLst/>
          </a:prstGeom>
          <a:noFill/>
          <a:ln w="25400">
            <a:solidFill>
              <a:srgbClr val="00279F"/>
            </a:solidFill>
            <a:round/>
            <a:headEnd/>
            <a:tailEnd/>
          </a:ln>
          <a:effectLst/>
        </p:spPr>
        <p:txBody>
          <a:bodyPr/>
          <a:lstStyle/>
          <a:p>
            <a:endParaRPr lang="en-US"/>
          </a:p>
        </p:txBody>
      </p:sp>
      <p:sp>
        <p:nvSpPr>
          <p:cNvPr id="34864" name="Rectangle 48"/>
          <p:cNvSpPr>
            <a:spLocks noChangeArrowheads="1"/>
          </p:cNvSpPr>
          <p:nvPr/>
        </p:nvSpPr>
        <p:spPr bwMode="auto">
          <a:xfrm>
            <a:off x="3724275" y="6481763"/>
            <a:ext cx="1697038" cy="336550"/>
          </a:xfrm>
          <a:prstGeom prst="rect">
            <a:avLst/>
          </a:prstGeom>
          <a:noFill/>
          <a:ln w="12700">
            <a:noFill/>
            <a:miter lim="800000"/>
            <a:headEnd/>
            <a:tailEnd/>
          </a:ln>
          <a:effectLst/>
        </p:spPr>
        <p:txBody>
          <a:bodyPr wrap="none" lIns="90488" tIns="44450" rIns="90488" bIns="44450">
            <a:spAutoFit/>
          </a:bodyPr>
          <a:lstStyle/>
          <a:p>
            <a:pPr eaLnBrk="0" hangingPunct="0"/>
            <a:r>
              <a:rPr lang="en-US" sz="1600" b="1">
                <a:solidFill>
                  <a:srgbClr val="00279F"/>
                </a:solidFill>
                <a:latin typeface="Times New Roman" pitchFamily="18" charset="0"/>
              </a:rPr>
              <a:t>(Page 12 manual)</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838200" y="609600"/>
            <a:ext cx="7772400" cy="1143000"/>
          </a:xfrm>
          <a:noFill/>
          <a:ln/>
        </p:spPr>
        <p:txBody>
          <a:bodyPr lIns="90488" tIns="44450" rIns="90488" bIns="44450"/>
          <a:lstStyle/>
          <a:p>
            <a:r>
              <a:rPr lang="en-US" sz="4800" b="1" dirty="0"/>
              <a:t>BAROMETER</a:t>
            </a:r>
          </a:p>
        </p:txBody>
      </p:sp>
      <p:sp>
        <p:nvSpPr>
          <p:cNvPr id="34819" name="Line 3"/>
          <p:cNvSpPr>
            <a:spLocks noChangeShapeType="1"/>
          </p:cNvSpPr>
          <p:nvPr/>
        </p:nvSpPr>
        <p:spPr bwMode="auto">
          <a:xfrm>
            <a:off x="6257925" y="5567363"/>
            <a:ext cx="1712913" cy="0"/>
          </a:xfrm>
          <a:prstGeom prst="line">
            <a:avLst/>
          </a:prstGeom>
          <a:noFill/>
          <a:ln w="25400">
            <a:solidFill>
              <a:srgbClr val="00279F"/>
            </a:solidFill>
            <a:round/>
            <a:headEnd/>
            <a:tailEnd/>
          </a:ln>
          <a:effectLst/>
        </p:spPr>
        <p:txBody>
          <a:bodyPr/>
          <a:lstStyle/>
          <a:p>
            <a:endParaRPr lang="en-US"/>
          </a:p>
        </p:txBody>
      </p:sp>
      <p:sp>
        <p:nvSpPr>
          <p:cNvPr id="34820" name="Line 4"/>
          <p:cNvSpPr>
            <a:spLocks noChangeShapeType="1"/>
          </p:cNvSpPr>
          <p:nvPr/>
        </p:nvSpPr>
        <p:spPr bwMode="auto">
          <a:xfrm>
            <a:off x="7977188" y="4876800"/>
            <a:ext cx="0" cy="690563"/>
          </a:xfrm>
          <a:prstGeom prst="line">
            <a:avLst/>
          </a:prstGeom>
          <a:noFill/>
          <a:ln w="25400">
            <a:solidFill>
              <a:srgbClr val="00279F"/>
            </a:solidFill>
            <a:round/>
            <a:headEnd/>
            <a:tailEnd/>
          </a:ln>
          <a:effectLst/>
        </p:spPr>
        <p:txBody>
          <a:bodyPr/>
          <a:lstStyle/>
          <a:p>
            <a:endParaRPr lang="en-US"/>
          </a:p>
        </p:txBody>
      </p:sp>
      <p:sp>
        <p:nvSpPr>
          <p:cNvPr id="34821" name="Line 5"/>
          <p:cNvSpPr>
            <a:spLocks noChangeShapeType="1"/>
          </p:cNvSpPr>
          <p:nvPr/>
        </p:nvSpPr>
        <p:spPr bwMode="auto">
          <a:xfrm>
            <a:off x="7875588" y="4870450"/>
            <a:ext cx="0" cy="604838"/>
          </a:xfrm>
          <a:prstGeom prst="line">
            <a:avLst/>
          </a:prstGeom>
          <a:noFill/>
          <a:ln w="25400">
            <a:solidFill>
              <a:srgbClr val="00279F"/>
            </a:solidFill>
            <a:round/>
            <a:headEnd/>
            <a:tailEnd/>
          </a:ln>
          <a:effectLst/>
        </p:spPr>
        <p:txBody>
          <a:bodyPr/>
          <a:lstStyle/>
          <a:p>
            <a:endParaRPr lang="en-US"/>
          </a:p>
        </p:txBody>
      </p:sp>
      <p:sp>
        <p:nvSpPr>
          <p:cNvPr id="34822" name="Line 6"/>
          <p:cNvSpPr>
            <a:spLocks noChangeShapeType="1"/>
          </p:cNvSpPr>
          <p:nvPr/>
        </p:nvSpPr>
        <p:spPr bwMode="auto">
          <a:xfrm>
            <a:off x="7870825" y="4878388"/>
            <a:ext cx="104775" cy="0"/>
          </a:xfrm>
          <a:prstGeom prst="line">
            <a:avLst/>
          </a:prstGeom>
          <a:noFill/>
          <a:ln w="25400">
            <a:solidFill>
              <a:srgbClr val="00279F"/>
            </a:solidFill>
            <a:round/>
            <a:headEnd/>
            <a:tailEnd/>
          </a:ln>
          <a:effectLst/>
        </p:spPr>
        <p:txBody>
          <a:bodyPr/>
          <a:lstStyle/>
          <a:p>
            <a:endParaRPr lang="en-US"/>
          </a:p>
        </p:txBody>
      </p:sp>
      <p:sp>
        <p:nvSpPr>
          <p:cNvPr id="34823" name="Rectangle 7"/>
          <p:cNvSpPr>
            <a:spLocks noChangeArrowheads="1"/>
          </p:cNvSpPr>
          <p:nvPr/>
        </p:nvSpPr>
        <p:spPr bwMode="auto">
          <a:xfrm>
            <a:off x="6376988" y="4954588"/>
            <a:ext cx="1465262" cy="498475"/>
          </a:xfrm>
          <a:prstGeom prst="rect">
            <a:avLst/>
          </a:prstGeom>
          <a:solidFill>
            <a:schemeClr val="tx2"/>
          </a:solidFill>
          <a:ln w="25400">
            <a:solidFill>
              <a:schemeClr val="tx2"/>
            </a:solidFill>
            <a:miter lim="800000"/>
            <a:headEnd/>
            <a:tailEnd/>
          </a:ln>
          <a:effectLst/>
        </p:spPr>
        <p:txBody>
          <a:bodyPr wrap="none" anchor="ctr"/>
          <a:lstStyle/>
          <a:p>
            <a:endParaRPr lang="en-US"/>
          </a:p>
        </p:txBody>
      </p:sp>
      <p:sp>
        <p:nvSpPr>
          <p:cNvPr id="34824" name="Line 8"/>
          <p:cNvSpPr>
            <a:spLocks noChangeShapeType="1"/>
          </p:cNvSpPr>
          <p:nvPr/>
        </p:nvSpPr>
        <p:spPr bwMode="auto">
          <a:xfrm>
            <a:off x="6354763" y="4935538"/>
            <a:ext cx="628650" cy="0"/>
          </a:xfrm>
          <a:prstGeom prst="line">
            <a:avLst/>
          </a:prstGeom>
          <a:noFill/>
          <a:ln w="25400">
            <a:solidFill>
              <a:srgbClr val="00279F"/>
            </a:solidFill>
            <a:round/>
            <a:headEnd/>
            <a:tailEnd/>
          </a:ln>
          <a:effectLst/>
        </p:spPr>
        <p:txBody>
          <a:bodyPr/>
          <a:lstStyle/>
          <a:p>
            <a:endParaRPr lang="en-US"/>
          </a:p>
        </p:txBody>
      </p:sp>
      <p:sp>
        <p:nvSpPr>
          <p:cNvPr id="34825" name="Line 9"/>
          <p:cNvSpPr>
            <a:spLocks noChangeShapeType="1"/>
          </p:cNvSpPr>
          <p:nvPr/>
        </p:nvSpPr>
        <p:spPr bwMode="auto">
          <a:xfrm>
            <a:off x="7234238" y="4937125"/>
            <a:ext cx="635000" cy="0"/>
          </a:xfrm>
          <a:prstGeom prst="line">
            <a:avLst/>
          </a:prstGeom>
          <a:noFill/>
          <a:ln w="25400">
            <a:solidFill>
              <a:srgbClr val="00279F"/>
            </a:solidFill>
            <a:round/>
            <a:headEnd/>
            <a:tailEnd/>
          </a:ln>
          <a:effectLst/>
        </p:spPr>
        <p:txBody>
          <a:bodyPr/>
          <a:lstStyle/>
          <a:p>
            <a:endParaRPr lang="en-US"/>
          </a:p>
        </p:txBody>
      </p:sp>
      <p:sp>
        <p:nvSpPr>
          <p:cNvPr id="34826" name="Line 10"/>
          <p:cNvSpPr>
            <a:spLocks noChangeShapeType="1"/>
          </p:cNvSpPr>
          <p:nvPr/>
        </p:nvSpPr>
        <p:spPr bwMode="auto">
          <a:xfrm>
            <a:off x="6350000" y="5484813"/>
            <a:ext cx="1522413" cy="0"/>
          </a:xfrm>
          <a:prstGeom prst="line">
            <a:avLst/>
          </a:prstGeom>
          <a:noFill/>
          <a:ln w="25400">
            <a:solidFill>
              <a:srgbClr val="00279F"/>
            </a:solidFill>
            <a:round/>
            <a:headEnd/>
            <a:tailEnd/>
          </a:ln>
          <a:effectLst/>
        </p:spPr>
        <p:txBody>
          <a:bodyPr/>
          <a:lstStyle/>
          <a:p>
            <a:endParaRPr lang="en-US"/>
          </a:p>
        </p:txBody>
      </p:sp>
      <p:sp>
        <p:nvSpPr>
          <p:cNvPr id="34827" name="Rectangle 11"/>
          <p:cNvSpPr>
            <a:spLocks noChangeArrowheads="1"/>
          </p:cNvSpPr>
          <p:nvPr/>
        </p:nvSpPr>
        <p:spPr bwMode="auto">
          <a:xfrm>
            <a:off x="7015163" y="3382963"/>
            <a:ext cx="193675" cy="1689100"/>
          </a:xfrm>
          <a:prstGeom prst="rect">
            <a:avLst/>
          </a:prstGeom>
          <a:solidFill>
            <a:schemeClr val="tx2"/>
          </a:solidFill>
          <a:ln w="25400">
            <a:solidFill>
              <a:schemeClr val="tx2"/>
            </a:solidFill>
            <a:miter lim="800000"/>
            <a:headEnd/>
            <a:tailEnd/>
          </a:ln>
          <a:effectLst/>
        </p:spPr>
        <p:txBody>
          <a:bodyPr wrap="none" anchor="ctr"/>
          <a:lstStyle/>
          <a:p>
            <a:endParaRPr lang="en-US"/>
          </a:p>
        </p:txBody>
      </p:sp>
      <p:sp>
        <p:nvSpPr>
          <p:cNvPr id="34828" name="Line 12"/>
          <p:cNvSpPr>
            <a:spLocks noChangeShapeType="1"/>
          </p:cNvSpPr>
          <p:nvPr/>
        </p:nvSpPr>
        <p:spPr bwMode="auto">
          <a:xfrm>
            <a:off x="7237413" y="3319463"/>
            <a:ext cx="0" cy="1908175"/>
          </a:xfrm>
          <a:prstGeom prst="line">
            <a:avLst/>
          </a:prstGeom>
          <a:noFill/>
          <a:ln w="25400">
            <a:solidFill>
              <a:srgbClr val="00279F"/>
            </a:solidFill>
            <a:round/>
            <a:headEnd/>
            <a:tailEnd/>
          </a:ln>
          <a:effectLst/>
        </p:spPr>
        <p:txBody>
          <a:bodyPr/>
          <a:lstStyle/>
          <a:p>
            <a:endParaRPr lang="en-US"/>
          </a:p>
        </p:txBody>
      </p:sp>
      <p:sp>
        <p:nvSpPr>
          <p:cNvPr id="34829" name="Line 13"/>
          <p:cNvSpPr>
            <a:spLocks noChangeShapeType="1"/>
          </p:cNvSpPr>
          <p:nvPr/>
        </p:nvSpPr>
        <p:spPr bwMode="auto">
          <a:xfrm>
            <a:off x="6994525" y="3319463"/>
            <a:ext cx="0" cy="1908175"/>
          </a:xfrm>
          <a:prstGeom prst="line">
            <a:avLst/>
          </a:prstGeom>
          <a:noFill/>
          <a:ln w="25400">
            <a:solidFill>
              <a:srgbClr val="00279F"/>
            </a:solidFill>
            <a:round/>
            <a:headEnd/>
            <a:tailEnd/>
          </a:ln>
          <a:effectLst/>
        </p:spPr>
        <p:txBody>
          <a:bodyPr/>
          <a:lstStyle/>
          <a:p>
            <a:endParaRPr lang="en-US"/>
          </a:p>
        </p:txBody>
      </p:sp>
      <p:grpSp>
        <p:nvGrpSpPr>
          <p:cNvPr id="2" name="Group 14"/>
          <p:cNvGrpSpPr>
            <a:grpSpLocks/>
          </p:cNvGrpSpPr>
          <p:nvPr/>
        </p:nvGrpSpPr>
        <p:grpSpPr bwMode="auto">
          <a:xfrm>
            <a:off x="6983413" y="3187700"/>
            <a:ext cx="266700" cy="134938"/>
            <a:chOff x="4399" y="2008"/>
            <a:chExt cx="168" cy="85"/>
          </a:xfrm>
        </p:grpSpPr>
        <p:sp>
          <p:nvSpPr>
            <p:cNvPr id="34831" name="Arc 15"/>
            <p:cNvSpPr>
              <a:spLocks/>
            </p:cNvSpPr>
            <p:nvPr/>
          </p:nvSpPr>
          <p:spPr bwMode="auto">
            <a:xfrm>
              <a:off x="4482" y="2008"/>
              <a:ext cx="85" cy="8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rgbClr val="00279F"/>
              </a:solidFill>
              <a:round/>
              <a:headEnd/>
              <a:tailEnd/>
            </a:ln>
            <a:effectLst/>
          </p:spPr>
          <p:txBody>
            <a:bodyPr/>
            <a:lstStyle/>
            <a:p>
              <a:endParaRPr lang="en-US"/>
            </a:p>
          </p:txBody>
        </p:sp>
        <p:sp>
          <p:nvSpPr>
            <p:cNvPr id="34832" name="Arc 16"/>
            <p:cNvSpPr>
              <a:spLocks/>
            </p:cNvSpPr>
            <p:nvPr/>
          </p:nvSpPr>
          <p:spPr bwMode="auto">
            <a:xfrm>
              <a:off x="4399" y="2009"/>
              <a:ext cx="85" cy="84"/>
            </a:xfrm>
            <a:custGeom>
              <a:avLst/>
              <a:gdLst>
                <a:gd name="G0" fmla="+- 21600 0 0"/>
                <a:gd name="G1" fmla="+- 21599 0 0"/>
                <a:gd name="G2" fmla="+- 21600 0 0"/>
                <a:gd name="T0" fmla="*/ 0 w 21600"/>
                <a:gd name="T1" fmla="*/ 21599 h 21599"/>
                <a:gd name="T2" fmla="*/ 21346 w 21600"/>
                <a:gd name="T3" fmla="*/ 0 h 21599"/>
                <a:gd name="T4" fmla="*/ 21600 w 21600"/>
                <a:gd name="T5" fmla="*/ 21599 h 21599"/>
              </a:gdLst>
              <a:ahLst/>
              <a:cxnLst>
                <a:cxn ang="0">
                  <a:pos x="T0" y="T1"/>
                </a:cxn>
                <a:cxn ang="0">
                  <a:pos x="T2" y="T3"/>
                </a:cxn>
                <a:cxn ang="0">
                  <a:pos x="T4" y="T5"/>
                </a:cxn>
              </a:cxnLst>
              <a:rect l="0" t="0" r="r" b="b"/>
              <a:pathLst>
                <a:path w="21600" h="21599" fill="none" extrusionOk="0">
                  <a:moveTo>
                    <a:pt x="0" y="21599"/>
                  </a:moveTo>
                  <a:cubicBezTo>
                    <a:pt x="0" y="9768"/>
                    <a:pt x="9516" y="139"/>
                    <a:pt x="21346" y="0"/>
                  </a:cubicBezTo>
                </a:path>
                <a:path w="21600" h="21599" stroke="0" extrusionOk="0">
                  <a:moveTo>
                    <a:pt x="0" y="21599"/>
                  </a:moveTo>
                  <a:cubicBezTo>
                    <a:pt x="0" y="9768"/>
                    <a:pt x="9516" y="139"/>
                    <a:pt x="21346" y="0"/>
                  </a:cubicBezTo>
                  <a:lnTo>
                    <a:pt x="21600" y="21599"/>
                  </a:lnTo>
                  <a:close/>
                </a:path>
              </a:pathLst>
            </a:custGeom>
            <a:noFill/>
            <a:ln w="25400" cap="rnd">
              <a:solidFill>
                <a:srgbClr val="00279F"/>
              </a:solidFill>
              <a:round/>
              <a:headEnd/>
              <a:tailEnd/>
            </a:ln>
            <a:effectLst/>
          </p:spPr>
          <p:txBody>
            <a:bodyPr/>
            <a:lstStyle/>
            <a:p>
              <a:endParaRPr lang="en-US"/>
            </a:p>
          </p:txBody>
        </p:sp>
      </p:grpSp>
      <p:sp>
        <p:nvSpPr>
          <p:cNvPr id="34833" name="Rectangle 17"/>
          <p:cNvSpPr>
            <a:spLocks noChangeArrowheads="1"/>
          </p:cNvSpPr>
          <p:nvPr/>
        </p:nvSpPr>
        <p:spPr bwMode="auto">
          <a:xfrm>
            <a:off x="1717675" y="1744663"/>
            <a:ext cx="193675" cy="3178175"/>
          </a:xfrm>
          <a:prstGeom prst="rect">
            <a:avLst/>
          </a:prstGeom>
          <a:solidFill>
            <a:srgbClr val="C0FEF9"/>
          </a:solidFill>
          <a:ln w="25400">
            <a:solidFill>
              <a:srgbClr val="C0FEF9"/>
            </a:solidFill>
            <a:miter lim="800000"/>
            <a:headEnd/>
            <a:tailEnd/>
          </a:ln>
          <a:effectLst/>
        </p:spPr>
        <p:txBody>
          <a:bodyPr wrap="none" anchor="ctr"/>
          <a:lstStyle/>
          <a:p>
            <a:endParaRPr lang="en-US"/>
          </a:p>
        </p:txBody>
      </p:sp>
      <p:sp>
        <p:nvSpPr>
          <p:cNvPr id="34834" name="Line 18"/>
          <p:cNvSpPr>
            <a:spLocks noChangeShapeType="1"/>
          </p:cNvSpPr>
          <p:nvPr/>
        </p:nvSpPr>
        <p:spPr bwMode="auto">
          <a:xfrm>
            <a:off x="950913" y="4870450"/>
            <a:ext cx="0" cy="685800"/>
          </a:xfrm>
          <a:prstGeom prst="line">
            <a:avLst/>
          </a:prstGeom>
          <a:noFill/>
          <a:ln w="25400">
            <a:solidFill>
              <a:srgbClr val="00279F"/>
            </a:solidFill>
            <a:round/>
            <a:headEnd/>
            <a:tailEnd/>
          </a:ln>
          <a:effectLst/>
        </p:spPr>
        <p:txBody>
          <a:bodyPr/>
          <a:lstStyle/>
          <a:p>
            <a:endParaRPr lang="en-US"/>
          </a:p>
        </p:txBody>
      </p:sp>
      <p:sp>
        <p:nvSpPr>
          <p:cNvPr id="34835" name="Line 19"/>
          <p:cNvSpPr>
            <a:spLocks noChangeShapeType="1"/>
          </p:cNvSpPr>
          <p:nvPr/>
        </p:nvSpPr>
        <p:spPr bwMode="auto">
          <a:xfrm>
            <a:off x="946150" y="5556250"/>
            <a:ext cx="1738313" cy="0"/>
          </a:xfrm>
          <a:prstGeom prst="line">
            <a:avLst/>
          </a:prstGeom>
          <a:noFill/>
          <a:ln w="25400">
            <a:solidFill>
              <a:srgbClr val="00279F"/>
            </a:solidFill>
            <a:round/>
            <a:headEnd/>
            <a:tailEnd/>
          </a:ln>
          <a:effectLst/>
        </p:spPr>
        <p:txBody>
          <a:bodyPr/>
          <a:lstStyle/>
          <a:p>
            <a:endParaRPr lang="en-US"/>
          </a:p>
        </p:txBody>
      </p:sp>
      <p:sp>
        <p:nvSpPr>
          <p:cNvPr id="34836" name="Line 20"/>
          <p:cNvSpPr>
            <a:spLocks noChangeShapeType="1"/>
          </p:cNvSpPr>
          <p:nvPr/>
        </p:nvSpPr>
        <p:spPr bwMode="auto">
          <a:xfrm>
            <a:off x="2679700" y="4865688"/>
            <a:ext cx="0" cy="685800"/>
          </a:xfrm>
          <a:prstGeom prst="line">
            <a:avLst/>
          </a:prstGeom>
          <a:noFill/>
          <a:ln w="25400">
            <a:solidFill>
              <a:srgbClr val="00279F"/>
            </a:solidFill>
            <a:round/>
            <a:headEnd/>
            <a:tailEnd/>
          </a:ln>
          <a:effectLst/>
        </p:spPr>
        <p:txBody>
          <a:bodyPr/>
          <a:lstStyle/>
          <a:p>
            <a:endParaRPr lang="en-US"/>
          </a:p>
        </p:txBody>
      </p:sp>
      <p:sp>
        <p:nvSpPr>
          <p:cNvPr id="34837" name="Line 21"/>
          <p:cNvSpPr>
            <a:spLocks noChangeShapeType="1"/>
          </p:cNvSpPr>
          <p:nvPr/>
        </p:nvSpPr>
        <p:spPr bwMode="auto">
          <a:xfrm>
            <a:off x="939800" y="4876800"/>
            <a:ext cx="117475" cy="0"/>
          </a:xfrm>
          <a:prstGeom prst="line">
            <a:avLst/>
          </a:prstGeom>
          <a:noFill/>
          <a:ln w="25400">
            <a:solidFill>
              <a:srgbClr val="00279F"/>
            </a:solidFill>
            <a:round/>
            <a:headEnd/>
            <a:tailEnd/>
          </a:ln>
          <a:effectLst/>
        </p:spPr>
        <p:txBody>
          <a:bodyPr/>
          <a:lstStyle/>
          <a:p>
            <a:endParaRPr lang="en-US"/>
          </a:p>
        </p:txBody>
      </p:sp>
      <p:sp>
        <p:nvSpPr>
          <p:cNvPr id="34838" name="Line 22"/>
          <p:cNvSpPr>
            <a:spLocks noChangeShapeType="1"/>
          </p:cNvSpPr>
          <p:nvPr/>
        </p:nvSpPr>
        <p:spPr bwMode="auto">
          <a:xfrm>
            <a:off x="2563813" y="4867275"/>
            <a:ext cx="117475" cy="0"/>
          </a:xfrm>
          <a:prstGeom prst="line">
            <a:avLst/>
          </a:prstGeom>
          <a:noFill/>
          <a:ln w="25400">
            <a:solidFill>
              <a:srgbClr val="00279F"/>
            </a:solidFill>
            <a:round/>
            <a:headEnd/>
            <a:tailEnd/>
          </a:ln>
          <a:effectLst/>
        </p:spPr>
        <p:txBody>
          <a:bodyPr/>
          <a:lstStyle/>
          <a:p>
            <a:endParaRPr lang="en-US"/>
          </a:p>
        </p:txBody>
      </p:sp>
      <p:sp>
        <p:nvSpPr>
          <p:cNvPr id="34839" name="Rectangle 23"/>
          <p:cNvSpPr>
            <a:spLocks noChangeArrowheads="1"/>
          </p:cNvSpPr>
          <p:nvPr/>
        </p:nvSpPr>
        <p:spPr bwMode="auto">
          <a:xfrm>
            <a:off x="1079500" y="4943475"/>
            <a:ext cx="1465263" cy="498475"/>
          </a:xfrm>
          <a:prstGeom prst="rect">
            <a:avLst/>
          </a:prstGeom>
          <a:solidFill>
            <a:srgbClr val="C0FEF9"/>
          </a:solidFill>
          <a:ln w="25400">
            <a:solidFill>
              <a:srgbClr val="C0FEF9"/>
            </a:solidFill>
            <a:miter lim="800000"/>
            <a:headEnd/>
            <a:tailEnd/>
          </a:ln>
          <a:effectLst/>
        </p:spPr>
        <p:txBody>
          <a:bodyPr wrap="none" anchor="ctr"/>
          <a:lstStyle/>
          <a:p>
            <a:endParaRPr lang="en-US"/>
          </a:p>
        </p:txBody>
      </p:sp>
      <p:sp>
        <p:nvSpPr>
          <p:cNvPr id="34840" name="Line 24"/>
          <p:cNvSpPr>
            <a:spLocks noChangeShapeType="1"/>
          </p:cNvSpPr>
          <p:nvPr/>
        </p:nvSpPr>
        <p:spPr bwMode="auto">
          <a:xfrm>
            <a:off x="1057275" y="4924425"/>
            <a:ext cx="628650" cy="0"/>
          </a:xfrm>
          <a:prstGeom prst="line">
            <a:avLst/>
          </a:prstGeom>
          <a:noFill/>
          <a:ln w="25400">
            <a:solidFill>
              <a:srgbClr val="00279F"/>
            </a:solidFill>
            <a:round/>
            <a:headEnd/>
            <a:tailEnd/>
          </a:ln>
          <a:effectLst/>
        </p:spPr>
        <p:txBody>
          <a:bodyPr/>
          <a:lstStyle/>
          <a:p>
            <a:endParaRPr lang="en-US"/>
          </a:p>
        </p:txBody>
      </p:sp>
      <p:sp>
        <p:nvSpPr>
          <p:cNvPr id="34841" name="Line 25"/>
          <p:cNvSpPr>
            <a:spLocks noChangeShapeType="1"/>
          </p:cNvSpPr>
          <p:nvPr/>
        </p:nvSpPr>
        <p:spPr bwMode="auto">
          <a:xfrm>
            <a:off x="1936750" y="4926013"/>
            <a:ext cx="635000" cy="0"/>
          </a:xfrm>
          <a:prstGeom prst="line">
            <a:avLst/>
          </a:prstGeom>
          <a:noFill/>
          <a:ln w="25400">
            <a:solidFill>
              <a:srgbClr val="00279F"/>
            </a:solidFill>
            <a:round/>
            <a:headEnd/>
            <a:tailEnd/>
          </a:ln>
          <a:effectLst/>
        </p:spPr>
        <p:txBody>
          <a:bodyPr/>
          <a:lstStyle/>
          <a:p>
            <a:endParaRPr lang="en-US"/>
          </a:p>
        </p:txBody>
      </p:sp>
      <p:sp>
        <p:nvSpPr>
          <p:cNvPr id="34842" name="Line 26"/>
          <p:cNvSpPr>
            <a:spLocks noChangeShapeType="1"/>
          </p:cNvSpPr>
          <p:nvPr/>
        </p:nvSpPr>
        <p:spPr bwMode="auto">
          <a:xfrm>
            <a:off x="1697038" y="1636713"/>
            <a:ext cx="0" cy="3590925"/>
          </a:xfrm>
          <a:prstGeom prst="line">
            <a:avLst/>
          </a:prstGeom>
          <a:noFill/>
          <a:ln w="25400">
            <a:solidFill>
              <a:srgbClr val="00279F"/>
            </a:solidFill>
            <a:round/>
            <a:headEnd/>
            <a:tailEnd/>
          </a:ln>
          <a:effectLst/>
        </p:spPr>
        <p:txBody>
          <a:bodyPr/>
          <a:lstStyle/>
          <a:p>
            <a:endParaRPr lang="en-US"/>
          </a:p>
        </p:txBody>
      </p:sp>
      <p:sp>
        <p:nvSpPr>
          <p:cNvPr id="34843" name="Line 27"/>
          <p:cNvSpPr>
            <a:spLocks noChangeShapeType="1"/>
          </p:cNvSpPr>
          <p:nvPr/>
        </p:nvSpPr>
        <p:spPr bwMode="auto">
          <a:xfrm>
            <a:off x="1050925" y="5473700"/>
            <a:ext cx="1535113" cy="0"/>
          </a:xfrm>
          <a:prstGeom prst="line">
            <a:avLst/>
          </a:prstGeom>
          <a:noFill/>
          <a:ln w="25400">
            <a:solidFill>
              <a:srgbClr val="00279F"/>
            </a:solidFill>
            <a:round/>
            <a:headEnd/>
            <a:tailEnd/>
          </a:ln>
          <a:effectLst/>
        </p:spPr>
        <p:txBody>
          <a:bodyPr/>
          <a:lstStyle/>
          <a:p>
            <a:endParaRPr lang="en-US"/>
          </a:p>
        </p:txBody>
      </p:sp>
      <p:grpSp>
        <p:nvGrpSpPr>
          <p:cNvPr id="3" name="Group 28"/>
          <p:cNvGrpSpPr>
            <a:grpSpLocks/>
          </p:cNvGrpSpPr>
          <p:nvPr/>
        </p:nvGrpSpPr>
        <p:grpSpPr bwMode="auto">
          <a:xfrm>
            <a:off x="1690688" y="1511300"/>
            <a:ext cx="249237" cy="130175"/>
            <a:chOff x="1065" y="952"/>
            <a:chExt cx="157" cy="82"/>
          </a:xfrm>
        </p:grpSpPr>
        <p:sp>
          <p:nvSpPr>
            <p:cNvPr id="34845" name="Arc 29"/>
            <p:cNvSpPr>
              <a:spLocks/>
            </p:cNvSpPr>
            <p:nvPr/>
          </p:nvSpPr>
          <p:spPr bwMode="auto">
            <a:xfrm>
              <a:off x="1143" y="952"/>
              <a:ext cx="79" cy="8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rgbClr val="00279F"/>
              </a:solidFill>
              <a:round/>
              <a:headEnd/>
              <a:tailEnd/>
            </a:ln>
            <a:effectLst/>
          </p:spPr>
          <p:txBody>
            <a:bodyPr/>
            <a:lstStyle/>
            <a:p>
              <a:endParaRPr lang="en-US"/>
            </a:p>
          </p:txBody>
        </p:sp>
        <p:sp>
          <p:nvSpPr>
            <p:cNvPr id="34846" name="Arc 30"/>
            <p:cNvSpPr>
              <a:spLocks/>
            </p:cNvSpPr>
            <p:nvPr/>
          </p:nvSpPr>
          <p:spPr bwMode="auto">
            <a:xfrm>
              <a:off x="1065" y="953"/>
              <a:ext cx="79" cy="81"/>
            </a:xfrm>
            <a:custGeom>
              <a:avLst/>
              <a:gdLst>
                <a:gd name="G0" fmla="+- 21600 0 0"/>
                <a:gd name="G1" fmla="+- 21598 0 0"/>
                <a:gd name="G2" fmla="+- 21600 0 0"/>
                <a:gd name="T0" fmla="*/ 0 w 21600"/>
                <a:gd name="T1" fmla="*/ 21598 h 21598"/>
                <a:gd name="T2" fmla="*/ 21327 w 21600"/>
                <a:gd name="T3" fmla="*/ 0 h 21598"/>
                <a:gd name="T4" fmla="*/ 21600 w 21600"/>
                <a:gd name="T5" fmla="*/ 21598 h 21598"/>
              </a:gdLst>
              <a:ahLst/>
              <a:cxnLst>
                <a:cxn ang="0">
                  <a:pos x="T0" y="T1"/>
                </a:cxn>
                <a:cxn ang="0">
                  <a:pos x="T2" y="T3"/>
                </a:cxn>
                <a:cxn ang="0">
                  <a:pos x="T4" y="T5"/>
                </a:cxn>
              </a:cxnLst>
              <a:rect l="0" t="0" r="r" b="b"/>
              <a:pathLst>
                <a:path w="21600" h="21598" fill="none" extrusionOk="0">
                  <a:moveTo>
                    <a:pt x="0" y="21598"/>
                  </a:moveTo>
                  <a:cubicBezTo>
                    <a:pt x="0" y="9775"/>
                    <a:pt x="9505" y="149"/>
                    <a:pt x="21326" y="-1"/>
                  </a:cubicBezTo>
                </a:path>
                <a:path w="21600" h="21598" stroke="0" extrusionOk="0">
                  <a:moveTo>
                    <a:pt x="0" y="21598"/>
                  </a:moveTo>
                  <a:cubicBezTo>
                    <a:pt x="0" y="9775"/>
                    <a:pt x="9505" y="149"/>
                    <a:pt x="21326" y="-1"/>
                  </a:cubicBezTo>
                  <a:lnTo>
                    <a:pt x="21600" y="21598"/>
                  </a:lnTo>
                  <a:close/>
                </a:path>
              </a:pathLst>
            </a:custGeom>
            <a:noFill/>
            <a:ln w="25400" cap="rnd">
              <a:solidFill>
                <a:srgbClr val="00279F"/>
              </a:solidFill>
              <a:round/>
              <a:headEnd/>
              <a:tailEnd/>
            </a:ln>
            <a:effectLst/>
          </p:spPr>
          <p:txBody>
            <a:bodyPr/>
            <a:lstStyle/>
            <a:p>
              <a:endParaRPr lang="en-US"/>
            </a:p>
          </p:txBody>
        </p:sp>
      </p:grpSp>
      <p:sp>
        <p:nvSpPr>
          <p:cNvPr id="34847" name="Line 31"/>
          <p:cNvSpPr>
            <a:spLocks noChangeShapeType="1"/>
          </p:cNvSpPr>
          <p:nvPr/>
        </p:nvSpPr>
        <p:spPr bwMode="auto">
          <a:xfrm>
            <a:off x="1939925" y="1636713"/>
            <a:ext cx="0" cy="3594100"/>
          </a:xfrm>
          <a:prstGeom prst="line">
            <a:avLst/>
          </a:prstGeom>
          <a:noFill/>
          <a:ln w="25400">
            <a:solidFill>
              <a:srgbClr val="00279F"/>
            </a:solidFill>
            <a:round/>
            <a:headEnd/>
            <a:tailEnd/>
          </a:ln>
          <a:effectLst/>
        </p:spPr>
        <p:txBody>
          <a:bodyPr/>
          <a:lstStyle/>
          <a:p>
            <a:endParaRPr lang="en-US"/>
          </a:p>
        </p:txBody>
      </p:sp>
      <p:sp>
        <p:nvSpPr>
          <p:cNvPr id="34848" name="Rectangle 32"/>
          <p:cNvSpPr>
            <a:spLocks noChangeArrowheads="1"/>
          </p:cNvSpPr>
          <p:nvPr/>
        </p:nvSpPr>
        <p:spPr bwMode="auto">
          <a:xfrm>
            <a:off x="1098550" y="5716588"/>
            <a:ext cx="1335088" cy="457200"/>
          </a:xfrm>
          <a:prstGeom prst="rect">
            <a:avLst/>
          </a:prstGeom>
          <a:noFill/>
          <a:ln w="12700">
            <a:noFill/>
            <a:miter lim="800000"/>
            <a:headEnd/>
            <a:tailEnd/>
          </a:ln>
          <a:effectLst/>
        </p:spPr>
        <p:txBody>
          <a:bodyPr wrap="none" lIns="90488" tIns="44450" rIns="90488" bIns="44450">
            <a:spAutoFit/>
          </a:bodyPr>
          <a:lstStyle/>
          <a:p>
            <a:pPr eaLnBrk="0" hangingPunct="0"/>
            <a:r>
              <a:rPr lang="en-US" sz="2400" b="1">
                <a:solidFill>
                  <a:srgbClr val="00279F"/>
                </a:solidFill>
                <a:latin typeface="Times New Roman" pitchFamily="18" charset="0"/>
              </a:rPr>
              <a:t>WATER</a:t>
            </a:r>
          </a:p>
        </p:txBody>
      </p:sp>
      <p:sp>
        <p:nvSpPr>
          <p:cNvPr id="34849" name="Rectangle 33"/>
          <p:cNvSpPr>
            <a:spLocks noChangeArrowheads="1"/>
          </p:cNvSpPr>
          <p:nvPr/>
        </p:nvSpPr>
        <p:spPr bwMode="auto">
          <a:xfrm>
            <a:off x="6284913" y="5718175"/>
            <a:ext cx="1776412" cy="457200"/>
          </a:xfrm>
          <a:prstGeom prst="rect">
            <a:avLst/>
          </a:prstGeom>
          <a:noFill/>
          <a:ln w="12700">
            <a:noFill/>
            <a:miter lim="800000"/>
            <a:headEnd/>
            <a:tailEnd/>
          </a:ln>
          <a:effectLst/>
        </p:spPr>
        <p:txBody>
          <a:bodyPr wrap="none" lIns="90488" tIns="44450" rIns="90488" bIns="44450">
            <a:spAutoFit/>
          </a:bodyPr>
          <a:lstStyle/>
          <a:p>
            <a:pPr eaLnBrk="0" hangingPunct="0"/>
            <a:r>
              <a:rPr lang="en-US" sz="2400" b="1">
                <a:solidFill>
                  <a:srgbClr val="00279F"/>
                </a:solidFill>
                <a:latin typeface="Times New Roman" pitchFamily="18" charset="0"/>
              </a:rPr>
              <a:t>MERCURY</a:t>
            </a:r>
          </a:p>
        </p:txBody>
      </p:sp>
      <p:sp>
        <p:nvSpPr>
          <p:cNvPr id="34850" name="Line 34"/>
          <p:cNvSpPr>
            <a:spLocks noChangeShapeType="1"/>
          </p:cNvSpPr>
          <p:nvPr/>
        </p:nvSpPr>
        <p:spPr bwMode="auto">
          <a:xfrm>
            <a:off x="1531938" y="1690688"/>
            <a:ext cx="0" cy="3157537"/>
          </a:xfrm>
          <a:prstGeom prst="line">
            <a:avLst/>
          </a:prstGeom>
          <a:noFill/>
          <a:ln w="25400">
            <a:solidFill>
              <a:srgbClr val="00279F"/>
            </a:solidFill>
            <a:round/>
            <a:headEnd type="triangle" w="med" len="med"/>
            <a:tailEnd type="triangle" w="med" len="med"/>
          </a:ln>
          <a:effectLst/>
        </p:spPr>
        <p:txBody>
          <a:bodyPr/>
          <a:lstStyle/>
          <a:p>
            <a:endParaRPr lang="en-US"/>
          </a:p>
        </p:txBody>
      </p:sp>
      <p:sp>
        <p:nvSpPr>
          <p:cNvPr id="34851" name="Line 35"/>
          <p:cNvSpPr>
            <a:spLocks noChangeShapeType="1"/>
          </p:cNvSpPr>
          <p:nvPr/>
        </p:nvSpPr>
        <p:spPr bwMode="auto">
          <a:xfrm>
            <a:off x="6800850" y="3390900"/>
            <a:ext cx="0" cy="1533525"/>
          </a:xfrm>
          <a:prstGeom prst="line">
            <a:avLst/>
          </a:prstGeom>
          <a:noFill/>
          <a:ln w="25400">
            <a:solidFill>
              <a:srgbClr val="00279F"/>
            </a:solidFill>
            <a:round/>
            <a:headEnd type="triangle" w="med" len="med"/>
            <a:tailEnd type="triangle" w="med" len="med"/>
          </a:ln>
          <a:effectLst/>
        </p:spPr>
        <p:txBody>
          <a:bodyPr/>
          <a:lstStyle/>
          <a:p>
            <a:endParaRPr lang="en-US"/>
          </a:p>
        </p:txBody>
      </p:sp>
      <p:sp>
        <p:nvSpPr>
          <p:cNvPr id="34852" name="Line 36"/>
          <p:cNvSpPr>
            <a:spLocks noChangeShapeType="1"/>
          </p:cNvSpPr>
          <p:nvPr/>
        </p:nvSpPr>
        <p:spPr bwMode="auto">
          <a:xfrm>
            <a:off x="7400925" y="3400425"/>
            <a:ext cx="0" cy="1533525"/>
          </a:xfrm>
          <a:prstGeom prst="line">
            <a:avLst/>
          </a:prstGeom>
          <a:noFill/>
          <a:ln w="25400">
            <a:solidFill>
              <a:srgbClr val="00279F"/>
            </a:solidFill>
            <a:round/>
            <a:headEnd type="triangle" w="med" len="med"/>
            <a:tailEnd type="triangle" w="med" len="med"/>
          </a:ln>
          <a:effectLst/>
        </p:spPr>
        <p:txBody>
          <a:bodyPr/>
          <a:lstStyle/>
          <a:p>
            <a:endParaRPr lang="en-US"/>
          </a:p>
        </p:txBody>
      </p:sp>
      <p:sp>
        <p:nvSpPr>
          <p:cNvPr id="34853" name="Rectangle 37"/>
          <p:cNvSpPr>
            <a:spLocks noChangeArrowheads="1"/>
          </p:cNvSpPr>
          <p:nvPr/>
        </p:nvSpPr>
        <p:spPr bwMode="auto">
          <a:xfrm>
            <a:off x="6102350" y="3794125"/>
            <a:ext cx="692150" cy="8223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b="1">
                <a:solidFill>
                  <a:srgbClr val="00279F"/>
                </a:solidFill>
                <a:latin typeface="Times New Roman" pitchFamily="18" charset="0"/>
              </a:rPr>
              <a:t>760</a:t>
            </a:r>
          </a:p>
          <a:p>
            <a:pPr algn="ctr" eaLnBrk="0" hangingPunct="0"/>
            <a:r>
              <a:rPr lang="en-US" sz="2400" b="1">
                <a:solidFill>
                  <a:srgbClr val="00279F"/>
                </a:solidFill>
                <a:latin typeface="Times New Roman" pitchFamily="18" charset="0"/>
              </a:rPr>
              <a:t>mm</a:t>
            </a:r>
          </a:p>
        </p:txBody>
      </p:sp>
      <p:sp>
        <p:nvSpPr>
          <p:cNvPr id="34854" name="Line 38"/>
          <p:cNvSpPr>
            <a:spLocks noChangeShapeType="1"/>
          </p:cNvSpPr>
          <p:nvPr/>
        </p:nvSpPr>
        <p:spPr bwMode="auto">
          <a:xfrm>
            <a:off x="1052513" y="4867275"/>
            <a:ext cx="0" cy="606425"/>
          </a:xfrm>
          <a:prstGeom prst="line">
            <a:avLst/>
          </a:prstGeom>
          <a:noFill/>
          <a:ln w="25400">
            <a:solidFill>
              <a:srgbClr val="00279F"/>
            </a:solidFill>
            <a:round/>
            <a:headEnd/>
            <a:tailEnd/>
          </a:ln>
          <a:effectLst/>
        </p:spPr>
        <p:txBody>
          <a:bodyPr/>
          <a:lstStyle/>
          <a:p>
            <a:endParaRPr lang="en-US"/>
          </a:p>
        </p:txBody>
      </p:sp>
      <p:sp>
        <p:nvSpPr>
          <p:cNvPr id="34855" name="Line 39"/>
          <p:cNvSpPr>
            <a:spLocks noChangeShapeType="1"/>
          </p:cNvSpPr>
          <p:nvPr/>
        </p:nvSpPr>
        <p:spPr bwMode="auto">
          <a:xfrm>
            <a:off x="2578100" y="4859338"/>
            <a:ext cx="0" cy="604837"/>
          </a:xfrm>
          <a:prstGeom prst="line">
            <a:avLst/>
          </a:prstGeom>
          <a:noFill/>
          <a:ln w="25400">
            <a:solidFill>
              <a:srgbClr val="00279F"/>
            </a:solidFill>
            <a:round/>
            <a:headEnd/>
            <a:tailEnd/>
          </a:ln>
          <a:effectLst/>
        </p:spPr>
        <p:txBody>
          <a:bodyPr/>
          <a:lstStyle/>
          <a:p>
            <a:endParaRPr lang="en-US"/>
          </a:p>
        </p:txBody>
      </p:sp>
      <p:sp>
        <p:nvSpPr>
          <p:cNvPr id="34856" name="Line 40"/>
          <p:cNvSpPr>
            <a:spLocks noChangeShapeType="1"/>
          </p:cNvSpPr>
          <p:nvPr/>
        </p:nvSpPr>
        <p:spPr bwMode="auto">
          <a:xfrm>
            <a:off x="1057275" y="4924425"/>
            <a:ext cx="614363" cy="0"/>
          </a:xfrm>
          <a:prstGeom prst="line">
            <a:avLst/>
          </a:prstGeom>
          <a:noFill/>
          <a:ln w="25400">
            <a:solidFill>
              <a:srgbClr val="00279F"/>
            </a:solidFill>
            <a:round/>
            <a:headEnd/>
            <a:tailEnd/>
          </a:ln>
          <a:effectLst/>
        </p:spPr>
        <p:txBody>
          <a:bodyPr/>
          <a:lstStyle/>
          <a:p>
            <a:endParaRPr lang="en-US"/>
          </a:p>
        </p:txBody>
      </p:sp>
      <p:sp>
        <p:nvSpPr>
          <p:cNvPr id="34857" name="Line 41"/>
          <p:cNvSpPr>
            <a:spLocks noChangeShapeType="1"/>
          </p:cNvSpPr>
          <p:nvPr/>
        </p:nvSpPr>
        <p:spPr bwMode="auto">
          <a:xfrm>
            <a:off x="1936750" y="4926013"/>
            <a:ext cx="635000" cy="0"/>
          </a:xfrm>
          <a:prstGeom prst="line">
            <a:avLst/>
          </a:prstGeom>
          <a:noFill/>
          <a:ln w="25400">
            <a:solidFill>
              <a:srgbClr val="00279F"/>
            </a:solidFill>
            <a:round/>
            <a:headEnd/>
            <a:tailEnd/>
          </a:ln>
          <a:effectLst/>
        </p:spPr>
        <p:txBody>
          <a:bodyPr/>
          <a:lstStyle/>
          <a:p>
            <a:endParaRPr lang="en-US"/>
          </a:p>
        </p:txBody>
      </p:sp>
      <p:sp>
        <p:nvSpPr>
          <p:cNvPr id="34858" name="Rectangle 42"/>
          <p:cNvSpPr>
            <a:spLocks noChangeArrowheads="1"/>
          </p:cNvSpPr>
          <p:nvPr/>
        </p:nvSpPr>
        <p:spPr bwMode="auto">
          <a:xfrm>
            <a:off x="2882900" y="2436813"/>
            <a:ext cx="3190875" cy="1616075"/>
          </a:xfrm>
          <a:prstGeom prst="rect">
            <a:avLst/>
          </a:prstGeom>
          <a:noFill/>
          <a:ln w="12700">
            <a:noFill/>
            <a:miter lim="800000"/>
            <a:headEnd/>
            <a:tailEnd/>
          </a:ln>
          <a:effectLst/>
        </p:spPr>
        <p:txBody>
          <a:bodyPr lIns="90488" tIns="44450" rIns="90488" bIns="44450">
            <a:spAutoFit/>
          </a:bodyPr>
          <a:lstStyle/>
          <a:p>
            <a:pPr eaLnBrk="0" hangingPunct="0"/>
            <a:r>
              <a:rPr lang="en-US" sz="2000" b="1">
                <a:latin typeface="Times New Roman" pitchFamily="18" charset="0"/>
              </a:rPr>
              <a:t>Mercury:  13.58 times  heavier than water: Column is 13.58 x shorter :</a:t>
            </a:r>
          </a:p>
          <a:p>
            <a:pPr eaLnBrk="0" hangingPunct="0"/>
            <a:r>
              <a:rPr lang="en-US" sz="2000" b="1">
                <a:latin typeface="Times New Roman" pitchFamily="18" charset="0"/>
              </a:rPr>
              <a:t>10321 mm/13.58=760 mm (= 760 Torr) </a:t>
            </a:r>
          </a:p>
        </p:txBody>
      </p:sp>
      <p:sp>
        <p:nvSpPr>
          <p:cNvPr id="34859" name="Rectangle 43"/>
          <p:cNvSpPr>
            <a:spLocks noChangeArrowheads="1"/>
          </p:cNvSpPr>
          <p:nvPr/>
        </p:nvSpPr>
        <p:spPr bwMode="auto">
          <a:xfrm>
            <a:off x="371475" y="2944813"/>
            <a:ext cx="1022350" cy="8223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b="1">
                <a:latin typeface="Times New Roman" pitchFamily="18" charset="0"/>
              </a:rPr>
              <a:t>10.321</a:t>
            </a:r>
          </a:p>
          <a:p>
            <a:pPr algn="ctr" eaLnBrk="0" hangingPunct="0"/>
            <a:r>
              <a:rPr lang="en-US" sz="2400" b="1">
                <a:latin typeface="Times New Roman" pitchFamily="18" charset="0"/>
              </a:rPr>
              <a:t>mm</a:t>
            </a:r>
          </a:p>
        </p:txBody>
      </p:sp>
      <p:sp>
        <p:nvSpPr>
          <p:cNvPr id="34860" name="Rectangle 44"/>
          <p:cNvSpPr>
            <a:spLocks noChangeArrowheads="1"/>
          </p:cNvSpPr>
          <p:nvPr/>
        </p:nvSpPr>
        <p:spPr bwMode="auto">
          <a:xfrm>
            <a:off x="7588250" y="3765550"/>
            <a:ext cx="717550" cy="8223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b="1">
                <a:latin typeface="Times New Roman" pitchFamily="18" charset="0"/>
              </a:rPr>
              <a:t>29,9</a:t>
            </a:r>
          </a:p>
          <a:p>
            <a:pPr algn="ctr" eaLnBrk="0" hangingPunct="0"/>
            <a:r>
              <a:rPr lang="en-US" sz="2400" b="1">
                <a:latin typeface="Times New Roman" pitchFamily="18" charset="0"/>
              </a:rPr>
              <a:t>in</a:t>
            </a:r>
          </a:p>
        </p:txBody>
      </p:sp>
      <p:sp>
        <p:nvSpPr>
          <p:cNvPr id="34861" name="Line 45"/>
          <p:cNvSpPr>
            <a:spLocks noChangeShapeType="1"/>
          </p:cNvSpPr>
          <p:nvPr/>
        </p:nvSpPr>
        <p:spPr bwMode="auto">
          <a:xfrm>
            <a:off x="6351588" y="4876800"/>
            <a:ext cx="0" cy="604838"/>
          </a:xfrm>
          <a:prstGeom prst="line">
            <a:avLst/>
          </a:prstGeom>
          <a:noFill/>
          <a:ln w="25400">
            <a:solidFill>
              <a:srgbClr val="00279F"/>
            </a:solidFill>
            <a:round/>
            <a:headEnd/>
            <a:tailEnd/>
          </a:ln>
          <a:effectLst/>
        </p:spPr>
        <p:txBody>
          <a:bodyPr/>
          <a:lstStyle/>
          <a:p>
            <a:endParaRPr lang="en-US"/>
          </a:p>
        </p:txBody>
      </p:sp>
      <p:sp>
        <p:nvSpPr>
          <p:cNvPr id="34862" name="Line 46"/>
          <p:cNvSpPr>
            <a:spLocks noChangeShapeType="1"/>
          </p:cNvSpPr>
          <p:nvPr/>
        </p:nvSpPr>
        <p:spPr bwMode="auto">
          <a:xfrm>
            <a:off x="6264275" y="4884738"/>
            <a:ext cx="80963" cy="0"/>
          </a:xfrm>
          <a:prstGeom prst="line">
            <a:avLst/>
          </a:prstGeom>
          <a:noFill/>
          <a:ln w="25400">
            <a:solidFill>
              <a:srgbClr val="00279F"/>
            </a:solidFill>
            <a:round/>
            <a:headEnd/>
            <a:tailEnd/>
          </a:ln>
          <a:effectLst/>
        </p:spPr>
        <p:txBody>
          <a:bodyPr/>
          <a:lstStyle/>
          <a:p>
            <a:endParaRPr lang="en-US"/>
          </a:p>
        </p:txBody>
      </p:sp>
      <p:sp>
        <p:nvSpPr>
          <p:cNvPr id="34863" name="Line 47"/>
          <p:cNvSpPr>
            <a:spLocks noChangeShapeType="1"/>
          </p:cNvSpPr>
          <p:nvPr/>
        </p:nvSpPr>
        <p:spPr bwMode="auto">
          <a:xfrm>
            <a:off x="6253163" y="4881563"/>
            <a:ext cx="0" cy="688975"/>
          </a:xfrm>
          <a:prstGeom prst="line">
            <a:avLst/>
          </a:prstGeom>
          <a:noFill/>
          <a:ln w="25400">
            <a:solidFill>
              <a:srgbClr val="00279F"/>
            </a:solidFill>
            <a:round/>
            <a:headEnd/>
            <a:tailEnd/>
          </a:ln>
          <a:effectLst/>
        </p:spPr>
        <p:txBody>
          <a:bodyPr/>
          <a:lstStyle/>
          <a:p>
            <a:endParaRPr lang="en-US"/>
          </a:p>
        </p:txBody>
      </p:sp>
      <p:sp>
        <p:nvSpPr>
          <p:cNvPr id="34864" name="Rectangle 48"/>
          <p:cNvSpPr>
            <a:spLocks noChangeArrowheads="1"/>
          </p:cNvSpPr>
          <p:nvPr/>
        </p:nvSpPr>
        <p:spPr bwMode="auto">
          <a:xfrm>
            <a:off x="3724275" y="6481763"/>
            <a:ext cx="1697038" cy="336550"/>
          </a:xfrm>
          <a:prstGeom prst="rect">
            <a:avLst/>
          </a:prstGeom>
          <a:noFill/>
          <a:ln w="12700">
            <a:noFill/>
            <a:miter lim="800000"/>
            <a:headEnd/>
            <a:tailEnd/>
          </a:ln>
          <a:effectLst/>
        </p:spPr>
        <p:txBody>
          <a:bodyPr wrap="none" lIns="90488" tIns="44450" rIns="90488" bIns="44450">
            <a:spAutoFit/>
          </a:bodyPr>
          <a:lstStyle/>
          <a:p>
            <a:pPr eaLnBrk="0" hangingPunct="0"/>
            <a:r>
              <a:rPr lang="en-US" sz="1600" b="1">
                <a:solidFill>
                  <a:srgbClr val="00279F"/>
                </a:solidFill>
                <a:latin typeface="Times New Roman" pitchFamily="18" charset="0"/>
              </a:rPr>
              <a:t>(Page 12 manual)</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Dry Bulb Temperature</a:t>
            </a:r>
            <a:endParaRPr lang="en-US" dirty="0"/>
          </a:p>
        </p:txBody>
      </p:sp>
      <p:pic>
        <p:nvPicPr>
          <p:cNvPr id="1026" name="Picture 2"/>
          <p:cNvPicPr>
            <a:picLocks noGrp="1" noChangeAspect="1" noChangeArrowheads="1"/>
          </p:cNvPicPr>
          <p:nvPr>
            <p:ph idx="1"/>
          </p:nvPr>
        </p:nvPicPr>
        <p:blipFill>
          <a:blip r:embed="rId2" cstate="print"/>
          <a:stretch>
            <a:fillRect/>
          </a:stretch>
        </p:blipFill>
        <p:spPr bwMode="auto">
          <a:xfrm>
            <a:off x="1979664" y="1600200"/>
            <a:ext cx="5184671" cy="4525963"/>
          </a:xfrm>
          <a:prstGeom prst="rect">
            <a:avLst/>
          </a:prstGeom>
          <a:noFill/>
          <a:ln w="9525">
            <a:noFill/>
            <a:miter lim="800000"/>
            <a:headEnd/>
            <a:tailEnd/>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1754188" y="1528763"/>
            <a:ext cx="5637212" cy="1066800"/>
          </a:xfrm>
          <a:prstGeom prst="rect">
            <a:avLst/>
          </a:prstGeom>
          <a:noFill/>
          <a:ln w="12700">
            <a:noFill/>
            <a:miter lim="800000"/>
            <a:headEnd/>
            <a:tailEnd/>
          </a:ln>
          <a:effectLst/>
        </p:spPr>
        <p:txBody>
          <a:bodyPr wrap="none" lIns="90488" tIns="44450" rIns="90488" bIns="44450">
            <a:spAutoFit/>
          </a:bodyPr>
          <a:lstStyle/>
          <a:p>
            <a:pPr algn="ctr" eaLnBrk="0" hangingPunct="0"/>
            <a:r>
              <a:rPr lang="en-US" sz="3200" b="1" dirty="0">
                <a:latin typeface="Times New Roman" pitchFamily="18" charset="0"/>
              </a:rPr>
              <a:t>PRESSURE OF 1 STANDARD</a:t>
            </a:r>
          </a:p>
          <a:p>
            <a:pPr algn="ctr" eaLnBrk="0" hangingPunct="0"/>
            <a:r>
              <a:rPr lang="en-US" sz="3200" b="1" dirty="0">
                <a:latin typeface="Times New Roman" pitchFamily="18" charset="0"/>
              </a:rPr>
              <a:t> ATMOSPHERE:</a:t>
            </a:r>
          </a:p>
        </p:txBody>
      </p:sp>
      <p:sp>
        <p:nvSpPr>
          <p:cNvPr id="36867" name="Rectangle 3"/>
          <p:cNvSpPr>
            <a:spLocks noChangeArrowheads="1"/>
          </p:cNvSpPr>
          <p:nvPr/>
        </p:nvSpPr>
        <p:spPr bwMode="auto">
          <a:xfrm>
            <a:off x="989013" y="3200400"/>
            <a:ext cx="7167562" cy="1373188"/>
          </a:xfrm>
          <a:prstGeom prst="rect">
            <a:avLst/>
          </a:prstGeom>
          <a:noFill/>
          <a:ln w="12700">
            <a:noFill/>
            <a:miter lim="800000"/>
            <a:headEnd/>
            <a:tailEnd/>
          </a:ln>
          <a:effectLst/>
        </p:spPr>
        <p:txBody>
          <a:bodyPr wrap="none" lIns="90488" tIns="44450" rIns="90488" bIns="44450">
            <a:spAutoFit/>
          </a:bodyPr>
          <a:lstStyle/>
          <a:p>
            <a:pPr algn="ctr" eaLnBrk="0" hangingPunct="0"/>
            <a:r>
              <a:rPr lang="en-US" sz="2800" b="1" dirty="0">
                <a:latin typeface="Times New Roman" pitchFamily="18" charset="0"/>
              </a:rPr>
              <a:t>760 TORR, 1013 mbar</a:t>
            </a:r>
          </a:p>
          <a:p>
            <a:pPr algn="ctr" eaLnBrk="0" hangingPunct="0"/>
            <a:endParaRPr lang="en-US" sz="2800" b="1" dirty="0">
              <a:latin typeface="Times New Roman" pitchFamily="18" charset="0"/>
            </a:endParaRPr>
          </a:p>
          <a:p>
            <a:pPr algn="ctr" eaLnBrk="0" hangingPunct="0"/>
            <a:r>
              <a:rPr lang="en-US" sz="2800" b="1" dirty="0">
                <a:latin typeface="Times New Roman" pitchFamily="18" charset="0"/>
              </a:rPr>
              <a:t> AT SEA LEVEL, 0</a:t>
            </a:r>
            <a:r>
              <a:rPr lang="en-US" sz="2800" b="1" baseline="30000" dirty="0">
                <a:latin typeface="Times New Roman" pitchFamily="18" charset="0"/>
              </a:rPr>
              <a:t>O</a:t>
            </a:r>
            <a:r>
              <a:rPr lang="en-US" sz="2800" b="1" dirty="0">
                <a:latin typeface="Times New Roman" pitchFamily="18" charset="0"/>
              </a:rPr>
              <a:t> C AND 45</a:t>
            </a:r>
            <a:r>
              <a:rPr lang="en-US" sz="2800" b="1" baseline="30000" dirty="0">
                <a:latin typeface="Times New Roman" pitchFamily="18" charset="0"/>
              </a:rPr>
              <a:t>O</a:t>
            </a:r>
            <a:r>
              <a:rPr lang="en-US" sz="2800" b="1" dirty="0">
                <a:latin typeface="Times New Roman" pitchFamily="18" charset="0"/>
              </a:rPr>
              <a:t> LATITUDE</a:t>
            </a:r>
          </a:p>
        </p:txBody>
      </p:sp>
      <p:sp>
        <p:nvSpPr>
          <p:cNvPr id="36868" name="Rectangle 4"/>
          <p:cNvSpPr>
            <a:spLocks noChangeArrowheads="1"/>
          </p:cNvSpPr>
          <p:nvPr/>
        </p:nvSpPr>
        <p:spPr bwMode="auto">
          <a:xfrm>
            <a:off x="2597150" y="3141663"/>
            <a:ext cx="3830638" cy="603250"/>
          </a:xfrm>
          <a:prstGeom prst="rect">
            <a:avLst/>
          </a:prstGeom>
          <a:noFill/>
          <a:ln w="25400">
            <a:solidFill>
              <a:schemeClr val="bg2"/>
            </a:solidFill>
            <a:miter lim="800000"/>
            <a:headEnd/>
            <a:tailEnd/>
          </a:ln>
          <a:effectLst/>
        </p:spPr>
        <p:txBody>
          <a:bodyPr wrap="none" anchor="ctr"/>
          <a:lstStyle/>
          <a:p>
            <a:endParaRPr lang="en-US"/>
          </a:p>
        </p:txBody>
      </p:sp>
    </p:spTree>
  </p:cSld>
  <p:clrMapOvr>
    <a:masterClrMapping/>
  </p:clrMapOvr>
  <p:transition spd="slow">
    <p:cover dir="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393700"/>
            <a:ext cx="7772400" cy="1143000"/>
          </a:xfrm>
          <a:noFill/>
          <a:ln/>
        </p:spPr>
        <p:txBody>
          <a:bodyPr lIns="90488" tIns="44450" rIns="90488" bIns="44450"/>
          <a:lstStyle/>
          <a:p>
            <a:r>
              <a:rPr lang="en-US" b="1" dirty="0"/>
              <a:t>Pressure Equivalents</a:t>
            </a:r>
          </a:p>
        </p:txBody>
      </p:sp>
      <p:grpSp>
        <p:nvGrpSpPr>
          <p:cNvPr id="2" name="Group 3"/>
          <p:cNvGrpSpPr>
            <a:grpSpLocks/>
          </p:cNvGrpSpPr>
          <p:nvPr/>
        </p:nvGrpSpPr>
        <p:grpSpPr bwMode="auto">
          <a:xfrm>
            <a:off x="1222375" y="1543050"/>
            <a:ext cx="6724650" cy="4749800"/>
            <a:chOff x="770" y="972"/>
            <a:chExt cx="4236" cy="2992"/>
          </a:xfrm>
        </p:grpSpPr>
        <p:sp>
          <p:nvSpPr>
            <p:cNvPr id="37892" name="Rectangle 4"/>
            <p:cNvSpPr>
              <a:spLocks noChangeArrowheads="1"/>
            </p:cNvSpPr>
            <p:nvPr/>
          </p:nvSpPr>
          <p:spPr bwMode="auto">
            <a:xfrm>
              <a:off x="1047" y="1017"/>
              <a:ext cx="3522" cy="327"/>
            </a:xfrm>
            <a:prstGeom prst="rect">
              <a:avLst/>
            </a:prstGeom>
            <a:noFill/>
            <a:ln w="12700">
              <a:noFill/>
              <a:miter lim="800000"/>
              <a:headEnd/>
              <a:tailEnd/>
            </a:ln>
            <a:effectLst/>
          </p:spPr>
          <p:txBody>
            <a:bodyPr wrap="none" lIns="90488" tIns="44450" rIns="90488" bIns="44450">
              <a:spAutoFit/>
            </a:bodyPr>
            <a:lstStyle/>
            <a:p>
              <a:pPr algn="ctr" eaLnBrk="0" hangingPunct="0"/>
              <a:r>
                <a:rPr lang="en-US" sz="2800" b="1">
                  <a:solidFill>
                    <a:srgbClr val="00279F"/>
                  </a:solidFill>
                  <a:latin typeface="Times New Roman" pitchFamily="18" charset="0"/>
                </a:rPr>
                <a:t>Atmospheric Pressure (Standard) =</a:t>
              </a:r>
            </a:p>
          </p:txBody>
        </p:sp>
        <p:sp>
          <p:nvSpPr>
            <p:cNvPr id="37893" name="Rectangle 5"/>
            <p:cNvSpPr>
              <a:spLocks noChangeArrowheads="1"/>
            </p:cNvSpPr>
            <p:nvPr/>
          </p:nvSpPr>
          <p:spPr bwMode="auto">
            <a:xfrm>
              <a:off x="770" y="1485"/>
              <a:ext cx="844" cy="2479"/>
            </a:xfrm>
            <a:prstGeom prst="rect">
              <a:avLst/>
            </a:prstGeom>
            <a:noFill/>
            <a:ln w="12700">
              <a:noFill/>
              <a:miter lim="800000"/>
              <a:headEnd/>
              <a:tailEnd/>
            </a:ln>
            <a:effectLst/>
          </p:spPr>
          <p:txBody>
            <a:bodyPr wrap="none" lIns="90488" tIns="44450" rIns="90488" bIns="44450">
              <a:spAutoFit/>
            </a:bodyPr>
            <a:lstStyle/>
            <a:p>
              <a:pPr eaLnBrk="0" hangingPunct="0"/>
              <a:r>
                <a:rPr lang="en-US" sz="2800" b="1">
                  <a:solidFill>
                    <a:srgbClr val="00279F"/>
                  </a:solidFill>
                  <a:latin typeface="Times New Roman" pitchFamily="18" charset="0"/>
                </a:rPr>
                <a:t>0</a:t>
              </a:r>
            </a:p>
            <a:p>
              <a:pPr eaLnBrk="0" hangingPunct="0"/>
              <a:r>
                <a:rPr lang="en-US" sz="2800" b="1">
                  <a:solidFill>
                    <a:srgbClr val="00279F"/>
                  </a:solidFill>
                  <a:latin typeface="Times New Roman" pitchFamily="18" charset="0"/>
                </a:rPr>
                <a:t>14.7</a:t>
              </a:r>
            </a:p>
            <a:p>
              <a:pPr eaLnBrk="0" hangingPunct="0"/>
              <a:r>
                <a:rPr lang="en-US" sz="2800" b="1">
                  <a:solidFill>
                    <a:srgbClr val="00279F"/>
                  </a:solidFill>
                  <a:latin typeface="Times New Roman" pitchFamily="18" charset="0"/>
                </a:rPr>
                <a:t>29.9</a:t>
              </a:r>
            </a:p>
            <a:p>
              <a:pPr eaLnBrk="0" hangingPunct="0"/>
              <a:r>
                <a:rPr lang="en-US" sz="2800" b="1">
                  <a:solidFill>
                    <a:srgbClr val="00279F"/>
                  </a:solidFill>
                  <a:latin typeface="Times New Roman" pitchFamily="18" charset="0"/>
                </a:rPr>
                <a:t>760</a:t>
              </a:r>
            </a:p>
            <a:p>
              <a:pPr eaLnBrk="0" hangingPunct="0"/>
              <a:r>
                <a:rPr lang="en-US" sz="2800" b="1">
                  <a:solidFill>
                    <a:srgbClr val="00279F"/>
                  </a:solidFill>
                  <a:latin typeface="Times New Roman" pitchFamily="18" charset="0"/>
                </a:rPr>
                <a:t>760</a:t>
              </a:r>
            </a:p>
            <a:p>
              <a:pPr eaLnBrk="0" hangingPunct="0"/>
              <a:r>
                <a:rPr lang="en-US" sz="2800" b="1">
                  <a:solidFill>
                    <a:srgbClr val="00279F"/>
                  </a:solidFill>
                  <a:latin typeface="Times New Roman" pitchFamily="18" charset="0"/>
                </a:rPr>
                <a:t>760,000</a:t>
              </a:r>
            </a:p>
            <a:p>
              <a:pPr eaLnBrk="0" hangingPunct="0"/>
              <a:r>
                <a:rPr lang="en-US" sz="2800" b="1">
                  <a:solidFill>
                    <a:srgbClr val="00279F"/>
                  </a:solidFill>
                  <a:latin typeface="Times New Roman" pitchFamily="18" charset="0"/>
                </a:rPr>
                <a:t>101,325</a:t>
              </a:r>
            </a:p>
            <a:p>
              <a:pPr eaLnBrk="0" hangingPunct="0"/>
              <a:r>
                <a:rPr lang="en-US" sz="2800" b="1">
                  <a:solidFill>
                    <a:srgbClr val="00279F"/>
                  </a:solidFill>
                  <a:latin typeface="Times New Roman" pitchFamily="18" charset="0"/>
                </a:rPr>
                <a:t>1.013</a:t>
              </a:r>
            </a:p>
            <a:p>
              <a:pPr eaLnBrk="0" hangingPunct="0"/>
              <a:r>
                <a:rPr lang="en-US" sz="2800" b="1">
                  <a:solidFill>
                    <a:srgbClr val="00279F"/>
                  </a:solidFill>
                  <a:latin typeface="Times New Roman" pitchFamily="18" charset="0"/>
                </a:rPr>
                <a:t>1013</a:t>
              </a:r>
            </a:p>
          </p:txBody>
        </p:sp>
        <p:sp>
          <p:nvSpPr>
            <p:cNvPr id="37894" name="Rectangle 6"/>
            <p:cNvSpPr>
              <a:spLocks noChangeArrowheads="1"/>
            </p:cNvSpPr>
            <p:nvPr/>
          </p:nvSpPr>
          <p:spPr bwMode="auto">
            <a:xfrm>
              <a:off x="2052" y="1473"/>
              <a:ext cx="2954" cy="2479"/>
            </a:xfrm>
            <a:prstGeom prst="rect">
              <a:avLst/>
            </a:prstGeom>
            <a:noFill/>
            <a:ln w="12700">
              <a:noFill/>
              <a:miter lim="800000"/>
              <a:headEnd/>
              <a:tailEnd/>
            </a:ln>
            <a:effectLst/>
          </p:spPr>
          <p:txBody>
            <a:bodyPr wrap="none" lIns="90488" tIns="44450" rIns="90488" bIns="44450">
              <a:spAutoFit/>
            </a:bodyPr>
            <a:lstStyle/>
            <a:p>
              <a:pPr eaLnBrk="0" hangingPunct="0"/>
              <a:r>
                <a:rPr lang="en-US" sz="2800" b="1">
                  <a:solidFill>
                    <a:srgbClr val="00279F"/>
                  </a:solidFill>
                  <a:latin typeface="Times New Roman" pitchFamily="18" charset="0"/>
                </a:rPr>
                <a:t>gauge pressure (psig)</a:t>
              </a:r>
            </a:p>
            <a:p>
              <a:pPr eaLnBrk="0" hangingPunct="0"/>
              <a:r>
                <a:rPr lang="en-US" sz="2800" b="1">
                  <a:solidFill>
                    <a:srgbClr val="00279F"/>
                  </a:solidFill>
                  <a:latin typeface="Times New Roman" pitchFamily="18" charset="0"/>
                </a:rPr>
                <a:t>pounds per square inch (psia)</a:t>
              </a:r>
            </a:p>
            <a:p>
              <a:pPr eaLnBrk="0" hangingPunct="0"/>
              <a:r>
                <a:rPr lang="en-US" sz="2800" b="1">
                  <a:solidFill>
                    <a:srgbClr val="00279F"/>
                  </a:solidFill>
                  <a:latin typeface="Times New Roman" pitchFamily="18" charset="0"/>
                </a:rPr>
                <a:t>inches of mercury</a:t>
              </a:r>
            </a:p>
            <a:p>
              <a:pPr eaLnBrk="0" hangingPunct="0"/>
              <a:r>
                <a:rPr lang="en-US" sz="2800" b="1">
                  <a:solidFill>
                    <a:srgbClr val="00279F"/>
                  </a:solidFill>
                  <a:latin typeface="Times New Roman" pitchFamily="18" charset="0"/>
                </a:rPr>
                <a:t>millimeter of mercury</a:t>
              </a:r>
            </a:p>
            <a:p>
              <a:pPr eaLnBrk="0" hangingPunct="0"/>
              <a:r>
                <a:rPr lang="en-US" sz="2800" b="1">
                  <a:solidFill>
                    <a:srgbClr val="00279F"/>
                  </a:solidFill>
                  <a:latin typeface="Times New Roman" pitchFamily="18" charset="0"/>
                </a:rPr>
                <a:t>torr</a:t>
              </a:r>
            </a:p>
            <a:p>
              <a:pPr eaLnBrk="0" hangingPunct="0"/>
              <a:r>
                <a:rPr lang="en-US" sz="2800" b="1">
                  <a:solidFill>
                    <a:srgbClr val="00279F"/>
                  </a:solidFill>
                  <a:latin typeface="Times New Roman" pitchFamily="18" charset="0"/>
                </a:rPr>
                <a:t>millitorr or microns</a:t>
              </a:r>
            </a:p>
            <a:p>
              <a:pPr eaLnBrk="0" hangingPunct="0"/>
              <a:r>
                <a:rPr lang="en-US" sz="2800" b="1">
                  <a:solidFill>
                    <a:srgbClr val="00279F"/>
                  </a:solidFill>
                  <a:latin typeface="Times New Roman" pitchFamily="18" charset="0"/>
                </a:rPr>
                <a:t>pascal</a:t>
              </a:r>
            </a:p>
            <a:p>
              <a:pPr eaLnBrk="0" hangingPunct="0"/>
              <a:r>
                <a:rPr lang="en-US" sz="2800" b="1">
                  <a:solidFill>
                    <a:srgbClr val="00279F"/>
                  </a:solidFill>
                  <a:latin typeface="Times New Roman" pitchFamily="18" charset="0"/>
                </a:rPr>
                <a:t>bar</a:t>
              </a:r>
            </a:p>
            <a:p>
              <a:pPr eaLnBrk="0" hangingPunct="0"/>
              <a:r>
                <a:rPr lang="en-US" sz="2800" b="1">
                  <a:solidFill>
                    <a:srgbClr val="00279F"/>
                  </a:solidFill>
                  <a:latin typeface="Times New Roman" pitchFamily="18" charset="0"/>
                </a:rPr>
                <a:t>millibar</a:t>
              </a:r>
            </a:p>
          </p:txBody>
        </p:sp>
        <p:sp>
          <p:nvSpPr>
            <p:cNvPr id="37895" name="Line 7"/>
            <p:cNvSpPr>
              <a:spLocks noChangeShapeType="1"/>
            </p:cNvSpPr>
            <p:nvPr/>
          </p:nvSpPr>
          <p:spPr bwMode="auto">
            <a:xfrm>
              <a:off x="828" y="1392"/>
              <a:ext cx="4140" cy="0"/>
            </a:xfrm>
            <a:prstGeom prst="line">
              <a:avLst/>
            </a:prstGeom>
            <a:noFill/>
            <a:ln w="50800">
              <a:solidFill>
                <a:srgbClr val="00279F"/>
              </a:solidFill>
              <a:round/>
              <a:headEnd/>
              <a:tailEnd/>
            </a:ln>
            <a:effectLst/>
          </p:spPr>
          <p:txBody>
            <a:bodyPr/>
            <a:lstStyle/>
            <a:p>
              <a:endParaRPr lang="en-US"/>
            </a:p>
          </p:txBody>
        </p:sp>
        <p:sp>
          <p:nvSpPr>
            <p:cNvPr id="37896" name="Line 8"/>
            <p:cNvSpPr>
              <a:spLocks noChangeShapeType="1"/>
            </p:cNvSpPr>
            <p:nvPr/>
          </p:nvSpPr>
          <p:spPr bwMode="auto">
            <a:xfrm>
              <a:off x="828" y="972"/>
              <a:ext cx="4140" cy="0"/>
            </a:xfrm>
            <a:prstGeom prst="line">
              <a:avLst/>
            </a:prstGeom>
            <a:noFill/>
            <a:ln w="50800">
              <a:solidFill>
                <a:srgbClr val="00279F"/>
              </a:solidFill>
              <a:round/>
              <a:headEnd/>
              <a:tailEnd/>
            </a:ln>
            <a:effectLst/>
          </p:spPr>
          <p:txBody>
            <a:bodyPr/>
            <a:lstStyle/>
            <a:p>
              <a:endParaRPr lang="en-US"/>
            </a:p>
          </p:txBody>
        </p:sp>
      </p:gr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312669" y="774745"/>
            <a:ext cx="6559938" cy="52065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800" b="1" dirty="0"/>
              <a:t>THE ATMOSPHERE IS A MIXTURE OF GASES</a:t>
            </a:r>
          </a:p>
        </p:txBody>
      </p:sp>
      <p:grpSp>
        <p:nvGrpSpPr>
          <p:cNvPr id="2" name="Group 3"/>
          <p:cNvGrpSpPr>
            <a:grpSpLocks/>
          </p:cNvGrpSpPr>
          <p:nvPr/>
        </p:nvGrpSpPr>
        <p:grpSpPr bwMode="auto">
          <a:xfrm>
            <a:off x="566738" y="1693863"/>
            <a:ext cx="8088312" cy="4635500"/>
            <a:chOff x="357" y="1067"/>
            <a:chExt cx="5095" cy="2920"/>
          </a:xfrm>
        </p:grpSpPr>
        <p:sp>
          <p:nvSpPr>
            <p:cNvPr id="39940" name="Rectangle 4"/>
            <p:cNvSpPr>
              <a:spLocks noChangeArrowheads="1"/>
            </p:cNvSpPr>
            <p:nvPr/>
          </p:nvSpPr>
          <p:spPr bwMode="auto">
            <a:xfrm>
              <a:off x="357" y="1067"/>
              <a:ext cx="5095" cy="21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PARTIAL PRESSURES OF GASES CORRESPOND TO THEIR RELATIVE VOLUMES</a:t>
              </a:r>
            </a:p>
          </p:txBody>
        </p:sp>
        <p:sp>
          <p:nvSpPr>
            <p:cNvPr id="39941" name="Rectangle 5"/>
            <p:cNvSpPr>
              <a:spLocks noChangeArrowheads="1"/>
            </p:cNvSpPr>
            <p:nvPr/>
          </p:nvSpPr>
          <p:spPr bwMode="auto">
            <a:xfrm>
              <a:off x="777" y="1571"/>
              <a:ext cx="379" cy="21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GAS</a:t>
              </a:r>
            </a:p>
          </p:txBody>
        </p:sp>
        <p:sp>
          <p:nvSpPr>
            <p:cNvPr id="39942" name="Rectangle 6"/>
            <p:cNvSpPr>
              <a:spLocks noChangeArrowheads="1"/>
            </p:cNvSpPr>
            <p:nvPr/>
          </p:nvSpPr>
          <p:spPr bwMode="auto">
            <a:xfrm>
              <a:off x="1640" y="1571"/>
              <a:ext cx="671" cy="21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SYMBOL</a:t>
              </a:r>
            </a:p>
          </p:txBody>
        </p:sp>
        <p:sp>
          <p:nvSpPr>
            <p:cNvPr id="39943" name="Rectangle 7"/>
            <p:cNvSpPr>
              <a:spLocks noChangeArrowheads="1"/>
            </p:cNvSpPr>
            <p:nvPr/>
          </p:nvSpPr>
          <p:spPr bwMode="auto">
            <a:xfrm>
              <a:off x="2419" y="1421"/>
              <a:ext cx="937" cy="366"/>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PERCENT BY</a:t>
              </a:r>
            </a:p>
            <a:p>
              <a:pPr algn="ctr" eaLnBrk="0" hangingPunct="0"/>
              <a:r>
                <a:rPr lang="en-US" sz="1600" b="1">
                  <a:solidFill>
                    <a:srgbClr val="00279F"/>
                  </a:solidFill>
                  <a:latin typeface="Times New Roman" pitchFamily="18" charset="0"/>
                </a:rPr>
                <a:t>VOLUME</a:t>
              </a:r>
            </a:p>
          </p:txBody>
        </p:sp>
        <p:sp>
          <p:nvSpPr>
            <p:cNvPr id="39944" name="Rectangle 8"/>
            <p:cNvSpPr>
              <a:spLocks noChangeArrowheads="1"/>
            </p:cNvSpPr>
            <p:nvPr/>
          </p:nvSpPr>
          <p:spPr bwMode="auto">
            <a:xfrm>
              <a:off x="3713" y="1406"/>
              <a:ext cx="1393" cy="21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PARTIAL PRESSURE</a:t>
              </a:r>
            </a:p>
          </p:txBody>
        </p:sp>
        <p:sp>
          <p:nvSpPr>
            <p:cNvPr id="39945" name="Rectangle 9"/>
            <p:cNvSpPr>
              <a:spLocks noChangeArrowheads="1"/>
            </p:cNvSpPr>
            <p:nvPr/>
          </p:nvSpPr>
          <p:spPr bwMode="auto">
            <a:xfrm>
              <a:off x="3653" y="1574"/>
              <a:ext cx="486" cy="21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TORR</a:t>
              </a:r>
            </a:p>
          </p:txBody>
        </p:sp>
        <p:sp>
          <p:nvSpPr>
            <p:cNvPr id="39946" name="Rectangle 10"/>
            <p:cNvSpPr>
              <a:spLocks noChangeArrowheads="1"/>
            </p:cNvSpPr>
            <p:nvPr/>
          </p:nvSpPr>
          <p:spPr bwMode="auto">
            <a:xfrm>
              <a:off x="4561" y="1571"/>
              <a:ext cx="628" cy="212"/>
            </a:xfrm>
            <a:prstGeom prst="rect">
              <a:avLst/>
            </a:prstGeom>
            <a:noFill/>
            <a:ln w="12700">
              <a:noFill/>
              <a:miter lim="800000"/>
              <a:headEnd/>
              <a:tailEnd/>
            </a:ln>
            <a:effectLst/>
          </p:spPr>
          <p:txBody>
            <a:bodyPr wrap="none" lIns="90488" tIns="44450" rIns="90488" bIns="44450">
              <a:spAutoFit/>
            </a:bodyPr>
            <a:lstStyle/>
            <a:p>
              <a:pPr algn="ctr" eaLnBrk="0" hangingPunct="0"/>
              <a:r>
                <a:rPr lang="en-US" sz="1600" b="1">
                  <a:solidFill>
                    <a:srgbClr val="00279F"/>
                  </a:solidFill>
                  <a:latin typeface="Times New Roman" pitchFamily="18" charset="0"/>
                </a:rPr>
                <a:t>PASCAL</a:t>
              </a:r>
            </a:p>
          </p:txBody>
        </p:sp>
        <p:sp>
          <p:nvSpPr>
            <p:cNvPr id="39947" name="Rectangle 11"/>
            <p:cNvSpPr>
              <a:spLocks noChangeArrowheads="1"/>
            </p:cNvSpPr>
            <p:nvPr/>
          </p:nvSpPr>
          <p:spPr bwMode="auto">
            <a:xfrm>
              <a:off x="414" y="1817"/>
              <a:ext cx="1437" cy="2170"/>
            </a:xfrm>
            <a:prstGeom prst="rect">
              <a:avLst/>
            </a:prstGeom>
            <a:noFill/>
            <a:ln w="12700">
              <a:noFill/>
              <a:miter lim="800000"/>
              <a:headEnd/>
              <a:tailEnd/>
            </a:ln>
            <a:effectLst/>
          </p:spPr>
          <p:txBody>
            <a:bodyPr lIns="90488" tIns="44450" rIns="90488" bIns="44450">
              <a:spAutoFit/>
            </a:bodyPr>
            <a:lstStyle/>
            <a:p>
              <a:pPr eaLnBrk="0" hangingPunct="0"/>
              <a:r>
                <a:rPr lang="en-US" sz="2000" b="1">
                  <a:solidFill>
                    <a:srgbClr val="00279F"/>
                  </a:solidFill>
                  <a:latin typeface="Times New Roman" pitchFamily="18" charset="0"/>
                </a:rPr>
                <a:t>Nitrogen</a:t>
              </a:r>
            </a:p>
            <a:p>
              <a:pPr eaLnBrk="0" hangingPunct="0"/>
              <a:r>
                <a:rPr lang="en-US" sz="2000" b="1">
                  <a:solidFill>
                    <a:srgbClr val="00279F"/>
                  </a:solidFill>
                  <a:latin typeface="Times New Roman" pitchFamily="18" charset="0"/>
                </a:rPr>
                <a:t>Oxygen</a:t>
              </a:r>
            </a:p>
            <a:p>
              <a:pPr eaLnBrk="0" hangingPunct="0"/>
              <a:r>
                <a:rPr lang="en-US" sz="2000" b="1">
                  <a:solidFill>
                    <a:srgbClr val="00279F"/>
                  </a:solidFill>
                  <a:latin typeface="Times New Roman" pitchFamily="18" charset="0"/>
                </a:rPr>
                <a:t>Argon</a:t>
              </a:r>
            </a:p>
            <a:p>
              <a:pPr eaLnBrk="0" hangingPunct="0"/>
              <a:r>
                <a:rPr lang="en-US" sz="2000" b="1">
                  <a:solidFill>
                    <a:srgbClr val="00279F"/>
                  </a:solidFill>
                  <a:latin typeface="Times New Roman" pitchFamily="18" charset="0"/>
                </a:rPr>
                <a:t>Carbon Dioxide</a:t>
              </a:r>
            </a:p>
            <a:p>
              <a:pPr eaLnBrk="0" hangingPunct="0"/>
              <a:r>
                <a:rPr lang="en-US" sz="2000" b="1">
                  <a:solidFill>
                    <a:srgbClr val="00279F"/>
                  </a:solidFill>
                  <a:latin typeface="Times New Roman" pitchFamily="18" charset="0"/>
                </a:rPr>
                <a:t>Neon</a:t>
              </a:r>
            </a:p>
            <a:p>
              <a:pPr eaLnBrk="0" hangingPunct="0"/>
              <a:r>
                <a:rPr lang="en-US" sz="2000" b="1">
                  <a:solidFill>
                    <a:srgbClr val="00279F"/>
                  </a:solidFill>
                  <a:latin typeface="Times New Roman" pitchFamily="18" charset="0"/>
                </a:rPr>
                <a:t>Helium</a:t>
              </a:r>
            </a:p>
            <a:p>
              <a:pPr eaLnBrk="0" hangingPunct="0"/>
              <a:r>
                <a:rPr lang="en-US" sz="2000" b="1">
                  <a:solidFill>
                    <a:srgbClr val="00279F"/>
                  </a:solidFill>
                  <a:latin typeface="Times New Roman" pitchFamily="18" charset="0"/>
                </a:rPr>
                <a:t>Krypton</a:t>
              </a:r>
            </a:p>
            <a:p>
              <a:pPr eaLnBrk="0" hangingPunct="0"/>
              <a:r>
                <a:rPr lang="en-US" sz="2000" b="1">
                  <a:solidFill>
                    <a:srgbClr val="00279F"/>
                  </a:solidFill>
                  <a:latin typeface="Times New Roman" pitchFamily="18" charset="0"/>
                </a:rPr>
                <a:t>Hydrogen</a:t>
              </a:r>
            </a:p>
            <a:p>
              <a:pPr eaLnBrk="0" hangingPunct="0"/>
              <a:r>
                <a:rPr lang="en-US" sz="2000" b="1">
                  <a:solidFill>
                    <a:srgbClr val="00279F"/>
                  </a:solidFill>
                  <a:latin typeface="Times New Roman" pitchFamily="18" charset="0"/>
                </a:rPr>
                <a:t>Xenon</a:t>
              </a:r>
            </a:p>
            <a:p>
              <a:pPr eaLnBrk="0" hangingPunct="0"/>
              <a:r>
                <a:rPr lang="en-US" sz="2000" b="1">
                  <a:solidFill>
                    <a:srgbClr val="00279F"/>
                  </a:solidFill>
                  <a:latin typeface="Times New Roman" pitchFamily="18" charset="0"/>
                </a:rPr>
                <a:t>Water</a:t>
              </a:r>
            </a:p>
            <a:p>
              <a:pPr eaLnBrk="0" latinLnBrk="1" hangingPunct="0"/>
              <a:endParaRPr lang="en-US" sz="2000" b="1">
                <a:solidFill>
                  <a:srgbClr val="00279F"/>
                </a:solidFill>
                <a:latin typeface="Times New Roman" pitchFamily="18" charset="0"/>
              </a:endParaRPr>
            </a:p>
          </p:txBody>
        </p:sp>
        <p:sp>
          <p:nvSpPr>
            <p:cNvPr id="39948" name="Rectangle 12"/>
            <p:cNvSpPr>
              <a:spLocks noChangeArrowheads="1"/>
            </p:cNvSpPr>
            <p:nvPr/>
          </p:nvSpPr>
          <p:spPr bwMode="auto">
            <a:xfrm>
              <a:off x="1790" y="1816"/>
              <a:ext cx="416" cy="1978"/>
            </a:xfrm>
            <a:prstGeom prst="rect">
              <a:avLst/>
            </a:prstGeom>
            <a:noFill/>
            <a:ln w="12700">
              <a:noFill/>
              <a:miter lim="800000"/>
              <a:headEnd/>
              <a:tailEnd/>
            </a:ln>
            <a:effectLst/>
          </p:spPr>
          <p:txBody>
            <a:bodyPr wrap="none" lIns="90488" tIns="44450" rIns="90488" bIns="44450">
              <a:spAutoFit/>
            </a:bodyPr>
            <a:lstStyle/>
            <a:p>
              <a:pPr algn="ctr" eaLnBrk="0" hangingPunct="0"/>
              <a:r>
                <a:rPr lang="en-US" sz="2000" b="1">
                  <a:solidFill>
                    <a:srgbClr val="00279F"/>
                  </a:solidFill>
                  <a:latin typeface="Times New Roman" pitchFamily="18" charset="0"/>
                </a:rPr>
                <a:t>N</a:t>
              </a:r>
              <a:r>
                <a:rPr lang="en-US" sz="2000" b="1" baseline="-25000">
                  <a:solidFill>
                    <a:srgbClr val="00279F"/>
                  </a:solidFill>
                  <a:latin typeface="Times New Roman" pitchFamily="18" charset="0"/>
                </a:rPr>
                <a:t>2</a:t>
              </a:r>
              <a:endParaRPr lang="en-US" sz="2000" b="1">
                <a:solidFill>
                  <a:srgbClr val="00279F"/>
                </a:solidFill>
                <a:latin typeface="Times New Roman" pitchFamily="18" charset="0"/>
              </a:endParaRPr>
            </a:p>
            <a:p>
              <a:pPr algn="ctr" eaLnBrk="0" hangingPunct="0"/>
              <a:r>
                <a:rPr lang="en-US" sz="2000" b="1">
                  <a:solidFill>
                    <a:srgbClr val="00279F"/>
                  </a:solidFill>
                  <a:latin typeface="Times New Roman" pitchFamily="18" charset="0"/>
                </a:rPr>
                <a:t>O</a:t>
              </a:r>
              <a:r>
                <a:rPr lang="en-US" sz="2000" b="1" baseline="-25000">
                  <a:solidFill>
                    <a:srgbClr val="00279F"/>
                  </a:solidFill>
                  <a:latin typeface="Times New Roman" pitchFamily="18" charset="0"/>
                </a:rPr>
                <a:t>2</a:t>
              </a:r>
              <a:endParaRPr lang="en-US" sz="2000" b="1">
                <a:solidFill>
                  <a:srgbClr val="00279F"/>
                </a:solidFill>
                <a:latin typeface="Times New Roman" pitchFamily="18" charset="0"/>
              </a:endParaRPr>
            </a:p>
            <a:p>
              <a:pPr algn="ctr" eaLnBrk="0" hangingPunct="0"/>
              <a:r>
                <a:rPr lang="en-US" sz="2000" b="1">
                  <a:solidFill>
                    <a:srgbClr val="00279F"/>
                  </a:solidFill>
                  <a:latin typeface="Times New Roman" pitchFamily="18" charset="0"/>
                </a:rPr>
                <a:t>A</a:t>
              </a:r>
            </a:p>
            <a:p>
              <a:pPr algn="ctr" eaLnBrk="0" hangingPunct="0"/>
              <a:r>
                <a:rPr lang="en-US" sz="2000" b="1">
                  <a:solidFill>
                    <a:srgbClr val="00279F"/>
                  </a:solidFill>
                  <a:latin typeface="Times New Roman" pitchFamily="18" charset="0"/>
                </a:rPr>
                <a:t>CO</a:t>
              </a:r>
              <a:r>
                <a:rPr lang="en-US" sz="2000" b="1" baseline="-25000">
                  <a:solidFill>
                    <a:srgbClr val="00279F"/>
                  </a:solidFill>
                  <a:latin typeface="Times New Roman" pitchFamily="18" charset="0"/>
                </a:rPr>
                <a:t>2</a:t>
              </a:r>
              <a:endParaRPr lang="en-US" sz="2000" b="1">
                <a:solidFill>
                  <a:srgbClr val="00279F"/>
                </a:solidFill>
                <a:latin typeface="Times New Roman" pitchFamily="18" charset="0"/>
              </a:endParaRPr>
            </a:p>
            <a:p>
              <a:pPr algn="ctr" eaLnBrk="0" hangingPunct="0"/>
              <a:r>
                <a:rPr lang="en-US" sz="2000" b="1">
                  <a:solidFill>
                    <a:srgbClr val="00279F"/>
                  </a:solidFill>
                  <a:latin typeface="Times New Roman" pitchFamily="18" charset="0"/>
                </a:rPr>
                <a:t>Ne</a:t>
              </a:r>
            </a:p>
            <a:p>
              <a:pPr algn="ctr" eaLnBrk="0" hangingPunct="0"/>
              <a:r>
                <a:rPr lang="en-US" sz="2000" b="1">
                  <a:solidFill>
                    <a:srgbClr val="00279F"/>
                  </a:solidFill>
                  <a:latin typeface="Times New Roman" pitchFamily="18" charset="0"/>
                </a:rPr>
                <a:t>He</a:t>
              </a:r>
            </a:p>
            <a:p>
              <a:pPr algn="ctr" eaLnBrk="0" hangingPunct="0"/>
              <a:r>
                <a:rPr lang="en-US" sz="2000" b="1">
                  <a:solidFill>
                    <a:srgbClr val="00279F"/>
                  </a:solidFill>
                  <a:latin typeface="Times New Roman" pitchFamily="18" charset="0"/>
                </a:rPr>
                <a:t>Kr</a:t>
              </a:r>
            </a:p>
            <a:p>
              <a:pPr algn="ctr" eaLnBrk="0" hangingPunct="0"/>
              <a:r>
                <a:rPr lang="en-US" sz="2000" b="1">
                  <a:solidFill>
                    <a:srgbClr val="00279F"/>
                  </a:solidFill>
                  <a:latin typeface="Times New Roman" pitchFamily="18" charset="0"/>
                </a:rPr>
                <a:t>H</a:t>
              </a:r>
              <a:r>
                <a:rPr lang="en-US" sz="2000" b="1" baseline="-25000">
                  <a:solidFill>
                    <a:srgbClr val="00279F"/>
                  </a:solidFill>
                  <a:latin typeface="Times New Roman" pitchFamily="18" charset="0"/>
                </a:rPr>
                <a:t>2</a:t>
              </a:r>
            </a:p>
            <a:p>
              <a:pPr algn="ctr" eaLnBrk="0" hangingPunct="0"/>
              <a:r>
                <a:rPr lang="en-US" sz="2000" b="1">
                  <a:solidFill>
                    <a:srgbClr val="00279F"/>
                  </a:solidFill>
                  <a:latin typeface="Times New Roman" pitchFamily="18" charset="0"/>
                </a:rPr>
                <a:t>X</a:t>
              </a:r>
            </a:p>
            <a:p>
              <a:pPr algn="ctr" eaLnBrk="0" hangingPunct="0"/>
              <a:r>
                <a:rPr lang="en-US" sz="2000" b="1">
                  <a:solidFill>
                    <a:srgbClr val="00279F"/>
                  </a:solidFill>
                  <a:latin typeface="Times New Roman" pitchFamily="18" charset="0"/>
                </a:rPr>
                <a:t>H</a:t>
              </a:r>
              <a:r>
                <a:rPr lang="en-US" sz="2000" b="1" baseline="-25000">
                  <a:solidFill>
                    <a:srgbClr val="00279F"/>
                  </a:solidFill>
                  <a:latin typeface="Times New Roman" pitchFamily="18" charset="0"/>
                </a:rPr>
                <a:t>2</a:t>
              </a:r>
              <a:r>
                <a:rPr lang="en-US" sz="2000" b="1">
                  <a:solidFill>
                    <a:srgbClr val="00279F"/>
                  </a:solidFill>
                  <a:latin typeface="Times New Roman" pitchFamily="18" charset="0"/>
                </a:rPr>
                <a:t>O</a:t>
              </a:r>
            </a:p>
          </p:txBody>
        </p:sp>
        <p:sp>
          <p:nvSpPr>
            <p:cNvPr id="39949" name="Rectangle 13"/>
            <p:cNvSpPr>
              <a:spLocks noChangeArrowheads="1"/>
            </p:cNvSpPr>
            <p:nvPr/>
          </p:nvSpPr>
          <p:spPr bwMode="auto">
            <a:xfrm>
              <a:off x="2549" y="1816"/>
              <a:ext cx="796" cy="1978"/>
            </a:xfrm>
            <a:prstGeom prst="rect">
              <a:avLst/>
            </a:prstGeom>
            <a:noFill/>
            <a:ln w="12700">
              <a:noFill/>
              <a:miter lim="800000"/>
              <a:headEnd/>
              <a:tailEnd/>
            </a:ln>
            <a:effectLst/>
          </p:spPr>
          <p:txBody>
            <a:bodyPr wrap="none" lIns="90488" tIns="44450" rIns="90488" bIns="44450">
              <a:spAutoFit/>
            </a:bodyPr>
            <a:lstStyle/>
            <a:p>
              <a:pPr algn="ctr" eaLnBrk="0" hangingPunct="0"/>
              <a:r>
                <a:rPr lang="en-US" sz="2000" b="1">
                  <a:solidFill>
                    <a:srgbClr val="00279F"/>
                  </a:solidFill>
                  <a:latin typeface="Times New Roman" pitchFamily="18" charset="0"/>
                </a:rPr>
                <a:t>78</a:t>
              </a:r>
            </a:p>
            <a:p>
              <a:pPr algn="ctr" eaLnBrk="0" hangingPunct="0"/>
              <a:r>
                <a:rPr lang="en-US" sz="2000" b="1">
                  <a:solidFill>
                    <a:srgbClr val="00279F"/>
                  </a:solidFill>
                  <a:latin typeface="Times New Roman" pitchFamily="18" charset="0"/>
                </a:rPr>
                <a:t>21</a:t>
              </a:r>
            </a:p>
            <a:p>
              <a:pPr algn="ctr" eaLnBrk="0" hangingPunct="0"/>
              <a:r>
                <a:rPr lang="en-US" sz="2000" b="1">
                  <a:solidFill>
                    <a:srgbClr val="00279F"/>
                  </a:solidFill>
                  <a:latin typeface="Times New Roman" pitchFamily="18" charset="0"/>
                </a:rPr>
                <a:t>0.93</a:t>
              </a:r>
            </a:p>
            <a:p>
              <a:pPr algn="ctr" eaLnBrk="0" hangingPunct="0"/>
              <a:r>
                <a:rPr lang="en-US" sz="2000" b="1">
                  <a:solidFill>
                    <a:srgbClr val="00279F"/>
                  </a:solidFill>
                  <a:latin typeface="Times New Roman" pitchFamily="18" charset="0"/>
                </a:rPr>
                <a:t>0.03</a:t>
              </a:r>
            </a:p>
            <a:p>
              <a:pPr algn="ctr" eaLnBrk="0" hangingPunct="0"/>
              <a:r>
                <a:rPr lang="en-US" sz="2000" b="1">
                  <a:solidFill>
                    <a:srgbClr val="00279F"/>
                  </a:solidFill>
                  <a:latin typeface="Times New Roman" pitchFamily="18" charset="0"/>
                </a:rPr>
                <a:t>0.0018</a:t>
              </a:r>
            </a:p>
            <a:p>
              <a:pPr algn="ctr" eaLnBrk="0" hangingPunct="0"/>
              <a:r>
                <a:rPr lang="en-US" sz="2000" b="1">
                  <a:solidFill>
                    <a:srgbClr val="00279F"/>
                  </a:solidFill>
                  <a:latin typeface="Times New Roman" pitchFamily="18" charset="0"/>
                </a:rPr>
                <a:t>0.0005</a:t>
              </a:r>
            </a:p>
            <a:p>
              <a:pPr algn="ctr" eaLnBrk="0" hangingPunct="0"/>
              <a:r>
                <a:rPr lang="en-US" sz="2000" b="1">
                  <a:solidFill>
                    <a:srgbClr val="00279F"/>
                  </a:solidFill>
                  <a:latin typeface="Times New Roman" pitchFamily="18" charset="0"/>
                </a:rPr>
                <a:t>0.0001</a:t>
              </a:r>
            </a:p>
            <a:p>
              <a:pPr algn="ctr" eaLnBrk="0" hangingPunct="0"/>
              <a:r>
                <a:rPr lang="en-US" sz="2000" b="1">
                  <a:solidFill>
                    <a:srgbClr val="00279F"/>
                  </a:solidFill>
                  <a:latin typeface="Times New Roman" pitchFamily="18" charset="0"/>
                </a:rPr>
                <a:t>0.00005</a:t>
              </a:r>
            </a:p>
            <a:p>
              <a:pPr algn="ctr" eaLnBrk="0" hangingPunct="0"/>
              <a:r>
                <a:rPr lang="en-US" sz="2000" b="1">
                  <a:solidFill>
                    <a:srgbClr val="00279F"/>
                  </a:solidFill>
                  <a:latin typeface="Times New Roman" pitchFamily="18" charset="0"/>
                </a:rPr>
                <a:t>0.0000087</a:t>
              </a:r>
            </a:p>
            <a:p>
              <a:pPr algn="ctr" eaLnBrk="0" hangingPunct="0"/>
              <a:r>
                <a:rPr lang="en-US" sz="2000" b="1">
                  <a:solidFill>
                    <a:srgbClr val="00279F"/>
                  </a:solidFill>
                  <a:latin typeface="Times New Roman" pitchFamily="18" charset="0"/>
                </a:rPr>
                <a:t>Variable</a:t>
              </a:r>
            </a:p>
          </p:txBody>
        </p:sp>
        <p:sp>
          <p:nvSpPr>
            <p:cNvPr id="39950" name="Rectangle 14"/>
            <p:cNvSpPr>
              <a:spLocks noChangeArrowheads="1"/>
            </p:cNvSpPr>
            <p:nvPr/>
          </p:nvSpPr>
          <p:spPr bwMode="auto">
            <a:xfrm>
              <a:off x="3572" y="1816"/>
              <a:ext cx="723" cy="1978"/>
            </a:xfrm>
            <a:prstGeom prst="rect">
              <a:avLst/>
            </a:prstGeom>
            <a:noFill/>
            <a:ln w="12700">
              <a:noFill/>
              <a:miter lim="800000"/>
              <a:headEnd/>
              <a:tailEnd/>
            </a:ln>
            <a:effectLst/>
          </p:spPr>
          <p:txBody>
            <a:bodyPr wrap="none" lIns="90488" tIns="44450" rIns="90488" bIns="44450">
              <a:spAutoFit/>
            </a:bodyPr>
            <a:lstStyle/>
            <a:p>
              <a:pPr algn="ctr" eaLnBrk="0" hangingPunct="0"/>
              <a:r>
                <a:rPr lang="en-US" sz="2000" b="1">
                  <a:solidFill>
                    <a:srgbClr val="00279F"/>
                  </a:solidFill>
                  <a:latin typeface="Times New Roman" pitchFamily="18" charset="0"/>
                </a:rPr>
                <a:t>593</a:t>
              </a:r>
            </a:p>
            <a:p>
              <a:pPr algn="ctr" eaLnBrk="0" hangingPunct="0"/>
              <a:r>
                <a:rPr lang="en-US" sz="2000" b="1">
                  <a:solidFill>
                    <a:srgbClr val="00279F"/>
                  </a:solidFill>
                  <a:latin typeface="Times New Roman" pitchFamily="18" charset="0"/>
                </a:rPr>
                <a:t>158</a:t>
              </a:r>
            </a:p>
            <a:p>
              <a:pPr algn="ctr" eaLnBrk="0" hangingPunct="0"/>
              <a:r>
                <a:rPr lang="en-US" sz="2000" b="1">
                  <a:solidFill>
                    <a:srgbClr val="00279F"/>
                  </a:solidFill>
                  <a:latin typeface="Times New Roman" pitchFamily="18" charset="0"/>
                </a:rPr>
                <a:t>7.1</a:t>
              </a:r>
            </a:p>
            <a:p>
              <a:pPr algn="ctr" eaLnBrk="0" hangingPunct="0"/>
              <a:r>
                <a:rPr lang="en-US" sz="2000" b="1">
                  <a:solidFill>
                    <a:srgbClr val="00279F"/>
                  </a:solidFill>
                  <a:latin typeface="Times New Roman" pitchFamily="18" charset="0"/>
                </a:rPr>
                <a:t>0.25</a:t>
              </a:r>
            </a:p>
            <a:p>
              <a:pPr algn="ctr" eaLnBrk="0" hangingPunct="0"/>
              <a:r>
                <a:rPr lang="en-US" sz="2000" b="1">
                  <a:solidFill>
                    <a:srgbClr val="00279F"/>
                  </a:solidFill>
                  <a:latin typeface="Times New Roman" pitchFamily="18" charset="0"/>
                </a:rPr>
                <a:t>1.4 x 10</a:t>
              </a:r>
              <a:r>
                <a:rPr lang="en-US" sz="2000" b="1" baseline="30000">
                  <a:solidFill>
                    <a:srgbClr val="00279F"/>
                  </a:solidFill>
                  <a:latin typeface="Times New Roman" pitchFamily="18" charset="0"/>
                </a:rPr>
                <a:t>-2</a:t>
              </a:r>
              <a:endParaRPr lang="en-US" sz="2000" b="1">
                <a:solidFill>
                  <a:srgbClr val="00279F"/>
                </a:solidFill>
                <a:latin typeface="Times New Roman" pitchFamily="18" charset="0"/>
              </a:endParaRPr>
            </a:p>
            <a:p>
              <a:pPr algn="ctr" eaLnBrk="0" hangingPunct="0"/>
              <a:r>
                <a:rPr lang="en-US" sz="2000" b="1">
                  <a:solidFill>
                    <a:srgbClr val="00279F"/>
                  </a:solidFill>
                  <a:latin typeface="Times New Roman" pitchFamily="18" charset="0"/>
                </a:rPr>
                <a:t>4.0 x 10</a:t>
              </a:r>
              <a:r>
                <a:rPr lang="en-US" sz="2000" b="1" baseline="30000">
                  <a:solidFill>
                    <a:srgbClr val="00279F"/>
                  </a:solidFill>
                  <a:latin typeface="Times New Roman" pitchFamily="18" charset="0"/>
                </a:rPr>
                <a:t>-3</a:t>
              </a:r>
            </a:p>
            <a:p>
              <a:pPr algn="ctr" eaLnBrk="0" hangingPunct="0"/>
              <a:r>
                <a:rPr lang="en-US" sz="2000" b="1">
                  <a:solidFill>
                    <a:srgbClr val="00279F"/>
                  </a:solidFill>
                  <a:latin typeface="Times New Roman" pitchFamily="18" charset="0"/>
                </a:rPr>
                <a:t>8.7 x 10</a:t>
              </a:r>
              <a:r>
                <a:rPr lang="en-US" sz="2000" b="1" baseline="30000">
                  <a:solidFill>
                    <a:srgbClr val="00279F"/>
                  </a:solidFill>
                  <a:latin typeface="Times New Roman" pitchFamily="18" charset="0"/>
                </a:rPr>
                <a:t>-4</a:t>
              </a:r>
            </a:p>
            <a:p>
              <a:pPr algn="ctr" eaLnBrk="0" hangingPunct="0"/>
              <a:r>
                <a:rPr lang="en-US" sz="2000" b="1">
                  <a:solidFill>
                    <a:srgbClr val="00279F"/>
                  </a:solidFill>
                  <a:latin typeface="Times New Roman" pitchFamily="18" charset="0"/>
                </a:rPr>
                <a:t>4.0 x 10</a:t>
              </a:r>
              <a:r>
                <a:rPr lang="en-US" sz="2000" b="1" baseline="30000">
                  <a:solidFill>
                    <a:srgbClr val="00279F"/>
                  </a:solidFill>
                  <a:latin typeface="Times New Roman" pitchFamily="18" charset="0"/>
                </a:rPr>
                <a:t>-4</a:t>
              </a:r>
            </a:p>
            <a:p>
              <a:pPr algn="ctr" eaLnBrk="0" hangingPunct="0"/>
              <a:r>
                <a:rPr lang="en-US" sz="2000" b="1">
                  <a:solidFill>
                    <a:srgbClr val="00279F"/>
                  </a:solidFill>
                  <a:latin typeface="Times New Roman" pitchFamily="18" charset="0"/>
                </a:rPr>
                <a:t>6.6 x 10</a:t>
              </a:r>
              <a:r>
                <a:rPr lang="en-US" sz="2000" b="1" baseline="30000">
                  <a:solidFill>
                    <a:srgbClr val="00279F"/>
                  </a:solidFill>
                  <a:latin typeface="Times New Roman" pitchFamily="18" charset="0"/>
                </a:rPr>
                <a:t>-5</a:t>
              </a:r>
            </a:p>
            <a:p>
              <a:pPr algn="ctr" eaLnBrk="0" hangingPunct="0"/>
              <a:r>
                <a:rPr lang="en-US" sz="2000" b="1">
                  <a:solidFill>
                    <a:srgbClr val="00279F"/>
                  </a:solidFill>
                  <a:latin typeface="Times New Roman" pitchFamily="18" charset="0"/>
                </a:rPr>
                <a:t>5 to 50</a:t>
              </a:r>
            </a:p>
          </p:txBody>
        </p:sp>
        <p:sp>
          <p:nvSpPr>
            <p:cNvPr id="39951" name="Rectangle 15"/>
            <p:cNvSpPr>
              <a:spLocks noChangeArrowheads="1"/>
            </p:cNvSpPr>
            <p:nvPr/>
          </p:nvSpPr>
          <p:spPr bwMode="auto">
            <a:xfrm>
              <a:off x="4405" y="1816"/>
              <a:ext cx="929" cy="1978"/>
            </a:xfrm>
            <a:prstGeom prst="rect">
              <a:avLst/>
            </a:prstGeom>
            <a:noFill/>
            <a:ln w="12700">
              <a:noFill/>
              <a:miter lim="800000"/>
              <a:headEnd/>
              <a:tailEnd/>
            </a:ln>
            <a:effectLst/>
          </p:spPr>
          <p:txBody>
            <a:bodyPr wrap="none" lIns="90488" tIns="44450" rIns="90488" bIns="44450">
              <a:spAutoFit/>
            </a:bodyPr>
            <a:lstStyle/>
            <a:p>
              <a:pPr algn="ctr" eaLnBrk="0" hangingPunct="0"/>
              <a:r>
                <a:rPr lang="en-US" sz="2000" b="1">
                  <a:solidFill>
                    <a:srgbClr val="00279F"/>
                  </a:solidFill>
                  <a:latin typeface="Times New Roman" pitchFamily="18" charset="0"/>
                </a:rPr>
                <a:t>79,000</a:t>
              </a:r>
            </a:p>
            <a:p>
              <a:pPr algn="ctr" eaLnBrk="0" hangingPunct="0"/>
              <a:r>
                <a:rPr lang="en-US" sz="2000" b="1">
                  <a:solidFill>
                    <a:srgbClr val="00279F"/>
                  </a:solidFill>
                  <a:latin typeface="Times New Roman" pitchFamily="18" charset="0"/>
                </a:rPr>
                <a:t>21,000</a:t>
              </a:r>
            </a:p>
            <a:p>
              <a:pPr algn="ctr" eaLnBrk="0" hangingPunct="0"/>
              <a:r>
                <a:rPr lang="en-US" sz="2000" b="1">
                  <a:solidFill>
                    <a:srgbClr val="00279F"/>
                  </a:solidFill>
                  <a:latin typeface="Times New Roman" pitchFamily="18" charset="0"/>
                </a:rPr>
                <a:t>940</a:t>
              </a:r>
            </a:p>
            <a:p>
              <a:pPr algn="ctr" eaLnBrk="0" hangingPunct="0"/>
              <a:r>
                <a:rPr lang="en-US" sz="2000" b="1">
                  <a:solidFill>
                    <a:srgbClr val="00279F"/>
                  </a:solidFill>
                  <a:latin typeface="Times New Roman" pitchFamily="18" charset="0"/>
                </a:rPr>
                <a:t>33</a:t>
              </a:r>
            </a:p>
            <a:p>
              <a:pPr algn="ctr" eaLnBrk="0" hangingPunct="0"/>
              <a:r>
                <a:rPr lang="en-US" sz="2000" b="1">
                  <a:solidFill>
                    <a:srgbClr val="00279F"/>
                  </a:solidFill>
                  <a:latin typeface="Times New Roman" pitchFamily="18" charset="0"/>
                </a:rPr>
                <a:t>1.8</a:t>
              </a:r>
            </a:p>
            <a:p>
              <a:pPr algn="ctr" eaLnBrk="0" hangingPunct="0"/>
              <a:r>
                <a:rPr lang="en-US" sz="2000" b="1">
                  <a:solidFill>
                    <a:srgbClr val="00279F"/>
                  </a:solidFill>
                  <a:latin typeface="Times New Roman" pitchFamily="18" charset="0"/>
                </a:rPr>
                <a:t>5.3 x 10</a:t>
              </a:r>
              <a:r>
                <a:rPr lang="en-US" sz="2000" b="1" baseline="30000">
                  <a:solidFill>
                    <a:srgbClr val="00279F"/>
                  </a:solidFill>
                  <a:latin typeface="Times New Roman" pitchFamily="18" charset="0"/>
                </a:rPr>
                <a:t>-1</a:t>
              </a:r>
            </a:p>
            <a:p>
              <a:pPr algn="ctr" eaLnBrk="0" hangingPunct="0"/>
              <a:r>
                <a:rPr lang="en-US" sz="2000" b="1">
                  <a:solidFill>
                    <a:srgbClr val="00279F"/>
                  </a:solidFill>
                  <a:latin typeface="Times New Roman" pitchFamily="18" charset="0"/>
                </a:rPr>
                <a:t>1.1 x 10</a:t>
              </a:r>
              <a:r>
                <a:rPr lang="en-US" sz="2000" b="1" baseline="30000">
                  <a:solidFill>
                    <a:srgbClr val="00279F"/>
                  </a:solidFill>
                  <a:latin typeface="Times New Roman" pitchFamily="18" charset="0"/>
                </a:rPr>
                <a:t>-1</a:t>
              </a:r>
            </a:p>
            <a:p>
              <a:pPr algn="ctr" eaLnBrk="0" hangingPunct="0"/>
              <a:r>
                <a:rPr lang="en-US" sz="2000" b="1">
                  <a:solidFill>
                    <a:srgbClr val="00279F"/>
                  </a:solidFill>
                  <a:latin typeface="Times New Roman" pitchFamily="18" charset="0"/>
                </a:rPr>
                <a:t>5.1 x 10</a:t>
              </a:r>
              <a:r>
                <a:rPr lang="en-US" sz="2000" b="1" baseline="30000">
                  <a:solidFill>
                    <a:srgbClr val="00279F"/>
                  </a:solidFill>
                  <a:latin typeface="Times New Roman" pitchFamily="18" charset="0"/>
                </a:rPr>
                <a:t>-2</a:t>
              </a:r>
            </a:p>
            <a:p>
              <a:pPr algn="ctr" eaLnBrk="0" hangingPunct="0"/>
              <a:r>
                <a:rPr lang="en-US" sz="2000" b="1">
                  <a:solidFill>
                    <a:srgbClr val="00279F"/>
                  </a:solidFill>
                  <a:latin typeface="Times New Roman" pitchFamily="18" charset="0"/>
                </a:rPr>
                <a:t>8.7 x 10</a:t>
              </a:r>
              <a:r>
                <a:rPr lang="en-US" sz="2000" b="1" baseline="30000">
                  <a:solidFill>
                    <a:srgbClr val="00279F"/>
                  </a:solidFill>
                  <a:latin typeface="Times New Roman" pitchFamily="18" charset="0"/>
                </a:rPr>
                <a:t>-3</a:t>
              </a:r>
            </a:p>
            <a:p>
              <a:pPr algn="ctr" eaLnBrk="0" hangingPunct="0"/>
              <a:r>
                <a:rPr lang="en-US" sz="2000" b="1">
                  <a:solidFill>
                    <a:srgbClr val="00279F"/>
                  </a:solidFill>
                  <a:latin typeface="Times New Roman" pitchFamily="18" charset="0"/>
                </a:rPr>
                <a:t>665  to 6650</a:t>
              </a:r>
            </a:p>
          </p:txBody>
        </p:sp>
        <p:sp>
          <p:nvSpPr>
            <p:cNvPr id="39952" name="Line 16"/>
            <p:cNvSpPr>
              <a:spLocks noChangeShapeType="1"/>
            </p:cNvSpPr>
            <p:nvPr/>
          </p:nvSpPr>
          <p:spPr bwMode="auto">
            <a:xfrm>
              <a:off x="477" y="1779"/>
              <a:ext cx="4689" cy="0"/>
            </a:xfrm>
            <a:prstGeom prst="line">
              <a:avLst/>
            </a:prstGeom>
            <a:noFill/>
            <a:ln w="25400">
              <a:solidFill>
                <a:srgbClr val="00279F"/>
              </a:solidFill>
              <a:round/>
              <a:headEnd/>
              <a:tailEnd/>
            </a:ln>
            <a:effectLst/>
          </p:spPr>
          <p:txBody>
            <a:bodyPr/>
            <a:lstStyle/>
            <a:p>
              <a:endParaRPr lang="en-US"/>
            </a:p>
          </p:txBody>
        </p:sp>
        <p:sp>
          <p:nvSpPr>
            <p:cNvPr id="39953" name="Line 17"/>
            <p:cNvSpPr>
              <a:spLocks noChangeShapeType="1"/>
            </p:cNvSpPr>
            <p:nvPr/>
          </p:nvSpPr>
          <p:spPr bwMode="auto">
            <a:xfrm>
              <a:off x="483" y="1425"/>
              <a:ext cx="4689" cy="0"/>
            </a:xfrm>
            <a:prstGeom prst="line">
              <a:avLst/>
            </a:prstGeom>
            <a:noFill/>
            <a:ln w="25400">
              <a:solidFill>
                <a:srgbClr val="00279F"/>
              </a:solidFill>
              <a:round/>
              <a:headEnd/>
              <a:tailEnd/>
            </a:ln>
            <a:effectLst/>
          </p:spPr>
          <p:txBody>
            <a:bodyPr/>
            <a:lstStyle/>
            <a:p>
              <a:endParaRPr lang="en-US"/>
            </a:p>
          </p:txBody>
        </p:sp>
      </p:grpSp>
      <p:sp>
        <p:nvSpPr>
          <p:cNvPr id="39954" name="Rectangle 18"/>
          <p:cNvSpPr>
            <a:spLocks noChangeArrowheads="1"/>
          </p:cNvSpPr>
          <p:nvPr/>
        </p:nvSpPr>
        <p:spPr bwMode="auto">
          <a:xfrm>
            <a:off x="3724275" y="6481763"/>
            <a:ext cx="1697038" cy="336550"/>
          </a:xfrm>
          <a:prstGeom prst="rect">
            <a:avLst/>
          </a:prstGeom>
          <a:noFill/>
          <a:ln w="12700">
            <a:noFill/>
            <a:miter lim="800000"/>
            <a:headEnd/>
            <a:tailEnd/>
          </a:ln>
          <a:effectLst/>
        </p:spPr>
        <p:txBody>
          <a:bodyPr wrap="none" lIns="90488" tIns="44450" rIns="90488" bIns="44450">
            <a:spAutoFit/>
          </a:bodyPr>
          <a:lstStyle/>
          <a:p>
            <a:pPr eaLnBrk="0" hangingPunct="0"/>
            <a:r>
              <a:rPr lang="en-US" sz="1600" b="1">
                <a:solidFill>
                  <a:srgbClr val="00279F"/>
                </a:solidFill>
                <a:latin typeface="Times New Roman" pitchFamily="18" charset="0"/>
              </a:rPr>
              <a:t>(Page 13 manual)</a:t>
            </a: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1243013" y="704850"/>
            <a:ext cx="6657975" cy="951543"/>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2800" b="1" dirty="0"/>
              <a:t>VAPOR PRESSURE OF WATER AT VARIOUS TEMPERATURES</a:t>
            </a:r>
          </a:p>
        </p:txBody>
      </p:sp>
      <p:grpSp>
        <p:nvGrpSpPr>
          <p:cNvPr id="2" name="Group 3"/>
          <p:cNvGrpSpPr>
            <a:grpSpLocks/>
          </p:cNvGrpSpPr>
          <p:nvPr/>
        </p:nvGrpSpPr>
        <p:grpSpPr bwMode="auto">
          <a:xfrm>
            <a:off x="1195388" y="2193925"/>
            <a:ext cx="6772275" cy="3762375"/>
            <a:chOff x="753" y="1382"/>
            <a:chExt cx="4266" cy="2370"/>
          </a:xfrm>
        </p:grpSpPr>
        <p:sp>
          <p:nvSpPr>
            <p:cNvPr id="44036" name="Rectangle 4"/>
            <p:cNvSpPr>
              <a:spLocks noChangeArrowheads="1"/>
            </p:cNvSpPr>
            <p:nvPr/>
          </p:nvSpPr>
          <p:spPr bwMode="auto">
            <a:xfrm>
              <a:off x="753" y="1394"/>
              <a:ext cx="1074" cy="2358"/>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2400" b="1">
                  <a:solidFill>
                    <a:srgbClr val="00279F"/>
                  </a:solidFill>
                  <a:latin typeface="Times New Roman" pitchFamily="18" charset="0"/>
                </a:rPr>
                <a:t>T (</a:t>
              </a:r>
              <a:r>
                <a:rPr lang="en-US" sz="2400" b="1" baseline="30000">
                  <a:solidFill>
                    <a:srgbClr val="00279F"/>
                  </a:solidFill>
                  <a:latin typeface="Times New Roman" pitchFamily="18" charset="0"/>
                </a:rPr>
                <a:t>O </a:t>
              </a:r>
              <a:r>
                <a:rPr lang="en-US" sz="2400" b="1">
                  <a:solidFill>
                    <a:srgbClr val="00279F"/>
                  </a:solidFill>
                  <a:latin typeface="Times New Roman" pitchFamily="18" charset="0"/>
                </a:rPr>
                <a:t>C)</a:t>
              </a:r>
            </a:p>
            <a:p>
              <a:pPr algn="ctr" eaLnBrk="0" hangingPunct="0">
                <a:spcBef>
                  <a:spcPct val="50000"/>
                </a:spcBef>
              </a:pPr>
              <a:r>
                <a:rPr lang="en-US" sz="2400" b="1">
                  <a:solidFill>
                    <a:srgbClr val="00279F"/>
                  </a:solidFill>
                  <a:latin typeface="Times New Roman" pitchFamily="18" charset="0"/>
                </a:rPr>
                <a:t>100</a:t>
              </a:r>
            </a:p>
            <a:p>
              <a:pPr algn="ctr" eaLnBrk="0" hangingPunct="0">
                <a:spcBef>
                  <a:spcPct val="50000"/>
                </a:spcBef>
              </a:pPr>
              <a:r>
                <a:rPr lang="en-US" sz="2400" b="1">
                  <a:solidFill>
                    <a:srgbClr val="00279F"/>
                  </a:solidFill>
                  <a:latin typeface="Times New Roman" pitchFamily="18" charset="0"/>
                </a:rPr>
                <a:t>25</a:t>
              </a:r>
            </a:p>
            <a:p>
              <a:pPr algn="ctr" eaLnBrk="0" hangingPunct="0">
                <a:spcBef>
                  <a:spcPct val="50000"/>
                </a:spcBef>
              </a:pPr>
              <a:r>
                <a:rPr lang="en-US" sz="2400" b="1">
                  <a:solidFill>
                    <a:srgbClr val="00279F"/>
                  </a:solidFill>
                  <a:latin typeface="Times New Roman" pitchFamily="18" charset="0"/>
                </a:rPr>
                <a:t>0</a:t>
              </a:r>
            </a:p>
            <a:p>
              <a:pPr algn="ctr" eaLnBrk="0" hangingPunct="0">
                <a:spcBef>
                  <a:spcPct val="50000"/>
                </a:spcBef>
              </a:pPr>
              <a:r>
                <a:rPr lang="en-US" sz="2400" b="1">
                  <a:solidFill>
                    <a:srgbClr val="00279F"/>
                  </a:solidFill>
                  <a:latin typeface="Times New Roman" pitchFamily="18" charset="0"/>
                </a:rPr>
                <a:t>-40</a:t>
              </a:r>
            </a:p>
            <a:p>
              <a:pPr algn="ctr" eaLnBrk="0" hangingPunct="0">
                <a:spcBef>
                  <a:spcPct val="50000"/>
                </a:spcBef>
              </a:pPr>
              <a:r>
                <a:rPr lang="en-US" sz="2400" b="1">
                  <a:solidFill>
                    <a:srgbClr val="00279F"/>
                  </a:solidFill>
                  <a:latin typeface="Times New Roman" pitchFamily="18" charset="0"/>
                </a:rPr>
                <a:t>-78.5</a:t>
              </a:r>
            </a:p>
            <a:p>
              <a:pPr algn="ctr" eaLnBrk="0" hangingPunct="0">
                <a:spcBef>
                  <a:spcPct val="50000"/>
                </a:spcBef>
              </a:pPr>
              <a:r>
                <a:rPr lang="en-US" sz="2400" b="1">
                  <a:solidFill>
                    <a:srgbClr val="00279F"/>
                  </a:solidFill>
                  <a:latin typeface="Times New Roman" pitchFamily="18" charset="0"/>
                </a:rPr>
                <a:t>-196</a:t>
              </a:r>
            </a:p>
          </p:txBody>
        </p:sp>
        <p:sp>
          <p:nvSpPr>
            <p:cNvPr id="44037" name="Rectangle 5"/>
            <p:cNvSpPr>
              <a:spLocks noChangeArrowheads="1"/>
            </p:cNvSpPr>
            <p:nvPr/>
          </p:nvSpPr>
          <p:spPr bwMode="auto">
            <a:xfrm>
              <a:off x="3453" y="1382"/>
              <a:ext cx="1566" cy="2358"/>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2400" b="1">
                  <a:solidFill>
                    <a:srgbClr val="00279F"/>
                  </a:solidFill>
                  <a:latin typeface="Times New Roman" pitchFamily="18" charset="0"/>
                </a:rPr>
                <a:t>P (mbar)</a:t>
              </a:r>
            </a:p>
            <a:p>
              <a:pPr algn="ctr" eaLnBrk="0" hangingPunct="0">
                <a:spcBef>
                  <a:spcPct val="50000"/>
                </a:spcBef>
              </a:pPr>
              <a:r>
                <a:rPr lang="en-US" sz="2400" b="1">
                  <a:solidFill>
                    <a:srgbClr val="00279F"/>
                  </a:solidFill>
                  <a:latin typeface="Times New Roman" pitchFamily="18" charset="0"/>
                </a:rPr>
                <a:t>1013</a:t>
              </a:r>
            </a:p>
            <a:p>
              <a:pPr algn="ctr" eaLnBrk="0" hangingPunct="0">
                <a:spcBef>
                  <a:spcPct val="50000"/>
                </a:spcBef>
              </a:pPr>
              <a:r>
                <a:rPr lang="en-US" sz="2400" b="1">
                  <a:solidFill>
                    <a:srgbClr val="00279F"/>
                  </a:solidFill>
                  <a:latin typeface="Times New Roman" pitchFamily="18" charset="0"/>
                </a:rPr>
                <a:t>32</a:t>
              </a:r>
            </a:p>
            <a:p>
              <a:pPr algn="ctr" eaLnBrk="0" hangingPunct="0">
                <a:spcBef>
                  <a:spcPct val="50000"/>
                </a:spcBef>
              </a:pPr>
              <a:r>
                <a:rPr lang="en-US" sz="2400" b="1">
                  <a:solidFill>
                    <a:srgbClr val="00279F"/>
                  </a:solidFill>
                  <a:latin typeface="Times New Roman" pitchFamily="18" charset="0"/>
                </a:rPr>
                <a:t>6.4</a:t>
              </a:r>
            </a:p>
            <a:p>
              <a:pPr algn="ctr" eaLnBrk="0" hangingPunct="0">
                <a:spcBef>
                  <a:spcPct val="50000"/>
                </a:spcBef>
              </a:pPr>
              <a:r>
                <a:rPr lang="en-US" sz="2400" b="1">
                  <a:solidFill>
                    <a:srgbClr val="00279F"/>
                  </a:solidFill>
                  <a:latin typeface="Times New Roman" pitchFamily="18" charset="0"/>
                </a:rPr>
                <a:t>0.13</a:t>
              </a:r>
            </a:p>
            <a:p>
              <a:pPr algn="ctr" eaLnBrk="0" hangingPunct="0">
                <a:spcBef>
                  <a:spcPct val="50000"/>
                </a:spcBef>
              </a:pPr>
              <a:r>
                <a:rPr lang="en-US" sz="2400" b="1">
                  <a:solidFill>
                    <a:srgbClr val="00279F"/>
                  </a:solidFill>
                  <a:latin typeface="Times New Roman" pitchFamily="18" charset="0"/>
                </a:rPr>
                <a:t>6.6 x 10 </a:t>
              </a:r>
              <a:r>
                <a:rPr lang="en-US" sz="2400" b="1" baseline="30000">
                  <a:solidFill>
                    <a:srgbClr val="00279F"/>
                  </a:solidFill>
                  <a:latin typeface="Times New Roman" pitchFamily="18" charset="0"/>
                </a:rPr>
                <a:t>-4</a:t>
              </a:r>
              <a:endParaRPr lang="en-US" sz="2400" b="1">
                <a:solidFill>
                  <a:srgbClr val="00279F"/>
                </a:solidFill>
                <a:latin typeface="Times New Roman" pitchFamily="18" charset="0"/>
              </a:endParaRPr>
            </a:p>
            <a:p>
              <a:pPr algn="ctr" eaLnBrk="0" hangingPunct="0">
                <a:spcBef>
                  <a:spcPct val="50000"/>
                </a:spcBef>
              </a:pPr>
              <a:r>
                <a:rPr lang="en-US" sz="2400" b="1">
                  <a:solidFill>
                    <a:srgbClr val="00279F"/>
                  </a:solidFill>
                  <a:latin typeface="Times New Roman" pitchFamily="18" charset="0"/>
                </a:rPr>
                <a:t>10 </a:t>
              </a:r>
              <a:r>
                <a:rPr lang="en-US" sz="2400" b="1" baseline="30000">
                  <a:solidFill>
                    <a:srgbClr val="00279F"/>
                  </a:solidFill>
                  <a:latin typeface="Times New Roman" pitchFamily="18" charset="0"/>
                </a:rPr>
                <a:t>-24</a:t>
              </a:r>
            </a:p>
          </p:txBody>
        </p:sp>
        <p:sp>
          <p:nvSpPr>
            <p:cNvPr id="44038" name="Rectangle 6"/>
            <p:cNvSpPr>
              <a:spLocks noChangeArrowheads="1"/>
            </p:cNvSpPr>
            <p:nvPr/>
          </p:nvSpPr>
          <p:spPr bwMode="auto">
            <a:xfrm>
              <a:off x="1797" y="1718"/>
              <a:ext cx="2058" cy="2013"/>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2400" b="1">
                  <a:solidFill>
                    <a:srgbClr val="00279F"/>
                  </a:solidFill>
                  <a:latin typeface="Times New Roman" pitchFamily="18" charset="0"/>
                </a:rPr>
                <a:t>(BOILING)</a:t>
              </a:r>
            </a:p>
            <a:p>
              <a:pPr algn="ctr" eaLnBrk="0" hangingPunct="0">
                <a:spcBef>
                  <a:spcPct val="50000"/>
                </a:spcBef>
              </a:pPr>
              <a:endParaRPr lang="en-US" sz="2400" b="1">
                <a:solidFill>
                  <a:srgbClr val="00279F"/>
                </a:solidFill>
                <a:latin typeface="Times New Roman" pitchFamily="18" charset="0"/>
              </a:endParaRPr>
            </a:p>
            <a:p>
              <a:pPr algn="ctr" eaLnBrk="0" hangingPunct="0">
                <a:spcBef>
                  <a:spcPct val="50000"/>
                </a:spcBef>
              </a:pPr>
              <a:r>
                <a:rPr lang="en-US" sz="2400" b="1">
                  <a:solidFill>
                    <a:srgbClr val="00279F"/>
                  </a:solidFill>
                  <a:latin typeface="Times New Roman" pitchFamily="18" charset="0"/>
                </a:rPr>
                <a:t>(FREEZING)</a:t>
              </a:r>
            </a:p>
            <a:p>
              <a:pPr algn="ctr" eaLnBrk="0" hangingPunct="0">
                <a:spcBef>
                  <a:spcPct val="50000"/>
                </a:spcBef>
              </a:pPr>
              <a:endParaRPr lang="en-US" sz="2400" b="1">
                <a:solidFill>
                  <a:srgbClr val="00279F"/>
                </a:solidFill>
                <a:latin typeface="Times New Roman" pitchFamily="18" charset="0"/>
              </a:endParaRPr>
            </a:p>
            <a:p>
              <a:pPr algn="ctr" eaLnBrk="0" hangingPunct="0">
                <a:spcBef>
                  <a:spcPct val="50000"/>
                </a:spcBef>
              </a:pPr>
              <a:r>
                <a:rPr lang="en-US" sz="2400" b="1">
                  <a:solidFill>
                    <a:srgbClr val="00279F"/>
                  </a:solidFill>
                  <a:latin typeface="Times New Roman" pitchFamily="18" charset="0"/>
                </a:rPr>
                <a:t>(DRY ICE)</a:t>
              </a:r>
            </a:p>
            <a:p>
              <a:pPr algn="ctr" eaLnBrk="0" hangingPunct="0">
                <a:spcBef>
                  <a:spcPct val="50000"/>
                </a:spcBef>
              </a:pPr>
              <a:r>
                <a:rPr lang="en-US" sz="2400" b="1">
                  <a:solidFill>
                    <a:srgbClr val="00279F"/>
                  </a:solidFill>
                  <a:latin typeface="Times New Roman" pitchFamily="18" charset="0"/>
                </a:rPr>
                <a:t>(LIQUID NITROGEN)</a:t>
              </a:r>
            </a:p>
          </p:txBody>
        </p:sp>
        <p:sp>
          <p:nvSpPr>
            <p:cNvPr id="44039" name="Line 7"/>
            <p:cNvSpPr>
              <a:spLocks noChangeShapeType="1"/>
            </p:cNvSpPr>
            <p:nvPr/>
          </p:nvSpPr>
          <p:spPr bwMode="auto">
            <a:xfrm>
              <a:off x="804" y="1694"/>
              <a:ext cx="3960" cy="0"/>
            </a:xfrm>
            <a:prstGeom prst="line">
              <a:avLst/>
            </a:prstGeom>
            <a:noFill/>
            <a:ln w="76200">
              <a:solidFill>
                <a:srgbClr val="00279F"/>
              </a:solidFill>
              <a:round/>
              <a:headEnd/>
              <a:tailEnd/>
            </a:ln>
            <a:effectLst/>
          </p:spPr>
          <p:txBody>
            <a:bodyPr/>
            <a:lstStyle/>
            <a:p>
              <a:endParaRPr lang="en-US"/>
            </a:p>
          </p:txBody>
        </p:sp>
      </p:grpSp>
      <p:sp>
        <p:nvSpPr>
          <p:cNvPr id="44040" name="Rectangle 8"/>
          <p:cNvSpPr>
            <a:spLocks noChangeArrowheads="1"/>
          </p:cNvSpPr>
          <p:nvPr/>
        </p:nvSpPr>
        <p:spPr bwMode="auto">
          <a:xfrm>
            <a:off x="3724275" y="6481763"/>
            <a:ext cx="1697038" cy="336550"/>
          </a:xfrm>
          <a:prstGeom prst="rect">
            <a:avLst/>
          </a:prstGeom>
          <a:noFill/>
          <a:ln w="12700">
            <a:noFill/>
            <a:miter lim="800000"/>
            <a:headEnd/>
            <a:tailEnd/>
          </a:ln>
          <a:effectLst/>
        </p:spPr>
        <p:txBody>
          <a:bodyPr wrap="none" lIns="90488" tIns="44450" rIns="90488" bIns="44450">
            <a:spAutoFit/>
          </a:bodyPr>
          <a:lstStyle/>
          <a:p>
            <a:pPr eaLnBrk="0" hangingPunct="0"/>
            <a:r>
              <a:rPr lang="en-US" sz="1600" b="1">
                <a:solidFill>
                  <a:srgbClr val="00279F"/>
                </a:solidFill>
                <a:latin typeface="Times New Roman" pitchFamily="18" charset="0"/>
              </a:rPr>
              <a:t>(Page 14 manual)</a:t>
            </a: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81000" y="762000"/>
            <a:ext cx="8229600" cy="1143000"/>
          </a:xfrm>
          <a:noFill/>
          <a:ln/>
        </p:spPr>
        <p:txBody>
          <a:bodyPr lIns="90488" tIns="44450" rIns="90488" bIns="44450"/>
          <a:lstStyle/>
          <a:p>
            <a:r>
              <a:rPr lang="en-US" b="1" dirty="0"/>
              <a:t>PRESSURE RANGES</a:t>
            </a:r>
          </a:p>
        </p:txBody>
      </p:sp>
      <p:sp>
        <p:nvSpPr>
          <p:cNvPr id="48131" name="Rectangle 3"/>
          <p:cNvSpPr>
            <a:spLocks noChangeArrowheads="1"/>
          </p:cNvSpPr>
          <p:nvPr/>
        </p:nvSpPr>
        <p:spPr bwMode="auto">
          <a:xfrm>
            <a:off x="623888" y="2476500"/>
            <a:ext cx="3971925" cy="3140075"/>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2000" b="1" dirty="0">
                <a:solidFill>
                  <a:srgbClr val="00279F"/>
                </a:solidFill>
                <a:latin typeface="Times New Roman" pitchFamily="18" charset="0"/>
              </a:rPr>
              <a:t>RANGE</a:t>
            </a:r>
          </a:p>
          <a:p>
            <a:pPr eaLnBrk="0" hangingPunct="0">
              <a:spcBef>
                <a:spcPct val="50000"/>
              </a:spcBef>
            </a:pPr>
            <a:endParaRPr lang="en-US" sz="2000" b="1" dirty="0">
              <a:solidFill>
                <a:srgbClr val="00279F"/>
              </a:solidFill>
              <a:latin typeface="Times New Roman" pitchFamily="18" charset="0"/>
            </a:endParaRPr>
          </a:p>
          <a:p>
            <a:pPr eaLnBrk="0" hangingPunct="0">
              <a:spcBef>
                <a:spcPct val="50000"/>
              </a:spcBef>
            </a:pPr>
            <a:r>
              <a:rPr lang="en-US" sz="2000" b="1" dirty="0">
                <a:solidFill>
                  <a:srgbClr val="00279F"/>
                </a:solidFill>
                <a:latin typeface="Times New Roman" pitchFamily="18" charset="0"/>
              </a:rPr>
              <a:t>ROUGH (LOW) VACUUM</a:t>
            </a:r>
          </a:p>
          <a:p>
            <a:pPr eaLnBrk="0" hangingPunct="0">
              <a:spcBef>
                <a:spcPct val="50000"/>
              </a:spcBef>
            </a:pPr>
            <a:endParaRPr lang="en-US" sz="2000" b="1" dirty="0">
              <a:solidFill>
                <a:srgbClr val="00279F"/>
              </a:solidFill>
              <a:latin typeface="Times New Roman" pitchFamily="18" charset="0"/>
            </a:endParaRPr>
          </a:p>
          <a:p>
            <a:pPr eaLnBrk="0" hangingPunct="0">
              <a:spcBef>
                <a:spcPct val="50000"/>
              </a:spcBef>
            </a:pPr>
            <a:r>
              <a:rPr lang="en-US" sz="2000" b="1" dirty="0">
                <a:solidFill>
                  <a:srgbClr val="00279F"/>
                </a:solidFill>
                <a:latin typeface="Times New Roman" pitchFamily="18" charset="0"/>
              </a:rPr>
              <a:t>HIGH VACUUM</a:t>
            </a:r>
          </a:p>
          <a:p>
            <a:pPr eaLnBrk="0" hangingPunct="0">
              <a:spcBef>
                <a:spcPct val="50000"/>
              </a:spcBef>
            </a:pPr>
            <a:endParaRPr lang="en-US" sz="2000" b="1" dirty="0">
              <a:solidFill>
                <a:srgbClr val="00279F"/>
              </a:solidFill>
              <a:latin typeface="Times New Roman" pitchFamily="18" charset="0"/>
            </a:endParaRPr>
          </a:p>
          <a:p>
            <a:pPr eaLnBrk="0" hangingPunct="0">
              <a:spcBef>
                <a:spcPct val="50000"/>
              </a:spcBef>
            </a:pPr>
            <a:r>
              <a:rPr lang="en-US" sz="2000" b="1" dirty="0">
                <a:solidFill>
                  <a:srgbClr val="00279F"/>
                </a:solidFill>
                <a:latin typeface="Times New Roman" pitchFamily="18" charset="0"/>
              </a:rPr>
              <a:t>ULTRA HIGH VACUUM</a:t>
            </a:r>
          </a:p>
        </p:txBody>
      </p:sp>
      <p:sp>
        <p:nvSpPr>
          <p:cNvPr id="48132" name="Rectangle 4"/>
          <p:cNvSpPr>
            <a:spLocks noChangeArrowheads="1"/>
          </p:cNvSpPr>
          <p:nvPr/>
        </p:nvSpPr>
        <p:spPr bwMode="auto">
          <a:xfrm>
            <a:off x="4967288" y="2476500"/>
            <a:ext cx="3552825" cy="3140075"/>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pPr>
            <a:r>
              <a:rPr lang="en-US" sz="2000" b="1">
                <a:solidFill>
                  <a:srgbClr val="00279F"/>
                </a:solidFill>
                <a:latin typeface="Times New Roman" pitchFamily="18" charset="0"/>
              </a:rPr>
              <a:t>PRESSURE</a:t>
            </a:r>
          </a:p>
          <a:p>
            <a:pPr algn="ctr" eaLnBrk="0" hangingPunct="0">
              <a:spcBef>
                <a:spcPct val="50000"/>
              </a:spcBef>
            </a:pPr>
            <a:endParaRPr lang="en-US" sz="2000" b="1">
              <a:solidFill>
                <a:srgbClr val="00279F"/>
              </a:solidFill>
              <a:latin typeface="Times New Roman" pitchFamily="18" charset="0"/>
            </a:endParaRPr>
          </a:p>
          <a:p>
            <a:pPr eaLnBrk="0" hangingPunct="0">
              <a:spcBef>
                <a:spcPct val="50000"/>
              </a:spcBef>
            </a:pPr>
            <a:r>
              <a:rPr lang="en-US" sz="2000" b="1">
                <a:solidFill>
                  <a:srgbClr val="00279F"/>
                </a:solidFill>
                <a:latin typeface="Times New Roman" pitchFamily="18" charset="0"/>
              </a:rPr>
              <a:t>759 TO 1 x 10 </a:t>
            </a:r>
            <a:r>
              <a:rPr lang="en-US" sz="2000" b="1" baseline="30000">
                <a:solidFill>
                  <a:srgbClr val="00279F"/>
                </a:solidFill>
                <a:latin typeface="Times New Roman" pitchFamily="18" charset="0"/>
              </a:rPr>
              <a:t>-3  </a:t>
            </a:r>
            <a:r>
              <a:rPr lang="en-US" sz="2000" b="1">
                <a:solidFill>
                  <a:srgbClr val="00279F"/>
                </a:solidFill>
                <a:latin typeface="Times New Roman" pitchFamily="18" charset="0"/>
              </a:rPr>
              <a:t>(mbar)</a:t>
            </a:r>
          </a:p>
          <a:p>
            <a:pPr eaLnBrk="0" hangingPunct="0">
              <a:spcBef>
                <a:spcPct val="50000"/>
              </a:spcBef>
            </a:pPr>
            <a:endParaRPr lang="en-US" sz="2000" b="1">
              <a:solidFill>
                <a:srgbClr val="00279F"/>
              </a:solidFill>
              <a:latin typeface="Times New Roman" pitchFamily="18" charset="0"/>
            </a:endParaRPr>
          </a:p>
          <a:p>
            <a:pPr eaLnBrk="0" hangingPunct="0">
              <a:spcBef>
                <a:spcPct val="50000"/>
              </a:spcBef>
            </a:pPr>
            <a:r>
              <a:rPr lang="en-US" sz="2000" b="1">
                <a:solidFill>
                  <a:srgbClr val="00279F"/>
                </a:solidFill>
                <a:latin typeface="Times New Roman" pitchFamily="18" charset="0"/>
              </a:rPr>
              <a:t>1 x 10</a:t>
            </a:r>
            <a:r>
              <a:rPr lang="en-US" sz="2000" b="1" baseline="30000">
                <a:solidFill>
                  <a:srgbClr val="00279F"/>
                </a:solidFill>
                <a:latin typeface="Times New Roman" pitchFamily="18" charset="0"/>
              </a:rPr>
              <a:t> -3  </a:t>
            </a:r>
            <a:r>
              <a:rPr lang="en-US" sz="2000" b="1">
                <a:solidFill>
                  <a:srgbClr val="00279F"/>
                </a:solidFill>
                <a:latin typeface="Times New Roman" pitchFamily="18" charset="0"/>
              </a:rPr>
              <a:t>TO 1 x 10</a:t>
            </a:r>
            <a:r>
              <a:rPr lang="en-US" sz="2000" b="1" baseline="30000">
                <a:solidFill>
                  <a:srgbClr val="00279F"/>
                </a:solidFill>
                <a:latin typeface="Times New Roman" pitchFamily="18" charset="0"/>
              </a:rPr>
              <a:t> -8  </a:t>
            </a:r>
            <a:r>
              <a:rPr lang="en-US" sz="2000" b="1">
                <a:solidFill>
                  <a:srgbClr val="00279F"/>
                </a:solidFill>
                <a:latin typeface="Times New Roman" pitchFamily="18" charset="0"/>
              </a:rPr>
              <a:t>(mbar)</a:t>
            </a:r>
          </a:p>
          <a:p>
            <a:pPr eaLnBrk="0" hangingPunct="0">
              <a:spcBef>
                <a:spcPct val="50000"/>
              </a:spcBef>
            </a:pPr>
            <a:endParaRPr lang="en-US" sz="2000" b="1">
              <a:solidFill>
                <a:srgbClr val="00279F"/>
              </a:solidFill>
              <a:latin typeface="Times New Roman" pitchFamily="18" charset="0"/>
            </a:endParaRPr>
          </a:p>
          <a:p>
            <a:pPr eaLnBrk="0" hangingPunct="0">
              <a:spcBef>
                <a:spcPct val="50000"/>
              </a:spcBef>
            </a:pPr>
            <a:r>
              <a:rPr lang="en-US" sz="2000" b="1">
                <a:solidFill>
                  <a:srgbClr val="00279F"/>
                </a:solidFill>
                <a:latin typeface="Times New Roman" pitchFamily="18" charset="0"/>
              </a:rPr>
              <a:t>LESS THAN 1 x 10</a:t>
            </a:r>
            <a:r>
              <a:rPr lang="en-US" sz="2000" b="1" baseline="30000">
                <a:solidFill>
                  <a:srgbClr val="00279F"/>
                </a:solidFill>
                <a:latin typeface="Times New Roman" pitchFamily="18" charset="0"/>
              </a:rPr>
              <a:t> -8  </a:t>
            </a:r>
            <a:r>
              <a:rPr lang="en-US" sz="2000" b="1">
                <a:solidFill>
                  <a:srgbClr val="00279F"/>
                </a:solidFill>
                <a:latin typeface="Times New Roman" pitchFamily="18" charset="0"/>
              </a:rPr>
              <a:t>(mbar) </a:t>
            </a:r>
          </a:p>
        </p:txBody>
      </p:sp>
      <p:sp>
        <p:nvSpPr>
          <p:cNvPr id="48133" name="Line 5"/>
          <p:cNvSpPr>
            <a:spLocks noChangeShapeType="1"/>
          </p:cNvSpPr>
          <p:nvPr/>
        </p:nvSpPr>
        <p:spPr bwMode="auto">
          <a:xfrm>
            <a:off x="4572000" y="2428875"/>
            <a:ext cx="0" cy="3286125"/>
          </a:xfrm>
          <a:prstGeom prst="line">
            <a:avLst/>
          </a:prstGeom>
          <a:noFill/>
          <a:ln w="25400">
            <a:solidFill>
              <a:srgbClr val="00279F"/>
            </a:solidFill>
            <a:round/>
            <a:headEnd/>
            <a:tailEnd/>
          </a:ln>
          <a:effectLst/>
        </p:spPr>
        <p:txBody>
          <a:bodyPr/>
          <a:lstStyle/>
          <a:p>
            <a:endParaRPr lang="en-US"/>
          </a:p>
        </p:txBody>
      </p:sp>
      <p:sp>
        <p:nvSpPr>
          <p:cNvPr id="48134" name="Line 6"/>
          <p:cNvSpPr>
            <a:spLocks noChangeShapeType="1"/>
          </p:cNvSpPr>
          <p:nvPr/>
        </p:nvSpPr>
        <p:spPr bwMode="auto">
          <a:xfrm>
            <a:off x="666750" y="2952750"/>
            <a:ext cx="7658100" cy="0"/>
          </a:xfrm>
          <a:prstGeom prst="line">
            <a:avLst/>
          </a:prstGeom>
          <a:noFill/>
          <a:ln w="25400">
            <a:solidFill>
              <a:srgbClr val="00279F"/>
            </a:solidFill>
            <a:round/>
            <a:headEnd/>
            <a:tailEnd/>
          </a:ln>
          <a:effectLst/>
        </p:spPr>
        <p:txBody>
          <a:bodyPr/>
          <a:lstStyle/>
          <a:p>
            <a:endParaRPr lang="en-US"/>
          </a:p>
        </p:txBody>
      </p:sp>
      <p:sp>
        <p:nvSpPr>
          <p:cNvPr id="48135" name="Rectangle 7"/>
          <p:cNvSpPr>
            <a:spLocks noChangeArrowheads="1"/>
          </p:cNvSpPr>
          <p:nvPr/>
        </p:nvSpPr>
        <p:spPr bwMode="auto">
          <a:xfrm>
            <a:off x="3724275" y="6481763"/>
            <a:ext cx="1697038" cy="336550"/>
          </a:xfrm>
          <a:prstGeom prst="rect">
            <a:avLst/>
          </a:prstGeom>
          <a:noFill/>
          <a:ln w="12700">
            <a:noFill/>
            <a:miter lim="800000"/>
            <a:headEnd/>
            <a:tailEnd/>
          </a:ln>
          <a:effectLst/>
        </p:spPr>
        <p:txBody>
          <a:bodyPr wrap="none" lIns="90488" tIns="44450" rIns="90488" bIns="44450">
            <a:spAutoFit/>
          </a:bodyPr>
          <a:lstStyle/>
          <a:p>
            <a:pPr eaLnBrk="0" hangingPunct="0"/>
            <a:r>
              <a:rPr lang="en-US" sz="1600" b="1">
                <a:solidFill>
                  <a:srgbClr val="00279F"/>
                </a:solidFill>
                <a:latin typeface="Times New Roman" pitchFamily="18" charset="0"/>
              </a:rPr>
              <a:t>(Page 17 manual)</a:t>
            </a: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7"/>
            </a:pPr>
            <a:r>
              <a:rPr lang="en-US" dirty="0" smtClean="0">
                <a:solidFill>
                  <a:srgbClr val="002060"/>
                </a:solidFill>
              </a:rPr>
              <a:t>Quantifying Characteristics</a:t>
            </a:r>
          </a:p>
          <a:p>
            <a:pPr marL="971550" lvl="1" indent="-514350">
              <a:buFont typeface="+mj-lt"/>
              <a:buAutoNum type="arabicPeriod"/>
            </a:pPr>
            <a:r>
              <a:rPr lang="en-US" dirty="0" smtClean="0">
                <a:solidFill>
                  <a:schemeClr val="accent1">
                    <a:lumMod val="60000"/>
                    <a:lumOff val="40000"/>
                  </a:schemeClr>
                </a:solidFill>
              </a:rPr>
              <a:t>Basic electricity</a:t>
            </a:r>
          </a:p>
          <a:p>
            <a:pPr marL="971550" lvl="1" indent="-514350">
              <a:buFont typeface="+mj-lt"/>
              <a:buAutoNum type="arabicPeriod"/>
            </a:pPr>
            <a:r>
              <a:rPr lang="en-US" dirty="0" smtClean="0">
                <a:solidFill>
                  <a:schemeClr val="accent1">
                    <a:lumMod val="60000"/>
                    <a:lumOff val="40000"/>
                  </a:schemeClr>
                </a:solidFill>
              </a:rPr>
              <a:t>Heat basics</a:t>
            </a:r>
          </a:p>
          <a:p>
            <a:pPr marL="971550" lvl="1" indent="-514350">
              <a:buFont typeface="+mj-lt"/>
              <a:buAutoNum type="arabicPeriod"/>
            </a:pPr>
            <a:r>
              <a:rPr lang="en-US" dirty="0" smtClean="0">
                <a:solidFill>
                  <a:schemeClr val="accent1">
                    <a:lumMod val="60000"/>
                    <a:lumOff val="40000"/>
                  </a:schemeClr>
                </a:solidFill>
              </a:rPr>
              <a:t>Pressure basics</a:t>
            </a:r>
          </a:p>
          <a:p>
            <a:pPr marL="971550" lvl="1" indent="-514350">
              <a:buFont typeface="+mj-lt"/>
              <a:buAutoNum type="arabicPeriod"/>
            </a:pPr>
            <a:r>
              <a:rPr lang="en-US" dirty="0" smtClean="0">
                <a:solidFill>
                  <a:srgbClr val="FF0000"/>
                </a:solidFill>
              </a:rPr>
              <a:t>Lighting basics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Lighting Basics</a:t>
            </a:r>
            <a:endParaRPr lang="en-US" dirty="0"/>
          </a:p>
        </p:txBody>
      </p:sp>
      <p:sp>
        <p:nvSpPr>
          <p:cNvPr id="6147" name="Rectangle 3"/>
          <p:cNvSpPr>
            <a:spLocks noGrp="1" noChangeArrowheads="1"/>
          </p:cNvSpPr>
          <p:nvPr>
            <p:ph idx="1"/>
          </p:nvPr>
        </p:nvSpPr>
        <p:spPr/>
        <p:txBody>
          <a:bodyPr/>
          <a:lstStyle/>
          <a:p>
            <a:r>
              <a:rPr lang="en-US" dirty="0"/>
              <a:t>Luminous source – an object that produces and emits light.</a:t>
            </a:r>
          </a:p>
          <a:p>
            <a:pPr>
              <a:buFontTx/>
              <a:buNone/>
            </a:pPr>
            <a:endParaRPr lang="en-US" dirty="0"/>
          </a:p>
          <a:p>
            <a:pPr>
              <a:buFontTx/>
              <a:buNone/>
            </a:pPr>
            <a:endParaRPr lang="en-US" dirty="0"/>
          </a:p>
          <a:p>
            <a:r>
              <a:rPr lang="en-US" dirty="0"/>
              <a:t>Illuminated source – an object that reflects light.</a:t>
            </a:r>
          </a:p>
        </p:txBody>
      </p:sp>
      <p:pic>
        <p:nvPicPr>
          <p:cNvPr id="6149" name="Picture 5" descr="sun5"/>
          <p:cNvPicPr>
            <a:picLocks noChangeAspect="1" noChangeArrowheads="1"/>
          </p:cNvPicPr>
          <p:nvPr/>
        </p:nvPicPr>
        <p:blipFill>
          <a:blip r:embed="rId2" cstate="print"/>
          <a:srcRect/>
          <a:stretch>
            <a:fillRect/>
          </a:stretch>
        </p:blipFill>
        <p:spPr bwMode="auto">
          <a:xfrm>
            <a:off x="1371600" y="2590800"/>
            <a:ext cx="1371600" cy="1371600"/>
          </a:xfrm>
          <a:prstGeom prst="rect">
            <a:avLst/>
          </a:prstGeom>
          <a:noFill/>
        </p:spPr>
      </p:pic>
      <p:pic>
        <p:nvPicPr>
          <p:cNvPr id="6151" name="Picture 7" descr="Bulb"/>
          <p:cNvPicPr>
            <a:picLocks noChangeAspect="1" noChangeArrowheads="1"/>
          </p:cNvPicPr>
          <p:nvPr/>
        </p:nvPicPr>
        <p:blipFill>
          <a:blip r:embed="rId3" cstate="print"/>
          <a:srcRect/>
          <a:stretch>
            <a:fillRect/>
          </a:stretch>
        </p:blipFill>
        <p:spPr bwMode="auto">
          <a:xfrm>
            <a:off x="3733800" y="2667000"/>
            <a:ext cx="1981200" cy="1316038"/>
          </a:xfrm>
          <a:prstGeom prst="rect">
            <a:avLst/>
          </a:prstGeom>
          <a:noFill/>
        </p:spPr>
      </p:pic>
      <p:pic>
        <p:nvPicPr>
          <p:cNvPr id="6153" name="Picture 9" descr="firefly"/>
          <p:cNvPicPr>
            <a:picLocks noChangeAspect="1" noChangeArrowheads="1"/>
          </p:cNvPicPr>
          <p:nvPr/>
        </p:nvPicPr>
        <p:blipFill>
          <a:blip r:embed="rId4" cstate="print"/>
          <a:srcRect/>
          <a:stretch>
            <a:fillRect/>
          </a:stretch>
        </p:blipFill>
        <p:spPr bwMode="auto">
          <a:xfrm>
            <a:off x="6400800" y="2514600"/>
            <a:ext cx="1905000" cy="1312863"/>
          </a:xfrm>
          <a:prstGeom prst="rect">
            <a:avLst/>
          </a:prstGeom>
          <a:noFill/>
        </p:spPr>
      </p:pic>
      <p:pic>
        <p:nvPicPr>
          <p:cNvPr id="6155" name="Picture 11" descr="full_moon_02_2000"/>
          <p:cNvPicPr>
            <a:picLocks noChangeAspect="1" noChangeArrowheads="1"/>
          </p:cNvPicPr>
          <p:nvPr/>
        </p:nvPicPr>
        <p:blipFill>
          <a:blip r:embed="rId5" cstate="print"/>
          <a:srcRect/>
          <a:stretch>
            <a:fillRect/>
          </a:stretch>
        </p:blipFill>
        <p:spPr bwMode="auto">
          <a:xfrm>
            <a:off x="2362200" y="4495800"/>
            <a:ext cx="2036763" cy="2081213"/>
          </a:xfrm>
          <a:prstGeom prst="rect">
            <a:avLst/>
          </a:prstGeom>
          <a:noFill/>
        </p:spPr>
      </p:pic>
      <p:pic>
        <p:nvPicPr>
          <p:cNvPr id="6157" name="Picture 13" descr="beagle"/>
          <p:cNvPicPr>
            <a:picLocks noChangeAspect="1" noChangeArrowheads="1"/>
          </p:cNvPicPr>
          <p:nvPr/>
        </p:nvPicPr>
        <p:blipFill>
          <a:blip r:embed="rId6" cstate="print"/>
          <a:srcRect/>
          <a:stretch>
            <a:fillRect/>
          </a:stretch>
        </p:blipFill>
        <p:spPr bwMode="auto">
          <a:xfrm>
            <a:off x="4953000" y="4495800"/>
            <a:ext cx="2857500" cy="2143125"/>
          </a:xfrm>
          <a:prstGeom prst="rect">
            <a:avLst/>
          </a:prstGeom>
          <a:noFill/>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4000"/>
              <a:t>Possibilities for Light/Matter Interactions</a:t>
            </a:r>
          </a:p>
        </p:txBody>
      </p:sp>
      <p:sp>
        <p:nvSpPr>
          <p:cNvPr id="7171" name="Rectangle 3"/>
          <p:cNvSpPr>
            <a:spLocks noGrp="1" noChangeArrowheads="1"/>
          </p:cNvSpPr>
          <p:nvPr>
            <p:ph idx="1"/>
          </p:nvPr>
        </p:nvSpPr>
        <p:spPr>
          <a:xfrm>
            <a:off x="457200" y="1600200"/>
            <a:ext cx="5791200" cy="4525963"/>
          </a:xfrm>
        </p:spPr>
        <p:txBody>
          <a:bodyPr>
            <a:normAutofit lnSpcReduction="10000"/>
          </a:bodyPr>
          <a:lstStyle/>
          <a:p>
            <a:r>
              <a:rPr lang="en-US" dirty="0"/>
              <a:t>Opaque – object that does not transmit light but does reflect light.</a:t>
            </a:r>
          </a:p>
          <a:p>
            <a:endParaRPr lang="en-US" dirty="0"/>
          </a:p>
          <a:p>
            <a:r>
              <a:rPr lang="en-US" dirty="0"/>
              <a:t>Transparent – object that does transmit light</a:t>
            </a:r>
          </a:p>
          <a:p>
            <a:endParaRPr lang="en-US" dirty="0"/>
          </a:p>
          <a:p>
            <a:r>
              <a:rPr lang="en-US" dirty="0"/>
              <a:t>Translucent – object that transmits and scatters light.</a:t>
            </a:r>
          </a:p>
        </p:txBody>
      </p:sp>
      <p:pic>
        <p:nvPicPr>
          <p:cNvPr id="7173" name="Picture 5" descr="brick">
            <a:hlinkClick r:id="rId2"/>
          </p:cNvPr>
          <p:cNvPicPr>
            <a:picLocks noChangeAspect="1" noChangeArrowheads="1"/>
          </p:cNvPicPr>
          <p:nvPr/>
        </p:nvPicPr>
        <p:blipFill>
          <a:blip r:embed="rId3" cstate="print"/>
          <a:srcRect/>
          <a:stretch>
            <a:fillRect/>
          </a:stretch>
        </p:blipFill>
        <p:spPr bwMode="auto">
          <a:xfrm>
            <a:off x="6324600" y="1600200"/>
            <a:ext cx="1219200" cy="1219200"/>
          </a:xfrm>
          <a:prstGeom prst="rect">
            <a:avLst/>
          </a:prstGeom>
          <a:noFill/>
        </p:spPr>
      </p:pic>
      <p:pic>
        <p:nvPicPr>
          <p:cNvPr id="7175" name="Picture 7" descr="arizona_etched_glass">
            <a:hlinkClick r:id="rId4"/>
          </p:cNvPr>
          <p:cNvPicPr>
            <a:picLocks noChangeAspect="1" noChangeArrowheads="1"/>
          </p:cNvPicPr>
          <p:nvPr/>
        </p:nvPicPr>
        <p:blipFill>
          <a:blip r:embed="rId5" cstate="print"/>
          <a:srcRect/>
          <a:stretch>
            <a:fillRect/>
          </a:stretch>
        </p:blipFill>
        <p:spPr bwMode="auto">
          <a:xfrm>
            <a:off x="6248400" y="5105400"/>
            <a:ext cx="1524000" cy="1149350"/>
          </a:xfrm>
          <a:prstGeom prst="rect">
            <a:avLst/>
          </a:prstGeom>
          <a:noFill/>
        </p:spPr>
      </p:pic>
      <p:pic>
        <p:nvPicPr>
          <p:cNvPr id="7177" name="Picture 9" descr="lounge%20window%20view"/>
          <p:cNvPicPr>
            <a:picLocks noChangeAspect="1" noChangeArrowheads="1"/>
          </p:cNvPicPr>
          <p:nvPr/>
        </p:nvPicPr>
        <p:blipFill>
          <a:blip r:embed="rId6" cstate="print"/>
          <a:srcRect/>
          <a:stretch>
            <a:fillRect/>
          </a:stretch>
        </p:blipFill>
        <p:spPr bwMode="auto">
          <a:xfrm>
            <a:off x="6096000" y="3657600"/>
            <a:ext cx="1905000" cy="1034612"/>
          </a:xfrm>
          <a:prstGeom prst="rect">
            <a:avLst/>
          </a:prstGeom>
          <a:noFill/>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Quantity of light</a:t>
            </a:r>
          </a:p>
        </p:txBody>
      </p:sp>
      <p:sp>
        <p:nvSpPr>
          <p:cNvPr id="8195" name="Rectangle 3"/>
          <p:cNvSpPr>
            <a:spLocks noGrp="1" noChangeArrowheads="1"/>
          </p:cNvSpPr>
          <p:nvPr>
            <p:ph idx="1"/>
          </p:nvPr>
        </p:nvSpPr>
        <p:spPr/>
        <p:txBody>
          <a:bodyPr/>
          <a:lstStyle/>
          <a:p>
            <a:r>
              <a:rPr lang="en-US"/>
              <a:t>Luminous Flux – P – lumen (lm) – rate at which light energy is emitted from a source. (measure of the rate light rays come out of a source) 100W = 1750 Lm</a:t>
            </a:r>
          </a:p>
          <a:p>
            <a:r>
              <a:rPr lang="en-US"/>
              <a:t>Illuminance – E – lux (lx) – rate at which light strikes the surface of an object. (measure of the number of light rays that strike a surface) lux = lm/m</a:t>
            </a:r>
            <a:r>
              <a:rPr lang="en-US" baseline="30000"/>
              <a:t>2</a:t>
            </a:r>
            <a:r>
              <a:rPr lang="en-US"/>
              <a:t>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descr="92-2f02e"/>
          <p:cNvPicPr>
            <a:picLocks noChangeAspect="1" noChangeArrowheads="1"/>
          </p:cNvPicPr>
          <p:nvPr/>
        </p:nvPicPr>
        <p:blipFill>
          <a:blip r:embed="rId2" cstate="print"/>
          <a:srcRect/>
          <a:stretch>
            <a:fillRect/>
          </a:stretch>
        </p:blipFill>
        <p:spPr bwMode="auto">
          <a:xfrm>
            <a:off x="381000" y="609600"/>
            <a:ext cx="3314700" cy="2733675"/>
          </a:xfrm>
          <a:prstGeom prst="rect">
            <a:avLst/>
          </a:prstGeom>
          <a:noFill/>
        </p:spPr>
      </p:pic>
      <p:pic>
        <p:nvPicPr>
          <p:cNvPr id="9223" name="Picture 7" descr="7"/>
          <p:cNvPicPr>
            <a:picLocks noChangeAspect="1" noChangeArrowheads="1"/>
          </p:cNvPicPr>
          <p:nvPr/>
        </p:nvPicPr>
        <p:blipFill>
          <a:blip r:embed="rId3" cstate="print"/>
          <a:srcRect/>
          <a:stretch>
            <a:fillRect/>
          </a:stretch>
        </p:blipFill>
        <p:spPr bwMode="auto">
          <a:xfrm>
            <a:off x="2667000" y="3352800"/>
            <a:ext cx="5772150" cy="32194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Wet Bulb Temperature</a:t>
            </a:r>
            <a:endParaRPr lang="en-US" dirty="0"/>
          </a:p>
        </p:txBody>
      </p:sp>
      <p:pic>
        <p:nvPicPr>
          <p:cNvPr id="2050" name="Picture 2"/>
          <p:cNvPicPr>
            <a:picLocks noGrp="1" noChangeAspect="1" noChangeArrowheads="1"/>
          </p:cNvPicPr>
          <p:nvPr>
            <p:ph idx="1"/>
          </p:nvPr>
        </p:nvPicPr>
        <p:blipFill>
          <a:blip r:embed="rId2" cstate="print"/>
          <a:stretch>
            <a:fillRect/>
          </a:stretch>
        </p:blipFill>
        <p:spPr bwMode="auto">
          <a:xfrm>
            <a:off x="1824037" y="1810544"/>
            <a:ext cx="5495925" cy="4105275"/>
          </a:xfrm>
          <a:prstGeom prst="rect">
            <a:avLst/>
          </a:prstGeom>
          <a:noFill/>
          <a:ln w="9525">
            <a:noFill/>
            <a:miter lim="800000"/>
            <a:headEnd/>
            <a:tailEnd/>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5" descr="Philips%20Incandescent%20A-19%20Light%20Bulb"/>
          <p:cNvPicPr>
            <a:picLocks noChangeAspect="1" noChangeArrowheads="1"/>
          </p:cNvPicPr>
          <p:nvPr/>
        </p:nvPicPr>
        <p:blipFill>
          <a:blip r:embed="rId3" cstate="print"/>
          <a:srcRect/>
          <a:stretch>
            <a:fillRect/>
          </a:stretch>
        </p:blipFill>
        <p:spPr bwMode="auto">
          <a:xfrm>
            <a:off x="2057400" y="1981200"/>
            <a:ext cx="341313" cy="609600"/>
          </a:xfrm>
          <a:prstGeom prst="rect">
            <a:avLst/>
          </a:prstGeom>
          <a:noFill/>
        </p:spPr>
      </p:pic>
      <p:sp>
        <p:nvSpPr>
          <p:cNvPr id="10247" name="Oval 7"/>
          <p:cNvSpPr>
            <a:spLocks noChangeArrowheads="1"/>
          </p:cNvSpPr>
          <p:nvPr/>
        </p:nvSpPr>
        <p:spPr bwMode="auto">
          <a:xfrm>
            <a:off x="914400" y="838200"/>
            <a:ext cx="2667000" cy="2667000"/>
          </a:xfrm>
          <a:prstGeom prst="ellipse">
            <a:avLst/>
          </a:prstGeom>
          <a:noFill/>
          <a:ln w="9525">
            <a:solidFill>
              <a:schemeClr val="tx1"/>
            </a:solidFill>
            <a:round/>
            <a:headEnd/>
            <a:tailEnd/>
          </a:ln>
          <a:effectLst/>
        </p:spPr>
        <p:txBody>
          <a:bodyPr wrap="none" anchor="ctr"/>
          <a:lstStyle/>
          <a:p>
            <a:endParaRPr lang="en-US"/>
          </a:p>
        </p:txBody>
      </p:sp>
      <p:sp>
        <p:nvSpPr>
          <p:cNvPr id="10249" name="Line 9"/>
          <p:cNvSpPr>
            <a:spLocks noChangeShapeType="1"/>
          </p:cNvSpPr>
          <p:nvPr/>
        </p:nvSpPr>
        <p:spPr bwMode="auto">
          <a:xfrm>
            <a:off x="2209800" y="2133600"/>
            <a:ext cx="1371600" cy="0"/>
          </a:xfrm>
          <a:prstGeom prst="line">
            <a:avLst/>
          </a:prstGeom>
          <a:noFill/>
          <a:ln w="9525">
            <a:solidFill>
              <a:schemeClr val="tx1"/>
            </a:solidFill>
            <a:round/>
            <a:headEnd/>
            <a:tailEnd type="triangle" w="med" len="med"/>
          </a:ln>
          <a:effectLst/>
        </p:spPr>
        <p:txBody>
          <a:bodyPr/>
          <a:lstStyle/>
          <a:p>
            <a:endParaRPr lang="en-US"/>
          </a:p>
        </p:txBody>
      </p:sp>
      <p:sp>
        <p:nvSpPr>
          <p:cNvPr id="10250" name="Text Box 10"/>
          <p:cNvSpPr txBox="1">
            <a:spLocks noChangeArrowheads="1"/>
          </p:cNvSpPr>
          <p:nvPr/>
        </p:nvSpPr>
        <p:spPr bwMode="auto">
          <a:xfrm>
            <a:off x="1676400" y="1676400"/>
            <a:ext cx="1295400" cy="366713"/>
          </a:xfrm>
          <a:prstGeom prst="rect">
            <a:avLst/>
          </a:prstGeom>
          <a:noFill/>
          <a:ln w="9525">
            <a:noFill/>
            <a:miter lim="800000"/>
            <a:headEnd/>
            <a:tailEnd/>
          </a:ln>
          <a:effectLst/>
        </p:spPr>
        <p:txBody>
          <a:bodyPr>
            <a:spAutoFit/>
          </a:bodyPr>
          <a:lstStyle/>
          <a:p>
            <a:pPr>
              <a:spcBef>
                <a:spcPct val="50000"/>
              </a:spcBef>
            </a:pPr>
            <a:r>
              <a:rPr lang="en-US"/>
              <a:t>P=1750 lm</a:t>
            </a:r>
          </a:p>
        </p:txBody>
      </p:sp>
      <p:sp>
        <p:nvSpPr>
          <p:cNvPr id="10251" name="Text Box 11"/>
          <p:cNvSpPr txBox="1">
            <a:spLocks noChangeArrowheads="1"/>
          </p:cNvSpPr>
          <p:nvPr/>
        </p:nvSpPr>
        <p:spPr bwMode="auto">
          <a:xfrm>
            <a:off x="2590800" y="2209800"/>
            <a:ext cx="609600" cy="366713"/>
          </a:xfrm>
          <a:prstGeom prst="rect">
            <a:avLst/>
          </a:prstGeom>
          <a:noFill/>
          <a:ln w="9525">
            <a:noFill/>
            <a:miter lim="800000"/>
            <a:headEnd/>
            <a:tailEnd/>
          </a:ln>
          <a:effectLst/>
        </p:spPr>
        <p:txBody>
          <a:bodyPr>
            <a:spAutoFit/>
          </a:bodyPr>
          <a:lstStyle/>
          <a:p>
            <a:pPr>
              <a:spcBef>
                <a:spcPct val="50000"/>
              </a:spcBef>
            </a:pPr>
            <a:r>
              <a:rPr lang="en-US"/>
              <a:t>1 m</a:t>
            </a:r>
          </a:p>
        </p:txBody>
      </p:sp>
      <p:graphicFrame>
        <p:nvGraphicFramePr>
          <p:cNvPr id="10252" name="Object 12"/>
          <p:cNvGraphicFramePr>
            <a:graphicFrameLocks noChangeAspect="1"/>
          </p:cNvGraphicFramePr>
          <p:nvPr/>
        </p:nvGraphicFramePr>
        <p:xfrm>
          <a:off x="457200" y="3505200"/>
          <a:ext cx="4552950" cy="2947988"/>
        </p:xfrm>
        <a:graphic>
          <a:graphicData uri="http://schemas.openxmlformats.org/presentationml/2006/ole">
            <p:oleObj spid="_x0000_s1027" name="Equation" r:id="rId4" imgW="1333500" imgH="863600" progId="Equation.3">
              <p:embed/>
            </p:oleObj>
          </a:graphicData>
        </a:graphic>
      </p:graphicFrame>
      <p:sp>
        <p:nvSpPr>
          <p:cNvPr id="10254" name="Text Box 14"/>
          <p:cNvSpPr txBox="1">
            <a:spLocks noChangeArrowheads="1"/>
          </p:cNvSpPr>
          <p:nvPr/>
        </p:nvSpPr>
        <p:spPr bwMode="auto">
          <a:xfrm>
            <a:off x="4191000" y="762000"/>
            <a:ext cx="4724400" cy="2677656"/>
          </a:xfrm>
          <a:prstGeom prst="rect">
            <a:avLst/>
          </a:prstGeom>
          <a:noFill/>
          <a:ln w="9525">
            <a:noFill/>
            <a:miter lim="800000"/>
            <a:headEnd/>
            <a:tailEnd/>
          </a:ln>
          <a:effectLst/>
        </p:spPr>
        <p:txBody>
          <a:bodyPr wrap="square">
            <a:spAutoFit/>
          </a:bodyPr>
          <a:lstStyle/>
          <a:p>
            <a:pPr>
              <a:spcBef>
                <a:spcPct val="50000"/>
              </a:spcBef>
            </a:pPr>
            <a:r>
              <a:rPr lang="en-US" sz="2400" dirty="0"/>
              <a:t>Luminous Flux compared to </a:t>
            </a:r>
            <a:r>
              <a:rPr lang="en-US" sz="2400" dirty="0" err="1"/>
              <a:t>Illuminance</a:t>
            </a:r>
            <a:r>
              <a:rPr lang="en-US" sz="2400" dirty="0"/>
              <a:t> of a 100W light bulb at 1 and 2 meters</a:t>
            </a:r>
          </a:p>
          <a:p>
            <a:pPr>
              <a:spcBef>
                <a:spcPct val="50000"/>
              </a:spcBef>
            </a:pPr>
            <a:r>
              <a:rPr lang="en-US" sz="2400" dirty="0" smtClean="0"/>
              <a:t>Note</a:t>
            </a:r>
            <a:r>
              <a:rPr lang="en-US" sz="2400" dirty="0"/>
              <a:t>: Inverse square relationship</a:t>
            </a:r>
          </a:p>
          <a:p>
            <a:pPr>
              <a:spcBef>
                <a:spcPct val="50000"/>
              </a:spcBef>
            </a:pPr>
            <a:r>
              <a:rPr lang="en-US" sz="2400" dirty="0"/>
              <a:t>As distance doubles </a:t>
            </a:r>
            <a:r>
              <a:rPr lang="en-US" sz="2400" dirty="0" err="1"/>
              <a:t>Illumunance</a:t>
            </a:r>
            <a:r>
              <a:rPr lang="en-US" sz="2400" dirty="0"/>
              <a:t> decreases by a factor of four</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4000"/>
              <a:t>Luminous Intensity – Candela (cd)</a:t>
            </a:r>
          </a:p>
        </p:txBody>
      </p:sp>
      <p:sp>
        <p:nvSpPr>
          <p:cNvPr id="11267" name="Rectangle 3"/>
          <p:cNvSpPr>
            <a:spLocks noGrp="1" noChangeArrowheads="1"/>
          </p:cNvSpPr>
          <p:nvPr>
            <p:ph idx="1"/>
          </p:nvPr>
        </p:nvSpPr>
        <p:spPr/>
        <p:txBody>
          <a:bodyPr/>
          <a:lstStyle/>
          <a:p>
            <a:r>
              <a:rPr lang="en-US"/>
              <a:t>Fundemental unit of light intensity</a:t>
            </a:r>
          </a:p>
          <a:p>
            <a:r>
              <a:rPr lang="en-US"/>
              <a:t>The luminous intensity of a point source is the luminous flux that falls on one square meter of the inside of a one meter radius sphere.</a:t>
            </a:r>
          </a:p>
          <a:p>
            <a:r>
              <a:rPr lang="en-US"/>
              <a:t>100 W bulb = 1750 lm = 139 cd</a:t>
            </a:r>
          </a:p>
          <a:p>
            <a:pPr>
              <a:buFontTx/>
              <a:buNone/>
            </a:pPr>
            <a:r>
              <a:rPr lang="en-US"/>
              <a:t>                  luminous flux   luminous intensity</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r>
              <a:rPr lang="en-US"/>
              <a:t>Point Source Illuminance</a:t>
            </a:r>
          </a:p>
        </p:txBody>
      </p:sp>
      <p:graphicFrame>
        <p:nvGraphicFramePr>
          <p:cNvPr id="12293" name="Object 5"/>
          <p:cNvGraphicFramePr>
            <a:graphicFrameLocks noGrp="1" noChangeAspect="1"/>
          </p:cNvGraphicFramePr>
          <p:nvPr>
            <p:ph idx="1"/>
          </p:nvPr>
        </p:nvGraphicFramePr>
        <p:xfrm>
          <a:off x="1447800" y="1219200"/>
          <a:ext cx="3198813" cy="2024063"/>
        </p:xfrm>
        <a:graphic>
          <a:graphicData uri="http://schemas.openxmlformats.org/presentationml/2006/ole">
            <p:oleObj spid="_x0000_s2051" name="Equation" r:id="rId3" imgW="622030" imgH="393529" progId="Equation.3">
              <p:embed/>
            </p:oleObj>
          </a:graphicData>
        </a:graphic>
      </p:graphicFrame>
      <p:sp>
        <p:nvSpPr>
          <p:cNvPr id="12295" name="Text Box 7"/>
          <p:cNvSpPr txBox="1">
            <a:spLocks noChangeArrowheads="1"/>
          </p:cNvSpPr>
          <p:nvPr/>
        </p:nvSpPr>
        <p:spPr bwMode="auto">
          <a:xfrm>
            <a:off x="2057400" y="3733800"/>
            <a:ext cx="5486400" cy="1552575"/>
          </a:xfrm>
          <a:prstGeom prst="rect">
            <a:avLst/>
          </a:prstGeom>
          <a:noFill/>
          <a:ln w="9525">
            <a:noFill/>
            <a:miter lim="800000"/>
            <a:headEnd/>
            <a:tailEnd/>
          </a:ln>
          <a:effectLst/>
        </p:spPr>
        <p:txBody>
          <a:bodyPr>
            <a:spAutoFit/>
          </a:bodyPr>
          <a:lstStyle/>
          <a:p>
            <a:pPr>
              <a:spcBef>
                <a:spcPct val="50000"/>
              </a:spcBef>
            </a:pPr>
            <a:r>
              <a:rPr lang="en-US" sz="2400"/>
              <a:t>E – Illuminance</a:t>
            </a:r>
          </a:p>
          <a:p>
            <a:pPr>
              <a:spcBef>
                <a:spcPct val="50000"/>
              </a:spcBef>
            </a:pPr>
            <a:r>
              <a:rPr lang="en-US" sz="2400"/>
              <a:t>P – Luminous Flux</a:t>
            </a:r>
          </a:p>
          <a:p>
            <a:pPr>
              <a:spcBef>
                <a:spcPct val="50000"/>
              </a:spcBef>
            </a:pPr>
            <a:r>
              <a:rPr lang="en-US" sz="2400"/>
              <a:t>r – distance from the source</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Light</a:t>
            </a:r>
            <a:endParaRPr lang="en-US" dirty="0"/>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r>
              <a:rPr lang="en-US" dirty="0" smtClean="0"/>
              <a:t>There are many different units for measuring light and it can get very complicated. Here are a few common measurement terms:</a:t>
            </a:r>
          </a:p>
          <a:p>
            <a:r>
              <a:rPr lang="en-US" b="1" dirty="0" smtClean="0"/>
              <a:t>Candela (</a:t>
            </a:r>
            <a:r>
              <a:rPr lang="en-US" b="1" dirty="0" err="1" smtClean="0"/>
              <a:t>cd</a:t>
            </a:r>
            <a:r>
              <a:rPr lang="en-US" b="1" dirty="0" smtClean="0"/>
              <a:t>)</a:t>
            </a:r>
            <a:r>
              <a:rPr lang="en-US" dirty="0" smtClean="0"/>
              <a:t/>
            </a:r>
            <a:br>
              <a:rPr lang="en-US" dirty="0" smtClean="0"/>
            </a:br>
            <a:r>
              <a:rPr lang="en-US" dirty="0" smtClean="0"/>
              <a:t>Unit of luminous intensity of a light source in a specific direction. Also called </a:t>
            </a:r>
            <a:r>
              <a:rPr lang="en-US" i="1" dirty="0" smtClean="0"/>
              <a:t>candle</a:t>
            </a:r>
            <a:r>
              <a:rPr lang="en-US" dirty="0" smtClean="0"/>
              <a:t>. </a:t>
            </a:r>
            <a:br>
              <a:rPr lang="en-US" dirty="0" smtClean="0"/>
            </a:br>
            <a:r>
              <a:rPr lang="en-US" dirty="0" smtClean="0"/>
              <a:t>Technically, the radiation intensity in a perpendicular direction of a surface of 1/600000 square </a:t>
            </a:r>
            <a:r>
              <a:rPr lang="en-US" dirty="0" err="1" smtClean="0"/>
              <a:t>metre</a:t>
            </a:r>
            <a:r>
              <a:rPr lang="en-US" dirty="0" smtClean="0"/>
              <a:t> of a black body at the temperature of solidification platinum under a pressure of 101,325 </a:t>
            </a:r>
            <a:r>
              <a:rPr lang="en-US" dirty="0" err="1" smtClean="0"/>
              <a:t>newtons</a:t>
            </a:r>
            <a:r>
              <a:rPr lang="en-US" dirty="0" smtClean="0"/>
              <a:t> per square </a:t>
            </a:r>
            <a:r>
              <a:rPr lang="en-US" dirty="0" err="1" smtClean="0"/>
              <a:t>metre</a:t>
            </a:r>
            <a:r>
              <a:rPr lang="en-US" dirty="0" smtClean="0"/>
              <a:t>.</a:t>
            </a:r>
          </a:p>
          <a:p>
            <a:r>
              <a:rPr lang="en-US" b="1" dirty="0" err="1" smtClean="0"/>
              <a:t>Footcandle</a:t>
            </a:r>
            <a:r>
              <a:rPr lang="en-US" b="1" dirty="0" smtClean="0"/>
              <a:t> (</a:t>
            </a:r>
            <a:r>
              <a:rPr lang="en-US" b="1" dirty="0" err="1" smtClean="0"/>
              <a:t>fc</a:t>
            </a:r>
            <a:r>
              <a:rPr lang="en-US" b="1" dirty="0" smtClean="0"/>
              <a:t> or </a:t>
            </a:r>
            <a:r>
              <a:rPr lang="en-US" b="1" dirty="0" err="1" smtClean="0"/>
              <a:t>ftc</a:t>
            </a:r>
            <a:r>
              <a:rPr lang="en-US" b="1" dirty="0" smtClean="0"/>
              <a:t>)</a:t>
            </a:r>
            <a:r>
              <a:rPr lang="en-US" dirty="0" smtClean="0"/>
              <a:t/>
            </a:r>
            <a:br>
              <a:rPr lang="en-US" dirty="0" smtClean="0"/>
            </a:br>
            <a:r>
              <a:rPr lang="en-US" dirty="0" smtClean="0"/>
              <a:t>Unit of light intensity, measured in lumens per square foot. The brightness of one candle at a distance of one foot. Approximately 10.7639 </a:t>
            </a:r>
            <a:r>
              <a:rPr lang="en-US" dirty="0" err="1" smtClean="0"/>
              <a:t>lux</a:t>
            </a:r>
            <a:r>
              <a:rPr lang="en-US" dirty="0" smtClean="0"/>
              <a:t>.</a:t>
            </a:r>
          </a:p>
          <a:p>
            <a:r>
              <a:rPr lang="en-US" b="1" dirty="0" smtClean="0"/>
              <a:t>Lumen (lm)</a:t>
            </a:r>
            <a:r>
              <a:rPr lang="en-US" dirty="0" smtClean="0"/>
              <a:t/>
            </a:r>
            <a:br>
              <a:rPr lang="en-US" dirty="0" smtClean="0"/>
            </a:br>
            <a:r>
              <a:rPr lang="en-US" dirty="0" smtClean="0"/>
              <a:t>Unit of light flow or luminous flux. The output of artificial lights can be measured in lumens.</a:t>
            </a:r>
          </a:p>
          <a:p>
            <a:r>
              <a:rPr lang="en-US" b="1" dirty="0" err="1" smtClean="0"/>
              <a:t>Lux</a:t>
            </a:r>
            <a:r>
              <a:rPr lang="en-US" b="1" dirty="0" smtClean="0"/>
              <a:t> (lx)</a:t>
            </a:r>
            <a:r>
              <a:rPr lang="en-US" dirty="0" smtClean="0"/>
              <a:t/>
            </a:r>
            <a:br>
              <a:rPr lang="en-US" dirty="0" smtClean="0"/>
            </a:br>
            <a:r>
              <a:rPr lang="en-US" dirty="0" smtClean="0"/>
              <a:t>Unit of illumination equal to one lumen per square </a:t>
            </a:r>
            <a:r>
              <a:rPr lang="en-US" dirty="0" err="1" smtClean="0"/>
              <a:t>metre</a:t>
            </a:r>
            <a:r>
              <a:rPr lang="en-US" dirty="0" smtClean="0"/>
              <a:t>. The metric equivalent of foot-candles (one </a:t>
            </a:r>
            <a:r>
              <a:rPr lang="en-US" dirty="0" err="1" smtClean="0"/>
              <a:t>lux</a:t>
            </a:r>
            <a:r>
              <a:rPr lang="en-US" dirty="0" smtClean="0"/>
              <a:t> equals 0.0929 </a:t>
            </a:r>
            <a:r>
              <a:rPr lang="en-US" dirty="0" err="1" smtClean="0"/>
              <a:t>footcandles</a:t>
            </a:r>
            <a:r>
              <a:rPr lang="en-US" dirty="0" smtClean="0"/>
              <a:t>). Also called </a:t>
            </a:r>
            <a:r>
              <a:rPr lang="en-US" dirty="0" err="1" smtClean="0"/>
              <a:t>metre</a:t>
            </a:r>
            <a:r>
              <a:rPr lang="en-US" dirty="0" smtClean="0"/>
              <a:t>-candle.</a:t>
            </a:r>
          </a:p>
          <a:p>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Photometry?</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dirty="0" smtClean="0"/>
              <a:t>Photometry focuses on assigning numerical values to light energy emitted from wavelengths between 400nm and 700nm.  This is the visible light portion. </a:t>
            </a:r>
          </a:p>
          <a:p>
            <a:r>
              <a:rPr lang="en-US" dirty="0" smtClean="0"/>
              <a:t>A subject called Radiometry focuses of most of the EM spectrum (400nm to 1000nm). </a:t>
            </a:r>
          </a:p>
          <a:p>
            <a:r>
              <a:rPr lang="en-US" dirty="0" smtClean="0"/>
              <a:t>A photometer is a light meter that is just used for Photometry</a:t>
            </a:r>
          </a:p>
          <a:p>
            <a:r>
              <a:rPr lang="en-US" dirty="0" smtClean="0"/>
              <a:t> The values it issues should be through of as what Amps or Volts is to electricity.</a:t>
            </a:r>
          </a:p>
          <a:p>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23242" y="228600"/>
            <a:ext cx="8036719" cy="985838"/>
          </a:xfrm>
          <a:ln/>
        </p:spPr>
        <p:txBody>
          <a:bodyPr/>
          <a:lstStyle/>
          <a:p>
            <a:r>
              <a:rPr lang="en-US" dirty="0"/>
              <a:t>What is Photometry </a:t>
            </a:r>
          </a:p>
        </p:txBody>
      </p:sp>
      <p:pic>
        <p:nvPicPr>
          <p:cNvPr id="14339" name="Picture 3"/>
          <p:cNvPicPr>
            <a:picLocks noChangeAspect="1" noChangeArrowheads="1"/>
          </p:cNvPicPr>
          <p:nvPr/>
        </p:nvPicPr>
        <p:blipFill>
          <a:blip r:embed="rId2" cstate="print"/>
          <a:srcRect/>
          <a:stretch>
            <a:fillRect/>
          </a:stretch>
        </p:blipFill>
        <p:spPr bwMode="auto">
          <a:xfrm>
            <a:off x="300392" y="1295400"/>
            <a:ext cx="8709802" cy="4960069"/>
          </a:xfrm>
          <a:prstGeom prst="rect">
            <a:avLst/>
          </a:prstGeom>
          <a:noFill/>
          <a:ln w="12700" cap="flat">
            <a:noFill/>
            <a:miter lim="800000"/>
            <a:headEnd/>
            <a:tailEnd/>
          </a:ln>
        </p:spPr>
      </p:pic>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The Light Meter</a:t>
            </a:r>
          </a:p>
        </p:txBody>
      </p:sp>
      <p:sp>
        <p:nvSpPr>
          <p:cNvPr id="15362" name="Rectangle 2"/>
          <p:cNvSpPr>
            <a:spLocks noGrp="1" noChangeArrowheads="1"/>
          </p:cNvSpPr>
          <p:nvPr>
            <p:ph idx="1"/>
          </p:nvPr>
        </p:nvSpPr>
        <p:spPr>
          <a:ln/>
        </p:spPr>
        <p:txBody>
          <a:bodyPr>
            <a:normAutofit fontScale="92500" lnSpcReduction="10000"/>
          </a:bodyPr>
          <a:lstStyle/>
          <a:p>
            <a:r>
              <a:rPr lang="en-US" dirty="0"/>
              <a:t>All light meters holds a plain silicon detector inside of it (Silicon Photo Diode</a:t>
            </a:r>
            <a:r>
              <a:rPr lang="en-US" dirty="0" smtClean="0"/>
              <a:t>) which can be used for radiometry or photometry.  </a:t>
            </a:r>
          </a:p>
          <a:p>
            <a:r>
              <a:rPr lang="en-US" dirty="0" smtClean="0"/>
              <a:t>For photometry, a green filter is present that only </a:t>
            </a:r>
            <a:r>
              <a:rPr lang="en-US" dirty="0"/>
              <a:t>allows wavelengths from 400nm to 700nm to arrive to the </a:t>
            </a:r>
            <a:r>
              <a:rPr lang="en-US" dirty="0" smtClean="0"/>
              <a:t>detector  </a:t>
            </a:r>
          </a:p>
          <a:p>
            <a:r>
              <a:rPr lang="en-US" dirty="0" smtClean="0"/>
              <a:t>This </a:t>
            </a:r>
            <a:r>
              <a:rPr lang="en-US" dirty="0"/>
              <a:t>filter simulates the energy or light our eyes can see and assigns numerical values for </a:t>
            </a:r>
            <a:r>
              <a:rPr lang="en-US" dirty="0" smtClean="0"/>
              <a:t>them</a:t>
            </a:r>
          </a:p>
          <a:p>
            <a:r>
              <a:rPr lang="en-US" dirty="0" smtClean="0"/>
              <a:t>It </a:t>
            </a:r>
            <a:r>
              <a:rPr lang="en-US" dirty="0"/>
              <a:t>is called a light meter, Photo Meter, and sometimes Photometer</a:t>
            </a:r>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457200" y="457200"/>
            <a:ext cx="8229600" cy="1143000"/>
          </a:xfrm>
          <a:ln/>
        </p:spPr>
        <p:txBody>
          <a:bodyPr>
            <a:normAutofit fontScale="90000"/>
          </a:bodyPr>
          <a:lstStyle/>
          <a:p>
            <a:r>
              <a:rPr lang="en-US" dirty="0"/>
              <a:t>What Exactly </a:t>
            </a:r>
            <a:r>
              <a:rPr lang="en-US" dirty="0" smtClean="0"/>
              <a:t>Does the Light Meter </a:t>
            </a:r>
            <a:r>
              <a:rPr lang="en-US" dirty="0"/>
              <a:t>Measure?</a:t>
            </a:r>
          </a:p>
        </p:txBody>
      </p:sp>
      <p:sp>
        <p:nvSpPr>
          <p:cNvPr id="16386" name="Rectangle 2"/>
          <p:cNvSpPr>
            <a:spLocks noGrp="1" noChangeArrowheads="1"/>
          </p:cNvSpPr>
          <p:nvPr>
            <p:ph idx="1"/>
          </p:nvPr>
        </p:nvSpPr>
        <p:spPr>
          <a:xfrm>
            <a:off x="457200" y="1752600"/>
            <a:ext cx="8229600" cy="4373563"/>
          </a:xfrm>
          <a:ln/>
        </p:spPr>
        <p:txBody>
          <a:bodyPr>
            <a:normAutofit/>
          </a:bodyPr>
          <a:lstStyle/>
          <a:p>
            <a:r>
              <a:rPr lang="en-US" dirty="0" smtClean="0"/>
              <a:t>They may vary in features, however for the most part they light meters read/measure:</a:t>
            </a:r>
          </a:p>
          <a:p>
            <a:pPr lvl="1"/>
            <a:r>
              <a:rPr lang="en-US" dirty="0" smtClean="0"/>
              <a:t>Foot-candles</a:t>
            </a:r>
          </a:p>
          <a:p>
            <a:pPr lvl="1"/>
            <a:r>
              <a:rPr lang="en-US" dirty="0" smtClean="0"/>
              <a:t>Foot-lamberts</a:t>
            </a:r>
          </a:p>
          <a:p>
            <a:pPr lvl="1"/>
            <a:r>
              <a:rPr lang="en-US" dirty="0" err="1" smtClean="0"/>
              <a:t>Lux</a:t>
            </a:r>
            <a:r>
              <a:rPr lang="en-US" dirty="0" smtClean="0"/>
              <a:t>  </a:t>
            </a:r>
            <a:r>
              <a:rPr lang="en-US" b="1" dirty="0" smtClean="0"/>
              <a:t>(</a:t>
            </a:r>
            <a:r>
              <a:rPr lang="en-US" b="1" dirty="0" err="1" smtClean="0"/>
              <a:t>illuminance</a:t>
            </a:r>
            <a:r>
              <a:rPr lang="en-US" b="1" dirty="0" smtClean="0"/>
              <a:t>)</a:t>
            </a:r>
          </a:p>
          <a:p>
            <a:pPr lvl="1"/>
            <a:r>
              <a:rPr lang="en-US" dirty="0" smtClean="0"/>
              <a:t>Candela per square meter </a:t>
            </a:r>
            <a:r>
              <a:rPr lang="en-US" b="1" dirty="0" smtClean="0"/>
              <a:t>(luminance)</a:t>
            </a:r>
            <a:endParaRPr lang="en-US" b="1" dirty="0"/>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303609" y="-80367"/>
            <a:ext cx="8036719" cy="1714500"/>
          </a:xfrm>
          <a:ln/>
        </p:spPr>
        <p:txBody>
          <a:bodyPr/>
          <a:lstStyle/>
          <a:p>
            <a:r>
              <a:rPr lang="en-US"/>
              <a:t>Illuminance</a:t>
            </a:r>
          </a:p>
        </p:txBody>
      </p:sp>
      <p:sp>
        <p:nvSpPr>
          <p:cNvPr id="17410" name="Rectangle 2"/>
          <p:cNvSpPr>
            <a:spLocks noGrp="1" noChangeArrowheads="1"/>
          </p:cNvSpPr>
          <p:nvPr>
            <p:ph idx="1"/>
          </p:nvPr>
        </p:nvSpPr>
        <p:spPr>
          <a:xfrm>
            <a:off x="223242" y="1035844"/>
            <a:ext cx="8349258" cy="5375672"/>
          </a:xfrm>
          <a:ln/>
        </p:spPr>
        <p:txBody>
          <a:bodyPr/>
          <a:lstStyle/>
          <a:p>
            <a:r>
              <a:rPr lang="en-US" dirty="0" err="1"/>
              <a:t>Illuminance</a:t>
            </a:r>
            <a:r>
              <a:rPr lang="en-US" dirty="0"/>
              <a:t> measures the intensity or power of the light over a surface, per unit area. [lm/m^2] or [</a:t>
            </a:r>
            <a:r>
              <a:rPr lang="en-US" dirty="0" err="1" smtClean="0"/>
              <a:t>Lux</a:t>
            </a:r>
            <a:r>
              <a:rPr lang="en-US" dirty="0" smtClean="0"/>
              <a:t>]</a:t>
            </a:r>
          </a:p>
          <a:p>
            <a:r>
              <a:rPr lang="en-US" dirty="0" smtClean="0"/>
              <a:t>A </a:t>
            </a:r>
            <a:r>
              <a:rPr lang="en-US" dirty="0"/>
              <a:t>White filter </a:t>
            </a:r>
            <a:r>
              <a:rPr lang="en-US" dirty="0" smtClean="0"/>
              <a:t>in the photometer is </a:t>
            </a:r>
            <a:r>
              <a:rPr lang="en-US" dirty="0"/>
              <a:t>used to collect light from all angles and get rid of the dimensional aspects of where the light is coming from.  </a:t>
            </a:r>
            <a:endParaRPr lang="en-US" dirty="0" smtClean="0"/>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p:spPr>
        <p:txBody>
          <a:bodyPr/>
          <a:lstStyle/>
          <a:p>
            <a:r>
              <a:rPr lang="en-US"/>
              <a:t>Luminance</a:t>
            </a:r>
          </a:p>
        </p:txBody>
      </p:sp>
      <p:sp>
        <p:nvSpPr>
          <p:cNvPr id="18434" name="Rectangle 2"/>
          <p:cNvSpPr>
            <a:spLocks noGrp="1" noChangeArrowheads="1"/>
          </p:cNvSpPr>
          <p:nvPr>
            <p:ph idx="1"/>
          </p:nvPr>
        </p:nvSpPr>
        <p:spPr>
          <a:ln/>
        </p:spPr>
        <p:txBody>
          <a:bodyPr>
            <a:normAutofit/>
          </a:bodyPr>
          <a:lstStyle/>
          <a:p>
            <a:r>
              <a:rPr lang="en-US" dirty="0"/>
              <a:t>Luminance is the measure of the intensity of the light per unit area of light traveling in a certain direction.  </a:t>
            </a:r>
            <a:endParaRPr lang="en-US" dirty="0" smtClean="0"/>
          </a:p>
          <a:p>
            <a:r>
              <a:rPr lang="en-US" dirty="0" smtClean="0"/>
              <a:t>This </a:t>
            </a:r>
            <a:r>
              <a:rPr lang="en-US" dirty="0"/>
              <a:t>direction of the light is the difference between </a:t>
            </a:r>
            <a:r>
              <a:rPr lang="en-US" dirty="0" err="1"/>
              <a:t>Illuminance</a:t>
            </a:r>
            <a:r>
              <a:rPr lang="en-US" dirty="0"/>
              <a:t> and Luminance</a:t>
            </a:r>
          </a:p>
          <a:p>
            <a:r>
              <a:rPr lang="en-US" dirty="0" smtClean="0"/>
              <a:t>Luminance </a:t>
            </a:r>
            <a:r>
              <a:rPr lang="en-US" dirty="0"/>
              <a:t>is measured in [</a:t>
            </a:r>
            <a:r>
              <a:rPr lang="en-US" dirty="0" err="1"/>
              <a:t>cd</a:t>
            </a:r>
            <a:r>
              <a:rPr lang="en-US" dirty="0"/>
              <a:t>/m^2]</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IMING" val="|0.4|15.9|18.4|13.7|17.4"/>
</p:tagLst>
</file>

<file path=ppt/tags/tag2.xml><?xml version="1.0" encoding="utf-8"?>
<p:tagLst xmlns:a="http://schemas.openxmlformats.org/drawingml/2006/main" xmlns:r="http://schemas.openxmlformats.org/officeDocument/2006/relationships" xmlns:p="http://schemas.openxmlformats.org/presentationml/2006/main">
  <p:tag name="TIMING" val="|0.8|1.9|12.7|13.6"/>
</p:tagLst>
</file>

<file path=ppt/tags/tag3.xml><?xml version="1.0" encoding="utf-8"?>
<p:tagLst xmlns:a="http://schemas.openxmlformats.org/drawingml/2006/main" xmlns:r="http://schemas.openxmlformats.org/officeDocument/2006/relationships" xmlns:p="http://schemas.openxmlformats.org/presentationml/2006/main">
  <p:tag name="TIMING" val="|1.9|28.6|36."/>
</p:tagLst>
</file>

<file path=ppt/tags/tag4.xml><?xml version="1.0" encoding="utf-8"?>
<p:tagLst xmlns:a="http://schemas.openxmlformats.org/drawingml/2006/main" xmlns:r="http://schemas.openxmlformats.org/officeDocument/2006/relationships" xmlns:p="http://schemas.openxmlformats.org/presentationml/2006/main">
  <p:tag name="TIMING" val="|6.|28.7|37.5"/>
</p:tagLst>
</file>

<file path=ppt/tags/tag5.xml><?xml version="1.0" encoding="utf-8"?>
<p:tagLst xmlns:a="http://schemas.openxmlformats.org/drawingml/2006/main" xmlns:r="http://schemas.openxmlformats.org/officeDocument/2006/relationships" xmlns:p="http://schemas.openxmlformats.org/presentationml/2006/main">
  <p:tag name="TIMING" val="|31.5|6.5|3.4"/>
</p:tagLst>
</file>

<file path=ppt/tags/tag6.xml><?xml version="1.0" encoding="utf-8"?>
<p:tagLst xmlns:a="http://schemas.openxmlformats.org/drawingml/2006/main" xmlns:r="http://schemas.openxmlformats.org/officeDocument/2006/relationships" xmlns:p="http://schemas.openxmlformats.org/presentationml/2006/main">
  <p:tag name="TIMING" val="|8.8|4.6|4.7"/>
</p:tagLst>
</file>

<file path=ppt/tags/tag7.xml><?xml version="1.0" encoding="utf-8"?>
<p:tagLst xmlns:a="http://schemas.openxmlformats.org/drawingml/2006/main" xmlns:r="http://schemas.openxmlformats.org/officeDocument/2006/relationships" xmlns:p="http://schemas.openxmlformats.org/presentationml/2006/main">
  <p:tag name="TIMING" val="|15.|27.3|12.|32.6"/>
</p:tagLst>
</file>

<file path=ppt/tags/tag8.xml><?xml version="1.0" encoding="utf-8"?>
<p:tagLst xmlns:a="http://schemas.openxmlformats.org/drawingml/2006/main" xmlns:r="http://schemas.openxmlformats.org/officeDocument/2006/relationships" xmlns:p="http://schemas.openxmlformats.org/presentationml/2006/main">
  <p:tag name="TIMING" val="|8.2|3.4|9.5|10.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3055</TotalTime>
  <Words>3901</Words>
  <Application>Microsoft Office PowerPoint</Application>
  <PresentationFormat>On-screen Show (4:3)</PresentationFormat>
  <Paragraphs>776</Paragraphs>
  <Slides>99</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99</vt:i4>
      </vt:variant>
    </vt:vector>
  </HeadingPairs>
  <TitlesOfParts>
    <vt:vector size="101" baseType="lpstr">
      <vt:lpstr>Office Theme</vt:lpstr>
      <vt:lpstr>Equation</vt:lpstr>
      <vt:lpstr>Introduction to Energy and  Building Science  Fundamentals  Course No. ENRG 52 </vt:lpstr>
      <vt:lpstr>Slide 2</vt:lpstr>
      <vt:lpstr>Slide 3</vt:lpstr>
      <vt:lpstr>Psychrometrics</vt:lpstr>
      <vt:lpstr>The Chart </vt:lpstr>
      <vt:lpstr>Slide 6</vt:lpstr>
      <vt:lpstr>Slide 7</vt:lpstr>
      <vt:lpstr>Dry Bulb Temperature</vt:lpstr>
      <vt:lpstr>Wet Bulb Temperature</vt:lpstr>
      <vt:lpstr>Dew Point Temperature</vt:lpstr>
      <vt:lpstr>Specific Humidity</vt:lpstr>
      <vt:lpstr>Specific Volume</vt:lpstr>
      <vt:lpstr>Relative Humidity</vt:lpstr>
      <vt:lpstr>Enthalpy</vt:lpstr>
      <vt:lpstr>Slide 15</vt:lpstr>
      <vt:lpstr>Psychrometric Processes</vt:lpstr>
      <vt:lpstr>Slide 17</vt:lpstr>
      <vt:lpstr>Fundamental Electron Theory</vt:lpstr>
      <vt:lpstr>Basic Electricity</vt:lpstr>
      <vt:lpstr>Voltage</vt:lpstr>
      <vt:lpstr>Voltage Units</vt:lpstr>
      <vt:lpstr>CURRENT (AMPERES)</vt:lpstr>
      <vt:lpstr>AMPERAGE UNITS</vt:lpstr>
      <vt:lpstr>AFFECTS OF CURRENT FLOW</vt:lpstr>
      <vt:lpstr>AFFECTS OF CURRENT FLOW</vt:lpstr>
      <vt:lpstr>MEASUREMENT</vt:lpstr>
      <vt:lpstr>Measurement</vt:lpstr>
      <vt:lpstr>MEASUREMENT</vt:lpstr>
      <vt:lpstr>RESISTANCE</vt:lpstr>
      <vt:lpstr>RESISTANCE UNITS</vt:lpstr>
      <vt:lpstr>RESISTANCE FACTORS</vt:lpstr>
      <vt:lpstr>RESISTANCE FACTORS</vt:lpstr>
      <vt:lpstr>TYPES OF ELECTRICITY Two basic types of Electricity classifications: </vt:lpstr>
      <vt:lpstr>STATIC ELECTRICITY</vt:lpstr>
      <vt:lpstr>STATIC ELECTRICITY</vt:lpstr>
      <vt:lpstr>STATIC ELECTRICITY</vt:lpstr>
      <vt:lpstr>DYNAMIC ELECTRICITY</vt:lpstr>
      <vt:lpstr>TYPES OF ELECTRICITY Two basic types of Electricity classifications:</vt:lpstr>
      <vt:lpstr>DIRECT CURRENT (DC)</vt:lpstr>
      <vt:lpstr>ALTERNATING CURRENT (AC)</vt:lpstr>
      <vt:lpstr>SOURCES OF ELECTRICITY</vt:lpstr>
      <vt:lpstr>Slide 42</vt:lpstr>
      <vt:lpstr>Heat Basics</vt:lpstr>
      <vt:lpstr>Heat and Temperature </vt:lpstr>
      <vt:lpstr>Heat and Temperature</vt:lpstr>
      <vt:lpstr>Heat and Temperature</vt:lpstr>
      <vt:lpstr>Heat and Temperature</vt:lpstr>
      <vt:lpstr>Temperature Scales</vt:lpstr>
      <vt:lpstr>Converting C to F – In Your Head</vt:lpstr>
      <vt:lpstr>Converting F to C – In Your Head</vt:lpstr>
      <vt:lpstr>Absolute Temperature</vt:lpstr>
      <vt:lpstr>Measurement Tools</vt:lpstr>
      <vt:lpstr>Latent and Sensible Heat</vt:lpstr>
      <vt:lpstr>Slide 54</vt:lpstr>
      <vt:lpstr>Pressure Basics</vt:lpstr>
      <vt:lpstr>Pressure Measuring Devices</vt:lpstr>
      <vt:lpstr>Pressure Measuring Devices</vt:lpstr>
      <vt:lpstr>Pressure Measuring Devices</vt:lpstr>
      <vt:lpstr>Pressure Measuring Devices</vt:lpstr>
      <vt:lpstr>Pressure Measuring Devices</vt:lpstr>
      <vt:lpstr>Pressure Measuring Devices</vt:lpstr>
      <vt:lpstr>Atmosphere </vt:lpstr>
      <vt:lpstr>Keeping an Atmosphere</vt:lpstr>
      <vt:lpstr>Slide 64</vt:lpstr>
      <vt:lpstr>Earth’s Atmosphere</vt:lpstr>
      <vt:lpstr>Atmospheric Pressure</vt:lpstr>
      <vt:lpstr>What do atmospheric properties vary with altitude?</vt:lpstr>
      <vt:lpstr>Light’s Effects on Atmosphere</vt:lpstr>
      <vt:lpstr>Slide 69</vt:lpstr>
      <vt:lpstr>Earth’s Atmospheric Structure</vt:lpstr>
      <vt:lpstr>Earth’s Atmospheric Structure</vt:lpstr>
      <vt:lpstr>Earth’s Atmospheric Structure</vt:lpstr>
      <vt:lpstr>Earth’s Atmospheric Structure</vt:lpstr>
      <vt:lpstr>Atmospheric Measurements</vt:lpstr>
      <vt:lpstr>What is Vacuum?</vt:lpstr>
      <vt:lpstr>Vacuum Pressures</vt:lpstr>
      <vt:lpstr>Slide 77</vt:lpstr>
      <vt:lpstr>BAROMETER</vt:lpstr>
      <vt:lpstr>BAROMETER</vt:lpstr>
      <vt:lpstr>Slide 80</vt:lpstr>
      <vt:lpstr>Pressure Equivalents</vt:lpstr>
      <vt:lpstr>Slide 82</vt:lpstr>
      <vt:lpstr>Slide 83</vt:lpstr>
      <vt:lpstr>PRESSURE RANGES</vt:lpstr>
      <vt:lpstr>Slide 85</vt:lpstr>
      <vt:lpstr>Lighting Basics</vt:lpstr>
      <vt:lpstr>Possibilities for Light/Matter Interactions</vt:lpstr>
      <vt:lpstr>Quantity of light</vt:lpstr>
      <vt:lpstr>Slide 89</vt:lpstr>
      <vt:lpstr>Slide 90</vt:lpstr>
      <vt:lpstr>Luminous Intensity – Candela (cd)</vt:lpstr>
      <vt:lpstr>Point Source Illuminance</vt:lpstr>
      <vt:lpstr>Measuring Light</vt:lpstr>
      <vt:lpstr>What is Photometry?</vt:lpstr>
      <vt:lpstr>What is Photometry </vt:lpstr>
      <vt:lpstr>The Light Meter</vt:lpstr>
      <vt:lpstr>What Exactly Does the Light Meter Measure?</vt:lpstr>
      <vt:lpstr>Illuminance</vt:lpstr>
      <vt:lpstr>Luminance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and Building Science</dc:title>
  <dc:creator>irinak</dc:creator>
  <cp:lastModifiedBy>irinak</cp:lastModifiedBy>
  <cp:revision>332</cp:revision>
  <dcterms:created xsi:type="dcterms:W3CDTF">2013-04-23T15:56:05Z</dcterms:created>
  <dcterms:modified xsi:type="dcterms:W3CDTF">2013-06-23T22:12:06Z</dcterms:modified>
</cp:coreProperties>
</file>