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1"/>
  </p:notesMasterIdLst>
  <p:handoutMasterIdLst>
    <p:handoutMasterId r:id="rId72"/>
  </p:handoutMasterIdLst>
  <p:sldIdLst>
    <p:sldId id="256" r:id="rId2"/>
    <p:sldId id="455" r:id="rId3"/>
    <p:sldId id="456" r:id="rId4"/>
    <p:sldId id="460" r:id="rId5"/>
    <p:sldId id="289" r:id="rId6"/>
    <p:sldId id="288" r:id="rId7"/>
    <p:sldId id="291" r:id="rId8"/>
    <p:sldId id="461" r:id="rId9"/>
    <p:sldId id="290" r:id="rId10"/>
    <p:sldId id="292" r:id="rId11"/>
    <p:sldId id="293" r:id="rId12"/>
    <p:sldId id="294" r:id="rId13"/>
    <p:sldId id="462" r:id="rId14"/>
    <p:sldId id="295" r:id="rId15"/>
    <p:sldId id="296" r:id="rId16"/>
    <p:sldId id="297" r:id="rId17"/>
    <p:sldId id="463" r:id="rId18"/>
    <p:sldId id="464" r:id="rId19"/>
    <p:sldId id="298" r:id="rId20"/>
    <p:sldId id="299" r:id="rId21"/>
    <p:sldId id="300" r:id="rId22"/>
    <p:sldId id="301" r:id="rId23"/>
    <p:sldId id="302" r:id="rId24"/>
    <p:sldId id="465" r:id="rId25"/>
    <p:sldId id="303" r:id="rId26"/>
    <p:sldId id="304" r:id="rId27"/>
    <p:sldId id="306" r:id="rId28"/>
    <p:sldId id="305" r:id="rId29"/>
    <p:sldId id="466" r:id="rId30"/>
    <p:sldId id="307" r:id="rId31"/>
    <p:sldId id="468" r:id="rId32"/>
    <p:sldId id="467" r:id="rId33"/>
    <p:sldId id="469" r:id="rId34"/>
    <p:sldId id="308" r:id="rId35"/>
    <p:sldId id="470" r:id="rId36"/>
    <p:sldId id="309" r:id="rId37"/>
    <p:sldId id="471" r:id="rId38"/>
    <p:sldId id="310" r:id="rId39"/>
    <p:sldId id="322" r:id="rId40"/>
    <p:sldId id="321" r:id="rId41"/>
    <p:sldId id="311" r:id="rId42"/>
    <p:sldId id="312" r:id="rId43"/>
    <p:sldId id="473" r:id="rId44"/>
    <p:sldId id="313" r:id="rId45"/>
    <p:sldId id="314" r:id="rId46"/>
    <p:sldId id="315" r:id="rId47"/>
    <p:sldId id="478" r:id="rId48"/>
    <p:sldId id="317" r:id="rId49"/>
    <p:sldId id="316" r:id="rId50"/>
    <p:sldId id="318" r:id="rId51"/>
    <p:sldId id="319" r:id="rId52"/>
    <p:sldId id="320" r:id="rId53"/>
    <p:sldId id="475" r:id="rId54"/>
    <p:sldId id="323" r:id="rId55"/>
    <p:sldId id="476" r:id="rId56"/>
    <p:sldId id="324" r:id="rId57"/>
    <p:sldId id="325" r:id="rId58"/>
    <p:sldId id="326" r:id="rId59"/>
    <p:sldId id="477" r:id="rId60"/>
    <p:sldId id="479" r:id="rId61"/>
    <p:sldId id="327" r:id="rId62"/>
    <p:sldId id="330" r:id="rId63"/>
    <p:sldId id="328" r:id="rId64"/>
    <p:sldId id="329" r:id="rId65"/>
    <p:sldId id="483" r:id="rId66"/>
    <p:sldId id="480" r:id="rId67"/>
    <p:sldId id="481" r:id="rId68"/>
    <p:sldId id="484" r:id="rId69"/>
    <p:sldId id="482" r:id="rId7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464" autoAdjust="0"/>
  </p:normalViewPr>
  <p:slideViewPr>
    <p:cSldViewPr>
      <p:cViewPr varScale="1">
        <p:scale>
          <a:sx n="71" d="100"/>
          <a:sy n="71" d="100"/>
        </p:scale>
        <p:origin x="-90" y="-60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5" d="100"/>
          <a:sy n="65" d="100"/>
        </p:scale>
        <p:origin x="-108" y="-93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EFFC204-3767-47F9-BD2E-4987CD5E971B}" type="datetimeFigureOut">
              <a:rPr lang="en-US" smtClean="0"/>
              <a:pPr/>
              <a:t>6/23/2013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191A2B7-9532-4835-BAD0-6A7ED4489D28}"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9A8387-AE19-4E21-8B5B-AA082DA63244}" type="datetimeFigureOut">
              <a:rPr lang="en-US" smtClean="0"/>
              <a:pPr/>
              <a:t>6/23/2013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1C16E2-6E21-4D3B-BE6B-0CF98AFF92A8}" type="slidenum">
              <a:rPr lang="en-US" smtClean="0"/>
              <a:pPr/>
              <a:t>‹#›</a:t>
            </a:fld>
            <a:endParaRPr lang="en-US"/>
          </a:p>
        </p:txBody>
      </p:sp>
    </p:spTree>
    <p:extLst>
      <p:ext uri="{BB962C8B-B14F-4D97-AF65-F5344CB8AC3E}">
        <p14:creationId xmlns:p14="http://schemas.microsoft.com/office/powerpoint/2010/main" xmlns="" val="240958989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www.youtube.com/watch?v=WY6mcPaw8_k&amp;feature=related" TargetMode="External"/><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8" Type="http://schemas.openxmlformats.org/officeDocument/2006/relationships/hyperlink" Target="http://www.grc.nasa.gov/WWW/k-12/airplane/enthalpy.html" TargetMode="External"/><Relationship Id="rId3" Type="http://schemas.openxmlformats.org/officeDocument/2006/relationships/hyperlink" Target="http://www.grc.nasa.gov/WWW/k-12/airplane/thermo0.html" TargetMode="External"/><Relationship Id="rId7" Type="http://schemas.openxmlformats.org/officeDocument/2006/relationships/hyperlink" Target="http://www.grc.nasa.gov/WWW/k-12/airplane/heat.html"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http://www.grc.nasa.gov/WWW/k-12/airplane/work.html" TargetMode="External"/><Relationship Id="rId5" Type="http://schemas.openxmlformats.org/officeDocument/2006/relationships/hyperlink" Target="http://www.grc.nasa.gov/WWW/k-12/airplane/thermo1.html" TargetMode="External"/><Relationship Id="rId10" Type="http://schemas.openxmlformats.org/officeDocument/2006/relationships/hyperlink" Target="http://www.grc.nasa.gov/WWW/k-12/airplane/entropy.html" TargetMode="External"/><Relationship Id="rId4" Type="http://schemas.openxmlformats.org/officeDocument/2006/relationships/hyperlink" Target="http://www.grc.nasa.gov/WWW/k-12/airplane/temptr.html" TargetMode="External"/><Relationship Id="rId9" Type="http://schemas.openxmlformats.org/officeDocument/2006/relationships/hyperlink" Target="http://www.grc.nasa.gov/WWW/k-12/airplane/thermo2.html"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Transfer of energy through</a:t>
            </a:r>
            <a:r>
              <a:rPr lang="en-US" baseline="0" dirty="0" smtClean="0"/>
              <a:t> a</a:t>
            </a:r>
            <a:r>
              <a:rPr lang="en-US" dirty="0" smtClean="0"/>
              <a:t> substance without the substance moving. In other words, energy is moving through a solid object without the object moving around.</a:t>
            </a:r>
            <a:r>
              <a:rPr lang="en-US" baseline="0" dirty="0" smtClean="0"/>
              <a:t>  </a:t>
            </a:r>
          </a:p>
          <a:p>
            <a:endParaRPr lang="en-US" baseline="0" dirty="0" smtClean="0"/>
          </a:p>
          <a:p>
            <a:r>
              <a:rPr lang="en-US" baseline="0" dirty="0" smtClean="0"/>
              <a:t>We can talk about how to mitigate heat loss. </a:t>
            </a:r>
          </a:p>
          <a:p>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21</a:t>
            </a:fld>
            <a:endParaRPr lang="en-US"/>
          </a:p>
        </p:txBody>
      </p:sp>
    </p:spTree>
    <p:extLst>
      <p:ext uri="{BB962C8B-B14F-4D97-AF65-F5344CB8AC3E}">
        <p14:creationId xmlns:p14="http://schemas.microsoft.com/office/powerpoint/2010/main" xmlns="" val="41470080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28</a:t>
            </a:fld>
            <a:endParaRPr lang="en-US"/>
          </a:p>
        </p:txBody>
      </p:sp>
    </p:spTree>
    <p:extLst>
      <p:ext uri="{BB962C8B-B14F-4D97-AF65-F5344CB8AC3E}">
        <p14:creationId xmlns:p14="http://schemas.microsoft.com/office/powerpoint/2010/main" xmlns="" val="15847328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 kWh = 3412.14163312794  (this value is approximate)</a:t>
            </a:r>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30</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u="none" strike="noStrike" kern="1200" dirty="0" smtClean="0">
                <a:solidFill>
                  <a:schemeClr val="tx1"/>
                </a:solidFill>
                <a:latin typeface="+mn-lt"/>
                <a:ea typeface="+mn-ea"/>
                <a:cs typeface="+mn-cs"/>
              </a:rPr>
              <a:t/>
            </a:r>
            <a:br>
              <a:rPr lang="en-US" sz="1200" u="none" strike="noStrike" kern="1200" dirty="0" smtClean="0">
                <a:solidFill>
                  <a:schemeClr val="tx1"/>
                </a:solidFill>
                <a:latin typeface="+mn-lt"/>
                <a:ea typeface="+mn-ea"/>
                <a:cs typeface="+mn-cs"/>
              </a:rPr>
            </a:br>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34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u="none" strike="noStrike" kern="1200" dirty="0" smtClean="0">
                <a:solidFill>
                  <a:schemeClr val="tx1"/>
                </a:solidFill>
                <a:latin typeface="+mn-lt"/>
                <a:ea typeface="+mn-ea"/>
                <a:cs typeface="+mn-cs"/>
              </a:rPr>
              <a:t>A foot-candle is a measurement of illumination equal to the light produced by one candle at a distance of one foot. A watt measures the rate of energy conversion, which can also be described as the speed at which something such as a candle or light bulb consumes energy. Converting foot candles to watts is east but requires an intermediate step, which involves converting foot-candles to lumens, abbreviated as </a:t>
            </a:r>
            <a:r>
              <a:rPr lang="en-US" sz="1200" u="none" strike="noStrike" kern="1200" dirty="0" err="1" smtClean="0">
                <a:solidFill>
                  <a:schemeClr val="tx1"/>
                </a:solidFill>
                <a:latin typeface="+mn-lt"/>
                <a:ea typeface="+mn-ea"/>
                <a:cs typeface="+mn-cs"/>
              </a:rPr>
              <a:t>lux</a:t>
            </a:r>
            <a:r>
              <a:rPr lang="en-US" sz="1200" u="none" strike="noStrike" kern="1200" dirty="0" smtClean="0">
                <a:solidFill>
                  <a:schemeClr val="tx1"/>
                </a:solidFill>
                <a:latin typeface="+mn-lt"/>
                <a:ea typeface="+mn-ea"/>
                <a:cs typeface="+mn-cs"/>
              </a:rPr>
              <a:t>. A lumen is another measurement of light power. </a:t>
            </a:r>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36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Add image of ice, water, to steam</a:t>
            </a:r>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38</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45</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kinetic molecular theory is very useful in explaining or describing the forces between molecules and the energy that they possess, as well as, the effects of thermal energy, temperature and pressure on matter.</a:t>
            </a:r>
          </a:p>
          <a:p>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60</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hlinkClick r:id="rId3"/>
              </a:rPr>
              <a:t>www.youtube.com/watch?v=WY6mcPaw8_k&amp;feature=related</a:t>
            </a:r>
            <a:r>
              <a:rPr lang="en-US" dirty="0" smtClean="0"/>
              <a:t> </a:t>
            </a:r>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63</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An understanding of these terms and the concepts related to them is essential to understanding the air conditioning and refrigeration mechanical – refrigerant cycle as well as being necessary to troubleshooting cycle problems.</a:t>
            </a:r>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66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Superheated does not necessarily mean hot. And, </a:t>
            </a:r>
            <a:r>
              <a:rPr lang="en-US" sz="1200" kern="1200" baseline="0" dirty="0" err="1" smtClean="0">
                <a:solidFill>
                  <a:schemeClr val="tx1"/>
                </a:solidFill>
                <a:latin typeface="+mn-lt"/>
                <a:ea typeface="+mn-ea"/>
                <a:cs typeface="+mn-cs"/>
              </a:rPr>
              <a:t>subcooled</a:t>
            </a:r>
            <a:r>
              <a:rPr lang="en-US" sz="1200" kern="1200" baseline="0" dirty="0" smtClean="0">
                <a:solidFill>
                  <a:schemeClr val="tx1"/>
                </a:solidFill>
                <a:latin typeface="+mn-lt"/>
                <a:ea typeface="+mn-ea"/>
                <a:cs typeface="+mn-cs"/>
              </a:rPr>
              <a:t> does not necessarily mean cold. Superheat and </a:t>
            </a:r>
            <a:r>
              <a:rPr lang="en-US" sz="1200" kern="1200" baseline="0" dirty="0" err="1" smtClean="0">
                <a:solidFill>
                  <a:schemeClr val="tx1"/>
                </a:solidFill>
                <a:latin typeface="+mn-lt"/>
                <a:ea typeface="+mn-ea"/>
                <a:cs typeface="+mn-cs"/>
              </a:rPr>
              <a:t>Subcooling</a:t>
            </a:r>
            <a:r>
              <a:rPr lang="en-US" sz="1200" kern="1200" baseline="0" dirty="0" smtClean="0">
                <a:solidFill>
                  <a:schemeClr val="tx1"/>
                </a:solidFill>
                <a:latin typeface="+mn-lt"/>
                <a:ea typeface="+mn-ea"/>
                <a:cs typeface="+mn-cs"/>
              </a:rPr>
              <a:t> are determined by the boiling temperature of the substance and unlike water many substances have low boiling temperatures.</a:t>
            </a:r>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67</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baseline="0" dirty="0" smtClean="0">
                <a:solidFill>
                  <a:schemeClr val="tx1"/>
                </a:solidFill>
                <a:latin typeface="+mn-lt"/>
                <a:ea typeface="+mn-ea"/>
                <a:cs typeface="+mn-cs"/>
              </a:rPr>
              <a:t>Superheat and </a:t>
            </a:r>
            <a:r>
              <a:rPr lang="en-US" sz="1200" kern="1200" baseline="0" dirty="0" err="1" smtClean="0">
                <a:solidFill>
                  <a:schemeClr val="tx1"/>
                </a:solidFill>
                <a:latin typeface="+mn-lt"/>
                <a:ea typeface="+mn-ea"/>
                <a:cs typeface="+mn-cs"/>
              </a:rPr>
              <a:t>Subcooling</a:t>
            </a:r>
            <a:r>
              <a:rPr lang="en-US" sz="1200" kern="1200" baseline="0" dirty="0" smtClean="0">
                <a:solidFill>
                  <a:schemeClr val="tx1"/>
                </a:solidFill>
                <a:latin typeface="+mn-lt"/>
                <a:ea typeface="+mn-ea"/>
                <a:cs typeface="+mn-cs"/>
              </a:rPr>
              <a:t> are both sensible heats and therefore can be measured</a:t>
            </a:r>
          </a:p>
          <a:p>
            <a:r>
              <a:rPr lang="en-US" sz="1200" kern="1200" baseline="0" dirty="0" smtClean="0">
                <a:solidFill>
                  <a:schemeClr val="tx1"/>
                </a:solidFill>
                <a:latin typeface="+mn-lt"/>
                <a:ea typeface="+mn-ea"/>
                <a:cs typeface="+mn-cs"/>
              </a:rPr>
              <a:t>with a thermometer. Superheat and </a:t>
            </a:r>
            <a:r>
              <a:rPr lang="en-US" sz="1200" kern="1200" baseline="0" dirty="0" err="1" smtClean="0">
                <a:solidFill>
                  <a:schemeClr val="tx1"/>
                </a:solidFill>
                <a:latin typeface="+mn-lt"/>
                <a:ea typeface="+mn-ea"/>
                <a:cs typeface="+mn-cs"/>
              </a:rPr>
              <a:t>Subcooling</a:t>
            </a:r>
            <a:r>
              <a:rPr lang="en-US" sz="1200" kern="1200" baseline="0" dirty="0" smtClean="0">
                <a:solidFill>
                  <a:schemeClr val="tx1"/>
                </a:solidFill>
                <a:latin typeface="+mn-lt"/>
                <a:ea typeface="+mn-ea"/>
                <a:cs typeface="+mn-cs"/>
              </a:rPr>
              <a:t> are also temperature differentials. That</a:t>
            </a:r>
          </a:p>
          <a:p>
            <a:r>
              <a:rPr lang="en-US" sz="1200" kern="1200" baseline="0" dirty="0" smtClean="0">
                <a:solidFill>
                  <a:schemeClr val="tx1"/>
                </a:solidFill>
                <a:latin typeface="+mn-lt"/>
                <a:ea typeface="+mn-ea"/>
                <a:cs typeface="+mn-cs"/>
              </a:rPr>
              <a:t>is, each is a number of degrees a gas or liquid are above or below their saturation</a:t>
            </a:r>
          </a:p>
          <a:p>
            <a:r>
              <a:rPr lang="en-US" sz="1200" kern="1200" baseline="0" dirty="0" smtClean="0">
                <a:solidFill>
                  <a:schemeClr val="tx1"/>
                </a:solidFill>
                <a:latin typeface="+mn-lt"/>
                <a:ea typeface="+mn-ea"/>
                <a:cs typeface="+mn-cs"/>
              </a:rPr>
              <a:t>temperatures.</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When heated to 212 degrees F the</a:t>
            </a:r>
          </a:p>
          <a:p>
            <a:r>
              <a:rPr lang="en-US" sz="1200" kern="1200" baseline="0" dirty="0" smtClean="0">
                <a:solidFill>
                  <a:schemeClr val="tx1"/>
                </a:solidFill>
                <a:latin typeface="+mn-lt"/>
                <a:ea typeface="+mn-ea"/>
                <a:cs typeface="+mn-cs"/>
              </a:rPr>
              <a:t>molecules which make up water are moving at a high enough speed that they overcome</a:t>
            </a:r>
          </a:p>
          <a:p>
            <a:r>
              <a:rPr lang="en-US" sz="1200" kern="1200" baseline="0" dirty="0" smtClean="0">
                <a:solidFill>
                  <a:schemeClr val="tx1"/>
                </a:solidFill>
                <a:latin typeface="+mn-lt"/>
                <a:ea typeface="+mn-ea"/>
                <a:cs typeface="+mn-cs"/>
              </a:rPr>
              <a:t>the air pressure above the water. As additional heat is added to liquid water at 212</a:t>
            </a:r>
          </a:p>
          <a:p>
            <a:r>
              <a:rPr lang="en-US" sz="1200" kern="1200" baseline="0" dirty="0" smtClean="0">
                <a:solidFill>
                  <a:schemeClr val="tx1"/>
                </a:solidFill>
                <a:latin typeface="+mn-lt"/>
                <a:ea typeface="+mn-ea"/>
                <a:cs typeface="+mn-cs"/>
              </a:rPr>
              <a:t>degrees, the water begins to boil. As the water boils it is changing state from a liquid to</a:t>
            </a:r>
          </a:p>
          <a:p>
            <a:r>
              <a:rPr lang="en-US" sz="1200" kern="1200" baseline="0" dirty="0" smtClean="0">
                <a:solidFill>
                  <a:schemeClr val="tx1"/>
                </a:solidFill>
                <a:latin typeface="+mn-lt"/>
                <a:ea typeface="+mn-ea"/>
                <a:cs typeface="+mn-cs"/>
              </a:rPr>
              <a:t>a gas. In addition, during the boiling process the temperature remains the same (212</a:t>
            </a:r>
          </a:p>
          <a:p>
            <a:r>
              <a:rPr lang="en-US" sz="1200" kern="1200" baseline="0" dirty="0" smtClean="0">
                <a:solidFill>
                  <a:schemeClr val="tx1"/>
                </a:solidFill>
                <a:latin typeface="+mn-lt"/>
                <a:ea typeface="+mn-ea"/>
                <a:cs typeface="+mn-cs"/>
              </a:rPr>
              <a:t>degrees F). There is no change in temperature during a change of state. This</a:t>
            </a:r>
          </a:p>
          <a:p>
            <a:r>
              <a:rPr lang="en-US" sz="1200" kern="1200" baseline="0" dirty="0" smtClean="0">
                <a:solidFill>
                  <a:schemeClr val="tx1"/>
                </a:solidFill>
                <a:latin typeface="+mn-lt"/>
                <a:ea typeface="+mn-ea"/>
                <a:cs typeface="+mn-cs"/>
              </a:rPr>
              <a:t>phenomenon is true for all substances as they change state no matter how much heat is</a:t>
            </a:r>
          </a:p>
          <a:p>
            <a:r>
              <a:rPr lang="en-US" sz="1200" kern="1200" baseline="0" dirty="0" smtClean="0">
                <a:solidFill>
                  <a:schemeClr val="tx1"/>
                </a:solidFill>
                <a:latin typeface="+mn-lt"/>
                <a:ea typeface="+mn-ea"/>
                <a:cs typeface="+mn-cs"/>
              </a:rPr>
              <a:t>added. As long as the water is still boiling and not all the water has completely changed</a:t>
            </a:r>
          </a:p>
          <a:p>
            <a:r>
              <a:rPr lang="en-US" sz="1200" kern="1200" baseline="0" dirty="0" smtClean="0">
                <a:solidFill>
                  <a:schemeClr val="tx1"/>
                </a:solidFill>
                <a:latin typeface="+mn-lt"/>
                <a:ea typeface="+mn-ea"/>
                <a:cs typeface="+mn-cs"/>
              </a:rPr>
              <a:t>to a gas (steam) the temperature remains at 212 degrees F. This means that a</a:t>
            </a:r>
          </a:p>
          <a:p>
            <a:r>
              <a:rPr lang="en-US" sz="1200" kern="1200" baseline="0" dirty="0" smtClean="0">
                <a:solidFill>
                  <a:schemeClr val="tx1"/>
                </a:solidFill>
                <a:latin typeface="+mn-lt"/>
                <a:ea typeface="+mn-ea"/>
                <a:cs typeface="+mn-cs"/>
              </a:rPr>
              <a:t>thermometer placed in boiling water will remain at 212 degrees throughout the boiling</a:t>
            </a:r>
          </a:p>
          <a:p>
            <a:r>
              <a:rPr lang="en-US" sz="1200" kern="1200" baseline="0" dirty="0" smtClean="0">
                <a:solidFill>
                  <a:schemeClr val="tx1"/>
                </a:solidFill>
                <a:latin typeface="+mn-lt"/>
                <a:ea typeface="+mn-ea"/>
                <a:cs typeface="+mn-cs"/>
              </a:rPr>
              <a:t>process even though heat is added to cause the water to boil. This heat of boiling is</a:t>
            </a:r>
          </a:p>
          <a:p>
            <a:r>
              <a:rPr lang="en-US" sz="1200" kern="1200" baseline="0" dirty="0" smtClean="0">
                <a:solidFill>
                  <a:schemeClr val="tx1"/>
                </a:solidFill>
                <a:latin typeface="+mn-lt"/>
                <a:ea typeface="+mn-ea"/>
                <a:cs typeface="+mn-cs"/>
              </a:rPr>
              <a:t>called latent heat. The word “latent” is a Latin word for “hidden”. The heat added to the</a:t>
            </a:r>
          </a:p>
          <a:p>
            <a:r>
              <a:rPr lang="en-US" sz="1200" kern="1200" baseline="0" dirty="0" smtClean="0">
                <a:solidFill>
                  <a:schemeClr val="tx1"/>
                </a:solidFill>
                <a:latin typeface="+mn-lt"/>
                <a:ea typeface="+mn-ea"/>
                <a:cs typeface="+mn-cs"/>
              </a:rPr>
              <a:t>water is hidden from the thermometer since the temperature remains unchanged during</a:t>
            </a:r>
          </a:p>
          <a:p>
            <a:r>
              <a:rPr lang="en-US" sz="1200" kern="1200" baseline="0" dirty="0" smtClean="0">
                <a:solidFill>
                  <a:schemeClr val="tx1"/>
                </a:solidFill>
                <a:latin typeface="+mn-lt"/>
                <a:ea typeface="+mn-ea"/>
                <a:cs typeface="+mn-cs"/>
              </a:rPr>
              <a:t>the boiling process.</a:t>
            </a:r>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69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dirty="0" smtClean="0"/>
              <a:t>The </a:t>
            </a:r>
            <a:r>
              <a:rPr lang="en-US" dirty="0" err="1" smtClean="0">
                <a:hlinkClick r:id="rId3" action="ppaction://hlinkfile"/>
              </a:rPr>
              <a:t>zeroth</a:t>
            </a:r>
            <a:r>
              <a:rPr lang="en-US" dirty="0" smtClean="0">
                <a:hlinkClick r:id="rId3" action="ppaction://hlinkfile"/>
              </a:rPr>
              <a:t> law</a:t>
            </a:r>
            <a:r>
              <a:rPr lang="en-US" dirty="0" smtClean="0"/>
              <a:t> of thermodynamics involves some simple definitions of </a:t>
            </a:r>
            <a:r>
              <a:rPr lang="en-US" b="1" dirty="0" smtClean="0"/>
              <a:t>thermodynamic equilibrium</a:t>
            </a:r>
            <a:r>
              <a:rPr lang="en-US" dirty="0" smtClean="0"/>
              <a:t>. Thermodynamic equilibrium leads to the large scale definition of </a:t>
            </a:r>
            <a:r>
              <a:rPr lang="en-US" dirty="0" smtClean="0">
                <a:hlinkClick r:id="rId4" action="ppaction://hlinkfile"/>
              </a:rPr>
              <a:t>temperature, </a:t>
            </a:r>
            <a:r>
              <a:rPr lang="en-US" dirty="0" smtClean="0"/>
              <a:t>as opposed to the small scale definition related to the kinetic energy of the molecules</a:t>
            </a:r>
          </a:p>
          <a:p>
            <a:endParaRPr lang="en-US" dirty="0" smtClean="0"/>
          </a:p>
          <a:p>
            <a:r>
              <a:rPr lang="en-US" dirty="0" smtClean="0"/>
              <a:t>The </a:t>
            </a:r>
            <a:r>
              <a:rPr lang="en-US" dirty="0" smtClean="0">
                <a:hlinkClick r:id="rId5" action="ppaction://hlinkfile"/>
              </a:rPr>
              <a:t>first law</a:t>
            </a:r>
            <a:r>
              <a:rPr lang="en-US" dirty="0" smtClean="0"/>
              <a:t> of thermodynamics relates the various forms of kinetic and potential </a:t>
            </a:r>
            <a:r>
              <a:rPr lang="en-US" b="1" dirty="0" smtClean="0"/>
              <a:t>energy</a:t>
            </a:r>
            <a:r>
              <a:rPr lang="en-US" dirty="0" smtClean="0"/>
              <a:t> in a system to the </a:t>
            </a:r>
            <a:r>
              <a:rPr lang="en-US" dirty="0" smtClean="0">
                <a:hlinkClick r:id="rId6" action="ppaction://hlinkfile"/>
              </a:rPr>
              <a:t>work</a:t>
            </a:r>
            <a:r>
              <a:rPr lang="en-US" dirty="0" smtClean="0"/>
              <a:t> which a system can perform and to the transfer of </a:t>
            </a:r>
            <a:r>
              <a:rPr lang="en-US" dirty="0" smtClean="0">
                <a:hlinkClick r:id="rId7" action="ppaction://hlinkfile"/>
              </a:rPr>
              <a:t>heat.</a:t>
            </a:r>
            <a:r>
              <a:rPr lang="en-US" dirty="0" smtClean="0"/>
              <a:t> This law is sometimes taken as the definition of internal energy, and introduces an additional state variable, </a:t>
            </a:r>
            <a:r>
              <a:rPr lang="en-US" dirty="0" smtClean="0">
                <a:hlinkClick r:id="rId8" action="ppaction://hlinkfile"/>
              </a:rPr>
              <a:t>enthalpy.</a:t>
            </a:r>
            <a:r>
              <a:rPr lang="en-US" dirty="0" smtClean="0"/>
              <a:t> The first law of thermodynamics allows for many possible states of a system to exist. But experience indicates that only certain states occur. </a:t>
            </a:r>
          </a:p>
          <a:p>
            <a:endParaRPr lang="en-US" dirty="0" smtClean="0"/>
          </a:p>
          <a:p>
            <a:r>
              <a:rPr lang="en-US" dirty="0" smtClean="0"/>
              <a:t>This leads to the </a:t>
            </a:r>
            <a:r>
              <a:rPr lang="en-US" dirty="0" smtClean="0">
                <a:hlinkClick r:id="rId9" action="ppaction://hlinkfile"/>
              </a:rPr>
              <a:t>second law</a:t>
            </a:r>
            <a:r>
              <a:rPr lang="en-US" dirty="0" smtClean="0"/>
              <a:t> of thermodynamics and the definition of another state variable called </a:t>
            </a:r>
            <a:r>
              <a:rPr lang="en-US" dirty="0" smtClean="0">
                <a:hlinkClick r:id="rId10" action="ppaction://hlinkfile"/>
              </a:rPr>
              <a:t>entropy</a:t>
            </a:r>
            <a:r>
              <a:rPr lang="en-US" dirty="0" smtClean="0"/>
              <a:t>. The second law stipulates that the total entropy of a system plus its environment can not decrease; it can remain constant for a </a:t>
            </a:r>
            <a:r>
              <a:rPr lang="en-US" b="1" dirty="0" smtClean="0"/>
              <a:t>reversible</a:t>
            </a:r>
            <a:r>
              <a:rPr lang="en-US" dirty="0" smtClean="0"/>
              <a:t> process but must always increase for an </a:t>
            </a:r>
            <a:r>
              <a:rPr lang="en-US" b="1" dirty="0" smtClean="0"/>
              <a:t>irreversible</a:t>
            </a:r>
            <a:r>
              <a:rPr lang="en-US" dirty="0" smtClean="0"/>
              <a:t> process. </a:t>
            </a:r>
          </a:p>
          <a:p>
            <a:endParaRPr lang="en-US" dirty="0" smtClean="0"/>
          </a:p>
          <a:p>
            <a:r>
              <a:rPr lang="en-US" b="1" dirty="0" smtClean="0"/>
              <a:t>Entropy :</a:t>
            </a:r>
            <a:r>
              <a:rPr lang="en-US" dirty="0" smtClean="0"/>
              <a:t> a measure of the unavailable energy in a closed thermodynamic system that is also usually considered to be a measure of the system's disorder, that is a property of the system's state, and that varies directly with any reversible change in heat in the system and inversely with the temperature of the system; </a:t>
            </a:r>
            <a:r>
              <a:rPr lang="en-US" i="1" dirty="0" smtClean="0"/>
              <a:t>broadly</a:t>
            </a:r>
            <a:r>
              <a:rPr lang="en-US" dirty="0" smtClean="0"/>
              <a:t> </a:t>
            </a:r>
            <a:r>
              <a:rPr lang="en-US" b="1" dirty="0" smtClean="0"/>
              <a:t>:</a:t>
            </a:r>
            <a:r>
              <a:rPr lang="en-US" dirty="0" smtClean="0"/>
              <a:t> the degree of disorder or uncertainty in a system </a:t>
            </a:r>
          </a:p>
          <a:p>
            <a:endParaRPr lang="en-US" dirty="0" smtClean="0"/>
          </a:p>
          <a:p>
            <a:r>
              <a:rPr lang="en-US" i="1" dirty="0" smtClean="0"/>
              <a:t>a</a:t>
            </a:r>
            <a:r>
              <a:rPr lang="en-US" dirty="0" smtClean="0"/>
              <a:t> </a:t>
            </a:r>
            <a:r>
              <a:rPr lang="en-US" b="1" dirty="0" smtClean="0"/>
              <a:t>:</a:t>
            </a:r>
            <a:r>
              <a:rPr lang="en-US" dirty="0" smtClean="0"/>
              <a:t> the degradation of the matter and energy in the universe to an ultimate state of inert uniformity </a:t>
            </a:r>
          </a:p>
          <a:p>
            <a:r>
              <a:rPr lang="en-US" i="1" dirty="0" smtClean="0"/>
              <a:t>b</a:t>
            </a:r>
            <a:r>
              <a:rPr lang="en-US" dirty="0" smtClean="0"/>
              <a:t> </a:t>
            </a:r>
            <a:r>
              <a:rPr lang="en-US" b="1" dirty="0" smtClean="0"/>
              <a:t>:</a:t>
            </a:r>
            <a:r>
              <a:rPr lang="en-US" dirty="0" smtClean="0"/>
              <a:t> a process of degradation or running down or a trend to disorder </a:t>
            </a:r>
          </a:p>
          <a:p>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you are doing work, you’re going to lose energy</a:t>
            </a:r>
          </a:p>
          <a:p>
            <a:r>
              <a:rPr lang="en-US" dirty="0" smtClean="0"/>
              <a:t>If</a:t>
            </a:r>
            <a:r>
              <a:rPr lang="en-US" baseline="0" dirty="0" smtClean="0"/>
              <a:t> work is being done to you, you are gaining energy</a:t>
            </a:r>
          </a:p>
          <a:p>
            <a:endParaRPr lang="en-US" baseline="0" dirty="0" smtClean="0"/>
          </a:p>
          <a:p>
            <a:r>
              <a:rPr lang="en-US" baseline="0" dirty="0" smtClean="0"/>
              <a:t>If I lose heat, I’m going to lose energy</a:t>
            </a:r>
          </a:p>
          <a:p>
            <a:r>
              <a:rPr lang="en-US" baseline="0" dirty="0" smtClean="0"/>
              <a:t>If I gain heat, I’m going to gain energy</a:t>
            </a:r>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Recall the first</a:t>
            </a:r>
            <a:r>
              <a:rPr lang="en-US" baseline="0" dirty="0" smtClean="0"/>
              <a:t> law of thermodynamic, energy cannot be created or destroyed, only converted from one form to another.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When we talk about the change of energy from one form or another, there will always be some waste heat or its going to be converted from a more useful form to a more wasteful form, and typically that less useful form is heat.</a:t>
            </a:r>
          </a:p>
          <a:p>
            <a:endParaRPr lang="en-US" dirty="0" smtClean="0"/>
          </a:p>
          <a:p>
            <a:r>
              <a:rPr lang="en-US" dirty="0" smtClean="0"/>
              <a:t>When you have work in, basically that work is going to be producing work</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11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 a clean orderly</a:t>
            </a:r>
            <a:r>
              <a:rPr lang="en-US" baseline="0" dirty="0" smtClean="0"/>
              <a:t> room, a 3 year old walks in and instant chaos occurs. Then you have to go in there and clean it up. Basically, entropy is the amount of disorder in the room or in a system.</a:t>
            </a:r>
          </a:p>
          <a:p>
            <a:endParaRPr lang="en-US" baseline="0" dirty="0" smtClean="0"/>
          </a:p>
          <a:p>
            <a:r>
              <a:rPr lang="en-US" baseline="0" dirty="0" smtClean="0"/>
              <a:t>Entropy can also move in the opposite direction: same analogy, as the ice is melting, the air around the ice is getting cooler which is decreasing the amount of disorder around the ice cube (decreasing entropy); etc. so it can go in two directions and often it goes in two complimentary directions as one thing heats up and another thing cools off. </a:t>
            </a:r>
          </a:p>
          <a:p>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12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Energy is:</a:t>
            </a:r>
            <a:r>
              <a:rPr lang="en-US" baseline="0" dirty="0" smtClean="0"/>
              <a:t> motion, something can have energy due to its position, electricity is a form of energy, matter can have energy, etc. </a:t>
            </a:r>
          </a:p>
          <a:p>
            <a:r>
              <a:rPr lang="en-US" baseline="0" dirty="0" smtClean="0"/>
              <a:t>Example: take a can of coke and carry it to </a:t>
            </a:r>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14</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15</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Power – the amount of work in a given amount of time. </a:t>
            </a:r>
          </a:p>
          <a:p>
            <a:r>
              <a:rPr lang="en-US" dirty="0" smtClean="0"/>
              <a:t>If we did that in</a:t>
            </a:r>
            <a:r>
              <a:rPr lang="en-US" baseline="0" dirty="0" smtClean="0"/>
              <a:t> 1 second, </a:t>
            </a:r>
          </a:p>
          <a:p>
            <a:r>
              <a:rPr lang="en-US" baseline="0" dirty="0" smtClean="0"/>
              <a:t>12 watts</a:t>
            </a:r>
          </a:p>
          <a:p>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5/6/2013</a:t>
            </a:r>
            <a:endParaRPr lang="en-US"/>
          </a:p>
        </p:txBody>
      </p:sp>
      <p:sp>
        <p:nvSpPr>
          <p:cNvPr id="5" name="Footer Placeholder 4"/>
          <p:cNvSpPr>
            <a:spLocks noGrp="1"/>
          </p:cNvSpPr>
          <p:nvPr>
            <p:ph type="ftr" sz="quarter" idx="11"/>
          </p:nvPr>
        </p:nvSpPr>
        <p:spPr/>
        <p:txBody>
          <a:bodyPr/>
          <a:lstStyle/>
          <a:p>
            <a:r>
              <a:rPr lang="en-US" smtClean="0"/>
              <a:t>DRAFT -- Do Not Quote</a:t>
            </a:r>
            <a:endParaRPr lang="en-US"/>
          </a:p>
        </p:txBody>
      </p:sp>
      <p:sp>
        <p:nvSpPr>
          <p:cNvPr id="6" name="Slide Number Placeholder 5"/>
          <p:cNvSpPr>
            <a:spLocks noGrp="1"/>
          </p:cNvSpPr>
          <p:nvPr>
            <p:ph type="sldNum" sz="quarter" idx="12"/>
          </p:nvPr>
        </p:nvSpPr>
        <p:spPr/>
        <p:txBody>
          <a:bodyPr/>
          <a:lstStyle>
            <a:lvl1pPr>
              <a:defRPr/>
            </a:lvl1pPr>
          </a:lstStyle>
          <a:p>
            <a:r>
              <a:rPr lang="en-US" dirty="0" smtClean="0"/>
              <a:t>Course No. ENRG 52</a:t>
            </a:r>
            <a:endParaRPr lang="en-US" dirty="0"/>
          </a:p>
        </p:txBody>
      </p:sp>
      <p:cxnSp>
        <p:nvCxnSpPr>
          <p:cNvPr id="7" name="Straight Connector 6"/>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10"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5/6/2013</a:t>
            </a:r>
            <a:endParaRPr lang="en-US"/>
          </a:p>
        </p:txBody>
      </p:sp>
      <p:sp>
        <p:nvSpPr>
          <p:cNvPr id="5" name="Footer Placeholder 4"/>
          <p:cNvSpPr>
            <a:spLocks noGrp="1"/>
          </p:cNvSpPr>
          <p:nvPr>
            <p:ph type="ftr" sz="quarter" idx="11"/>
          </p:nvPr>
        </p:nvSpPr>
        <p:spPr/>
        <p:txBody>
          <a:bodyPr/>
          <a:lstStyle/>
          <a:p>
            <a:r>
              <a:rPr lang="en-US" smtClean="0"/>
              <a:t>DRAFT -- Do Not Quote</a:t>
            </a:r>
            <a:endParaRPr lang="en-US"/>
          </a:p>
        </p:txBody>
      </p:sp>
      <p:sp>
        <p:nvSpPr>
          <p:cNvPr id="6" name="Slide Number Placeholder 5"/>
          <p:cNvSpPr>
            <a:spLocks noGrp="1"/>
          </p:cNvSpPr>
          <p:nvPr>
            <p:ph type="sldNum" sz="quarter" idx="12"/>
          </p:nvPr>
        </p:nvSpPr>
        <p:spPr/>
        <p:txBody>
          <a:bodyPr/>
          <a:lstStyle/>
          <a:p>
            <a:fld id="{FAD25DB4-C92F-4B73-BAF4-54FC3B463DC3}" type="slidenum">
              <a:rPr lang="en-US" smtClean="0"/>
              <a:pPr/>
              <a:t>‹#›</a:t>
            </a:fld>
            <a:endParaRPr lang="en-US"/>
          </a:p>
        </p:txBody>
      </p:sp>
      <p:sp>
        <p:nvSpPr>
          <p:cNvPr id="7"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8"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9" name="Straight Connector 8"/>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4572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5/6/2013</a:t>
            </a:r>
            <a:endParaRPr lang="en-US"/>
          </a:p>
        </p:txBody>
      </p:sp>
      <p:sp>
        <p:nvSpPr>
          <p:cNvPr id="5" name="Footer Placeholder 4"/>
          <p:cNvSpPr>
            <a:spLocks noGrp="1"/>
          </p:cNvSpPr>
          <p:nvPr>
            <p:ph type="ftr" sz="quarter" idx="11"/>
          </p:nvPr>
        </p:nvSpPr>
        <p:spPr/>
        <p:txBody>
          <a:bodyPr/>
          <a:lstStyle/>
          <a:p>
            <a:r>
              <a:rPr lang="en-US" smtClean="0"/>
              <a:t>DRAFT -- Do Not Quote</a:t>
            </a:r>
            <a:endParaRPr lang="en-US"/>
          </a:p>
        </p:txBody>
      </p:sp>
      <p:sp>
        <p:nvSpPr>
          <p:cNvPr id="6" name="Slide Number Placeholder 5"/>
          <p:cNvSpPr>
            <a:spLocks noGrp="1"/>
          </p:cNvSpPr>
          <p:nvPr>
            <p:ph type="sldNum" sz="quarter" idx="12"/>
          </p:nvPr>
        </p:nvSpPr>
        <p:spPr/>
        <p:txBody>
          <a:bodyPr/>
          <a:lstStyle/>
          <a:p>
            <a:fld id="{FAD25DB4-C92F-4B73-BAF4-54FC3B463DC3}" type="slidenum">
              <a:rPr lang="en-US" smtClean="0"/>
              <a:pPr/>
              <a:t>‹#›</a:t>
            </a:fld>
            <a:endParaRPr lang="en-US"/>
          </a:p>
        </p:txBody>
      </p:sp>
      <p:sp>
        <p:nvSpPr>
          <p:cNvPr id="7"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8"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9" name="Straight Connector 8"/>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609600" y="62484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r>
              <a:rPr lang="en-US" smtClean="0"/>
              <a:t>5/6/2013</a:t>
            </a:r>
            <a:endParaRPr lang="en-US"/>
          </a:p>
        </p:txBody>
      </p:sp>
      <p:sp>
        <p:nvSpPr>
          <p:cNvPr id="5" name="Footer Placeholder 4"/>
          <p:cNvSpPr>
            <a:spLocks noGrp="1"/>
          </p:cNvSpPr>
          <p:nvPr>
            <p:ph type="ftr" sz="quarter" idx="11"/>
          </p:nvPr>
        </p:nvSpPr>
        <p:spPr/>
        <p:txBody>
          <a:bodyPr/>
          <a:lstStyle/>
          <a:p>
            <a:r>
              <a:rPr lang="en-US" smtClean="0"/>
              <a:t>DRAFT -- Do Not Quote</a:t>
            </a:r>
            <a:endParaRPr lang="en-US"/>
          </a:p>
        </p:txBody>
      </p:sp>
      <p:sp>
        <p:nvSpPr>
          <p:cNvPr id="6" name="Slide Number Placeholder 5"/>
          <p:cNvSpPr>
            <a:spLocks noGrp="1"/>
          </p:cNvSpPr>
          <p:nvPr>
            <p:ph type="sldNum" sz="quarter" idx="12"/>
          </p:nvPr>
        </p:nvSpPr>
        <p:spPr/>
        <p:txBody>
          <a:bodyPr/>
          <a:lstStyle/>
          <a:p>
            <a:fld id="{FAD25DB4-C92F-4B73-BAF4-54FC3B463DC3}" type="slidenum">
              <a:rPr lang="en-US" smtClean="0"/>
              <a:pPr/>
              <a:t>‹#›</a:t>
            </a:fld>
            <a:endParaRPr lang="en-US"/>
          </a:p>
        </p:txBody>
      </p:sp>
      <p:cxnSp>
        <p:nvCxnSpPr>
          <p:cNvPr id="7" name="Straight Connector 6"/>
          <p:cNvCxnSpPr/>
          <p:nvPr userDrawn="1"/>
        </p:nvCxnSpPr>
        <p:spPr>
          <a:xfrm>
            <a:off x="533400" y="4572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4572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7"/>
          <p:cNvSpPr txBox="1">
            <a:spLocks noChangeArrowheads="1"/>
          </p:cNvSpPr>
          <p:nvPr userDrawn="1"/>
        </p:nvSpPr>
        <p:spPr bwMode="auto">
          <a:xfrm>
            <a:off x="533400" y="164068"/>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10"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5/6/2013</a:t>
            </a:r>
            <a:endParaRPr lang="en-US"/>
          </a:p>
        </p:txBody>
      </p:sp>
      <p:sp>
        <p:nvSpPr>
          <p:cNvPr id="5" name="Footer Placeholder 4"/>
          <p:cNvSpPr>
            <a:spLocks noGrp="1"/>
          </p:cNvSpPr>
          <p:nvPr>
            <p:ph type="ftr" sz="quarter" idx="11"/>
          </p:nvPr>
        </p:nvSpPr>
        <p:spPr/>
        <p:txBody>
          <a:bodyPr/>
          <a:lstStyle/>
          <a:p>
            <a:r>
              <a:rPr lang="en-US" smtClean="0"/>
              <a:t>DRAFT -- Do Not Quote</a:t>
            </a:r>
            <a:endParaRPr lang="en-US"/>
          </a:p>
        </p:txBody>
      </p:sp>
      <p:sp>
        <p:nvSpPr>
          <p:cNvPr id="6" name="Slide Number Placeholder 5"/>
          <p:cNvSpPr>
            <a:spLocks noGrp="1"/>
          </p:cNvSpPr>
          <p:nvPr>
            <p:ph type="sldNum" sz="quarter" idx="12"/>
          </p:nvPr>
        </p:nvSpPr>
        <p:spPr/>
        <p:txBody>
          <a:bodyPr/>
          <a:lstStyle/>
          <a:p>
            <a:fld id="{FAD25DB4-C92F-4B73-BAF4-54FC3B463DC3}" type="slidenum">
              <a:rPr lang="en-US" smtClean="0"/>
              <a:pPr/>
              <a:t>‹#›</a:t>
            </a:fld>
            <a:endParaRPr lang="en-US"/>
          </a:p>
        </p:txBody>
      </p:sp>
      <p:sp>
        <p:nvSpPr>
          <p:cNvPr id="7" name="Rectangle 9"/>
          <p:cNvSpPr>
            <a:spLocks noChangeArrowheads="1"/>
          </p:cNvSpPr>
          <p:nvPr userDrawn="1"/>
        </p:nvSpPr>
        <p:spPr bwMode="auto">
          <a:xfrm>
            <a:off x="6705600" y="6248400"/>
            <a:ext cx="2084388" cy="369888"/>
          </a:xfrm>
          <a:prstGeom prst="rect">
            <a:avLst/>
          </a:prstGeom>
          <a:noFill/>
          <a:ln w="9525">
            <a:noFill/>
            <a:miter lim="800000"/>
            <a:headEnd/>
            <a:tailEnd/>
          </a:ln>
        </p:spPr>
        <p:txBody>
          <a:bodyPr wrap="none">
            <a:spAutoFit/>
          </a:bodyPr>
          <a:lstStyle/>
          <a:p>
            <a:pPr algn="ctr"/>
            <a:r>
              <a:rPr lang="en-US" dirty="0">
                <a:latin typeface="Calibri" pitchFamily="34" charset="0"/>
              </a:rPr>
              <a:t>Course No. ENRG 54</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5/6/2013</a:t>
            </a:r>
            <a:endParaRPr lang="en-US"/>
          </a:p>
        </p:txBody>
      </p:sp>
      <p:sp>
        <p:nvSpPr>
          <p:cNvPr id="6" name="Footer Placeholder 5"/>
          <p:cNvSpPr>
            <a:spLocks noGrp="1"/>
          </p:cNvSpPr>
          <p:nvPr>
            <p:ph type="ftr" sz="quarter" idx="11"/>
          </p:nvPr>
        </p:nvSpPr>
        <p:spPr/>
        <p:txBody>
          <a:bodyPr/>
          <a:lstStyle/>
          <a:p>
            <a:r>
              <a:rPr lang="en-US" smtClean="0"/>
              <a:t>DRAFT -- Do Not Quote</a:t>
            </a:r>
            <a:endParaRPr lang="en-US"/>
          </a:p>
        </p:txBody>
      </p:sp>
      <p:sp>
        <p:nvSpPr>
          <p:cNvPr id="7" name="Slide Number Placeholder 6"/>
          <p:cNvSpPr>
            <a:spLocks noGrp="1"/>
          </p:cNvSpPr>
          <p:nvPr>
            <p:ph type="sldNum" sz="quarter" idx="12"/>
          </p:nvPr>
        </p:nvSpPr>
        <p:spPr/>
        <p:txBody>
          <a:bodyPr/>
          <a:lstStyle/>
          <a:p>
            <a:fld id="{FAD25DB4-C92F-4B73-BAF4-54FC3B463DC3}" type="slidenum">
              <a:rPr lang="en-US" smtClean="0"/>
              <a:pPr/>
              <a:t>‹#›</a:t>
            </a:fld>
            <a:endParaRPr lang="en-US"/>
          </a:p>
        </p:txBody>
      </p:sp>
      <p:sp>
        <p:nvSpPr>
          <p:cNvPr id="8"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9"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10" name="Straight Connector 9"/>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4572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5/6/2013</a:t>
            </a:r>
            <a:endParaRPr lang="en-US"/>
          </a:p>
        </p:txBody>
      </p:sp>
      <p:sp>
        <p:nvSpPr>
          <p:cNvPr id="8" name="Footer Placeholder 7"/>
          <p:cNvSpPr>
            <a:spLocks noGrp="1"/>
          </p:cNvSpPr>
          <p:nvPr>
            <p:ph type="ftr" sz="quarter" idx="11"/>
          </p:nvPr>
        </p:nvSpPr>
        <p:spPr/>
        <p:txBody>
          <a:bodyPr/>
          <a:lstStyle/>
          <a:p>
            <a:r>
              <a:rPr lang="en-US" smtClean="0"/>
              <a:t>DRAFT -- Do Not Quote</a:t>
            </a:r>
            <a:endParaRPr lang="en-US"/>
          </a:p>
        </p:txBody>
      </p:sp>
      <p:sp>
        <p:nvSpPr>
          <p:cNvPr id="9" name="Slide Number Placeholder 8"/>
          <p:cNvSpPr>
            <a:spLocks noGrp="1"/>
          </p:cNvSpPr>
          <p:nvPr>
            <p:ph type="sldNum" sz="quarter" idx="12"/>
          </p:nvPr>
        </p:nvSpPr>
        <p:spPr/>
        <p:txBody>
          <a:bodyPr/>
          <a:lstStyle/>
          <a:p>
            <a:fld id="{FAD25DB4-C92F-4B73-BAF4-54FC3B463DC3}" type="slidenum">
              <a:rPr lang="en-US" smtClean="0"/>
              <a:pPr/>
              <a:t>‹#›</a:t>
            </a:fld>
            <a:endParaRPr lang="en-US"/>
          </a:p>
        </p:txBody>
      </p:sp>
      <p:sp>
        <p:nvSpPr>
          <p:cNvPr id="10"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11"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12" name="Straight Connector 11"/>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a:xfrm>
            <a:off x="4572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5/6/2013</a:t>
            </a:r>
            <a:endParaRPr lang="en-US"/>
          </a:p>
        </p:txBody>
      </p:sp>
      <p:sp>
        <p:nvSpPr>
          <p:cNvPr id="4" name="Footer Placeholder 3"/>
          <p:cNvSpPr>
            <a:spLocks noGrp="1"/>
          </p:cNvSpPr>
          <p:nvPr>
            <p:ph type="ftr" sz="quarter" idx="11"/>
          </p:nvPr>
        </p:nvSpPr>
        <p:spPr/>
        <p:txBody>
          <a:bodyPr/>
          <a:lstStyle/>
          <a:p>
            <a:r>
              <a:rPr lang="en-US" smtClean="0"/>
              <a:t>DRAFT -- Do Not Quote</a:t>
            </a:r>
            <a:endParaRPr lang="en-US"/>
          </a:p>
        </p:txBody>
      </p:sp>
      <p:sp>
        <p:nvSpPr>
          <p:cNvPr id="5" name="Slide Number Placeholder 4"/>
          <p:cNvSpPr>
            <a:spLocks noGrp="1"/>
          </p:cNvSpPr>
          <p:nvPr>
            <p:ph type="sldNum" sz="quarter" idx="12"/>
          </p:nvPr>
        </p:nvSpPr>
        <p:spPr/>
        <p:txBody>
          <a:bodyPr/>
          <a:lstStyle/>
          <a:p>
            <a:fld id="{FAD25DB4-C92F-4B73-BAF4-54FC3B463DC3}" type="slidenum">
              <a:rPr lang="en-US" smtClean="0"/>
              <a:pPr/>
              <a:t>‹#›</a:t>
            </a:fld>
            <a:endParaRPr lang="en-US"/>
          </a:p>
        </p:txBody>
      </p:sp>
      <p:sp>
        <p:nvSpPr>
          <p:cNvPr id="6"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7"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8" name="Straight Connector 7"/>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5/6/2013</a:t>
            </a:r>
            <a:endParaRPr lang="en-US"/>
          </a:p>
        </p:txBody>
      </p:sp>
      <p:sp>
        <p:nvSpPr>
          <p:cNvPr id="3" name="Footer Placeholder 2"/>
          <p:cNvSpPr>
            <a:spLocks noGrp="1"/>
          </p:cNvSpPr>
          <p:nvPr>
            <p:ph type="ftr" sz="quarter" idx="11"/>
          </p:nvPr>
        </p:nvSpPr>
        <p:spPr/>
        <p:txBody>
          <a:bodyPr/>
          <a:lstStyle/>
          <a:p>
            <a:r>
              <a:rPr lang="en-US" smtClean="0"/>
              <a:t>DRAFT -- Do Not Quote</a:t>
            </a:r>
            <a:endParaRPr lang="en-US"/>
          </a:p>
        </p:txBody>
      </p:sp>
      <p:sp>
        <p:nvSpPr>
          <p:cNvPr id="4" name="Slide Number Placeholder 3"/>
          <p:cNvSpPr>
            <a:spLocks noGrp="1"/>
          </p:cNvSpPr>
          <p:nvPr>
            <p:ph type="sldNum" sz="quarter" idx="12"/>
          </p:nvPr>
        </p:nvSpPr>
        <p:spPr/>
        <p:txBody>
          <a:bodyPr/>
          <a:lstStyle/>
          <a:p>
            <a:fld id="{FAD25DB4-C92F-4B73-BAF4-54FC3B463DC3}" type="slidenum">
              <a:rPr lang="en-US" smtClean="0"/>
              <a:pPr/>
              <a:t>‹#›</a:t>
            </a:fld>
            <a:endParaRPr lang="en-US"/>
          </a:p>
        </p:txBody>
      </p:sp>
      <p:sp>
        <p:nvSpPr>
          <p:cNvPr id="5"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6"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7" name="Straight Connector 6"/>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4572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5/6/2013</a:t>
            </a:r>
            <a:endParaRPr lang="en-US"/>
          </a:p>
        </p:txBody>
      </p:sp>
      <p:sp>
        <p:nvSpPr>
          <p:cNvPr id="6" name="Footer Placeholder 5"/>
          <p:cNvSpPr>
            <a:spLocks noGrp="1"/>
          </p:cNvSpPr>
          <p:nvPr>
            <p:ph type="ftr" sz="quarter" idx="11"/>
          </p:nvPr>
        </p:nvSpPr>
        <p:spPr/>
        <p:txBody>
          <a:bodyPr/>
          <a:lstStyle/>
          <a:p>
            <a:r>
              <a:rPr lang="en-US" smtClean="0"/>
              <a:t>DRAFT -- Do Not Quote</a:t>
            </a:r>
            <a:endParaRPr lang="en-US"/>
          </a:p>
        </p:txBody>
      </p:sp>
      <p:sp>
        <p:nvSpPr>
          <p:cNvPr id="7" name="Slide Number Placeholder 6"/>
          <p:cNvSpPr>
            <a:spLocks noGrp="1"/>
          </p:cNvSpPr>
          <p:nvPr>
            <p:ph type="sldNum" sz="quarter" idx="12"/>
          </p:nvPr>
        </p:nvSpPr>
        <p:spPr/>
        <p:txBody>
          <a:bodyPr/>
          <a:lstStyle/>
          <a:p>
            <a:fld id="{FAD25DB4-C92F-4B73-BAF4-54FC3B463DC3}" type="slidenum">
              <a:rPr lang="en-US" smtClean="0"/>
              <a:pPr/>
              <a:t>‹#›</a:t>
            </a:fld>
            <a:endParaRPr lang="en-US"/>
          </a:p>
        </p:txBody>
      </p:sp>
      <p:sp>
        <p:nvSpPr>
          <p:cNvPr id="8"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9"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10" name="Straight Connector 9"/>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4572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5/6/2013</a:t>
            </a:r>
            <a:endParaRPr lang="en-US"/>
          </a:p>
        </p:txBody>
      </p:sp>
      <p:sp>
        <p:nvSpPr>
          <p:cNvPr id="6" name="Footer Placeholder 5"/>
          <p:cNvSpPr>
            <a:spLocks noGrp="1"/>
          </p:cNvSpPr>
          <p:nvPr>
            <p:ph type="ftr" sz="quarter" idx="11"/>
          </p:nvPr>
        </p:nvSpPr>
        <p:spPr/>
        <p:txBody>
          <a:bodyPr/>
          <a:lstStyle/>
          <a:p>
            <a:r>
              <a:rPr lang="en-US" smtClean="0"/>
              <a:t>DRAFT -- Do Not Quote</a:t>
            </a:r>
            <a:endParaRPr lang="en-US"/>
          </a:p>
        </p:txBody>
      </p:sp>
      <p:sp>
        <p:nvSpPr>
          <p:cNvPr id="7" name="Slide Number Placeholder 6"/>
          <p:cNvSpPr>
            <a:spLocks noGrp="1"/>
          </p:cNvSpPr>
          <p:nvPr>
            <p:ph type="sldNum" sz="quarter" idx="12"/>
          </p:nvPr>
        </p:nvSpPr>
        <p:spPr/>
        <p:txBody>
          <a:bodyPr/>
          <a:lstStyle/>
          <a:p>
            <a:fld id="{FAD25DB4-C92F-4B73-BAF4-54FC3B463DC3}" type="slidenum">
              <a:rPr lang="en-US" smtClean="0"/>
              <a:pPr/>
              <a:t>‹#›</a:t>
            </a:fld>
            <a:endParaRPr lang="en-US"/>
          </a:p>
        </p:txBody>
      </p:sp>
      <p:sp>
        <p:nvSpPr>
          <p:cNvPr id="8"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9"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10" name="Straight Connector 9"/>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457200" y="62484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5/6/2013</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DRAFT -- Do Not Quote</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D25DB4-C92F-4B73-BAF4-54FC3B463DC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gif"/><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emc.maricopa.edu/faculty/farabee/biobk/BioBookglossE.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76400"/>
            <a:ext cx="7772400" cy="2971800"/>
          </a:xfrm>
        </p:spPr>
        <p:txBody>
          <a:bodyPr>
            <a:normAutofit fontScale="90000"/>
          </a:bodyPr>
          <a:lstStyle/>
          <a:p>
            <a:r>
              <a:rPr lang="en-US" sz="4000" dirty="0" smtClean="0">
                <a:solidFill>
                  <a:srgbClr val="0070C0"/>
                </a:solidFill>
                <a:latin typeface="Calibri" pitchFamily="34" charset="0"/>
              </a:rPr>
              <a:t>Introduction to Energy and </a:t>
            </a:r>
            <a:br>
              <a:rPr lang="en-US" sz="4000" dirty="0" smtClean="0">
                <a:solidFill>
                  <a:srgbClr val="0070C0"/>
                </a:solidFill>
                <a:latin typeface="Calibri" pitchFamily="34" charset="0"/>
              </a:rPr>
            </a:br>
            <a:r>
              <a:rPr lang="en-US" sz="4000" dirty="0" smtClean="0">
                <a:solidFill>
                  <a:srgbClr val="0070C0"/>
                </a:solidFill>
                <a:latin typeface="Calibri" pitchFamily="34" charset="0"/>
              </a:rPr>
              <a:t>Building Science </a:t>
            </a:r>
            <a:br>
              <a:rPr lang="en-US" sz="4000" dirty="0" smtClean="0">
                <a:solidFill>
                  <a:srgbClr val="0070C0"/>
                </a:solidFill>
                <a:latin typeface="Calibri" pitchFamily="34" charset="0"/>
              </a:rPr>
            </a:br>
            <a:r>
              <a:rPr lang="en-US" sz="4000" dirty="0" smtClean="0">
                <a:solidFill>
                  <a:srgbClr val="0070C0"/>
                </a:solidFill>
                <a:latin typeface="Calibri" pitchFamily="34" charset="0"/>
              </a:rPr>
              <a:t>Fundamentals</a:t>
            </a:r>
            <a:r>
              <a:rPr lang="en-US" dirty="0" smtClean="0"/>
              <a:t/>
            </a:r>
            <a:br>
              <a:rPr lang="en-US" dirty="0" smtClean="0"/>
            </a:br>
            <a:r>
              <a:rPr lang="en-US" sz="6000" dirty="0" smtClean="0">
                <a:latin typeface="Calibri" pitchFamily="34" charset="0"/>
              </a:rPr>
              <a:t/>
            </a:r>
            <a:br>
              <a:rPr lang="en-US" sz="6000" dirty="0" smtClean="0">
                <a:latin typeface="Calibri" pitchFamily="34" charset="0"/>
              </a:rPr>
            </a:br>
            <a:r>
              <a:rPr lang="en-US" sz="3100" dirty="0" smtClean="0">
                <a:latin typeface="Calibri" pitchFamily="34" charset="0"/>
              </a:rPr>
              <a:t>Course No. ENRG 52</a:t>
            </a:r>
            <a:r>
              <a:rPr lang="en-US" dirty="0" smtClean="0">
                <a:latin typeface="Calibri" pitchFamily="34" charset="0"/>
              </a:rPr>
              <a:t/>
            </a:r>
            <a:br>
              <a:rPr lang="en-US" dirty="0" smtClean="0">
                <a:latin typeface="Calibri" pitchFamily="34" charset="0"/>
              </a:rPr>
            </a:br>
            <a:endParaRPr lang="en-US" dirty="0"/>
          </a:p>
        </p:txBody>
      </p:sp>
      <p:cxnSp>
        <p:nvCxnSpPr>
          <p:cNvPr id="7" name="Straight Connector 6"/>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Heat always flows from hot to cold objects </a:t>
            </a:r>
            <a:r>
              <a:rPr lang="en-US" b="1" dirty="0" smtClean="0"/>
              <a:t>never  </a:t>
            </a:r>
            <a:r>
              <a:rPr lang="en-US" dirty="0" smtClean="0"/>
              <a:t>cold to hot</a:t>
            </a:r>
          </a:p>
          <a:p>
            <a:pPr lvl="1"/>
            <a:r>
              <a:rPr lang="en-US" dirty="0" smtClean="0"/>
              <a:t>So if you take a warm can of soda, and put it a bucket of ice, the cold does not go from the ice to the can. The heat goes from the can to ice – and actually warms up the ice – there by making the cans colder.</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35563"/>
          </a:xfrm>
        </p:spPr>
        <p:txBody>
          <a:bodyPr>
            <a:normAutofit fontScale="92500" lnSpcReduction="10000"/>
          </a:bodyPr>
          <a:lstStyle/>
          <a:p>
            <a:r>
              <a:rPr lang="en-US" dirty="0" smtClean="0"/>
              <a:t>We can extend the second law of thermodynamics and talk about the transfer of energy:</a:t>
            </a:r>
          </a:p>
          <a:p>
            <a:pPr lvl="1"/>
            <a:r>
              <a:rPr lang="en-US" dirty="0" smtClean="0"/>
              <a:t>When energy is converted, some energy is lost as heat</a:t>
            </a:r>
          </a:p>
          <a:p>
            <a:r>
              <a:rPr lang="en-US" dirty="0" smtClean="0"/>
              <a:t>Basically, the extension of </a:t>
            </a:r>
          </a:p>
          <a:p>
            <a:pPr lvl="1"/>
            <a:r>
              <a:rPr lang="en-US" dirty="0" smtClean="0"/>
              <a:t>Work in = work out + heat</a:t>
            </a:r>
          </a:p>
          <a:p>
            <a:pPr lvl="2"/>
            <a:r>
              <a:rPr lang="en-US" dirty="0" smtClean="0"/>
              <a:t>Putting fuel into a generator  will create electricity as well as heat created by the generator (and that heat is actually waste because that heat can’t be used for anything)</a:t>
            </a:r>
          </a:p>
          <a:p>
            <a:pPr lvl="1"/>
            <a:r>
              <a:rPr lang="en-US" dirty="0" smtClean="0"/>
              <a:t>Work in &gt; work out</a:t>
            </a:r>
          </a:p>
          <a:p>
            <a:pPr lvl="2"/>
            <a:r>
              <a:rPr lang="en-US" dirty="0" smtClean="0"/>
              <a:t>The </a:t>
            </a:r>
            <a:r>
              <a:rPr lang="en-US" b="1" dirty="0" smtClean="0"/>
              <a:t>work in</a:t>
            </a:r>
            <a:r>
              <a:rPr lang="en-US" dirty="0" smtClean="0"/>
              <a:t> is always going to be greater than the work out because of the heat loss / waste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610600" cy="731838"/>
          </a:xfrm>
        </p:spPr>
        <p:txBody>
          <a:bodyPr>
            <a:normAutofit fontScale="90000"/>
          </a:bodyPr>
          <a:lstStyle/>
          <a:p>
            <a:r>
              <a:rPr lang="en-US" dirty="0" smtClean="0"/>
              <a:t>2</a:t>
            </a:r>
            <a:r>
              <a:rPr lang="en-US" baseline="30000" dirty="0" smtClean="0"/>
              <a:t>nd</a:t>
            </a:r>
            <a:r>
              <a:rPr lang="en-US" dirty="0" smtClean="0"/>
              <a:t> Law of Thermodynamics and Entropy</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Entropy is the measure of the amount of </a:t>
            </a:r>
            <a:r>
              <a:rPr lang="en-US" b="1" dirty="0" smtClean="0"/>
              <a:t>disorder</a:t>
            </a:r>
            <a:r>
              <a:rPr lang="en-US" dirty="0" smtClean="0"/>
              <a:t> in a system</a:t>
            </a:r>
          </a:p>
          <a:p>
            <a:pPr lvl="1"/>
            <a:r>
              <a:rPr lang="en-US" dirty="0" smtClean="0"/>
              <a:t>Take water is frozen in a nice, compact, ice cube. The ice cube has a lot of structure and a lot of order; all the molecules are being held together by precise bonds, etc.</a:t>
            </a:r>
          </a:p>
          <a:p>
            <a:pPr lvl="1"/>
            <a:r>
              <a:rPr lang="en-US" dirty="0" smtClean="0"/>
              <a:t>When you let the ice cube melt, it’s going to gain entropy; its starting to gain energy; the molecules are moving around, it’s starting to lose that order and starting gain disorder and pretty soon the ice cube will become water</a:t>
            </a:r>
          </a:p>
          <a:p>
            <a:pPr lvl="1"/>
            <a:r>
              <a:rPr lang="en-US" dirty="0" smtClean="0"/>
              <a:t>The water has even more motion, energy, disorder</a:t>
            </a:r>
          </a:p>
          <a:p>
            <a:pPr lvl="1"/>
            <a:r>
              <a:rPr lang="en-US" dirty="0" smtClean="0"/>
              <a:t>If we let that continue, it will begin to evaporate and it’s going to turn into water vapor and  the water vapor is going to become all the molecules in the air – and now you have a lot of energy and a lot of disorder and high entropy</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lstStyle/>
          <a:p>
            <a:pPr marL="514350" indent="-514350">
              <a:buFont typeface="+mj-lt"/>
              <a:buAutoNum type="alphaUcPeriod" startAt="2"/>
            </a:pPr>
            <a:r>
              <a:rPr lang="en-US" dirty="0" smtClean="0">
                <a:solidFill>
                  <a:srgbClr val="002060"/>
                </a:solidFill>
              </a:rPr>
              <a:t>Concepts and principles of energy </a:t>
            </a:r>
          </a:p>
          <a:p>
            <a:pPr marL="971550" lvl="1" indent="-514350">
              <a:buFont typeface="+mj-lt"/>
              <a:buAutoNum type="arabicPeriod"/>
            </a:pPr>
            <a:r>
              <a:rPr lang="en-US" dirty="0" smtClean="0">
                <a:solidFill>
                  <a:schemeClr val="accent1">
                    <a:lumMod val="40000"/>
                    <a:lumOff val="60000"/>
                  </a:schemeClr>
                </a:solidFill>
              </a:rPr>
              <a:t>First law of thermodynamics</a:t>
            </a:r>
          </a:p>
          <a:p>
            <a:pPr marL="971550" lvl="1" indent="-514350">
              <a:buFont typeface="+mj-lt"/>
              <a:buAutoNum type="arabicPeriod"/>
            </a:pPr>
            <a:r>
              <a:rPr lang="en-US" dirty="0" smtClean="0">
                <a:solidFill>
                  <a:schemeClr val="accent1">
                    <a:lumMod val="40000"/>
                    <a:lumOff val="60000"/>
                  </a:schemeClr>
                </a:solidFill>
              </a:rPr>
              <a:t>Second law of thermodynamics</a:t>
            </a:r>
          </a:p>
          <a:p>
            <a:pPr marL="971550" lvl="1" indent="-514350">
              <a:buFont typeface="+mj-lt"/>
              <a:buAutoNum type="arabicPeriod"/>
            </a:pPr>
            <a:r>
              <a:rPr lang="en-US" dirty="0" smtClean="0">
                <a:solidFill>
                  <a:srgbClr val="FF0000"/>
                </a:solidFill>
              </a:rPr>
              <a:t>Energy, Work, and Power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Energy, Work, and Power</a:t>
            </a:r>
            <a:endParaRPr lang="en-US" dirty="0"/>
          </a:p>
        </p:txBody>
      </p:sp>
      <p:sp>
        <p:nvSpPr>
          <p:cNvPr id="3" name="Content Placeholder 2"/>
          <p:cNvSpPr>
            <a:spLocks noGrp="1"/>
          </p:cNvSpPr>
          <p:nvPr>
            <p:ph idx="1"/>
          </p:nvPr>
        </p:nvSpPr>
        <p:spPr/>
        <p:txBody>
          <a:bodyPr>
            <a:normAutofit/>
          </a:bodyPr>
          <a:lstStyle/>
          <a:p>
            <a:r>
              <a:rPr lang="en-US" dirty="0" smtClean="0"/>
              <a:t>Energy is the </a:t>
            </a:r>
            <a:r>
              <a:rPr lang="en-US" b="1" dirty="0" smtClean="0"/>
              <a:t>ability </a:t>
            </a:r>
            <a:r>
              <a:rPr lang="en-US" dirty="0" smtClean="0"/>
              <a:t>to do work</a:t>
            </a:r>
            <a:endParaRPr lang="en-US" b="1" dirty="0" smtClean="0"/>
          </a:p>
          <a:p>
            <a:r>
              <a:rPr lang="en-US" b="1" dirty="0" smtClean="0"/>
              <a:t>Work</a:t>
            </a:r>
            <a:r>
              <a:rPr lang="en-US" dirty="0" smtClean="0"/>
              <a:t> in scientific terms is simply force (*times) distance</a:t>
            </a:r>
          </a:p>
          <a:p>
            <a:pPr lvl="1"/>
            <a:r>
              <a:rPr lang="en-US" dirty="0" smtClean="0"/>
              <a:t>Any thing that can apply </a:t>
            </a:r>
            <a:r>
              <a:rPr lang="en-US" b="1" dirty="0" smtClean="0"/>
              <a:t>force</a:t>
            </a:r>
            <a:r>
              <a:rPr lang="en-US" dirty="0" smtClean="0"/>
              <a:t> over a given </a:t>
            </a:r>
            <a:r>
              <a:rPr lang="en-US" b="1" dirty="0" smtClean="0"/>
              <a:t>distance</a:t>
            </a:r>
            <a:r>
              <a:rPr lang="en-US" dirty="0" smtClean="0"/>
              <a:t> is said to have energy </a:t>
            </a:r>
          </a:p>
          <a:p>
            <a:pPr lvl="1"/>
            <a:r>
              <a:rPr lang="en-US" dirty="0" smtClean="0"/>
              <a:t>Work is measured in joules</a:t>
            </a:r>
          </a:p>
          <a:p>
            <a:r>
              <a:rPr lang="en-US" b="1" dirty="0" smtClean="0"/>
              <a:t>Power</a:t>
            </a:r>
            <a:r>
              <a:rPr lang="en-US" dirty="0" smtClean="0"/>
              <a:t> is defined as an amount of work done over a given amount of time (P = Work/Time)</a:t>
            </a:r>
          </a:p>
          <a:p>
            <a:pPr lvl="1"/>
            <a:endParaRPr lang="en-US"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a:t>
            </a:r>
            <a:endParaRPr lang="en-US" dirty="0"/>
          </a:p>
        </p:txBody>
      </p:sp>
      <p:sp>
        <p:nvSpPr>
          <p:cNvPr id="3" name="Content Placeholder 2"/>
          <p:cNvSpPr>
            <a:spLocks noGrp="1"/>
          </p:cNvSpPr>
          <p:nvPr>
            <p:ph idx="1"/>
          </p:nvPr>
        </p:nvSpPr>
        <p:spPr/>
        <p:txBody>
          <a:bodyPr>
            <a:normAutofit/>
          </a:bodyPr>
          <a:lstStyle/>
          <a:p>
            <a:r>
              <a:rPr lang="en-US" dirty="0" smtClean="0"/>
              <a:t>Power, which is measured in watts, helps us understand how fast or slow the work is done</a:t>
            </a:r>
          </a:p>
          <a:p>
            <a:r>
              <a:rPr lang="en-US" dirty="0" smtClean="0"/>
              <a:t>In conventional terms, we use Horse Power to measure power: the conversion rate is 1 HP = 746 watts</a:t>
            </a:r>
          </a:p>
          <a:p>
            <a:r>
              <a:rPr lang="en-US" dirty="0" smtClean="0"/>
              <a:t>If we move the can in 1 second, that .004 hp machine. </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609600"/>
            <a:ext cx="8229600" cy="808038"/>
          </a:xfrm>
        </p:spPr>
        <p:txBody>
          <a:bodyPr/>
          <a:lstStyle/>
          <a:p>
            <a:r>
              <a:rPr lang="en-US" dirty="0" smtClean="0"/>
              <a:t>Work and Power</a:t>
            </a:r>
            <a:endParaRPr lang="en-US" dirty="0"/>
          </a:p>
        </p:txBody>
      </p:sp>
      <p:sp>
        <p:nvSpPr>
          <p:cNvPr id="8" name="Text Placeholder 7"/>
          <p:cNvSpPr>
            <a:spLocks noGrp="1"/>
          </p:cNvSpPr>
          <p:nvPr>
            <p:ph type="body" idx="1"/>
          </p:nvPr>
        </p:nvSpPr>
        <p:spPr/>
        <p:txBody>
          <a:bodyPr/>
          <a:lstStyle/>
          <a:p>
            <a:r>
              <a:rPr lang="en-US" dirty="0" smtClean="0"/>
              <a:t>Measuring Work	</a:t>
            </a:r>
            <a:endParaRPr lang="en-US" dirty="0"/>
          </a:p>
        </p:txBody>
      </p:sp>
      <p:pic>
        <p:nvPicPr>
          <p:cNvPr id="5" name="Content Placeholder 4" descr="work power 2.jpg"/>
          <p:cNvPicPr>
            <a:picLocks noGrp="1" noChangeAspect="1"/>
          </p:cNvPicPr>
          <p:nvPr>
            <p:ph sz="half" idx="2"/>
          </p:nvPr>
        </p:nvPicPr>
        <p:blipFill>
          <a:blip r:embed="rId3" cstate="print"/>
          <a:stretch>
            <a:fillRect/>
          </a:stretch>
        </p:blipFill>
        <p:spPr>
          <a:xfrm>
            <a:off x="457200" y="2842336"/>
            <a:ext cx="4040188" cy="2616365"/>
          </a:xfrm>
        </p:spPr>
      </p:pic>
      <p:sp>
        <p:nvSpPr>
          <p:cNvPr id="9" name="Text Placeholder 8"/>
          <p:cNvSpPr>
            <a:spLocks noGrp="1"/>
          </p:cNvSpPr>
          <p:nvPr>
            <p:ph type="body" sz="quarter" idx="3"/>
          </p:nvPr>
        </p:nvSpPr>
        <p:spPr/>
        <p:txBody>
          <a:bodyPr/>
          <a:lstStyle/>
          <a:p>
            <a:r>
              <a:rPr lang="en-US" dirty="0" smtClean="0"/>
              <a:t>Measuring Power</a:t>
            </a:r>
            <a:endParaRPr lang="en-US" dirty="0"/>
          </a:p>
        </p:txBody>
      </p:sp>
      <p:pic>
        <p:nvPicPr>
          <p:cNvPr id="6" name="Content Placeholder 5" descr="work power 3.jpg"/>
          <p:cNvPicPr>
            <a:picLocks noGrp="1" noChangeAspect="1"/>
          </p:cNvPicPr>
          <p:nvPr>
            <p:ph sz="quarter" idx="4"/>
          </p:nvPr>
        </p:nvPicPr>
        <p:blipFill>
          <a:blip r:embed="rId4" cstate="print"/>
          <a:stretch>
            <a:fillRect/>
          </a:stretch>
        </p:blipFill>
        <p:spPr>
          <a:xfrm>
            <a:off x="4645025" y="3251534"/>
            <a:ext cx="4041775" cy="1797969"/>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lstStyle/>
          <a:p>
            <a:pPr marL="514350" indent="-514350">
              <a:buFont typeface="+mj-lt"/>
              <a:buAutoNum type="alphaUcPeriod" startAt="2"/>
            </a:pPr>
            <a:r>
              <a:rPr lang="en-US" dirty="0" smtClean="0">
                <a:solidFill>
                  <a:srgbClr val="002060"/>
                </a:solidFill>
              </a:rPr>
              <a:t>Heat Transfer</a:t>
            </a:r>
          </a:p>
          <a:p>
            <a:pPr marL="971550" lvl="1" indent="-514350">
              <a:buFont typeface="+mj-lt"/>
              <a:buAutoNum type="arabicPeriod"/>
            </a:pPr>
            <a:r>
              <a:rPr lang="en-US" dirty="0" smtClean="0"/>
              <a:t>Methods of heat transfer</a:t>
            </a:r>
          </a:p>
          <a:p>
            <a:pPr marL="971550" lvl="1" indent="-514350">
              <a:buFont typeface="+mj-lt"/>
              <a:buAutoNum type="arabicPeriod"/>
            </a:pPr>
            <a:r>
              <a:rPr lang="en-US" dirty="0" smtClean="0"/>
              <a:t>Radiant Energy </a:t>
            </a:r>
          </a:p>
          <a:p>
            <a:pPr marL="971550" lvl="1" indent="-514350">
              <a:buNone/>
            </a:pPr>
            <a:endParaRPr lang="en-US"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lstStyle/>
          <a:p>
            <a:pPr marL="514350" indent="-514350">
              <a:buFont typeface="+mj-lt"/>
              <a:buAutoNum type="alphaUcPeriod" startAt="3"/>
            </a:pPr>
            <a:r>
              <a:rPr lang="en-US" dirty="0" smtClean="0">
                <a:solidFill>
                  <a:srgbClr val="002060"/>
                </a:solidFill>
              </a:rPr>
              <a:t>Heat Transfer</a:t>
            </a:r>
          </a:p>
          <a:p>
            <a:pPr marL="971550" lvl="1" indent="-514350">
              <a:buFont typeface="+mj-lt"/>
              <a:buAutoNum type="arabicPeriod"/>
            </a:pPr>
            <a:r>
              <a:rPr lang="en-US" dirty="0" smtClean="0">
                <a:solidFill>
                  <a:srgbClr val="FF0000"/>
                </a:solidFill>
              </a:rPr>
              <a:t>Methods of heat transfer</a:t>
            </a:r>
          </a:p>
          <a:p>
            <a:pPr marL="971550" lvl="1" indent="-514350">
              <a:buFont typeface="+mj-lt"/>
              <a:buAutoNum type="arabicPeriod"/>
            </a:pPr>
            <a:r>
              <a:rPr lang="en-US" dirty="0" smtClean="0">
                <a:solidFill>
                  <a:schemeClr val="accent1">
                    <a:lumMod val="40000"/>
                    <a:lumOff val="60000"/>
                  </a:schemeClr>
                </a:solidFill>
              </a:rPr>
              <a:t>Radiant Energy </a:t>
            </a:r>
          </a:p>
          <a:p>
            <a:pPr marL="971550" lvl="1" indent="-514350">
              <a:buNone/>
            </a:pPr>
            <a:endParaRPr lang="en-US"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533400"/>
            <a:ext cx="8229600" cy="884238"/>
          </a:xfrm>
        </p:spPr>
        <p:txBody>
          <a:bodyPr/>
          <a:lstStyle/>
          <a:p>
            <a:r>
              <a:rPr lang="en-US" dirty="0" smtClean="0"/>
              <a:t>Heat Transfer</a:t>
            </a:r>
            <a:endParaRPr lang="en-US" dirty="0"/>
          </a:p>
        </p:txBody>
      </p:sp>
      <p:sp>
        <p:nvSpPr>
          <p:cNvPr id="8" name="Content Placeholder 7"/>
          <p:cNvSpPr>
            <a:spLocks noGrp="1"/>
          </p:cNvSpPr>
          <p:nvPr>
            <p:ph sz="half" idx="1"/>
          </p:nvPr>
        </p:nvSpPr>
        <p:spPr>
          <a:xfrm>
            <a:off x="457200" y="1600200"/>
            <a:ext cx="3124200" cy="4525963"/>
          </a:xfrm>
        </p:spPr>
        <p:txBody>
          <a:bodyPr/>
          <a:lstStyle/>
          <a:p>
            <a:r>
              <a:rPr lang="en-US" dirty="0" smtClean="0"/>
              <a:t>There are three ways that heat can travel:</a:t>
            </a:r>
          </a:p>
          <a:p>
            <a:pPr>
              <a:buNone/>
            </a:pPr>
            <a:endParaRPr lang="en-US" dirty="0" smtClean="0"/>
          </a:p>
          <a:p>
            <a:pPr lvl="1"/>
            <a:r>
              <a:rPr lang="en-US" dirty="0" smtClean="0"/>
              <a:t>Conduction</a:t>
            </a:r>
          </a:p>
          <a:p>
            <a:pPr lvl="1"/>
            <a:r>
              <a:rPr lang="en-US" dirty="0" smtClean="0"/>
              <a:t>Convection</a:t>
            </a:r>
          </a:p>
          <a:p>
            <a:pPr lvl="1"/>
            <a:r>
              <a:rPr lang="en-US" dirty="0" smtClean="0"/>
              <a:t>Radiation</a:t>
            </a:r>
            <a:endParaRPr lang="en-US" dirty="0"/>
          </a:p>
        </p:txBody>
      </p:sp>
      <p:pic>
        <p:nvPicPr>
          <p:cNvPr id="10" name="Content Placeholder 9" descr="heat transfer.jpg"/>
          <p:cNvPicPr>
            <a:picLocks noGrp="1" noChangeAspect="1"/>
          </p:cNvPicPr>
          <p:nvPr>
            <p:ph sz="half" idx="2"/>
          </p:nvPr>
        </p:nvPicPr>
        <p:blipFill>
          <a:blip r:embed="rId2" cstate="print"/>
          <a:stretch>
            <a:fillRect/>
          </a:stretch>
        </p:blipFill>
        <p:spPr>
          <a:xfrm>
            <a:off x="3341500" y="1524540"/>
            <a:ext cx="5525753" cy="3961860"/>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85800" y="914400"/>
            <a:ext cx="8001000" cy="5570756"/>
          </a:xfrm>
          <a:prstGeom prst="rect">
            <a:avLst/>
          </a:prstGeom>
          <a:noFill/>
        </p:spPr>
        <p:txBody>
          <a:bodyPr wrap="square" numCol="2">
            <a:spAutoFit/>
          </a:bodyPr>
          <a:lstStyle/>
          <a:p>
            <a:pPr algn="ctr" fontAlgn="auto">
              <a:spcBef>
                <a:spcPts val="0"/>
              </a:spcBef>
              <a:spcAft>
                <a:spcPts val="0"/>
              </a:spcAft>
              <a:defRPr/>
            </a:pPr>
            <a:r>
              <a:rPr lang="en-US" sz="2400" dirty="0">
                <a:solidFill>
                  <a:srgbClr val="0070C0"/>
                </a:solidFill>
                <a:latin typeface="+mn-lt"/>
              </a:rPr>
              <a:t>Outline</a:t>
            </a:r>
          </a:p>
          <a:p>
            <a:pPr fontAlgn="auto">
              <a:spcBef>
                <a:spcPts val="0"/>
              </a:spcBef>
              <a:spcAft>
                <a:spcPts val="0"/>
              </a:spcAft>
              <a:defRPr/>
            </a:pPr>
            <a:r>
              <a:rPr lang="en-US" dirty="0">
                <a:latin typeface="+mn-lt"/>
              </a:rPr>
              <a:t>A. Introduction to fundamentals of lighting</a:t>
            </a:r>
          </a:p>
          <a:p>
            <a:pPr lvl="1" fontAlgn="auto">
              <a:spcBef>
                <a:spcPts val="0"/>
              </a:spcBef>
              <a:spcAft>
                <a:spcPts val="0"/>
              </a:spcAft>
              <a:defRPr/>
            </a:pPr>
            <a:r>
              <a:rPr lang="en-US" sz="1400" dirty="0">
                <a:latin typeface="+mn-lt"/>
              </a:rPr>
              <a:t>Lighting terminology</a:t>
            </a:r>
          </a:p>
          <a:p>
            <a:pPr lvl="1" fontAlgn="auto">
              <a:spcBef>
                <a:spcPts val="0"/>
              </a:spcBef>
              <a:spcAft>
                <a:spcPts val="0"/>
              </a:spcAft>
              <a:defRPr/>
            </a:pPr>
            <a:r>
              <a:rPr lang="en-US" sz="1400" dirty="0">
                <a:latin typeface="+mn-lt"/>
              </a:rPr>
              <a:t>Physics and principles of lighting</a:t>
            </a:r>
          </a:p>
          <a:p>
            <a:pPr lvl="1" fontAlgn="auto">
              <a:spcBef>
                <a:spcPts val="0"/>
              </a:spcBef>
              <a:spcAft>
                <a:spcPts val="0"/>
              </a:spcAft>
              <a:defRPr/>
            </a:pPr>
            <a:r>
              <a:rPr lang="en-US" sz="1400" dirty="0">
                <a:latin typeface="+mn-lt"/>
              </a:rPr>
              <a:t>Units of measurement</a:t>
            </a:r>
          </a:p>
          <a:p>
            <a:pPr lvl="1" fontAlgn="auto">
              <a:spcBef>
                <a:spcPts val="0"/>
              </a:spcBef>
              <a:spcAft>
                <a:spcPts val="0"/>
              </a:spcAft>
              <a:defRPr/>
            </a:pPr>
            <a:r>
              <a:rPr lang="en-US" sz="1400" dirty="0">
                <a:latin typeface="+mn-lt"/>
              </a:rPr>
              <a:t>Vision and colors</a:t>
            </a:r>
          </a:p>
          <a:p>
            <a:pPr lvl="1" fontAlgn="auto">
              <a:spcBef>
                <a:spcPts val="0"/>
              </a:spcBef>
              <a:spcAft>
                <a:spcPts val="0"/>
              </a:spcAft>
              <a:defRPr/>
            </a:pPr>
            <a:r>
              <a:rPr lang="en-US" sz="1400" dirty="0">
                <a:latin typeface="+mn-lt"/>
              </a:rPr>
              <a:t>Ambient, directional and task lighting</a:t>
            </a:r>
          </a:p>
          <a:p>
            <a:pPr lvl="1" fontAlgn="auto">
              <a:spcBef>
                <a:spcPts val="0"/>
              </a:spcBef>
              <a:spcAft>
                <a:spcPts val="0"/>
              </a:spcAft>
              <a:defRPr/>
            </a:pPr>
            <a:r>
              <a:rPr lang="en-US" sz="1400" dirty="0">
                <a:latin typeface="+mn-lt"/>
              </a:rPr>
              <a:t>Over- and under-</a:t>
            </a:r>
            <a:r>
              <a:rPr lang="en-US" sz="1400" dirty="0" err="1">
                <a:latin typeface="+mn-lt"/>
              </a:rPr>
              <a:t>illuminance</a:t>
            </a:r>
            <a:endParaRPr lang="en-US" sz="1400" dirty="0">
              <a:latin typeface="+mn-lt"/>
            </a:endParaRPr>
          </a:p>
          <a:p>
            <a:pPr fontAlgn="auto">
              <a:spcBef>
                <a:spcPts val="0"/>
              </a:spcBef>
              <a:spcAft>
                <a:spcPts val="0"/>
              </a:spcAft>
              <a:defRPr/>
            </a:pPr>
            <a:r>
              <a:rPr lang="en-US" dirty="0">
                <a:solidFill>
                  <a:srgbClr val="FF0000"/>
                </a:solidFill>
                <a:latin typeface="+mn-lt"/>
              </a:rPr>
              <a:t>B. Lighting systems</a:t>
            </a:r>
          </a:p>
          <a:p>
            <a:pPr lvl="1" fontAlgn="auto">
              <a:spcBef>
                <a:spcPts val="0"/>
              </a:spcBef>
              <a:spcAft>
                <a:spcPts val="0"/>
              </a:spcAft>
              <a:defRPr/>
            </a:pPr>
            <a:r>
              <a:rPr lang="en-US" sz="1400" dirty="0">
                <a:solidFill>
                  <a:srgbClr val="FF0000"/>
                </a:solidFill>
                <a:latin typeface="+mn-lt"/>
              </a:rPr>
              <a:t>Components</a:t>
            </a:r>
          </a:p>
          <a:p>
            <a:pPr lvl="1" fontAlgn="auto">
              <a:spcBef>
                <a:spcPts val="0"/>
              </a:spcBef>
              <a:spcAft>
                <a:spcPts val="0"/>
              </a:spcAft>
              <a:defRPr/>
            </a:pPr>
            <a:r>
              <a:rPr lang="en-US" sz="1400" dirty="0">
                <a:solidFill>
                  <a:srgbClr val="FF0000"/>
                </a:solidFill>
                <a:latin typeface="+mn-lt"/>
              </a:rPr>
              <a:t>Types of lamps</a:t>
            </a:r>
          </a:p>
          <a:p>
            <a:pPr lvl="1" fontAlgn="auto">
              <a:spcBef>
                <a:spcPts val="0"/>
              </a:spcBef>
              <a:spcAft>
                <a:spcPts val="0"/>
              </a:spcAft>
              <a:defRPr/>
            </a:pPr>
            <a:r>
              <a:rPr lang="en-US" sz="1400" dirty="0">
                <a:solidFill>
                  <a:srgbClr val="FF0000"/>
                </a:solidFill>
                <a:latin typeface="+mn-lt"/>
              </a:rPr>
              <a:t>Ballasts</a:t>
            </a:r>
          </a:p>
          <a:p>
            <a:pPr lvl="1" fontAlgn="auto">
              <a:spcBef>
                <a:spcPts val="0"/>
              </a:spcBef>
              <a:spcAft>
                <a:spcPts val="0"/>
              </a:spcAft>
              <a:defRPr/>
            </a:pPr>
            <a:r>
              <a:rPr lang="en-US" sz="1400" dirty="0">
                <a:solidFill>
                  <a:srgbClr val="FF0000"/>
                </a:solidFill>
                <a:latin typeface="+mn-lt"/>
              </a:rPr>
              <a:t>Lamp comparison matrix</a:t>
            </a:r>
          </a:p>
          <a:p>
            <a:pPr lvl="1" fontAlgn="auto">
              <a:spcBef>
                <a:spcPts val="0"/>
              </a:spcBef>
              <a:spcAft>
                <a:spcPts val="0"/>
              </a:spcAft>
              <a:defRPr/>
            </a:pPr>
            <a:r>
              <a:rPr lang="en-US" sz="1400" dirty="0">
                <a:solidFill>
                  <a:srgbClr val="FF0000"/>
                </a:solidFill>
                <a:latin typeface="+mn-lt"/>
              </a:rPr>
              <a:t>Types of lighting </a:t>
            </a:r>
            <a:r>
              <a:rPr lang="en-US" sz="1400" dirty="0" err="1">
                <a:solidFill>
                  <a:srgbClr val="FF0000"/>
                </a:solidFill>
                <a:latin typeface="+mn-lt"/>
              </a:rPr>
              <a:t>luminaires</a:t>
            </a:r>
            <a:r>
              <a:rPr lang="en-US" sz="1400" dirty="0">
                <a:solidFill>
                  <a:srgbClr val="FF0000"/>
                </a:solidFill>
                <a:latin typeface="+mn-lt"/>
              </a:rPr>
              <a:t> and intensities</a:t>
            </a:r>
          </a:p>
          <a:p>
            <a:pPr lvl="1" fontAlgn="auto">
              <a:spcBef>
                <a:spcPts val="0"/>
              </a:spcBef>
              <a:spcAft>
                <a:spcPts val="0"/>
              </a:spcAft>
              <a:defRPr/>
            </a:pPr>
            <a:r>
              <a:rPr lang="en-US" sz="1400" dirty="0">
                <a:solidFill>
                  <a:srgbClr val="FF0000"/>
                </a:solidFill>
                <a:latin typeface="+mn-lt"/>
              </a:rPr>
              <a:t>Energy efficiency measures (EEMs)</a:t>
            </a:r>
          </a:p>
          <a:p>
            <a:pPr fontAlgn="auto">
              <a:spcBef>
                <a:spcPts val="0"/>
              </a:spcBef>
              <a:spcAft>
                <a:spcPts val="0"/>
              </a:spcAft>
              <a:defRPr/>
            </a:pPr>
            <a:r>
              <a:rPr lang="en-US" dirty="0">
                <a:latin typeface="+mn-lt"/>
              </a:rPr>
              <a:t>C. Lighting controls</a:t>
            </a:r>
          </a:p>
          <a:p>
            <a:pPr lvl="1" fontAlgn="auto">
              <a:spcBef>
                <a:spcPts val="0"/>
              </a:spcBef>
              <a:spcAft>
                <a:spcPts val="0"/>
              </a:spcAft>
              <a:defRPr/>
            </a:pPr>
            <a:r>
              <a:rPr lang="en-US" sz="1400" dirty="0">
                <a:latin typeface="+mn-lt"/>
              </a:rPr>
              <a:t>Basic concepts of effectiveness of lighting control</a:t>
            </a:r>
          </a:p>
          <a:p>
            <a:pPr lvl="1" fontAlgn="auto">
              <a:spcBef>
                <a:spcPts val="0"/>
              </a:spcBef>
              <a:spcAft>
                <a:spcPts val="0"/>
              </a:spcAft>
              <a:defRPr/>
            </a:pPr>
            <a:r>
              <a:rPr lang="en-US" sz="1400" dirty="0">
                <a:latin typeface="+mn-lt"/>
              </a:rPr>
              <a:t>Types and appropriate applications of lighting controls</a:t>
            </a:r>
          </a:p>
          <a:p>
            <a:pPr lvl="1" fontAlgn="auto">
              <a:spcBef>
                <a:spcPts val="0"/>
              </a:spcBef>
              <a:spcAft>
                <a:spcPts val="0"/>
              </a:spcAft>
              <a:defRPr/>
            </a:pPr>
            <a:r>
              <a:rPr lang="en-US" sz="1400" dirty="0">
                <a:latin typeface="+mn-lt"/>
              </a:rPr>
              <a:t>Lighting control equations</a:t>
            </a:r>
          </a:p>
          <a:p>
            <a:pPr lvl="1" fontAlgn="auto">
              <a:spcBef>
                <a:spcPts val="0"/>
              </a:spcBef>
              <a:spcAft>
                <a:spcPts val="0"/>
              </a:spcAft>
              <a:defRPr/>
            </a:pPr>
            <a:r>
              <a:rPr lang="en-US" sz="1400" dirty="0">
                <a:latin typeface="+mn-lt"/>
              </a:rPr>
              <a:t>Energy efficiency measures (EEMs)</a:t>
            </a:r>
          </a:p>
          <a:p>
            <a:pPr fontAlgn="auto">
              <a:spcBef>
                <a:spcPts val="0"/>
              </a:spcBef>
              <a:spcAft>
                <a:spcPts val="0"/>
              </a:spcAft>
              <a:defRPr/>
            </a:pPr>
            <a:r>
              <a:rPr lang="en-US" dirty="0">
                <a:latin typeface="+mn-lt"/>
              </a:rPr>
              <a:t>D. Additional EEMs</a:t>
            </a:r>
          </a:p>
          <a:p>
            <a:pPr lvl="1" fontAlgn="auto">
              <a:spcBef>
                <a:spcPts val="0"/>
              </a:spcBef>
              <a:spcAft>
                <a:spcPts val="0"/>
              </a:spcAft>
              <a:defRPr/>
            </a:pPr>
            <a:r>
              <a:rPr lang="en-US" sz="1400" dirty="0">
                <a:latin typeface="+mn-lt"/>
              </a:rPr>
              <a:t>De-lamping</a:t>
            </a:r>
          </a:p>
          <a:p>
            <a:pPr lvl="1" fontAlgn="auto">
              <a:spcBef>
                <a:spcPts val="0"/>
              </a:spcBef>
              <a:spcAft>
                <a:spcPts val="0"/>
              </a:spcAft>
              <a:defRPr/>
            </a:pPr>
            <a:r>
              <a:rPr lang="en-US" sz="1400" dirty="0" err="1">
                <a:latin typeface="+mn-lt"/>
              </a:rPr>
              <a:t>Scotopic</a:t>
            </a:r>
            <a:r>
              <a:rPr lang="en-US" sz="1400" dirty="0">
                <a:latin typeface="+mn-lt"/>
              </a:rPr>
              <a:t> lighting</a:t>
            </a:r>
          </a:p>
          <a:p>
            <a:pPr lvl="1" fontAlgn="auto">
              <a:spcBef>
                <a:spcPts val="0"/>
              </a:spcBef>
              <a:spcAft>
                <a:spcPts val="0"/>
              </a:spcAft>
              <a:defRPr/>
            </a:pPr>
            <a:r>
              <a:rPr lang="en-US" sz="1400" dirty="0">
                <a:latin typeface="+mn-lt"/>
              </a:rPr>
              <a:t>Task and ambient light levels</a:t>
            </a:r>
          </a:p>
          <a:p>
            <a:pPr lvl="1" fontAlgn="auto">
              <a:spcBef>
                <a:spcPts val="0"/>
              </a:spcBef>
              <a:spcAft>
                <a:spcPts val="0"/>
              </a:spcAft>
              <a:defRPr/>
            </a:pPr>
            <a:r>
              <a:rPr lang="en-US" sz="1400" dirty="0">
                <a:latin typeface="+mn-lt"/>
              </a:rPr>
              <a:t>Circadian rhythms</a:t>
            </a:r>
          </a:p>
          <a:p>
            <a:pPr fontAlgn="auto">
              <a:spcBef>
                <a:spcPts val="0"/>
              </a:spcBef>
              <a:spcAft>
                <a:spcPts val="0"/>
              </a:spcAft>
              <a:defRPr/>
            </a:pPr>
            <a:r>
              <a:rPr lang="en-US" dirty="0">
                <a:latin typeface="+mn-lt"/>
              </a:rPr>
              <a:t>E. Lighting measurements</a:t>
            </a:r>
          </a:p>
          <a:p>
            <a:pPr lvl="1" fontAlgn="auto">
              <a:spcBef>
                <a:spcPts val="0"/>
              </a:spcBef>
              <a:spcAft>
                <a:spcPts val="0"/>
              </a:spcAft>
              <a:defRPr/>
            </a:pPr>
            <a:r>
              <a:rPr lang="en-US" sz="1400" dirty="0">
                <a:latin typeface="+mn-lt"/>
              </a:rPr>
              <a:t>Tools</a:t>
            </a:r>
          </a:p>
          <a:p>
            <a:pPr lvl="1" fontAlgn="auto">
              <a:spcBef>
                <a:spcPts val="0"/>
              </a:spcBef>
              <a:spcAft>
                <a:spcPts val="0"/>
              </a:spcAft>
              <a:defRPr/>
            </a:pPr>
            <a:r>
              <a:rPr lang="en-US" sz="1400" dirty="0">
                <a:latin typeface="+mn-lt"/>
              </a:rPr>
              <a:t>Data loggers and applications</a:t>
            </a:r>
          </a:p>
          <a:p>
            <a:pPr fontAlgn="auto">
              <a:spcBef>
                <a:spcPts val="0"/>
              </a:spcBef>
              <a:spcAft>
                <a:spcPts val="0"/>
              </a:spcAft>
              <a:defRPr/>
            </a:pPr>
            <a:r>
              <a:rPr lang="en-US" dirty="0">
                <a:latin typeface="+mn-lt"/>
              </a:rPr>
              <a:t>F. Lighting calculations</a:t>
            </a:r>
          </a:p>
          <a:p>
            <a:pPr lvl="1" fontAlgn="auto">
              <a:spcBef>
                <a:spcPts val="0"/>
              </a:spcBef>
              <a:spcAft>
                <a:spcPts val="0"/>
              </a:spcAft>
              <a:defRPr/>
            </a:pPr>
            <a:r>
              <a:rPr lang="en-US" sz="1400" dirty="0">
                <a:latin typeface="+mn-lt"/>
              </a:rPr>
              <a:t>Equation and method of calculating lumens (zonal cavity formula)</a:t>
            </a:r>
          </a:p>
          <a:p>
            <a:pPr lvl="1" fontAlgn="auto">
              <a:spcBef>
                <a:spcPts val="0"/>
              </a:spcBef>
              <a:spcAft>
                <a:spcPts val="0"/>
              </a:spcAft>
              <a:defRPr/>
            </a:pPr>
            <a:r>
              <a:rPr lang="en-US" sz="1400" dirty="0">
                <a:latin typeface="+mn-lt"/>
              </a:rPr>
              <a:t>Equation and method of calculating energy savings</a:t>
            </a:r>
          </a:p>
          <a:p>
            <a:pPr lvl="1" fontAlgn="auto">
              <a:spcBef>
                <a:spcPts val="0"/>
              </a:spcBef>
              <a:spcAft>
                <a:spcPts val="0"/>
              </a:spcAft>
              <a:defRPr/>
            </a:pPr>
            <a:r>
              <a:rPr lang="en-US" sz="1400" dirty="0" smtClean="0">
                <a:latin typeface="+mn-lt"/>
              </a:rPr>
              <a:t>Method </a:t>
            </a:r>
            <a:r>
              <a:rPr lang="en-US" sz="1400" dirty="0">
                <a:latin typeface="+mn-lt"/>
              </a:rPr>
              <a:t>of calculating skylight energy savings</a:t>
            </a:r>
          </a:p>
          <a:p>
            <a:pPr fontAlgn="auto">
              <a:spcBef>
                <a:spcPts val="0"/>
              </a:spcBef>
              <a:spcAft>
                <a:spcPts val="0"/>
              </a:spcAft>
              <a:defRPr/>
            </a:pPr>
            <a:r>
              <a:rPr lang="en-US" dirty="0">
                <a:latin typeface="+mn-lt"/>
              </a:rPr>
              <a:t>G. Lighting standards, codes and regulations</a:t>
            </a:r>
          </a:p>
          <a:p>
            <a:pPr lvl="1" fontAlgn="auto">
              <a:spcBef>
                <a:spcPts val="0"/>
              </a:spcBef>
              <a:spcAft>
                <a:spcPts val="0"/>
              </a:spcAft>
              <a:defRPr/>
            </a:pPr>
            <a:r>
              <a:rPr lang="en-US" sz="1400" dirty="0">
                <a:latin typeface="+mn-lt"/>
              </a:rPr>
              <a:t>Underwriters' Laboratory (UL)</a:t>
            </a:r>
          </a:p>
          <a:p>
            <a:pPr lvl="1" fontAlgn="auto">
              <a:spcBef>
                <a:spcPts val="0"/>
              </a:spcBef>
              <a:spcAft>
                <a:spcPts val="0"/>
              </a:spcAft>
              <a:defRPr/>
            </a:pPr>
            <a:r>
              <a:rPr lang="en-US" sz="1400" dirty="0">
                <a:latin typeface="+mn-lt"/>
              </a:rPr>
              <a:t>Uniform Building Code (UBC)</a:t>
            </a:r>
          </a:p>
          <a:p>
            <a:pPr lvl="1" fontAlgn="auto">
              <a:spcBef>
                <a:spcPts val="0"/>
              </a:spcBef>
              <a:spcAft>
                <a:spcPts val="0"/>
              </a:spcAft>
              <a:defRPr/>
            </a:pPr>
            <a:r>
              <a:rPr lang="en-US" sz="1400" dirty="0">
                <a:latin typeface="+mn-lt"/>
              </a:rPr>
              <a:t>Americans with Disabilities Act (ADA)</a:t>
            </a:r>
          </a:p>
          <a:p>
            <a:pPr lvl="1" fontAlgn="auto">
              <a:spcBef>
                <a:spcPts val="0"/>
              </a:spcBef>
              <a:spcAft>
                <a:spcPts val="0"/>
              </a:spcAft>
              <a:defRPr/>
            </a:pPr>
            <a:r>
              <a:rPr lang="en-US" sz="1400" dirty="0">
                <a:latin typeface="+mn-lt"/>
              </a:rPr>
              <a:t>Title 24 applications</a:t>
            </a:r>
          </a:p>
          <a:p>
            <a:pPr fontAlgn="auto">
              <a:spcBef>
                <a:spcPts val="0"/>
              </a:spcBef>
              <a:spcAft>
                <a:spcPts val="0"/>
              </a:spcAft>
              <a:defRPr/>
            </a:pPr>
            <a:r>
              <a:rPr lang="en-US" dirty="0" smtClean="0">
                <a:latin typeface="+mn-lt"/>
              </a:rPr>
              <a:t>H. O&amp;M measures to assure optimal performance</a:t>
            </a:r>
            <a:endParaRPr lang="en-US" sz="2400" dirty="0">
              <a:solidFill>
                <a:srgbClr val="0070C0"/>
              </a:solidFill>
              <a:latin typeface="+mn-lt"/>
            </a:endParaRPr>
          </a:p>
        </p:txBody>
      </p:sp>
      <p:sp>
        <p:nvSpPr>
          <p:cNvPr id="3077" name="TextBox 7"/>
          <p:cNvSpPr txBox="1">
            <a:spLocks noChangeArrowheads="1"/>
          </p:cNvSpPr>
          <p:nvPr/>
        </p:nvSpPr>
        <p:spPr bwMode="auto">
          <a:xfrm>
            <a:off x="609600" y="381000"/>
            <a:ext cx="69342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 and Building Science Fundamentals</a:t>
            </a:r>
            <a:endParaRPr lang="en-US" dirty="0">
              <a:solidFill>
                <a:srgbClr val="0070C0"/>
              </a:solidFill>
              <a:latin typeface="Calibri" pitchFamily="34" charset="0"/>
            </a:endParaRPr>
          </a:p>
        </p:txBody>
      </p:sp>
      <p:sp>
        <p:nvSpPr>
          <p:cNvPr id="3078" name="Rectangle 9"/>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lstStyle/>
          <a:p>
            <a:r>
              <a:rPr lang="en-US" dirty="0" smtClean="0"/>
              <a:t>Conduction</a:t>
            </a:r>
            <a:endParaRPr lang="en-US" dirty="0"/>
          </a:p>
        </p:txBody>
      </p:sp>
      <p:pic>
        <p:nvPicPr>
          <p:cNvPr id="12" name="Content Placeholder 11" descr="heat_a.gif"/>
          <p:cNvPicPr>
            <a:picLocks noGrp="1" noChangeAspect="1"/>
          </p:cNvPicPr>
          <p:nvPr>
            <p:ph sz="half" idx="1"/>
          </p:nvPr>
        </p:nvPicPr>
        <p:blipFill>
          <a:blip r:embed="rId2" cstate="print"/>
          <a:stretch>
            <a:fillRect/>
          </a:stretch>
        </p:blipFill>
        <p:spPr>
          <a:xfrm>
            <a:off x="499835" y="2057400"/>
            <a:ext cx="3918858" cy="3429000"/>
          </a:xfrm>
        </p:spPr>
      </p:pic>
      <p:pic>
        <p:nvPicPr>
          <p:cNvPr id="10" name="Content Placeholder 9" descr="conduction 2.gif"/>
          <p:cNvPicPr>
            <a:picLocks noGrp="1" noChangeAspect="1"/>
          </p:cNvPicPr>
          <p:nvPr>
            <p:ph sz="half" idx="2"/>
          </p:nvPr>
        </p:nvPicPr>
        <p:blipFill>
          <a:blip r:embed="rId3" cstate="print"/>
          <a:stretch>
            <a:fillRect/>
          </a:stretch>
        </p:blipFill>
        <p:spPr>
          <a:xfrm>
            <a:off x="4546616" y="1905000"/>
            <a:ext cx="4292584" cy="3654828"/>
          </a:xfr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Conduction</a:t>
            </a:r>
            <a:endParaRPr lang="en-US" dirty="0"/>
          </a:p>
        </p:txBody>
      </p:sp>
      <p:sp>
        <p:nvSpPr>
          <p:cNvPr id="6" name="Content Placeholder 5"/>
          <p:cNvSpPr>
            <a:spLocks noGrp="1"/>
          </p:cNvSpPr>
          <p:nvPr>
            <p:ph idx="1"/>
          </p:nvPr>
        </p:nvSpPr>
        <p:spPr/>
        <p:txBody>
          <a:bodyPr>
            <a:normAutofit lnSpcReduction="10000"/>
          </a:bodyPr>
          <a:lstStyle/>
          <a:p>
            <a:r>
              <a:rPr lang="en-US" dirty="0" smtClean="0"/>
              <a:t>The process by which heat is directly transmitted through a substance</a:t>
            </a:r>
          </a:p>
          <a:p>
            <a:r>
              <a:rPr lang="en-US" dirty="0" smtClean="0"/>
              <a:t>Heat is transferred from the warmer part of an object to the cooler part of the same object</a:t>
            </a:r>
          </a:p>
          <a:p>
            <a:r>
              <a:rPr lang="en-US" dirty="0" smtClean="0"/>
              <a:t>Not all substances conduct heat at the same speed</a:t>
            </a:r>
          </a:p>
          <a:p>
            <a:pPr lvl="1"/>
            <a:r>
              <a:rPr lang="en-US" dirty="0" smtClean="0"/>
              <a:t>Metals and stone are considered good conductors since they can speedily transfer heat, wood, paper, and air are poor heat conductors</a:t>
            </a:r>
          </a:p>
          <a:p>
            <a:pPr lvl="1"/>
            <a:endParaRPr lang="en-US" dirty="0" smtClean="0"/>
          </a:p>
          <a:p>
            <a:pPr lvl="1"/>
            <a:endParaRPr lang="en-US" dirty="0" smtClean="0"/>
          </a:p>
          <a:p>
            <a:endParaRPr lang="en-US" dirty="0" smtClean="0"/>
          </a:p>
          <a:p>
            <a:pPr>
              <a:buNone/>
            </a:pP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lstStyle/>
          <a:p>
            <a:r>
              <a:rPr lang="en-US" dirty="0" smtClean="0"/>
              <a:t>Convection</a:t>
            </a:r>
            <a:endParaRPr lang="en-US" dirty="0"/>
          </a:p>
        </p:txBody>
      </p:sp>
      <p:pic>
        <p:nvPicPr>
          <p:cNvPr id="6" name="Content Placeholder 5"/>
          <p:cNvPicPr>
            <a:picLocks noGrp="1" noChangeAspect="1"/>
          </p:cNvPicPr>
          <p:nvPr>
            <p:ph sz="half" idx="1"/>
          </p:nvPr>
        </p:nvPicPr>
        <p:blipFill>
          <a:blip r:embed="rId2" cstate="print">
            <a:extLst>
              <a:ext uri="{28A0092B-C50C-407E-A947-70E740481C1C}">
                <a14:useLocalDpi xmlns:a14="http://schemas.microsoft.com/office/drawing/2010/main" xmlns="" val="0"/>
              </a:ext>
            </a:extLst>
          </a:blip>
          <a:stretch>
            <a:fillRect/>
          </a:stretch>
        </p:blipFill>
        <p:spPr>
          <a:xfrm>
            <a:off x="152400" y="2133600"/>
            <a:ext cx="4007786" cy="2667000"/>
          </a:xfrm>
        </p:spPr>
      </p:pic>
      <p:pic>
        <p:nvPicPr>
          <p:cNvPr id="7" name="Content Placeholder 6"/>
          <p:cNvPicPr>
            <a:picLocks noGrp="1" noChangeAspect="1"/>
          </p:cNvPicPr>
          <p:nvPr>
            <p:ph sz="half" idx="2"/>
          </p:nvPr>
        </p:nvPicPr>
        <p:blipFill>
          <a:blip r:embed="rId3" cstate="print">
            <a:extLst>
              <a:ext uri="{28A0092B-C50C-407E-A947-70E740481C1C}">
                <a14:useLocalDpi xmlns:a14="http://schemas.microsoft.com/office/drawing/2010/main" xmlns="" val="0"/>
              </a:ext>
            </a:extLst>
          </a:blip>
          <a:stretch>
            <a:fillRect/>
          </a:stretch>
        </p:blipFill>
        <p:spPr>
          <a:xfrm>
            <a:off x="4391386" y="2209800"/>
            <a:ext cx="4303110" cy="2590800"/>
          </a:xfrm>
        </p:spPr>
      </p:pic>
    </p:spTree>
    <p:extLst>
      <p:ext uri="{BB962C8B-B14F-4D97-AF65-F5344CB8AC3E}">
        <p14:creationId xmlns:p14="http://schemas.microsoft.com/office/powerpoint/2010/main" xmlns="" val="26020348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Convection</a:t>
            </a:r>
            <a:endParaRPr lang="en-US" dirty="0"/>
          </a:p>
        </p:txBody>
      </p:sp>
      <p:sp>
        <p:nvSpPr>
          <p:cNvPr id="6" name="Content Placeholder 5"/>
          <p:cNvSpPr>
            <a:spLocks noGrp="1"/>
          </p:cNvSpPr>
          <p:nvPr>
            <p:ph idx="1"/>
          </p:nvPr>
        </p:nvSpPr>
        <p:spPr/>
        <p:txBody>
          <a:bodyPr>
            <a:normAutofit fontScale="92500" lnSpcReduction="10000"/>
          </a:bodyPr>
          <a:lstStyle/>
          <a:p>
            <a:r>
              <a:rPr lang="en-US" dirty="0" smtClean="0"/>
              <a:t>Convection is the transfer of thermal energy by the motion of fluid.</a:t>
            </a:r>
          </a:p>
          <a:p>
            <a:pPr lvl="1"/>
            <a:r>
              <a:rPr lang="en-US" dirty="0" smtClean="0"/>
              <a:t>As a fluid is heated by atoms and molecules of the fluid moves faster, spread out, and become less dense.</a:t>
            </a:r>
          </a:p>
          <a:p>
            <a:pPr lvl="1"/>
            <a:r>
              <a:rPr lang="en-US" dirty="0" smtClean="0"/>
              <a:t>The heated, less dense fluid will rise via a buoyant force from the surrounding cooler, more dense fluid. </a:t>
            </a:r>
          </a:p>
          <a:p>
            <a:pPr lvl="1"/>
            <a:r>
              <a:rPr lang="en-US" dirty="0" smtClean="0"/>
              <a:t>The heated fluid continues to rise until it has cooled (by transferring its thermal energy to the rest of the fluid) becomes more dense than the surrounding fluid, and fall back down to the heat source, at which point a convection cycle will begin.</a:t>
            </a:r>
            <a:endParaRPr lang="en-US" dirty="0"/>
          </a:p>
        </p:txBody>
      </p:sp>
    </p:spTree>
    <p:extLst>
      <p:ext uri="{BB962C8B-B14F-4D97-AF65-F5344CB8AC3E}">
        <p14:creationId xmlns:p14="http://schemas.microsoft.com/office/powerpoint/2010/main" xmlns="" val="1742500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lstStyle/>
          <a:p>
            <a:pPr marL="514350" indent="-514350">
              <a:buFont typeface="+mj-lt"/>
              <a:buAutoNum type="alphaUcPeriod" startAt="3"/>
            </a:pPr>
            <a:r>
              <a:rPr lang="en-US" dirty="0" smtClean="0">
                <a:solidFill>
                  <a:srgbClr val="002060"/>
                </a:solidFill>
              </a:rPr>
              <a:t>Heat Transfer</a:t>
            </a:r>
          </a:p>
          <a:p>
            <a:pPr marL="971550" lvl="1" indent="-514350">
              <a:buFont typeface="+mj-lt"/>
              <a:buAutoNum type="arabicPeriod"/>
            </a:pPr>
            <a:r>
              <a:rPr lang="en-US" dirty="0" smtClean="0">
                <a:solidFill>
                  <a:schemeClr val="accent1">
                    <a:lumMod val="60000"/>
                    <a:lumOff val="40000"/>
                  </a:schemeClr>
                </a:solidFill>
              </a:rPr>
              <a:t>Methods of heat transfer</a:t>
            </a:r>
          </a:p>
          <a:p>
            <a:pPr marL="971550" lvl="1" indent="-514350">
              <a:buFont typeface="+mj-lt"/>
              <a:buAutoNum type="arabicPeriod"/>
            </a:pPr>
            <a:r>
              <a:rPr lang="en-US" dirty="0" smtClean="0">
                <a:solidFill>
                  <a:srgbClr val="FF0000"/>
                </a:solidFill>
              </a:rPr>
              <a:t>Radiant Energy </a:t>
            </a:r>
          </a:p>
          <a:p>
            <a:pPr marL="971550" lvl="1" indent="-514350">
              <a:buNone/>
            </a:pPr>
            <a:endParaRPr lang="en-US" dirty="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563562"/>
            <a:ext cx="8229600" cy="960438"/>
          </a:xfrm>
        </p:spPr>
        <p:txBody>
          <a:bodyPr/>
          <a:lstStyle/>
          <a:p>
            <a:r>
              <a:rPr lang="en-US" dirty="0" smtClean="0"/>
              <a:t>Radiation</a:t>
            </a:r>
            <a:endParaRPr lang="en-US" dirty="0"/>
          </a:p>
        </p:txBody>
      </p:sp>
      <p:pic>
        <p:nvPicPr>
          <p:cNvPr id="7" name="Content Placeholder 6"/>
          <p:cNvPicPr>
            <a:picLocks noGrp="1" noChangeAspect="1"/>
          </p:cNvPicPr>
          <p:nvPr>
            <p:ph sz="half" idx="1"/>
          </p:nvPr>
        </p:nvPicPr>
        <p:blipFill>
          <a:blip r:embed="rId2" cstate="print">
            <a:extLst>
              <a:ext uri="{28A0092B-C50C-407E-A947-70E740481C1C}">
                <a14:useLocalDpi xmlns:a14="http://schemas.microsoft.com/office/drawing/2010/main" xmlns="" val="0"/>
              </a:ext>
            </a:extLst>
          </a:blip>
          <a:stretch>
            <a:fillRect/>
          </a:stretch>
        </p:blipFill>
        <p:spPr>
          <a:xfrm>
            <a:off x="151746" y="2057400"/>
            <a:ext cx="4465820" cy="2971800"/>
          </a:xfrm>
        </p:spPr>
      </p:pic>
      <p:pic>
        <p:nvPicPr>
          <p:cNvPr id="8" name="Content Placeholder 7"/>
          <p:cNvPicPr>
            <a:picLocks noGrp="1" noChangeAspect="1"/>
          </p:cNvPicPr>
          <p:nvPr>
            <p:ph sz="half" idx="2"/>
          </p:nvPr>
        </p:nvPicPr>
        <p:blipFill>
          <a:blip r:embed="rId3" cstate="print">
            <a:extLst>
              <a:ext uri="{28A0092B-C50C-407E-A947-70E740481C1C}">
                <a14:useLocalDpi xmlns:a14="http://schemas.microsoft.com/office/drawing/2010/main" xmlns="" val="0"/>
              </a:ext>
            </a:extLst>
          </a:blip>
          <a:stretch>
            <a:fillRect/>
          </a:stretch>
        </p:blipFill>
        <p:spPr>
          <a:xfrm>
            <a:off x="4434618" y="2209800"/>
            <a:ext cx="4349203" cy="2458245"/>
          </a:xfrm>
        </p:spPr>
      </p:pic>
    </p:spTree>
    <p:extLst>
      <p:ext uri="{BB962C8B-B14F-4D97-AF65-F5344CB8AC3E}">
        <p14:creationId xmlns:p14="http://schemas.microsoft.com/office/powerpoint/2010/main" xmlns="" val="10285122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Radiation</a:t>
            </a:r>
            <a:endParaRPr lang="en-US" dirty="0"/>
          </a:p>
        </p:txBody>
      </p:sp>
      <p:sp>
        <p:nvSpPr>
          <p:cNvPr id="6" name="Content Placeholder 5"/>
          <p:cNvSpPr>
            <a:spLocks noGrp="1"/>
          </p:cNvSpPr>
          <p:nvPr>
            <p:ph idx="1"/>
          </p:nvPr>
        </p:nvSpPr>
        <p:spPr/>
        <p:txBody>
          <a:bodyPr/>
          <a:lstStyle/>
          <a:p>
            <a:r>
              <a:rPr lang="en-US" dirty="0" smtClean="0"/>
              <a:t>Transfer of energy across a system by means of electromagnetic waves that are caused solely by a temperature difference. </a:t>
            </a:r>
          </a:p>
          <a:p>
            <a:r>
              <a:rPr lang="en-US" dirty="0" smtClean="0"/>
              <a:t>Heat is transferred in the form of waves without need for a medium for heat to move through</a:t>
            </a:r>
          </a:p>
          <a:p>
            <a:pPr marL="0" indent="0">
              <a:buNone/>
            </a:pPr>
            <a:endParaRPr lang="en-US" dirty="0"/>
          </a:p>
        </p:txBody>
      </p:sp>
    </p:spTree>
    <p:extLst>
      <p:ext uri="{BB962C8B-B14F-4D97-AF65-F5344CB8AC3E}">
        <p14:creationId xmlns:p14="http://schemas.microsoft.com/office/powerpoint/2010/main" xmlns="" val="8278993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Radiant Energy Waves</a:t>
            </a:r>
            <a:endParaRPr lang="en-US" dirty="0"/>
          </a:p>
        </p:txBody>
      </p:sp>
      <p:sp>
        <p:nvSpPr>
          <p:cNvPr id="3" name="Content Placeholder 2"/>
          <p:cNvSpPr>
            <a:spLocks noGrp="1"/>
          </p:cNvSpPr>
          <p:nvPr>
            <p:ph idx="1"/>
          </p:nvPr>
        </p:nvSpPr>
        <p:spPr/>
        <p:txBody>
          <a:bodyPr>
            <a:normAutofit/>
          </a:bodyPr>
          <a:lstStyle/>
          <a:p>
            <a:r>
              <a:rPr lang="en-US" dirty="0" smtClean="0"/>
              <a:t>Reflectivity (p): is the fraction reflected by the surface</a:t>
            </a:r>
          </a:p>
          <a:p>
            <a:r>
              <a:rPr lang="en-US" dirty="0" smtClean="0"/>
              <a:t>Transmission (t): is the fraction transmitted by the surface</a:t>
            </a:r>
          </a:p>
          <a:p>
            <a:r>
              <a:rPr lang="en-US" b="1" dirty="0" smtClean="0"/>
              <a:t>Absorption</a:t>
            </a:r>
            <a:r>
              <a:rPr lang="en-US" dirty="0" smtClean="0"/>
              <a:t> (a): is the fraction absorbed by a surface: </a:t>
            </a:r>
          </a:p>
          <a:p>
            <a:pPr marL="0" indent="0">
              <a:buNone/>
            </a:pPr>
            <a:r>
              <a:rPr lang="en-US" dirty="0" smtClean="0"/>
              <a:t>			</a:t>
            </a:r>
            <a:r>
              <a:rPr lang="en-US" sz="4000" dirty="0" smtClean="0"/>
              <a:t> a + p + t = 1</a:t>
            </a:r>
            <a:endParaRPr lang="en-US" dirty="0"/>
          </a:p>
        </p:txBody>
      </p:sp>
    </p:spTree>
    <p:extLst>
      <p:ext uri="{BB962C8B-B14F-4D97-AF65-F5344CB8AC3E}">
        <p14:creationId xmlns:p14="http://schemas.microsoft.com/office/powerpoint/2010/main" xmlns="" val="25599825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Heat Transfer Summary</a:t>
            </a:r>
            <a:endParaRPr lang="en-US" dirty="0"/>
          </a:p>
        </p:txBody>
      </p:sp>
      <p:pic>
        <p:nvPicPr>
          <p:cNvPr id="7" name="Content Placeholder 6"/>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685800" y="1676400"/>
            <a:ext cx="7727354" cy="4415631"/>
          </a:xfrm>
        </p:spPr>
      </p:pic>
    </p:spTree>
    <p:extLst>
      <p:ext uri="{BB962C8B-B14F-4D97-AF65-F5344CB8AC3E}">
        <p14:creationId xmlns:p14="http://schemas.microsoft.com/office/powerpoint/2010/main" xmlns="" val="20421882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lstStyle/>
          <a:p>
            <a:pPr marL="514350" indent="-514350">
              <a:buFont typeface="+mj-lt"/>
              <a:buAutoNum type="alphaUcPeriod" startAt="4"/>
            </a:pPr>
            <a:r>
              <a:rPr lang="en-US" dirty="0" smtClean="0">
                <a:solidFill>
                  <a:srgbClr val="002060"/>
                </a:solidFill>
              </a:rPr>
              <a:t>Units Conversion </a:t>
            </a:r>
          </a:p>
          <a:p>
            <a:pPr marL="971550" lvl="1" indent="-514350">
              <a:buFont typeface="+mj-lt"/>
              <a:buAutoNum type="arabicPeriod"/>
            </a:pPr>
            <a:r>
              <a:rPr lang="en-US" dirty="0" smtClean="0">
                <a:solidFill>
                  <a:srgbClr val="FF0000"/>
                </a:solidFill>
              </a:rPr>
              <a:t>kWh to BTU/hr</a:t>
            </a:r>
          </a:p>
          <a:p>
            <a:pPr marL="971550" lvl="1" indent="-514350">
              <a:buFont typeface="+mj-lt"/>
              <a:buAutoNum type="arabicPeriod"/>
            </a:pPr>
            <a:r>
              <a:rPr lang="en-US" dirty="0" smtClean="0">
                <a:solidFill>
                  <a:schemeClr val="accent1">
                    <a:lumMod val="60000"/>
                    <a:lumOff val="40000"/>
                  </a:schemeClr>
                </a:solidFill>
              </a:rPr>
              <a:t>Tons to pounds</a:t>
            </a:r>
          </a:p>
          <a:p>
            <a:pPr marL="971550" lvl="1" indent="-514350">
              <a:buFont typeface="+mj-lt"/>
              <a:buAutoNum type="arabicPeriod"/>
            </a:pPr>
            <a:r>
              <a:rPr lang="en-US" dirty="0" smtClean="0">
                <a:solidFill>
                  <a:schemeClr val="accent1">
                    <a:lumMod val="60000"/>
                    <a:lumOff val="40000"/>
                  </a:schemeClr>
                </a:solidFill>
              </a:rPr>
              <a:t>Therms to BTUs</a:t>
            </a:r>
          </a:p>
          <a:p>
            <a:pPr marL="971550" lvl="1" indent="-514350">
              <a:buFont typeface="+mj-lt"/>
              <a:buAutoNum type="arabicPeriod"/>
            </a:pPr>
            <a:r>
              <a:rPr lang="en-US" dirty="0" smtClean="0">
                <a:solidFill>
                  <a:schemeClr val="accent1">
                    <a:lumMod val="60000"/>
                    <a:lumOff val="40000"/>
                  </a:schemeClr>
                </a:solidFill>
              </a:rPr>
              <a:t>Foot-candle to kW</a:t>
            </a:r>
          </a:p>
          <a:p>
            <a:pPr marL="971550" lvl="1" indent="-514350">
              <a:buNone/>
            </a:pPr>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lstStyle/>
          <a:p>
            <a:pPr marL="514350" indent="-514350">
              <a:buFont typeface="+mj-lt"/>
              <a:buAutoNum type="alphaUcPeriod" startAt="2"/>
            </a:pPr>
            <a:r>
              <a:rPr lang="en-US" dirty="0" smtClean="0">
                <a:solidFill>
                  <a:srgbClr val="002060"/>
                </a:solidFill>
              </a:rPr>
              <a:t>Concepts and principles of energy </a:t>
            </a:r>
          </a:p>
          <a:p>
            <a:pPr marL="971550" lvl="1" indent="-514350">
              <a:buFont typeface="+mj-lt"/>
              <a:buAutoNum type="arabicPeriod"/>
            </a:pPr>
            <a:r>
              <a:rPr lang="en-US" dirty="0" smtClean="0"/>
              <a:t>First law of thermodynamics</a:t>
            </a:r>
          </a:p>
          <a:p>
            <a:pPr marL="971550" lvl="1" indent="-514350">
              <a:buFont typeface="+mj-lt"/>
              <a:buAutoNum type="arabicPeriod"/>
            </a:pPr>
            <a:r>
              <a:rPr lang="en-US" dirty="0" smtClean="0"/>
              <a:t>Second law of thermodynamics</a:t>
            </a:r>
          </a:p>
          <a:p>
            <a:pPr marL="971550" lvl="1" indent="-514350">
              <a:buFont typeface="+mj-lt"/>
              <a:buAutoNum type="arabicPeriod"/>
            </a:pPr>
            <a:r>
              <a:rPr lang="en-US" dirty="0" smtClean="0"/>
              <a:t>Energy, Work, and Power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731838"/>
          </a:xfrm>
        </p:spPr>
        <p:txBody>
          <a:bodyPr>
            <a:normAutofit fontScale="90000"/>
          </a:bodyPr>
          <a:lstStyle/>
          <a:p>
            <a:r>
              <a:rPr lang="en-US" dirty="0" smtClean="0"/>
              <a:t>kWh to </a:t>
            </a:r>
            <a:r>
              <a:rPr lang="en-US" dirty="0" err="1" smtClean="0"/>
              <a:t>BTu</a:t>
            </a:r>
            <a:endParaRPr lang="en-US" dirty="0"/>
          </a:p>
        </p:txBody>
      </p:sp>
      <p:sp>
        <p:nvSpPr>
          <p:cNvPr id="6" name="Text Placeholder 5"/>
          <p:cNvSpPr>
            <a:spLocks noGrp="1"/>
          </p:cNvSpPr>
          <p:nvPr>
            <p:ph type="body" idx="1"/>
          </p:nvPr>
        </p:nvSpPr>
        <p:spPr/>
        <p:txBody>
          <a:bodyPr/>
          <a:lstStyle/>
          <a:p>
            <a:r>
              <a:rPr lang="en-US" dirty="0" smtClean="0"/>
              <a:t>kWh to Btu	</a:t>
            </a:r>
            <a:endParaRPr lang="en-US" dirty="0"/>
          </a:p>
        </p:txBody>
      </p:sp>
      <p:sp>
        <p:nvSpPr>
          <p:cNvPr id="3" name="Content Placeholder 2"/>
          <p:cNvSpPr>
            <a:spLocks noGrp="1"/>
          </p:cNvSpPr>
          <p:nvPr>
            <p:ph sz="half" idx="2"/>
          </p:nvPr>
        </p:nvSpPr>
        <p:spPr>
          <a:xfrm>
            <a:off x="457200" y="2174875"/>
            <a:ext cx="8153400" cy="3951288"/>
          </a:xfrm>
        </p:spPr>
        <p:txBody>
          <a:bodyPr>
            <a:normAutofit/>
          </a:bodyPr>
          <a:lstStyle/>
          <a:p>
            <a:r>
              <a:rPr lang="en-US" dirty="0" smtClean="0"/>
              <a:t>kWh to BTU/hr</a:t>
            </a:r>
          </a:p>
          <a:p>
            <a:pPr>
              <a:buNone/>
            </a:pPr>
            <a:endParaRPr lang="en-US" dirty="0" smtClean="0"/>
          </a:p>
          <a:p>
            <a:r>
              <a:rPr lang="en-US" dirty="0" smtClean="0"/>
              <a:t>1 kWh = 3412.14 BTU</a:t>
            </a:r>
          </a:p>
          <a:p>
            <a:pPr lvl="1"/>
            <a:r>
              <a:rPr lang="en-US" dirty="0" smtClean="0"/>
              <a:t>The </a:t>
            </a:r>
            <a:r>
              <a:rPr lang="en-US" b="1" dirty="0" smtClean="0"/>
              <a:t>energy</a:t>
            </a:r>
            <a:r>
              <a:rPr lang="en-US" dirty="0" smtClean="0"/>
              <a:t> of 1 kWh is  equal to 3412.1416… BTU.</a:t>
            </a:r>
          </a:p>
          <a:p>
            <a:pPr lvl="1">
              <a:buNone/>
            </a:pPr>
            <a:endParaRPr lang="en-US" dirty="0" smtClean="0"/>
          </a:p>
          <a:p>
            <a:r>
              <a:rPr lang="en-US" dirty="0" smtClean="0"/>
              <a:t>Example: Convert 5 kWh to BTU:</a:t>
            </a:r>
          </a:p>
          <a:p>
            <a:pPr lvl="1"/>
            <a:r>
              <a:rPr lang="en-US" dirty="0" smtClean="0"/>
              <a:t>If 1 kWh = 3,412.1463…</a:t>
            </a:r>
          </a:p>
          <a:p>
            <a:pPr lvl="1"/>
            <a:r>
              <a:rPr lang="en-US" dirty="0" smtClean="0"/>
              <a:t>Then 5 kWh = 3,412.14 *5</a:t>
            </a:r>
          </a:p>
          <a:p>
            <a:pPr lvl="1"/>
            <a:r>
              <a:rPr lang="en-US" dirty="0" smtClean="0"/>
              <a:t>17,060.708 BTU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lstStyle/>
          <a:p>
            <a:pPr marL="514350" indent="-514350">
              <a:buFont typeface="+mj-lt"/>
              <a:buAutoNum type="alphaUcPeriod" startAt="4"/>
            </a:pPr>
            <a:r>
              <a:rPr lang="en-US" dirty="0" smtClean="0">
                <a:solidFill>
                  <a:srgbClr val="002060"/>
                </a:solidFill>
              </a:rPr>
              <a:t>Units Conversion </a:t>
            </a:r>
          </a:p>
          <a:p>
            <a:pPr marL="971550" lvl="1" indent="-514350">
              <a:buFont typeface="+mj-lt"/>
              <a:buAutoNum type="arabicPeriod"/>
            </a:pPr>
            <a:r>
              <a:rPr lang="en-US" dirty="0" smtClean="0">
                <a:solidFill>
                  <a:schemeClr val="accent1">
                    <a:lumMod val="60000"/>
                    <a:lumOff val="40000"/>
                  </a:schemeClr>
                </a:solidFill>
              </a:rPr>
              <a:t>kWh to BTU/hr</a:t>
            </a:r>
          </a:p>
          <a:p>
            <a:pPr marL="971550" lvl="1" indent="-514350">
              <a:buFont typeface="+mj-lt"/>
              <a:buAutoNum type="arabicPeriod"/>
            </a:pPr>
            <a:r>
              <a:rPr lang="en-US" dirty="0" smtClean="0">
                <a:solidFill>
                  <a:srgbClr val="FF0000"/>
                </a:solidFill>
              </a:rPr>
              <a:t>Tons to pounds</a:t>
            </a:r>
          </a:p>
          <a:p>
            <a:pPr marL="971550" lvl="1" indent="-514350">
              <a:buFont typeface="+mj-lt"/>
              <a:buAutoNum type="arabicPeriod"/>
            </a:pPr>
            <a:r>
              <a:rPr lang="en-US" dirty="0" smtClean="0">
                <a:solidFill>
                  <a:schemeClr val="accent1">
                    <a:lumMod val="60000"/>
                    <a:lumOff val="40000"/>
                  </a:schemeClr>
                </a:solidFill>
              </a:rPr>
              <a:t>Therms to BTUs</a:t>
            </a:r>
          </a:p>
          <a:p>
            <a:pPr marL="971550" lvl="1" indent="-514350">
              <a:buFont typeface="+mj-lt"/>
              <a:buAutoNum type="arabicPeriod"/>
            </a:pPr>
            <a:r>
              <a:rPr lang="en-US" dirty="0" smtClean="0">
                <a:solidFill>
                  <a:schemeClr val="accent1">
                    <a:lumMod val="60000"/>
                    <a:lumOff val="40000"/>
                  </a:schemeClr>
                </a:solidFill>
              </a:rPr>
              <a:t>Foot-candle to kW</a:t>
            </a:r>
          </a:p>
          <a:p>
            <a:pPr marL="971550" lvl="1" indent="-514350">
              <a:buNone/>
            </a:pPr>
            <a:endParaRPr lang="en-US" dirty="0"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533400"/>
            <a:ext cx="8229600" cy="884238"/>
          </a:xfrm>
        </p:spPr>
        <p:txBody>
          <a:bodyPr/>
          <a:lstStyle/>
          <a:p>
            <a:r>
              <a:rPr lang="en-US" dirty="0" smtClean="0"/>
              <a:t>Tons to Pounds</a:t>
            </a:r>
            <a:endParaRPr lang="en-US" dirty="0"/>
          </a:p>
        </p:txBody>
      </p:sp>
      <p:sp>
        <p:nvSpPr>
          <p:cNvPr id="8" name="Content Placeholder 7"/>
          <p:cNvSpPr>
            <a:spLocks noGrp="1"/>
          </p:cNvSpPr>
          <p:nvPr>
            <p:ph idx="1"/>
          </p:nvPr>
        </p:nvSpPr>
        <p:spPr/>
        <p:txBody>
          <a:bodyPr/>
          <a:lstStyle/>
          <a:p>
            <a:r>
              <a:rPr lang="en-US" dirty="0" smtClean="0"/>
              <a:t>Conversion of Tons to Pounds</a:t>
            </a:r>
          </a:p>
          <a:p>
            <a:pPr lvl="1"/>
            <a:r>
              <a:rPr lang="en-US" dirty="0" smtClean="0"/>
              <a:t>1 ton is equal to 2,000 lbs</a:t>
            </a:r>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lstStyle/>
          <a:p>
            <a:pPr marL="514350" indent="-514350">
              <a:buFont typeface="+mj-lt"/>
              <a:buAutoNum type="alphaUcPeriod" startAt="4"/>
            </a:pPr>
            <a:r>
              <a:rPr lang="en-US" dirty="0" smtClean="0">
                <a:solidFill>
                  <a:srgbClr val="002060"/>
                </a:solidFill>
              </a:rPr>
              <a:t>Units Conversion </a:t>
            </a:r>
          </a:p>
          <a:p>
            <a:pPr marL="971550" lvl="1" indent="-514350">
              <a:buFont typeface="+mj-lt"/>
              <a:buAutoNum type="arabicPeriod"/>
            </a:pPr>
            <a:r>
              <a:rPr lang="en-US" dirty="0" smtClean="0">
                <a:solidFill>
                  <a:schemeClr val="accent1">
                    <a:lumMod val="60000"/>
                    <a:lumOff val="40000"/>
                  </a:schemeClr>
                </a:solidFill>
              </a:rPr>
              <a:t>kWh to BTU/hr</a:t>
            </a:r>
          </a:p>
          <a:p>
            <a:pPr marL="971550" lvl="1" indent="-514350">
              <a:buFont typeface="+mj-lt"/>
              <a:buAutoNum type="arabicPeriod"/>
            </a:pPr>
            <a:r>
              <a:rPr lang="en-US" dirty="0" smtClean="0">
                <a:solidFill>
                  <a:schemeClr val="accent1">
                    <a:lumMod val="60000"/>
                    <a:lumOff val="40000"/>
                  </a:schemeClr>
                </a:solidFill>
              </a:rPr>
              <a:t>Tons to pounds</a:t>
            </a:r>
          </a:p>
          <a:p>
            <a:pPr marL="971550" lvl="1" indent="-514350">
              <a:buFont typeface="+mj-lt"/>
              <a:buAutoNum type="arabicPeriod"/>
            </a:pPr>
            <a:r>
              <a:rPr lang="en-US" dirty="0" smtClean="0">
                <a:solidFill>
                  <a:srgbClr val="FF0000"/>
                </a:solidFill>
              </a:rPr>
              <a:t>Therms to BTUs</a:t>
            </a:r>
          </a:p>
          <a:p>
            <a:pPr marL="971550" lvl="1" indent="-514350">
              <a:buFont typeface="+mj-lt"/>
              <a:buAutoNum type="arabicPeriod"/>
            </a:pPr>
            <a:r>
              <a:rPr lang="en-US" dirty="0" smtClean="0">
                <a:solidFill>
                  <a:schemeClr val="accent1">
                    <a:lumMod val="60000"/>
                    <a:lumOff val="40000"/>
                  </a:schemeClr>
                </a:solidFill>
              </a:rPr>
              <a:t>Foot-candle to kW</a:t>
            </a:r>
          </a:p>
          <a:p>
            <a:pPr marL="971550" lvl="1" indent="-514350">
              <a:buNone/>
            </a:pPr>
            <a:endParaRPr lang="en-US" dirty="0" smtClean="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Therm to BTU</a:t>
            </a:r>
            <a:endParaRPr lang="en-US" dirty="0"/>
          </a:p>
        </p:txBody>
      </p:sp>
      <p:sp>
        <p:nvSpPr>
          <p:cNvPr id="5" name="Content Placeholder 4"/>
          <p:cNvSpPr>
            <a:spLocks noGrp="1"/>
          </p:cNvSpPr>
          <p:nvPr>
            <p:ph idx="1"/>
          </p:nvPr>
        </p:nvSpPr>
        <p:spPr/>
        <p:txBody>
          <a:bodyPr>
            <a:normAutofit/>
          </a:bodyPr>
          <a:lstStyle/>
          <a:p>
            <a:r>
              <a:rPr lang="en-US" dirty="0" smtClean="0"/>
              <a:t>Therm to BTUs</a:t>
            </a:r>
          </a:p>
          <a:p>
            <a:pPr lvl="1"/>
            <a:r>
              <a:rPr lang="en-US" dirty="0" smtClean="0"/>
              <a:t>1 therm is equal to 100,000 BTU</a:t>
            </a:r>
          </a:p>
          <a:p>
            <a:endParaRPr lang="en-US" dirty="0"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lstStyle/>
          <a:p>
            <a:pPr marL="514350" indent="-514350">
              <a:buFont typeface="+mj-lt"/>
              <a:buAutoNum type="alphaUcPeriod" startAt="4"/>
            </a:pPr>
            <a:r>
              <a:rPr lang="en-US" dirty="0" smtClean="0">
                <a:solidFill>
                  <a:srgbClr val="002060"/>
                </a:solidFill>
              </a:rPr>
              <a:t>Units Conversion </a:t>
            </a:r>
          </a:p>
          <a:p>
            <a:pPr marL="971550" lvl="1" indent="-514350">
              <a:buFont typeface="+mj-lt"/>
              <a:buAutoNum type="arabicPeriod"/>
            </a:pPr>
            <a:r>
              <a:rPr lang="en-US" dirty="0" smtClean="0">
                <a:solidFill>
                  <a:schemeClr val="accent1">
                    <a:lumMod val="60000"/>
                    <a:lumOff val="40000"/>
                  </a:schemeClr>
                </a:solidFill>
              </a:rPr>
              <a:t>kWh to BTU/hr</a:t>
            </a:r>
          </a:p>
          <a:p>
            <a:pPr marL="971550" lvl="1" indent="-514350">
              <a:buFont typeface="+mj-lt"/>
              <a:buAutoNum type="arabicPeriod"/>
            </a:pPr>
            <a:r>
              <a:rPr lang="en-US" dirty="0" smtClean="0">
                <a:solidFill>
                  <a:schemeClr val="accent1">
                    <a:lumMod val="60000"/>
                    <a:lumOff val="40000"/>
                  </a:schemeClr>
                </a:solidFill>
              </a:rPr>
              <a:t>Tons to pounds</a:t>
            </a:r>
          </a:p>
          <a:p>
            <a:pPr marL="971550" lvl="1" indent="-514350">
              <a:buFont typeface="+mj-lt"/>
              <a:buAutoNum type="arabicPeriod"/>
            </a:pPr>
            <a:r>
              <a:rPr lang="en-US" dirty="0" smtClean="0">
                <a:solidFill>
                  <a:schemeClr val="accent1">
                    <a:lumMod val="60000"/>
                    <a:lumOff val="40000"/>
                  </a:schemeClr>
                </a:solidFill>
              </a:rPr>
              <a:t>Therms to BTUs</a:t>
            </a:r>
          </a:p>
          <a:p>
            <a:pPr marL="971550" lvl="1" indent="-514350">
              <a:buFont typeface="+mj-lt"/>
              <a:buAutoNum type="arabicPeriod"/>
            </a:pPr>
            <a:r>
              <a:rPr lang="en-US" dirty="0" smtClean="0">
                <a:solidFill>
                  <a:srgbClr val="FF0000"/>
                </a:solidFill>
              </a:rPr>
              <a:t>Foot-candle to kW</a:t>
            </a:r>
          </a:p>
          <a:p>
            <a:pPr marL="971550" lvl="1" indent="-514350">
              <a:buNone/>
            </a:pPr>
            <a:endParaRPr lang="en-US" dirty="0"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Foot-candle to kW</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Foot-candle to kW</a:t>
            </a:r>
          </a:p>
          <a:p>
            <a:pPr lvl="1"/>
            <a:r>
              <a:rPr lang="en-US" dirty="0" smtClean="0"/>
              <a:t>First we convert Foot-candle to lumen: </a:t>
            </a:r>
          </a:p>
          <a:p>
            <a:pPr lvl="2"/>
            <a:r>
              <a:rPr lang="en-US" dirty="0" smtClean="0"/>
              <a:t>1 foot candle is equal to 10.76 lumens</a:t>
            </a:r>
          </a:p>
          <a:p>
            <a:pPr lvl="1"/>
            <a:r>
              <a:rPr lang="en-US" dirty="0" smtClean="0"/>
              <a:t>Convert lumens to watts</a:t>
            </a:r>
          </a:p>
          <a:p>
            <a:pPr lvl="2"/>
            <a:r>
              <a:rPr lang="en-US" dirty="0" smtClean="0"/>
              <a:t>1 lumen is equal to 0.001496 watts</a:t>
            </a:r>
          </a:p>
          <a:p>
            <a:pPr lvl="1"/>
            <a:r>
              <a:rPr lang="en-US" dirty="0" smtClean="0"/>
              <a:t>50 foot candles * 10.76 lumens = 538 lumens</a:t>
            </a:r>
          </a:p>
          <a:p>
            <a:pPr lvl="1"/>
            <a:r>
              <a:rPr lang="en-US" dirty="0" smtClean="0"/>
              <a:t>538 lumens * 0.001496 = 0.804848 watts</a:t>
            </a:r>
          </a:p>
          <a:p>
            <a:r>
              <a:rPr lang="en-US" dirty="0" smtClean="0"/>
              <a:t>Formula: </a:t>
            </a:r>
          </a:p>
          <a:p>
            <a:pPr lvl="1"/>
            <a:r>
              <a:rPr lang="en-US" dirty="0" smtClean="0"/>
              <a:t>(</a:t>
            </a:r>
            <a:r>
              <a:rPr lang="en-US" i="1" dirty="0" smtClean="0"/>
              <a:t>foot candles</a:t>
            </a:r>
            <a:r>
              <a:rPr lang="en-US" dirty="0" smtClean="0"/>
              <a:t>) * (10.76 lumens) * (0.001496 watts) = foot-candles converted to watts</a:t>
            </a:r>
          </a:p>
          <a:p>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10439400"/>
          </a:xfrm>
        </p:spPr>
        <p:txBody>
          <a:bodyPr/>
          <a:lstStyle/>
          <a:p>
            <a:pPr marL="514350" indent="-514350">
              <a:buFont typeface="+mj-lt"/>
              <a:buAutoNum type="alphaUcPeriod" startAt="5"/>
            </a:pPr>
            <a:r>
              <a:rPr lang="en-US" dirty="0" smtClean="0">
                <a:solidFill>
                  <a:srgbClr val="002060"/>
                </a:solidFill>
              </a:rPr>
              <a:t>Change of state (phase change)</a:t>
            </a:r>
          </a:p>
          <a:p>
            <a:pPr marL="971550" lvl="1" indent="-514350">
              <a:buFont typeface="+mj-lt"/>
              <a:buAutoNum type="arabicPeriod"/>
            </a:pPr>
            <a:r>
              <a:rPr lang="en-US" dirty="0" smtClean="0">
                <a:solidFill>
                  <a:srgbClr val="FF0000"/>
                </a:solidFill>
              </a:rPr>
              <a:t>Phase changes</a:t>
            </a:r>
          </a:p>
          <a:p>
            <a:pPr marL="971550" lvl="1" indent="-514350">
              <a:buFont typeface="+mj-lt"/>
              <a:buAutoNum type="arabicPeriod"/>
            </a:pPr>
            <a:r>
              <a:rPr lang="en-US" dirty="0" smtClean="0">
                <a:solidFill>
                  <a:schemeClr val="accent1">
                    <a:lumMod val="60000"/>
                    <a:lumOff val="40000"/>
                  </a:schemeClr>
                </a:solidFill>
              </a:rPr>
              <a:t>Solids phase change</a:t>
            </a:r>
          </a:p>
          <a:p>
            <a:pPr marL="971550" lvl="1" indent="-514350">
              <a:buFont typeface="+mj-lt"/>
              <a:buAutoNum type="arabicPeriod"/>
            </a:pPr>
            <a:r>
              <a:rPr lang="en-US" dirty="0" smtClean="0">
                <a:solidFill>
                  <a:schemeClr val="accent1">
                    <a:lumMod val="60000"/>
                    <a:lumOff val="40000"/>
                  </a:schemeClr>
                </a:solidFill>
              </a:rPr>
              <a:t>Vapors phase change</a:t>
            </a:r>
          </a:p>
          <a:p>
            <a:pPr marL="971550" lvl="1" indent="-514350">
              <a:buFont typeface="+mj-lt"/>
              <a:buAutoNum type="arabicPeriod"/>
            </a:pPr>
            <a:r>
              <a:rPr lang="en-US" dirty="0" smtClean="0">
                <a:solidFill>
                  <a:schemeClr val="accent1">
                    <a:lumMod val="60000"/>
                    <a:lumOff val="40000"/>
                  </a:schemeClr>
                </a:solidFill>
              </a:rPr>
              <a:t>Dependence of boiling temperature on pressure</a:t>
            </a:r>
          </a:p>
          <a:p>
            <a:pPr marL="971550" lvl="1" indent="-514350">
              <a:buFont typeface="+mj-lt"/>
              <a:buAutoNum type="arabicPeriod"/>
            </a:pPr>
            <a:r>
              <a:rPr lang="en-US" dirty="0" smtClean="0">
                <a:solidFill>
                  <a:schemeClr val="accent1">
                    <a:lumMod val="60000"/>
                    <a:lumOff val="40000"/>
                  </a:schemeClr>
                </a:solidFill>
              </a:rPr>
              <a:t>Molecular (kinetic) theory of liquids and gases</a:t>
            </a:r>
          </a:p>
          <a:p>
            <a:pPr marL="971550" lvl="1" indent="-514350">
              <a:buFont typeface="+mj-lt"/>
              <a:buAutoNum type="arabicPeriod"/>
            </a:pPr>
            <a:r>
              <a:rPr lang="en-US" dirty="0" smtClean="0">
                <a:solidFill>
                  <a:schemeClr val="accent1">
                    <a:lumMod val="60000"/>
                    <a:lumOff val="40000"/>
                  </a:schemeClr>
                </a:solidFill>
              </a:rPr>
              <a:t>Superheated, Saturated,  and Sub-cooled Conditions</a:t>
            </a:r>
          </a:p>
          <a:p>
            <a:pPr marL="971550" lvl="1" indent="-514350">
              <a:buFont typeface="+mj-lt"/>
              <a:buAutoNum type="arabicPeriod"/>
            </a:pPr>
            <a:r>
              <a:rPr lang="en-US" dirty="0" smtClean="0">
                <a:solidFill>
                  <a:schemeClr val="accent1">
                    <a:lumMod val="60000"/>
                    <a:lumOff val="40000"/>
                  </a:schemeClr>
                </a:solidFill>
              </a:rPr>
              <a:t>Sensible and Latent Heat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Changes	</a:t>
            </a:r>
            <a:endParaRPr lang="en-US" dirty="0"/>
          </a:p>
        </p:txBody>
      </p:sp>
      <p:sp>
        <p:nvSpPr>
          <p:cNvPr id="3" name="Content Placeholder 2"/>
          <p:cNvSpPr>
            <a:spLocks noGrp="1"/>
          </p:cNvSpPr>
          <p:nvPr>
            <p:ph idx="1"/>
          </p:nvPr>
        </p:nvSpPr>
        <p:spPr/>
        <p:txBody>
          <a:bodyPr>
            <a:normAutofit/>
          </a:bodyPr>
          <a:lstStyle/>
          <a:p>
            <a:r>
              <a:rPr lang="en-US" dirty="0" smtClean="0"/>
              <a:t>States of matter are also referred to as </a:t>
            </a:r>
            <a:r>
              <a:rPr lang="en-US" i="1" dirty="0" smtClean="0"/>
              <a:t>phases</a:t>
            </a:r>
            <a:r>
              <a:rPr lang="en-US" dirty="0" smtClean="0"/>
              <a:t>.</a:t>
            </a:r>
          </a:p>
          <a:p>
            <a:r>
              <a:rPr lang="en-US" dirty="0" smtClean="0"/>
              <a:t>Matter can exist in four phases: Solid, Liquid, Gas, and Plasma</a:t>
            </a:r>
          </a:p>
          <a:p>
            <a:r>
              <a:rPr lang="en-US" b="1" u="sng" dirty="0" smtClean="0"/>
              <a:t>Phase Change</a:t>
            </a:r>
            <a:r>
              <a:rPr lang="en-US" dirty="0" smtClean="0"/>
              <a:t>: the reversible physical change that occurs when a substance changes from one state of matter to another</a:t>
            </a:r>
          </a:p>
          <a:p>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08038"/>
          </a:xfrm>
        </p:spPr>
        <p:txBody>
          <a:bodyPr>
            <a:normAutofit/>
          </a:bodyPr>
          <a:lstStyle/>
          <a:p>
            <a:r>
              <a:rPr lang="en-US" dirty="0" smtClean="0"/>
              <a:t>Energy and Change of State</a:t>
            </a:r>
            <a:endParaRPr lang="en-US" dirty="0"/>
          </a:p>
        </p:txBody>
      </p:sp>
      <p:sp>
        <p:nvSpPr>
          <p:cNvPr id="3" name="Content Placeholder 2"/>
          <p:cNvSpPr>
            <a:spLocks noGrp="1"/>
          </p:cNvSpPr>
          <p:nvPr>
            <p:ph idx="1"/>
          </p:nvPr>
        </p:nvSpPr>
        <p:spPr/>
        <p:txBody>
          <a:bodyPr/>
          <a:lstStyle/>
          <a:p>
            <a:pPr>
              <a:lnSpc>
                <a:spcPct val="90000"/>
              </a:lnSpc>
            </a:pPr>
            <a:r>
              <a:rPr lang="en-US" dirty="0" smtClean="0"/>
              <a:t>The </a:t>
            </a:r>
            <a:r>
              <a:rPr lang="en-US" i="1" dirty="0" smtClean="0"/>
              <a:t>energy</a:t>
            </a:r>
            <a:r>
              <a:rPr lang="en-US" dirty="0" smtClean="0"/>
              <a:t> of a substance is related to the </a:t>
            </a:r>
            <a:r>
              <a:rPr lang="en-US" i="1" dirty="0" smtClean="0"/>
              <a:t>motion</a:t>
            </a:r>
            <a:r>
              <a:rPr lang="en-US" dirty="0" smtClean="0"/>
              <a:t> of its particles.</a:t>
            </a:r>
          </a:p>
          <a:p>
            <a:pPr>
              <a:lnSpc>
                <a:spcPct val="90000"/>
              </a:lnSpc>
            </a:pPr>
            <a:r>
              <a:rPr lang="en-US" dirty="0" smtClean="0"/>
              <a:t>If energy is ADDED to a substance its particles move </a:t>
            </a:r>
            <a:r>
              <a:rPr lang="en-US" i="1" dirty="0" smtClean="0"/>
              <a:t>faster.</a:t>
            </a:r>
          </a:p>
          <a:p>
            <a:pPr>
              <a:lnSpc>
                <a:spcPct val="90000"/>
              </a:lnSpc>
            </a:pPr>
            <a:r>
              <a:rPr lang="en-US" dirty="0" smtClean="0"/>
              <a:t>If energy is REMOVED, its particles move </a:t>
            </a:r>
            <a:r>
              <a:rPr lang="en-US" i="1" dirty="0" smtClean="0"/>
              <a:t>slower</a:t>
            </a:r>
            <a:r>
              <a:rPr lang="en-US" dirty="0" smtClean="0"/>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lstStyle/>
          <a:p>
            <a:pPr marL="514350" indent="-514350">
              <a:buFont typeface="+mj-lt"/>
              <a:buAutoNum type="alphaUcPeriod" startAt="2"/>
            </a:pPr>
            <a:r>
              <a:rPr lang="en-US" dirty="0" smtClean="0">
                <a:solidFill>
                  <a:srgbClr val="002060"/>
                </a:solidFill>
              </a:rPr>
              <a:t>Concepts and principles of energy </a:t>
            </a:r>
          </a:p>
          <a:p>
            <a:pPr marL="971550" lvl="1" indent="-514350">
              <a:buFont typeface="+mj-lt"/>
              <a:buAutoNum type="arabicPeriod"/>
            </a:pPr>
            <a:r>
              <a:rPr lang="en-US" dirty="0" smtClean="0">
                <a:solidFill>
                  <a:srgbClr val="FF0000"/>
                </a:solidFill>
              </a:rPr>
              <a:t>First law of thermodynamics</a:t>
            </a:r>
          </a:p>
          <a:p>
            <a:pPr marL="971550" lvl="1" indent="-514350">
              <a:buFont typeface="+mj-lt"/>
              <a:buAutoNum type="arabicPeriod"/>
            </a:pPr>
            <a:r>
              <a:rPr lang="en-US" dirty="0" smtClean="0">
                <a:solidFill>
                  <a:schemeClr val="accent1">
                    <a:lumMod val="40000"/>
                    <a:lumOff val="60000"/>
                  </a:schemeClr>
                </a:solidFill>
              </a:rPr>
              <a:t>Second law of thermodynamics</a:t>
            </a:r>
          </a:p>
          <a:p>
            <a:pPr marL="971550" lvl="1" indent="-514350">
              <a:buFont typeface="+mj-lt"/>
              <a:buAutoNum type="arabicPeriod"/>
            </a:pPr>
            <a:r>
              <a:rPr lang="en-US" dirty="0" smtClean="0">
                <a:solidFill>
                  <a:schemeClr val="accent1">
                    <a:lumMod val="40000"/>
                    <a:lumOff val="60000"/>
                  </a:schemeClr>
                </a:solidFill>
              </a:rPr>
              <a:t>Energy, Work, and Power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Phase Change Graphic</a:t>
            </a:r>
            <a:endParaRPr lang="en-US" dirty="0"/>
          </a:p>
        </p:txBody>
      </p:sp>
      <p:pic>
        <p:nvPicPr>
          <p:cNvPr id="7" name="Content Placeholder 6" descr="phase_changes_img_assist_custom.jpg"/>
          <p:cNvPicPr>
            <a:picLocks noGrp="1" noChangeAspect="1"/>
          </p:cNvPicPr>
          <p:nvPr>
            <p:ph idx="1"/>
          </p:nvPr>
        </p:nvPicPr>
        <p:blipFill>
          <a:blip r:embed="rId2" cstate="print"/>
          <a:stretch>
            <a:fillRect/>
          </a:stretch>
        </p:blipFill>
        <p:spPr>
          <a:xfrm>
            <a:off x="1441864" y="1295399"/>
            <a:ext cx="6178136" cy="4912575"/>
          </a:xfr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Matter</a:t>
            </a:r>
            <a:endParaRPr lang="en-US" dirty="0"/>
          </a:p>
        </p:txBody>
      </p:sp>
      <p:sp>
        <p:nvSpPr>
          <p:cNvPr id="3" name="Content Placeholder 2"/>
          <p:cNvSpPr>
            <a:spLocks noGrp="1"/>
          </p:cNvSpPr>
          <p:nvPr>
            <p:ph idx="1"/>
          </p:nvPr>
        </p:nvSpPr>
        <p:spPr>
          <a:xfrm>
            <a:off x="457200" y="1219200"/>
            <a:ext cx="8229600" cy="4906963"/>
          </a:xfrm>
        </p:spPr>
        <p:txBody>
          <a:bodyPr>
            <a:normAutofit fontScale="85000" lnSpcReduction="10000"/>
          </a:bodyPr>
          <a:lstStyle/>
          <a:p>
            <a:r>
              <a:rPr lang="en-US" b="1" dirty="0" smtClean="0"/>
              <a:t>Solids: </a:t>
            </a:r>
            <a:r>
              <a:rPr lang="en-US" dirty="0" smtClean="0"/>
              <a:t>matter that has a definite shape and definite volume </a:t>
            </a:r>
          </a:p>
          <a:p>
            <a:r>
              <a:rPr lang="en-US" b="1" dirty="0" smtClean="0"/>
              <a:t>Liquids</a:t>
            </a:r>
            <a:r>
              <a:rPr lang="en-US" dirty="0" smtClean="0"/>
              <a:t>: Matter that has a definite volume, but no definite shape; liquids take on the shape of their container</a:t>
            </a:r>
          </a:p>
          <a:p>
            <a:pPr lvl="1"/>
            <a:r>
              <a:rPr lang="en-US" dirty="0" smtClean="0"/>
              <a:t>Viscosity: the resistance of a liquid to flow easily</a:t>
            </a:r>
          </a:p>
          <a:p>
            <a:r>
              <a:rPr lang="en-US" b="1" dirty="0" smtClean="0"/>
              <a:t>Gas: </a:t>
            </a:r>
            <a:r>
              <a:rPr lang="en-US" dirty="0" smtClean="0"/>
              <a:t>Matter that has neither definite shape nor definite volume; gas fills available space in a container regardless of the size or shape of the containers</a:t>
            </a:r>
          </a:p>
          <a:p>
            <a:r>
              <a:rPr lang="en-US" b="1" dirty="0" smtClean="0"/>
              <a:t>Plasma: </a:t>
            </a:r>
            <a:r>
              <a:rPr lang="en-US" dirty="0" smtClean="0"/>
              <a:t>Matter that exists in a very high energy state, very rare on earth; matter in the plasma state is very high energy and therefore dangerous to humans</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lstStyle/>
          <a:p>
            <a:r>
              <a:rPr lang="en-US" dirty="0" smtClean="0"/>
              <a:t>Phase Changes	</a:t>
            </a:r>
            <a:endParaRPr lang="en-US" dirty="0"/>
          </a:p>
        </p:txBody>
      </p:sp>
      <p:pic>
        <p:nvPicPr>
          <p:cNvPr id="4" name="Picture 2" descr="C:\WINDOWS\Desktop\Downloads\energy.gif"/>
          <p:cNvPicPr>
            <a:picLocks noGrp="1" noChangeAspect="1" noChangeArrowheads="1"/>
          </p:cNvPicPr>
          <p:nvPr>
            <p:ph sz="half" idx="1"/>
          </p:nvPr>
        </p:nvPicPr>
        <p:blipFill>
          <a:blip r:embed="rId2" cstate="print"/>
          <a:stretch>
            <a:fillRect/>
          </a:stretch>
        </p:blipFill>
        <p:spPr bwMode="auto">
          <a:xfrm>
            <a:off x="609599" y="3124200"/>
            <a:ext cx="8156597" cy="2399921"/>
          </a:xfrm>
          <a:prstGeom prst="rect">
            <a:avLst/>
          </a:prstGeom>
          <a:noFill/>
        </p:spPr>
      </p:pic>
      <p:sp>
        <p:nvSpPr>
          <p:cNvPr id="5" name="Content Placeholder 4"/>
          <p:cNvSpPr>
            <a:spLocks noGrp="1"/>
          </p:cNvSpPr>
          <p:nvPr>
            <p:ph sz="half" idx="2"/>
          </p:nvPr>
        </p:nvSpPr>
        <p:spPr>
          <a:xfrm>
            <a:off x="457200" y="1676400"/>
            <a:ext cx="8077200" cy="2209800"/>
          </a:xfrm>
        </p:spPr>
        <p:txBody>
          <a:bodyPr/>
          <a:lstStyle/>
          <a:p>
            <a:r>
              <a:rPr lang="en-US" dirty="0" smtClean="0"/>
              <a:t>Substances can be made to change by adding or taking away energy </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10439400"/>
          </a:xfrm>
        </p:spPr>
        <p:txBody>
          <a:bodyPr/>
          <a:lstStyle/>
          <a:p>
            <a:pPr marL="514350" indent="-514350">
              <a:buFont typeface="+mj-lt"/>
              <a:buAutoNum type="alphaUcPeriod" startAt="5"/>
            </a:pPr>
            <a:r>
              <a:rPr lang="en-US" dirty="0" smtClean="0">
                <a:solidFill>
                  <a:srgbClr val="002060"/>
                </a:solidFill>
              </a:rPr>
              <a:t>Change of state (phase change)</a:t>
            </a:r>
          </a:p>
          <a:p>
            <a:pPr marL="971550" lvl="1" indent="-514350">
              <a:buFont typeface="+mj-lt"/>
              <a:buAutoNum type="arabicPeriod"/>
            </a:pPr>
            <a:r>
              <a:rPr lang="en-US" dirty="0" smtClean="0">
                <a:solidFill>
                  <a:schemeClr val="accent1">
                    <a:lumMod val="60000"/>
                    <a:lumOff val="40000"/>
                  </a:schemeClr>
                </a:solidFill>
              </a:rPr>
              <a:t>Phase changes</a:t>
            </a:r>
          </a:p>
          <a:p>
            <a:pPr marL="971550" lvl="1" indent="-514350">
              <a:buFont typeface="+mj-lt"/>
              <a:buAutoNum type="arabicPeriod"/>
            </a:pPr>
            <a:r>
              <a:rPr lang="en-US" dirty="0" smtClean="0">
                <a:solidFill>
                  <a:srgbClr val="FF0000"/>
                </a:solidFill>
              </a:rPr>
              <a:t>Solids and Liquid phase changes</a:t>
            </a:r>
          </a:p>
          <a:p>
            <a:pPr marL="971550" lvl="1" indent="-514350">
              <a:buFont typeface="+mj-lt"/>
              <a:buAutoNum type="arabicPeriod"/>
            </a:pPr>
            <a:r>
              <a:rPr lang="en-US" dirty="0" smtClean="0">
                <a:solidFill>
                  <a:schemeClr val="accent1">
                    <a:lumMod val="60000"/>
                    <a:lumOff val="40000"/>
                  </a:schemeClr>
                </a:solidFill>
              </a:rPr>
              <a:t>Vapors phase change</a:t>
            </a:r>
          </a:p>
          <a:p>
            <a:pPr marL="971550" lvl="1" indent="-514350">
              <a:buFont typeface="+mj-lt"/>
              <a:buAutoNum type="arabicPeriod"/>
            </a:pPr>
            <a:r>
              <a:rPr lang="en-US" dirty="0" smtClean="0">
                <a:solidFill>
                  <a:schemeClr val="accent1">
                    <a:lumMod val="60000"/>
                    <a:lumOff val="40000"/>
                  </a:schemeClr>
                </a:solidFill>
              </a:rPr>
              <a:t>Dependence of boiling temperature on pressure</a:t>
            </a:r>
          </a:p>
          <a:p>
            <a:pPr marL="971550" lvl="1" indent="-514350">
              <a:buFont typeface="+mj-lt"/>
              <a:buAutoNum type="arabicPeriod"/>
            </a:pPr>
            <a:r>
              <a:rPr lang="en-US" dirty="0" smtClean="0">
                <a:solidFill>
                  <a:schemeClr val="accent1">
                    <a:lumMod val="60000"/>
                    <a:lumOff val="40000"/>
                  </a:schemeClr>
                </a:solidFill>
              </a:rPr>
              <a:t>Endothermic </a:t>
            </a:r>
            <a:r>
              <a:rPr lang="en-US" dirty="0" err="1" smtClean="0">
                <a:solidFill>
                  <a:schemeClr val="accent1">
                    <a:lumMod val="60000"/>
                    <a:lumOff val="40000"/>
                  </a:schemeClr>
                </a:solidFill>
              </a:rPr>
              <a:t>vs</a:t>
            </a:r>
            <a:r>
              <a:rPr lang="en-US" dirty="0" smtClean="0">
                <a:solidFill>
                  <a:schemeClr val="accent1">
                    <a:lumMod val="60000"/>
                    <a:lumOff val="40000"/>
                  </a:schemeClr>
                </a:solidFill>
              </a:rPr>
              <a:t> Exothermic</a:t>
            </a:r>
          </a:p>
          <a:p>
            <a:pPr marL="971550" lvl="1" indent="-514350">
              <a:buFont typeface="+mj-lt"/>
              <a:buAutoNum type="arabicPeriod"/>
            </a:pPr>
            <a:r>
              <a:rPr lang="en-US" dirty="0" smtClean="0">
                <a:solidFill>
                  <a:schemeClr val="accent1">
                    <a:lumMod val="60000"/>
                    <a:lumOff val="40000"/>
                  </a:schemeClr>
                </a:solidFill>
              </a:rPr>
              <a:t>Molecular (kinetic) theory of liquids and </a:t>
            </a:r>
            <a:r>
              <a:rPr lang="en-US" dirty="0" smtClean="0">
                <a:solidFill>
                  <a:schemeClr val="accent1">
                    <a:lumMod val="60000"/>
                    <a:lumOff val="40000"/>
                  </a:schemeClr>
                </a:solidFill>
              </a:rPr>
              <a:t>gases</a:t>
            </a:r>
          </a:p>
          <a:p>
            <a:pPr marL="971550" lvl="1" indent="-514350">
              <a:buFont typeface="+mj-lt"/>
              <a:buAutoNum type="arabicPeriod"/>
            </a:pPr>
            <a:r>
              <a:rPr lang="en-US" dirty="0" smtClean="0">
                <a:solidFill>
                  <a:schemeClr val="accent1">
                    <a:lumMod val="60000"/>
                    <a:lumOff val="40000"/>
                  </a:schemeClr>
                </a:solidFill>
              </a:rPr>
              <a:t>Superheated, Saturated,  and Sub-cooled Conditions</a:t>
            </a:r>
          </a:p>
          <a:p>
            <a:pPr marL="971550" lvl="1" indent="-514350">
              <a:buFont typeface="+mj-lt"/>
              <a:buAutoNum type="arabicPeriod"/>
            </a:pPr>
            <a:r>
              <a:rPr lang="en-US" dirty="0" smtClean="0">
                <a:solidFill>
                  <a:schemeClr val="accent1">
                    <a:lumMod val="60000"/>
                    <a:lumOff val="40000"/>
                  </a:schemeClr>
                </a:solidFill>
              </a:rPr>
              <a:t>Sensible and Latent Heat</a:t>
            </a:r>
          </a:p>
          <a:p>
            <a:pPr marL="971550" lvl="1" indent="-514350">
              <a:buNone/>
            </a:pPr>
            <a:endParaRPr lang="en-US" dirty="0" smtClean="0">
              <a:solidFill>
                <a:schemeClr val="accent1">
                  <a:lumMod val="60000"/>
                  <a:lumOff val="40000"/>
                </a:schemeClr>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Phase Changes</a:t>
            </a:r>
            <a:endParaRPr lang="en-US" dirty="0"/>
          </a:p>
        </p:txBody>
      </p:sp>
      <p:graphicFrame>
        <p:nvGraphicFramePr>
          <p:cNvPr id="7" name="Content Placeholder 6"/>
          <p:cNvGraphicFramePr>
            <a:graphicFrameLocks noGrp="1"/>
          </p:cNvGraphicFramePr>
          <p:nvPr>
            <p:ph idx="1"/>
          </p:nvPr>
        </p:nvGraphicFramePr>
        <p:xfrm>
          <a:off x="457200" y="1600200"/>
          <a:ext cx="8229600" cy="466344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Black" pitchFamily="34" charset="0"/>
                        </a:rPr>
                        <a:t>Description of Phase Change</a:t>
                      </a:r>
                      <a:endParaRPr kumimoji="0" lang="en-US" sz="1800" b="0" i="0" u="none" strike="noStrike" cap="none" normalizeH="0" baseline="0" dirty="0" smtClean="0">
                        <a:ln>
                          <a:noFill/>
                        </a:ln>
                        <a:solidFill>
                          <a:srgbClr val="3333CC"/>
                        </a:solidFill>
                        <a:effectLst/>
                        <a:latin typeface="Arial Black" pitchFamily="34" charset="0"/>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Black" pitchFamily="34" charset="0"/>
                        </a:rPr>
                        <a:t>Term for Phase Change</a:t>
                      </a:r>
                      <a:endParaRPr kumimoji="0" lang="en-US" sz="1800" b="0" i="0" u="none" strike="noStrike" cap="none" normalizeH="0" baseline="0" dirty="0" smtClean="0">
                        <a:ln>
                          <a:noFill/>
                        </a:ln>
                        <a:solidFill>
                          <a:srgbClr val="3333CC"/>
                        </a:solidFill>
                        <a:effectLst/>
                        <a:latin typeface="Arial Black" pitchFamily="34" charset="0"/>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Black" pitchFamily="34" charset="0"/>
                        </a:rPr>
                        <a:t>Heat Movement During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Black" pitchFamily="34" charset="0"/>
                        </a:rPr>
                        <a:t>Phase Change</a:t>
                      </a:r>
                      <a:endParaRPr kumimoji="0" lang="en-US" sz="1800" b="0" i="0" u="none" strike="noStrike" cap="none" normalizeH="0" baseline="0" dirty="0" smtClean="0">
                        <a:ln>
                          <a:noFill/>
                        </a:ln>
                        <a:solidFill>
                          <a:srgbClr val="3333CC"/>
                        </a:solidFill>
                        <a:effectLst/>
                        <a:latin typeface="Arial Black" pitchFamily="34" charset="0"/>
                      </a:endParaRPr>
                    </a:p>
                  </a:txBody>
                  <a:tcPr anchor="ctr" horzOverflow="overflow"/>
                </a:tc>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3200" b="1" i="0" u="none" strike="noStrike" cap="none" normalizeH="0" baseline="0" dirty="0" smtClean="0">
                        <a:ln>
                          <a:noFill/>
                        </a:ln>
                        <a:solidFill>
                          <a:schemeClr val="tx1"/>
                        </a:solidFill>
                        <a:effectLst/>
                        <a:latin typeface="Arial Black"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FF0000"/>
                          </a:solidFill>
                          <a:effectLst/>
                          <a:latin typeface="Arial Black" pitchFamily="34" charset="0"/>
                        </a:rPr>
                        <a:t>Solid to liquid</a:t>
                      </a:r>
                    </a:p>
                  </a:txBody>
                  <a:tcPr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3333FF"/>
                          </a:solidFill>
                          <a:effectLst/>
                          <a:latin typeface="Arial Black" pitchFamily="34" charset="0"/>
                        </a:rPr>
                        <a:t>Melting</a:t>
                      </a:r>
                    </a:p>
                  </a:txBody>
                  <a:tcPr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Arial Black" pitchFamily="34" charset="0"/>
                        </a:rPr>
                        <a:t>Heat goes into the solid as it melts.</a:t>
                      </a:r>
                    </a:p>
                  </a:txBody>
                  <a:tcPr anchor="ctr" horzOverflow="overflow"/>
                </a:tc>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FF0000"/>
                          </a:solidFill>
                          <a:effectLst/>
                          <a:latin typeface="Arial Black" pitchFamily="34" charset="0"/>
                        </a:rPr>
                        <a:t>Liquid to solid</a:t>
                      </a:r>
                    </a:p>
                  </a:txBody>
                  <a:tcPr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3333FF"/>
                          </a:solidFill>
                          <a:effectLst/>
                          <a:latin typeface="Arial Black" pitchFamily="34" charset="0"/>
                        </a:rPr>
                        <a:t>Freezing</a:t>
                      </a:r>
                    </a:p>
                  </a:txBody>
                  <a:tcPr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Arial Black" pitchFamily="34" charset="0"/>
                        </a:rPr>
                        <a:t>Heat leaves the liquid as it freezes.</a:t>
                      </a:r>
                    </a:p>
                  </a:txBody>
                  <a:tcPr anchor="ctr" horzOverflow="overflow"/>
                </a:tc>
              </a:tr>
            </a:tbl>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Solid – Liquid Phase Changes</a:t>
            </a:r>
            <a:endParaRPr lang="en-US" dirty="0"/>
          </a:p>
        </p:txBody>
      </p:sp>
      <p:sp>
        <p:nvSpPr>
          <p:cNvPr id="3" name="Content Placeholder 2"/>
          <p:cNvSpPr>
            <a:spLocks noGrp="1"/>
          </p:cNvSpPr>
          <p:nvPr>
            <p:ph idx="1"/>
          </p:nvPr>
        </p:nvSpPr>
        <p:spPr>
          <a:xfrm>
            <a:off x="457200" y="1600200"/>
            <a:ext cx="4114800" cy="4525963"/>
          </a:xfrm>
        </p:spPr>
        <p:txBody>
          <a:bodyPr/>
          <a:lstStyle/>
          <a:p>
            <a:r>
              <a:rPr lang="en-US" b="1" dirty="0" smtClean="0"/>
              <a:t>Melting: </a:t>
            </a:r>
            <a:r>
              <a:rPr lang="en-US" dirty="0" smtClean="0"/>
              <a:t>the change of a solid liquid</a:t>
            </a:r>
          </a:p>
          <a:p>
            <a:endParaRPr lang="en-US" dirty="0" smtClean="0"/>
          </a:p>
          <a:p>
            <a:r>
              <a:rPr lang="en-US" b="1" dirty="0" smtClean="0"/>
              <a:t>Melting Point: </a:t>
            </a:r>
            <a:r>
              <a:rPr lang="en-US" dirty="0" smtClean="0"/>
              <a:t>the temperature at which a solid changes to liquid</a:t>
            </a:r>
            <a:endParaRPr lang="en-US" dirty="0"/>
          </a:p>
        </p:txBody>
      </p:sp>
      <p:pic>
        <p:nvPicPr>
          <p:cNvPr id="4" name="Picture 2" descr="C:\WINDOWS\Desktop\Downloads\solliq.gif"/>
          <p:cNvPicPr>
            <a:picLocks noChangeAspect="1" noChangeArrowheads="1"/>
          </p:cNvPicPr>
          <p:nvPr/>
        </p:nvPicPr>
        <p:blipFill>
          <a:blip r:embed="rId3" cstate="print"/>
          <a:srcRect/>
          <a:stretch>
            <a:fillRect/>
          </a:stretch>
        </p:blipFill>
        <p:spPr bwMode="auto">
          <a:xfrm flipH="1">
            <a:off x="6096000" y="1447800"/>
            <a:ext cx="2241395" cy="5105399"/>
          </a:xfrm>
          <a:prstGeom prst="rect">
            <a:avLst/>
          </a:prstGeom>
          <a:noFill/>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08038"/>
          </a:xfrm>
        </p:spPr>
        <p:txBody>
          <a:bodyPr/>
          <a:lstStyle/>
          <a:p>
            <a:r>
              <a:rPr lang="en-US" dirty="0" smtClean="0"/>
              <a:t>Liquid to Solid Phase Changes</a:t>
            </a:r>
            <a:endParaRPr lang="en-US" dirty="0"/>
          </a:p>
        </p:txBody>
      </p:sp>
      <p:sp>
        <p:nvSpPr>
          <p:cNvPr id="3" name="Content Placeholder 2"/>
          <p:cNvSpPr>
            <a:spLocks noGrp="1"/>
          </p:cNvSpPr>
          <p:nvPr>
            <p:ph sz="half" idx="1"/>
          </p:nvPr>
        </p:nvSpPr>
        <p:spPr/>
        <p:txBody>
          <a:bodyPr/>
          <a:lstStyle/>
          <a:p>
            <a:r>
              <a:rPr lang="en-US" b="1" dirty="0" smtClean="0"/>
              <a:t>Freezing: </a:t>
            </a:r>
            <a:r>
              <a:rPr lang="en-US" dirty="0" smtClean="0"/>
              <a:t>the phase change from liquid to a solid</a:t>
            </a:r>
          </a:p>
          <a:p>
            <a:pPr>
              <a:buNone/>
            </a:pPr>
            <a:endParaRPr lang="en-US" dirty="0" smtClean="0"/>
          </a:p>
          <a:p>
            <a:r>
              <a:rPr lang="en-US" b="1" dirty="0" smtClean="0"/>
              <a:t>Freezing Point: </a:t>
            </a:r>
            <a:r>
              <a:rPr lang="en-US" dirty="0" smtClean="0"/>
              <a:t>temperature at which a substance changes from liquid to solid</a:t>
            </a:r>
            <a:endParaRPr lang="en-US" dirty="0"/>
          </a:p>
        </p:txBody>
      </p:sp>
      <p:pic>
        <p:nvPicPr>
          <p:cNvPr id="5" name="Content Placeholder 4" descr="freezing point.jpg"/>
          <p:cNvPicPr>
            <a:picLocks noGrp="1" noChangeAspect="1"/>
          </p:cNvPicPr>
          <p:nvPr>
            <p:ph sz="half" idx="2"/>
          </p:nvPr>
        </p:nvPicPr>
        <p:blipFill>
          <a:blip r:embed="rId2" cstate="print"/>
          <a:stretch>
            <a:fillRect/>
          </a:stretch>
        </p:blipFill>
        <p:spPr>
          <a:xfrm>
            <a:off x="4724400" y="2133600"/>
            <a:ext cx="3840539" cy="3433074"/>
          </a:xfr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10439400"/>
          </a:xfrm>
        </p:spPr>
        <p:txBody>
          <a:bodyPr/>
          <a:lstStyle/>
          <a:p>
            <a:pPr marL="514350" indent="-514350">
              <a:buFont typeface="+mj-lt"/>
              <a:buAutoNum type="alphaUcPeriod" startAt="5"/>
            </a:pPr>
            <a:r>
              <a:rPr lang="en-US" dirty="0" smtClean="0">
                <a:solidFill>
                  <a:srgbClr val="002060"/>
                </a:solidFill>
              </a:rPr>
              <a:t>Change of state (phase change)</a:t>
            </a:r>
          </a:p>
          <a:p>
            <a:pPr marL="971550" lvl="1" indent="-514350">
              <a:buFont typeface="+mj-lt"/>
              <a:buAutoNum type="arabicPeriod"/>
            </a:pPr>
            <a:r>
              <a:rPr lang="en-US" dirty="0" smtClean="0">
                <a:solidFill>
                  <a:schemeClr val="accent1">
                    <a:lumMod val="60000"/>
                    <a:lumOff val="40000"/>
                  </a:schemeClr>
                </a:solidFill>
              </a:rPr>
              <a:t>Phase changes</a:t>
            </a:r>
          </a:p>
          <a:p>
            <a:pPr marL="971550" lvl="1" indent="-514350">
              <a:buFont typeface="+mj-lt"/>
              <a:buAutoNum type="arabicPeriod"/>
            </a:pPr>
            <a:r>
              <a:rPr lang="en-US" dirty="0" smtClean="0">
                <a:solidFill>
                  <a:schemeClr val="accent1">
                    <a:lumMod val="60000"/>
                    <a:lumOff val="40000"/>
                  </a:schemeClr>
                </a:solidFill>
              </a:rPr>
              <a:t>Solids and Liquid phase changes</a:t>
            </a:r>
          </a:p>
          <a:p>
            <a:pPr marL="971550" lvl="1" indent="-514350">
              <a:buFont typeface="+mj-lt"/>
              <a:buAutoNum type="arabicPeriod"/>
            </a:pPr>
            <a:r>
              <a:rPr lang="en-US" dirty="0" smtClean="0">
                <a:solidFill>
                  <a:srgbClr val="FF0000"/>
                </a:solidFill>
              </a:rPr>
              <a:t>Gas and Vapors phase change</a:t>
            </a:r>
          </a:p>
          <a:p>
            <a:pPr marL="971550" lvl="1" indent="-514350">
              <a:buFont typeface="+mj-lt"/>
              <a:buAutoNum type="arabicPeriod"/>
            </a:pPr>
            <a:r>
              <a:rPr lang="en-US" dirty="0" smtClean="0">
                <a:solidFill>
                  <a:schemeClr val="accent1">
                    <a:lumMod val="60000"/>
                    <a:lumOff val="40000"/>
                  </a:schemeClr>
                </a:solidFill>
              </a:rPr>
              <a:t>Dependence of boiling temperature on pressure</a:t>
            </a:r>
          </a:p>
          <a:p>
            <a:pPr marL="971550" lvl="1" indent="-514350">
              <a:buFont typeface="+mj-lt"/>
              <a:buAutoNum type="arabicPeriod"/>
            </a:pPr>
            <a:r>
              <a:rPr lang="en-US" dirty="0" smtClean="0">
                <a:solidFill>
                  <a:schemeClr val="accent1">
                    <a:lumMod val="60000"/>
                    <a:lumOff val="40000"/>
                  </a:schemeClr>
                </a:solidFill>
              </a:rPr>
              <a:t>Endothermic </a:t>
            </a:r>
            <a:r>
              <a:rPr lang="en-US" dirty="0" err="1" smtClean="0">
                <a:solidFill>
                  <a:schemeClr val="accent1">
                    <a:lumMod val="60000"/>
                    <a:lumOff val="40000"/>
                  </a:schemeClr>
                </a:solidFill>
              </a:rPr>
              <a:t>vs</a:t>
            </a:r>
            <a:r>
              <a:rPr lang="en-US" dirty="0" smtClean="0">
                <a:solidFill>
                  <a:schemeClr val="accent1">
                    <a:lumMod val="60000"/>
                    <a:lumOff val="40000"/>
                  </a:schemeClr>
                </a:solidFill>
              </a:rPr>
              <a:t> Exothermic</a:t>
            </a:r>
          </a:p>
          <a:p>
            <a:pPr marL="971550" lvl="1" indent="-514350">
              <a:buFont typeface="+mj-lt"/>
              <a:buAutoNum type="arabicPeriod"/>
            </a:pPr>
            <a:r>
              <a:rPr lang="en-US" dirty="0" smtClean="0">
                <a:solidFill>
                  <a:schemeClr val="accent1">
                    <a:lumMod val="60000"/>
                    <a:lumOff val="40000"/>
                  </a:schemeClr>
                </a:solidFill>
              </a:rPr>
              <a:t>Molecular (kinetic) theory of liquids and </a:t>
            </a:r>
            <a:r>
              <a:rPr lang="en-US" dirty="0" smtClean="0">
                <a:solidFill>
                  <a:schemeClr val="accent1">
                    <a:lumMod val="60000"/>
                    <a:lumOff val="40000"/>
                  </a:schemeClr>
                </a:solidFill>
              </a:rPr>
              <a:t>gases</a:t>
            </a:r>
          </a:p>
          <a:p>
            <a:pPr marL="971550" lvl="1" indent="-514350">
              <a:buFont typeface="+mj-lt"/>
              <a:buAutoNum type="arabicPeriod"/>
            </a:pPr>
            <a:r>
              <a:rPr lang="en-US" dirty="0" smtClean="0">
                <a:solidFill>
                  <a:schemeClr val="accent1">
                    <a:lumMod val="60000"/>
                    <a:lumOff val="40000"/>
                  </a:schemeClr>
                </a:solidFill>
              </a:rPr>
              <a:t>Superheated, Saturated,  and Sub-cooled Conditions</a:t>
            </a:r>
          </a:p>
          <a:p>
            <a:pPr marL="971550" lvl="1" indent="-514350">
              <a:buFont typeface="+mj-lt"/>
              <a:buAutoNum type="arabicPeriod"/>
            </a:pPr>
            <a:r>
              <a:rPr lang="en-US" dirty="0" smtClean="0">
                <a:solidFill>
                  <a:schemeClr val="accent1">
                    <a:lumMod val="60000"/>
                    <a:lumOff val="40000"/>
                  </a:schemeClr>
                </a:solidFill>
              </a:rPr>
              <a:t>Sensible and Latent </a:t>
            </a:r>
            <a:r>
              <a:rPr lang="en-US" dirty="0" smtClean="0">
                <a:solidFill>
                  <a:schemeClr val="accent1">
                    <a:lumMod val="60000"/>
                    <a:lumOff val="40000"/>
                  </a:schemeClr>
                </a:solidFill>
              </a:rPr>
              <a:t>Heat</a:t>
            </a:r>
            <a:endParaRPr lang="en-US" dirty="0" smtClean="0">
              <a:solidFill>
                <a:schemeClr val="accent1">
                  <a:lumMod val="60000"/>
                  <a:lumOff val="40000"/>
                </a:schemeClr>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Liquid to Gas Phase Changes</a:t>
            </a:r>
            <a:endParaRPr lang="en-US" dirty="0"/>
          </a:p>
        </p:txBody>
      </p:sp>
      <p:graphicFrame>
        <p:nvGraphicFramePr>
          <p:cNvPr id="7" name="Content Placeholder 6"/>
          <p:cNvGraphicFramePr>
            <a:graphicFrameLocks noGrp="1"/>
          </p:cNvGraphicFramePr>
          <p:nvPr>
            <p:ph idx="1"/>
          </p:nvPr>
        </p:nvGraphicFramePr>
        <p:xfrm>
          <a:off x="457200" y="1600200"/>
          <a:ext cx="8229600" cy="3657576"/>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3333CC"/>
                          </a:solidFill>
                          <a:effectLst/>
                          <a:latin typeface="Arial Black" pitchFamily="34" charset="0"/>
                        </a:rPr>
                        <a:t>Description of Phase Change</a:t>
                      </a:r>
                      <a:endParaRPr kumimoji="0" lang="en-US" sz="1800" b="0" i="0" u="none" strike="noStrike" cap="none" normalizeH="0" baseline="0" dirty="0" smtClean="0">
                        <a:ln>
                          <a:noFill/>
                        </a:ln>
                        <a:solidFill>
                          <a:srgbClr val="3333CC"/>
                        </a:solidFill>
                        <a:effectLst/>
                        <a:latin typeface="Arial Black" pitchFamily="34" charset="0"/>
                      </a:endParaRPr>
                    </a:p>
                  </a:txBody>
                  <a:tcPr marT="45716" marB="45716"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3333CC"/>
                          </a:solidFill>
                          <a:effectLst/>
                          <a:latin typeface="Arial Black" pitchFamily="34" charset="0"/>
                        </a:rPr>
                        <a:t>Term for Phase Change</a:t>
                      </a:r>
                      <a:endParaRPr kumimoji="0" lang="en-US" sz="1800" b="0" i="0" u="none" strike="noStrike" cap="none" normalizeH="0" baseline="0" dirty="0" smtClean="0">
                        <a:ln>
                          <a:noFill/>
                        </a:ln>
                        <a:solidFill>
                          <a:srgbClr val="3333CC"/>
                        </a:solidFill>
                        <a:effectLst/>
                        <a:latin typeface="Arial Black" pitchFamily="34" charset="0"/>
                      </a:endParaRPr>
                    </a:p>
                  </a:txBody>
                  <a:tcPr marT="45716" marB="45716"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3333CC"/>
                          </a:solidFill>
                          <a:effectLst/>
                          <a:latin typeface="Arial Black" pitchFamily="34" charset="0"/>
                        </a:rPr>
                        <a:t>Heat Movement During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3333CC"/>
                          </a:solidFill>
                          <a:effectLst/>
                          <a:latin typeface="Arial Black" pitchFamily="34" charset="0"/>
                        </a:rPr>
                        <a:t>Phase Change</a:t>
                      </a:r>
                      <a:endParaRPr kumimoji="0" lang="en-US" sz="1800" b="0" i="0" u="none" strike="noStrike" cap="none" normalizeH="0" baseline="0" smtClean="0">
                        <a:ln>
                          <a:noFill/>
                        </a:ln>
                        <a:solidFill>
                          <a:srgbClr val="3333CC"/>
                        </a:solidFill>
                        <a:effectLst/>
                        <a:latin typeface="Arial Black" pitchFamily="34" charset="0"/>
                      </a:endParaRPr>
                    </a:p>
                  </a:txBody>
                  <a:tcPr marT="45716" marB="45716" anchor="ctr" horzOverflow="overflow"/>
                </a:tc>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Arial Black" pitchFamily="34" charset="0"/>
                        </a:rPr>
                        <a:t>Liquid to gas</a:t>
                      </a:r>
                    </a:p>
                  </a:txBody>
                  <a:tcPr marT="45716" marB="45716"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sng" strike="noStrike" cap="none" normalizeH="0" baseline="0" dirty="0" smtClean="0">
                          <a:ln>
                            <a:noFill/>
                          </a:ln>
                          <a:solidFill>
                            <a:srgbClr val="3333FF"/>
                          </a:solidFill>
                          <a:effectLst/>
                          <a:latin typeface="Arial Black" pitchFamily="34" charset="0"/>
                        </a:rPr>
                        <a:t>Vaporization, </a:t>
                      </a:r>
                      <a:r>
                        <a:rPr kumimoji="0" lang="en-US" sz="2400" b="1" i="0" u="none" strike="noStrike" cap="none" normalizeH="0" baseline="0" dirty="0" smtClean="0">
                          <a:ln>
                            <a:noFill/>
                          </a:ln>
                          <a:solidFill>
                            <a:srgbClr val="3333FF"/>
                          </a:solidFill>
                          <a:effectLst/>
                          <a:latin typeface="Arial Black" pitchFamily="34" charset="0"/>
                        </a:rPr>
                        <a:t>which includes boiling and evaporation</a:t>
                      </a:r>
                    </a:p>
                  </a:txBody>
                  <a:tcPr marT="45716" marB="45716"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Black" pitchFamily="34" charset="0"/>
                        </a:rPr>
                        <a:t>Heat goes into the liquid as it vaporizes.</a:t>
                      </a:r>
                    </a:p>
                  </a:txBody>
                  <a:tcPr marT="45716" marB="45716" anchor="ctr" horzOverflow="overflow"/>
                </a:tc>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FF0000"/>
                          </a:solidFill>
                          <a:effectLst/>
                          <a:latin typeface="Arial Black" pitchFamily="34" charset="0"/>
                        </a:rPr>
                        <a:t>Gas to liquid</a:t>
                      </a:r>
                    </a:p>
                  </a:txBody>
                  <a:tcPr marT="45716" marB="45716"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3333FF"/>
                          </a:solidFill>
                          <a:effectLst/>
                          <a:latin typeface="Arial Black" pitchFamily="34" charset="0"/>
                        </a:rPr>
                        <a:t>Condensation</a:t>
                      </a:r>
                    </a:p>
                  </a:txBody>
                  <a:tcPr marT="45716" marB="45716"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Black" pitchFamily="34" charset="0"/>
                        </a:rPr>
                        <a:t>Heat leaves the gas as it condenses.</a:t>
                      </a:r>
                    </a:p>
                  </a:txBody>
                  <a:tcPr marT="45716" marB="45716" anchor="ctr" horzOverflow="overflow"/>
                </a:tc>
              </a:tr>
            </a:tbl>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lstStyle/>
          <a:p>
            <a:r>
              <a:rPr lang="en-US" dirty="0" smtClean="0"/>
              <a:t>Liquid – Gas Phase Changes</a:t>
            </a:r>
            <a:endParaRPr lang="en-US" dirty="0"/>
          </a:p>
        </p:txBody>
      </p:sp>
      <p:sp>
        <p:nvSpPr>
          <p:cNvPr id="3" name="Content Placeholder 2"/>
          <p:cNvSpPr>
            <a:spLocks noGrp="1"/>
          </p:cNvSpPr>
          <p:nvPr>
            <p:ph sz="half" idx="1"/>
          </p:nvPr>
        </p:nvSpPr>
        <p:spPr/>
        <p:txBody>
          <a:bodyPr/>
          <a:lstStyle/>
          <a:p>
            <a:r>
              <a:rPr lang="en-US" b="1" dirty="0" smtClean="0"/>
              <a:t>Vaporization:  </a:t>
            </a:r>
            <a:r>
              <a:rPr lang="en-US" dirty="0" smtClean="0"/>
              <a:t>change from liquid to gas</a:t>
            </a:r>
          </a:p>
          <a:p>
            <a:endParaRPr lang="en-US" dirty="0" smtClean="0"/>
          </a:p>
          <a:p>
            <a:r>
              <a:rPr lang="en-US" b="1" dirty="0" smtClean="0"/>
              <a:t>Evaporation: </a:t>
            </a:r>
            <a:r>
              <a:rPr lang="en-US" dirty="0" smtClean="0"/>
              <a:t>when vaporization takes place at the surface</a:t>
            </a:r>
            <a:endParaRPr lang="en-US" dirty="0"/>
          </a:p>
        </p:txBody>
      </p:sp>
      <p:pic>
        <p:nvPicPr>
          <p:cNvPr id="5" name="Picture 3" descr="C:\WINDOWS\Desktop\Downloads\liqgas.gif"/>
          <p:cNvPicPr>
            <a:picLocks noGrp="1" noChangeAspect="1" noChangeArrowheads="1"/>
          </p:cNvPicPr>
          <p:nvPr>
            <p:ph sz="half" idx="2"/>
          </p:nvPr>
        </p:nvPicPr>
        <p:blipFill>
          <a:blip r:embed="rId2" cstate="print"/>
          <a:stretch>
            <a:fillRect/>
          </a:stretch>
        </p:blipFill>
        <p:spPr bwMode="auto">
          <a:xfrm>
            <a:off x="5953125" y="2434431"/>
            <a:ext cx="1428750" cy="28575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Concepts and Principles of Energy:</a:t>
            </a:r>
            <a:endParaRPr lang="en-US" dirty="0"/>
          </a:p>
        </p:txBody>
      </p:sp>
      <p:sp>
        <p:nvSpPr>
          <p:cNvPr id="3" name="Content Placeholder 2"/>
          <p:cNvSpPr>
            <a:spLocks noGrp="1"/>
          </p:cNvSpPr>
          <p:nvPr>
            <p:ph idx="1"/>
          </p:nvPr>
        </p:nvSpPr>
        <p:spPr/>
        <p:txBody>
          <a:bodyPr/>
          <a:lstStyle/>
          <a:p>
            <a:r>
              <a:rPr lang="en-US" dirty="0" smtClean="0"/>
              <a:t>Energy exists in many form (heat, light, chemical or electrical energy). </a:t>
            </a:r>
          </a:p>
          <a:p>
            <a:r>
              <a:rPr lang="en-US" dirty="0" smtClean="0"/>
              <a:t>Energy is the ability to bring about change or to </a:t>
            </a:r>
            <a:r>
              <a:rPr lang="en-US" b="1" dirty="0" smtClean="0"/>
              <a:t>do work.</a:t>
            </a:r>
            <a:r>
              <a:rPr lang="en-US" dirty="0" smtClean="0"/>
              <a:t> </a:t>
            </a:r>
          </a:p>
          <a:p>
            <a:r>
              <a:rPr lang="en-US" b="1" dirty="0" smtClean="0"/>
              <a:t>Thermodynamics </a:t>
            </a:r>
            <a:r>
              <a:rPr lang="en-US" dirty="0" smtClean="0"/>
              <a:t>is the study of energy.</a:t>
            </a:r>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609600"/>
            <a:ext cx="8229600" cy="808038"/>
          </a:xfrm>
        </p:spPr>
        <p:txBody>
          <a:bodyPr/>
          <a:lstStyle/>
          <a:p>
            <a:r>
              <a:rPr lang="en-US" dirty="0" smtClean="0"/>
              <a:t>Liquid – Gas Phase Changes</a:t>
            </a:r>
            <a:endParaRPr lang="en-US" dirty="0"/>
          </a:p>
        </p:txBody>
      </p:sp>
      <p:sp>
        <p:nvSpPr>
          <p:cNvPr id="7" name="Content Placeholder 6"/>
          <p:cNvSpPr>
            <a:spLocks noGrp="1"/>
          </p:cNvSpPr>
          <p:nvPr>
            <p:ph sz="half" idx="1"/>
          </p:nvPr>
        </p:nvSpPr>
        <p:spPr/>
        <p:txBody>
          <a:bodyPr/>
          <a:lstStyle/>
          <a:p>
            <a:r>
              <a:rPr lang="en-US" b="1" u="sng" dirty="0" smtClean="0">
                <a:latin typeface="Times New Roman" pitchFamily="18" charset="0"/>
              </a:rPr>
              <a:t>Boiling</a:t>
            </a:r>
            <a:r>
              <a:rPr lang="en-US" dirty="0" smtClean="0">
                <a:latin typeface="Times New Roman" pitchFamily="18" charset="0"/>
              </a:rPr>
              <a:t> - particles inside liquid changing to gas</a:t>
            </a:r>
            <a:endParaRPr lang="en-US" u="sng" dirty="0" smtClean="0">
              <a:latin typeface="Times New Roman" pitchFamily="18" charset="0"/>
            </a:endParaRPr>
          </a:p>
          <a:p>
            <a:r>
              <a:rPr lang="en-US" b="1" u="sng" dirty="0" smtClean="0">
                <a:latin typeface="Times New Roman" pitchFamily="18" charset="0"/>
              </a:rPr>
              <a:t>Boiling Point</a:t>
            </a:r>
            <a:r>
              <a:rPr lang="en-US" dirty="0" smtClean="0">
                <a:latin typeface="Times New Roman" pitchFamily="18" charset="0"/>
              </a:rPr>
              <a:t> - temperature at which liquid becomes gas</a:t>
            </a:r>
          </a:p>
          <a:p>
            <a:r>
              <a:rPr lang="en-US" b="1" u="sng" dirty="0" smtClean="0">
                <a:latin typeface="Times New Roman" pitchFamily="18" charset="0"/>
              </a:rPr>
              <a:t>Condensation</a:t>
            </a:r>
            <a:r>
              <a:rPr lang="en-US" b="1" dirty="0" smtClean="0">
                <a:latin typeface="Times New Roman" pitchFamily="18" charset="0"/>
              </a:rPr>
              <a:t> - </a:t>
            </a:r>
            <a:r>
              <a:rPr lang="en-US" dirty="0" smtClean="0">
                <a:latin typeface="Times New Roman" pitchFamily="18" charset="0"/>
              </a:rPr>
              <a:t>when a substance goes from gas to liquid</a:t>
            </a:r>
          </a:p>
          <a:p>
            <a:endParaRPr lang="en-US" b="1" dirty="0"/>
          </a:p>
        </p:txBody>
      </p:sp>
      <p:pic>
        <p:nvPicPr>
          <p:cNvPr id="9" name="Content Placeholder 8" descr="boiling point.jpg"/>
          <p:cNvPicPr>
            <a:picLocks noGrp="1" noChangeAspect="1"/>
          </p:cNvPicPr>
          <p:nvPr>
            <p:ph sz="half" idx="2"/>
          </p:nvPr>
        </p:nvPicPr>
        <p:blipFill>
          <a:blip r:embed="rId2" cstate="print"/>
          <a:stretch>
            <a:fillRect/>
          </a:stretch>
        </p:blipFill>
        <p:spPr>
          <a:xfrm>
            <a:off x="5287108" y="1219200"/>
            <a:ext cx="2866292" cy="2778292"/>
          </a:xfrm>
        </p:spPr>
      </p:pic>
      <p:pic>
        <p:nvPicPr>
          <p:cNvPr id="10" name="Picture 9" descr="condensation.jpg"/>
          <p:cNvPicPr>
            <a:picLocks noChangeAspect="1"/>
          </p:cNvPicPr>
          <p:nvPr/>
        </p:nvPicPr>
        <p:blipFill>
          <a:blip r:embed="rId3" cstate="print"/>
          <a:stretch>
            <a:fillRect/>
          </a:stretch>
        </p:blipFill>
        <p:spPr>
          <a:xfrm>
            <a:off x="4953000" y="4191000"/>
            <a:ext cx="3425778" cy="2352368"/>
          </a:xfrm>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Solid Gas Phase Changes</a:t>
            </a:r>
            <a:endParaRPr lang="en-US" dirty="0"/>
          </a:p>
        </p:txBody>
      </p:sp>
      <p:graphicFrame>
        <p:nvGraphicFramePr>
          <p:cNvPr id="8" name="Content Placeholder 7"/>
          <p:cNvGraphicFramePr>
            <a:graphicFrameLocks noGrp="1"/>
          </p:cNvGraphicFramePr>
          <p:nvPr>
            <p:ph idx="1"/>
          </p:nvPr>
        </p:nvGraphicFramePr>
        <p:xfrm>
          <a:off x="457200" y="1600200"/>
          <a:ext cx="8229600" cy="3291816"/>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3333CC"/>
                          </a:solidFill>
                          <a:effectLst/>
                          <a:latin typeface="Arial Black" pitchFamily="34" charset="0"/>
                        </a:rPr>
                        <a:t>Description of Phase Change</a:t>
                      </a:r>
                      <a:endParaRPr kumimoji="0" lang="en-US" sz="1800" b="0" i="0" u="none" strike="noStrike" cap="none" normalizeH="0" baseline="0" dirty="0" smtClean="0">
                        <a:ln>
                          <a:noFill/>
                        </a:ln>
                        <a:solidFill>
                          <a:srgbClr val="3333CC"/>
                        </a:solidFill>
                        <a:effectLst/>
                        <a:latin typeface="Arial Black" pitchFamily="34" charset="0"/>
                      </a:endParaRPr>
                    </a:p>
                  </a:txBody>
                  <a:tcPr marT="45716" marB="45716"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3333CC"/>
                          </a:solidFill>
                          <a:effectLst/>
                          <a:latin typeface="Arial Black" pitchFamily="34" charset="0"/>
                        </a:rPr>
                        <a:t>Term for Phase Change</a:t>
                      </a:r>
                      <a:endParaRPr kumimoji="0" lang="en-US" sz="1800" b="0" i="0" u="none" strike="noStrike" cap="none" normalizeH="0" baseline="0" smtClean="0">
                        <a:ln>
                          <a:noFill/>
                        </a:ln>
                        <a:solidFill>
                          <a:srgbClr val="3333CC"/>
                        </a:solidFill>
                        <a:effectLst/>
                        <a:latin typeface="Arial Black" pitchFamily="34" charset="0"/>
                      </a:endParaRPr>
                    </a:p>
                  </a:txBody>
                  <a:tcPr marT="45716" marB="45716"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3333CC"/>
                          </a:solidFill>
                          <a:effectLst/>
                          <a:latin typeface="Arial Black" pitchFamily="34" charset="0"/>
                        </a:rPr>
                        <a:t>Heat Movement During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3333CC"/>
                          </a:solidFill>
                          <a:effectLst/>
                          <a:latin typeface="Arial Black" pitchFamily="34" charset="0"/>
                        </a:rPr>
                        <a:t>Phase Change</a:t>
                      </a:r>
                      <a:endParaRPr kumimoji="0" lang="en-US" sz="1800" b="0" i="0" u="none" strike="noStrike" cap="none" normalizeH="0" baseline="0" smtClean="0">
                        <a:ln>
                          <a:noFill/>
                        </a:ln>
                        <a:solidFill>
                          <a:srgbClr val="3333CC"/>
                        </a:solidFill>
                        <a:effectLst/>
                        <a:latin typeface="Arial Black" pitchFamily="34" charset="0"/>
                      </a:endParaRPr>
                    </a:p>
                  </a:txBody>
                  <a:tcPr marT="45716" marB="45716" anchor="ctr" horzOverflow="overflow"/>
                </a:tc>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Arial Black" pitchFamily="34" charset="0"/>
                        </a:rPr>
                        <a:t>Solid to Gas</a:t>
                      </a:r>
                    </a:p>
                  </a:txBody>
                  <a:tcPr marT="45716" marB="45716"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3333FF"/>
                          </a:solidFill>
                          <a:effectLst/>
                          <a:latin typeface="Arial Black" pitchFamily="34" charset="0"/>
                        </a:rPr>
                        <a:t> Sublimation</a:t>
                      </a:r>
                    </a:p>
                  </a:txBody>
                  <a:tcPr marT="45716" marB="45716"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Black" pitchFamily="34" charset="0"/>
                        </a:rPr>
                        <a:t>Heat goes into the solid as it sublimates.</a:t>
                      </a:r>
                    </a:p>
                  </a:txBody>
                  <a:tcPr marT="45716" marB="45716" anchor="ctr" horzOverflow="overflow"/>
                </a:tc>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Arial Black" pitchFamily="34" charset="0"/>
                        </a:rPr>
                        <a:t>Gas to solid</a:t>
                      </a:r>
                    </a:p>
                  </a:txBody>
                  <a:tcPr marT="45716" marB="45716"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3333FF"/>
                          </a:solidFill>
                          <a:effectLst/>
                          <a:latin typeface="Arial Black" pitchFamily="34" charset="0"/>
                        </a:rPr>
                        <a:t>Deposition</a:t>
                      </a:r>
                    </a:p>
                  </a:txBody>
                  <a:tcPr marT="45716" marB="45716" anchor="ct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Black" pitchFamily="34" charset="0"/>
                        </a:rPr>
                        <a:t>Heat leaves the gas as it deposits.</a:t>
                      </a:r>
                    </a:p>
                  </a:txBody>
                  <a:tcPr marT="45716" marB="45716" anchor="ctr" horzOverflow="overflow"/>
                </a:tc>
              </a:tr>
            </a:tbl>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685800"/>
            <a:ext cx="8229600" cy="731838"/>
          </a:xfrm>
        </p:spPr>
        <p:txBody>
          <a:bodyPr>
            <a:normAutofit fontScale="90000"/>
          </a:bodyPr>
          <a:lstStyle/>
          <a:p>
            <a:r>
              <a:rPr lang="en-US" dirty="0" smtClean="0"/>
              <a:t>Solid – Gas Phases Changes</a:t>
            </a:r>
            <a:endParaRPr lang="en-US" dirty="0"/>
          </a:p>
        </p:txBody>
      </p:sp>
      <p:sp>
        <p:nvSpPr>
          <p:cNvPr id="5" name="Content Placeholder 4"/>
          <p:cNvSpPr>
            <a:spLocks noGrp="1"/>
          </p:cNvSpPr>
          <p:nvPr>
            <p:ph sz="half" idx="1"/>
          </p:nvPr>
        </p:nvSpPr>
        <p:spPr/>
        <p:txBody>
          <a:bodyPr/>
          <a:lstStyle/>
          <a:p>
            <a:r>
              <a:rPr lang="en-US" dirty="0" smtClean="0"/>
              <a:t>Sublimation: a solid’s surface particles escape directly into the gas phase and to not go through the liquid phase</a:t>
            </a:r>
          </a:p>
          <a:p>
            <a:pPr lvl="1"/>
            <a:r>
              <a:rPr lang="en-US" dirty="0" smtClean="0"/>
              <a:t>For example: Dry Ice</a:t>
            </a:r>
            <a:endParaRPr lang="en-US" dirty="0"/>
          </a:p>
        </p:txBody>
      </p:sp>
      <p:pic>
        <p:nvPicPr>
          <p:cNvPr id="7" name="Content Placeholder 6" descr="dry ice.jpg"/>
          <p:cNvPicPr>
            <a:picLocks noGrp="1" noChangeAspect="1"/>
          </p:cNvPicPr>
          <p:nvPr>
            <p:ph sz="half" idx="2"/>
          </p:nvPr>
        </p:nvPicPr>
        <p:blipFill>
          <a:blip r:embed="rId2" cstate="print"/>
          <a:stretch>
            <a:fillRect/>
          </a:stretch>
        </p:blipFill>
        <p:spPr>
          <a:xfrm>
            <a:off x="4800600" y="1950441"/>
            <a:ext cx="3962400" cy="2355653"/>
          </a:xfr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10439400"/>
          </a:xfrm>
        </p:spPr>
        <p:txBody>
          <a:bodyPr/>
          <a:lstStyle/>
          <a:p>
            <a:pPr marL="514350" indent="-514350">
              <a:buFont typeface="+mj-lt"/>
              <a:buAutoNum type="alphaUcPeriod" startAt="5"/>
            </a:pPr>
            <a:r>
              <a:rPr lang="en-US" dirty="0" smtClean="0">
                <a:solidFill>
                  <a:srgbClr val="002060"/>
                </a:solidFill>
              </a:rPr>
              <a:t>Change of state (phase change)</a:t>
            </a:r>
          </a:p>
          <a:p>
            <a:pPr marL="971550" lvl="1" indent="-514350">
              <a:buFont typeface="+mj-lt"/>
              <a:buAutoNum type="arabicPeriod"/>
            </a:pPr>
            <a:r>
              <a:rPr lang="en-US" dirty="0" smtClean="0">
                <a:solidFill>
                  <a:schemeClr val="accent1">
                    <a:lumMod val="60000"/>
                    <a:lumOff val="40000"/>
                  </a:schemeClr>
                </a:solidFill>
              </a:rPr>
              <a:t>Phase changes</a:t>
            </a:r>
          </a:p>
          <a:p>
            <a:pPr marL="971550" lvl="1" indent="-514350">
              <a:buFont typeface="+mj-lt"/>
              <a:buAutoNum type="arabicPeriod"/>
            </a:pPr>
            <a:r>
              <a:rPr lang="en-US" dirty="0" smtClean="0">
                <a:solidFill>
                  <a:schemeClr val="accent1">
                    <a:lumMod val="60000"/>
                    <a:lumOff val="40000"/>
                  </a:schemeClr>
                </a:solidFill>
              </a:rPr>
              <a:t>Solids and Liquid phase changes</a:t>
            </a:r>
          </a:p>
          <a:p>
            <a:pPr marL="971550" lvl="1" indent="-514350">
              <a:buFont typeface="+mj-lt"/>
              <a:buAutoNum type="arabicPeriod"/>
            </a:pPr>
            <a:r>
              <a:rPr lang="en-US" dirty="0" smtClean="0">
                <a:solidFill>
                  <a:schemeClr val="accent1">
                    <a:lumMod val="60000"/>
                    <a:lumOff val="40000"/>
                  </a:schemeClr>
                </a:solidFill>
              </a:rPr>
              <a:t>Vapors phase change</a:t>
            </a:r>
          </a:p>
          <a:p>
            <a:pPr marL="971550" lvl="1" indent="-514350">
              <a:buFont typeface="+mj-lt"/>
              <a:buAutoNum type="arabicPeriod"/>
            </a:pPr>
            <a:r>
              <a:rPr lang="en-US" dirty="0" smtClean="0">
                <a:solidFill>
                  <a:srgbClr val="FF0000"/>
                </a:solidFill>
              </a:rPr>
              <a:t>Dependence of boiling temperature on pressure</a:t>
            </a:r>
          </a:p>
          <a:p>
            <a:pPr marL="971550" lvl="1" indent="-514350">
              <a:buFont typeface="+mj-lt"/>
              <a:buAutoNum type="arabicPeriod"/>
            </a:pPr>
            <a:r>
              <a:rPr lang="en-US" dirty="0" smtClean="0">
                <a:solidFill>
                  <a:schemeClr val="accent1">
                    <a:lumMod val="60000"/>
                    <a:lumOff val="40000"/>
                  </a:schemeClr>
                </a:solidFill>
              </a:rPr>
              <a:t>Endothermic </a:t>
            </a:r>
            <a:r>
              <a:rPr lang="en-US" dirty="0" err="1" smtClean="0">
                <a:solidFill>
                  <a:schemeClr val="accent1">
                    <a:lumMod val="60000"/>
                    <a:lumOff val="40000"/>
                  </a:schemeClr>
                </a:solidFill>
              </a:rPr>
              <a:t>vs</a:t>
            </a:r>
            <a:r>
              <a:rPr lang="en-US" dirty="0" smtClean="0">
                <a:solidFill>
                  <a:schemeClr val="accent1">
                    <a:lumMod val="60000"/>
                    <a:lumOff val="40000"/>
                  </a:schemeClr>
                </a:solidFill>
              </a:rPr>
              <a:t> Exothermic</a:t>
            </a:r>
          </a:p>
          <a:p>
            <a:pPr marL="971550" lvl="1" indent="-514350">
              <a:buFont typeface="+mj-lt"/>
              <a:buAutoNum type="arabicPeriod"/>
            </a:pPr>
            <a:r>
              <a:rPr lang="en-US" dirty="0" smtClean="0">
                <a:solidFill>
                  <a:schemeClr val="accent1">
                    <a:lumMod val="60000"/>
                    <a:lumOff val="40000"/>
                  </a:schemeClr>
                </a:solidFill>
              </a:rPr>
              <a:t>Molecular (kinetic) theory of liquids and </a:t>
            </a:r>
            <a:r>
              <a:rPr lang="en-US" dirty="0" smtClean="0">
                <a:solidFill>
                  <a:schemeClr val="accent1">
                    <a:lumMod val="60000"/>
                    <a:lumOff val="40000"/>
                  </a:schemeClr>
                </a:solidFill>
              </a:rPr>
              <a:t>gases</a:t>
            </a:r>
          </a:p>
          <a:p>
            <a:pPr marL="971550" lvl="1" indent="-514350">
              <a:buFont typeface="+mj-lt"/>
              <a:buAutoNum type="arabicPeriod"/>
            </a:pPr>
            <a:r>
              <a:rPr lang="en-US" dirty="0" smtClean="0">
                <a:solidFill>
                  <a:schemeClr val="accent1">
                    <a:lumMod val="60000"/>
                    <a:lumOff val="40000"/>
                  </a:schemeClr>
                </a:solidFill>
              </a:rPr>
              <a:t>Superheated, Saturated,  and Sub-cooled Conditions</a:t>
            </a:r>
          </a:p>
          <a:p>
            <a:pPr marL="971550" lvl="1" indent="-514350">
              <a:buFont typeface="+mj-lt"/>
              <a:buAutoNum type="arabicPeriod"/>
            </a:pPr>
            <a:r>
              <a:rPr lang="en-US" dirty="0" smtClean="0">
                <a:solidFill>
                  <a:schemeClr val="accent1">
                    <a:lumMod val="60000"/>
                    <a:lumOff val="40000"/>
                  </a:schemeClr>
                </a:solidFill>
              </a:rPr>
              <a:t>Sensible and Latent </a:t>
            </a:r>
            <a:r>
              <a:rPr lang="en-US" dirty="0" smtClean="0">
                <a:solidFill>
                  <a:schemeClr val="accent1">
                    <a:lumMod val="60000"/>
                    <a:lumOff val="40000"/>
                  </a:schemeClr>
                </a:solidFill>
              </a:rPr>
              <a:t>Heat</a:t>
            </a:r>
            <a:endParaRPr lang="en-US" dirty="0" smtClean="0">
              <a:solidFill>
                <a:schemeClr val="accent1">
                  <a:lumMod val="60000"/>
                  <a:lumOff val="40000"/>
                </a:schemeClr>
              </a:solidFill>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Temperature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temperature of a substance is a measure of the speed of its particles and therefore is a measure of its energy.</a:t>
            </a:r>
          </a:p>
          <a:p>
            <a:pPr lvl="1"/>
            <a:r>
              <a:rPr lang="en-US" dirty="0" smtClean="0"/>
              <a:t>Steam has a higher temperature than liquid water, so particles in steam have more energy.</a:t>
            </a:r>
          </a:p>
          <a:p>
            <a:r>
              <a:rPr lang="en-US" u="sng" dirty="0" smtClean="0"/>
              <a:t>Solid to Liquid </a:t>
            </a:r>
            <a:r>
              <a:rPr lang="en-US" dirty="0" smtClean="0"/>
              <a:t>- the particles in the liquid have </a:t>
            </a:r>
            <a:r>
              <a:rPr lang="en-US" b="1" dirty="0" smtClean="0"/>
              <a:t>more energy </a:t>
            </a:r>
            <a:r>
              <a:rPr lang="en-US" dirty="0" smtClean="0"/>
              <a:t>than particles in the solid</a:t>
            </a:r>
          </a:p>
          <a:p>
            <a:r>
              <a:rPr lang="en-US" u="sng" dirty="0" smtClean="0"/>
              <a:t>Steam to a liquid </a:t>
            </a:r>
            <a:r>
              <a:rPr lang="en-US" dirty="0" smtClean="0"/>
              <a:t>- the particles in the liquid have </a:t>
            </a:r>
            <a:r>
              <a:rPr lang="en-US" b="1" dirty="0" smtClean="0"/>
              <a:t>less energy</a:t>
            </a:r>
            <a:r>
              <a:rPr lang="en-US" dirty="0" smtClean="0"/>
              <a:t> than the particles in the gas</a:t>
            </a:r>
          </a:p>
          <a:p>
            <a:r>
              <a:rPr lang="en-US" u="sng" dirty="0" smtClean="0"/>
              <a:t>Liquid to a solid </a:t>
            </a:r>
            <a:r>
              <a:rPr lang="en-US" dirty="0" smtClean="0"/>
              <a:t>- the particles in the solid have </a:t>
            </a:r>
            <a:r>
              <a:rPr lang="en-US" b="1" dirty="0" smtClean="0"/>
              <a:t>less energy </a:t>
            </a:r>
            <a:r>
              <a:rPr lang="en-US" dirty="0" smtClean="0"/>
              <a:t>than the particles in the liquid</a:t>
            </a:r>
            <a:endParaRPr lang="en-US" sz="2000" u="sng" dirty="0" smtClean="0"/>
          </a:p>
          <a:p>
            <a:endParaRPr lang="en-US" dirty="0" smtClean="0"/>
          </a:p>
          <a:p>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10439400"/>
          </a:xfrm>
        </p:spPr>
        <p:txBody>
          <a:bodyPr/>
          <a:lstStyle/>
          <a:p>
            <a:pPr marL="514350" indent="-514350">
              <a:buFont typeface="+mj-lt"/>
              <a:buAutoNum type="alphaUcPeriod" startAt="5"/>
            </a:pPr>
            <a:r>
              <a:rPr lang="en-US" dirty="0" smtClean="0">
                <a:solidFill>
                  <a:srgbClr val="002060"/>
                </a:solidFill>
              </a:rPr>
              <a:t>Change of state (phase change)</a:t>
            </a:r>
          </a:p>
          <a:p>
            <a:pPr marL="971550" lvl="1" indent="-514350">
              <a:buFont typeface="+mj-lt"/>
              <a:buAutoNum type="arabicPeriod"/>
            </a:pPr>
            <a:r>
              <a:rPr lang="en-US" dirty="0" smtClean="0">
                <a:solidFill>
                  <a:schemeClr val="accent1">
                    <a:lumMod val="60000"/>
                    <a:lumOff val="40000"/>
                  </a:schemeClr>
                </a:solidFill>
              </a:rPr>
              <a:t>Phase changes</a:t>
            </a:r>
          </a:p>
          <a:p>
            <a:pPr marL="971550" lvl="1" indent="-514350">
              <a:buFont typeface="+mj-lt"/>
              <a:buAutoNum type="arabicPeriod"/>
            </a:pPr>
            <a:r>
              <a:rPr lang="en-US" dirty="0" smtClean="0">
                <a:solidFill>
                  <a:schemeClr val="accent1">
                    <a:lumMod val="60000"/>
                    <a:lumOff val="40000"/>
                  </a:schemeClr>
                </a:solidFill>
              </a:rPr>
              <a:t>Solids and Liquid phase changes</a:t>
            </a:r>
          </a:p>
          <a:p>
            <a:pPr marL="971550" lvl="1" indent="-514350">
              <a:buFont typeface="+mj-lt"/>
              <a:buAutoNum type="arabicPeriod"/>
            </a:pPr>
            <a:r>
              <a:rPr lang="en-US" dirty="0" smtClean="0">
                <a:solidFill>
                  <a:schemeClr val="accent1">
                    <a:lumMod val="60000"/>
                    <a:lumOff val="40000"/>
                  </a:schemeClr>
                </a:solidFill>
              </a:rPr>
              <a:t>Vapors phase change</a:t>
            </a:r>
          </a:p>
          <a:p>
            <a:pPr marL="971550" lvl="1" indent="-514350">
              <a:buFont typeface="+mj-lt"/>
              <a:buAutoNum type="arabicPeriod"/>
            </a:pPr>
            <a:r>
              <a:rPr lang="en-US" dirty="0" smtClean="0">
                <a:solidFill>
                  <a:schemeClr val="accent1">
                    <a:lumMod val="60000"/>
                    <a:lumOff val="40000"/>
                  </a:schemeClr>
                </a:solidFill>
              </a:rPr>
              <a:t>Dependence of boiling temperature on pressure</a:t>
            </a:r>
          </a:p>
          <a:p>
            <a:pPr marL="971550" lvl="1" indent="-514350">
              <a:buFont typeface="+mj-lt"/>
              <a:buAutoNum type="arabicPeriod"/>
            </a:pPr>
            <a:r>
              <a:rPr lang="en-US" dirty="0" smtClean="0">
                <a:solidFill>
                  <a:srgbClr val="FF0000"/>
                </a:solidFill>
              </a:rPr>
              <a:t>Endothermic </a:t>
            </a:r>
            <a:r>
              <a:rPr lang="en-US" dirty="0" err="1" smtClean="0">
                <a:solidFill>
                  <a:srgbClr val="FF0000"/>
                </a:solidFill>
              </a:rPr>
              <a:t>vs</a:t>
            </a:r>
            <a:r>
              <a:rPr lang="en-US" dirty="0" smtClean="0">
                <a:solidFill>
                  <a:srgbClr val="FF0000"/>
                </a:solidFill>
              </a:rPr>
              <a:t> Exothermic</a:t>
            </a:r>
          </a:p>
          <a:p>
            <a:pPr marL="971550" lvl="1" indent="-514350">
              <a:buFont typeface="+mj-lt"/>
              <a:buAutoNum type="arabicPeriod"/>
            </a:pPr>
            <a:r>
              <a:rPr lang="en-US" dirty="0" smtClean="0">
                <a:solidFill>
                  <a:schemeClr val="accent1">
                    <a:lumMod val="60000"/>
                    <a:lumOff val="40000"/>
                  </a:schemeClr>
                </a:solidFill>
              </a:rPr>
              <a:t>Molecular (kinetic) theory of liquids and </a:t>
            </a:r>
            <a:r>
              <a:rPr lang="en-US" dirty="0" smtClean="0">
                <a:solidFill>
                  <a:schemeClr val="accent1">
                    <a:lumMod val="60000"/>
                    <a:lumOff val="40000"/>
                  </a:schemeClr>
                </a:solidFill>
              </a:rPr>
              <a:t>gases</a:t>
            </a:r>
          </a:p>
          <a:p>
            <a:pPr marL="971550" lvl="1" indent="-514350">
              <a:buFont typeface="+mj-lt"/>
              <a:buAutoNum type="arabicPeriod"/>
            </a:pPr>
            <a:r>
              <a:rPr lang="en-US" dirty="0" smtClean="0">
                <a:solidFill>
                  <a:schemeClr val="accent1">
                    <a:lumMod val="60000"/>
                    <a:lumOff val="40000"/>
                  </a:schemeClr>
                </a:solidFill>
              </a:rPr>
              <a:t>Superheated, Saturated,  and Sub-cooled Conditions</a:t>
            </a:r>
          </a:p>
          <a:p>
            <a:pPr marL="971550" lvl="1" indent="-514350">
              <a:buFont typeface="+mj-lt"/>
              <a:buAutoNum type="arabicPeriod"/>
            </a:pPr>
            <a:r>
              <a:rPr lang="en-US" dirty="0" smtClean="0">
                <a:solidFill>
                  <a:schemeClr val="accent1">
                    <a:lumMod val="60000"/>
                    <a:lumOff val="40000"/>
                  </a:schemeClr>
                </a:solidFill>
              </a:rPr>
              <a:t>Sensible and Latent Heat</a:t>
            </a:r>
          </a:p>
          <a:p>
            <a:pPr marL="971550" lvl="1" indent="-514350">
              <a:buNone/>
            </a:pPr>
            <a:endParaRPr lang="en-US" dirty="0" smtClean="0">
              <a:solidFill>
                <a:schemeClr val="accent1">
                  <a:lumMod val="60000"/>
                  <a:lumOff val="40000"/>
                </a:schemeClr>
              </a:solidFill>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Endothermic vs. Exothermic</a:t>
            </a:r>
            <a:endParaRPr lang="en-US" dirty="0"/>
          </a:p>
        </p:txBody>
      </p:sp>
      <p:sp>
        <p:nvSpPr>
          <p:cNvPr id="3" name="Content Placeholder 2"/>
          <p:cNvSpPr>
            <a:spLocks noGrp="1"/>
          </p:cNvSpPr>
          <p:nvPr>
            <p:ph idx="1"/>
          </p:nvPr>
        </p:nvSpPr>
        <p:spPr/>
        <p:txBody>
          <a:bodyPr/>
          <a:lstStyle/>
          <a:p>
            <a:r>
              <a:rPr lang="en-US" dirty="0" smtClean="0"/>
              <a:t>If energy is being added then the molecules are absorbing energy. This is called an ENDOTHERMIC PROCESS.</a:t>
            </a:r>
          </a:p>
          <a:p>
            <a:pPr>
              <a:buNone/>
            </a:pPr>
            <a:endParaRPr lang="en-US" dirty="0" smtClean="0"/>
          </a:p>
          <a:p>
            <a:r>
              <a:rPr lang="en-US" dirty="0" smtClean="0"/>
              <a:t>If energy is being taken away then the molecules are losing energy. This is an EXOTHERMIC PROCESS.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295400"/>
          </a:xfrm>
        </p:spPr>
        <p:txBody>
          <a:bodyPr>
            <a:normAutofit fontScale="90000"/>
          </a:bodyPr>
          <a:lstStyle/>
          <a:p>
            <a:r>
              <a:rPr lang="en-US" dirty="0" smtClean="0"/>
              <a:t>Which phase changes are Endothermic and which are Exothermic?</a:t>
            </a:r>
            <a:endParaRPr lang="en-US" dirty="0"/>
          </a:p>
        </p:txBody>
      </p:sp>
      <p:sp>
        <p:nvSpPr>
          <p:cNvPr id="3" name="Content Placeholder 2"/>
          <p:cNvSpPr>
            <a:spLocks noGrp="1"/>
          </p:cNvSpPr>
          <p:nvPr>
            <p:ph idx="1"/>
          </p:nvPr>
        </p:nvSpPr>
        <p:spPr>
          <a:xfrm>
            <a:off x="457200" y="1905000"/>
            <a:ext cx="8229600" cy="4221163"/>
          </a:xfrm>
        </p:spPr>
        <p:txBody>
          <a:bodyPr/>
          <a:lstStyle/>
          <a:p>
            <a:r>
              <a:rPr lang="en-US" dirty="0" smtClean="0"/>
              <a:t>Liquid to a solid - freezing</a:t>
            </a:r>
          </a:p>
          <a:p>
            <a:r>
              <a:rPr lang="en-US" dirty="0" smtClean="0"/>
              <a:t>Gas to a liquid -condensation</a:t>
            </a:r>
          </a:p>
          <a:p>
            <a:r>
              <a:rPr lang="en-US" dirty="0" smtClean="0"/>
              <a:t>Solid to a liquid - melting</a:t>
            </a:r>
          </a:p>
          <a:p>
            <a:r>
              <a:rPr lang="en-US" dirty="0" smtClean="0"/>
              <a:t>Solid to a gas – sublimation</a:t>
            </a:r>
          </a:p>
          <a:p>
            <a:r>
              <a:rPr lang="en-US" dirty="0" smtClean="0"/>
              <a:t>Liquid to a gas - vaporization</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Endothermic</a:t>
            </a:r>
            <a:endParaRPr lang="en-US" dirty="0"/>
          </a:p>
        </p:txBody>
      </p:sp>
      <p:pic>
        <p:nvPicPr>
          <p:cNvPr id="5" name="Content Placeholder 5" descr="fig7.gif"/>
          <p:cNvPicPr>
            <a:picLocks noGrp="1" noChangeAspect="1"/>
          </p:cNvPicPr>
          <p:nvPr>
            <p:ph idx="1"/>
          </p:nvPr>
        </p:nvPicPr>
        <p:blipFill>
          <a:blip r:embed="rId2" cstate="print"/>
          <a:srcRect l="-15481" r="-15481"/>
          <a:stretch>
            <a:fillRect/>
          </a:stretch>
        </p:blipFill>
        <p:spPr>
          <a:xfrm>
            <a:off x="482661" y="1219200"/>
            <a:ext cx="8204139" cy="4343400"/>
          </a:xfrm>
        </p:spPr>
      </p:pic>
      <p:sp>
        <p:nvSpPr>
          <p:cNvPr id="4" name="Title 1"/>
          <p:cNvSpPr txBox="1">
            <a:spLocks/>
          </p:cNvSpPr>
          <p:nvPr/>
        </p:nvSpPr>
        <p:spPr>
          <a:xfrm>
            <a:off x="533400" y="53340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Exothermic</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382000" cy="5334000"/>
          </a:xfrm>
        </p:spPr>
        <p:txBody>
          <a:bodyPr/>
          <a:lstStyle/>
          <a:p>
            <a:pPr marL="514350" indent="-514350">
              <a:buFont typeface="+mj-lt"/>
              <a:buAutoNum type="alphaUcPeriod" startAt="5"/>
            </a:pPr>
            <a:r>
              <a:rPr lang="en-US" dirty="0" smtClean="0">
                <a:solidFill>
                  <a:srgbClr val="002060"/>
                </a:solidFill>
              </a:rPr>
              <a:t>Change of state (phase change)</a:t>
            </a:r>
          </a:p>
          <a:p>
            <a:pPr marL="971550" lvl="1" indent="-514350">
              <a:buFont typeface="+mj-lt"/>
              <a:buAutoNum type="arabicPeriod"/>
            </a:pPr>
            <a:r>
              <a:rPr lang="en-US" dirty="0" smtClean="0">
                <a:solidFill>
                  <a:schemeClr val="accent1">
                    <a:lumMod val="60000"/>
                    <a:lumOff val="40000"/>
                  </a:schemeClr>
                </a:solidFill>
              </a:rPr>
              <a:t>Phase changes</a:t>
            </a:r>
          </a:p>
          <a:p>
            <a:pPr marL="971550" lvl="1" indent="-514350">
              <a:buFont typeface="+mj-lt"/>
              <a:buAutoNum type="arabicPeriod"/>
            </a:pPr>
            <a:r>
              <a:rPr lang="en-US" dirty="0" smtClean="0">
                <a:solidFill>
                  <a:schemeClr val="accent1">
                    <a:lumMod val="60000"/>
                    <a:lumOff val="40000"/>
                  </a:schemeClr>
                </a:solidFill>
              </a:rPr>
              <a:t>Solids and Liquid phase changes</a:t>
            </a:r>
          </a:p>
          <a:p>
            <a:pPr marL="971550" lvl="1" indent="-514350">
              <a:buFont typeface="+mj-lt"/>
              <a:buAutoNum type="arabicPeriod"/>
            </a:pPr>
            <a:r>
              <a:rPr lang="en-US" dirty="0" smtClean="0">
                <a:solidFill>
                  <a:schemeClr val="accent1">
                    <a:lumMod val="60000"/>
                    <a:lumOff val="40000"/>
                  </a:schemeClr>
                </a:solidFill>
              </a:rPr>
              <a:t>Vapors phase change</a:t>
            </a:r>
          </a:p>
          <a:p>
            <a:pPr marL="971550" lvl="1" indent="-514350">
              <a:buFont typeface="+mj-lt"/>
              <a:buAutoNum type="arabicPeriod"/>
            </a:pPr>
            <a:r>
              <a:rPr lang="en-US" dirty="0" smtClean="0">
                <a:solidFill>
                  <a:schemeClr val="accent1">
                    <a:lumMod val="60000"/>
                    <a:lumOff val="40000"/>
                  </a:schemeClr>
                </a:solidFill>
              </a:rPr>
              <a:t>Dependence of boiling temperature on pressure</a:t>
            </a:r>
          </a:p>
          <a:p>
            <a:pPr marL="971550" lvl="1" indent="-514350">
              <a:buFont typeface="+mj-lt"/>
              <a:buAutoNum type="arabicPeriod"/>
            </a:pPr>
            <a:r>
              <a:rPr lang="en-US" dirty="0" smtClean="0">
                <a:solidFill>
                  <a:schemeClr val="accent1">
                    <a:lumMod val="60000"/>
                    <a:lumOff val="40000"/>
                  </a:schemeClr>
                </a:solidFill>
              </a:rPr>
              <a:t>Endothermic </a:t>
            </a:r>
            <a:r>
              <a:rPr lang="en-US" dirty="0" err="1" smtClean="0">
                <a:solidFill>
                  <a:schemeClr val="accent1">
                    <a:lumMod val="60000"/>
                    <a:lumOff val="40000"/>
                  </a:schemeClr>
                </a:solidFill>
              </a:rPr>
              <a:t>vs</a:t>
            </a:r>
            <a:r>
              <a:rPr lang="en-US" dirty="0" smtClean="0">
                <a:solidFill>
                  <a:schemeClr val="accent1">
                    <a:lumMod val="60000"/>
                    <a:lumOff val="40000"/>
                  </a:schemeClr>
                </a:solidFill>
              </a:rPr>
              <a:t> Exothermic</a:t>
            </a:r>
          </a:p>
          <a:p>
            <a:pPr marL="971550" lvl="1" indent="-514350">
              <a:buFont typeface="+mj-lt"/>
              <a:buAutoNum type="arabicPeriod"/>
            </a:pPr>
            <a:r>
              <a:rPr lang="en-US" dirty="0" smtClean="0">
                <a:solidFill>
                  <a:srgbClr val="FF0000"/>
                </a:solidFill>
              </a:rPr>
              <a:t>Molecular (kinetic) theory of liquids and </a:t>
            </a:r>
            <a:r>
              <a:rPr lang="en-US" dirty="0" smtClean="0">
                <a:solidFill>
                  <a:srgbClr val="FF0000"/>
                </a:solidFill>
              </a:rPr>
              <a:t>gases</a:t>
            </a:r>
          </a:p>
          <a:p>
            <a:pPr marL="971550" lvl="1" indent="-514350">
              <a:buFont typeface="+mj-lt"/>
              <a:buAutoNum type="arabicPeriod"/>
            </a:pPr>
            <a:r>
              <a:rPr lang="en-US" dirty="0" smtClean="0">
                <a:solidFill>
                  <a:schemeClr val="accent1">
                    <a:lumMod val="60000"/>
                    <a:lumOff val="40000"/>
                  </a:schemeClr>
                </a:solidFill>
              </a:rPr>
              <a:t>Superheated, Saturated,  and </a:t>
            </a:r>
            <a:r>
              <a:rPr lang="en-US" dirty="0" smtClean="0">
                <a:solidFill>
                  <a:schemeClr val="accent1">
                    <a:lumMod val="60000"/>
                    <a:lumOff val="40000"/>
                  </a:schemeClr>
                </a:solidFill>
              </a:rPr>
              <a:t>Sub-cooled Conditions</a:t>
            </a:r>
          </a:p>
          <a:p>
            <a:pPr marL="971550" lvl="1" indent="-514350">
              <a:buFont typeface="+mj-lt"/>
              <a:buAutoNum type="arabicPeriod"/>
            </a:pPr>
            <a:r>
              <a:rPr lang="en-US" dirty="0" smtClean="0">
                <a:solidFill>
                  <a:schemeClr val="accent1">
                    <a:lumMod val="60000"/>
                    <a:lumOff val="40000"/>
                  </a:schemeClr>
                </a:solidFill>
              </a:rPr>
              <a:t>Sensible and Latent Heat</a:t>
            </a:r>
          </a:p>
          <a:p>
            <a:pPr marL="971550" lvl="1" indent="-514350">
              <a:buFont typeface="+mj-lt"/>
              <a:buAutoNum type="arabicPeriod"/>
            </a:pPr>
            <a:endParaRPr lang="en-US" dirty="0" smtClean="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First Law of Thermodynamics</a:t>
            </a:r>
            <a:endParaRPr lang="en-US" dirty="0"/>
          </a:p>
        </p:txBody>
      </p:sp>
      <p:sp>
        <p:nvSpPr>
          <p:cNvPr id="3" name="Content Placeholder 2"/>
          <p:cNvSpPr>
            <a:spLocks noGrp="1"/>
          </p:cNvSpPr>
          <p:nvPr>
            <p:ph idx="1"/>
          </p:nvPr>
        </p:nvSpPr>
        <p:spPr/>
        <p:txBody>
          <a:bodyPr>
            <a:normAutofit/>
          </a:bodyPr>
          <a:lstStyle/>
          <a:p>
            <a:r>
              <a:rPr lang="en-US" dirty="0" smtClean="0"/>
              <a:t>Energy cannot be created or destroyed</a:t>
            </a:r>
          </a:p>
          <a:p>
            <a:r>
              <a:rPr lang="en-US" dirty="0" smtClean="0"/>
              <a:t>It can </a:t>
            </a:r>
            <a:r>
              <a:rPr lang="en-US" b="1" dirty="0" smtClean="0"/>
              <a:t>only</a:t>
            </a:r>
            <a:r>
              <a:rPr lang="en-US" dirty="0" smtClean="0"/>
              <a:t> be transformed from one form to another</a:t>
            </a:r>
          </a:p>
          <a:p>
            <a:r>
              <a:rPr lang="en-US" dirty="0" smtClean="0"/>
              <a:t>The total amount of energy and matter in the Universe remains constant – it merely changes from one form to another. </a:t>
            </a:r>
          </a:p>
          <a:p>
            <a:pPr>
              <a:buNone/>
            </a:pPr>
            <a:endParaRPr lang="en-US"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Kinetic Molecular Theory Postulates</a:t>
            </a:r>
            <a:endParaRPr lang="en-US" dirty="0"/>
          </a:p>
        </p:txBody>
      </p:sp>
      <p:sp>
        <p:nvSpPr>
          <p:cNvPr id="3" name="Content Placeholder 2"/>
          <p:cNvSpPr>
            <a:spLocks noGrp="1"/>
          </p:cNvSpPr>
          <p:nvPr>
            <p:ph idx="1"/>
          </p:nvPr>
        </p:nvSpPr>
        <p:spPr>
          <a:xfrm>
            <a:off x="457200" y="1219200"/>
            <a:ext cx="8229600" cy="5257800"/>
          </a:xfrm>
        </p:spPr>
        <p:txBody>
          <a:bodyPr>
            <a:noAutofit/>
          </a:bodyPr>
          <a:lstStyle/>
          <a:p>
            <a:r>
              <a:rPr lang="en-US" sz="1600" dirty="0" smtClean="0"/>
              <a:t>All matter (solid, liquid, and gas) is made up of tiny particles called atoms, or atoms that are joined to form molecules.</a:t>
            </a:r>
          </a:p>
          <a:p>
            <a:r>
              <a:rPr lang="en-US" sz="1600" dirty="0" smtClean="0"/>
              <a:t>These particles are in constant motion and Molecular motion is random.</a:t>
            </a:r>
          </a:p>
          <a:p>
            <a:r>
              <a:rPr lang="en-US" sz="1600" dirty="0" smtClean="0"/>
              <a:t>Particles in motion possess kinetic energy and their motion increase as they gain energy.</a:t>
            </a:r>
          </a:p>
          <a:p>
            <a:r>
              <a:rPr lang="en-US" sz="1600" dirty="0" smtClean="0"/>
              <a:t>There is an exchange (transfer) of energy between particles (atoms and molecules) during a collision between them. </a:t>
            </a:r>
          </a:p>
          <a:p>
            <a:r>
              <a:rPr lang="en-US" sz="1600" dirty="0" smtClean="0"/>
              <a:t>Particles (molecules) in gases do not exert large forces on each other, unless they are in collision with each other.</a:t>
            </a:r>
          </a:p>
          <a:p>
            <a:r>
              <a:rPr lang="en-US" sz="1600" dirty="0" smtClean="0"/>
              <a:t>Collisions between these particles are perfectly elastic.</a:t>
            </a:r>
          </a:p>
          <a:p>
            <a:r>
              <a:rPr lang="en-US" sz="1600" dirty="0" smtClean="0"/>
              <a:t>Molecular motion is greatest in gases, less in liquids, and least in solids.</a:t>
            </a:r>
          </a:p>
          <a:p>
            <a:r>
              <a:rPr lang="en-US" sz="1600" dirty="0" smtClean="0"/>
              <a:t>Solids retain a fixed volume and shape - particles are tightly packed, usually in a regular pattern.</a:t>
            </a:r>
          </a:p>
          <a:p>
            <a:r>
              <a:rPr lang="en-US" sz="1600" dirty="0" smtClean="0"/>
              <a:t>Liquids assume the shape of the container which it occupies but maintain their volume - particles close together with no regular arrangement.</a:t>
            </a:r>
          </a:p>
          <a:p>
            <a:r>
              <a:rPr lang="en-US" sz="1600" dirty="0" smtClean="0"/>
              <a:t>Gases assumes the shape and volume of its container and will expand to fill a container of any size - particles are very well far apart with no regular arrangement.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Average Kinetic Energy = Temperature</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Temperature is a measurement of the average kinetic energy of the particles within a substance.  Meaning that temperature measures movement of particles.</a:t>
            </a:r>
          </a:p>
          <a:p>
            <a:endParaRPr lang="en-US" dirty="0" smtClean="0"/>
          </a:p>
          <a:p>
            <a:r>
              <a:rPr lang="en-US" dirty="0" smtClean="0"/>
              <a:t>Temperature is proportional to the average kinetic energy of the molecules of a substance. That means if you double the Kelvin temperature of a substance, you double the average kinetic energy of its molecules.</a:t>
            </a:r>
          </a:p>
          <a:p>
            <a:endParaRPr lang="en-US" dirty="0" smtClean="0"/>
          </a:p>
          <a:p>
            <a:r>
              <a:rPr lang="en-US" dirty="0" smtClean="0"/>
              <a:t>When the average kinetic energy of the molecules goes up (a rise in temperature), the average speed of the molecules increases. A change in average kinetic energy is not directly proportional to a change in average speed.</a:t>
            </a:r>
          </a:p>
          <a:p>
            <a:endParaRPr lang="en-US"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Kinetic Molecular Theory of Matter</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The Kinetic Molecular Theory of Matter is a concept that basically states that atoms and molecules possess an energy of motion (kinetic energy) that we perceive as temperature. </a:t>
            </a:r>
          </a:p>
          <a:p>
            <a:r>
              <a:rPr lang="en-US" dirty="0" smtClean="0"/>
              <a:t>In other words, atoms and molecules are constantly in motion , and we measure the energy of these movements as the temperature of that substance. </a:t>
            </a:r>
          </a:p>
          <a:p>
            <a:r>
              <a:rPr lang="en-US" dirty="0" smtClean="0"/>
              <a:t>This means if there is an increase in temperature, the atoms and molecules will gain more energy (kinetic energy) and move even faster. </a:t>
            </a:r>
            <a:br>
              <a:rPr lang="en-US" dirty="0" smtClean="0"/>
            </a:br>
            <a:endParaRPr lang="en-US"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normAutofit fontScale="90000"/>
          </a:bodyPr>
          <a:lstStyle/>
          <a:p>
            <a:r>
              <a:rPr lang="en-US" dirty="0" smtClean="0"/>
              <a:t>Using Temperature to Indicate </a:t>
            </a:r>
            <a:br>
              <a:rPr lang="en-US" dirty="0" smtClean="0"/>
            </a:br>
            <a:r>
              <a:rPr lang="en-US" dirty="0" smtClean="0"/>
              <a:t>Phase Change</a:t>
            </a:r>
            <a:endParaRPr lang="en-US" dirty="0"/>
          </a:p>
        </p:txBody>
      </p:sp>
      <p:pic>
        <p:nvPicPr>
          <p:cNvPr id="4" name="Picture 2" descr="http://1.bp.blogspot.com/_296oQZo4Q78/STmUKG0hK1I/AAAAAAAAAKo/sI0eTvGQso0/s400/Phase+Change+Graph.jpg"/>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tretch>
            <a:fillRect/>
          </a:stretch>
        </p:blipFill>
        <p:spPr bwMode="auto">
          <a:xfrm>
            <a:off x="1138382" y="1828800"/>
            <a:ext cx="6773333" cy="3352800"/>
          </a:xfrm>
          <a:prstGeom prst="rect">
            <a:avLst/>
          </a:prstGeom>
          <a:noFill/>
          <a:extLst>
            <a:ext uri="{909E8E84-426E-40DD-AFC4-6F175D3DCCD1}">
              <a14:hiddenFill xmlns:a14="http://schemas.microsoft.com/office/drawing/2010/main" xmlns="">
                <a:solidFill>
                  <a:srgbClr val="FFFFFF"/>
                </a:solidFill>
              </a14:hiddenFill>
            </a:ext>
          </a:extLst>
        </p:spPr>
      </p:pic>
      <p:sp>
        <p:nvSpPr>
          <p:cNvPr id="5" name="TextBox 4"/>
          <p:cNvSpPr txBox="1"/>
          <p:nvPr/>
        </p:nvSpPr>
        <p:spPr>
          <a:xfrm>
            <a:off x="457200" y="5297269"/>
            <a:ext cx="8305800" cy="646331"/>
          </a:xfrm>
          <a:prstGeom prst="rect">
            <a:avLst/>
          </a:prstGeom>
          <a:noFill/>
        </p:spPr>
        <p:txBody>
          <a:bodyPr wrap="square" rtlCol="0">
            <a:spAutoFit/>
          </a:bodyPr>
          <a:lstStyle/>
          <a:p>
            <a:pPr>
              <a:buFont typeface="Arial" pitchFamily="34" charset="0"/>
              <a:buChar char="•"/>
            </a:pPr>
            <a:r>
              <a:rPr lang="en-US" dirty="0" smtClean="0"/>
              <a:t>Whenever there is a plateau there is a phase change.</a:t>
            </a:r>
          </a:p>
          <a:p>
            <a:pPr>
              <a:buFont typeface="Arial" pitchFamily="34" charset="0"/>
              <a:buChar char="•"/>
            </a:pPr>
            <a:r>
              <a:rPr lang="en-US" dirty="0" smtClean="0"/>
              <a:t>This means that there is two phases of the substance at the same time.</a:t>
            </a:r>
            <a:endParaRPr lang="en-U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Water Phase Change Graph</a:t>
            </a:r>
            <a:endParaRPr lang="en-US" dirty="0"/>
          </a:p>
        </p:txBody>
      </p:sp>
      <p:pic>
        <p:nvPicPr>
          <p:cNvPr id="6" name="Content Placeholder 5" descr="water phase chagne graph.jpg"/>
          <p:cNvPicPr>
            <a:picLocks noGrp="1" noChangeAspect="1"/>
          </p:cNvPicPr>
          <p:nvPr>
            <p:ph idx="1"/>
          </p:nvPr>
        </p:nvPicPr>
        <p:blipFill>
          <a:blip r:embed="rId2" cstate="print"/>
          <a:stretch>
            <a:fillRect/>
          </a:stretch>
        </p:blipFill>
        <p:spPr>
          <a:xfrm>
            <a:off x="326156" y="1540895"/>
            <a:ext cx="8817844" cy="4478905"/>
          </a:xfrm>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382000" cy="5334000"/>
          </a:xfrm>
        </p:spPr>
        <p:txBody>
          <a:bodyPr/>
          <a:lstStyle/>
          <a:p>
            <a:pPr marL="514350" indent="-514350">
              <a:buFont typeface="+mj-lt"/>
              <a:buAutoNum type="alphaUcPeriod" startAt="5"/>
            </a:pPr>
            <a:r>
              <a:rPr lang="en-US" dirty="0" smtClean="0">
                <a:solidFill>
                  <a:srgbClr val="002060"/>
                </a:solidFill>
              </a:rPr>
              <a:t>Change of state (phase change)</a:t>
            </a:r>
          </a:p>
          <a:p>
            <a:pPr marL="971550" lvl="1" indent="-514350">
              <a:buFont typeface="+mj-lt"/>
              <a:buAutoNum type="arabicPeriod"/>
            </a:pPr>
            <a:r>
              <a:rPr lang="en-US" dirty="0" smtClean="0">
                <a:solidFill>
                  <a:schemeClr val="accent1">
                    <a:lumMod val="60000"/>
                    <a:lumOff val="40000"/>
                  </a:schemeClr>
                </a:solidFill>
              </a:rPr>
              <a:t>Phase changes</a:t>
            </a:r>
          </a:p>
          <a:p>
            <a:pPr marL="971550" lvl="1" indent="-514350">
              <a:buFont typeface="+mj-lt"/>
              <a:buAutoNum type="arabicPeriod"/>
            </a:pPr>
            <a:r>
              <a:rPr lang="en-US" dirty="0" smtClean="0">
                <a:solidFill>
                  <a:schemeClr val="accent1">
                    <a:lumMod val="60000"/>
                    <a:lumOff val="40000"/>
                  </a:schemeClr>
                </a:solidFill>
              </a:rPr>
              <a:t>Solids and Liquid phase changes</a:t>
            </a:r>
          </a:p>
          <a:p>
            <a:pPr marL="971550" lvl="1" indent="-514350">
              <a:buFont typeface="+mj-lt"/>
              <a:buAutoNum type="arabicPeriod"/>
            </a:pPr>
            <a:r>
              <a:rPr lang="en-US" dirty="0" smtClean="0">
                <a:solidFill>
                  <a:schemeClr val="accent1">
                    <a:lumMod val="60000"/>
                    <a:lumOff val="40000"/>
                  </a:schemeClr>
                </a:solidFill>
              </a:rPr>
              <a:t>Vapors phase change</a:t>
            </a:r>
          </a:p>
          <a:p>
            <a:pPr marL="971550" lvl="1" indent="-514350">
              <a:buFont typeface="+mj-lt"/>
              <a:buAutoNum type="arabicPeriod"/>
            </a:pPr>
            <a:r>
              <a:rPr lang="en-US" dirty="0" smtClean="0">
                <a:solidFill>
                  <a:schemeClr val="accent1">
                    <a:lumMod val="60000"/>
                    <a:lumOff val="40000"/>
                  </a:schemeClr>
                </a:solidFill>
              </a:rPr>
              <a:t>Dependence of boiling temperature on pressure</a:t>
            </a:r>
          </a:p>
          <a:p>
            <a:pPr marL="971550" lvl="1" indent="-514350">
              <a:buFont typeface="+mj-lt"/>
              <a:buAutoNum type="arabicPeriod"/>
            </a:pPr>
            <a:r>
              <a:rPr lang="en-US" dirty="0" smtClean="0">
                <a:solidFill>
                  <a:schemeClr val="accent1">
                    <a:lumMod val="60000"/>
                    <a:lumOff val="40000"/>
                  </a:schemeClr>
                </a:solidFill>
              </a:rPr>
              <a:t>Endothermic </a:t>
            </a:r>
            <a:r>
              <a:rPr lang="en-US" dirty="0" err="1" smtClean="0">
                <a:solidFill>
                  <a:schemeClr val="accent1">
                    <a:lumMod val="60000"/>
                    <a:lumOff val="40000"/>
                  </a:schemeClr>
                </a:solidFill>
              </a:rPr>
              <a:t>vs</a:t>
            </a:r>
            <a:r>
              <a:rPr lang="en-US" dirty="0" smtClean="0">
                <a:solidFill>
                  <a:schemeClr val="accent1">
                    <a:lumMod val="60000"/>
                    <a:lumOff val="40000"/>
                  </a:schemeClr>
                </a:solidFill>
              </a:rPr>
              <a:t> Exothermic</a:t>
            </a:r>
          </a:p>
          <a:p>
            <a:pPr marL="971550" lvl="1" indent="-514350">
              <a:buFont typeface="+mj-lt"/>
              <a:buAutoNum type="arabicPeriod"/>
            </a:pPr>
            <a:r>
              <a:rPr lang="en-US" dirty="0" smtClean="0">
                <a:solidFill>
                  <a:schemeClr val="accent1">
                    <a:lumMod val="60000"/>
                    <a:lumOff val="40000"/>
                  </a:schemeClr>
                </a:solidFill>
              </a:rPr>
              <a:t>Molecular (kinetic) theory of liquids and </a:t>
            </a:r>
            <a:r>
              <a:rPr lang="en-US" dirty="0" smtClean="0">
                <a:solidFill>
                  <a:schemeClr val="accent1">
                    <a:lumMod val="60000"/>
                    <a:lumOff val="40000"/>
                  </a:schemeClr>
                </a:solidFill>
              </a:rPr>
              <a:t>gases</a:t>
            </a:r>
          </a:p>
          <a:p>
            <a:pPr marL="971550" lvl="1" indent="-514350">
              <a:buFont typeface="+mj-lt"/>
              <a:buAutoNum type="arabicPeriod"/>
            </a:pPr>
            <a:r>
              <a:rPr lang="en-US" dirty="0" smtClean="0">
                <a:solidFill>
                  <a:srgbClr val="FF0000"/>
                </a:solidFill>
              </a:rPr>
              <a:t>Superheated, Saturated,  and </a:t>
            </a:r>
            <a:r>
              <a:rPr lang="en-US" dirty="0" smtClean="0">
                <a:solidFill>
                  <a:srgbClr val="FF0000"/>
                </a:solidFill>
              </a:rPr>
              <a:t>Sub-cooled Conditions</a:t>
            </a:r>
          </a:p>
          <a:p>
            <a:pPr marL="971550" lvl="1" indent="-514350">
              <a:buFont typeface="+mj-lt"/>
              <a:buAutoNum type="arabicPeriod"/>
            </a:pPr>
            <a:r>
              <a:rPr lang="en-US" dirty="0" smtClean="0">
                <a:solidFill>
                  <a:schemeClr val="accent1">
                    <a:lumMod val="60000"/>
                    <a:lumOff val="40000"/>
                  </a:schemeClr>
                </a:solidFill>
              </a:rPr>
              <a:t>Sensible and Latent Heat</a:t>
            </a:r>
          </a:p>
          <a:p>
            <a:pPr marL="971550" lvl="1" indent="-514350">
              <a:buFont typeface="+mj-lt"/>
              <a:buAutoNum type="arabicPeriod"/>
            </a:pPr>
            <a:endParaRPr lang="en-US" dirty="0" smtClean="0">
              <a:solidFill>
                <a:srgbClr val="FF0000"/>
              </a:solidFill>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rmAutofit fontScale="90000"/>
          </a:bodyPr>
          <a:lstStyle/>
          <a:p>
            <a:r>
              <a:rPr lang="en-US" dirty="0" smtClean="0"/>
              <a:t>Superheated, Saturated,  and </a:t>
            </a:r>
            <a:br>
              <a:rPr lang="en-US" dirty="0" smtClean="0"/>
            </a:br>
            <a:r>
              <a:rPr lang="en-US" dirty="0" smtClean="0"/>
              <a:t>Sub-cooled Conditions</a:t>
            </a:r>
            <a:endParaRPr lang="en-US" dirty="0"/>
          </a:p>
        </p:txBody>
      </p:sp>
      <p:sp>
        <p:nvSpPr>
          <p:cNvPr id="3" name="Content Placeholder 2"/>
          <p:cNvSpPr>
            <a:spLocks noGrp="1"/>
          </p:cNvSpPr>
          <p:nvPr>
            <p:ph idx="1"/>
          </p:nvPr>
        </p:nvSpPr>
        <p:spPr>
          <a:xfrm>
            <a:off x="457200" y="1828800"/>
            <a:ext cx="8229600" cy="4297363"/>
          </a:xfrm>
        </p:spPr>
        <p:txBody>
          <a:bodyPr/>
          <a:lstStyle/>
          <a:p>
            <a:r>
              <a:rPr lang="en-US" dirty="0" smtClean="0"/>
              <a:t>Superheat is any temperature of a gas above the boiling point for that liquid.</a:t>
            </a:r>
          </a:p>
          <a:p>
            <a:r>
              <a:rPr lang="en-US" dirty="0" smtClean="0"/>
              <a:t>Saturation is simply the term used to describe the point where a change of state in a substance is taking place. </a:t>
            </a:r>
          </a:p>
          <a:p>
            <a:r>
              <a:rPr lang="en-US" dirty="0" smtClean="0"/>
              <a:t>Sub-cooling only applied to solids and liquids. It is any temperature of a liquid or solid below its saturation temperature.</a:t>
            </a:r>
          </a:p>
          <a:p>
            <a:pPr lvl="1"/>
            <a:endParaRPr lang="en-US"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normAutofit fontScale="90000"/>
          </a:bodyPr>
          <a:lstStyle/>
          <a:p>
            <a:r>
              <a:rPr lang="en-US" dirty="0" smtClean="0"/>
              <a:t>Examples of Superheated, Saturated,  and Sub-cooled Conditions</a:t>
            </a:r>
            <a:endParaRPr lang="en-US" dirty="0"/>
          </a:p>
        </p:txBody>
      </p:sp>
      <p:sp>
        <p:nvSpPr>
          <p:cNvPr id="3" name="Content Placeholder 2"/>
          <p:cNvSpPr>
            <a:spLocks noGrp="1"/>
          </p:cNvSpPr>
          <p:nvPr>
            <p:ph idx="1"/>
          </p:nvPr>
        </p:nvSpPr>
        <p:spPr/>
        <p:txBody>
          <a:bodyPr>
            <a:normAutofit fontScale="77500" lnSpcReduction="20000"/>
          </a:bodyPr>
          <a:lstStyle/>
          <a:p>
            <a:r>
              <a:rPr lang="en-US" b="1" dirty="0" smtClean="0"/>
              <a:t>Superheated: </a:t>
            </a:r>
            <a:r>
              <a:rPr lang="en-US" dirty="0" smtClean="0"/>
              <a:t>water boils at 212</a:t>
            </a:r>
            <a:r>
              <a:rPr lang="en-US" baseline="30000" dirty="0" smtClean="0">
                <a:sym typeface="Wingdings 2"/>
              </a:rPr>
              <a:t></a:t>
            </a:r>
            <a:r>
              <a:rPr lang="en-US" dirty="0" smtClean="0">
                <a:sym typeface="Wingdings 2"/>
              </a:rPr>
              <a:t>F. As the water boils it changes states and as long as the water is boiling the temp remains the same. After all the water has turned into vapor, adding heat will increase the temperature of the stream above </a:t>
            </a:r>
            <a:r>
              <a:rPr lang="en-US" dirty="0" smtClean="0"/>
              <a:t>212</a:t>
            </a:r>
            <a:r>
              <a:rPr lang="en-US" baseline="30000" dirty="0" smtClean="0">
                <a:sym typeface="Wingdings 2"/>
              </a:rPr>
              <a:t></a:t>
            </a:r>
            <a:r>
              <a:rPr lang="en-US" dirty="0" smtClean="0">
                <a:sym typeface="Wingdings 2"/>
              </a:rPr>
              <a:t>F. Any increase in temperature above its boiling point is called “superheat.” Steam at </a:t>
            </a:r>
            <a:r>
              <a:rPr lang="en-US" dirty="0" smtClean="0"/>
              <a:t>213</a:t>
            </a:r>
            <a:r>
              <a:rPr lang="en-US" baseline="30000" dirty="0" smtClean="0">
                <a:sym typeface="Wingdings 2"/>
              </a:rPr>
              <a:t></a:t>
            </a:r>
            <a:r>
              <a:rPr lang="en-US" dirty="0" smtClean="0">
                <a:sym typeface="Wingdings 2"/>
              </a:rPr>
              <a:t>F is superheated by 1 degree.</a:t>
            </a:r>
          </a:p>
          <a:p>
            <a:r>
              <a:rPr lang="en-US" b="1" dirty="0" smtClean="0">
                <a:sym typeface="Wingdings 2"/>
              </a:rPr>
              <a:t>Saturation </a:t>
            </a:r>
            <a:r>
              <a:rPr lang="en-US" dirty="0" smtClean="0">
                <a:sym typeface="Wingdings 2"/>
              </a:rPr>
              <a:t>is used to describe the point where a change of state is taking place. For water, that would be at </a:t>
            </a:r>
            <a:r>
              <a:rPr lang="en-US" dirty="0" smtClean="0"/>
              <a:t>212</a:t>
            </a:r>
            <a:r>
              <a:rPr lang="en-US" baseline="30000" dirty="0" smtClean="0">
                <a:sym typeface="Wingdings 2"/>
              </a:rPr>
              <a:t></a:t>
            </a:r>
            <a:r>
              <a:rPr lang="en-US" dirty="0" smtClean="0">
                <a:sym typeface="Wingdings 2"/>
              </a:rPr>
              <a:t>F.</a:t>
            </a:r>
          </a:p>
          <a:p>
            <a:r>
              <a:rPr lang="en-US" b="1" dirty="0" smtClean="0">
                <a:sym typeface="Wingdings 2"/>
              </a:rPr>
              <a:t>Sub-cooling </a:t>
            </a:r>
            <a:r>
              <a:rPr lang="en-US" dirty="0" smtClean="0">
                <a:sym typeface="Wingdings 2"/>
              </a:rPr>
              <a:t>is any temperature of a liquid or solid below its saturation temperature. Water at </a:t>
            </a:r>
            <a:r>
              <a:rPr lang="en-US" dirty="0" smtClean="0"/>
              <a:t>211</a:t>
            </a:r>
            <a:r>
              <a:rPr lang="en-US" baseline="30000" dirty="0" smtClean="0">
                <a:sym typeface="Wingdings 2"/>
              </a:rPr>
              <a:t></a:t>
            </a:r>
            <a:r>
              <a:rPr lang="en-US" dirty="0" smtClean="0">
                <a:sym typeface="Wingdings 2"/>
              </a:rPr>
              <a:t>F has been sub-cooled by 1 degree. Coffee that is 180</a:t>
            </a:r>
            <a:r>
              <a:rPr lang="en-US" baseline="30000" dirty="0" smtClean="0">
                <a:sym typeface="Wingdings 2"/>
              </a:rPr>
              <a:t></a:t>
            </a:r>
            <a:r>
              <a:rPr lang="en-US" dirty="0" smtClean="0">
                <a:sym typeface="Wingdings 2"/>
              </a:rPr>
              <a:t>F has been sub-cooled by 32 degrees.</a:t>
            </a:r>
            <a:endParaRPr lang="en-US"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382000" cy="5334000"/>
          </a:xfrm>
        </p:spPr>
        <p:txBody>
          <a:bodyPr/>
          <a:lstStyle/>
          <a:p>
            <a:pPr marL="514350" indent="-514350">
              <a:buFont typeface="+mj-lt"/>
              <a:buAutoNum type="alphaUcPeriod" startAt="5"/>
            </a:pPr>
            <a:r>
              <a:rPr lang="en-US" dirty="0" smtClean="0">
                <a:solidFill>
                  <a:srgbClr val="002060"/>
                </a:solidFill>
              </a:rPr>
              <a:t>Change of state (phase change)</a:t>
            </a:r>
          </a:p>
          <a:p>
            <a:pPr marL="971550" lvl="1" indent="-514350">
              <a:buFont typeface="+mj-lt"/>
              <a:buAutoNum type="arabicPeriod"/>
            </a:pPr>
            <a:r>
              <a:rPr lang="en-US" dirty="0" smtClean="0">
                <a:solidFill>
                  <a:schemeClr val="accent1">
                    <a:lumMod val="60000"/>
                    <a:lumOff val="40000"/>
                  </a:schemeClr>
                </a:solidFill>
              </a:rPr>
              <a:t>Phase changes</a:t>
            </a:r>
          </a:p>
          <a:p>
            <a:pPr marL="971550" lvl="1" indent="-514350">
              <a:buFont typeface="+mj-lt"/>
              <a:buAutoNum type="arabicPeriod"/>
            </a:pPr>
            <a:r>
              <a:rPr lang="en-US" dirty="0" smtClean="0">
                <a:solidFill>
                  <a:schemeClr val="accent1">
                    <a:lumMod val="60000"/>
                    <a:lumOff val="40000"/>
                  </a:schemeClr>
                </a:solidFill>
              </a:rPr>
              <a:t>Solids and Liquid phase changes</a:t>
            </a:r>
          </a:p>
          <a:p>
            <a:pPr marL="971550" lvl="1" indent="-514350">
              <a:buFont typeface="+mj-lt"/>
              <a:buAutoNum type="arabicPeriod"/>
            </a:pPr>
            <a:r>
              <a:rPr lang="en-US" dirty="0" smtClean="0">
                <a:solidFill>
                  <a:schemeClr val="accent1">
                    <a:lumMod val="60000"/>
                    <a:lumOff val="40000"/>
                  </a:schemeClr>
                </a:solidFill>
              </a:rPr>
              <a:t>Vapors phase change</a:t>
            </a:r>
          </a:p>
          <a:p>
            <a:pPr marL="971550" lvl="1" indent="-514350">
              <a:buFont typeface="+mj-lt"/>
              <a:buAutoNum type="arabicPeriod"/>
            </a:pPr>
            <a:r>
              <a:rPr lang="en-US" dirty="0" smtClean="0">
                <a:solidFill>
                  <a:schemeClr val="accent1">
                    <a:lumMod val="60000"/>
                    <a:lumOff val="40000"/>
                  </a:schemeClr>
                </a:solidFill>
              </a:rPr>
              <a:t>Dependence of boiling temperature on pressure</a:t>
            </a:r>
          </a:p>
          <a:p>
            <a:pPr marL="971550" lvl="1" indent="-514350">
              <a:buFont typeface="+mj-lt"/>
              <a:buAutoNum type="arabicPeriod"/>
            </a:pPr>
            <a:r>
              <a:rPr lang="en-US" dirty="0" smtClean="0">
                <a:solidFill>
                  <a:schemeClr val="accent1">
                    <a:lumMod val="60000"/>
                    <a:lumOff val="40000"/>
                  </a:schemeClr>
                </a:solidFill>
              </a:rPr>
              <a:t>Endothermic </a:t>
            </a:r>
            <a:r>
              <a:rPr lang="en-US" dirty="0" err="1" smtClean="0">
                <a:solidFill>
                  <a:schemeClr val="accent1">
                    <a:lumMod val="60000"/>
                    <a:lumOff val="40000"/>
                  </a:schemeClr>
                </a:solidFill>
              </a:rPr>
              <a:t>vs</a:t>
            </a:r>
            <a:r>
              <a:rPr lang="en-US" dirty="0" smtClean="0">
                <a:solidFill>
                  <a:schemeClr val="accent1">
                    <a:lumMod val="60000"/>
                    <a:lumOff val="40000"/>
                  </a:schemeClr>
                </a:solidFill>
              </a:rPr>
              <a:t> Exothermic</a:t>
            </a:r>
          </a:p>
          <a:p>
            <a:pPr marL="971550" lvl="1" indent="-514350">
              <a:buFont typeface="+mj-lt"/>
              <a:buAutoNum type="arabicPeriod"/>
            </a:pPr>
            <a:r>
              <a:rPr lang="en-US" dirty="0" smtClean="0">
                <a:solidFill>
                  <a:schemeClr val="accent1">
                    <a:lumMod val="60000"/>
                    <a:lumOff val="40000"/>
                  </a:schemeClr>
                </a:solidFill>
              </a:rPr>
              <a:t>Molecular (kinetic) theory of liquids and </a:t>
            </a:r>
            <a:r>
              <a:rPr lang="en-US" dirty="0" smtClean="0">
                <a:solidFill>
                  <a:schemeClr val="accent1">
                    <a:lumMod val="60000"/>
                    <a:lumOff val="40000"/>
                  </a:schemeClr>
                </a:solidFill>
              </a:rPr>
              <a:t>gases</a:t>
            </a:r>
          </a:p>
          <a:p>
            <a:pPr marL="971550" lvl="1" indent="-514350">
              <a:buFont typeface="+mj-lt"/>
              <a:buAutoNum type="arabicPeriod"/>
            </a:pPr>
            <a:r>
              <a:rPr lang="en-US" dirty="0" smtClean="0">
                <a:solidFill>
                  <a:schemeClr val="accent1">
                    <a:lumMod val="60000"/>
                    <a:lumOff val="40000"/>
                  </a:schemeClr>
                </a:solidFill>
              </a:rPr>
              <a:t>Superheated, Saturated,  and </a:t>
            </a:r>
            <a:r>
              <a:rPr lang="en-US" dirty="0" smtClean="0">
                <a:solidFill>
                  <a:schemeClr val="accent1">
                    <a:lumMod val="60000"/>
                    <a:lumOff val="40000"/>
                  </a:schemeClr>
                </a:solidFill>
              </a:rPr>
              <a:t>Sub-cooled Conditions</a:t>
            </a:r>
          </a:p>
          <a:p>
            <a:pPr marL="971550" lvl="1" indent="-514350">
              <a:buFont typeface="+mj-lt"/>
              <a:buAutoNum type="arabicPeriod"/>
            </a:pPr>
            <a:r>
              <a:rPr lang="en-US" dirty="0" smtClean="0">
                <a:solidFill>
                  <a:srgbClr val="FF0000"/>
                </a:solidFill>
              </a:rPr>
              <a:t>Sensible and Latent Heat</a:t>
            </a:r>
          </a:p>
          <a:p>
            <a:pPr marL="971550" lvl="1" indent="-514350">
              <a:buFont typeface="+mj-lt"/>
              <a:buAutoNum type="arabicPeriod"/>
            </a:pPr>
            <a:endParaRPr lang="en-US" dirty="0" smtClean="0">
              <a:solidFill>
                <a:srgbClr val="FF0000"/>
              </a:solidFill>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Sensible Heat and Latent Heat</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Sensible Heat is heat that can be measured by a thermometer. </a:t>
            </a:r>
          </a:p>
          <a:p>
            <a:pPr lvl="1"/>
            <a:r>
              <a:rPr lang="en-US" dirty="0" smtClean="0"/>
              <a:t>Since both Superheat and Sub-cooling are changes in temperature, they are both sensible heat processes.</a:t>
            </a:r>
          </a:p>
          <a:p>
            <a:r>
              <a:rPr lang="en-US" dirty="0" smtClean="0"/>
              <a:t>Latent Heat is the heat that is added to a liquid that causes it to change from liquid to gas without a change in temperature.</a:t>
            </a:r>
          </a:p>
          <a:p>
            <a:pPr lvl="1"/>
            <a:r>
              <a:rPr lang="en-US" dirty="0" smtClean="0"/>
              <a:t>For example, as long as water is boiling and not completely changed to gas, the temperature remains at 212</a:t>
            </a:r>
            <a:r>
              <a:rPr lang="en-US" baseline="30000" dirty="0" smtClean="0">
                <a:sym typeface="Wingdings 2"/>
              </a:rPr>
              <a:t></a:t>
            </a:r>
            <a:r>
              <a:rPr lang="en-US" dirty="0" smtClean="0">
                <a:sym typeface="Wingdings 2"/>
              </a:rPr>
              <a:t>F.  That is called “latent” heat – even though we add heat to keep the water boiling, the heat does not register as an increase on the thermostat during the boiling process.</a:t>
            </a:r>
            <a:r>
              <a:rPr lang="en-US" dirty="0" smtClean="0"/>
              <a:t> </a:t>
            </a:r>
          </a:p>
          <a:p>
            <a:pPr lvl="1"/>
            <a:endParaRPr lang="en-US" dirty="0" smtClean="0"/>
          </a:p>
          <a:p>
            <a:endParaRPr lang="en-US"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fontScale="85000" lnSpcReduction="20000"/>
          </a:bodyPr>
          <a:lstStyle/>
          <a:p>
            <a:r>
              <a:rPr lang="en-US" dirty="0" smtClean="0"/>
              <a:t>Energy can only be transformed</a:t>
            </a:r>
          </a:p>
          <a:p>
            <a:pPr lvl="1"/>
            <a:r>
              <a:rPr lang="en-US" dirty="0" smtClean="0"/>
              <a:t>That means that within a system, the system is either doing something, or something is being done to the system</a:t>
            </a:r>
          </a:p>
          <a:p>
            <a:pPr lvl="1"/>
            <a:r>
              <a:rPr lang="en-US" dirty="0" smtClean="0"/>
              <a:t>Energy is being transferred to it or away from it</a:t>
            </a:r>
          </a:p>
          <a:p>
            <a:pPr lvl="1"/>
            <a:r>
              <a:rPr lang="en-US" dirty="0" smtClean="0"/>
              <a:t>a change in internal energy is equal to heat added to the system, minus the work done by the system</a:t>
            </a:r>
          </a:p>
          <a:p>
            <a:pPr lvl="1"/>
            <a:r>
              <a:rPr lang="en-US" dirty="0" smtClean="0"/>
              <a:t>[insert equation] </a:t>
            </a:r>
          </a:p>
          <a:p>
            <a:pPr lvl="1"/>
            <a:r>
              <a:rPr lang="en-US" dirty="0" smtClean="0"/>
              <a:t>If you think about it, if you are doing work, you’re transferring the energy to someone else (-W)</a:t>
            </a:r>
          </a:p>
          <a:p>
            <a:pPr lvl="1"/>
            <a:r>
              <a:rPr lang="en-US" dirty="0" smtClean="0"/>
              <a:t>If my energy is going up, if the delta is increasing, then work is being done to me (+W)</a:t>
            </a:r>
          </a:p>
          <a:p>
            <a:pPr lvl="1"/>
            <a:r>
              <a:rPr lang="en-US" dirty="0" smtClean="0"/>
              <a:t>Change in internal energy is equal to the change in heat minus the change in the work done</a:t>
            </a:r>
          </a:p>
          <a:p>
            <a:pPr lvl="1"/>
            <a:r>
              <a:rPr lang="en-US" dirty="0" smtClean="0"/>
              <a:t>Change in internal energy is equal to the heat added plus the work done to the system</a:t>
            </a:r>
          </a:p>
          <a:p>
            <a:pPr lvl="1"/>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lstStyle/>
          <a:p>
            <a:pPr marL="514350" indent="-514350">
              <a:buFont typeface="+mj-lt"/>
              <a:buAutoNum type="alphaUcPeriod" startAt="2"/>
            </a:pPr>
            <a:r>
              <a:rPr lang="en-US" dirty="0" smtClean="0">
                <a:solidFill>
                  <a:srgbClr val="002060"/>
                </a:solidFill>
              </a:rPr>
              <a:t>Concepts and principles of energy </a:t>
            </a:r>
          </a:p>
          <a:p>
            <a:pPr marL="971550" lvl="1" indent="-514350">
              <a:buFont typeface="+mj-lt"/>
              <a:buAutoNum type="arabicPeriod"/>
            </a:pPr>
            <a:r>
              <a:rPr lang="en-US" dirty="0" smtClean="0">
                <a:solidFill>
                  <a:schemeClr val="accent1">
                    <a:lumMod val="40000"/>
                    <a:lumOff val="60000"/>
                  </a:schemeClr>
                </a:solidFill>
              </a:rPr>
              <a:t>First law of thermodynamics</a:t>
            </a:r>
          </a:p>
          <a:p>
            <a:pPr marL="971550" lvl="1" indent="-514350">
              <a:buFont typeface="+mj-lt"/>
              <a:buAutoNum type="arabicPeriod"/>
            </a:pPr>
            <a:r>
              <a:rPr lang="en-US" dirty="0" smtClean="0">
                <a:solidFill>
                  <a:srgbClr val="FF0000"/>
                </a:solidFill>
              </a:rPr>
              <a:t>Second law of thermodynamics</a:t>
            </a:r>
          </a:p>
          <a:p>
            <a:pPr marL="971550" lvl="1" indent="-514350">
              <a:buFont typeface="+mj-lt"/>
              <a:buAutoNum type="arabicPeriod"/>
            </a:pPr>
            <a:r>
              <a:rPr lang="en-US" dirty="0" smtClean="0">
                <a:solidFill>
                  <a:schemeClr val="accent1">
                    <a:lumMod val="40000"/>
                    <a:lumOff val="60000"/>
                  </a:schemeClr>
                </a:solidFill>
              </a:rPr>
              <a:t>Energy, Work, and Power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Law of Thermodynamics</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The </a:t>
            </a:r>
            <a:r>
              <a:rPr lang="en-US" b="1" dirty="0" smtClean="0"/>
              <a:t>Second Law of Thermodynamics </a:t>
            </a:r>
            <a:r>
              <a:rPr lang="en-US" dirty="0" smtClean="0"/>
              <a:t>states that "in all energy exchanges, if no energy enters or leaves the system, the potential energy of the state will always be less than that of the initial state." </a:t>
            </a:r>
          </a:p>
          <a:p>
            <a:pPr lvl="1"/>
            <a:r>
              <a:rPr lang="en-US" dirty="0" smtClean="0"/>
              <a:t>It is impossible for a process to have as its sole result the transfer of heat from a cooler body to a hotter one</a:t>
            </a:r>
            <a:r>
              <a:rPr lang="en-US" smtClean="0"/>
              <a:t>.   </a:t>
            </a:r>
          </a:p>
          <a:p>
            <a:r>
              <a:rPr lang="en-US" dirty="0" smtClean="0"/>
              <a:t>This is also commonly referred to as </a:t>
            </a:r>
            <a:r>
              <a:rPr lang="en-US" b="1" dirty="0" smtClean="0"/>
              <a:t>entropy.</a:t>
            </a:r>
            <a:r>
              <a:rPr lang="en-US" dirty="0" smtClean="0"/>
              <a:t> </a:t>
            </a:r>
          </a:p>
          <a:p>
            <a:pPr lvl="1"/>
            <a:r>
              <a:rPr lang="en-US" dirty="0" smtClean="0"/>
              <a:t>A watch you have to wind, will run until the potential energy in the spring is converted, and not again until energy is reapplied to the spring to rewind it. </a:t>
            </a:r>
          </a:p>
          <a:p>
            <a:pPr lvl="1"/>
            <a:r>
              <a:rPr lang="en-US" dirty="0" smtClean="0"/>
              <a:t>A car that has run out of gas will not run again until you walk 10 miles to a gas station and refuel the car. </a:t>
            </a:r>
          </a:p>
          <a:p>
            <a:pPr lvl="1"/>
            <a:r>
              <a:rPr lang="en-US" dirty="0" smtClean="0"/>
              <a:t>Once the potential energy locked in carbohydrates is converted into kinetic energy (energy in use or motion), the organism will get no more until energy is input again. In the process of energy transfer, some energy will dissipate as heat. </a:t>
            </a:r>
            <a:r>
              <a:rPr lang="en-US" dirty="0" smtClean="0">
                <a:hlinkClick r:id="rId2" action="ppaction://hlinkfile"/>
              </a:rPr>
              <a:t>Entropy</a:t>
            </a:r>
            <a:r>
              <a:rPr lang="en-US" dirty="0" smtClean="0"/>
              <a:t> is a measure of disorder: cells are NOT disordered and so have low entropy. The flow of energy maintains order and life. Entropy wins when organisms cease to take in energy and die.</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3009</TotalTime>
  <Words>4545</Words>
  <Application>Microsoft Office PowerPoint</Application>
  <PresentationFormat>On-screen Show (4:3)</PresentationFormat>
  <Paragraphs>471</Paragraphs>
  <Slides>69</Slides>
  <Notes>21</Notes>
  <HiddenSlides>0</HiddenSlides>
  <MMClips>0</MMClips>
  <ScaleCrop>false</ScaleCrop>
  <HeadingPairs>
    <vt:vector size="4" baseType="variant">
      <vt:variant>
        <vt:lpstr>Theme</vt:lpstr>
      </vt:variant>
      <vt:variant>
        <vt:i4>1</vt:i4>
      </vt:variant>
      <vt:variant>
        <vt:lpstr>Slide Titles</vt:lpstr>
      </vt:variant>
      <vt:variant>
        <vt:i4>69</vt:i4>
      </vt:variant>
    </vt:vector>
  </HeadingPairs>
  <TitlesOfParts>
    <vt:vector size="70" baseType="lpstr">
      <vt:lpstr>Office Theme</vt:lpstr>
      <vt:lpstr>Introduction to Energy and  Building Science  Fundamentals  Course No. ENRG 52 </vt:lpstr>
      <vt:lpstr>Slide 2</vt:lpstr>
      <vt:lpstr>Slide 3</vt:lpstr>
      <vt:lpstr>Slide 4</vt:lpstr>
      <vt:lpstr>Concepts and Principles of Energy:</vt:lpstr>
      <vt:lpstr>First Law of Thermodynamics</vt:lpstr>
      <vt:lpstr>Slide 7</vt:lpstr>
      <vt:lpstr>Slide 8</vt:lpstr>
      <vt:lpstr>Second Law of Thermodynamics</vt:lpstr>
      <vt:lpstr>Slide 10</vt:lpstr>
      <vt:lpstr>Slide 11</vt:lpstr>
      <vt:lpstr>2nd Law of Thermodynamics and Entropy</vt:lpstr>
      <vt:lpstr>Slide 13</vt:lpstr>
      <vt:lpstr>Energy, Work, and Power</vt:lpstr>
      <vt:lpstr>Power</vt:lpstr>
      <vt:lpstr>Work and Power</vt:lpstr>
      <vt:lpstr>Slide 17</vt:lpstr>
      <vt:lpstr>Slide 18</vt:lpstr>
      <vt:lpstr>Heat Transfer</vt:lpstr>
      <vt:lpstr>Conduction</vt:lpstr>
      <vt:lpstr>Conduction</vt:lpstr>
      <vt:lpstr>Convection</vt:lpstr>
      <vt:lpstr>Convection</vt:lpstr>
      <vt:lpstr>Slide 24</vt:lpstr>
      <vt:lpstr>Radiation</vt:lpstr>
      <vt:lpstr>Radiation</vt:lpstr>
      <vt:lpstr>Radiant Energy Waves</vt:lpstr>
      <vt:lpstr>Heat Transfer Summary</vt:lpstr>
      <vt:lpstr>Slide 29</vt:lpstr>
      <vt:lpstr>kWh to BTu</vt:lpstr>
      <vt:lpstr>Slide 31</vt:lpstr>
      <vt:lpstr>Tons to Pounds</vt:lpstr>
      <vt:lpstr>Slide 33</vt:lpstr>
      <vt:lpstr>Therm to BTU</vt:lpstr>
      <vt:lpstr>Slide 35</vt:lpstr>
      <vt:lpstr>Foot-candle to kW</vt:lpstr>
      <vt:lpstr>Slide 37</vt:lpstr>
      <vt:lpstr>Phase Changes </vt:lpstr>
      <vt:lpstr>Energy and Change of State</vt:lpstr>
      <vt:lpstr>Phase Change Graphic</vt:lpstr>
      <vt:lpstr>Matter</vt:lpstr>
      <vt:lpstr>Phase Changes </vt:lpstr>
      <vt:lpstr>Slide 43</vt:lpstr>
      <vt:lpstr>Phase Changes</vt:lpstr>
      <vt:lpstr>Solid – Liquid Phase Changes</vt:lpstr>
      <vt:lpstr>Liquid to Solid Phase Changes</vt:lpstr>
      <vt:lpstr>Slide 47</vt:lpstr>
      <vt:lpstr>Liquid to Gas Phase Changes</vt:lpstr>
      <vt:lpstr>Liquid – Gas Phase Changes</vt:lpstr>
      <vt:lpstr>Liquid – Gas Phase Changes</vt:lpstr>
      <vt:lpstr>Solid Gas Phase Changes</vt:lpstr>
      <vt:lpstr>Solid – Gas Phases Changes</vt:lpstr>
      <vt:lpstr>Slide 53</vt:lpstr>
      <vt:lpstr>Temperature </vt:lpstr>
      <vt:lpstr>Slide 55</vt:lpstr>
      <vt:lpstr>Endothermic vs. Exothermic</vt:lpstr>
      <vt:lpstr>Which phase changes are Endothermic and which are Exothermic?</vt:lpstr>
      <vt:lpstr>Endothermic</vt:lpstr>
      <vt:lpstr>Slide 59</vt:lpstr>
      <vt:lpstr>Kinetic Molecular Theory Postulates</vt:lpstr>
      <vt:lpstr>Average Kinetic Energy = Temperature</vt:lpstr>
      <vt:lpstr>Kinetic Molecular Theory of Matter</vt:lpstr>
      <vt:lpstr>Using Temperature to Indicate  Phase Change</vt:lpstr>
      <vt:lpstr>Water Phase Change Graph</vt:lpstr>
      <vt:lpstr>Slide 65</vt:lpstr>
      <vt:lpstr>Superheated, Saturated,  and  Sub-cooled Conditions</vt:lpstr>
      <vt:lpstr>Examples of Superheated, Saturated,  and Sub-cooled Conditions</vt:lpstr>
      <vt:lpstr>Slide 68</vt:lpstr>
      <vt:lpstr>Sensible Heat and Latent Heat</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Energy and Building Science</dc:title>
  <dc:creator>irinak</dc:creator>
  <cp:lastModifiedBy>irinak</cp:lastModifiedBy>
  <cp:revision>327</cp:revision>
  <dcterms:created xsi:type="dcterms:W3CDTF">2013-04-23T15:56:05Z</dcterms:created>
  <dcterms:modified xsi:type="dcterms:W3CDTF">2013-06-23T21:25:22Z</dcterms:modified>
</cp:coreProperties>
</file>